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2.jpg" ContentType="image/jpg"/>
  <Override PartName="/ppt/media/image14.jpg" ContentType="image/jpg"/>
  <Override PartName="/ppt/media/image42.jpg" ContentType="image/jpg"/>
  <Override PartName="/ppt/media/image43.jpg" ContentType="image/jpg"/>
  <Override PartName="/ppt/media/image44.jpg" ContentType="image/jpg"/>
  <Override PartName="/ppt/notesSlides/notesSlide3.xml" ContentType="application/vnd.openxmlformats-officedocument.presentationml.notesSlide+xml"/>
  <Override PartName="/ppt/media/image54.jpg" ContentType="image/jpg"/>
  <Override PartName="/ppt/media/image55.jpg" ContentType="image/jpg"/>
  <Override PartName="/ppt/media/image57.jpg" ContentType="image/jpg"/>
  <Override PartName="/ppt/media/image66.jpg" ContentType="image/jpg"/>
  <Override PartName="/ppt/media/image68.jpg" ContentType="image/jpg"/>
  <Override PartName="/ppt/media/image70.jpg" ContentType="image/jpg"/>
  <Override PartName="/ppt/media/image71.jpg" ContentType="image/jpg"/>
  <Override PartName="/ppt/media/image72.jpg" ContentType="image/jpg"/>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257" r:id="rId2"/>
    <p:sldId id="259" r:id="rId3"/>
    <p:sldId id="1171" r:id="rId4"/>
    <p:sldId id="1185" r:id="rId5"/>
    <p:sldId id="309" r:id="rId6"/>
    <p:sldId id="1180" r:id="rId7"/>
    <p:sldId id="1190" r:id="rId8"/>
    <p:sldId id="289" r:id="rId9"/>
    <p:sldId id="1201" r:id="rId10"/>
    <p:sldId id="1181" r:id="rId11"/>
    <p:sldId id="1173" r:id="rId12"/>
    <p:sldId id="1178" r:id="rId13"/>
    <p:sldId id="1179" r:id="rId14"/>
    <p:sldId id="1174" r:id="rId15"/>
    <p:sldId id="1175" r:id="rId16"/>
    <p:sldId id="1189" r:id="rId17"/>
    <p:sldId id="1177" r:id="rId18"/>
    <p:sldId id="312" r:id="rId19"/>
    <p:sldId id="1166" r:id="rId20"/>
    <p:sldId id="1129" r:id="rId21"/>
    <p:sldId id="1155" r:id="rId22"/>
    <p:sldId id="1145" r:id="rId23"/>
    <p:sldId id="1116" r:id="rId24"/>
    <p:sldId id="1114" r:id="rId25"/>
    <p:sldId id="1150" r:id="rId26"/>
    <p:sldId id="256" r:id="rId27"/>
    <p:sldId id="261" r:id="rId28"/>
    <p:sldId id="262" r:id="rId29"/>
    <p:sldId id="263" r:id="rId30"/>
    <p:sldId id="451" r:id="rId31"/>
    <p:sldId id="457" r:id="rId32"/>
    <p:sldId id="280" r:id="rId33"/>
    <p:sldId id="281" r:id="rId34"/>
    <p:sldId id="274" r:id="rId35"/>
    <p:sldId id="273" r:id="rId36"/>
    <p:sldId id="278" r:id="rId37"/>
    <p:sldId id="1158" r:id="rId38"/>
    <p:sldId id="1160" r:id="rId39"/>
    <p:sldId id="1161" r:id="rId40"/>
    <p:sldId id="1163" r:id="rId41"/>
    <p:sldId id="264" r:id="rId42"/>
    <p:sldId id="266" r:id="rId43"/>
    <p:sldId id="268" r:id="rId44"/>
    <p:sldId id="1200" r:id="rId45"/>
    <p:sldId id="1186" r:id="rId46"/>
    <p:sldId id="1167" r:id="rId47"/>
    <p:sldId id="1168" r:id="rId48"/>
    <p:sldId id="297" r:id="rId49"/>
    <p:sldId id="1169" r:id="rId50"/>
    <p:sldId id="318" r:id="rId51"/>
    <p:sldId id="1193" r:id="rId52"/>
    <p:sldId id="1191" r:id="rId53"/>
    <p:sldId id="260" r:id="rId54"/>
    <p:sldId id="1192" r:id="rId55"/>
    <p:sldId id="1164" r:id="rId56"/>
    <p:sldId id="1165" r:id="rId57"/>
    <p:sldId id="859" r:id="rId58"/>
    <p:sldId id="845" r:id="rId59"/>
    <p:sldId id="861" r:id="rId60"/>
    <p:sldId id="1188" r:id="rId61"/>
    <p:sldId id="1194" r:id="rId62"/>
    <p:sldId id="1195" r:id="rId63"/>
    <p:sldId id="1196" r:id="rId64"/>
    <p:sldId id="1197" r:id="rId65"/>
    <p:sldId id="1198" r:id="rId66"/>
    <p:sldId id="119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pietro, David A. (GSFC-5990)" initials="DD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0"/>
    <p:restoredTop sz="94690"/>
  </p:normalViewPr>
  <p:slideViewPr>
    <p:cSldViewPr snapToGrid="0" snapToObjects="1">
      <p:cViewPr varScale="1">
        <p:scale>
          <a:sx n="131" d="100"/>
          <a:sy n="131" d="100"/>
        </p:scale>
        <p:origin x="472" y="17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1F35A-9A68-EC4D-92D0-E67A4B5B0A20}" type="datetimeFigureOut">
              <a:rPr lang="en-US" smtClean="0"/>
              <a:t>8/23/21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69434-FE81-D14B-BA95-84558E579EF0}" type="slidenum">
              <a:rPr lang="en-US" smtClean="0"/>
              <a:t>‹#›</a:t>
            </a:fld>
            <a:endParaRPr lang="en-US"/>
          </a:p>
        </p:txBody>
      </p:sp>
    </p:spTree>
    <p:extLst>
      <p:ext uri="{BB962C8B-B14F-4D97-AF65-F5344CB8AC3E}">
        <p14:creationId xmlns:p14="http://schemas.microsoft.com/office/powerpoint/2010/main" val="1692644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702311" y="4421822"/>
            <a:ext cx="5618479" cy="4189095"/>
          </a:xfrm>
          <a:prstGeom prst="rect">
            <a:avLst/>
          </a:prstGeom>
          <a:noFill/>
          <a:ln>
            <a:noFill/>
          </a:ln>
        </p:spPr>
        <p:txBody>
          <a:bodyPr lIns="93303" tIns="46639" rIns="93303" bIns="46639" anchor="t" anchorCtr="0">
            <a:noAutofit/>
          </a:bodyPr>
          <a:lstStyle/>
          <a:p>
            <a:pPr marL="457200" lvl="1" indent="0">
              <a:buFont typeface="Arial" panose="020B0604020202020204" pitchFamily="34" charset="0"/>
              <a:buNone/>
            </a:pPr>
            <a:r>
              <a:rPr lang="en-US" baseline="0" dirty="0">
                <a:solidFill>
                  <a:schemeClr val="dk1"/>
                </a:solidFill>
                <a:latin typeface="Calibri"/>
                <a:ea typeface="Calibri"/>
                <a:cs typeface="Calibri"/>
                <a:sym typeface="Calibri"/>
              </a:rPr>
              <a:t>14</a:t>
            </a:r>
            <a:r>
              <a:rPr lang="en-US" baseline="30000" dirty="0">
                <a:solidFill>
                  <a:schemeClr val="dk1"/>
                </a:solidFill>
                <a:latin typeface="Calibri"/>
                <a:ea typeface="Calibri"/>
                <a:cs typeface="Calibri"/>
                <a:sym typeface="Calibri"/>
              </a:rPr>
              <a:t>th</a:t>
            </a:r>
            <a:r>
              <a:rPr lang="en-US" baseline="0" dirty="0">
                <a:solidFill>
                  <a:schemeClr val="dk1"/>
                </a:solidFill>
                <a:latin typeface="Calibri"/>
                <a:ea typeface="Calibri"/>
                <a:cs typeface="Calibri"/>
                <a:sym typeface="Calibri"/>
              </a:rPr>
              <a:t> Annual Symposium on Next Generation Operational Environmental Systems. Session 7: NOAA Satellite Observing System Architecture Study-Part II</a:t>
            </a:r>
          </a:p>
        </p:txBody>
      </p:sp>
      <p:sp>
        <p:nvSpPr>
          <p:cNvPr id="95" name="Shape 95"/>
          <p:cNvSpPr txBox="1">
            <a:spLocks noGrp="1"/>
          </p:cNvSpPr>
          <p:nvPr>
            <p:ph type="sldNum" idx="12"/>
          </p:nvPr>
        </p:nvSpPr>
        <p:spPr>
          <a:xfrm>
            <a:off x="3978131" y="8842030"/>
            <a:ext cx="3043343" cy="465454"/>
          </a:xfrm>
          <a:prstGeom prst="rect">
            <a:avLst/>
          </a:prstGeom>
          <a:noFill/>
          <a:ln>
            <a:noFill/>
          </a:ln>
        </p:spPr>
        <p:txBody>
          <a:bodyPr lIns="93303" tIns="46639" rIns="93303" bIns="46639" anchor="b" anchorCtr="0">
            <a:noAutofit/>
          </a:bodyPr>
          <a:lstStyle/>
          <a:p>
            <a:pPr>
              <a:buSzPct val="25000"/>
            </a:pPr>
            <a:fld id="{00000000-1234-1234-1234-123412341234}" type="slidenum">
              <a:rPr lang="en-US"/>
              <a:pPr>
                <a:buSzPct val="25000"/>
              </a:pPr>
              <a:t>1</a:t>
            </a:fld>
            <a:endParaRPr lang="en-US"/>
          </a:p>
        </p:txBody>
      </p:sp>
    </p:spTree>
    <p:extLst>
      <p:ext uri="{BB962C8B-B14F-4D97-AF65-F5344CB8AC3E}">
        <p14:creationId xmlns:p14="http://schemas.microsoft.com/office/powerpoint/2010/main" val="55192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14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Scaling of GNSS RO impact (</a:t>
            </a:r>
            <a:r>
              <a:rPr lang="en-GB" sz="1200" kern="1200" dirty="0" err="1">
                <a:solidFill>
                  <a:schemeClr val="tx1"/>
                </a:solidFill>
                <a:latin typeface="+mn-lt"/>
                <a:ea typeface="+mn-ea"/>
                <a:cs typeface="+mn-cs"/>
              </a:rPr>
              <a:t>Harnisch</a:t>
            </a:r>
            <a:r>
              <a:rPr lang="en-GB" sz="1200" kern="1200" dirty="0">
                <a:solidFill>
                  <a:schemeClr val="tx1"/>
                </a:solidFill>
                <a:latin typeface="+mn-lt"/>
                <a:ea typeface="+mn-ea"/>
                <a:cs typeface="+mn-cs"/>
              </a:rPr>
              <a:t> et al. MWR 2013)</a:t>
            </a:r>
            <a:endParaRPr lang="en-US" dirty="0"/>
          </a:p>
        </p:txBody>
      </p:sp>
      <p:sp>
        <p:nvSpPr>
          <p:cNvPr id="4" name="Slide Number Placeholder 3"/>
          <p:cNvSpPr>
            <a:spLocks noGrp="1"/>
          </p:cNvSpPr>
          <p:nvPr>
            <p:ph type="sldNum" sz="quarter" idx="10"/>
          </p:nvPr>
        </p:nvSpPr>
        <p:spPr/>
        <p:txBody>
          <a:bodyPr/>
          <a:lstStyle/>
          <a:p>
            <a:fld id="{A9B3CFE6-60D2-4EF3-B744-933D4C5B0E13}" type="slidenum">
              <a:rPr lang="en-US" smtClean="0"/>
              <a:pPr/>
              <a:t>45</a:t>
            </a:fld>
            <a:endParaRPr lang="en-US"/>
          </a:p>
        </p:txBody>
      </p:sp>
    </p:spTree>
    <p:extLst>
      <p:ext uri="{BB962C8B-B14F-4D97-AF65-F5344CB8AC3E}">
        <p14:creationId xmlns:p14="http://schemas.microsoft.com/office/powerpoint/2010/main" val="349315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1783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B7D9A8-496B-7540-B907-D9743D275E81}" type="datetime1">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165102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0661-7A91-8A47-A618-F84182F1547B}" type="datetime1">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94059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10892-41CF-ED42-A735-839CD1DCB865}" type="datetime1">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1022704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Date Placeholder 10"/>
          <p:cNvSpPr txBox="1">
            <a:spLocks/>
          </p:cNvSpPr>
          <p:nvPr userDrawn="1"/>
        </p:nvSpPr>
        <p:spPr>
          <a:xfrm>
            <a:off x="8078638" y="5984876"/>
            <a:ext cx="1953575" cy="365125"/>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64E83"/>
                </a:solidFill>
                <a:effectLst/>
                <a:uLnTx/>
                <a:uFillTx/>
                <a:latin typeface="+mn-lt"/>
                <a:ea typeface="+mn-ea"/>
                <a:cs typeface="+mn-cs"/>
              </a:rPr>
              <a:t>© ECMWF </a:t>
            </a:r>
            <a:fld id="{D4C56AD5-C73F-B44A-96CB-E8BE2C5CB95A}" type="datetime4">
              <a:rPr kumimoji="0" lang="en-US" sz="900" b="0" i="0" u="none" strike="noStrike" kern="1200" cap="none" spc="0" normalizeH="0" baseline="0" noProof="0" smtClean="0">
                <a:ln>
                  <a:noFill/>
                </a:ln>
                <a:solidFill>
                  <a:srgbClr val="064E83"/>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August 23, 2021</a:t>
            </a:fld>
            <a:endParaRPr kumimoji="0" lang="en-US" sz="900" b="0" i="0" u="none" strike="noStrike" kern="1200" cap="none" spc="0" normalizeH="0" baseline="0" noProof="0">
              <a:ln>
                <a:noFill/>
              </a:ln>
              <a:solidFill>
                <a:srgbClr val="064E83"/>
              </a:solidFill>
              <a:effectLst/>
              <a:uLnTx/>
              <a:uFillTx/>
              <a:latin typeface="+mn-lt"/>
              <a:ea typeface="+mn-ea"/>
              <a:cs typeface="+mn-cs"/>
            </a:endParaRPr>
          </a:p>
        </p:txBody>
      </p:sp>
      <p:sp>
        <p:nvSpPr>
          <p:cNvPr id="13" name="Text Placeholder 12"/>
          <p:cNvSpPr>
            <a:spLocks noGrp="1"/>
          </p:cNvSpPr>
          <p:nvPr>
            <p:ph type="body" sz="quarter" idx="10" hasCustomPrompt="1"/>
          </p:nvPr>
        </p:nvSpPr>
        <p:spPr>
          <a:xfrm>
            <a:off x="2160563" y="1294198"/>
            <a:ext cx="7871650" cy="519800"/>
          </a:xfrm>
          <a:prstGeom prst="rect">
            <a:avLst/>
          </a:prstGeom>
        </p:spPr>
        <p:txBody>
          <a:bodyPr vert="horz" lIns="0" tIns="0" rIns="0" bIns="0" anchor="b" anchorCtr="0">
            <a:spAutoFit/>
          </a:bodyPr>
          <a:lstStyle>
            <a:lvl1pPr marL="0" indent="0">
              <a:lnSpc>
                <a:spcPts val="4000"/>
              </a:lnSpc>
              <a:spcBef>
                <a:spcPts val="0"/>
              </a:spcBef>
              <a:buNone/>
              <a:defRPr sz="3600" b="1">
                <a:solidFill>
                  <a:srgbClr val="064E83"/>
                </a:solidFill>
              </a:defRPr>
            </a:lvl1pPr>
          </a:lstStyle>
          <a:p>
            <a:pPr lvl="0"/>
            <a:r>
              <a:rPr lang="en-GB"/>
              <a:t>Title of Presentation</a:t>
            </a:r>
          </a:p>
        </p:txBody>
      </p:sp>
      <p:sp>
        <p:nvSpPr>
          <p:cNvPr id="14" name="Text Placeholder 12"/>
          <p:cNvSpPr>
            <a:spLocks noGrp="1"/>
          </p:cNvSpPr>
          <p:nvPr>
            <p:ph type="body" sz="quarter" idx="11" hasCustomPrompt="1"/>
          </p:nvPr>
        </p:nvSpPr>
        <p:spPr>
          <a:xfrm>
            <a:off x="2160563" y="1980000"/>
            <a:ext cx="7871650" cy="382156"/>
          </a:xfrm>
          <a:prstGeom prst="rect">
            <a:avLst/>
          </a:prstGeom>
        </p:spPr>
        <p:txBody>
          <a:bodyPr vert="horz" wrap="square" lIns="0" tIns="0" rIns="0" bIns="0">
            <a:spAutoFit/>
          </a:bodyPr>
          <a:lstStyle>
            <a:lvl1pPr marL="0" indent="0">
              <a:lnSpc>
                <a:spcPts val="3000"/>
              </a:lnSpc>
              <a:spcBef>
                <a:spcPts val="0"/>
              </a:spcBef>
              <a:buNone/>
              <a:defRPr sz="2400">
                <a:solidFill>
                  <a:srgbClr val="064E83"/>
                </a:solidFill>
              </a:defRPr>
            </a:lvl1pPr>
          </a:lstStyle>
          <a:p>
            <a:pPr lvl="0"/>
            <a:r>
              <a:rPr lang="en-GB"/>
              <a:t>Subtitle of Presentation</a:t>
            </a:r>
          </a:p>
        </p:txBody>
      </p:sp>
      <p:sp>
        <p:nvSpPr>
          <p:cNvPr id="15" name="Text Placeholder 12"/>
          <p:cNvSpPr>
            <a:spLocks noGrp="1"/>
          </p:cNvSpPr>
          <p:nvPr>
            <p:ph type="body" sz="quarter" idx="12" hasCustomPrompt="1"/>
          </p:nvPr>
        </p:nvSpPr>
        <p:spPr>
          <a:xfrm>
            <a:off x="2160563" y="2700002"/>
            <a:ext cx="7871650" cy="307777"/>
          </a:xfrm>
          <a:prstGeom prst="rect">
            <a:avLst/>
          </a:prstGeom>
        </p:spPr>
        <p:txBody>
          <a:bodyPr vert="horz" wrap="square" lIns="0" tIns="0" rIns="0" bIns="0">
            <a:spAutoFit/>
          </a:bodyPr>
          <a:lstStyle>
            <a:lvl1pPr marL="0" indent="0">
              <a:lnSpc>
                <a:spcPts val="2400"/>
              </a:lnSpc>
              <a:spcBef>
                <a:spcPts val="0"/>
              </a:spcBef>
              <a:buNone/>
              <a:defRPr sz="2000">
                <a:solidFill>
                  <a:srgbClr val="064E83"/>
                </a:solidFill>
              </a:defRPr>
            </a:lvl1pPr>
          </a:lstStyle>
          <a:p>
            <a:pPr lvl="0"/>
            <a:r>
              <a:rPr lang="en-GB"/>
              <a:t>Author’s Name</a:t>
            </a:r>
          </a:p>
        </p:txBody>
      </p:sp>
      <p:sp>
        <p:nvSpPr>
          <p:cNvPr id="16" name="Text Placeholder 12"/>
          <p:cNvSpPr>
            <a:spLocks noGrp="1"/>
          </p:cNvSpPr>
          <p:nvPr>
            <p:ph type="body" sz="quarter" idx="13" hasCustomPrompt="1"/>
          </p:nvPr>
        </p:nvSpPr>
        <p:spPr>
          <a:xfrm>
            <a:off x="2160563" y="3121225"/>
            <a:ext cx="7871650" cy="254771"/>
          </a:xfrm>
          <a:prstGeom prst="rect">
            <a:avLst/>
          </a:prstGeom>
        </p:spPr>
        <p:txBody>
          <a:bodyPr vert="horz" wrap="square" lIns="0" tIns="0" rIns="0" bIns="0">
            <a:spAutoFit/>
          </a:bodyPr>
          <a:lstStyle>
            <a:lvl1pPr marL="0" indent="0">
              <a:lnSpc>
                <a:spcPts val="2000"/>
              </a:lnSpc>
              <a:spcBef>
                <a:spcPts val="0"/>
              </a:spcBef>
              <a:buNone/>
              <a:defRPr sz="1600">
                <a:solidFill>
                  <a:srgbClr val="064E83"/>
                </a:solidFill>
              </a:defRPr>
            </a:lvl1pPr>
          </a:lstStyle>
          <a:p>
            <a:pPr lvl="0"/>
            <a:r>
              <a:rPr lang="en-GB"/>
              <a:t>Author’s Address</a:t>
            </a:r>
          </a:p>
        </p:txBody>
      </p:sp>
      <p:sp>
        <p:nvSpPr>
          <p:cNvPr id="17" name="Text Placeholder 12"/>
          <p:cNvSpPr>
            <a:spLocks noGrp="1"/>
          </p:cNvSpPr>
          <p:nvPr>
            <p:ph type="body" sz="quarter" idx="14" hasCustomPrompt="1"/>
          </p:nvPr>
        </p:nvSpPr>
        <p:spPr>
          <a:xfrm>
            <a:off x="2160563" y="3429000"/>
            <a:ext cx="7871650" cy="228268"/>
          </a:xfrm>
          <a:prstGeom prst="rect">
            <a:avLst/>
          </a:prstGeom>
        </p:spPr>
        <p:txBody>
          <a:bodyPr vert="horz" wrap="square" lIns="0" tIns="0" rIns="0" bIns="0">
            <a:spAutoFit/>
          </a:bodyPr>
          <a:lstStyle>
            <a:lvl1pPr marL="0" indent="0">
              <a:lnSpc>
                <a:spcPts val="1800"/>
              </a:lnSpc>
              <a:spcBef>
                <a:spcPts val="0"/>
              </a:spcBef>
              <a:buNone/>
              <a:defRPr sz="1400">
                <a:solidFill>
                  <a:srgbClr val="064E83"/>
                </a:solidFill>
              </a:defRPr>
            </a:lvl1pPr>
          </a:lstStyle>
          <a:p>
            <a:pPr lvl="0"/>
            <a:r>
              <a:rPr lang="en-GB" err="1"/>
              <a:t>email@ddress</a:t>
            </a:r>
            <a:endParaRPr lang="en-GB"/>
          </a:p>
        </p:txBody>
      </p:sp>
      <p:pic>
        <p:nvPicPr>
          <p:cNvPr id="10" name="Picture 9" descr="ECMWF_Master_Logo_RGB_nostrap.png"/>
          <p:cNvPicPr>
            <a:picLocks noChangeAspect="1"/>
          </p:cNvPicPr>
          <p:nvPr userDrawn="1"/>
        </p:nvPicPr>
        <p:blipFill>
          <a:blip r:embed="rId2"/>
          <a:stretch>
            <a:fillRect/>
          </a:stretch>
        </p:blipFill>
        <p:spPr>
          <a:xfrm>
            <a:off x="2160563" y="5984876"/>
            <a:ext cx="2136147" cy="366955"/>
          </a:xfrm>
          <a:prstGeom prst="rect">
            <a:avLst/>
          </a:prstGeom>
        </p:spPr>
      </p:pic>
    </p:spTree>
    <p:extLst>
      <p:ext uri="{BB962C8B-B14F-4D97-AF65-F5344CB8AC3E}">
        <p14:creationId xmlns:p14="http://schemas.microsoft.com/office/powerpoint/2010/main" val="1290367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narrow margins">
    <p:spTree>
      <p:nvGrpSpPr>
        <p:cNvPr id="1" name=""/>
        <p:cNvGrpSpPr/>
        <p:nvPr/>
      </p:nvGrpSpPr>
      <p:grpSpPr>
        <a:xfrm>
          <a:off x="0" y="0"/>
          <a:ext cx="0" cy="0"/>
          <a:chOff x="0" y="0"/>
          <a:chExt cx="0" cy="0"/>
        </a:xfrm>
      </p:grpSpPr>
      <p:sp>
        <p:nvSpPr>
          <p:cNvPr id="9" name="Title 8"/>
          <p:cNvSpPr>
            <a:spLocks noGrp="1"/>
          </p:cNvSpPr>
          <p:nvPr>
            <p:ph type="title"/>
          </p:nvPr>
        </p:nvSpPr>
        <p:spPr>
          <a:xfrm>
            <a:off x="1080281" y="360000"/>
            <a:ext cx="10032213" cy="369332"/>
          </a:xfrm>
          <a:prstGeom prst="rect">
            <a:avLst/>
          </a:prstGeom>
        </p:spPr>
        <p:txBody>
          <a:bodyPr lIns="0" tIns="0" rIns="0" bIns="0"/>
          <a:lstStyle>
            <a:lvl1pPr>
              <a:defRPr>
                <a:solidFill>
                  <a:srgbClr val="064E83"/>
                </a:solidFill>
              </a:defRPr>
            </a:lvl1pPr>
          </a:lstStyle>
          <a:p>
            <a:r>
              <a:rPr lang="en-GB" dirty="0"/>
              <a:t>Click to edit Master title style</a:t>
            </a:r>
            <a:endParaRPr lang="en-US" dirty="0"/>
          </a:p>
        </p:txBody>
      </p:sp>
      <p:sp>
        <p:nvSpPr>
          <p:cNvPr id="11" name="Content Placeholder 10"/>
          <p:cNvSpPr>
            <a:spLocks noGrp="1"/>
          </p:cNvSpPr>
          <p:nvPr>
            <p:ph sz="quarter" idx="14" hasCustomPrompt="1"/>
          </p:nvPr>
        </p:nvSpPr>
        <p:spPr>
          <a:xfrm>
            <a:off x="1080281" y="936000"/>
            <a:ext cx="10032213"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32213" y="6308255"/>
            <a:ext cx="2159786" cy="216000"/>
          </a:xfrm>
          <a:prstGeom prst="rect">
            <a:avLst/>
          </a:prstGeom>
        </p:spPr>
        <p:txBody>
          <a:bodyPr lIns="0" tIns="0" rIns="0" bIns="0" anchor="b" anchorCtr="0"/>
          <a:lstStyle>
            <a:lvl1pPr algn="ctr">
              <a:defRPr sz="900" b="1">
                <a:solidFill>
                  <a:srgbClr val="064E83"/>
                </a:solidFill>
              </a:defRPr>
            </a:lvl1pPr>
          </a:lstStyle>
          <a:p>
            <a:fld id="{E4AB80EA-DB86-D849-B86F-15DAF31F0474}" type="slidenum">
              <a:rPr lang="en-US" smtClean="0"/>
              <a:pPr/>
              <a:t>‹#›</a:t>
            </a:fld>
            <a:endParaRPr lang="en-US" dirty="0"/>
          </a:p>
        </p:txBody>
      </p:sp>
      <p:sp>
        <p:nvSpPr>
          <p:cNvPr id="15" name="Date Placeholder 10"/>
          <p:cNvSpPr txBox="1">
            <a:spLocks/>
          </p:cNvSpPr>
          <p:nvPr userDrawn="1"/>
        </p:nvSpPr>
        <p:spPr>
          <a:xfrm>
            <a:off x="8566650" y="6308256"/>
            <a:ext cx="1465563"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2423003" y="6308256"/>
            <a:ext cx="4054695"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1080281" y="6308254"/>
            <a:ext cx="1342722" cy="230658"/>
          </a:xfrm>
          <a:prstGeom prst="rect">
            <a:avLst/>
          </a:prstGeom>
        </p:spPr>
      </p:pic>
    </p:spTree>
    <p:extLst>
      <p:ext uri="{BB962C8B-B14F-4D97-AF65-F5344CB8AC3E}">
        <p14:creationId xmlns:p14="http://schemas.microsoft.com/office/powerpoint/2010/main" val="3829254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Date Placeholder 10"/>
          <p:cNvSpPr txBox="1">
            <a:spLocks/>
          </p:cNvSpPr>
          <p:nvPr userDrawn="1"/>
        </p:nvSpPr>
        <p:spPr>
          <a:xfrm>
            <a:off x="8078638" y="5984876"/>
            <a:ext cx="1953575" cy="365125"/>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E83"/>
                </a:solidFill>
                <a:effectLst/>
                <a:uLnTx/>
                <a:uFillTx/>
                <a:latin typeface="+mn-lt"/>
                <a:ea typeface="+mn-ea"/>
                <a:cs typeface="+mn-cs"/>
              </a:rPr>
              <a:t>© ECMWF </a:t>
            </a:r>
            <a:fld id="{D4C56AD5-C73F-B44A-96CB-E8BE2C5CB95A}" type="datetime4">
              <a:rPr kumimoji="0" lang="en-US" sz="900" b="0" i="0" u="none" strike="noStrike" kern="1200" cap="none" spc="0" normalizeH="0" baseline="0" noProof="0" smtClean="0">
                <a:ln>
                  <a:noFill/>
                </a:ln>
                <a:solidFill>
                  <a:srgbClr val="064E83"/>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August 23, 2021</a:t>
            </a:fld>
            <a:endParaRPr kumimoji="0" lang="en-US" sz="900" b="0" i="0" u="none" strike="noStrike" kern="1200" cap="none" spc="0" normalizeH="0" baseline="0" noProof="0" dirty="0">
              <a:ln>
                <a:noFill/>
              </a:ln>
              <a:solidFill>
                <a:srgbClr val="064E83"/>
              </a:solidFill>
              <a:effectLst/>
              <a:uLnTx/>
              <a:uFillTx/>
              <a:latin typeface="+mn-lt"/>
              <a:ea typeface="+mn-ea"/>
              <a:cs typeface="+mn-cs"/>
            </a:endParaRPr>
          </a:p>
        </p:txBody>
      </p:sp>
      <p:sp>
        <p:nvSpPr>
          <p:cNvPr id="13" name="Text Placeholder 12"/>
          <p:cNvSpPr>
            <a:spLocks noGrp="1"/>
          </p:cNvSpPr>
          <p:nvPr>
            <p:ph type="body" sz="quarter" idx="10" hasCustomPrompt="1"/>
          </p:nvPr>
        </p:nvSpPr>
        <p:spPr>
          <a:xfrm>
            <a:off x="2160563" y="1294198"/>
            <a:ext cx="7871650" cy="519800"/>
          </a:xfrm>
          <a:prstGeom prst="rect">
            <a:avLst/>
          </a:prstGeom>
        </p:spPr>
        <p:txBody>
          <a:bodyPr vert="horz" lIns="0" tIns="0" rIns="0" bIns="0" anchor="b" anchorCtr="0">
            <a:spAutoFit/>
          </a:bodyPr>
          <a:lstStyle>
            <a:lvl1pPr marL="0" indent="0">
              <a:lnSpc>
                <a:spcPts val="4000"/>
              </a:lnSpc>
              <a:spcBef>
                <a:spcPts val="0"/>
              </a:spcBef>
              <a:buNone/>
              <a:defRPr sz="3600" b="1">
                <a:solidFill>
                  <a:srgbClr val="064E83"/>
                </a:solidFill>
              </a:defRPr>
            </a:lvl1pPr>
          </a:lstStyle>
          <a:p>
            <a:pPr lvl="0"/>
            <a:r>
              <a:rPr lang="en-GB" dirty="0"/>
              <a:t>Title of Presentation</a:t>
            </a:r>
          </a:p>
        </p:txBody>
      </p:sp>
      <p:sp>
        <p:nvSpPr>
          <p:cNvPr id="14" name="Text Placeholder 12"/>
          <p:cNvSpPr>
            <a:spLocks noGrp="1"/>
          </p:cNvSpPr>
          <p:nvPr>
            <p:ph type="body" sz="quarter" idx="11" hasCustomPrompt="1"/>
          </p:nvPr>
        </p:nvSpPr>
        <p:spPr>
          <a:xfrm>
            <a:off x="2160563" y="1980000"/>
            <a:ext cx="7871650" cy="382156"/>
          </a:xfrm>
          <a:prstGeom prst="rect">
            <a:avLst/>
          </a:prstGeom>
        </p:spPr>
        <p:txBody>
          <a:bodyPr vert="horz" wrap="square" lIns="0" tIns="0" rIns="0" bIns="0">
            <a:spAutoFit/>
          </a:bodyPr>
          <a:lstStyle>
            <a:lvl1pPr marL="0" indent="0">
              <a:lnSpc>
                <a:spcPts val="3000"/>
              </a:lnSpc>
              <a:spcBef>
                <a:spcPts val="0"/>
              </a:spcBef>
              <a:buNone/>
              <a:defRPr sz="2400">
                <a:solidFill>
                  <a:srgbClr val="064E83"/>
                </a:solidFill>
              </a:defRPr>
            </a:lvl1pPr>
          </a:lstStyle>
          <a:p>
            <a:pPr lvl="0"/>
            <a:r>
              <a:rPr lang="en-GB" dirty="0"/>
              <a:t>Subtitle of Presentation</a:t>
            </a:r>
          </a:p>
        </p:txBody>
      </p:sp>
      <p:sp>
        <p:nvSpPr>
          <p:cNvPr id="15" name="Text Placeholder 12"/>
          <p:cNvSpPr>
            <a:spLocks noGrp="1"/>
          </p:cNvSpPr>
          <p:nvPr>
            <p:ph type="body" sz="quarter" idx="12" hasCustomPrompt="1"/>
          </p:nvPr>
        </p:nvSpPr>
        <p:spPr>
          <a:xfrm>
            <a:off x="2160563" y="2700002"/>
            <a:ext cx="7871650" cy="307777"/>
          </a:xfrm>
          <a:prstGeom prst="rect">
            <a:avLst/>
          </a:prstGeom>
        </p:spPr>
        <p:txBody>
          <a:bodyPr vert="horz" wrap="square" lIns="0" tIns="0" rIns="0" bIns="0">
            <a:spAutoFit/>
          </a:bodyPr>
          <a:lstStyle>
            <a:lvl1pPr marL="0" indent="0">
              <a:lnSpc>
                <a:spcPts val="2400"/>
              </a:lnSpc>
              <a:spcBef>
                <a:spcPts val="0"/>
              </a:spcBef>
              <a:buNone/>
              <a:defRPr sz="2000">
                <a:solidFill>
                  <a:srgbClr val="064E83"/>
                </a:solidFill>
              </a:defRPr>
            </a:lvl1pPr>
          </a:lstStyle>
          <a:p>
            <a:pPr lvl="0"/>
            <a:r>
              <a:rPr lang="en-GB" dirty="0"/>
              <a:t>Author’s Name</a:t>
            </a:r>
          </a:p>
        </p:txBody>
      </p:sp>
      <p:sp>
        <p:nvSpPr>
          <p:cNvPr id="16" name="Text Placeholder 12"/>
          <p:cNvSpPr>
            <a:spLocks noGrp="1"/>
          </p:cNvSpPr>
          <p:nvPr>
            <p:ph type="body" sz="quarter" idx="13" hasCustomPrompt="1"/>
          </p:nvPr>
        </p:nvSpPr>
        <p:spPr>
          <a:xfrm>
            <a:off x="2160563" y="3121225"/>
            <a:ext cx="7871650" cy="254771"/>
          </a:xfrm>
          <a:prstGeom prst="rect">
            <a:avLst/>
          </a:prstGeom>
        </p:spPr>
        <p:txBody>
          <a:bodyPr vert="horz" wrap="square" lIns="0" tIns="0" rIns="0" bIns="0">
            <a:spAutoFit/>
          </a:bodyPr>
          <a:lstStyle>
            <a:lvl1pPr marL="0" indent="0">
              <a:lnSpc>
                <a:spcPts val="2000"/>
              </a:lnSpc>
              <a:spcBef>
                <a:spcPts val="0"/>
              </a:spcBef>
              <a:buNone/>
              <a:defRPr sz="1600">
                <a:solidFill>
                  <a:srgbClr val="064E83"/>
                </a:solidFill>
              </a:defRPr>
            </a:lvl1pPr>
          </a:lstStyle>
          <a:p>
            <a:pPr lvl="0"/>
            <a:r>
              <a:rPr lang="en-GB" dirty="0"/>
              <a:t>Author’s Address</a:t>
            </a:r>
          </a:p>
        </p:txBody>
      </p:sp>
      <p:sp>
        <p:nvSpPr>
          <p:cNvPr id="17" name="Text Placeholder 12"/>
          <p:cNvSpPr>
            <a:spLocks noGrp="1"/>
          </p:cNvSpPr>
          <p:nvPr>
            <p:ph type="body" sz="quarter" idx="14" hasCustomPrompt="1"/>
          </p:nvPr>
        </p:nvSpPr>
        <p:spPr>
          <a:xfrm>
            <a:off x="2160563" y="3429000"/>
            <a:ext cx="7871650" cy="228268"/>
          </a:xfrm>
          <a:prstGeom prst="rect">
            <a:avLst/>
          </a:prstGeom>
        </p:spPr>
        <p:txBody>
          <a:bodyPr vert="horz" wrap="square" lIns="0" tIns="0" rIns="0" bIns="0">
            <a:spAutoFit/>
          </a:bodyPr>
          <a:lstStyle>
            <a:lvl1pPr marL="0" indent="0">
              <a:lnSpc>
                <a:spcPts val="1800"/>
              </a:lnSpc>
              <a:spcBef>
                <a:spcPts val="0"/>
              </a:spcBef>
              <a:buNone/>
              <a:defRPr sz="1400">
                <a:solidFill>
                  <a:srgbClr val="064E83"/>
                </a:solidFill>
              </a:defRPr>
            </a:lvl1pPr>
          </a:lstStyle>
          <a:p>
            <a:pPr lvl="0"/>
            <a:r>
              <a:rPr lang="en-GB" dirty="0" err="1"/>
              <a:t>email@ddress</a:t>
            </a:r>
            <a:endParaRPr lang="en-GB" dirty="0"/>
          </a:p>
        </p:txBody>
      </p:sp>
      <p:pic>
        <p:nvPicPr>
          <p:cNvPr id="10" name="Picture 9" descr="ECMWF_Master_Logo_RGB_nostrap.png"/>
          <p:cNvPicPr>
            <a:picLocks noChangeAspect="1"/>
          </p:cNvPicPr>
          <p:nvPr userDrawn="1"/>
        </p:nvPicPr>
        <p:blipFill>
          <a:blip r:embed="rId2"/>
          <a:stretch>
            <a:fillRect/>
          </a:stretch>
        </p:blipFill>
        <p:spPr>
          <a:xfrm>
            <a:off x="2160563" y="5984876"/>
            <a:ext cx="2136147" cy="366955"/>
          </a:xfrm>
          <a:prstGeom prst="rect">
            <a:avLst/>
          </a:prstGeom>
        </p:spPr>
      </p:pic>
    </p:spTree>
    <p:extLst>
      <p:ext uri="{BB962C8B-B14F-4D97-AF65-F5344CB8AC3E}">
        <p14:creationId xmlns:p14="http://schemas.microsoft.com/office/powerpoint/2010/main" val="272124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563" y="360000"/>
            <a:ext cx="787165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2160562" y="936000"/>
            <a:ext cx="7871651"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32213" y="6308255"/>
            <a:ext cx="2159786"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dirty="0"/>
          </a:p>
        </p:txBody>
      </p:sp>
      <p:sp>
        <p:nvSpPr>
          <p:cNvPr id="16" name="Footer Placeholder 11"/>
          <p:cNvSpPr>
            <a:spLocks noGrp="1"/>
          </p:cNvSpPr>
          <p:nvPr>
            <p:ph type="ftr" sz="quarter" idx="3"/>
          </p:nvPr>
        </p:nvSpPr>
        <p:spPr>
          <a:xfrm>
            <a:off x="3503285" y="6308256"/>
            <a:ext cx="4054695"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563" y="6293597"/>
            <a:ext cx="1342722" cy="230658"/>
          </a:xfrm>
          <a:prstGeom prst="rect">
            <a:avLst/>
          </a:prstGeom>
        </p:spPr>
      </p:pic>
    </p:spTree>
    <p:extLst>
      <p:ext uri="{BB962C8B-B14F-4D97-AF65-F5344CB8AC3E}">
        <p14:creationId xmlns:p14="http://schemas.microsoft.com/office/powerpoint/2010/main" val="3494065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563" y="360000"/>
            <a:ext cx="787165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2160562" y="936000"/>
            <a:ext cx="7871651"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32213" y="6308255"/>
            <a:ext cx="2159786"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dirty="0"/>
          </a:p>
        </p:txBody>
      </p:sp>
      <p:sp>
        <p:nvSpPr>
          <p:cNvPr id="16" name="Footer Placeholder 11"/>
          <p:cNvSpPr>
            <a:spLocks noGrp="1"/>
          </p:cNvSpPr>
          <p:nvPr>
            <p:ph type="ftr" sz="quarter" idx="3"/>
          </p:nvPr>
        </p:nvSpPr>
        <p:spPr>
          <a:xfrm>
            <a:off x="3503285" y="6308256"/>
            <a:ext cx="4054695"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563" y="6293597"/>
            <a:ext cx="1342722" cy="230658"/>
          </a:xfrm>
          <a:prstGeom prst="rect">
            <a:avLst/>
          </a:prstGeom>
        </p:spPr>
      </p:pic>
    </p:spTree>
    <p:extLst>
      <p:ext uri="{BB962C8B-B14F-4D97-AF65-F5344CB8AC3E}">
        <p14:creationId xmlns:p14="http://schemas.microsoft.com/office/powerpoint/2010/main" val="3376107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563" y="360000"/>
            <a:ext cx="787165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2160562" y="936000"/>
            <a:ext cx="7871651"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32213" y="6308255"/>
            <a:ext cx="2159786"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dirty="0"/>
          </a:p>
        </p:txBody>
      </p:sp>
      <p:sp>
        <p:nvSpPr>
          <p:cNvPr id="16" name="Footer Placeholder 11"/>
          <p:cNvSpPr>
            <a:spLocks noGrp="1"/>
          </p:cNvSpPr>
          <p:nvPr>
            <p:ph type="ftr" sz="quarter" idx="3"/>
          </p:nvPr>
        </p:nvSpPr>
        <p:spPr>
          <a:xfrm>
            <a:off x="3503285" y="6308256"/>
            <a:ext cx="4054695"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563" y="6293597"/>
            <a:ext cx="1342722" cy="230658"/>
          </a:xfrm>
          <a:prstGeom prst="rect">
            <a:avLst/>
          </a:prstGeom>
        </p:spPr>
      </p:pic>
    </p:spTree>
    <p:extLst>
      <p:ext uri="{BB962C8B-B14F-4D97-AF65-F5344CB8AC3E}">
        <p14:creationId xmlns:p14="http://schemas.microsoft.com/office/powerpoint/2010/main" val="771795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3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96443" y="312185"/>
            <a:ext cx="1894568" cy="275807"/>
          </a:xfrm>
          <a:prstGeom prst="rect">
            <a:avLst/>
          </a:prstGeom>
        </p:spPr>
      </p:pic>
      <p:pic>
        <p:nvPicPr>
          <p:cNvPr id="17" name="bg object 17"/>
          <p:cNvPicPr/>
          <p:nvPr/>
        </p:nvPicPr>
        <p:blipFill>
          <a:blip r:embed="rId3" cstate="print"/>
          <a:stretch>
            <a:fillRect/>
          </a:stretch>
        </p:blipFill>
        <p:spPr>
          <a:xfrm>
            <a:off x="-8127" y="1"/>
            <a:ext cx="12208256" cy="6866127"/>
          </a:xfrm>
          <a:prstGeom prst="rect">
            <a:avLst/>
          </a:prstGeom>
        </p:spPr>
      </p:pic>
      <p:sp>
        <p:nvSpPr>
          <p:cNvPr id="2" name="Holder 2"/>
          <p:cNvSpPr>
            <a:spLocks noGrp="1"/>
          </p:cNvSpPr>
          <p:nvPr>
            <p:ph type="ctrTitle"/>
          </p:nvPr>
        </p:nvSpPr>
        <p:spPr>
          <a:xfrm>
            <a:off x="267952" y="1757036"/>
            <a:ext cx="11656093" cy="6093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1"/>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5408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0A2BA7-74BF-474A-93CF-0B7D77E3A010}" type="datetime1">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106377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25A546-6319-D849-821B-0C07BA6DCC68}" type="datetime1">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110812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30EA92-A84C-354A-9C2B-15C415CAD80C}" type="datetime1">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124942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D672A5-3B4A-384D-B600-0260BFB17E6A}" type="datetime1">
              <a:rPr lang="en-US" smtClean="0"/>
              <a:t>8/23/21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102833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A07AE3-3A26-244B-B17C-D3C3B9FED2CB}" type="datetime1">
              <a:rPr lang="en-US" smtClean="0"/>
              <a:t>8/23/21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31891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548FE-D65D-D740-976B-3B6CD332E1E8}" type="datetime1">
              <a:rPr lang="en-US" smtClean="0"/>
              <a:t>8/23/21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1992419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5C75A9-9FDA-604E-8D01-27C59D0E5153}" type="datetime1">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87960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DB6BC-731C-8A47-BFD6-7EDDD16B753A}" type="datetime1">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30466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7C1A1-727F-1E47-82E7-7B85C4E60F90}" type="datetime1">
              <a:rPr lang="en-US" smtClean="0"/>
              <a:t>8/23/21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DBD7C-A45C-9646-A671-D1C5E89DFF57}" type="slidenum">
              <a:rPr lang="en-US" smtClean="0"/>
              <a:t>‹#›</a:t>
            </a:fld>
            <a:endParaRPr lang="en-US"/>
          </a:p>
        </p:txBody>
      </p:sp>
    </p:spTree>
    <p:extLst>
      <p:ext uri="{BB962C8B-B14F-4D97-AF65-F5344CB8AC3E}">
        <p14:creationId xmlns:p14="http://schemas.microsoft.com/office/powerpoint/2010/main" val="1032122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events.ecmwf.int/event/217/page/109-registration" TargetMode="External"/><Relationship Id="rId4" Type="http://schemas.openxmlformats.org/officeDocument/2006/relationships/hyperlink" Target="https://meetings.wmo.int/impact-workshop-7/SitePages/Tentative%20Program.aspx?CalendarDate=30/11/2020&amp;amp;CalendarPeriod=wee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alexander.cress@dwd.de"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hyperlink" Target="https://irowg.org/wpcms/wp-content/uploads/2020/05/IROWG7_Minutes_Summary.pdf" TargetMode="Externa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metoffice.gov.uk/" TargetMode="Externa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hyperlink" Target="http://www.ncmrwf.gov.in/" TargetMode="External"/><Relationship Id="rId2" Type="http://schemas.openxmlformats.org/officeDocument/2006/relationships/hyperlink" Target="mailto:vsprasad@ncmrwf.gov.in"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mailto:stucker@ball.com" TargetMode="External"/><Relationship Id="rId7" Type="http://schemas.openxmlformats.org/officeDocument/2006/relationships/image" Target="../media/image58.png"/><Relationship Id="rId2" Type="http://schemas.openxmlformats.org/officeDocument/2006/relationships/image" Target="../media/image54.jpg"/><Relationship Id="rId1" Type="http://schemas.openxmlformats.org/officeDocument/2006/relationships/slideLayout" Target="../slideLayouts/slideLayout2.xml"/><Relationship Id="rId6" Type="http://schemas.openxmlformats.org/officeDocument/2006/relationships/image" Target="../media/image57.jp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jpg"/><Relationship Id="rId9"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g"/><Relationship Id="rId7" Type="http://schemas.openxmlformats.org/officeDocument/2006/relationships/image" Target="../media/image70.jp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jpg"/><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1.xml"/><Relationship Id="rId4" Type="http://schemas.openxmlformats.org/officeDocument/2006/relationships/image" Target="../media/image75.tiff"/></Relationships>
</file>

<file path=ppt/slides/_rels/slide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euc-word-edit.officeapps.live.com/we/wordeditorframe.aspx?ui=en%2DUS&amp;rs=en%2DUS&amp;wopisrc=https%3A%2F%2Fskywater-my.sharepoint.com%2Fpersonal%2Fmikael_rattenborg_eu%2F_vti_bin%2Fwopi.ashx%2Ffiles%2F0e5b56958cd4452abfc5769193535609&amp;wdenableroaming=1&amp;mscc=0&amp;wdodb=1&amp;hid=85308E9F-60DD-B000-7AD1-CACC6728222F&amp;wdorigin=Sharing&amp;jsapi=1&amp;jsapiver=v1&amp;newsession=1&amp;corrid=b183032b-d416-4fca-965a-fabcfb49b180&amp;usid=b183032b-d416-4fca-965a-fabcfb49b180&amp;sftc=1&amp;instantedit=1&amp;wopicomplete=1&amp;wdredirectionreason=Unified_SingleFlush&amp;rct=Medium&amp;ctp=LeastProtected#_ftn1" TargetMode="External"/><Relationship Id="rId7" Type="http://schemas.openxmlformats.org/officeDocument/2006/relationships/hyperlink" Target="http://www.wmo-sat.info/oscar/applicationarea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euc-word-edit.officeapps.live.com/we/wordeditorframe.aspx?ui=en%2DUS&amp;rs=en%2DUS&amp;wopisrc=https%3A%2F%2Fskywater-my.sharepoint.com%2Fpersonal%2Fmikael_rattenborg_eu%2F_vti_bin%2Fwopi.ashx%2Ffiles%2F0e5b56958cd4452abfc5769193535609&amp;wdenableroaming=1&amp;mscc=0&amp;wdodb=1&amp;hid=85308E9F-60DD-B000-7AD1-CACC6728222F&amp;wdorigin=Sharing&amp;jsapi=1&amp;jsapiver=v1&amp;newsession=1&amp;corrid=b183032b-d416-4fca-965a-fabcfb49b180&amp;usid=b183032b-d416-4fca-965a-fabcfb49b180&amp;sftc=1&amp;instantedit=1&amp;wopicomplete=1&amp;wdredirectionreason=Unified_SingleFlush&amp;rct=Medium&amp;ctp=LeastProtected#_ftnref2" TargetMode="External"/><Relationship Id="rId5" Type="http://schemas.openxmlformats.org/officeDocument/2006/relationships/hyperlink" Target="https://euc-word-edit.officeapps.live.com/we/wordeditorframe.aspx?ui=en%2DUS&amp;rs=en%2DUS&amp;wopisrc=https%3A%2F%2Fskywater-my.sharepoint.com%2Fpersonal%2Fmikael_rattenborg_eu%2F_vti_bin%2Fwopi.ashx%2Ffiles%2F0e5b56958cd4452abfc5769193535609&amp;wdenableroaming=1&amp;mscc=0&amp;wdodb=1&amp;hid=85308E9F-60DD-B000-7AD1-CACC6728222F&amp;wdorigin=Sharing&amp;jsapi=1&amp;jsapiver=v1&amp;newsession=1&amp;corrid=b183032b-d416-4fca-965a-fabcfb49b180&amp;usid=b183032b-d416-4fca-965a-fabcfb49b180&amp;sftc=1&amp;instantedit=1&amp;wopicomplete=1&amp;wdredirectionreason=Unified_SingleFlush&amp;rct=Medium&amp;ctp=LeastProtected#_ftnref1" TargetMode="External"/><Relationship Id="rId4" Type="http://schemas.openxmlformats.org/officeDocument/2006/relationships/hyperlink" Target="https://euc-word-edit.officeapps.live.com/we/wordeditorframe.aspx?ui=en%2DUS&amp;rs=en%2DUS&amp;wopisrc=https%3A%2F%2Fskywater-my.sharepoint.com%2Fpersonal%2Fmikael_rattenborg_eu%2F_vti_bin%2Fwopi.ashx%2Ffiles%2F0e5b56958cd4452abfc5769193535609&amp;wdenableroaming=1&amp;mscc=0&amp;wdodb=1&amp;hid=85308E9F-60DD-B000-7AD1-CACC6728222F&amp;wdorigin=Sharing&amp;jsapi=1&amp;jsapiver=v1&amp;newsession=1&amp;corrid=b183032b-d416-4fca-965a-fabcfb49b180&amp;usid=b183032b-d416-4fca-965a-fabcfb49b180&amp;sftc=1&amp;instantedit=1&amp;wopicomplete=1&amp;wdredirectionreason=Unified_SingleFlush&amp;rct=Medium&amp;ctp=LeastProtected#_ftn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subTitle" idx="1"/>
          </p:nvPr>
        </p:nvSpPr>
        <p:spPr>
          <a:xfrm>
            <a:off x="1921823" y="4443814"/>
            <a:ext cx="8389914" cy="1742658"/>
          </a:xfrm>
          <a:prstGeom prst="rect">
            <a:avLst/>
          </a:prstGeom>
          <a:noFill/>
          <a:ln>
            <a:noFill/>
          </a:ln>
        </p:spPr>
        <p:txBody>
          <a:bodyPr vert="horz" lIns="91425" tIns="45700" rIns="91425" bIns="45700" rtlCol="0" anchor="t" anchorCtr="0">
            <a:noAutofit/>
          </a:bodyPr>
          <a:lstStyle/>
          <a:p>
            <a:pPr>
              <a:lnSpc>
                <a:spcPct val="114000"/>
              </a:lnSpc>
              <a:spcBef>
                <a:spcPts val="0"/>
              </a:spcBef>
              <a:buClr>
                <a:srgbClr val="9B9DA0"/>
              </a:buClr>
              <a:buSzPct val="25000"/>
            </a:pPr>
            <a:r>
              <a:rPr lang="en-US" dirty="0">
                <a:latin typeface="Arial Narrow"/>
                <a:ea typeface="Arial Narrow"/>
                <a:cs typeface="Arial Narrow"/>
                <a:sym typeface="Arial Narrow"/>
              </a:rPr>
              <a:t>NOAA Science Assessment Team</a:t>
            </a:r>
          </a:p>
          <a:p>
            <a:pPr>
              <a:lnSpc>
                <a:spcPct val="114000"/>
              </a:lnSpc>
              <a:spcBef>
                <a:spcPts val="0"/>
              </a:spcBef>
              <a:buClr>
                <a:srgbClr val="9B9DA0"/>
              </a:buClr>
              <a:buSzPct val="25000"/>
            </a:pPr>
            <a:r>
              <a:rPr lang="en-US" dirty="0">
                <a:latin typeface="Arial Narrow"/>
                <a:ea typeface="Arial Narrow"/>
                <a:cs typeface="Arial Narrow"/>
                <a:sym typeface="Arial Narrow"/>
              </a:rPr>
              <a:t>24 August 2021</a:t>
            </a:r>
          </a:p>
          <a:p>
            <a:pPr>
              <a:lnSpc>
                <a:spcPct val="114000"/>
              </a:lnSpc>
              <a:spcBef>
                <a:spcPts val="0"/>
              </a:spcBef>
              <a:buClr>
                <a:srgbClr val="9B9DA0"/>
              </a:buClr>
              <a:buSzPct val="25000"/>
            </a:pPr>
            <a:r>
              <a:rPr lang="en-US" dirty="0">
                <a:latin typeface="Arial Narrow"/>
                <a:ea typeface="Arial Narrow"/>
                <a:cs typeface="Arial Narrow"/>
                <a:sym typeface="Arial Narrow"/>
              </a:rPr>
              <a:t>Rick Anthes</a:t>
            </a:r>
          </a:p>
          <a:p>
            <a:pPr>
              <a:lnSpc>
                <a:spcPct val="114000"/>
              </a:lnSpc>
              <a:spcBef>
                <a:spcPts val="0"/>
              </a:spcBef>
              <a:buClr>
                <a:srgbClr val="9B9DA0"/>
              </a:buClr>
              <a:buSzPct val="25000"/>
            </a:pPr>
            <a:r>
              <a:rPr lang="en-US" dirty="0" err="1">
                <a:latin typeface="Arial Narrow"/>
                <a:ea typeface="Arial Narrow"/>
                <a:cs typeface="Arial Narrow"/>
                <a:sym typeface="Arial Narrow"/>
              </a:rPr>
              <a:t>anthes@ucar.edu</a:t>
            </a:r>
            <a:endParaRPr lang="en-US" dirty="0">
              <a:latin typeface="Arial Narrow"/>
              <a:ea typeface="Arial Narrow"/>
              <a:cs typeface="Arial Narrow"/>
              <a:sym typeface="Arial Narrow"/>
            </a:endParaRPr>
          </a:p>
        </p:txBody>
      </p:sp>
      <p:sp>
        <p:nvSpPr>
          <p:cNvPr id="91" name="Shape 91"/>
          <p:cNvSpPr txBox="1"/>
          <p:nvPr/>
        </p:nvSpPr>
        <p:spPr>
          <a:xfrm>
            <a:off x="1524001" y="1343255"/>
            <a:ext cx="9144000" cy="2173184"/>
          </a:xfrm>
          <a:prstGeom prst="rect">
            <a:avLst/>
          </a:prstGeom>
          <a:noFill/>
          <a:ln>
            <a:noFill/>
          </a:ln>
        </p:spPr>
        <p:txBody>
          <a:bodyPr lIns="91425" tIns="45700" rIns="91425" bIns="45700" anchor="ctr" anchorCtr="0">
            <a:noAutofit/>
          </a:bodyPr>
          <a:lstStyle/>
          <a:p>
            <a:pPr lvl="0" algn="ctr">
              <a:lnSpc>
                <a:spcPct val="114000"/>
              </a:lnSpc>
              <a:buClr>
                <a:srgbClr val="9B9DA0"/>
              </a:buClr>
              <a:buSzPct val="25000"/>
            </a:pPr>
            <a:r>
              <a:rPr lang="en-US" sz="4400" b="1" i="1" dirty="0">
                <a:latin typeface="Arial Narrow"/>
                <a:ea typeface="Arial Narrow"/>
                <a:cs typeface="Arial Narrow"/>
                <a:sym typeface="Arial Narrow"/>
              </a:rPr>
              <a:t>Reviewing and Updating Requirements for Global NWP</a:t>
            </a:r>
          </a:p>
        </p:txBody>
      </p:sp>
      <p:sp>
        <p:nvSpPr>
          <p:cNvPr id="2" name="Slide Number Placeholder 1"/>
          <p:cNvSpPr>
            <a:spLocks noGrp="1"/>
          </p:cNvSpPr>
          <p:nvPr>
            <p:ph type="sldNum" sz="quarter" idx="12"/>
          </p:nvPr>
        </p:nvSpPr>
        <p:spPr/>
        <p:txBody>
          <a:bodyPr/>
          <a:lstStyle/>
          <a:p>
            <a:fld id="{7D7DBD7C-A45C-9646-A671-D1C5E89DFF57}" type="slidenum">
              <a:rPr lang="en-US" smtClean="0"/>
              <a:t>1</a:t>
            </a:fld>
            <a:endParaRPr lang="en-US"/>
          </a:p>
        </p:txBody>
      </p:sp>
    </p:spTree>
    <p:extLst>
      <p:ext uri="{BB962C8B-B14F-4D97-AF65-F5344CB8AC3E}">
        <p14:creationId xmlns:p14="http://schemas.microsoft.com/office/powerpoint/2010/main" val="96657695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Suggested performance levels in this review (to narrow requirements range-move toward PLR)</a:t>
            </a:r>
            <a:br>
              <a:rPr lang="en-US" b="1" dirty="0"/>
            </a:br>
            <a:endParaRPr lang="en-US" dirty="0"/>
          </a:p>
        </p:txBody>
      </p:sp>
      <p:sp>
        <p:nvSpPr>
          <p:cNvPr id="3" name="Content Placeholder 2"/>
          <p:cNvSpPr>
            <a:spLocks noGrp="1"/>
          </p:cNvSpPr>
          <p:nvPr>
            <p:ph idx="1"/>
          </p:nvPr>
        </p:nvSpPr>
        <p:spPr/>
        <p:txBody>
          <a:bodyPr>
            <a:normAutofit/>
          </a:bodyPr>
          <a:lstStyle/>
          <a:p>
            <a:pPr lvl="1"/>
            <a:r>
              <a:rPr lang="en-US" b="1" dirty="0"/>
              <a:t>Target (baseline)</a:t>
            </a:r>
            <a:r>
              <a:rPr lang="en-US" dirty="0"/>
              <a:t>:  Roughly equal to today’s capability/POR. Do not want to consider degrading what we already have (gets back to baseline assumption)</a:t>
            </a:r>
          </a:p>
          <a:p>
            <a:pPr lvl="1"/>
            <a:endParaRPr lang="en-US" dirty="0"/>
          </a:p>
          <a:p>
            <a:pPr lvl="1"/>
            <a:r>
              <a:rPr lang="en-US" b="1" dirty="0"/>
              <a:t>Maximum (Objective, better)</a:t>
            </a:r>
            <a:r>
              <a:rPr lang="en-US" dirty="0"/>
              <a:t>:  A significant improvement over today’s capability, but not unrealistic from either cost or technological/science considerations.</a:t>
            </a:r>
          </a:p>
          <a:p>
            <a:pPr marL="0" indent="0">
              <a:buNone/>
            </a:pPr>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10</a:t>
            </a:fld>
            <a:endParaRPr lang="en-US"/>
          </a:p>
        </p:txBody>
      </p:sp>
    </p:spTree>
    <p:extLst>
      <p:ext uri="{BB962C8B-B14F-4D97-AF65-F5344CB8AC3E}">
        <p14:creationId xmlns:p14="http://schemas.microsoft.com/office/powerpoint/2010/main" val="2482652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baseline should we assume?</a:t>
            </a:r>
          </a:p>
        </p:txBody>
      </p:sp>
      <p:sp>
        <p:nvSpPr>
          <p:cNvPr id="3" name="Content Placeholder 2"/>
          <p:cNvSpPr>
            <a:spLocks noGrp="1"/>
          </p:cNvSpPr>
          <p:nvPr>
            <p:ph idx="1"/>
          </p:nvPr>
        </p:nvSpPr>
        <p:spPr>
          <a:xfrm>
            <a:off x="838200" y="891770"/>
            <a:ext cx="10515600" cy="4351338"/>
          </a:xfrm>
        </p:spPr>
        <p:txBody>
          <a:bodyPr>
            <a:normAutofit/>
          </a:bodyPr>
          <a:lstStyle/>
          <a:p>
            <a:pPr marL="514350" indent="-514350">
              <a:buFont typeface="+mj-lt"/>
              <a:buAutoNum type="arabicParenR"/>
            </a:pPr>
            <a:endParaRPr lang="en-US" dirty="0"/>
          </a:p>
          <a:p>
            <a:pPr marL="514350" indent="-514350">
              <a:buFont typeface="+mj-lt"/>
              <a:buAutoNum type="arabicParenR"/>
            </a:pPr>
            <a:r>
              <a:rPr lang="en-US" dirty="0"/>
              <a:t>Zero (no satellite observations)</a:t>
            </a:r>
          </a:p>
          <a:p>
            <a:pPr marL="914400" lvl="1" indent="-457200">
              <a:buFont typeface="+mj-lt"/>
              <a:buAutoNum type="arabicParenR"/>
            </a:pPr>
            <a:r>
              <a:rPr lang="en-US" dirty="0"/>
              <a:t>Build an ideal set of requirements from scratch and prioritize</a:t>
            </a:r>
          </a:p>
          <a:p>
            <a:pPr marL="914400" lvl="1" indent="-457200">
              <a:buFont typeface="+mj-lt"/>
              <a:buAutoNum type="arabicParenR"/>
            </a:pPr>
            <a:r>
              <a:rPr lang="en-US" dirty="0"/>
              <a:t>Appealing on an intellectual level</a:t>
            </a:r>
          </a:p>
          <a:p>
            <a:pPr marL="914400" lvl="1" indent="-457200">
              <a:buFont typeface="+mj-lt"/>
              <a:buAutoNum type="arabicParenR"/>
            </a:pPr>
            <a:r>
              <a:rPr lang="en-US" dirty="0"/>
              <a:t>More difficult and unrealistic-no one agency has the capability to develop such a system and we are not starting from zero</a:t>
            </a:r>
          </a:p>
          <a:p>
            <a:pPr marL="457200" indent="-457200">
              <a:buFont typeface="+mj-lt"/>
              <a:buAutoNum type="arabicParenR"/>
            </a:pPr>
            <a:r>
              <a:rPr lang="en-US" dirty="0"/>
              <a:t>Baseline level (what we already have/expect)</a:t>
            </a:r>
          </a:p>
          <a:p>
            <a:pPr marL="914400" lvl="1" indent="-457200">
              <a:buFont typeface="+mj-lt"/>
              <a:buAutoNum type="arabicParenR"/>
            </a:pPr>
            <a:r>
              <a:rPr lang="en-US" dirty="0"/>
              <a:t>NOAA POR and decisions that have already been made</a:t>
            </a:r>
          </a:p>
          <a:p>
            <a:pPr marL="914400" lvl="1" indent="-457200">
              <a:buFont typeface="+mj-lt"/>
              <a:buAutoNum type="arabicParenR"/>
            </a:pPr>
            <a:r>
              <a:rPr lang="en-US" dirty="0"/>
              <a:t>Partner plans (EUMETSAT, India, Korea, Japan)</a:t>
            </a:r>
          </a:p>
          <a:p>
            <a:pPr marL="914400" lvl="1" indent="-457200">
              <a:buFont typeface="+mj-lt"/>
              <a:buAutoNum type="arabicParenR"/>
            </a:pPr>
            <a:r>
              <a:rPr lang="en-US" dirty="0"/>
              <a:t>Easier and more realistic-start from what is already decided/planned</a:t>
            </a:r>
          </a:p>
          <a:p>
            <a:pPr marL="514350" indent="-514350">
              <a:buFont typeface="+mj-lt"/>
              <a:buAutoNum type="arabicParenR"/>
            </a:pPr>
            <a:endParaRPr lang="en-US" dirty="0"/>
          </a:p>
          <a:p>
            <a:pPr marL="514350" lvl="0" indent="-514350">
              <a:buFont typeface="+mj-lt"/>
              <a:buAutoNum type="arabicParenR"/>
            </a:pPr>
            <a:endParaRPr lang="en-US" dirty="0"/>
          </a:p>
          <a:p>
            <a:pPr marL="914400" lvl="1" indent="-457200">
              <a:buFont typeface="+mj-lt"/>
              <a:buAutoNum type="arabicParenR"/>
            </a:pPr>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11</a:t>
            </a:fld>
            <a:endParaRPr lang="en-US"/>
          </a:p>
        </p:txBody>
      </p:sp>
      <p:sp>
        <p:nvSpPr>
          <p:cNvPr id="5" name="TextBox 4">
            <a:extLst>
              <a:ext uri="{FF2B5EF4-FFF2-40B4-BE49-F238E27FC236}">
                <a16:creationId xmlns:a16="http://schemas.microsoft.com/office/drawing/2014/main" id="{D30DA1E9-563C-5D44-BCF0-16FE6A956F7B}"/>
              </a:ext>
            </a:extLst>
          </p:cNvPr>
          <p:cNvSpPr txBox="1"/>
          <p:nvPr/>
        </p:nvSpPr>
        <p:spPr>
          <a:xfrm>
            <a:off x="661481" y="5758774"/>
            <a:ext cx="10968131" cy="646331"/>
          </a:xfrm>
          <a:prstGeom prst="rect">
            <a:avLst/>
          </a:prstGeom>
          <a:noFill/>
        </p:spPr>
        <p:txBody>
          <a:bodyPr wrap="none" rtlCol="0">
            <a:spAutoFit/>
          </a:bodyPr>
          <a:lstStyle/>
          <a:p>
            <a:r>
              <a:rPr lang="en-US" dirty="0"/>
              <a:t>If we started with Zero, and developed the ideal set of objectives, the next step would be to identify what is already </a:t>
            </a:r>
          </a:p>
          <a:p>
            <a:r>
              <a:rPr lang="en-US" dirty="0"/>
              <a:t>there or planned, and then fill in the gaps. This would be similar to 2) above, so we might as well start there.</a:t>
            </a:r>
          </a:p>
        </p:txBody>
      </p:sp>
    </p:spTree>
    <p:extLst>
      <p:ext uri="{BB962C8B-B14F-4D97-AF65-F5344CB8AC3E}">
        <p14:creationId xmlns:p14="http://schemas.microsoft.com/office/powerpoint/2010/main" val="33017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Priorities depend on the baseline</a:t>
            </a:r>
          </a:p>
        </p:txBody>
      </p:sp>
      <p:sp>
        <p:nvSpPr>
          <p:cNvPr id="3" name="Content Placeholder 2"/>
          <p:cNvSpPr>
            <a:spLocks noGrp="1"/>
          </p:cNvSpPr>
          <p:nvPr>
            <p:ph idx="1"/>
          </p:nvPr>
        </p:nvSpPr>
        <p:spPr/>
        <p:txBody>
          <a:bodyPr>
            <a:normAutofit/>
          </a:bodyPr>
          <a:lstStyle/>
          <a:p>
            <a:endParaRPr lang="en-US" dirty="0"/>
          </a:p>
          <a:p>
            <a:r>
              <a:rPr lang="en-US" dirty="0"/>
              <a:t>Zero</a:t>
            </a:r>
          </a:p>
          <a:p>
            <a:pPr lvl="1"/>
            <a:r>
              <a:rPr lang="en-US" dirty="0"/>
              <a:t>Need some of all systems in roughly equal proportions to maintain balance</a:t>
            </a:r>
          </a:p>
          <a:p>
            <a:r>
              <a:rPr lang="en-US" dirty="0"/>
              <a:t>Baseline</a:t>
            </a:r>
          </a:p>
          <a:p>
            <a:pPr lvl="1"/>
            <a:r>
              <a:rPr lang="en-US" dirty="0"/>
              <a:t>Need more of where we are deficient, and less of what is already there or in the pipeline</a:t>
            </a:r>
          </a:p>
          <a:p>
            <a:endParaRPr lang="en-US" dirty="0"/>
          </a:p>
          <a:p>
            <a:pPr marL="0" lv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12</a:t>
            </a:fld>
            <a:endParaRPr lang="en-US"/>
          </a:p>
        </p:txBody>
      </p:sp>
    </p:spTree>
    <p:extLst>
      <p:ext uri="{BB962C8B-B14F-4D97-AF65-F5344CB8AC3E}">
        <p14:creationId xmlns:p14="http://schemas.microsoft.com/office/powerpoint/2010/main" val="173092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Metaphor-Healthy Life</a:t>
            </a:r>
            <a:br>
              <a:rPr lang="en-US" b="1" dirty="0"/>
            </a:br>
            <a:r>
              <a:rPr lang="en-US" b="1" dirty="0"/>
              <a:t>Requirements and Attributes</a:t>
            </a:r>
          </a:p>
        </p:txBody>
      </p:sp>
      <p:sp>
        <p:nvSpPr>
          <p:cNvPr id="3" name="Content Placeholder 2"/>
          <p:cNvSpPr>
            <a:spLocks noGrp="1"/>
          </p:cNvSpPr>
          <p:nvPr>
            <p:ph idx="1"/>
          </p:nvPr>
        </p:nvSpPr>
        <p:spPr/>
        <p:txBody>
          <a:bodyPr>
            <a:normAutofit lnSpcReduction="10000"/>
          </a:bodyPr>
          <a:lstStyle/>
          <a:p>
            <a:endParaRPr lang="en-US" dirty="0"/>
          </a:p>
          <a:p>
            <a:r>
              <a:rPr lang="en-US" dirty="0"/>
              <a:t>Air (oxygen level, air quality)</a:t>
            </a:r>
          </a:p>
          <a:p>
            <a:r>
              <a:rPr lang="en-US" dirty="0"/>
              <a:t>Water (amount, quality)</a:t>
            </a:r>
          </a:p>
          <a:p>
            <a:r>
              <a:rPr lang="en-US" dirty="0"/>
              <a:t>Food (amount, balance)</a:t>
            </a:r>
          </a:p>
          <a:p>
            <a:r>
              <a:rPr lang="en-US" dirty="0"/>
              <a:t>Shelter (size, temperature control)</a:t>
            </a:r>
          </a:p>
          <a:p>
            <a:r>
              <a:rPr lang="en-US" dirty="0"/>
              <a:t>Health (medicines, services)</a:t>
            </a:r>
          </a:p>
          <a:p>
            <a:r>
              <a:rPr lang="en-US" dirty="0"/>
              <a:t>Freedom (independence, freedom of speech, press)</a:t>
            </a:r>
          </a:p>
          <a:p>
            <a:r>
              <a:rPr lang="en-US" dirty="0"/>
              <a:t>Culture: art, music, sports (variety, quality, balance)</a:t>
            </a:r>
          </a:p>
          <a:p>
            <a:r>
              <a:rPr lang="en-US" dirty="0">
                <a:solidFill>
                  <a:srgbClr val="FF0000"/>
                </a:solidFill>
              </a:rPr>
              <a:t>Priorities depend on what you already have and don’t have.</a:t>
            </a:r>
          </a:p>
          <a:p>
            <a:endParaRPr lang="en-US" dirty="0"/>
          </a:p>
          <a:p>
            <a:pPr marL="0" lv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13</a:t>
            </a:fld>
            <a:endParaRPr lang="en-US"/>
          </a:p>
        </p:txBody>
      </p:sp>
    </p:spTree>
    <p:extLst>
      <p:ext uri="{BB962C8B-B14F-4D97-AF65-F5344CB8AC3E}">
        <p14:creationId xmlns:p14="http://schemas.microsoft.com/office/powerpoint/2010/main" val="147375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We already know a lot!</a:t>
            </a:r>
          </a:p>
        </p:txBody>
      </p:sp>
      <p:sp>
        <p:nvSpPr>
          <p:cNvPr id="3" name="Content Placeholder 2"/>
          <p:cNvSpPr>
            <a:spLocks noGrp="1"/>
          </p:cNvSpPr>
          <p:nvPr>
            <p:ph idx="1"/>
          </p:nvPr>
        </p:nvSpPr>
        <p:spPr/>
        <p:txBody>
          <a:bodyPr>
            <a:normAutofit/>
          </a:bodyPr>
          <a:lstStyle/>
          <a:p>
            <a:endParaRPr lang="en-US" dirty="0"/>
          </a:p>
          <a:p>
            <a:r>
              <a:rPr lang="en-US" dirty="0"/>
              <a:t>Previous studies on requirements and priorities</a:t>
            </a:r>
          </a:p>
          <a:p>
            <a:pPr lvl="1"/>
            <a:r>
              <a:rPr lang="en-US" dirty="0"/>
              <a:t>WMO OSCAR</a:t>
            </a:r>
          </a:p>
          <a:p>
            <a:pPr lvl="1"/>
            <a:r>
              <a:rPr lang="en-US" dirty="0"/>
              <a:t>NOAA-TPIO COURL</a:t>
            </a:r>
          </a:p>
          <a:p>
            <a:pPr lvl="1"/>
            <a:r>
              <a:rPr lang="en-US" dirty="0"/>
              <a:t>NSOSA-SPRWG</a:t>
            </a:r>
          </a:p>
          <a:p>
            <a:r>
              <a:rPr lang="en-US" dirty="0"/>
              <a:t>OSEs, OSSES, and FSOI impact studies of various observation systems by independent centers</a:t>
            </a:r>
          </a:p>
          <a:p>
            <a:endParaRPr lang="en-US" dirty="0"/>
          </a:p>
          <a:p>
            <a:pPr marL="0" lv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14</a:t>
            </a:fld>
            <a:endParaRPr lang="en-US"/>
          </a:p>
        </p:txBody>
      </p:sp>
    </p:spTree>
    <p:extLst>
      <p:ext uri="{BB962C8B-B14F-4D97-AF65-F5344CB8AC3E}">
        <p14:creationId xmlns:p14="http://schemas.microsoft.com/office/powerpoint/2010/main" val="234032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have these studies told us?</a:t>
            </a:r>
          </a:p>
        </p:txBody>
      </p:sp>
      <p:sp>
        <p:nvSpPr>
          <p:cNvPr id="3" name="Content Placeholder 2"/>
          <p:cNvSpPr>
            <a:spLocks noGrp="1"/>
          </p:cNvSpPr>
          <p:nvPr>
            <p:ph idx="1"/>
          </p:nvPr>
        </p:nvSpPr>
        <p:spPr/>
        <p:txBody>
          <a:bodyPr>
            <a:normAutofit lnSpcReduction="10000"/>
          </a:bodyPr>
          <a:lstStyle/>
          <a:p>
            <a:endParaRPr lang="en-US" dirty="0"/>
          </a:p>
          <a:p>
            <a:r>
              <a:rPr lang="en-US" dirty="0"/>
              <a:t>3D (X,Y,Z) observations of temperature (T), water vapor (q) and winds (V) are most important</a:t>
            </a:r>
          </a:p>
          <a:p>
            <a:r>
              <a:rPr lang="en-US" dirty="0"/>
              <a:t>There are three complementary ways of measuring T and q</a:t>
            </a:r>
          </a:p>
          <a:p>
            <a:pPr lvl="1"/>
            <a:r>
              <a:rPr lang="en-US" dirty="0"/>
              <a:t>Infrared (IR)</a:t>
            </a:r>
          </a:p>
          <a:p>
            <a:pPr lvl="1"/>
            <a:r>
              <a:rPr lang="en-US" dirty="0"/>
              <a:t>Microwave (MW)</a:t>
            </a:r>
          </a:p>
          <a:p>
            <a:pPr lvl="1"/>
            <a:r>
              <a:rPr lang="en-US" dirty="0"/>
              <a:t>Radio Occultation (RO)</a:t>
            </a:r>
          </a:p>
          <a:p>
            <a:r>
              <a:rPr lang="en-US" dirty="0"/>
              <a:t>There are several ways of measuring V from satellites</a:t>
            </a:r>
          </a:p>
          <a:p>
            <a:pPr lvl="1"/>
            <a:r>
              <a:rPr lang="en-US" dirty="0"/>
              <a:t>Atmospheric motion vectors (cloud tracking)</a:t>
            </a:r>
          </a:p>
          <a:p>
            <a:pPr lvl="1"/>
            <a:r>
              <a:rPr lang="en-US" dirty="0"/>
              <a:t>Doppler wind lidar (e.g. CALIPSO, AEOLUS)</a:t>
            </a:r>
          </a:p>
          <a:p>
            <a:pPr lvl="1"/>
            <a:r>
              <a:rPr lang="en-US" dirty="0" err="1"/>
              <a:t>Scatterometry</a:t>
            </a:r>
            <a:r>
              <a:rPr lang="en-US" dirty="0"/>
              <a:t> (surface winds over oceans)</a:t>
            </a:r>
          </a:p>
          <a:p>
            <a:pPr marL="0" indent="0">
              <a:buNone/>
            </a:pPr>
            <a:endParaRPr lang="en-US" dirty="0"/>
          </a:p>
          <a:p>
            <a:pPr marL="0" lv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15</a:t>
            </a:fld>
            <a:endParaRPr lang="en-US"/>
          </a:p>
        </p:txBody>
      </p:sp>
    </p:spTree>
    <p:extLst>
      <p:ext uri="{BB962C8B-B14F-4D97-AF65-F5344CB8AC3E}">
        <p14:creationId xmlns:p14="http://schemas.microsoft.com/office/powerpoint/2010/main" val="3330185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Balances are important-at any level of funding</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Balance of T, q, and V</a:t>
            </a:r>
          </a:p>
          <a:p>
            <a:r>
              <a:rPr lang="en-US" dirty="0"/>
              <a:t>Balance of ways of obtaining T and q</a:t>
            </a:r>
          </a:p>
          <a:p>
            <a:pPr lvl="1"/>
            <a:r>
              <a:rPr lang="en-US" dirty="0"/>
              <a:t>IR</a:t>
            </a:r>
          </a:p>
          <a:p>
            <a:pPr lvl="1"/>
            <a:r>
              <a:rPr lang="en-US" dirty="0"/>
              <a:t>MW</a:t>
            </a:r>
          </a:p>
          <a:p>
            <a:pPr lvl="1"/>
            <a:r>
              <a:rPr lang="en-US" dirty="0"/>
              <a:t>RO</a:t>
            </a:r>
          </a:p>
          <a:p>
            <a:r>
              <a:rPr lang="en-US" dirty="0"/>
              <a:t>Balance of attributes </a:t>
            </a:r>
            <a:r>
              <a:rPr lang="en-US" dirty="0">
                <a:solidFill>
                  <a:srgbClr val="FF0000"/>
                </a:solidFill>
              </a:rPr>
              <a:t>(red indicates attributes easily varied-scalable with $)</a:t>
            </a:r>
          </a:p>
          <a:p>
            <a:pPr lvl="1"/>
            <a:r>
              <a:rPr lang="en-US" dirty="0">
                <a:solidFill>
                  <a:srgbClr val="FF0000"/>
                </a:solidFill>
              </a:rPr>
              <a:t>Spatial coverage (i.e. global or regional) </a:t>
            </a:r>
          </a:p>
          <a:p>
            <a:pPr lvl="1"/>
            <a:r>
              <a:rPr lang="en-US" dirty="0">
                <a:solidFill>
                  <a:srgbClr val="FF0000"/>
                </a:solidFill>
              </a:rPr>
              <a:t>Horizontal resolution (average distance between observations)</a:t>
            </a:r>
          </a:p>
          <a:p>
            <a:pPr lvl="1"/>
            <a:r>
              <a:rPr lang="en-US" dirty="0">
                <a:solidFill>
                  <a:srgbClr val="FF0000"/>
                </a:solidFill>
              </a:rPr>
              <a:t>Update rate and latency</a:t>
            </a:r>
          </a:p>
          <a:p>
            <a:pPr lvl="1"/>
            <a:r>
              <a:rPr lang="en-US" dirty="0"/>
              <a:t>Vertical resolution/footprints (largely fixed for specific technology)</a:t>
            </a:r>
          </a:p>
          <a:p>
            <a:pPr lvl="1"/>
            <a:r>
              <a:rPr lang="en-US" dirty="0"/>
              <a:t>Accuracy and precision (largely fixed for single </a:t>
            </a:r>
            <a:r>
              <a:rPr lang="en-US" dirty="0" err="1"/>
              <a:t>obs</a:t>
            </a:r>
            <a:r>
              <a:rPr lang="en-US" dirty="0"/>
              <a:t>, can improve with number and variety of </a:t>
            </a:r>
            <a:r>
              <a:rPr lang="en-US" dirty="0" err="1"/>
              <a:t>obs</a:t>
            </a:r>
            <a:r>
              <a:rPr lang="en-US" dirty="0"/>
              <a:t>)</a:t>
            </a:r>
          </a:p>
          <a:p>
            <a:pPr marL="0" indent="0">
              <a:buNone/>
            </a:pPr>
            <a:endParaRPr lang="en-US" dirty="0"/>
          </a:p>
          <a:p>
            <a:pPr marL="0" lv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16</a:t>
            </a:fld>
            <a:endParaRPr lang="en-US"/>
          </a:p>
        </p:txBody>
      </p:sp>
    </p:spTree>
    <p:extLst>
      <p:ext uri="{BB962C8B-B14F-4D97-AF65-F5344CB8AC3E}">
        <p14:creationId xmlns:p14="http://schemas.microsoft.com/office/powerpoint/2010/main" val="3126314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Sharing of data, metadata, and data processing techniques is important</a:t>
            </a:r>
          </a:p>
        </p:txBody>
      </p:sp>
      <p:sp>
        <p:nvSpPr>
          <p:cNvPr id="3" name="Content Placeholder 2"/>
          <p:cNvSpPr>
            <a:spLocks noGrp="1"/>
          </p:cNvSpPr>
          <p:nvPr>
            <p:ph idx="1"/>
          </p:nvPr>
        </p:nvSpPr>
        <p:spPr/>
        <p:txBody>
          <a:bodyPr>
            <a:normAutofit/>
          </a:bodyPr>
          <a:lstStyle/>
          <a:p>
            <a:endParaRPr lang="en-US" dirty="0"/>
          </a:p>
          <a:p>
            <a:r>
              <a:rPr lang="en-US" dirty="0"/>
              <a:t>No one agency or country can afford a complete system</a:t>
            </a:r>
          </a:p>
          <a:p>
            <a:r>
              <a:rPr lang="en-US" dirty="0"/>
              <a:t>Roughly 2/3 of the global observations that benefit NOAA/US global NWP come from foreign sources</a:t>
            </a:r>
          </a:p>
          <a:p>
            <a:r>
              <a:rPr lang="en-US" dirty="0"/>
              <a:t>Most of the smart people in the world do not work for us. We benefit from international expertise and cooperation</a:t>
            </a:r>
          </a:p>
          <a:p>
            <a:r>
              <a:rPr lang="en-US" dirty="0"/>
              <a:t>Therefore all publicly funded data should be provided completely free and without restrictions: data, metadata, and processing techniques</a:t>
            </a:r>
          </a:p>
          <a:p>
            <a:pPr marL="0" lv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17</a:t>
            </a:fld>
            <a:endParaRPr lang="en-US"/>
          </a:p>
        </p:txBody>
      </p:sp>
    </p:spTree>
    <p:extLst>
      <p:ext uri="{BB962C8B-B14F-4D97-AF65-F5344CB8AC3E}">
        <p14:creationId xmlns:p14="http://schemas.microsoft.com/office/powerpoint/2010/main" val="3568586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C4F961-C0AD-F144-B9F5-89A70967EDC8}"/>
              </a:ext>
            </a:extLst>
          </p:cNvPr>
          <p:cNvSpPr>
            <a:spLocks noGrp="1"/>
          </p:cNvSpPr>
          <p:nvPr>
            <p:ph type="sldNum" sz="quarter" idx="12"/>
          </p:nvPr>
        </p:nvSpPr>
        <p:spPr/>
        <p:txBody>
          <a:bodyPr/>
          <a:lstStyle/>
          <a:p>
            <a:fld id="{7D7DBD7C-A45C-9646-A671-D1C5E89DFF57}" type="slidenum">
              <a:rPr lang="en-US" smtClean="0"/>
              <a:t>18</a:t>
            </a:fld>
            <a:endParaRPr lang="en-US"/>
          </a:p>
        </p:txBody>
      </p:sp>
      <p:pic>
        <p:nvPicPr>
          <p:cNvPr id="5" name="Picture 4">
            <a:extLst>
              <a:ext uri="{FF2B5EF4-FFF2-40B4-BE49-F238E27FC236}">
                <a16:creationId xmlns:a16="http://schemas.microsoft.com/office/drawing/2014/main" id="{C0EAD4BA-9702-F748-AA56-85B2CD64F284}"/>
              </a:ext>
            </a:extLst>
          </p:cNvPr>
          <p:cNvPicPr>
            <a:picLocks noChangeAspect="1"/>
          </p:cNvPicPr>
          <p:nvPr/>
        </p:nvPicPr>
        <p:blipFill>
          <a:blip r:embed="rId2"/>
          <a:stretch>
            <a:fillRect/>
          </a:stretch>
        </p:blipFill>
        <p:spPr>
          <a:xfrm>
            <a:off x="5588337" y="0"/>
            <a:ext cx="6625010" cy="6858000"/>
          </a:xfrm>
          <a:prstGeom prst="rect">
            <a:avLst/>
          </a:prstGeom>
        </p:spPr>
      </p:pic>
      <p:sp>
        <p:nvSpPr>
          <p:cNvPr id="6" name="TextBox 5">
            <a:extLst>
              <a:ext uri="{FF2B5EF4-FFF2-40B4-BE49-F238E27FC236}">
                <a16:creationId xmlns:a16="http://schemas.microsoft.com/office/drawing/2014/main" id="{1E185BA2-69B6-EE40-A006-6C24C598C979}"/>
              </a:ext>
            </a:extLst>
          </p:cNvPr>
          <p:cNvSpPr txBox="1"/>
          <p:nvPr/>
        </p:nvSpPr>
        <p:spPr>
          <a:xfrm>
            <a:off x="267128" y="441789"/>
            <a:ext cx="5293950" cy="4247317"/>
          </a:xfrm>
          <a:prstGeom prst="rect">
            <a:avLst/>
          </a:prstGeom>
          <a:noFill/>
        </p:spPr>
        <p:txBody>
          <a:bodyPr wrap="none" rtlCol="0">
            <a:spAutoFit/>
          </a:bodyPr>
          <a:lstStyle/>
          <a:p>
            <a:r>
              <a:rPr lang="en-US" dirty="0"/>
              <a:t>SPRWG EVM for Global NWP Objectives only</a:t>
            </a:r>
          </a:p>
          <a:p>
            <a:endParaRPr lang="en-US" dirty="0"/>
          </a:p>
          <a:p>
            <a:r>
              <a:rPr lang="en-US" dirty="0"/>
              <a:t>Priority order (for improvement over baseline)</a:t>
            </a:r>
          </a:p>
          <a:p>
            <a:endParaRPr lang="en-US" dirty="0"/>
          </a:p>
          <a:p>
            <a:pPr marL="342900" indent="-342900">
              <a:buAutoNum type="arabicPeriod"/>
            </a:pPr>
            <a:r>
              <a:rPr lang="en-US" dirty="0"/>
              <a:t>3D winds</a:t>
            </a:r>
          </a:p>
          <a:p>
            <a:pPr marL="342900" indent="-342900">
              <a:buAutoNum type="arabicPeriod"/>
            </a:pPr>
            <a:r>
              <a:rPr lang="en-US" dirty="0"/>
              <a:t>Radio occultation</a:t>
            </a:r>
          </a:p>
          <a:p>
            <a:pPr marL="342900" indent="-342900">
              <a:buAutoNum type="arabicPeriod"/>
            </a:pPr>
            <a:r>
              <a:rPr lang="en-US" dirty="0"/>
              <a:t>Global microwave soundings</a:t>
            </a:r>
          </a:p>
          <a:p>
            <a:pPr marL="342900" indent="-342900">
              <a:buAutoNum type="arabicPeriod"/>
            </a:pPr>
            <a:r>
              <a:rPr lang="en-US" dirty="0"/>
              <a:t>Global infrared sounding</a:t>
            </a:r>
          </a:p>
          <a:p>
            <a:pPr marL="342900" indent="-342900">
              <a:buAutoNum type="arabicPeriod"/>
            </a:pPr>
            <a:r>
              <a:rPr lang="en-US" dirty="0"/>
              <a:t>Ocean surface vector winds</a:t>
            </a:r>
          </a:p>
          <a:p>
            <a:pPr marL="342900" indent="-342900">
              <a:buAutoNum type="arabicPeriod"/>
            </a:pPr>
            <a:endParaRPr lang="en-US" dirty="0"/>
          </a:p>
          <a:p>
            <a:pPr marL="342900" indent="-342900">
              <a:buAutoNum type="arabicPeriod"/>
            </a:pPr>
            <a:endParaRPr lang="en-US" dirty="0"/>
          </a:p>
          <a:p>
            <a:r>
              <a:rPr lang="en-US" dirty="0"/>
              <a:t>Are these still reasonable?</a:t>
            </a:r>
          </a:p>
          <a:p>
            <a:r>
              <a:rPr lang="en-US" dirty="0"/>
              <a:t>Are the recommended attributes and performance</a:t>
            </a:r>
          </a:p>
          <a:p>
            <a:r>
              <a:rPr lang="en-US" dirty="0"/>
              <a:t>levels realistic? How do they compare with BAA? Want</a:t>
            </a:r>
          </a:p>
          <a:p>
            <a:r>
              <a:rPr lang="en-US" dirty="0"/>
              <a:t>to narrow these.</a:t>
            </a:r>
          </a:p>
        </p:txBody>
      </p:sp>
    </p:spTree>
    <p:extLst>
      <p:ext uri="{BB962C8B-B14F-4D97-AF65-F5344CB8AC3E}">
        <p14:creationId xmlns:p14="http://schemas.microsoft.com/office/powerpoint/2010/main" val="2747569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5153-23CA-374D-96E9-76021942F067}"/>
              </a:ext>
            </a:extLst>
          </p:cNvPr>
          <p:cNvSpPr>
            <a:spLocks noGrp="1"/>
          </p:cNvSpPr>
          <p:nvPr>
            <p:ph type="title"/>
          </p:nvPr>
        </p:nvSpPr>
        <p:spPr>
          <a:xfrm>
            <a:off x="838200" y="-101808"/>
            <a:ext cx="10515600" cy="1325563"/>
          </a:xfrm>
        </p:spPr>
        <p:txBody>
          <a:bodyPr>
            <a:normAutofit fontScale="90000"/>
          </a:bodyPr>
          <a:lstStyle/>
          <a:p>
            <a:pPr algn="ctr"/>
            <a:br>
              <a:rPr lang="en-US" dirty="0"/>
            </a:br>
            <a:r>
              <a:rPr lang="en-US" dirty="0"/>
              <a:t>Recent/future Workshops</a:t>
            </a:r>
            <a:br>
              <a:rPr lang="en-US" dirty="0"/>
            </a:br>
            <a:br>
              <a:rPr lang="en-US" altLang="en-US" sz="1300" dirty="0">
                <a:solidFill>
                  <a:srgbClr val="222222"/>
                </a:solidFill>
                <a:latin typeface="Arial" panose="020B0604020202020204" pitchFamily="34" charset="0"/>
                <a:cs typeface="Arial" panose="020B0604020202020204" pitchFamily="34" charset="0"/>
              </a:rPr>
            </a:br>
            <a:endParaRPr lang="en-US" sz="1300" dirty="0"/>
          </a:p>
        </p:txBody>
      </p:sp>
      <p:sp>
        <p:nvSpPr>
          <p:cNvPr id="3" name="Slide Number Placeholder 2">
            <a:extLst>
              <a:ext uri="{FF2B5EF4-FFF2-40B4-BE49-F238E27FC236}">
                <a16:creationId xmlns:a16="http://schemas.microsoft.com/office/drawing/2014/main" id="{95B6639E-5618-8745-900A-748F93E566F0}"/>
              </a:ext>
            </a:extLst>
          </p:cNvPr>
          <p:cNvSpPr>
            <a:spLocks noGrp="1"/>
          </p:cNvSpPr>
          <p:nvPr>
            <p:ph type="sldNum" sz="quarter" idx="12"/>
          </p:nvPr>
        </p:nvSpPr>
        <p:spPr/>
        <p:txBody>
          <a:bodyPr/>
          <a:lstStyle/>
          <a:p>
            <a:fld id="{7D7DBD7C-A45C-9646-A671-D1C5E89DFF57}" type="slidenum">
              <a:rPr lang="en-US" smtClean="0"/>
              <a:t>19</a:t>
            </a:fld>
            <a:endParaRPr lang="en-US"/>
          </a:p>
        </p:txBody>
      </p:sp>
      <p:pic>
        <p:nvPicPr>
          <p:cNvPr id="1035" name="Picture 11">
            <a:extLst>
              <a:ext uri="{FF2B5EF4-FFF2-40B4-BE49-F238E27FC236}">
                <a16:creationId xmlns:a16="http://schemas.microsoft.com/office/drawing/2014/main" id="{97917455-1406-CB4D-82C4-3EF6BEAF0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78" y="2662982"/>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2CB077E-3AA7-B645-AD95-EA6EBAC69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78" y="2662982"/>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8B5D5F97-DDCF-EA4C-A1A8-31E178A92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78" y="2662982"/>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63C7F0B2-C703-284C-8E8B-516BDD4B8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378" y="2412157"/>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a:extLst>
              <a:ext uri="{FF2B5EF4-FFF2-40B4-BE49-F238E27FC236}">
                <a16:creationId xmlns:a16="http://schemas.microsoft.com/office/drawing/2014/main" id="{32200BD4-4FDE-CB4E-85F8-C27619A88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878" y="3463082"/>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ECF06D4D-BD0A-BE47-8DD2-CE9BDC1B9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878" y="3463082"/>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a:extLst>
              <a:ext uri="{FF2B5EF4-FFF2-40B4-BE49-F238E27FC236}">
                <a16:creationId xmlns:a16="http://schemas.microsoft.com/office/drawing/2014/main" id="{0285ED8F-A605-1C4B-A3F8-41912B98D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878" y="3463082"/>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6BAFF13C-1A03-BB45-A08E-AAABD2780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378" y="4012357"/>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ECA6060-B192-DB49-8BBF-4FD75F3CA374}"/>
              </a:ext>
            </a:extLst>
          </p:cNvPr>
          <p:cNvSpPr txBox="1"/>
          <p:nvPr/>
        </p:nvSpPr>
        <p:spPr>
          <a:xfrm>
            <a:off x="1001927" y="2957199"/>
            <a:ext cx="9729971" cy="3139321"/>
          </a:xfrm>
          <a:prstGeom prst="rect">
            <a:avLst/>
          </a:prstGeom>
          <a:noFill/>
        </p:spPr>
        <p:txBody>
          <a:bodyPr wrap="none" rtlCol="0">
            <a:spAutoFit/>
          </a:bodyPr>
          <a:lstStyle/>
          <a:p>
            <a:r>
              <a:rPr lang="en-US" altLang="en-US" dirty="0">
                <a:solidFill>
                  <a:srgbClr val="1155CC"/>
                </a:solidFill>
                <a:latin typeface="Arial" panose="020B0604020202020204" pitchFamily="34" charset="0"/>
                <a:cs typeface="Arial" panose="020B0604020202020204" pitchFamily="34" charset="0"/>
                <a:hlinkClick r:id="rId4"/>
              </a:rPr>
              <a:t>https://meetings.wmo.int/impact-workshop-7/SitePages/</a:t>
            </a:r>
          </a:p>
          <a:p>
            <a:r>
              <a:rPr lang="en-US" altLang="en-US" dirty="0">
                <a:solidFill>
                  <a:srgbClr val="1155CC"/>
                </a:solidFill>
                <a:latin typeface="Arial" panose="020B0604020202020204" pitchFamily="34" charset="0"/>
                <a:cs typeface="Arial" panose="020B0604020202020204" pitchFamily="34" charset="0"/>
                <a:hlinkClick r:id="rId4"/>
              </a:rPr>
              <a:t>Tentative%20Program.aspx?CalendarDate=30/11/2020&amp;amp;CalendarPeriod=week</a:t>
            </a:r>
            <a:endParaRPr lang="en-US" altLang="en-US" dirty="0">
              <a:solidFill>
                <a:srgbClr val="1155CC"/>
              </a:solidFill>
              <a:latin typeface="Arial" panose="020B0604020202020204" pitchFamily="34" charset="0"/>
              <a:cs typeface="Arial" panose="020B0604020202020204" pitchFamily="34" charset="0"/>
            </a:endParaRPr>
          </a:p>
          <a:p>
            <a:endParaRPr lang="en-US" dirty="0">
              <a:solidFill>
                <a:srgbClr val="1155CC"/>
              </a:solidFill>
              <a:latin typeface="Arial" panose="020B0604020202020204" pitchFamily="34" charset="0"/>
              <a:cs typeface="Arial" panose="020B0604020202020204" pitchFamily="34" charset="0"/>
            </a:endParaRPr>
          </a:p>
          <a:p>
            <a:endParaRPr lang="en-US" dirty="0">
              <a:solidFill>
                <a:srgbClr val="1155CC"/>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Upcoming international workshop 13-17 September </a:t>
            </a:r>
            <a:r>
              <a:rPr lang="en-US" i="1" dirty="0">
                <a:latin typeface="Arial" panose="020B0604020202020204" pitchFamily="34" charset="0"/>
                <a:cs typeface="Arial" panose="020B0604020202020204" pitchFamily="34" charset="0"/>
              </a:rPr>
              <a:t>Joint WCRP-WWRP Symposium on Data</a:t>
            </a:r>
          </a:p>
          <a:p>
            <a:r>
              <a:rPr lang="en-US" i="1" dirty="0">
                <a:latin typeface="Arial" panose="020B0604020202020204" pitchFamily="34" charset="0"/>
                <a:cs typeface="Arial" panose="020B0604020202020204" pitchFamily="34" charset="0"/>
              </a:rPr>
              <a:t> Assimilation and Reanalysis</a:t>
            </a:r>
          </a:p>
          <a:p>
            <a:r>
              <a:rPr lang="en-US" dirty="0">
                <a:hlinkClick r:id="rId5"/>
              </a:rPr>
              <a:t>https://events.ecmwf.int/event/217/page/109-registration</a:t>
            </a:r>
            <a:endParaRPr lang="en-US" dirty="0"/>
          </a:p>
          <a:p>
            <a:endParaRPr lang="en-US" dirty="0"/>
          </a:p>
        </p:txBody>
      </p:sp>
      <p:pic>
        <p:nvPicPr>
          <p:cNvPr id="5" name="Picture 4">
            <a:extLst>
              <a:ext uri="{FF2B5EF4-FFF2-40B4-BE49-F238E27FC236}">
                <a16:creationId xmlns:a16="http://schemas.microsoft.com/office/drawing/2014/main" id="{FF855275-E5CB-7744-9217-E8888F2B3849}"/>
              </a:ext>
            </a:extLst>
          </p:cNvPr>
          <p:cNvPicPr>
            <a:picLocks noChangeAspect="1"/>
          </p:cNvPicPr>
          <p:nvPr/>
        </p:nvPicPr>
        <p:blipFill>
          <a:blip r:embed="rId6"/>
          <a:stretch>
            <a:fillRect/>
          </a:stretch>
        </p:blipFill>
        <p:spPr>
          <a:xfrm>
            <a:off x="0" y="1384286"/>
            <a:ext cx="12192000" cy="1560235"/>
          </a:xfrm>
          <a:prstGeom prst="rect">
            <a:avLst/>
          </a:prstGeom>
        </p:spPr>
      </p:pic>
    </p:spTree>
    <p:extLst>
      <p:ext uri="{BB962C8B-B14F-4D97-AF65-F5344CB8AC3E}">
        <p14:creationId xmlns:p14="http://schemas.microsoft.com/office/powerpoint/2010/main" val="28531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Overall goals </a:t>
            </a:r>
          </a:p>
        </p:txBody>
      </p:sp>
      <p:sp>
        <p:nvSpPr>
          <p:cNvPr id="3" name="Content Placeholder 2"/>
          <p:cNvSpPr>
            <a:spLocks noGrp="1"/>
          </p:cNvSpPr>
          <p:nvPr>
            <p:ph idx="1"/>
          </p:nvPr>
        </p:nvSpPr>
        <p:spPr/>
        <p:txBody>
          <a:bodyPr>
            <a:normAutofit/>
          </a:bodyPr>
          <a:lstStyle/>
          <a:p>
            <a:r>
              <a:rPr lang="en-US" dirty="0"/>
              <a:t>Which variables (objectives) are most important for global NWP in the 2030-2050 time frame?</a:t>
            </a:r>
          </a:p>
          <a:p>
            <a:r>
              <a:rPr lang="en-US" dirty="0"/>
              <a:t>What are realistic</a:t>
            </a:r>
            <a:r>
              <a:rPr lang="en-US" baseline="30000" dirty="0"/>
              <a:t>1</a:t>
            </a:r>
            <a:r>
              <a:rPr lang="en-US" dirty="0"/>
              <a:t> ranges for the attributes (accuracy, resolution, etc.) for these objectives? Narrow ranges if possible. Prepare for Program Level Requirements (PLR).</a:t>
            </a:r>
          </a:p>
          <a:p>
            <a:r>
              <a:rPr lang="en-US" dirty="0"/>
              <a:t>Priorities-which objectives and attributes are most important.</a:t>
            </a:r>
          </a:p>
          <a:p>
            <a:r>
              <a:rPr lang="en-US" dirty="0"/>
              <a:t>Review and synthesis of many previous impact and requirements studies.</a:t>
            </a:r>
          </a:p>
          <a:p>
            <a:r>
              <a:rPr lang="en-US" dirty="0"/>
              <a:t>Sanity check, scrub requirements</a:t>
            </a:r>
          </a:p>
        </p:txBody>
      </p:sp>
      <p:sp>
        <p:nvSpPr>
          <p:cNvPr id="4" name="Slide Number Placeholder 3"/>
          <p:cNvSpPr>
            <a:spLocks noGrp="1"/>
          </p:cNvSpPr>
          <p:nvPr>
            <p:ph type="sldNum" sz="quarter" idx="12"/>
          </p:nvPr>
        </p:nvSpPr>
        <p:spPr/>
        <p:txBody>
          <a:bodyPr/>
          <a:lstStyle/>
          <a:p>
            <a:fld id="{7D7DBD7C-A45C-9646-A671-D1C5E89DFF57}" type="slidenum">
              <a:rPr lang="en-US" smtClean="0"/>
              <a:t>2</a:t>
            </a:fld>
            <a:endParaRPr lang="en-US"/>
          </a:p>
        </p:txBody>
      </p:sp>
      <p:sp>
        <p:nvSpPr>
          <p:cNvPr id="5" name="TextBox 4">
            <a:extLst>
              <a:ext uri="{FF2B5EF4-FFF2-40B4-BE49-F238E27FC236}">
                <a16:creationId xmlns:a16="http://schemas.microsoft.com/office/drawing/2014/main" id="{56D69500-C1E8-5B4C-8DB0-55953CEE52D9}"/>
              </a:ext>
            </a:extLst>
          </p:cNvPr>
          <p:cNvSpPr txBox="1"/>
          <p:nvPr/>
        </p:nvSpPr>
        <p:spPr>
          <a:xfrm>
            <a:off x="4134258" y="5914418"/>
            <a:ext cx="7816755" cy="369332"/>
          </a:xfrm>
          <a:prstGeom prst="rect">
            <a:avLst/>
          </a:prstGeom>
          <a:noFill/>
        </p:spPr>
        <p:txBody>
          <a:bodyPr wrap="none" rtlCol="0">
            <a:spAutoFit/>
          </a:bodyPr>
          <a:lstStyle/>
          <a:p>
            <a:r>
              <a:rPr lang="en-US" baseline="30000" dirty="0"/>
              <a:t>1</a:t>
            </a:r>
            <a:r>
              <a:rPr lang="en-US" dirty="0"/>
              <a:t>balance between performance level and costs. SPRWG ranges probably too large.</a:t>
            </a:r>
            <a:endParaRPr lang="en-US" baseline="30000" dirty="0"/>
          </a:p>
        </p:txBody>
      </p:sp>
    </p:spTree>
    <p:extLst>
      <p:ext uri="{BB962C8B-B14F-4D97-AF65-F5344CB8AC3E}">
        <p14:creationId xmlns:p14="http://schemas.microsoft.com/office/powerpoint/2010/main" val="163104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79E0F-9934-4FF6-8A85-B7A3E0D58AF1}"/>
              </a:ext>
            </a:extLst>
          </p:cNvPr>
          <p:cNvSpPr>
            <a:spLocks noGrp="1"/>
          </p:cNvSpPr>
          <p:nvPr>
            <p:ph type="body" sz="quarter" idx="10"/>
          </p:nvPr>
        </p:nvSpPr>
        <p:spPr>
          <a:xfrm>
            <a:off x="2161588" y="962987"/>
            <a:ext cx="8007730" cy="1538883"/>
          </a:xfrm>
        </p:spPr>
        <p:txBody>
          <a:bodyPr/>
          <a:lstStyle/>
          <a:p>
            <a:r>
              <a:rPr lang="en-GB" dirty="0"/>
              <a:t>An overview of global Observing System Experiments for the atmosphere in the ECMWF system</a:t>
            </a:r>
          </a:p>
        </p:txBody>
      </p:sp>
      <p:sp>
        <p:nvSpPr>
          <p:cNvPr id="4" name="Text Placeholder 3">
            <a:extLst>
              <a:ext uri="{FF2B5EF4-FFF2-40B4-BE49-F238E27FC236}">
                <a16:creationId xmlns:a16="http://schemas.microsoft.com/office/drawing/2014/main" id="{D2D8CC07-996E-486A-9226-BBE9CD992749}"/>
              </a:ext>
            </a:extLst>
          </p:cNvPr>
          <p:cNvSpPr>
            <a:spLocks noGrp="1"/>
          </p:cNvSpPr>
          <p:nvPr>
            <p:ph type="body" sz="quarter" idx="12"/>
          </p:nvPr>
        </p:nvSpPr>
        <p:spPr>
          <a:xfrm>
            <a:off x="2161588" y="2995277"/>
            <a:ext cx="9168400" cy="615553"/>
          </a:xfrm>
        </p:spPr>
        <p:txBody>
          <a:bodyPr/>
          <a:lstStyle/>
          <a:p>
            <a:r>
              <a:rPr lang="en-GB" dirty="0"/>
              <a:t>Niels Bormann, David Duncan, Heather Lawrence, Tony McNally</a:t>
            </a:r>
          </a:p>
          <a:p>
            <a:endParaRPr lang="en-GB" dirty="0"/>
          </a:p>
        </p:txBody>
      </p:sp>
      <p:sp>
        <p:nvSpPr>
          <p:cNvPr id="6" name="TextBox 5">
            <a:extLst>
              <a:ext uri="{FF2B5EF4-FFF2-40B4-BE49-F238E27FC236}">
                <a16:creationId xmlns:a16="http://schemas.microsoft.com/office/drawing/2014/main" id="{C5EDD12A-C6B5-453B-B5F5-DDF288DDAFEE}"/>
              </a:ext>
            </a:extLst>
          </p:cNvPr>
          <p:cNvSpPr txBox="1"/>
          <p:nvPr/>
        </p:nvSpPr>
        <p:spPr>
          <a:xfrm>
            <a:off x="3382963" y="4000501"/>
            <a:ext cx="4849148" cy="1200329"/>
          </a:xfrm>
          <a:prstGeom prst="rect">
            <a:avLst/>
          </a:prstGeom>
          <a:noFill/>
        </p:spPr>
        <p:txBody>
          <a:bodyPr wrap="none" rtlCol="0">
            <a:spAutoFit/>
          </a:bodyPr>
          <a:lstStyle/>
          <a:p>
            <a:pPr marL="342900" indent="-342900">
              <a:buFont typeface="+mj-lt"/>
              <a:buAutoNum type="arabicPeriod"/>
            </a:pPr>
            <a:r>
              <a:rPr lang="en-GB" dirty="0">
                <a:solidFill>
                  <a:srgbClr val="064E83"/>
                </a:solidFill>
              </a:rPr>
              <a:t>Global observation impact</a:t>
            </a:r>
          </a:p>
          <a:p>
            <a:pPr marL="342900" indent="-342900">
              <a:buFont typeface="+mj-lt"/>
              <a:buAutoNum type="arabicPeriod"/>
            </a:pPr>
            <a:r>
              <a:rPr lang="en-GB" dirty="0">
                <a:solidFill>
                  <a:srgbClr val="064E83"/>
                </a:solidFill>
              </a:rPr>
              <a:t>Benefits of present MW sounder constellation</a:t>
            </a:r>
          </a:p>
          <a:p>
            <a:pPr marL="342900" indent="-342900">
              <a:buFont typeface="+mj-lt"/>
              <a:buAutoNum type="arabicPeriod"/>
            </a:pPr>
            <a:r>
              <a:rPr lang="en-GB" dirty="0">
                <a:solidFill>
                  <a:srgbClr val="064E83"/>
                </a:solidFill>
              </a:rPr>
              <a:t>Polar observing system experiments</a:t>
            </a:r>
          </a:p>
          <a:p>
            <a:pPr marL="342900" indent="-342900">
              <a:buFont typeface="+mj-lt"/>
              <a:buAutoNum type="arabicPeriod"/>
            </a:pPr>
            <a:r>
              <a:rPr lang="en-GB" dirty="0">
                <a:solidFill>
                  <a:srgbClr val="064E83"/>
                </a:solidFill>
              </a:rPr>
              <a:t>Importance of data exchange</a:t>
            </a:r>
          </a:p>
        </p:txBody>
      </p:sp>
    </p:spTree>
    <p:extLst>
      <p:ext uri="{BB962C8B-B14F-4D97-AF65-F5344CB8AC3E}">
        <p14:creationId xmlns:p14="http://schemas.microsoft.com/office/powerpoint/2010/main" val="2062711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D5C2-3182-4CEB-9DC9-91E128403605}"/>
              </a:ext>
            </a:extLst>
          </p:cNvPr>
          <p:cNvSpPr>
            <a:spLocks noGrp="1"/>
          </p:cNvSpPr>
          <p:nvPr>
            <p:ph type="title"/>
          </p:nvPr>
        </p:nvSpPr>
        <p:spPr>
          <a:xfrm>
            <a:off x="650497" y="356895"/>
            <a:ext cx="10029600" cy="431018"/>
          </a:xfrm>
        </p:spPr>
        <p:txBody>
          <a:bodyPr>
            <a:noAutofit/>
          </a:bodyPr>
          <a:lstStyle/>
          <a:p>
            <a:r>
              <a:rPr lang="en-GB" sz="2400" dirty="0"/>
              <a:t>1) Complementary impact from all observing systems according to FSOI</a:t>
            </a:r>
            <a:br>
              <a:rPr lang="en-GB" sz="2400" dirty="0"/>
            </a:br>
            <a:r>
              <a:rPr lang="en-GB" sz="2400" dirty="0"/>
              <a:t>July 2019 &amp; Jan 2020</a:t>
            </a:r>
            <a:br>
              <a:rPr lang="en-GB" sz="2400" dirty="0"/>
            </a:br>
            <a:endParaRPr lang="en-GB" sz="2400" dirty="0">
              <a:solidFill>
                <a:schemeClr val="tx1"/>
              </a:solidFill>
            </a:endParaRPr>
          </a:p>
        </p:txBody>
      </p:sp>
      <p:sp>
        <p:nvSpPr>
          <p:cNvPr id="4" name="Slide Number Placeholder 3">
            <a:extLst>
              <a:ext uri="{FF2B5EF4-FFF2-40B4-BE49-F238E27FC236}">
                <a16:creationId xmlns:a16="http://schemas.microsoft.com/office/drawing/2014/main" id="{A1358DA8-8069-4CF2-957E-EC53A1AD9DFE}"/>
              </a:ext>
            </a:extLst>
          </p:cNvPr>
          <p:cNvSpPr>
            <a:spLocks noGrp="1"/>
          </p:cNvSpPr>
          <p:nvPr>
            <p:ph type="sldNum" sz="quarter" idx="10"/>
          </p:nvPr>
        </p:nvSpPr>
        <p:spPr/>
        <p:txBody>
          <a:bodyPr/>
          <a:lstStyle/>
          <a:p>
            <a:fld id="{E4AB80EA-DB86-D849-B86F-15DAF31F0474}" type="slidenum">
              <a:rPr lang="en-US" smtClean="0"/>
              <a:pPr/>
              <a:t>21</a:t>
            </a:fld>
            <a:endParaRPr lang="en-US" dirty="0"/>
          </a:p>
        </p:txBody>
      </p:sp>
      <p:pic>
        <p:nvPicPr>
          <p:cNvPr id="5" name="Picture 4">
            <a:extLst>
              <a:ext uri="{FF2B5EF4-FFF2-40B4-BE49-F238E27FC236}">
                <a16:creationId xmlns:a16="http://schemas.microsoft.com/office/drawing/2014/main" id="{0A157A1A-90CA-4DDF-8172-06534CA57E7D}"/>
              </a:ext>
            </a:extLst>
          </p:cNvPr>
          <p:cNvPicPr>
            <a:picLocks noChangeAspect="1"/>
          </p:cNvPicPr>
          <p:nvPr/>
        </p:nvPicPr>
        <p:blipFill>
          <a:blip r:embed="rId3"/>
          <a:srcRect/>
          <a:stretch/>
        </p:blipFill>
        <p:spPr>
          <a:xfrm>
            <a:off x="1930858" y="810018"/>
            <a:ext cx="8438358" cy="6094369"/>
          </a:xfrm>
          <a:prstGeom prst="rect">
            <a:avLst/>
          </a:prstGeom>
        </p:spPr>
      </p:pic>
      <p:sp>
        <p:nvSpPr>
          <p:cNvPr id="6" name="TextBox 5">
            <a:extLst>
              <a:ext uri="{FF2B5EF4-FFF2-40B4-BE49-F238E27FC236}">
                <a16:creationId xmlns:a16="http://schemas.microsoft.com/office/drawing/2014/main" id="{8F80A038-4F03-4DB7-939C-2B4290A553A2}"/>
              </a:ext>
            </a:extLst>
          </p:cNvPr>
          <p:cNvSpPr txBox="1"/>
          <p:nvPr/>
        </p:nvSpPr>
        <p:spPr>
          <a:xfrm>
            <a:off x="3237848" y="1828803"/>
            <a:ext cx="4483535" cy="307777"/>
          </a:xfrm>
          <a:prstGeom prst="rect">
            <a:avLst/>
          </a:prstGeom>
          <a:noFill/>
        </p:spPr>
        <p:txBody>
          <a:bodyPr wrap="none" rtlCol="0">
            <a:spAutoFit/>
          </a:bodyPr>
          <a:lstStyle/>
          <a:p>
            <a:r>
              <a:rPr lang="en-GB" sz="1400" dirty="0">
                <a:solidFill>
                  <a:schemeClr val="bg1"/>
                </a:solidFill>
              </a:rPr>
              <a:t>4 MHS, 2 ATMS, 2 MWHS-2, MWHS, 2 SSMIS, GMI, AMSR-2</a:t>
            </a:r>
          </a:p>
        </p:txBody>
      </p:sp>
      <p:sp>
        <p:nvSpPr>
          <p:cNvPr id="9" name="TextBox 8">
            <a:extLst>
              <a:ext uri="{FF2B5EF4-FFF2-40B4-BE49-F238E27FC236}">
                <a16:creationId xmlns:a16="http://schemas.microsoft.com/office/drawing/2014/main" id="{5A4ABB62-D9CE-4E6E-BCB9-CCF9AF561C9B}"/>
              </a:ext>
            </a:extLst>
          </p:cNvPr>
          <p:cNvSpPr txBox="1"/>
          <p:nvPr/>
        </p:nvSpPr>
        <p:spPr>
          <a:xfrm>
            <a:off x="3246809" y="1482625"/>
            <a:ext cx="1561774" cy="307777"/>
          </a:xfrm>
          <a:prstGeom prst="rect">
            <a:avLst/>
          </a:prstGeom>
          <a:noFill/>
        </p:spPr>
        <p:txBody>
          <a:bodyPr wrap="none" rtlCol="0">
            <a:spAutoFit/>
          </a:bodyPr>
          <a:lstStyle/>
          <a:p>
            <a:r>
              <a:rPr lang="en-GB" sz="1400" dirty="0">
                <a:solidFill>
                  <a:schemeClr val="bg1"/>
                </a:solidFill>
              </a:rPr>
              <a:t>7 AMSU-A, 2 ATMS</a:t>
            </a:r>
          </a:p>
        </p:txBody>
      </p:sp>
      <p:sp>
        <p:nvSpPr>
          <p:cNvPr id="10" name="TextBox 9">
            <a:extLst>
              <a:ext uri="{FF2B5EF4-FFF2-40B4-BE49-F238E27FC236}">
                <a16:creationId xmlns:a16="http://schemas.microsoft.com/office/drawing/2014/main" id="{030CE801-0888-4021-A9D0-DC43400FF70A}"/>
              </a:ext>
            </a:extLst>
          </p:cNvPr>
          <p:cNvSpPr txBox="1"/>
          <p:nvPr/>
        </p:nvSpPr>
        <p:spPr>
          <a:xfrm>
            <a:off x="3237848" y="2171240"/>
            <a:ext cx="1504771" cy="307777"/>
          </a:xfrm>
          <a:prstGeom prst="rect">
            <a:avLst/>
          </a:prstGeom>
          <a:noFill/>
        </p:spPr>
        <p:txBody>
          <a:bodyPr wrap="none" rtlCol="0">
            <a:spAutoFit/>
          </a:bodyPr>
          <a:lstStyle/>
          <a:p>
            <a:r>
              <a:rPr lang="en-GB" sz="1400" dirty="0">
                <a:solidFill>
                  <a:schemeClr val="bg1"/>
                </a:solidFill>
              </a:rPr>
              <a:t>2 IASI, 2 </a:t>
            </a:r>
            <a:r>
              <a:rPr lang="en-GB" sz="1400" dirty="0" err="1">
                <a:solidFill>
                  <a:schemeClr val="bg1"/>
                </a:solidFill>
              </a:rPr>
              <a:t>CrIS</a:t>
            </a:r>
            <a:r>
              <a:rPr lang="en-GB" sz="1400" dirty="0">
                <a:solidFill>
                  <a:schemeClr val="bg1"/>
                </a:solidFill>
              </a:rPr>
              <a:t>, AIRS</a:t>
            </a:r>
          </a:p>
        </p:txBody>
      </p:sp>
      <p:sp>
        <p:nvSpPr>
          <p:cNvPr id="12" name="TextBox 11">
            <a:extLst>
              <a:ext uri="{FF2B5EF4-FFF2-40B4-BE49-F238E27FC236}">
                <a16:creationId xmlns:a16="http://schemas.microsoft.com/office/drawing/2014/main" id="{ABB2F392-63BD-490A-849C-82927CC4F1D4}"/>
              </a:ext>
            </a:extLst>
          </p:cNvPr>
          <p:cNvSpPr txBox="1"/>
          <p:nvPr/>
        </p:nvSpPr>
        <p:spPr>
          <a:xfrm>
            <a:off x="3237846" y="3204157"/>
            <a:ext cx="1253998" cy="307777"/>
          </a:xfrm>
          <a:prstGeom prst="rect">
            <a:avLst/>
          </a:prstGeom>
          <a:noFill/>
        </p:spPr>
        <p:txBody>
          <a:bodyPr wrap="none" rtlCol="0">
            <a:spAutoFit/>
          </a:bodyPr>
          <a:lstStyle/>
          <a:p>
            <a:r>
              <a:rPr lang="en-GB" sz="1400" dirty="0">
                <a:solidFill>
                  <a:schemeClr val="bg1"/>
                </a:solidFill>
              </a:rPr>
              <a:t>5 geos; 9 polar</a:t>
            </a:r>
          </a:p>
        </p:txBody>
      </p:sp>
      <p:sp>
        <p:nvSpPr>
          <p:cNvPr id="14" name="TextBox 13">
            <a:extLst>
              <a:ext uri="{FF2B5EF4-FFF2-40B4-BE49-F238E27FC236}">
                <a16:creationId xmlns:a16="http://schemas.microsoft.com/office/drawing/2014/main" id="{C9301216-2252-4260-88C9-69BF327C9518}"/>
              </a:ext>
            </a:extLst>
          </p:cNvPr>
          <p:cNvSpPr txBox="1"/>
          <p:nvPr/>
        </p:nvSpPr>
        <p:spPr>
          <a:xfrm>
            <a:off x="3237845" y="4228955"/>
            <a:ext cx="3238964" cy="307777"/>
          </a:xfrm>
          <a:prstGeom prst="rect">
            <a:avLst/>
          </a:prstGeom>
          <a:noFill/>
        </p:spPr>
        <p:txBody>
          <a:bodyPr wrap="none" rtlCol="0">
            <a:spAutoFit/>
          </a:bodyPr>
          <a:lstStyle/>
          <a:p>
            <a:r>
              <a:rPr lang="en-GB" sz="1400" dirty="0"/>
              <a:t>8 satellites           </a:t>
            </a:r>
            <a:r>
              <a:rPr lang="en-GB" sz="1400" b="1" i="1" dirty="0"/>
              <a:t>(before COSMIC-2, Spire)</a:t>
            </a:r>
          </a:p>
        </p:txBody>
      </p:sp>
      <p:sp>
        <p:nvSpPr>
          <p:cNvPr id="15" name="TextBox 14">
            <a:extLst>
              <a:ext uri="{FF2B5EF4-FFF2-40B4-BE49-F238E27FC236}">
                <a16:creationId xmlns:a16="http://schemas.microsoft.com/office/drawing/2014/main" id="{8CB8EA23-64A6-4283-A4D9-30BAAA8CB308}"/>
              </a:ext>
            </a:extLst>
          </p:cNvPr>
          <p:cNvSpPr txBox="1"/>
          <p:nvPr/>
        </p:nvSpPr>
        <p:spPr>
          <a:xfrm>
            <a:off x="3237846" y="4575016"/>
            <a:ext cx="776559" cy="307777"/>
          </a:xfrm>
          <a:prstGeom prst="rect">
            <a:avLst/>
          </a:prstGeom>
          <a:noFill/>
        </p:spPr>
        <p:txBody>
          <a:bodyPr wrap="none" rtlCol="0">
            <a:spAutoFit/>
          </a:bodyPr>
          <a:lstStyle/>
          <a:p>
            <a:r>
              <a:rPr lang="en-GB" sz="1400" dirty="0"/>
              <a:t>3 ASCAT</a:t>
            </a:r>
          </a:p>
        </p:txBody>
      </p:sp>
      <p:sp>
        <p:nvSpPr>
          <p:cNvPr id="16" name="TextBox 15">
            <a:extLst>
              <a:ext uri="{FF2B5EF4-FFF2-40B4-BE49-F238E27FC236}">
                <a16:creationId xmlns:a16="http://schemas.microsoft.com/office/drawing/2014/main" id="{92C7D59C-5C10-4E3E-BAC9-38F98A7DEF18}"/>
              </a:ext>
            </a:extLst>
          </p:cNvPr>
          <p:cNvSpPr txBox="1"/>
          <p:nvPr/>
        </p:nvSpPr>
        <p:spPr>
          <a:xfrm>
            <a:off x="3237849" y="5260672"/>
            <a:ext cx="1845377" cy="307777"/>
          </a:xfrm>
          <a:prstGeom prst="rect">
            <a:avLst/>
          </a:prstGeom>
          <a:noFill/>
        </p:spPr>
        <p:txBody>
          <a:bodyPr wrap="none" rtlCol="0">
            <a:spAutoFit/>
          </a:bodyPr>
          <a:lstStyle/>
          <a:p>
            <a:r>
              <a:rPr lang="en-GB" sz="1400" dirty="0"/>
              <a:t>Aeolus </a:t>
            </a:r>
            <a:r>
              <a:rPr lang="en-GB" sz="1400" b="1" i="1" dirty="0"/>
              <a:t>(Jan 2020 only)</a:t>
            </a:r>
          </a:p>
        </p:txBody>
      </p:sp>
      <p:sp>
        <p:nvSpPr>
          <p:cNvPr id="17" name="TextBox 16">
            <a:extLst>
              <a:ext uri="{FF2B5EF4-FFF2-40B4-BE49-F238E27FC236}">
                <a16:creationId xmlns:a16="http://schemas.microsoft.com/office/drawing/2014/main" id="{D2CEBAE9-1634-498A-8E65-6323A458E09E}"/>
              </a:ext>
            </a:extLst>
          </p:cNvPr>
          <p:cNvSpPr txBox="1"/>
          <p:nvPr/>
        </p:nvSpPr>
        <p:spPr>
          <a:xfrm>
            <a:off x="3246809" y="2857138"/>
            <a:ext cx="1931298" cy="307777"/>
          </a:xfrm>
          <a:prstGeom prst="rect">
            <a:avLst/>
          </a:prstGeom>
          <a:noFill/>
        </p:spPr>
        <p:txBody>
          <a:bodyPr wrap="none" rtlCol="0">
            <a:spAutoFit/>
          </a:bodyPr>
          <a:lstStyle/>
          <a:p>
            <a:r>
              <a:rPr lang="en-GB" sz="1400" dirty="0">
                <a:solidFill>
                  <a:schemeClr val="bg1"/>
                </a:solidFill>
              </a:rPr>
              <a:t>2 IASI, </a:t>
            </a:r>
            <a:r>
              <a:rPr lang="en-GB" sz="1400" dirty="0" err="1">
                <a:solidFill>
                  <a:schemeClr val="bg1"/>
                </a:solidFill>
              </a:rPr>
              <a:t>CrIS</a:t>
            </a:r>
            <a:r>
              <a:rPr lang="en-GB" sz="1400" dirty="0">
                <a:solidFill>
                  <a:schemeClr val="bg1"/>
                </a:solidFill>
              </a:rPr>
              <a:t>, AIRS; 5 geos</a:t>
            </a:r>
          </a:p>
        </p:txBody>
      </p:sp>
      <p:sp>
        <p:nvSpPr>
          <p:cNvPr id="18" name="Rectangle 17">
            <a:extLst>
              <a:ext uri="{FF2B5EF4-FFF2-40B4-BE49-F238E27FC236}">
                <a16:creationId xmlns:a16="http://schemas.microsoft.com/office/drawing/2014/main" id="{59948362-0496-419F-86EF-C4AEA06673E2}"/>
              </a:ext>
            </a:extLst>
          </p:cNvPr>
          <p:cNvSpPr/>
          <p:nvPr/>
        </p:nvSpPr>
        <p:spPr>
          <a:xfrm>
            <a:off x="6745036" y="5964755"/>
            <a:ext cx="3214577" cy="523220"/>
          </a:xfrm>
          <a:prstGeom prst="rect">
            <a:avLst/>
          </a:prstGeom>
          <a:ln>
            <a:solidFill>
              <a:schemeClr val="tx1"/>
            </a:solidFill>
          </a:ln>
        </p:spPr>
        <p:txBody>
          <a:bodyPr wrap="square">
            <a:spAutoFit/>
          </a:bodyPr>
          <a:lstStyle/>
          <a:p>
            <a:r>
              <a:rPr lang="en-GB" sz="1400" b="1" dirty="0">
                <a:solidFill>
                  <a:prstClr val="black"/>
                </a:solidFill>
              </a:rPr>
              <a:t>Period: July 2019 &amp; January 2020</a:t>
            </a:r>
          </a:p>
          <a:p>
            <a:r>
              <a:rPr lang="en-GB" sz="1400" b="1" dirty="0">
                <a:solidFill>
                  <a:prstClr val="black"/>
                </a:solidFill>
              </a:rPr>
              <a:t>     (</a:t>
            </a:r>
            <a:r>
              <a:rPr lang="en-GB" sz="1400" b="1" dirty="0" err="1">
                <a:solidFill>
                  <a:prstClr val="black"/>
                </a:solidFill>
              </a:rPr>
              <a:t>ie</a:t>
            </a:r>
            <a:r>
              <a:rPr lang="en-GB" sz="1400" b="1" dirty="0">
                <a:solidFill>
                  <a:prstClr val="black"/>
                </a:solidFill>
              </a:rPr>
              <a:t> pre-</a:t>
            </a:r>
            <a:r>
              <a:rPr lang="en-GB" sz="1400" b="1" dirty="0" err="1">
                <a:solidFill>
                  <a:prstClr val="black"/>
                </a:solidFill>
              </a:rPr>
              <a:t>Covid</a:t>
            </a:r>
            <a:r>
              <a:rPr lang="en-GB" sz="1400" b="1" dirty="0">
                <a:solidFill>
                  <a:prstClr val="black"/>
                </a:solidFill>
              </a:rPr>
              <a:t>)</a:t>
            </a:r>
          </a:p>
        </p:txBody>
      </p:sp>
      <p:sp>
        <p:nvSpPr>
          <p:cNvPr id="19" name="TextBox 18">
            <a:extLst>
              <a:ext uri="{FF2B5EF4-FFF2-40B4-BE49-F238E27FC236}">
                <a16:creationId xmlns:a16="http://schemas.microsoft.com/office/drawing/2014/main" id="{817687C3-8744-46CD-B246-93C38086D2AF}"/>
              </a:ext>
            </a:extLst>
          </p:cNvPr>
          <p:cNvSpPr txBox="1"/>
          <p:nvPr/>
        </p:nvSpPr>
        <p:spPr>
          <a:xfrm>
            <a:off x="7540905" y="2510901"/>
            <a:ext cx="2218171" cy="307777"/>
          </a:xfrm>
          <a:prstGeom prst="rect">
            <a:avLst/>
          </a:prstGeom>
          <a:noFill/>
        </p:spPr>
        <p:txBody>
          <a:bodyPr wrap="none" rtlCol="0">
            <a:spAutoFit/>
          </a:bodyPr>
          <a:lstStyle/>
          <a:p>
            <a:r>
              <a:rPr lang="en-GB" sz="1400" b="1" i="1" dirty="0"/>
              <a:t>(before Covid-19 reduction)</a:t>
            </a:r>
          </a:p>
        </p:txBody>
      </p:sp>
      <p:sp>
        <p:nvSpPr>
          <p:cNvPr id="3" name="TextBox 2">
            <a:extLst>
              <a:ext uri="{FF2B5EF4-FFF2-40B4-BE49-F238E27FC236}">
                <a16:creationId xmlns:a16="http://schemas.microsoft.com/office/drawing/2014/main" id="{E0252C45-1C25-A149-ABC2-D063CEB74D99}"/>
              </a:ext>
            </a:extLst>
          </p:cNvPr>
          <p:cNvSpPr txBox="1"/>
          <p:nvPr/>
        </p:nvSpPr>
        <p:spPr>
          <a:xfrm>
            <a:off x="116728" y="2013628"/>
            <a:ext cx="1732269" cy="1754326"/>
          </a:xfrm>
          <a:prstGeom prst="rect">
            <a:avLst/>
          </a:prstGeom>
          <a:noFill/>
        </p:spPr>
        <p:txBody>
          <a:bodyPr wrap="none" rtlCol="0">
            <a:spAutoFit/>
          </a:bodyPr>
          <a:lstStyle/>
          <a:p>
            <a:r>
              <a:rPr lang="en-US" dirty="0">
                <a:solidFill>
                  <a:srgbClr val="FF0000"/>
                </a:solidFill>
              </a:rPr>
              <a:t>Most of impact</a:t>
            </a:r>
          </a:p>
          <a:p>
            <a:r>
              <a:rPr lang="en-US" dirty="0">
                <a:solidFill>
                  <a:srgbClr val="FF0000"/>
                </a:solidFill>
              </a:rPr>
              <a:t>slides like this </a:t>
            </a:r>
          </a:p>
          <a:p>
            <a:r>
              <a:rPr lang="en-US" dirty="0">
                <a:solidFill>
                  <a:srgbClr val="FF0000"/>
                </a:solidFill>
              </a:rPr>
              <a:t>are based on</a:t>
            </a:r>
          </a:p>
          <a:p>
            <a:r>
              <a:rPr lang="en-US" dirty="0">
                <a:solidFill>
                  <a:srgbClr val="FF0000"/>
                </a:solidFill>
              </a:rPr>
              <a:t>total number of </a:t>
            </a:r>
          </a:p>
          <a:p>
            <a:r>
              <a:rPr lang="en-US" dirty="0" err="1">
                <a:solidFill>
                  <a:srgbClr val="FF0000"/>
                </a:solidFill>
              </a:rPr>
              <a:t>obs</a:t>
            </a:r>
            <a:r>
              <a:rPr lang="en-US" dirty="0">
                <a:solidFill>
                  <a:srgbClr val="FF0000"/>
                </a:solidFill>
              </a:rPr>
              <a:t>, not impact</a:t>
            </a:r>
          </a:p>
          <a:p>
            <a:r>
              <a:rPr lang="en-US" dirty="0">
                <a:solidFill>
                  <a:srgbClr val="FF0000"/>
                </a:solidFill>
              </a:rPr>
              <a:t>per observation.</a:t>
            </a:r>
          </a:p>
        </p:txBody>
      </p:sp>
    </p:spTree>
    <p:extLst>
      <p:ext uri="{BB962C8B-B14F-4D97-AF65-F5344CB8AC3E}">
        <p14:creationId xmlns:p14="http://schemas.microsoft.com/office/powerpoint/2010/main" val="2450054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id="{41B430A2-36A9-417A-9C25-52A49FE0393C}"/>
              </a:ext>
            </a:extLst>
          </p:cNvPr>
          <p:cNvSpPr txBox="1"/>
          <p:nvPr/>
        </p:nvSpPr>
        <p:spPr>
          <a:xfrm flipH="1">
            <a:off x="7489624" y="2697574"/>
            <a:ext cx="714522" cy="369332"/>
          </a:xfrm>
          <a:prstGeom prst="rect">
            <a:avLst/>
          </a:prstGeom>
          <a:noFill/>
        </p:spPr>
        <p:txBody>
          <a:bodyPr wrap="square" rtlCol="0">
            <a:spAutoFit/>
          </a:bodyPr>
          <a:lstStyle/>
          <a:p>
            <a:r>
              <a:rPr lang="en-GB" b="1" dirty="0">
                <a:solidFill>
                  <a:srgbClr val="0070C0"/>
                </a:solidFill>
              </a:rPr>
              <a:t>21</a:t>
            </a:r>
          </a:p>
        </p:txBody>
      </p:sp>
      <p:sp>
        <p:nvSpPr>
          <p:cNvPr id="82" name="TextBox 81">
            <a:extLst>
              <a:ext uri="{FF2B5EF4-FFF2-40B4-BE49-F238E27FC236}">
                <a16:creationId xmlns:a16="http://schemas.microsoft.com/office/drawing/2014/main" id="{945C346A-D1EE-46B6-83EB-D04E7B786F17}"/>
              </a:ext>
            </a:extLst>
          </p:cNvPr>
          <p:cNvSpPr txBox="1"/>
          <p:nvPr/>
        </p:nvSpPr>
        <p:spPr>
          <a:xfrm>
            <a:off x="6516226" y="2185037"/>
            <a:ext cx="1380378" cy="646331"/>
          </a:xfrm>
          <a:prstGeom prst="rect">
            <a:avLst/>
          </a:prstGeom>
          <a:noFill/>
        </p:spPr>
        <p:txBody>
          <a:bodyPr wrap="none" rtlCol="0">
            <a:spAutoFit/>
          </a:bodyPr>
          <a:lstStyle/>
          <a:p>
            <a:pPr algn="r"/>
            <a:r>
              <a:rPr lang="en-GB" dirty="0" err="1"/>
              <a:t>Metop</a:t>
            </a:r>
            <a:r>
              <a:rPr lang="en-GB" dirty="0"/>
              <a:t>-A, -B,</a:t>
            </a:r>
          </a:p>
          <a:p>
            <a:pPr algn="r"/>
            <a:r>
              <a:rPr lang="en-GB" dirty="0"/>
              <a:t>FY-3C</a:t>
            </a:r>
          </a:p>
        </p:txBody>
      </p:sp>
      <p:sp>
        <p:nvSpPr>
          <p:cNvPr id="2" name="Title 1">
            <a:extLst>
              <a:ext uri="{FF2B5EF4-FFF2-40B4-BE49-F238E27FC236}">
                <a16:creationId xmlns:a16="http://schemas.microsoft.com/office/drawing/2014/main" id="{F34999CF-D2BB-4B2F-8986-25FC9E6DB83F}"/>
              </a:ext>
            </a:extLst>
          </p:cNvPr>
          <p:cNvSpPr>
            <a:spLocks noGrp="1"/>
          </p:cNvSpPr>
          <p:nvPr>
            <p:ph type="title"/>
          </p:nvPr>
        </p:nvSpPr>
        <p:spPr>
          <a:xfrm>
            <a:off x="841629" y="370673"/>
            <a:ext cx="10029600" cy="369332"/>
          </a:xfrm>
        </p:spPr>
        <p:txBody>
          <a:bodyPr>
            <a:normAutofit fontScale="90000"/>
          </a:bodyPr>
          <a:lstStyle/>
          <a:p>
            <a:r>
              <a:rPr lang="en-GB" dirty="0"/>
              <a:t>2) Why is there such a strong impact from MW radiances?</a:t>
            </a:r>
          </a:p>
        </p:txBody>
      </p:sp>
      <p:sp>
        <p:nvSpPr>
          <p:cNvPr id="4" name="Slide Number Placeholder 3">
            <a:extLst>
              <a:ext uri="{FF2B5EF4-FFF2-40B4-BE49-F238E27FC236}">
                <a16:creationId xmlns:a16="http://schemas.microsoft.com/office/drawing/2014/main" id="{B1D53D52-74B2-4239-B543-81971B87F957}"/>
              </a:ext>
            </a:extLst>
          </p:cNvPr>
          <p:cNvSpPr>
            <a:spLocks noGrp="1"/>
          </p:cNvSpPr>
          <p:nvPr>
            <p:ph type="sldNum" sz="quarter" idx="10"/>
          </p:nvPr>
        </p:nvSpPr>
        <p:spPr/>
        <p:txBody>
          <a:bodyPr/>
          <a:lstStyle/>
          <a:p>
            <a:fld id="{E4AB80EA-DB86-D849-B86F-15DAF31F0474}" type="slidenum">
              <a:rPr lang="en-US" smtClean="0"/>
              <a:pPr/>
              <a:t>22</a:t>
            </a:fld>
            <a:endParaRPr lang="en-US" dirty="0"/>
          </a:p>
        </p:txBody>
      </p:sp>
      <p:sp>
        <p:nvSpPr>
          <p:cNvPr id="5" name="Footer Placeholder 4">
            <a:extLst>
              <a:ext uri="{FF2B5EF4-FFF2-40B4-BE49-F238E27FC236}">
                <a16:creationId xmlns:a16="http://schemas.microsoft.com/office/drawing/2014/main" id="{B35C231F-327D-4C3F-A7C0-3EF71057A371}"/>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10" name="Oval 9">
            <a:extLst>
              <a:ext uri="{FF2B5EF4-FFF2-40B4-BE49-F238E27FC236}">
                <a16:creationId xmlns:a16="http://schemas.microsoft.com/office/drawing/2014/main" id="{16764A0D-5ABE-4059-8476-D87BDD7D5BF4}"/>
              </a:ext>
            </a:extLst>
          </p:cNvPr>
          <p:cNvSpPr/>
          <p:nvPr/>
        </p:nvSpPr>
        <p:spPr>
          <a:xfrm>
            <a:off x="1294499" y="2542996"/>
            <a:ext cx="3384000" cy="3384000"/>
          </a:xfrm>
          <a:prstGeom prst="ellipse">
            <a:avLst/>
          </a:prstGeom>
          <a:noFill/>
          <a:ln w="603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36FCAD8-11B8-44A3-B214-928FCA42928A}"/>
              </a:ext>
            </a:extLst>
          </p:cNvPr>
          <p:cNvSpPr txBox="1"/>
          <p:nvPr/>
        </p:nvSpPr>
        <p:spPr>
          <a:xfrm>
            <a:off x="2832375" y="2184863"/>
            <a:ext cx="312906" cy="369332"/>
          </a:xfrm>
          <a:prstGeom prst="rect">
            <a:avLst/>
          </a:prstGeom>
          <a:noFill/>
        </p:spPr>
        <p:txBody>
          <a:bodyPr wrap="none" rtlCol="0">
            <a:spAutoFit/>
          </a:bodyPr>
          <a:lstStyle/>
          <a:p>
            <a:r>
              <a:rPr lang="en-GB" b="1" dirty="0">
                <a:solidFill>
                  <a:srgbClr val="0070C0"/>
                </a:solidFill>
              </a:rPr>
              <a:t>0</a:t>
            </a:r>
          </a:p>
        </p:txBody>
      </p:sp>
      <p:sp>
        <p:nvSpPr>
          <p:cNvPr id="12" name="TextBox 11">
            <a:extLst>
              <a:ext uri="{FF2B5EF4-FFF2-40B4-BE49-F238E27FC236}">
                <a16:creationId xmlns:a16="http://schemas.microsoft.com/office/drawing/2014/main" id="{27B91203-F253-43E7-9044-03E5BB1770DD}"/>
              </a:ext>
            </a:extLst>
          </p:cNvPr>
          <p:cNvSpPr txBox="1"/>
          <p:nvPr/>
        </p:nvSpPr>
        <p:spPr>
          <a:xfrm>
            <a:off x="4708412" y="4023236"/>
            <a:ext cx="261216" cy="369332"/>
          </a:xfrm>
          <a:prstGeom prst="rect">
            <a:avLst/>
          </a:prstGeom>
          <a:noFill/>
        </p:spPr>
        <p:txBody>
          <a:bodyPr wrap="square" rtlCol="0">
            <a:spAutoFit/>
          </a:bodyPr>
          <a:lstStyle/>
          <a:p>
            <a:r>
              <a:rPr lang="en-GB" b="1" dirty="0">
                <a:solidFill>
                  <a:srgbClr val="0070C0"/>
                </a:solidFill>
              </a:rPr>
              <a:t>6</a:t>
            </a:r>
          </a:p>
        </p:txBody>
      </p:sp>
      <p:sp>
        <p:nvSpPr>
          <p:cNvPr id="13" name="TextBox 12">
            <a:extLst>
              <a:ext uri="{FF2B5EF4-FFF2-40B4-BE49-F238E27FC236}">
                <a16:creationId xmlns:a16="http://schemas.microsoft.com/office/drawing/2014/main" id="{58CFF27E-ADC2-413C-9752-DAB0DE4CE8FA}"/>
              </a:ext>
            </a:extLst>
          </p:cNvPr>
          <p:cNvSpPr txBox="1"/>
          <p:nvPr/>
        </p:nvSpPr>
        <p:spPr>
          <a:xfrm>
            <a:off x="2760071" y="5952753"/>
            <a:ext cx="418704" cy="369332"/>
          </a:xfrm>
          <a:prstGeom prst="rect">
            <a:avLst/>
          </a:prstGeom>
          <a:noFill/>
        </p:spPr>
        <p:txBody>
          <a:bodyPr wrap="none" rtlCol="0">
            <a:spAutoFit/>
          </a:bodyPr>
          <a:lstStyle/>
          <a:p>
            <a:r>
              <a:rPr lang="en-GB" b="1" dirty="0">
                <a:solidFill>
                  <a:srgbClr val="0070C0"/>
                </a:solidFill>
              </a:rPr>
              <a:t>12</a:t>
            </a:r>
          </a:p>
        </p:txBody>
      </p:sp>
      <p:sp>
        <p:nvSpPr>
          <p:cNvPr id="14" name="TextBox 13">
            <a:extLst>
              <a:ext uri="{FF2B5EF4-FFF2-40B4-BE49-F238E27FC236}">
                <a16:creationId xmlns:a16="http://schemas.microsoft.com/office/drawing/2014/main" id="{A6559D76-D412-4182-8893-E073936E7E91}"/>
              </a:ext>
            </a:extLst>
          </p:cNvPr>
          <p:cNvSpPr txBox="1"/>
          <p:nvPr/>
        </p:nvSpPr>
        <p:spPr>
          <a:xfrm>
            <a:off x="874110" y="4029889"/>
            <a:ext cx="418704" cy="369332"/>
          </a:xfrm>
          <a:prstGeom prst="rect">
            <a:avLst/>
          </a:prstGeom>
          <a:noFill/>
        </p:spPr>
        <p:txBody>
          <a:bodyPr wrap="none" rtlCol="0">
            <a:spAutoFit/>
          </a:bodyPr>
          <a:lstStyle/>
          <a:p>
            <a:r>
              <a:rPr lang="en-GB" b="1" dirty="0">
                <a:solidFill>
                  <a:srgbClr val="0070C0"/>
                </a:solidFill>
              </a:rPr>
              <a:t>18</a:t>
            </a:r>
          </a:p>
        </p:txBody>
      </p:sp>
      <p:cxnSp>
        <p:nvCxnSpPr>
          <p:cNvPr id="16" name="Straight Connector 15">
            <a:extLst>
              <a:ext uri="{FF2B5EF4-FFF2-40B4-BE49-F238E27FC236}">
                <a16:creationId xmlns:a16="http://schemas.microsoft.com/office/drawing/2014/main" id="{6AEDFC3D-BEBB-4870-8CBB-D0F09F833D59}"/>
              </a:ext>
            </a:extLst>
          </p:cNvPr>
          <p:cNvCxnSpPr>
            <a:cxnSpLocks/>
            <a:stCxn id="60" idx="0"/>
          </p:cNvCxnSpPr>
          <p:nvPr/>
        </p:nvCxnSpPr>
        <p:spPr>
          <a:xfrm>
            <a:off x="1797259" y="2677683"/>
            <a:ext cx="2435523" cy="3152487"/>
          </a:xfrm>
          <a:prstGeom prst="line">
            <a:avLst/>
          </a:prstGeom>
          <a:ln w="76200">
            <a:solidFill>
              <a:srgbClr val="0F37FF"/>
            </a:solidFill>
          </a:ln>
        </p:spPr>
        <p:style>
          <a:lnRef idx="2">
            <a:schemeClr val="accent2"/>
          </a:lnRef>
          <a:fillRef idx="0">
            <a:schemeClr val="accent2"/>
          </a:fillRef>
          <a:effectRef idx="1">
            <a:schemeClr val="accent2"/>
          </a:effectRef>
          <a:fontRef idx="minor">
            <a:schemeClr val="tx1"/>
          </a:fontRef>
        </p:style>
      </p:cxnSp>
      <p:cxnSp>
        <p:nvCxnSpPr>
          <p:cNvPr id="17" name="Straight Connector 16">
            <a:extLst>
              <a:ext uri="{FF2B5EF4-FFF2-40B4-BE49-F238E27FC236}">
                <a16:creationId xmlns:a16="http://schemas.microsoft.com/office/drawing/2014/main" id="{F26DB03B-1092-4724-B522-355EBAFB632A}"/>
              </a:ext>
            </a:extLst>
          </p:cNvPr>
          <p:cNvCxnSpPr>
            <a:cxnSpLocks/>
          </p:cNvCxnSpPr>
          <p:nvPr/>
        </p:nvCxnSpPr>
        <p:spPr>
          <a:xfrm flipH="1">
            <a:off x="2175992" y="2475653"/>
            <a:ext cx="1597496" cy="3575702"/>
          </a:xfrm>
          <a:prstGeom prst="line">
            <a:avLst/>
          </a:prstGeom>
          <a:ln w="7620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cxnSp>
        <p:nvCxnSpPr>
          <p:cNvPr id="32" name="Straight Connector 31">
            <a:extLst>
              <a:ext uri="{FF2B5EF4-FFF2-40B4-BE49-F238E27FC236}">
                <a16:creationId xmlns:a16="http://schemas.microsoft.com/office/drawing/2014/main" id="{A0FAFE1E-37D7-4159-8060-B2D603AC0A4B}"/>
              </a:ext>
            </a:extLst>
          </p:cNvPr>
          <p:cNvCxnSpPr>
            <a:cxnSpLocks/>
            <a:stCxn id="77" idx="0"/>
          </p:cNvCxnSpPr>
          <p:nvPr/>
        </p:nvCxnSpPr>
        <p:spPr>
          <a:xfrm>
            <a:off x="7846885" y="2697574"/>
            <a:ext cx="2547858" cy="3159102"/>
          </a:xfrm>
          <a:prstGeom prst="line">
            <a:avLst/>
          </a:prstGeom>
          <a:ln w="88900">
            <a:solidFill>
              <a:srgbClr val="0F37FF"/>
            </a:solidFill>
          </a:ln>
        </p:spPr>
        <p:style>
          <a:lnRef idx="2">
            <a:schemeClr val="accent2"/>
          </a:lnRef>
          <a:fillRef idx="0">
            <a:schemeClr val="accent2"/>
          </a:fillRef>
          <a:effectRef idx="1">
            <a:schemeClr val="accent2"/>
          </a:effectRef>
          <a:fontRef idx="minor">
            <a:schemeClr val="tx1"/>
          </a:fontRef>
        </p:style>
      </p:cxnSp>
      <p:cxnSp>
        <p:nvCxnSpPr>
          <p:cNvPr id="33" name="Straight Connector 32">
            <a:extLst>
              <a:ext uri="{FF2B5EF4-FFF2-40B4-BE49-F238E27FC236}">
                <a16:creationId xmlns:a16="http://schemas.microsoft.com/office/drawing/2014/main" id="{967CC5D1-EA30-4C1B-9BC5-33CF47B7BDCC}"/>
              </a:ext>
            </a:extLst>
          </p:cNvPr>
          <p:cNvCxnSpPr>
            <a:cxnSpLocks/>
          </p:cNvCxnSpPr>
          <p:nvPr/>
        </p:nvCxnSpPr>
        <p:spPr>
          <a:xfrm flipH="1">
            <a:off x="8272040" y="2488278"/>
            <a:ext cx="1478912" cy="3589584"/>
          </a:xfrm>
          <a:prstGeom prst="line">
            <a:avLst/>
          </a:prstGeom>
          <a:ln w="7620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cxnSp>
        <p:nvCxnSpPr>
          <p:cNvPr id="34" name="Straight Connector 33">
            <a:extLst>
              <a:ext uri="{FF2B5EF4-FFF2-40B4-BE49-F238E27FC236}">
                <a16:creationId xmlns:a16="http://schemas.microsoft.com/office/drawing/2014/main" id="{9E200A7C-F126-4A5C-A2DE-7539926F7B40}"/>
              </a:ext>
            </a:extLst>
          </p:cNvPr>
          <p:cNvCxnSpPr>
            <a:cxnSpLocks/>
          </p:cNvCxnSpPr>
          <p:nvPr/>
        </p:nvCxnSpPr>
        <p:spPr>
          <a:xfrm>
            <a:off x="7183938" y="3953379"/>
            <a:ext cx="3760916" cy="730123"/>
          </a:xfrm>
          <a:prstGeom prst="line">
            <a:avLst/>
          </a:prstGeom>
          <a:ln w="3810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cxnSp>
        <p:nvCxnSpPr>
          <p:cNvPr id="38" name="Straight Connector 37">
            <a:extLst>
              <a:ext uri="{FF2B5EF4-FFF2-40B4-BE49-F238E27FC236}">
                <a16:creationId xmlns:a16="http://schemas.microsoft.com/office/drawing/2014/main" id="{0618C080-40F5-497B-B96C-E3743A6F329D}"/>
              </a:ext>
            </a:extLst>
          </p:cNvPr>
          <p:cNvCxnSpPr>
            <a:cxnSpLocks/>
          </p:cNvCxnSpPr>
          <p:nvPr/>
        </p:nvCxnSpPr>
        <p:spPr>
          <a:xfrm>
            <a:off x="7423638" y="3310125"/>
            <a:ext cx="3384000" cy="1964245"/>
          </a:xfrm>
          <a:prstGeom prst="line">
            <a:avLst/>
          </a:prstGeom>
          <a:ln w="3810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cxnSp>
        <p:nvCxnSpPr>
          <p:cNvPr id="41" name="Straight Connector 40">
            <a:extLst>
              <a:ext uri="{FF2B5EF4-FFF2-40B4-BE49-F238E27FC236}">
                <a16:creationId xmlns:a16="http://schemas.microsoft.com/office/drawing/2014/main" id="{2601C51D-7875-452A-B59E-DE358D8918AB}"/>
              </a:ext>
            </a:extLst>
          </p:cNvPr>
          <p:cNvCxnSpPr>
            <a:cxnSpLocks/>
          </p:cNvCxnSpPr>
          <p:nvPr/>
        </p:nvCxnSpPr>
        <p:spPr>
          <a:xfrm flipV="1">
            <a:off x="7264614" y="3444501"/>
            <a:ext cx="3543024" cy="1644214"/>
          </a:xfrm>
          <a:prstGeom prst="line">
            <a:avLst/>
          </a:prstGeom>
          <a:ln w="3810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cxnSp>
        <p:nvCxnSpPr>
          <p:cNvPr id="45" name="Straight Connector 44">
            <a:extLst>
              <a:ext uri="{FF2B5EF4-FFF2-40B4-BE49-F238E27FC236}">
                <a16:creationId xmlns:a16="http://schemas.microsoft.com/office/drawing/2014/main" id="{725946B4-24B6-4FA1-9093-8A51CD20220E}"/>
              </a:ext>
            </a:extLst>
          </p:cNvPr>
          <p:cNvCxnSpPr>
            <a:cxnSpLocks/>
            <a:stCxn id="73" idx="2"/>
            <a:endCxn id="71" idx="0"/>
          </p:cNvCxnSpPr>
          <p:nvPr/>
        </p:nvCxnSpPr>
        <p:spPr>
          <a:xfrm flipV="1">
            <a:off x="7133089" y="4043129"/>
            <a:ext cx="3755558" cy="375985"/>
          </a:xfrm>
          <a:prstGeom prst="line">
            <a:avLst/>
          </a:prstGeom>
          <a:ln w="57150">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cxnSp>
        <p:nvCxnSpPr>
          <p:cNvPr id="49" name="Straight Connector 48">
            <a:extLst>
              <a:ext uri="{FF2B5EF4-FFF2-40B4-BE49-F238E27FC236}">
                <a16:creationId xmlns:a16="http://schemas.microsoft.com/office/drawing/2014/main" id="{6713BAD1-E280-484E-B39E-82A1B9398633}"/>
              </a:ext>
            </a:extLst>
          </p:cNvPr>
          <p:cNvCxnSpPr>
            <a:cxnSpLocks/>
          </p:cNvCxnSpPr>
          <p:nvPr/>
        </p:nvCxnSpPr>
        <p:spPr>
          <a:xfrm flipV="1">
            <a:off x="7570301" y="2831368"/>
            <a:ext cx="2824443" cy="2820751"/>
          </a:xfrm>
          <a:prstGeom prst="line">
            <a:avLst/>
          </a:prstGeom>
          <a:ln w="31750"/>
        </p:spPr>
        <p:style>
          <a:lnRef idx="2">
            <a:schemeClr val="accent2"/>
          </a:lnRef>
          <a:fillRef idx="0">
            <a:schemeClr val="accent2"/>
          </a:fillRef>
          <a:effectRef idx="1">
            <a:schemeClr val="accent2"/>
          </a:effectRef>
          <a:fontRef idx="minor">
            <a:schemeClr val="tx1"/>
          </a:fontRef>
        </p:style>
      </p:cxnSp>
      <p:sp>
        <p:nvSpPr>
          <p:cNvPr id="57" name="TextBox 56">
            <a:extLst>
              <a:ext uri="{FF2B5EF4-FFF2-40B4-BE49-F238E27FC236}">
                <a16:creationId xmlns:a16="http://schemas.microsoft.com/office/drawing/2014/main" id="{D72D8173-4A60-4453-B5EE-4B1B67A88F82}"/>
              </a:ext>
            </a:extLst>
          </p:cNvPr>
          <p:cNvSpPr txBox="1"/>
          <p:nvPr/>
        </p:nvSpPr>
        <p:spPr>
          <a:xfrm flipH="1">
            <a:off x="4107080" y="2677682"/>
            <a:ext cx="714522" cy="369332"/>
          </a:xfrm>
          <a:prstGeom prst="rect">
            <a:avLst/>
          </a:prstGeom>
          <a:noFill/>
        </p:spPr>
        <p:txBody>
          <a:bodyPr wrap="square" rtlCol="0">
            <a:spAutoFit/>
          </a:bodyPr>
          <a:lstStyle/>
          <a:p>
            <a:r>
              <a:rPr lang="en-GB" b="1" dirty="0">
                <a:solidFill>
                  <a:srgbClr val="0070C0"/>
                </a:solidFill>
              </a:rPr>
              <a:t>3</a:t>
            </a:r>
          </a:p>
        </p:txBody>
      </p:sp>
      <p:sp>
        <p:nvSpPr>
          <p:cNvPr id="58" name="TextBox 57">
            <a:extLst>
              <a:ext uri="{FF2B5EF4-FFF2-40B4-BE49-F238E27FC236}">
                <a16:creationId xmlns:a16="http://schemas.microsoft.com/office/drawing/2014/main" id="{BFCC04B2-A217-4946-B163-D5D0FEE04FF7}"/>
              </a:ext>
            </a:extLst>
          </p:cNvPr>
          <p:cNvSpPr txBox="1"/>
          <p:nvPr/>
        </p:nvSpPr>
        <p:spPr>
          <a:xfrm flipH="1">
            <a:off x="4183505" y="5467452"/>
            <a:ext cx="714522" cy="369332"/>
          </a:xfrm>
          <a:prstGeom prst="rect">
            <a:avLst/>
          </a:prstGeom>
          <a:noFill/>
        </p:spPr>
        <p:txBody>
          <a:bodyPr wrap="square" rtlCol="0">
            <a:spAutoFit/>
          </a:bodyPr>
          <a:lstStyle/>
          <a:p>
            <a:r>
              <a:rPr lang="en-GB" b="1" dirty="0">
                <a:solidFill>
                  <a:srgbClr val="0070C0"/>
                </a:solidFill>
              </a:rPr>
              <a:t>9</a:t>
            </a:r>
          </a:p>
        </p:txBody>
      </p:sp>
      <p:sp>
        <p:nvSpPr>
          <p:cNvPr id="59" name="TextBox 58">
            <a:extLst>
              <a:ext uri="{FF2B5EF4-FFF2-40B4-BE49-F238E27FC236}">
                <a16:creationId xmlns:a16="http://schemas.microsoft.com/office/drawing/2014/main" id="{FC67C345-7984-44E4-89DF-B11AE79E1B63}"/>
              </a:ext>
            </a:extLst>
          </p:cNvPr>
          <p:cNvSpPr txBox="1"/>
          <p:nvPr/>
        </p:nvSpPr>
        <p:spPr>
          <a:xfrm flipH="1">
            <a:off x="1315971" y="5355902"/>
            <a:ext cx="714522" cy="369332"/>
          </a:xfrm>
          <a:prstGeom prst="rect">
            <a:avLst/>
          </a:prstGeom>
          <a:noFill/>
        </p:spPr>
        <p:txBody>
          <a:bodyPr wrap="square" rtlCol="0">
            <a:spAutoFit/>
          </a:bodyPr>
          <a:lstStyle/>
          <a:p>
            <a:r>
              <a:rPr lang="en-GB" b="1" dirty="0">
                <a:solidFill>
                  <a:srgbClr val="0070C0"/>
                </a:solidFill>
              </a:rPr>
              <a:t>15</a:t>
            </a:r>
          </a:p>
        </p:txBody>
      </p:sp>
      <p:sp>
        <p:nvSpPr>
          <p:cNvPr id="60" name="TextBox 59">
            <a:extLst>
              <a:ext uri="{FF2B5EF4-FFF2-40B4-BE49-F238E27FC236}">
                <a16:creationId xmlns:a16="http://schemas.microsoft.com/office/drawing/2014/main" id="{6130EEF7-225D-4604-8565-6BE30943B634}"/>
              </a:ext>
            </a:extLst>
          </p:cNvPr>
          <p:cNvSpPr txBox="1"/>
          <p:nvPr/>
        </p:nvSpPr>
        <p:spPr>
          <a:xfrm flipH="1">
            <a:off x="1439997" y="2677682"/>
            <a:ext cx="714522" cy="369332"/>
          </a:xfrm>
          <a:prstGeom prst="rect">
            <a:avLst/>
          </a:prstGeom>
          <a:noFill/>
        </p:spPr>
        <p:txBody>
          <a:bodyPr wrap="square" rtlCol="0">
            <a:spAutoFit/>
          </a:bodyPr>
          <a:lstStyle/>
          <a:p>
            <a:r>
              <a:rPr lang="en-GB" b="1" dirty="0">
                <a:solidFill>
                  <a:srgbClr val="0070C0"/>
                </a:solidFill>
              </a:rPr>
              <a:t>21</a:t>
            </a:r>
          </a:p>
        </p:txBody>
      </p:sp>
      <p:sp>
        <p:nvSpPr>
          <p:cNvPr id="66" name="TextBox 65">
            <a:extLst>
              <a:ext uri="{FF2B5EF4-FFF2-40B4-BE49-F238E27FC236}">
                <a16:creationId xmlns:a16="http://schemas.microsoft.com/office/drawing/2014/main" id="{D32C2EAE-9D4D-4383-B861-A7110F72B64C}"/>
              </a:ext>
            </a:extLst>
          </p:cNvPr>
          <p:cNvSpPr txBox="1"/>
          <p:nvPr/>
        </p:nvSpPr>
        <p:spPr>
          <a:xfrm>
            <a:off x="623003" y="2282593"/>
            <a:ext cx="1325812" cy="369332"/>
          </a:xfrm>
          <a:prstGeom prst="rect">
            <a:avLst/>
          </a:prstGeom>
          <a:noFill/>
        </p:spPr>
        <p:txBody>
          <a:bodyPr wrap="none" rtlCol="0">
            <a:spAutoFit/>
          </a:bodyPr>
          <a:lstStyle/>
          <a:p>
            <a:r>
              <a:rPr lang="en-GB" dirty="0" err="1"/>
              <a:t>Metop</a:t>
            </a:r>
            <a:r>
              <a:rPr lang="en-GB" dirty="0"/>
              <a:t>-A, -B</a:t>
            </a:r>
          </a:p>
        </p:txBody>
      </p:sp>
      <p:sp>
        <p:nvSpPr>
          <p:cNvPr id="67" name="TextBox 66">
            <a:extLst>
              <a:ext uri="{FF2B5EF4-FFF2-40B4-BE49-F238E27FC236}">
                <a16:creationId xmlns:a16="http://schemas.microsoft.com/office/drawing/2014/main" id="{52454D60-9EA2-459F-A140-56ECD72555F5}"/>
              </a:ext>
            </a:extLst>
          </p:cNvPr>
          <p:cNvSpPr txBox="1"/>
          <p:nvPr/>
        </p:nvSpPr>
        <p:spPr>
          <a:xfrm>
            <a:off x="3475620" y="2106321"/>
            <a:ext cx="1315617" cy="369332"/>
          </a:xfrm>
          <a:prstGeom prst="rect">
            <a:avLst/>
          </a:prstGeom>
          <a:noFill/>
        </p:spPr>
        <p:txBody>
          <a:bodyPr wrap="none" rtlCol="0">
            <a:spAutoFit/>
          </a:bodyPr>
          <a:lstStyle/>
          <a:p>
            <a:r>
              <a:rPr lang="en-GB" dirty="0"/>
              <a:t>S-NPP, Aqua</a:t>
            </a:r>
          </a:p>
        </p:txBody>
      </p:sp>
      <p:sp>
        <p:nvSpPr>
          <p:cNvPr id="69" name="Oval 68">
            <a:extLst>
              <a:ext uri="{FF2B5EF4-FFF2-40B4-BE49-F238E27FC236}">
                <a16:creationId xmlns:a16="http://schemas.microsoft.com/office/drawing/2014/main" id="{77C8293C-790A-4697-A6EC-A9A87D136EFA}"/>
              </a:ext>
            </a:extLst>
          </p:cNvPr>
          <p:cNvSpPr/>
          <p:nvPr/>
        </p:nvSpPr>
        <p:spPr>
          <a:xfrm>
            <a:off x="7344126" y="2562888"/>
            <a:ext cx="3384000" cy="3384000"/>
          </a:xfrm>
          <a:prstGeom prst="ellipse">
            <a:avLst/>
          </a:prstGeom>
          <a:noFill/>
          <a:ln w="603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240419AF-2F96-4612-871D-EF3A2A43FAF6}"/>
              </a:ext>
            </a:extLst>
          </p:cNvPr>
          <p:cNvSpPr txBox="1"/>
          <p:nvPr/>
        </p:nvSpPr>
        <p:spPr>
          <a:xfrm>
            <a:off x="8882002" y="2204755"/>
            <a:ext cx="312906" cy="369332"/>
          </a:xfrm>
          <a:prstGeom prst="rect">
            <a:avLst/>
          </a:prstGeom>
          <a:noFill/>
        </p:spPr>
        <p:txBody>
          <a:bodyPr wrap="none" rtlCol="0">
            <a:spAutoFit/>
          </a:bodyPr>
          <a:lstStyle/>
          <a:p>
            <a:r>
              <a:rPr lang="en-GB" b="1" dirty="0">
                <a:solidFill>
                  <a:srgbClr val="0070C0"/>
                </a:solidFill>
              </a:rPr>
              <a:t>0</a:t>
            </a:r>
          </a:p>
        </p:txBody>
      </p:sp>
      <p:sp>
        <p:nvSpPr>
          <p:cNvPr id="71" name="TextBox 70">
            <a:extLst>
              <a:ext uri="{FF2B5EF4-FFF2-40B4-BE49-F238E27FC236}">
                <a16:creationId xmlns:a16="http://schemas.microsoft.com/office/drawing/2014/main" id="{A9A3B617-9586-406A-AAC9-F99A38F2D8B5}"/>
              </a:ext>
            </a:extLst>
          </p:cNvPr>
          <p:cNvSpPr txBox="1"/>
          <p:nvPr/>
        </p:nvSpPr>
        <p:spPr>
          <a:xfrm>
            <a:off x="10758039" y="4043128"/>
            <a:ext cx="261216" cy="369332"/>
          </a:xfrm>
          <a:prstGeom prst="rect">
            <a:avLst/>
          </a:prstGeom>
          <a:noFill/>
        </p:spPr>
        <p:txBody>
          <a:bodyPr wrap="square" rtlCol="0">
            <a:spAutoFit/>
          </a:bodyPr>
          <a:lstStyle/>
          <a:p>
            <a:r>
              <a:rPr lang="en-GB" b="1" dirty="0">
                <a:solidFill>
                  <a:srgbClr val="0070C0"/>
                </a:solidFill>
              </a:rPr>
              <a:t>6</a:t>
            </a:r>
          </a:p>
        </p:txBody>
      </p:sp>
      <p:sp>
        <p:nvSpPr>
          <p:cNvPr id="72" name="TextBox 71">
            <a:extLst>
              <a:ext uri="{FF2B5EF4-FFF2-40B4-BE49-F238E27FC236}">
                <a16:creationId xmlns:a16="http://schemas.microsoft.com/office/drawing/2014/main" id="{74233B51-28BC-4EF3-8E7C-E0799BCEB8D6}"/>
              </a:ext>
            </a:extLst>
          </p:cNvPr>
          <p:cNvSpPr txBox="1"/>
          <p:nvPr/>
        </p:nvSpPr>
        <p:spPr>
          <a:xfrm>
            <a:off x="8809698" y="5972645"/>
            <a:ext cx="418704" cy="369332"/>
          </a:xfrm>
          <a:prstGeom prst="rect">
            <a:avLst/>
          </a:prstGeom>
          <a:noFill/>
        </p:spPr>
        <p:txBody>
          <a:bodyPr wrap="none" rtlCol="0">
            <a:spAutoFit/>
          </a:bodyPr>
          <a:lstStyle/>
          <a:p>
            <a:r>
              <a:rPr lang="en-GB" b="1" dirty="0">
                <a:solidFill>
                  <a:srgbClr val="0070C0"/>
                </a:solidFill>
              </a:rPr>
              <a:t>12</a:t>
            </a:r>
          </a:p>
        </p:txBody>
      </p:sp>
      <p:sp>
        <p:nvSpPr>
          <p:cNvPr id="73" name="TextBox 72">
            <a:extLst>
              <a:ext uri="{FF2B5EF4-FFF2-40B4-BE49-F238E27FC236}">
                <a16:creationId xmlns:a16="http://schemas.microsoft.com/office/drawing/2014/main" id="{29F7922D-8121-4022-911E-CFAFC1E92F81}"/>
              </a:ext>
            </a:extLst>
          </p:cNvPr>
          <p:cNvSpPr txBox="1"/>
          <p:nvPr/>
        </p:nvSpPr>
        <p:spPr>
          <a:xfrm>
            <a:off x="6923737" y="4049781"/>
            <a:ext cx="418704" cy="369332"/>
          </a:xfrm>
          <a:prstGeom prst="rect">
            <a:avLst/>
          </a:prstGeom>
          <a:noFill/>
        </p:spPr>
        <p:txBody>
          <a:bodyPr wrap="none" rtlCol="0">
            <a:spAutoFit/>
          </a:bodyPr>
          <a:lstStyle/>
          <a:p>
            <a:r>
              <a:rPr lang="en-GB" b="1" dirty="0">
                <a:solidFill>
                  <a:srgbClr val="0070C0"/>
                </a:solidFill>
              </a:rPr>
              <a:t>18</a:t>
            </a:r>
          </a:p>
        </p:txBody>
      </p:sp>
      <p:sp>
        <p:nvSpPr>
          <p:cNvPr id="74" name="TextBox 73">
            <a:extLst>
              <a:ext uri="{FF2B5EF4-FFF2-40B4-BE49-F238E27FC236}">
                <a16:creationId xmlns:a16="http://schemas.microsoft.com/office/drawing/2014/main" id="{BF5D406F-04FF-4CB2-9324-493993090457}"/>
              </a:ext>
            </a:extLst>
          </p:cNvPr>
          <p:cNvSpPr txBox="1"/>
          <p:nvPr/>
        </p:nvSpPr>
        <p:spPr>
          <a:xfrm flipH="1">
            <a:off x="10156707" y="2697574"/>
            <a:ext cx="714522" cy="369332"/>
          </a:xfrm>
          <a:prstGeom prst="rect">
            <a:avLst/>
          </a:prstGeom>
          <a:noFill/>
        </p:spPr>
        <p:txBody>
          <a:bodyPr wrap="square" rtlCol="0">
            <a:spAutoFit/>
          </a:bodyPr>
          <a:lstStyle/>
          <a:p>
            <a:r>
              <a:rPr lang="en-GB" b="1" dirty="0">
                <a:solidFill>
                  <a:srgbClr val="0070C0"/>
                </a:solidFill>
              </a:rPr>
              <a:t>3</a:t>
            </a:r>
          </a:p>
        </p:txBody>
      </p:sp>
      <p:sp>
        <p:nvSpPr>
          <p:cNvPr id="75" name="TextBox 74">
            <a:extLst>
              <a:ext uri="{FF2B5EF4-FFF2-40B4-BE49-F238E27FC236}">
                <a16:creationId xmlns:a16="http://schemas.microsoft.com/office/drawing/2014/main" id="{4CE18792-88DA-4FED-98B0-B2F3D9853A89}"/>
              </a:ext>
            </a:extLst>
          </p:cNvPr>
          <p:cNvSpPr txBox="1"/>
          <p:nvPr/>
        </p:nvSpPr>
        <p:spPr>
          <a:xfrm flipH="1">
            <a:off x="10233132" y="5487344"/>
            <a:ext cx="714522" cy="369332"/>
          </a:xfrm>
          <a:prstGeom prst="rect">
            <a:avLst/>
          </a:prstGeom>
          <a:noFill/>
        </p:spPr>
        <p:txBody>
          <a:bodyPr wrap="square" rtlCol="0">
            <a:spAutoFit/>
          </a:bodyPr>
          <a:lstStyle/>
          <a:p>
            <a:r>
              <a:rPr lang="en-GB" b="1" dirty="0">
                <a:solidFill>
                  <a:srgbClr val="0070C0"/>
                </a:solidFill>
              </a:rPr>
              <a:t>9</a:t>
            </a:r>
          </a:p>
        </p:txBody>
      </p:sp>
      <p:sp>
        <p:nvSpPr>
          <p:cNvPr id="76" name="TextBox 75">
            <a:extLst>
              <a:ext uri="{FF2B5EF4-FFF2-40B4-BE49-F238E27FC236}">
                <a16:creationId xmlns:a16="http://schemas.microsoft.com/office/drawing/2014/main" id="{611E6B47-C495-4DE6-B87F-D1EB0B2C8667}"/>
              </a:ext>
            </a:extLst>
          </p:cNvPr>
          <p:cNvSpPr txBox="1"/>
          <p:nvPr/>
        </p:nvSpPr>
        <p:spPr>
          <a:xfrm flipH="1">
            <a:off x="7365598" y="5375794"/>
            <a:ext cx="714522" cy="369332"/>
          </a:xfrm>
          <a:prstGeom prst="rect">
            <a:avLst/>
          </a:prstGeom>
          <a:noFill/>
        </p:spPr>
        <p:txBody>
          <a:bodyPr wrap="square" rtlCol="0">
            <a:spAutoFit/>
          </a:bodyPr>
          <a:lstStyle/>
          <a:p>
            <a:r>
              <a:rPr lang="en-GB" b="1" dirty="0">
                <a:solidFill>
                  <a:srgbClr val="0070C0"/>
                </a:solidFill>
              </a:rPr>
              <a:t>15</a:t>
            </a:r>
          </a:p>
        </p:txBody>
      </p:sp>
      <p:sp>
        <p:nvSpPr>
          <p:cNvPr id="83" name="TextBox 82">
            <a:extLst>
              <a:ext uri="{FF2B5EF4-FFF2-40B4-BE49-F238E27FC236}">
                <a16:creationId xmlns:a16="http://schemas.microsoft.com/office/drawing/2014/main" id="{10DDD6F8-272B-4A0D-8E88-32C6D8F62D62}"/>
              </a:ext>
            </a:extLst>
          </p:cNvPr>
          <p:cNvSpPr txBox="1"/>
          <p:nvPr/>
        </p:nvSpPr>
        <p:spPr>
          <a:xfrm>
            <a:off x="9693453" y="2194516"/>
            <a:ext cx="1315617" cy="369332"/>
          </a:xfrm>
          <a:prstGeom prst="rect">
            <a:avLst/>
          </a:prstGeom>
          <a:noFill/>
        </p:spPr>
        <p:txBody>
          <a:bodyPr wrap="none" rtlCol="0">
            <a:spAutoFit/>
          </a:bodyPr>
          <a:lstStyle/>
          <a:p>
            <a:r>
              <a:rPr lang="en-GB" dirty="0"/>
              <a:t>S-NPP, Aqua</a:t>
            </a:r>
          </a:p>
        </p:txBody>
      </p:sp>
      <p:sp>
        <p:nvSpPr>
          <p:cNvPr id="84" name="TextBox 83">
            <a:extLst>
              <a:ext uri="{FF2B5EF4-FFF2-40B4-BE49-F238E27FC236}">
                <a16:creationId xmlns:a16="http://schemas.microsoft.com/office/drawing/2014/main" id="{504FFFB0-88C3-4102-8648-B92B679657BA}"/>
              </a:ext>
            </a:extLst>
          </p:cNvPr>
          <p:cNvSpPr txBox="1"/>
          <p:nvPr/>
        </p:nvSpPr>
        <p:spPr>
          <a:xfrm>
            <a:off x="6015999" y="3693128"/>
            <a:ext cx="1052468" cy="369332"/>
          </a:xfrm>
          <a:prstGeom prst="rect">
            <a:avLst/>
          </a:prstGeom>
          <a:noFill/>
        </p:spPr>
        <p:txBody>
          <a:bodyPr wrap="none" rtlCol="0">
            <a:spAutoFit/>
          </a:bodyPr>
          <a:lstStyle/>
          <a:p>
            <a:r>
              <a:rPr lang="en-GB" dirty="0"/>
              <a:t>NOAA-15</a:t>
            </a:r>
          </a:p>
        </p:txBody>
      </p:sp>
      <p:sp>
        <p:nvSpPr>
          <p:cNvPr id="89" name="TextBox 88">
            <a:extLst>
              <a:ext uri="{FF2B5EF4-FFF2-40B4-BE49-F238E27FC236}">
                <a16:creationId xmlns:a16="http://schemas.microsoft.com/office/drawing/2014/main" id="{6E76BBB7-3D1B-42A1-8CDD-C5331D0D5BAB}"/>
              </a:ext>
            </a:extLst>
          </p:cNvPr>
          <p:cNvSpPr txBox="1"/>
          <p:nvPr/>
        </p:nvSpPr>
        <p:spPr>
          <a:xfrm>
            <a:off x="6210010" y="3090212"/>
            <a:ext cx="1052468" cy="369332"/>
          </a:xfrm>
          <a:prstGeom prst="rect">
            <a:avLst/>
          </a:prstGeom>
          <a:noFill/>
        </p:spPr>
        <p:txBody>
          <a:bodyPr wrap="none" rtlCol="0">
            <a:spAutoFit/>
          </a:bodyPr>
          <a:lstStyle/>
          <a:p>
            <a:r>
              <a:rPr lang="en-GB" dirty="0"/>
              <a:t>NOAA-18</a:t>
            </a:r>
          </a:p>
        </p:txBody>
      </p:sp>
      <p:sp>
        <p:nvSpPr>
          <p:cNvPr id="90" name="TextBox 89">
            <a:extLst>
              <a:ext uri="{FF2B5EF4-FFF2-40B4-BE49-F238E27FC236}">
                <a16:creationId xmlns:a16="http://schemas.microsoft.com/office/drawing/2014/main" id="{3D5E327E-A24C-4D74-97EC-397C781A8E25}"/>
              </a:ext>
            </a:extLst>
          </p:cNvPr>
          <p:cNvSpPr txBox="1"/>
          <p:nvPr/>
        </p:nvSpPr>
        <p:spPr>
          <a:xfrm>
            <a:off x="6022771" y="4294123"/>
            <a:ext cx="918841" cy="369332"/>
          </a:xfrm>
          <a:prstGeom prst="rect">
            <a:avLst/>
          </a:prstGeom>
          <a:noFill/>
        </p:spPr>
        <p:txBody>
          <a:bodyPr wrap="none" rtlCol="0">
            <a:spAutoFit/>
          </a:bodyPr>
          <a:lstStyle/>
          <a:p>
            <a:r>
              <a:rPr lang="en-GB" dirty="0"/>
              <a:t>F-17/18</a:t>
            </a:r>
          </a:p>
        </p:txBody>
      </p:sp>
      <p:sp>
        <p:nvSpPr>
          <p:cNvPr id="94" name="TextBox 93">
            <a:extLst>
              <a:ext uri="{FF2B5EF4-FFF2-40B4-BE49-F238E27FC236}">
                <a16:creationId xmlns:a16="http://schemas.microsoft.com/office/drawing/2014/main" id="{D7F55CE6-0830-4A3A-B19F-B6931259FB36}"/>
              </a:ext>
            </a:extLst>
          </p:cNvPr>
          <p:cNvSpPr txBox="1"/>
          <p:nvPr/>
        </p:nvSpPr>
        <p:spPr>
          <a:xfrm>
            <a:off x="6104117" y="4944103"/>
            <a:ext cx="1052468" cy="369332"/>
          </a:xfrm>
          <a:prstGeom prst="rect">
            <a:avLst/>
          </a:prstGeom>
          <a:noFill/>
        </p:spPr>
        <p:txBody>
          <a:bodyPr wrap="none" rtlCol="0">
            <a:spAutoFit/>
          </a:bodyPr>
          <a:lstStyle/>
          <a:p>
            <a:r>
              <a:rPr lang="en-GB" dirty="0"/>
              <a:t>NOAA-19</a:t>
            </a:r>
          </a:p>
        </p:txBody>
      </p:sp>
      <p:sp>
        <p:nvSpPr>
          <p:cNvPr id="95" name="TextBox 94">
            <a:extLst>
              <a:ext uri="{FF2B5EF4-FFF2-40B4-BE49-F238E27FC236}">
                <a16:creationId xmlns:a16="http://schemas.microsoft.com/office/drawing/2014/main" id="{87DFCF11-9789-4516-8AA8-E9193FE0161E}"/>
              </a:ext>
            </a:extLst>
          </p:cNvPr>
          <p:cNvSpPr txBox="1"/>
          <p:nvPr/>
        </p:nvSpPr>
        <p:spPr>
          <a:xfrm>
            <a:off x="6672093" y="5602254"/>
            <a:ext cx="702052" cy="369332"/>
          </a:xfrm>
          <a:prstGeom prst="rect">
            <a:avLst/>
          </a:prstGeom>
          <a:noFill/>
        </p:spPr>
        <p:txBody>
          <a:bodyPr wrap="none" rtlCol="0">
            <a:spAutoFit/>
          </a:bodyPr>
          <a:lstStyle/>
          <a:p>
            <a:r>
              <a:rPr lang="en-GB" dirty="0"/>
              <a:t>FY-3B</a:t>
            </a:r>
          </a:p>
        </p:txBody>
      </p:sp>
      <p:sp>
        <p:nvSpPr>
          <p:cNvPr id="96" name="TextBox 95">
            <a:extLst>
              <a:ext uri="{FF2B5EF4-FFF2-40B4-BE49-F238E27FC236}">
                <a16:creationId xmlns:a16="http://schemas.microsoft.com/office/drawing/2014/main" id="{4E11FDA7-A399-4CE2-B66E-ECDE32F880D9}"/>
              </a:ext>
            </a:extLst>
          </p:cNvPr>
          <p:cNvSpPr txBox="1"/>
          <p:nvPr/>
        </p:nvSpPr>
        <p:spPr>
          <a:xfrm>
            <a:off x="9906251" y="5787095"/>
            <a:ext cx="1828962" cy="646331"/>
          </a:xfrm>
          <a:prstGeom prst="rect">
            <a:avLst/>
          </a:prstGeom>
          <a:noFill/>
        </p:spPr>
        <p:txBody>
          <a:bodyPr wrap="none" rtlCol="0">
            <a:spAutoFit/>
          </a:bodyPr>
          <a:lstStyle/>
          <a:p>
            <a:pPr algn="r"/>
            <a:r>
              <a:rPr lang="en-GB" dirty="0"/>
              <a:t>+ GPM, </a:t>
            </a:r>
          </a:p>
          <a:p>
            <a:pPr algn="r"/>
            <a:r>
              <a:rPr lang="en-GB" dirty="0" err="1"/>
              <a:t>Megha-Tropiques</a:t>
            </a:r>
            <a:endParaRPr lang="en-GB" dirty="0"/>
          </a:p>
        </p:txBody>
      </p:sp>
      <p:sp>
        <p:nvSpPr>
          <p:cNvPr id="104" name="TextBox 103">
            <a:extLst>
              <a:ext uri="{FF2B5EF4-FFF2-40B4-BE49-F238E27FC236}">
                <a16:creationId xmlns:a16="http://schemas.microsoft.com/office/drawing/2014/main" id="{CAB44602-351C-40F1-818B-69865E3BBDAC}"/>
              </a:ext>
            </a:extLst>
          </p:cNvPr>
          <p:cNvSpPr txBox="1"/>
          <p:nvPr/>
        </p:nvSpPr>
        <p:spPr>
          <a:xfrm>
            <a:off x="1351735" y="958645"/>
            <a:ext cx="3584828" cy="1200329"/>
          </a:xfrm>
          <a:prstGeom prst="rect">
            <a:avLst/>
          </a:prstGeom>
          <a:noFill/>
        </p:spPr>
        <p:txBody>
          <a:bodyPr wrap="none" rtlCol="0">
            <a:spAutoFit/>
          </a:bodyPr>
          <a:lstStyle/>
          <a:p>
            <a:pPr algn="ctr"/>
            <a:r>
              <a:rPr lang="en-GB" b="1" u="sng" dirty="0"/>
              <a:t>Hyperspectral IR:</a:t>
            </a:r>
          </a:p>
          <a:p>
            <a:pPr algn="ctr"/>
            <a:r>
              <a:rPr lang="en-GB" dirty="0"/>
              <a:t>Primarily clear channels assimilated;</a:t>
            </a:r>
          </a:p>
          <a:p>
            <a:pPr algn="ctr"/>
            <a:endParaRPr lang="en-GB" dirty="0"/>
          </a:p>
          <a:p>
            <a:pPr algn="ctr"/>
            <a:r>
              <a:rPr lang="en-GB" dirty="0"/>
              <a:t>2 orbital planes</a:t>
            </a:r>
          </a:p>
        </p:txBody>
      </p:sp>
      <p:sp>
        <p:nvSpPr>
          <p:cNvPr id="105" name="TextBox 104">
            <a:extLst>
              <a:ext uri="{FF2B5EF4-FFF2-40B4-BE49-F238E27FC236}">
                <a16:creationId xmlns:a16="http://schemas.microsoft.com/office/drawing/2014/main" id="{278A8D56-A634-48D1-91EB-50CECA09A711}"/>
              </a:ext>
            </a:extLst>
          </p:cNvPr>
          <p:cNvSpPr txBox="1"/>
          <p:nvPr/>
        </p:nvSpPr>
        <p:spPr>
          <a:xfrm>
            <a:off x="6292522" y="969289"/>
            <a:ext cx="5572634" cy="1200329"/>
          </a:xfrm>
          <a:prstGeom prst="rect">
            <a:avLst/>
          </a:prstGeom>
          <a:noFill/>
        </p:spPr>
        <p:txBody>
          <a:bodyPr wrap="square" rtlCol="0">
            <a:spAutoFit/>
          </a:bodyPr>
          <a:lstStyle/>
          <a:p>
            <a:pPr algn="ctr"/>
            <a:r>
              <a:rPr lang="en-GB" b="1" u="sng" dirty="0"/>
              <a:t>MW sounding:</a:t>
            </a:r>
          </a:p>
          <a:p>
            <a:pPr algn="ctr"/>
            <a:r>
              <a:rPr lang="en-GB" dirty="0"/>
              <a:t>Increasingly assimilated in </a:t>
            </a:r>
            <a:r>
              <a:rPr lang="en-GB" b="1" dirty="0"/>
              <a:t>all-sky, over a wide range of surfaces;</a:t>
            </a:r>
          </a:p>
          <a:p>
            <a:pPr algn="ctr"/>
            <a:r>
              <a:rPr lang="en-GB" dirty="0"/>
              <a:t>many orbital planes</a:t>
            </a:r>
          </a:p>
        </p:txBody>
      </p:sp>
      <p:cxnSp>
        <p:nvCxnSpPr>
          <p:cNvPr id="44" name="Straight Connector 43">
            <a:extLst>
              <a:ext uri="{FF2B5EF4-FFF2-40B4-BE49-F238E27FC236}">
                <a16:creationId xmlns:a16="http://schemas.microsoft.com/office/drawing/2014/main" id="{02C12DBD-635C-4348-9DF1-A6875EBC3792}"/>
              </a:ext>
            </a:extLst>
          </p:cNvPr>
          <p:cNvCxnSpPr>
            <a:cxnSpLocks/>
          </p:cNvCxnSpPr>
          <p:nvPr/>
        </p:nvCxnSpPr>
        <p:spPr>
          <a:xfrm>
            <a:off x="7893240" y="2657196"/>
            <a:ext cx="2547858" cy="3159102"/>
          </a:xfrm>
          <a:prstGeom prst="line">
            <a:avLst/>
          </a:prstGeom>
          <a:ln w="31750"/>
        </p:spPr>
        <p:style>
          <a:lnRef idx="2">
            <a:schemeClr val="accent2"/>
          </a:lnRef>
          <a:fillRef idx="0">
            <a:schemeClr val="accent2"/>
          </a:fillRef>
          <a:effectRef idx="1">
            <a:schemeClr val="accent2"/>
          </a:effectRef>
          <a:fontRef idx="minor">
            <a:schemeClr val="tx1"/>
          </a:fontRef>
        </p:style>
      </p:cxnSp>
      <p:sp>
        <p:nvSpPr>
          <p:cNvPr id="3" name="TextBox 2">
            <a:extLst>
              <a:ext uri="{FF2B5EF4-FFF2-40B4-BE49-F238E27FC236}">
                <a16:creationId xmlns:a16="http://schemas.microsoft.com/office/drawing/2014/main" id="{A6DCA26E-F6FF-4FDD-815B-1AA99661E878}"/>
              </a:ext>
            </a:extLst>
          </p:cNvPr>
          <p:cNvSpPr txBox="1"/>
          <p:nvPr/>
        </p:nvSpPr>
        <p:spPr>
          <a:xfrm>
            <a:off x="4192747" y="6032198"/>
            <a:ext cx="2270173" cy="369332"/>
          </a:xfrm>
          <a:prstGeom prst="rect">
            <a:avLst/>
          </a:prstGeom>
          <a:noFill/>
        </p:spPr>
        <p:txBody>
          <a:bodyPr wrap="none" rtlCol="0">
            <a:spAutoFit/>
          </a:bodyPr>
          <a:lstStyle/>
          <a:p>
            <a:r>
              <a:rPr lang="en-GB" dirty="0">
                <a:solidFill>
                  <a:schemeClr val="tx1">
                    <a:lumMod val="95000"/>
                    <a:lumOff val="5000"/>
                  </a:schemeClr>
                </a:solidFill>
              </a:rPr>
              <a:t>(OSE period: 2016/18)</a:t>
            </a:r>
          </a:p>
        </p:txBody>
      </p:sp>
    </p:spTree>
    <p:extLst>
      <p:ext uri="{BB962C8B-B14F-4D97-AF65-F5344CB8AC3E}">
        <p14:creationId xmlns:p14="http://schemas.microsoft.com/office/powerpoint/2010/main" val="348698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4">
                                            <p:txEl>
                                              <p:pRg st="3" end="3"/>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2" grpId="0"/>
      <p:bldP spid="10" grpId="0" animBg="1"/>
      <p:bldP spid="11" grpId="0"/>
      <p:bldP spid="12" grpId="0"/>
      <p:bldP spid="13" grpId="0"/>
      <p:bldP spid="14" grpId="0"/>
      <p:bldP spid="57" grpId="0"/>
      <p:bldP spid="58" grpId="0"/>
      <p:bldP spid="59" grpId="0"/>
      <p:bldP spid="60" grpId="0"/>
      <p:bldP spid="66" grpId="0"/>
      <p:bldP spid="67" grpId="0"/>
      <p:bldP spid="69" grpId="0" animBg="1"/>
      <p:bldP spid="70" grpId="0"/>
      <p:bldP spid="71" grpId="0"/>
      <p:bldP spid="72" grpId="0"/>
      <p:bldP spid="73" grpId="0"/>
      <p:bldP spid="74" grpId="0"/>
      <p:bldP spid="75" grpId="0"/>
      <p:bldP spid="76" grpId="0"/>
      <p:bldP spid="83" grpId="0"/>
      <p:bldP spid="84" grpId="0"/>
      <p:bldP spid="89" grpId="0"/>
      <p:bldP spid="90" grpId="0"/>
      <p:bldP spid="94" grpId="0"/>
      <p:bldP spid="95" grpId="0"/>
      <p:bldP spid="96"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EE8A-EA09-4D33-A609-402FB78BFC5F}"/>
              </a:ext>
            </a:extLst>
          </p:cNvPr>
          <p:cNvSpPr>
            <a:spLocks noGrp="1"/>
          </p:cNvSpPr>
          <p:nvPr>
            <p:ph type="title"/>
          </p:nvPr>
        </p:nvSpPr>
        <p:spPr>
          <a:xfrm>
            <a:off x="503019" y="48713"/>
            <a:ext cx="10029600" cy="369332"/>
          </a:xfrm>
        </p:spPr>
        <p:txBody>
          <a:bodyPr>
            <a:noAutofit/>
          </a:bodyPr>
          <a:lstStyle/>
          <a:p>
            <a:r>
              <a:rPr lang="en-GB" sz="3600" dirty="0"/>
              <a:t>2) Continuing benefits from additional MW sounders</a:t>
            </a:r>
          </a:p>
        </p:txBody>
      </p:sp>
      <p:sp>
        <p:nvSpPr>
          <p:cNvPr id="4" name="Slide Number Placeholder 3">
            <a:extLst>
              <a:ext uri="{FF2B5EF4-FFF2-40B4-BE49-F238E27FC236}">
                <a16:creationId xmlns:a16="http://schemas.microsoft.com/office/drawing/2014/main" id="{D525D0A7-7DD4-4655-8A6D-E17E1093F539}"/>
              </a:ext>
            </a:extLst>
          </p:cNvPr>
          <p:cNvSpPr>
            <a:spLocks noGrp="1"/>
          </p:cNvSpPr>
          <p:nvPr>
            <p:ph type="sldNum" sz="quarter" idx="10"/>
          </p:nvPr>
        </p:nvSpPr>
        <p:spPr/>
        <p:txBody>
          <a:bodyPr/>
          <a:lstStyle/>
          <a:p>
            <a:fld id="{E4AB80EA-DB86-D849-B86F-15DAF31F0474}" type="slidenum">
              <a:rPr lang="en-US" smtClean="0"/>
              <a:pPr/>
              <a:t>23</a:t>
            </a:fld>
            <a:endParaRPr lang="en-US" dirty="0"/>
          </a:p>
        </p:txBody>
      </p:sp>
      <p:sp>
        <p:nvSpPr>
          <p:cNvPr id="5" name="Footer Placeholder 4">
            <a:extLst>
              <a:ext uri="{FF2B5EF4-FFF2-40B4-BE49-F238E27FC236}">
                <a16:creationId xmlns:a16="http://schemas.microsoft.com/office/drawing/2014/main" id="{FEC276B3-AFA9-40C4-8E79-291F449CB7B3}"/>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15" name="Picture 14">
            <a:extLst>
              <a:ext uri="{FF2B5EF4-FFF2-40B4-BE49-F238E27FC236}">
                <a16:creationId xmlns:a16="http://schemas.microsoft.com/office/drawing/2014/main" id="{DD92DC52-CFD5-488B-8596-DC4D43730CDC}"/>
              </a:ext>
            </a:extLst>
          </p:cNvPr>
          <p:cNvPicPr>
            <a:picLocks noChangeAspect="1"/>
          </p:cNvPicPr>
          <p:nvPr/>
        </p:nvPicPr>
        <p:blipFill>
          <a:blip r:embed="rId2"/>
          <a:stretch>
            <a:fillRect/>
          </a:stretch>
        </p:blipFill>
        <p:spPr>
          <a:xfrm>
            <a:off x="5953703" y="1687503"/>
            <a:ext cx="5251765" cy="3706429"/>
          </a:xfrm>
          <a:prstGeom prst="rect">
            <a:avLst/>
          </a:prstGeom>
        </p:spPr>
      </p:pic>
      <p:sp>
        <p:nvSpPr>
          <p:cNvPr id="18" name="TextBox 17">
            <a:extLst>
              <a:ext uri="{FF2B5EF4-FFF2-40B4-BE49-F238E27FC236}">
                <a16:creationId xmlns:a16="http://schemas.microsoft.com/office/drawing/2014/main" id="{4193E7A2-8E7F-4741-8DC5-DEDB34558C5B}"/>
              </a:ext>
            </a:extLst>
          </p:cNvPr>
          <p:cNvSpPr txBox="1"/>
          <p:nvPr/>
        </p:nvSpPr>
        <p:spPr>
          <a:xfrm rot="16200000">
            <a:off x="4690296" y="2785369"/>
            <a:ext cx="2506894" cy="523220"/>
          </a:xfrm>
          <a:prstGeom prst="rect">
            <a:avLst/>
          </a:prstGeom>
          <a:solidFill>
            <a:schemeClr val="bg1"/>
          </a:solidFill>
          <a:ln>
            <a:noFill/>
          </a:ln>
        </p:spPr>
        <p:txBody>
          <a:bodyPr wrap="square" rtlCol="0">
            <a:spAutoFit/>
          </a:bodyPr>
          <a:lstStyle/>
          <a:p>
            <a:pPr algn="ctr"/>
            <a:r>
              <a:rPr lang="en-GB" sz="1400" dirty="0"/>
              <a:t>Normalised difference in RMSE of error [%]</a:t>
            </a:r>
          </a:p>
        </p:txBody>
      </p:sp>
      <p:pic>
        <p:nvPicPr>
          <p:cNvPr id="20" name="Content Placeholder 6">
            <a:extLst>
              <a:ext uri="{FF2B5EF4-FFF2-40B4-BE49-F238E27FC236}">
                <a16:creationId xmlns:a16="http://schemas.microsoft.com/office/drawing/2014/main" id="{C939242D-475A-49C0-A678-A98C6B2A3A29}"/>
              </a:ext>
            </a:extLst>
          </p:cNvPr>
          <p:cNvPicPr>
            <a:picLocks noChangeAspect="1"/>
          </p:cNvPicPr>
          <p:nvPr/>
        </p:nvPicPr>
        <p:blipFill rotWithShape="1">
          <a:blip r:embed="rId3"/>
          <a:srcRect l="71095" t="73537" r="4593" b="11213"/>
          <a:stretch/>
        </p:blipFill>
        <p:spPr>
          <a:xfrm>
            <a:off x="10196252" y="3975340"/>
            <a:ext cx="1164781" cy="883186"/>
          </a:xfrm>
          <a:prstGeom prst="rect">
            <a:avLst/>
          </a:prstGeom>
        </p:spPr>
      </p:pic>
      <p:sp>
        <p:nvSpPr>
          <p:cNvPr id="21" name="TextBox 20">
            <a:extLst>
              <a:ext uri="{FF2B5EF4-FFF2-40B4-BE49-F238E27FC236}">
                <a16:creationId xmlns:a16="http://schemas.microsoft.com/office/drawing/2014/main" id="{49A82463-BE76-4823-94AC-97EF86C8EE96}"/>
              </a:ext>
            </a:extLst>
          </p:cNvPr>
          <p:cNvSpPr txBox="1"/>
          <p:nvPr/>
        </p:nvSpPr>
        <p:spPr>
          <a:xfrm>
            <a:off x="7739529" y="1391621"/>
            <a:ext cx="3209597" cy="369332"/>
          </a:xfrm>
          <a:prstGeom prst="rect">
            <a:avLst/>
          </a:prstGeom>
          <a:noFill/>
        </p:spPr>
        <p:txBody>
          <a:bodyPr wrap="none" rtlCol="0">
            <a:spAutoFit/>
          </a:bodyPr>
          <a:lstStyle/>
          <a:p>
            <a:r>
              <a:rPr lang="en-GB" dirty="0"/>
              <a:t>Z500 </a:t>
            </a:r>
            <a:r>
              <a:rPr lang="en-GB" dirty="0" err="1"/>
              <a:t>hPa</a:t>
            </a:r>
            <a:r>
              <a:rPr lang="en-GB" dirty="0"/>
              <a:t>, Southern Hemisphere</a:t>
            </a:r>
          </a:p>
        </p:txBody>
      </p:sp>
      <p:cxnSp>
        <p:nvCxnSpPr>
          <p:cNvPr id="24" name="Straight Connector 23">
            <a:extLst>
              <a:ext uri="{FF2B5EF4-FFF2-40B4-BE49-F238E27FC236}">
                <a16:creationId xmlns:a16="http://schemas.microsoft.com/office/drawing/2014/main" id="{64473320-412F-418F-A524-99DE6B324313}"/>
              </a:ext>
            </a:extLst>
          </p:cNvPr>
          <p:cNvCxnSpPr>
            <a:cxnSpLocks/>
          </p:cNvCxnSpPr>
          <p:nvPr/>
        </p:nvCxnSpPr>
        <p:spPr>
          <a:xfrm>
            <a:off x="6848459" y="2525939"/>
            <a:ext cx="0" cy="505620"/>
          </a:xfrm>
          <a:prstGeom prst="line">
            <a:avLst/>
          </a:prstGeom>
          <a:ln cap="flat">
            <a:solidFill>
              <a:schemeClr val="tx1"/>
            </a:solidFill>
            <a:headEnd type="diamond" w="med" len="sm"/>
            <a:tailEnd type="diamond" w="med" len="sm"/>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D670811-1A53-4417-9AFC-DE63021A82A4}"/>
              </a:ext>
            </a:extLst>
          </p:cNvPr>
          <p:cNvCxnSpPr>
            <a:cxnSpLocks/>
          </p:cNvCxnSpPr>
          <p:nvPr/>
        </p:nvCxnSpPr>
        <p:spPr>
          <a:xfrm>
            <a:off x="7062275" y="3535913"/>
            <a:ext cx="0" cy="707222"/>
          </a:xfrm>
          <a:prstGeom prst="line">
            <a:avLst/>
          </a:prstGeom>
          <a:ln cap="flat">
            <a:solidFill>
              <a:schemeClr val="tx1"/>
            </a:solidFill>
            <a:headEnd type="diamond" w="med" len="sm"/>
            <a:tailEnd type="diamond" w="med" len="sm"/>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086929E-BC4D-49EC-9694-7EABD8CEA119}"/>
              </a:ext>
            </a:extLst>
          </p:cNvPr>
          <p:cNvCxnSpPr>
            <a:cxnSpLocks/>
          </p:cNvCxnSpPr>
          <p:nvPr/>
        </p:nvCxnSpPr>
        <p:spPr>
          <a:xfrm>
            <a:off x="7289738" y="4001629"/>
            <a:ext cx="0" cy="584361"/>
          </a:xfrm>
          <a:prstGeom prst="line">
            <a:avLst/>
          </a:prstGeom>
          <a:ln cap="flat">
            <a:solidFill>
              <a:schemeClr val="tx1"/>
            </a:solidFill>
            <a:headEnd type="diamond" w="med" len="sm"/>
            <a:tailEnd type="diamond" w="med" len="sm"/>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E3CAF50-840C-4348-8388-5C8674D78FA4}"/>
              </a:ext>
            </a:extLst>
          </p:cNvPr>
          <p:cNvCxnSpPr>
            <a:cxnSpLocks/>
          </p:cNvCxnSpPr>
          <p:nvPr/>
        </p:nvCxnSpPr>
        <p:spPr>
          <a:xfrm>
            <a:off x="7510377" y="4502133"/>
            <a:ext cx="0" cy="584361"/>
          </a:xfrm>
          <a:prstGeom prst="line">
            <a:avLst/>
          </a:prstGeom>
          <a:ln cap="flat">
            <a:solidFill>
              <a:schemeClr val="tx1"/>
            </a:solidFill>
            <a:headEnd type="diamond" w="med" len="sm"/>
            <a:tailEnd type="diamond" w="med" len="sm"/>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C13D8E2-6631-40ED-A184-AA8CF709509E}"/>
              </a:ext>
            </a:extLst>
          </p:cNvPr>
          <p:cNvCxnSpPr>
            <a:cxnSpLocks/>
          </p:cNvCxnSpPr>
          <p:nvPr/>
        </p:nvCxnSpPr>
        <p:spPr>
          <a:xfrm>
            <a:off x="7951654" y="2169889"/>
            <a:ext cx="0" cy="584361"/>
          </a:xfrm>
          <a:prstGeom prst="line">
            <a:avLst/>
          </a:prstGeom>
          <a:ln cap="flat">
            <a:solidFill>
              <a:schemeClr val="tx1"/>
            </a:solidFill>
            <a:headEnd type="diamond" w="med" len="sm"/>
            <a:tailEnd type="diamond" w="med" len="sm"/>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24E85EA-8A89-4385-9CF2-364E4513DF93}"/>
              </a:ext>
            </a:extLst>
          </p:cNvPr>
          <p:cNvCxnSpPr>
            <a:cxnSpLocks/>
          </p:cNvCxnSpPr>
          <p:nvPr/>
        </p:nvCxnSpPr>
        <p:spPr>
          <a:xfrm>
            <a:off x="8164129" y="2904223"/>
            <a:ext cx="0" cy="912344"/>
          </a:xfrm>
          <a:prstGeom prst="line">
            <a:avLst/>
          </a:prstGeom>
          <a:ln cap="flat">
            <a:solidFill>
              <a:schemeClr val="tx1"/>
            </a:solidFill>
            <a:headEnd type="diamond" w="med" len="sm"/>
            <a:tailEnd type="diamond" w="med" len="sm"/>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A58BDCD-1F07-48BC-9B3A-6B65A890B83A}"/>
              </a:ext>
            </a:extLst>
          </p:cNvPr>
          <p:cNvCxnSpPr>
            <a:cxnSpLocks/>
          </p:cNvCxnSpPr>
          <p:nvPr/>
        </p:nvCxnSpPr>
        <p:spPr>
          <a:xfrm>
            <a:off x="8398417" y="3400023"/>
            <a:ext cx="0" cy="912344"/>
          </a:xfrm>
          <a:prstGeom prst="line">
            <a:avLst/>
          </a:prstGeom>
          <a:ln cap="flat">
            <a:solidFill>
              <a:schemeClr val="tx1"/>
            </a:solidFill>
            <a:headEnd type="diamond" w="med" len="sm"/>
            <a:tailEnd type="diamond" w="med" len="sm"/>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5C4A122-4A58-433F-A0F0-CD43F1490F80}"/>
              </a:ext>
            </a:extLst>
          </p:cNvPr>
          <p:cNvCxnSpPr>
            <a:cxnSpLocks/>
          </p:cNvCxnSpPr>
          <p:nvPr/>
        </p:nvCxnSpPr>
        <p:spPr>
          <a:xfrm>
            <a:off x="8612233" y="3713449"/>
            <a:ext cx="0" cy="912344"/>
          </a:xfrm>
          <a:prstGeom prst="line">
            <a:avLst/>
          </a:prstGeom>
          <a:ln cap="flat">
            <a:solidFill>
              <a:schemeClr val="tx1"/>
            </a:solidFill>
            <a:headEnd type="diamond" w="med" len="sm"/>
            <a:tailEnd type="diamond" w="med" len="sm"/>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B1B9A90-323F-41BA-A5C5-DEA1B924A56E}"/>
              </a:ext>
            </a:extLst>
          </p:cNvPr>
          <p:cNvCxnSpPr>
            <a:cxnSpLocks/>
          </p:cNvCxnSpPr>
          <p:nvPr/>
        </p:nvCxnSpPr>
        <p:spPr>
          <a:xfrm>
            <a:off x="9051843" y="1925031"/>
            <a:ext cx="0" cy="691775"/>
          </a:xfrm>
          <a:prstGeom prst="line">
            <a:avLst/>
          </a:prstGeom>
          <a:ln cap="flat">
            <a:solidFill>
              <a:schemeClr val="tx1"/>
            </a:solidFill>
            <a:headEnd type="diamond" w="med" len="sm"/>
            <a:tailEnd type="diamond" w="med" len="sm"/>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E9B604F-E029-4C12-8200-8929AC21E3F2}"/>
              </a:ext>
            </a:extLst>
          </p:cNvPr>
          <p:cNvCxnSpPr>
            <a:cxnSpLocks/>
          </p:cNvCxnSpPr>
          <p:nvPr/>
        </p:nvCxnSpPr>
        <p:spPr>
          <a:xfrm>
            <a:off x="9267800" y="2548061"/>
            <a:ext cx="0" cy="987852"/>
          </a:xfrm>
          <a:prstGeom prst="line">
            <a:avLst/>
          </a:prstGeom>
          <a:ln cap="flat">
            <a:solidFill>
              <a:schemeClr val="tx1"/>
            </a:solidFill>
            <a:headEnd type="diamond" w="med" len="sm"/>
            <a:tailEnd type="diamond" w="med" len="sm"/>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3663562-F3D2-43CF-9348-AC368AD185FC}"/>
              </a:ext>
            </a:extLst>
          </p:cNvPr>
          <p:cNvCxnSpPr>
            <a:cxnSpLocks/>
          </p:cNvCxnSpPr>
          <p:nvPr/>
        </p:nvCxnSpPr>
        <p:spPr>
          <a:xfrm>
            <a:off x="9501314" y="2887272"/>
            <a:ext cx="0" cy="988832"/>
          </a:xfrm>
          <a:prstGeom prst="line">
            <a:avLst/>
          </a:prstGeom>
          <a:ln cap="flat">
            <a:solidFill>
              <a:schemeClr val="tx1"/>
            </a:solidFill>
            <a:headEnd type="diamond" w="med" len="sm"/>
            <a:tailEnd type="diamond" w="med" len="sm"/>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59AFE63-E5E5-4DC5-930D-186089916EDC}"/>
              </a:ext>
            </a:extLst>
          </p:cNvPr>
          <p:cNvCxnSpPr>
            <a:cxnSpLocks/>
          </p:cNvCxnSpPr>
          <p:nvPr/>
        </p:nvCxnSpPr>
        <p:spPr>
          <a:xfrm>
            <a:off x="9712706" y="3263644"/>
            <a:ext cx="0" cy="711696"/>
          </a:xfrm>
          <a:prstGeom prst="line">
            <a:avLst/>
          </a:prstGeom>
          <a:ln cap="flat">
            <a:solidFill>
              <a:schemeClr val="tx1"/>
            </a:solidFill>
            <a:headEnd type="diamond" w="med" len="sm"/>
            <a:tailEnd type="none" w="med" len="sm"/>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EED3645-28C9-4CC2-A664-C0A9763CE0FC}"/>
              </a:ext>
            </a:extLst>
          </p:cNvPr>
          <p:cNvCxnSpPr>
            <a:cxnSpLocks/>
          </p:cNvCxnSpPr>
          <p:nvPr/>
        </p:nvCxnSpPr>
        <p:spPr>
          <a:xfrm>
            <a:off x="10152007" y="1815446"/>
            <a:ext cx="0" cy="1031805"/>
          </a:xfrm>
          <a:prstGeom prst="line">
            <a:avLst/>
          </a:prstGeom>
          <a:ln cap="flat">
            <a:solidFill>
              <a:schemeClr val="tx1"/>
            </a:solidFill>
            <a:headEnd type="diamond" w="med" len="sm"/>
            <a:tailEnd type="diamond" w="med" len="sm"/>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29D9A39-B194-468E-B532-EAC7E9CF8C61}"/>
              </a:ext>
            </a:extLst>
          </p:cNvPr>
          <p:cNvCxnSpPr>
            <a:cxnSpLocks/>
          </p:cNvCxnSpPr>
          <p:nvPr/>
        </p:nvCxnSpPr>
        <p:spPr>
          <a:xfrm>
            <a:off x="10378147" y="2169888"/>
            <a:ext cx="0" cy="1073106"/>
          </a:xfrm>
          <a:prstGeom prst="line">
            <a:avLst/>
          </a:prstGeom>
          <a:ln cap="flat">
            <a:solidFill>
              <a:schemeClr val="tx1"/>
            </a:solidFill>
            <a:headEnd type="diamond" w="med" len="sm"/>
            <a:tailEnd type="diamond" w="med" len="sm"/>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9C0282E0-F931-4EBB-980D-8990E62956B1}"/>
              </a:ext>
            </a:extLst>
          </p:cNvPr>
          <p:cNvCxnSpPr>
            <a:cxnSpLocks/>
          </p:cNvCxnSpPr>
          <p:nvPr/>
        </p:nvCxnSpPr>
        <p:spPr>
          <a:xfrm>
            <a:off x="10596913" y="2540569"/>
            <a:ext cx="0" cy="1031805"/>
          </a:xfrm>
          <a:prstGeom prst="line">
            <a:avLst/>
          </a:prstGeom>
          <a:ln cap="flat">
            <a:solidFill>
              <a:schemeClr val="tx1"/>
            </a:solidFill>
            <a:headEnd type="diamond" w="med" len="sm"/>
            <a:tailEnd type="diamond" w="med" len="sm"/>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6CD23293-60A4-4892-8D78-B56B453726A6}"/>
              </a:ext>
            </a:extLst>
          </p:cNvPr>
          <p:cNvCxnSpPr>
            <a:cxnSpLocks/>
          </p:cNvCxnSpPr>
          <p:nvPr/>
        </p:nvCxnSpPr>
        <p:spPr>
          <a:xfrm>
            <a:off x="10808305" y="2847826"/>
            <a:ext cx="0" cy="1107318"/>
          </a:xfrm>
          <a:prstGeom prst="line">
            <a:avLst/>
          </a:prstGeom>
          <a:ln cap="flat">
            <a:solidFill>
              <a:schemeClr val="tx1"/>
            </a:solidFill>
            <a:headEnd type="diamond" w="med" len="sm"/>
            <a:tailEnd type="diamond" w="med" len="sm"/>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B9CDFFD6-B0B3-4A53-8551-719B0703B14E}"/>
              </a:ext>
            </a:extLst>
          </p:cNvPr>
          <p:cNvSpPr txBox="1"/>
          <p:nvPr/>
        </p:nvSpPr>
        <p:spPr>
          <a:xfrm>
            <a:off x="9726992" y="461695"/>
            <a:ext cx="1961990" cy="523220"/>
          </a:xfrm>
          <a:prstGeom prst="rect">
            <a:avLst/>
          </a:prstGeom>
          <a:noFill/>
          <a:ln>
            <a:solidFill>
              <a:schemeClr val="tx1"/>
            </a:solidFill>
          </a:ln>
        </p:spPr>
        <p:txBody>
          <a:bodyPr wrap="square" rtlCol="0">
            <a:spAutoFit/>
          </a:bodyPr>
          <a:lstStyle/>
          <a:p>
            <a:r>
              <a:rPr lang="en-GB" sz="1400" i="1" dirty="0"/>
              <a:t>Details: Duncan and Bormann 2020</a:t>
            </a:r>
          </a:p>
        </p:txBody>
      </p:sp>
      <p:sp>
        <p:nvSpPr>
          <p:cNvPr id="53" name="TextBox 52">
            <a:extLst>
              <a:ext uri="{FF2B5EF4-FFF2-40B4-BE49-F238E27FC236}">
                <a16:creationId xmlns:a16="http://schemas.microsoft.com/office/drawing/2014/main" id="{23083DD0-84BB-4619-B0C8-E69042A1E891}"/>
              </a:ext>
            </a:extLst>
          </p:cNvPr>
          <p:cNvSpPr txBox="1"/>
          <p:nvPr/>
        </p:nvSpPr>
        <p:spPr>
          <a:xfrm>
            <a:off x="5147638" y="5405548"/>
            <a:ext cx="6213512" cy="923330"/>
          </a:xfrm>
          <a:prstGeom prst="rect">
            <a:avLst/>
          </a:prstGeom>
          <a:solidFill>
            <a:schemeClr val="bg1">
              <a:lumMod val="85000"/>
            </a:schemeClr>
          </a:solidFill>
          <a:ln w="38100">
            <a:solidFill>
              <a:srgbClr val="FF0000"/>
            </a:solidFill>
          </a:ln>
        </p:spPr>
        <p:txBody>
          <a:bodyPr wrap="square" rtlCol="0">
            <a:spAutoFit/>
          </a:bodyPr>
          <a:lstStyle/>
          <a:p>
            <a:r>
              <a:rPr lang="en-GB" b="1" dirty="0"/>
              <a:t>No indication of saturation of further benefits</a:t>
            </a:r>
            <a:r>
              <a:rPr lang="en-GB" dirty="0"/>
              <a:t>.</a:t>
            </a:r>
          </a:p>
          <a:p>
            <a:r>
              <a:rPr lang="en-GB" dirty="0"/>
              <a:t>How to maintain this constellation? </a:t>
            </a:r>
            <a:endParaRPr lang="en-GB" b="1" dirty="0"/>
          </a:p>
          <a:p>
            <a:r>
              <a:rPr lang="en-GB" dirty="0"/>
              <a:t>Further improvements from even better temporal sampling?</a:t>
            </a:r>
          </a:p>
        </p:txBody>
      </p:sp>
      <p:sp>
        <p:nvSpPr>
          <p:cNvPr id="59" name="TextBox 58">
            <a:extLst>
              <a:ext uri="{FF2B5EF4-FFF2-40B4-BE49-F238E27FC236}">
                <a16:creationId xmlns:a16="http://schemas.microsoft.com/office/drawing/2014/main" id="{37FD9F60-278E-4C87-AE3D-003ED102D72B}"/>
              </a:ext>
            </a:extLst>
          </p:cNvPr>
          <p:cNvSpPr txBox="1"/>
          <p:nvPr/>
        </p:nvSpPr>
        <p:spPr>
          <a:xfrm>
            <a:off x="1178190" y="5936532"/>
            <a:ext cx="2654060" cy="338554"/>
          </a:xfrm>
          <a:prstGeom prst="rect">
            <a:avLst/>
          </a:prstGeom>
          <a:solidFill>
            <a:schemeClr val="bg1"/>
          </a:solidFill>
        </p:spPr>
        <p:txBody>
          <a:bodyPr wrap="none" rtlCol="0">
            <a:spAutoFit/>
          </a:bodyPr>
          <a:lstStyle/>
          <a:p>
            <a:r>
              <a:rPr lang="en-GB" sz="1600" dirty="0"/>
              <a:t>Number of observations [10</a:t>
            </a:r>
            <a:r>
              <a:rPr lang="en-GB" sz="1600" baseline="30000" dirty="0"/>
              <a:t>7</a:t>
            </a:r>
            <a:r>
              <a:rPr lang="en-GB" sz="1600" dirty="0"/>
              <a:t>]</a:t>
            </a:r>
          </a:p>
        </p:txBody>
      </p:sp>
      <p:sp>
        <p:nvSpPr>
          <p:cNvPr id="60" name="TextBox 59">
            <a:extLst>
              <a:ext uri="{FF2B5EF4-FFF2-40B4-BE49-F238E27FC236}">
                <a16:creationId xmlns:a16="http://schemas.microsoft.com/office/drawing/2014/main" id="{82300C14-4E7E-4F84-AB92-797AA81D6C5B}"/>
              </a:ext>
            </a:extLst>
          </p:cNvPr>
          <p:cNvSpPr txBox="1"/>
          <p:nvPr/>
        </p:nvSpPr>
        <p:spPr>
          <a:xfrm>
            <a:off x="3834396" y="2277402"/>
            <a:ext cx="1082348" cy="369332"/>
          </a:xfrm>
          <a:prstGeom prst="rect">
            <a:avLst/>
          </a:prstGeom>
          <a:solidFill>
            <a:schemeClr val="bg1"/>
          </a:solidFill>
          <a:scene3d>
            <a:camera prst="orthographicFront">
              <a:rot lat="0" lon="0" rev="5400000"/>
            </a:camera>
            <a:lightRig rig="threePt" dir="t"/>
          </a:scene3d>
        </p:spPr>
        <p:txBody>
          <a:bodyPr wrap="none" rtlCol="0">
            <a:spAutoFit/>
          </a:bodyPr>
          <a:lstStyle/>
          <a:p>
            <a:r>
              <a:rPr lang="en-GB" dirty="0">
                <a:solidFill>
                  <a:srgbClr val="0000FF"/>
                </a:solidFill>
              </a:rPr>
              <a:t>Humidity</a:t>
            </a:r>
          </a:p>
        </p:txBody>
      </p:sp>
      <p:sp>
        <p:nvSpPr>
          <p:cNvPr id="61" name="TextBox 60">
            <a:extLst>
              <a:ext uri="{FF2B5EF4-FFF2-40B4-BE49-F238E27FC236}">
                <a16:creationId xmlns:a16="http://schemas.microsoft.com/office/drawing/2014/main" id="{F334F47C-12A2-472E-BFB4-D4EEEA515D80}"/>
              </a:ext>
            </a:extLst>
          </p:cNvPr>
          <p:cNvSpPr txBox="1"/>
          <p:nvPr/>
        </p:nvSpPr>
        <p:spPr>
          <a:xfrm>
            <a:off x="3629707" y="4317466"/>
            <a:ext cx="1388585" cy="369332"/>
          </a:xfrm>
          <a:prstGeom prst="rect">
            <a:avLst/>
          </a:prstGeom>
          <a:solidFill>
            <a:schemeClr val="bg1"/>
          </a:solidFill>
          <a:scene3d>
            <a:camera prst="orthographicFront">
              <a:rot lat="0" lon="0" rev="5400000"/>
            </a:camera>
            <a:lightRig rig="threePt" dir="t"/>
          </a:scene3d>
        </p:spPr>
        <p:txBody>
          <a:bodyPr wrap="none" rtlCol="0">
            <a:spAutoFit/>
          </a:bodyPr>
          <a:lstStyle/>
          <a:p>
            <a:r>
              <a:rPr lang="en-GB" dirty="0"/>
              <a:t>Temperature</a:t>
            </a:r>
          </a:p>
        </p:txBody>
      </p:sp>
      <p:sp>
        <p:nvSpPr>
          <p:cNvPr id="63" name="TextBox 62">
            <a:extLst>
              <a:ext uri="{FF2B5EF4-FFF2-40B4-BE49-F238E27FC236}">
                <a16:creationId xmlns:a16="http://schemas.microsoft.com/office/drawing/2014/main" id="{3F6A3E3B-4DE1-4463-844A-1CC0CA380FFD}"/>
              </a:ext>
            </a:extLst>
          </p:cNvPr>
          <p:cNvSpPr txBox="1"/>
          <p:nvPr/>
        </p:nvSpPr>
        <p:spPr>
          <a:xfrm>
            <a:off x="378801" y="795045"/>
            <a:ext cx="7214432" cy="923330"/>
          </a:xfrm>
          <a:prstGeom prst="rect">
            <a:avLst/>
          </a:prstGeom>
          <a:solidFill>
            <a:schemeClr val="bg1"/>
          </a:solidFill>
          <a:ln>
            <a:solidFill>
              <a:schemeClr val="tx1"/>
            </a:solidFill>
          </a:ln>
        </p:spPr>
        <p:txBody>
          <a:bodyPr wrap="square" rtlCol="0">
            <a:spAutoFit/>
          </a:bodyPr>
          <a:lstStyle/>
          <a:p>
            <a:pPr marL="176213" indent="-176213" defTabSz="457200">
              <a:defRPr/>
            </a:pPr>
            <a:r>
              <a:rPr lang="en-GB" b="1" dirty="0">
                <a:solidFill>
                  <a:prstClr val="black"/>
                </a:solidFill>
                <a:latin typeface="Arial"/>
              </a:rPr>
              <a:t> Control:</a:t>
            </a:r>
            <a:r>
              <a:rPr lang="en-GB" dirty="0">
                <a:solidFill>
                  <a:prstClr val="black"/>
                </a:solidFill>
                <a:latin typeface="Arial"/>
              </a:rPr>
              <a:t> Full observing system, </a:t>
            </a:r>
            <a:r>
              <a:rPr lang="en-GB" b="1" dirty="0">
                <a:solidFill>
                  <a:prstClr val="black"/>
                </a:solidFill>
                <a:latin typeface="Arial"/>
              </a:rPr>
              <a:t>but no microwave sounding data</a:t>
            </a:r>
          </a:p>
          <a:p>
            <a:pPr marL="176213" indent="-176213" defTabSz="457200">
              <a:defRPr/>
            </a:pPr>
            <a:r>
              <a:rPr lang="en-GB" b="1" dirty="0">
                <a:solidFill>
                  <a:prstClr val="black"/>
                </a:solidFill>
                <a:latin typeface="Arial"/>
              </a:rPr>
              <a:t> Experiments:</a:t>
            </a:r>
            <a:r>
              <a:rPr lang="en-GB" dirty="0">
                <a:solidFill>
                  <a:prstClr val="black"/>
                </a:solidFill>
                <a:latin typeface="Arial"/>
              </a:rPr>
              <a:t> Control + either 1 / 3 / 5 / 7 MW sounders</a:t>
            </a:r>
          </a:p>
          <a:p>
            <a:pPr marL="176213" indent="-176213">
              <a:defRPr/>
            </a:pPr>
            <a:r>
              <a:rPr lang="en-GB" b="1" dirty="0"/>
              <a:t> Period: </a:t>
            </a:r>
            <a:r>
              <a:rPr lang="en-GB" dirty="0"/>
              <a:t>1 June – 15 September 2018</a:t>
            </a:r>
            <a:endParaRPr lang="en-GB" dirty="0">
              <a:solidFill>
                <a:prstClr val="black"/>
              </a:solidFill>
              <a:latin typeface="Arial"/>
            </a:endParaRPr>
          </a:p>
        </p:txBody>
      </p:sp>
      <p:pic>
        <p:nvPicPr>
          <p:cNvPr id="55" name="Content Placeholder 6">
            <a:extLst>
              <a:ext uri="{FF2B5EF4-FFF2-40B4-BE49-F238E27FC236}">
                <a16:creationId xmlns:a16="http://schemas.microsoft.com/office/drawing/2014/main" id="{AC0552E6-F2AD-4551-8CE6-1291D3E212D6}"/>
              </a:ext>
            </a:extLst>
          </p:cNvPr>
          <p:cNvPicPr>
            <a:picLocks noGrp="1" noChangeAspect="1"/>
          </p:cNvPicPr>
          <p:nvPr>
            <p:ph sz="quarter" idx="14"/>
          </p:nvPr>
        </p:nvPicPr>
        <p:blipFill rotWithShape="1">
          <a:blip r:embed="rId3"/>
          <a:srcRect b="5003"/>
          <a:stretch/>
        </p:blipFill>
        <p:spPr>
          <a:xfrm>
            <a:off x="577538" y="1784088"/>
            <a:ext cx="3653308" cy="4195423"/>
          </a:xfrm>
        </p:spPr>
      </p:pic>
    </p:spTree>
    <p:extLst>
      <p:ext uri="{BB962C8B-B14F-4D97-AF65-F5344CB8AC3E}">
        <p14:creationId xmlns:p14="http://schemas.microsoft.com/office/powerpoint/2010/main" val="1828444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09FEC-609E-4647-A43A-42FD96A95D32}"/>
              </a:ext>
            </a:extLst>
          </p:cNvPr>
          <p:cNvSpPr>
            <a:spLocks noGrp="1"/>
          </p:cNvSpPr>
          <p:nvPr>
            <p:ph type="title"/>
          </p:nvPr>
        </p:nvSpPr>
        <p:spPr>
          <a:xfrm>
            <a:off x="592488" y="360000"/>
            <a:ext cx="10029600" cy="369332"/>
          </a:xfrm>
        </p:spPr>
        <p:txBody>
          <a:bodyPr>
            <a:normAutofit fontScale="90000"/>
          </a:bodyPr>
          <a:lstStyle/>
          <a:p>
            <a:r>
              <a:rPr lang="en-GB" dirty="0"/>
              <a:t>4) Importance of data exchange</a:t>
            </a:r>
          </a:p>
        </p:txBody>
      </p:sp>
      <p:sp>
        <p:nvSpPr>
          <p:cNvPr id="4" name="Slide Number Placeholder 3">
            <a:extLst>
              <a:ext uri="{FF2B5EF4-FFF2-40B4-BE49-F238E27FC236}">
                <a16:creationId xmlns:a16="http://schemas.microsoft.com/office/drawing/2014/main" id="{EA8C31D8-0B4A-4704-ADCC-D12AE8165169}"/>
              </a:ext>
            </a:extLst>
          </p:cNvPr>
          <p:cNvSpPr>
            <a:spLocks noGrp="1"/>
          </p:cNvSpPr>
          <p:nvPr>
            <p:ph type="sldNum" sz="quarter" idx="10"/>
          </p:nvPr>
        </p:nvSpPr>
        <p:spPr/>
        <p:txBody>
          <a:bodyPr/>
          <a:lstStyle/>
          <a:p>
            <a:fld id="{E4AB80EA-DB86-D849-B86F-15DAF31F0474}" type="slidenum">
              <a:rPr lang="en-US" smtClean="0"/>
              <a:pPr/>
              <a:t>24</a:t>
            </a:fld>
            <a:endParaRPr lang="en-US" dirty="0"/>
          </a:p>
        </p:txBody>
      </p:sp>
      <p:sp>
        <p:nvSpPr>
          <p:cNvPr id="5" name="Footer Placeholder 4">
            <a:extLst>
              <a:ext uri="{FF2B5EF4-FFF2-40B4-BE49-F238E27FC236}">
                <a16:creationId xmlns:a16="http://schemas.microsoft.com/office/drawing/2014/main" id="{9CB67A8E-79F4-47A3-A1EA-DC6A8F5FFD10}"/>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6" name="Picture 5">
            <a:extLst>
              <a:ext uri="{FF2B5EF4-FFF2-40B4-BE49-F238E27FC236}">
                <a16:creationId xmlns:a16="http://schemas.microsoft.com/office/drawing/2014/main" id="{E6DB4349-BDDE-46D0-AF9A-329BDD9ED9D0}"/>
              </a:ext>
            </a:extLst>
          </p:cNvPr>
          <p:cNvPicPr>
            <a:picLocks noChangeAspect="1"/>
          </p:cNvPicPr>
          <p:nvPr/>
        </p:nvPicPr>
        <p:blipFill rotWithShape="1">
          <a:blip r:embed="rId2"/>
          <a:srcRect l="3961" t="39943" b="45419"/>
          <a:stretch/>
        </p:blipFill>
        <p:spPr>
          <a:xfrm>
            <a:off x="261018" y="2261126"/>
            <a:ext cx="11933405" cy="2572235"/>
          </a:xfrm>
          <a:prstGeom prst="rect">
            <a:avLst/>
          </a:prstGeom>
        </p:spPr>
      </p:pic>
      <p:sp>
        <p:nvSpPr>
          <p:cNvPr id="7" name="TextBox 6">
            <a:extLst>
              <a:ext uri="{FF2B5EF4-FFF2-40B4-BE49-F238E27FC236}">
                <a16:creationId xmlns:a16="http://schemas.microsoft.com/office/drawing/2014/main" id="{658D2B43-9148-40AE-8D69-C1FBDC53C96F}"/>
              </a:ext>
            </a:extLst>
          </p:cNvPr>
          <p:cNvSpPr txBox="1"/>
          <p:nvPr/>
        </p:nvSpPr>
        <p:spPr>
          <a:xfrm>
            <a:off x="693262" y="1894000"/>
            <a:ext cx="11068913" cy="400110"/>
          </a:xfrm>
          <a:prstGeom prst="rect">
            <a:avLst/>
          </a:prstGeom>
          <a:solidFill>
            <a:schemeClr val="bg1"/>
          </a:solidFill>
          <a:ln>
            <a:solidFill>
              <a:schemeClr val="bg1"/>
            </a:solidFill>
          </a:ln>
        </p:spPr>
        <p:txBody>
          <a:bodyPr wrap="square" rtlCol="0">
            <a:spAutoFit/>
          </a:bodyPr>
          <a:lstStyle/>
          <a:p>
            <a:pPr algn="ctr"/>
            <a:r>
              <a:rPr lang="en-GB" sz="2000" dirty="0"/>
              <a:t>Medium-range forecast error degradation compared to </a:t>
            </a:r>
            <a:r>
              <a:rPr lang="en-GB" sz="2000" b="1" u="sng" dirty="0"/>
              <a:t>full system</a:t>
            </a:r>
            <a:r>
              <a:rPr lang="en-GB" sz="2000" dirty="0"/>
              <a:t> (500hPa)</a:t>
            </a:r>
            <a:endParaRPr lang="en-GB" sz="2000" b="1" dirty="0"/>
          </a:p>
        </p:txBody>
      </p:sp>
      <p:sp>
        <p:nvSpPr>
          <p:cNvPr id="8" name="TextBox 7">
            <a:extLst>
              <a:ext uri="{FF2B5EF4-FFF2-40B4-BE49-F238E27FC236}">
                <a16:creationId xmlns:a16="http://schemas.microsoft.com/office/drawing/2014/main" id="{040F4012-7166-4258-AB6D-03A8DAD23F92}"/>
              </a:ext>
            </a:extLst>
          </p:cNvPr>
          <p:cNvSpPr txBox="1"/>
          <p:nvPr/>
        </p:nvSpPr>
        <p:spPr>
          <a:xfrm>
            <a:off x="10808725" y="2362428"/>
            <a:ext cx="1111413" cy="369236"/>
          </a:xfrm>
          <a:prstGeom prst="rect">
            <a:avLst/>
          </a:prstGeom>
          <a:noFill/>
          <a:ln>
            <a:solidFill>
              <a:schemeClr val="tx1"/>
            </a:solidFill>
          </a:ln>
        </p:spPr>
        <p:txBody>
          <a:bodyPr wrap="square" rtlCol="0">
            <a:spAutoFit/>
          </a:bodyPr>
          <a:lstStyle/>
          <a:p>
            <a:r>
              <a:rPr lang="en-GB" sz="1799" b="1" dirty="0" err="1"/>
              <a:t>N.Hemis</a:t>
            </a:r>
            <a:endParaRPr lang="en-GB" sz="1799" b="1" dirty="0"/>
          </a:p>
        </p:txBody>
      </p:sp>
      <p:sp>
        <p:nvSpPr>
          <p:cNvPr id="9" name="TextBox 8">
            <a:extLst>
              <a:ext uri="{FF2B5EF4-FFF2-40B4-BE49-F238E27FC236}">
                <a16:creationId xmlns:a16="http://schemas.microsoft.com/office/drawing/2014/main" id="{1A00DE92-22BE-4C6B-9FA2-42043252C4CB}"/>
              </a:ext>
            </a:extLst>
          </p:cNvPr>
          <p:cNvSpPr txBox="1"/>
          <p:nvPr/>
        </p:nvSpPr>
        <p:spPr>
          <a:xfrm>
            <a:off x="2948335" y="2383553"/>
            <a:ext cx="1111413" cy="369236"/>
          </a:xfrm>
          <a:prstGeom prst="rect">
            <a:avLst/>
          </a:prstGeom>
          <a:noFill/>
          <a:ln>
            <a:solidFill>
              <a:schemeClr val="tx1"/>
            </a:solidFill>
          </a:ln>
        </p:spPr>
        <p:txBody>
          <a:bodyPr wrap="square" rtlCol="0">
            <a:spAutoFit/>
          </a:bodyPr>
          <a:lstStyle/>
          <a:p>
            <a:r>
              <a:rPr lang="en-GB" sz="1799" b="1" dirty="0" err="1"/>
              <a:t>S.Hemis</a:t>
            </a:r>
            <a:endParaRPr lang="en-GB" sz="1799" b="1" dirty="0"/>
          </a:p>
        </p:txBody>
      </p:sp>
      <p:sp>
        <p:nvSpPr>
          <p:cNvPr id="10" name="TextBox 9">
            <a:extLst>
              <a:ext uri="{FF2B5EF4-FFF2-40B4-BE49-F238E27FC236}">
                <a16:creationId xmlns:a16="http://schemas.microsoft.com/office/drawing/2014/main" id="{B7B80B74-C509-410B-962E-828D07CCDADC}"/>
              </a:ext>
            </a:extLst>
          </p:cNvPr>
          <p:cNvSpPr txBox="1"/>
          <p:nvPr/>
        </p:nvSpPr>
        <p:spPr>
          <a:xfrm>
            <a:off x="6923144" y="2407723"/>
            <a:ext cx="1022185" cy="369236"/>
          </a:xfrm>
          <a:prstGeom prst="rect">
            <a:avLst/>
          </a:prstGeom>
          <a:noFill/>
          <a:ln>
            <a:solidFill>
              <a:schemeClr val="tx1"/>
            </a:solidFill>
          </a:ln>
        </p:spPr>
        <p:txBody>
          <a:bodyPr wrap="square" rtlCol="0">
            <a:spAutoFit/>
          </a:bodyPr>
          <a:lstStyle/>
          <a:p>
            <a:r>
              <a:rPr lang="en-GB" sz="1799" b="1" dirty="0"/>
              <a:t>Tropics</a:t>
            </a:r>
          </a:p>
        </p:txBody>
      </p:sp>
      <p:sp>
        <p:nvSpPr>
          <p:cNvPr id="14" name="Oval 13">
            <a:extLst>
              <a:ext uri="{FF2B5EF4-FFF2-40B4-BE49-F238E27FC236}">
                <a16:creationId xmlns:a16="http://schemas.microsoft.com/office/drawing/2014/main" id="{CAA2391D-A6D5-49C9-8556-D7BE5457E46F}"/>
              </a:ext>
            </a:extLst>
          </p:cNvPr>
          <p:cNvSpPr/>
          <p:nvPr/>
        </p:nvSpPr>
        <p:spPr>
          <a:xfrm>
            <a:off x="1106216" y="3191146"/>
            <a:ext cx="1694771" cy="441210"/>
          </a:xfrm>
          <a:prstGeom prst="ellipse">
            <a:avLst/>
          </a:prstGeom>
          <a:noFill/>
          <a:ln w="38100">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a:p>
        </p:txBody>
      </p:sp>
      <p:sp>
        <p:nvSpPr>
          <p:cNvPr id="15" name="TextBox 14">
            <a:extLst>
              <a:ext uri="{FF2B5EF4-FFF2-40B4-BE49-F238E27FC236}">
                <a16:creationId xmlns:a16="http://schemas.microsoft.com/office/drawing/2014/main" id="{528F4E16-808B-44BA-849D-8D228A5212B2}"/>
              </a:ext>
            </a:extLst>
          </p:cNvPr>
          <p:cNvSpPr txBox="1"/>
          <p:nvPr/>
        </p:nvSpPr>
        <p:spPr>
          <a:xfrm>
            <a:off x="2588204" y="2731079"/>
            <a:ext cx="1388160" cy="276999"/>
          </a:xfrm>
          <a:prstGeom prst="rect">
            <a:avLst/>
          </a:prstGeom>
          <a:noFill/>
        </p:spPr>
        <p:txBody>
          <a:bodyPr wrap="square" rtlCol="0">
            <a:spAutoFit/>
          </a:bodyPr>
          <a:lstStyle/>
          <a:p>
            <a:r>
              <a:rPr lang="en-GB" sz="1200" b="1" dirty="0">
                <a:solidFill>
                  <a:srgbClr val="FF0000"/>
                </a:solidFill>
              </a:rPr>
              <a:t>10% loss of skill</a:t>
            </a:r>
          </a:p>
        </p:txBody>
      </p:sp>
      <p:cxnSp>
        <p:nvCxnSpPr>
          <p:cNvPr id="16" name="Straight Arrow Connector 15">
            <a:extLst>
              <a:ext uri="{FF2B5EF4-FFF2-40B4-BE49-F238E27FC236}">
                <a16:creationId xmlns:a16="http://schemas.microsoft.com/office/drawing/2014/main" id="{14CBD74E-7CED-4440-B286-D967CB73BE89}"/>
              </a:ext>
            </a:extLst>
          </p:cNvPr>
          <p:cNvCxnSpPr>
            <a:cxnSpLocks/>
            <a:endCxn id="14" idx="7"/>
          </p:cNvCxnSpPr>
          <p:nvPr/>
        </p:nvCxnSpPr>
        <p:spPr>
          <a:xfrm flipH="1">
            <a:off x="2552793" y="2977528"/>
            <a:ext cx="248194" cy="278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5BB0CF89-42E9-483E-BA47-EF2DC02E9E78}"/>
              </a:ext>
            </a:extLst>
          </p:cNvPr>
          <p:cNvSpPr/>
          <p:nvPr/>
        </p:nvSpPr>
        <p:spPr>
          <a:xfrm>
            <a:off x="9043635" y="3269513"/>
            <a:ext cx="1390526" cy="522941"/>
          </a:xfrm>
          <a:prstGeom prst="ellipse">
            <a:avLst/>
          </a:prstGeom>
          <a:noFill/>
          <a:ln w="38100">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a:p>
        </p:txBody>
      </p:sp>
      <p:sp>
        <p:nvSpPr>
          <p:cNvPr id="18" name="TextBox 17">
            <a:extLst>
              <a:ext uri="{FF2B5EF4-FFF2-40B4-BE49-F238E27FC236}">
                <a16:creationId xmlns:a16="http://schemas.microsoft.com/office/drawing/2014/main" id="{01C065DD-8A85-4D87-90CE-7D8A81CA37C6}"/>
              </a:ext>
            </a:extLst>
          </p:cNvPr>
          <p:cNvSpPr txBox="1"/>
          <p:nvPr/>
        </p:nvSpPr>
        <p:spPr>
          <a:xfrm>
            <a:off x="10386133" y="2946276"/>
            <a:ext cx="1309633" cy="276999"/>
          </a:xfrm>
          <a:prstGeom prst="rect">
            <a:avLst/>
          </a:prstGeom>
          <a:noFill/>
        </p:spPr>
        <p:txBody>
          <a:bodyPr wrap="square" rtlCol="0">
            <a:spAutoFit/>
          </a:bodyPr>
          <a:lstStyle/>
          <a:p>
            <a:r>
              <a:rPr lang="en-GB" sz="1200" b="1" dirty="0">
                <a:solidFill>
                  <a:srgbClr val="FF0000"/>
                </a:solidFill>
              </a:rPr>
              <a:t>5% loss of skill</a:t>
            </a:r>
          </a:p>
        </p:txBody>
      </p:sp>
      <p:cxnSp>
        <p:nvCxnSpPr>
          <p:cNvPr id="19" name="Straight Arrow Connector 18">
            <a:extLst>
              <a:ext uri="{FF2B5EF4-FFF2-40B4-BE49-F238E27FC236}">
                <a16:creationId xmlns:a16="http://schemas.microsoft.com/office/drawing/2014/main" id="{9CDC8C03-78B8-46D8-AD56-60CF8E045E2B}"/>
              </a:ext>
            </a:extLst>
          </p:cNvPr>
          <p:cNvCxnSpPr>
            <a:cxnSpLocks/>
          </p:cNvCxnSpPr>
          <p:nvPr/>
        </p:nvCxnSpPr>
        <p:spPr>
          <a:xfrm flipH="1">
            <a:off x="10163944" y="3136848"/>
            <a:ext cx="247349" cy="1392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4B17AD0-D749-4957-A65B-204C03F901C5}"/>
              </a:ext>
            </a:extLst>
          </p:cNvPr>
          <p:cNvSpPr txBox="1"/>
          <p:nvPr/>
        </p:nvSpPr>
        <p:spPr>
          <a:xfrm>
            <a:off x="555032" y="956922"/>
            <a:ext cx="8013476" cy="400110"/>
          </a:xfrm>
          <a:prstGeom prst="rect">
            <a:avLst/>
          </a:prstGeom>
          <a:noFill/>
        </p:spPr>
        <p:txBody>
          <a:bodyPr wrap="none" rtlCol="0">
            <a:spAutoFit/>
          </a:bodyPr>
          <a:lstStyle/>
          <a:p>
            <a:r>
              <a:rPr lang="en-GB" sz="2000" dirty="0"/>
              <a:t>What if we only had US satellites? What if we only had European satellites?</a:t>
            </a:r>
          </a:p>
        </p:txBody>
      </p:sp>
      <p:cxnSp>
        <p:nvCxnSpPr>
          <p:cNvPr id="26" name="Straight Connector 25">
            <a:extLst>
              <a:ext uri="{FF2B5EF4-FFF2-40B4-BE49-F238E27FC236}">
                <a16:creationId xmlns:a16="http://schemas.microsoft.com/office/drawing/2014/main" id="{E68764D8-41BC-44EA-AF3B-9F637539C00C}"/>
              </a:ext>
            </a:extLst>
          </p:cNvPr>
          <p:cNvCxnSpPr>
            <a:cxnSpLocks/>
          </p:cNvCxnSpPr>
          <p:nvPr/>
        </p:nvCxnSpPr>
        <p:spPr>
          <a:xfrm>
            <a:off x="9304253" y="1006711"/>
            <a:ext cx="409512"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ED5C471-5AEC-4553-9B0A-AFCDAB7A11FE}"/>
              </a:ext>
            </a:extLst>
          </p:cNvPr>
          <p:cNvSpPr txBox="1"/>
          <p:nvPr/>
        </p:nvSpPr>
        <p:spPr>
          <a:xfrm>
            <a:off x="9713765" y="838224"/>
            <a:ext cx="2405258" cy="738664"/>
          </a:xfrm>
          <a:prstGeom prst="rect">
            <a:avLst/>
          </a:prstGeom>
          <a:noFill/>
        </p:spPr>
        <p:txBody>
          <a:bodyPr wrap="square" rtlCol="0">
            <a:spAutoFit/>
          </a:bodyPr>
          <a:lstStyle/>
          <a:p>
            <a:r>
              <a:rPr lang="en-GB" sz="1400" dirty="0"/>
              <a:t>use all satellites</a:t>
            </a:r>
          </a:p>
          <a:p>
            <a:r>
              <a:rPr lang="en-GB" sz="1400" dirty="0"/>
              <a:t>use only European satellites</a:t>
            </a:r>
          </a:p>
          <a:p>
            <a:r>
              <a:rPr lang="en-GB" sz="1400" dirty="0"/>
              <a:t>use only US satellites</a:t>
            </a:r>
          </a:p>
        </p:txBody>
      </p:sp>
      <p:cxnSp>
        <p:nvCxnSpPr>
          <p:cNvPr id="28" name="Straight Connector 27">
            <a:extLst>
              <a:ext uri="{FF2B5EF4-FFF2-40B4-BE49-F238E27FC236}">
                <a16:creationId xmlns:a16="http://schemas.microsoft.com/office/drawing/2014/main" id="{B455BAE1-2274-4E16-A05B-9099FEBB1CCC}"/>
              </a:ext>
            </a:extLst>
          </p:cNvPr>
          <p:cNvCxnSpPr>
            <a:cxnSpLocks/>
          </p:cNvCxnSpPr>
          <p:nvPr/>
        </p:nvCxnSpPr>
        <p:spPr>
          <a:xfrm>
            <a:off x="9304253" y="1231197"/>
            <a:ext cx="4095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D5379F9-3218-4EBC-9186-FA9E040CE8C6}"/>
              </a:ext>
            </a:extLst>
          </p:cNvPr>
          <p:cNvCxnSpPr>
            <a:cxnSpLocks/>
          </p:cNvCxnSpPr>
          <p:nvPr/>
        </p:nvCxnSpPr>
        <p:spPr>
          <a:xfrm>
            <a:off x="9309663" y="1429406"/>
            <a:ext cx="40410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23D11E0-B710-4B7A-8A26-28CB910BBD7B}"/>
              </a:ext>
            </a:extLst>
          </p:cNvPr>
          <p:cNvSpPr/>
          <p:nvPr/>
        </p:nvSpPr>
        <p:spPr>
          <a:xfrm>
            <a:off x="9187533" y="825714"/>
            <a:ext cx="2931491" cy="73866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a:p>
        </p:txBody>
      </p:sp>
      <p:sp>
        <p:nvSpPr>
          <p:cNvPr id="34" name="TextBox 33">
            <a:extLst>
              <a:ext uri="{FF2B5EF4-FFF2-40B4-BE49-F238E27FC236}">
                <a16:creationId xmlns:a16="http://schemas.microsoft.com/office/drawing/2014/main" id="{30E2060E-C1D5-4F88-8084-7F4668BB1D16}"/>
              </a:ext>
            </a:extLst>
          </p:cNvPr>
          <p:cNvSpPr txBox="1"/>
          <p:nvPr/>
        </p:nvSpPr>
        <p:spPr>
          <a:xfrm>
            <a:off x="350413" y="5167235"/>
            <a:ext cx="11680988" cy="707886"/>
          </a:xfrm>
          <a:prstGeom prst="rect">
            <a:avLst/>
          </a:prstGeom>
          <a:solidFill>
            <a:schemeClr val="bg1">
              <a:lumMod val="85000"/>
            </a:schemeClr>
          </a:solidFill>
          <a:ln w="38100">
            <a:solidFill>
              <a:srgbClr val="FF0000"/>
            </a:solidFill>
          </a:ln>
        </p:spPr>
        <p:txBody>
          <a:bodyPr wrap="square" rtlCol="0">
            <a:spAutoFit/>
          </a:bodyPr>
          <a:lstStyle/>
          <a:p>
            <a:pPr marL="342900" indent="-342900">
              <a:spcAft>
                <a:spcPts val="1200"/>
              </a:spcAft>
              <a:buFont typeface="Arial" panose="020B0604020202020204" pitchFamily="34" charset="0"/>
              <a:buChar char="•"/>
            </a:pPr>
            <a:r>
              <a:rPr lang="en-GB" sz="2000" dirty="0"/>
              <a:t>Using </a:t>
            </a:r>
            <a:r>
              <a:rPr lang="en-GB" sz="2000" b="1" u="sng" dirty="0">
                <a:solidFill>
                  <a:srgbClr val="FF0000"/>
                </a:solidFill>
              </a:rPr>
              <a:t>only</a:t>
            </a:r>
            <a:r>
              <a:rPr lang="en-GB" sz="2000" b="1" dirty="0">
                <a:solidFill>
                  <a:srgbClr val="FF0000"/>
                </a:solidFill>
              </a:rPr>
              <a:t> US </a:t>
            </a:r>
            <a:r>
              <a:rPr lang="en-GB" sz="2000" dirty="0"/>
              <a:t>or </a:t>
            </a:r>
            <a:r>
              <a:rPr lang="en-GB" sz="2000" b="1" u="sng" dirty="0">
                <a:solidFill>
                  <a:srgbClr val="FF0000"/>
                </a:solidFill>
              </a:rPr>
              <a:t>only</a:t>
            </a:r>
            <a:r>
              <a:rPr lang="en-GB" sz="2000" b="1" dirty="0">
                <a:solidFill>
                  <a:srgbClr val="FF0000"/>
                </a:solidFill>
              </a:rPr>
              <a:t> EU </a:t>
            </a:r>
            <a:r>
              <a:rPr lang="en-GB" sz="2000" dirty="0"/>
              <a:t>satellite data gives forecasts </a:t>
            </a:r>
            <a:r>
              <a:rPr lang="en-GB" sz="2000" b="1" u="sng" dirty="0">
                <a:solidFill>
                  <a:srgbClr val="FF0000"/>
                </a:solidFill>
              </a:rPr>
              <a:t>significantly inferior to using the full observing system</a:t>
            </a:r>
            <a:r>
              <a:rPr lang="en-GB" sz="2000" b="1" dirty="0"/>
              <a:t>. </a:t>
            </a:r>
            <a:r>
              <a:rPr lang="en-GB" sz="2000" dirty="0"/>
              <a:t>….successful data exchange continues to be vital. </a:t>
            </a:r>
          </a:p>
        </p:txBody>
      </p:sp>
      <p:sp>
        <p:nvSpPr>
          <p:cNvPr id="23" name="TextBox 22">
            <a:extLst>
              <a:ext uri="{FF2B5EF4-FFF2-40B4-BE49-F238E27FC236}">
                <a16:creationId xmlns:a16="http://schemas.microsoft.com/office/drawing/2014/main" id="{85E9D748-9E9F-4EE2-A90F-F3853D203803}"/>
              </a:ext>
            </a:extLst>
          </p:cNvPr>
          <p:cNvSpPr txBox="1"/>
          <p:nvPr/>
        </p:nvSpPr>
        <p:spPr>
          <a:xfrm>
            <a:off x="8053378" y="6271496"/>
            <a:ext cx="1421030" cy="338554"/>
          </a:xfrm>
          <a:prstGeom prst="rect">
            <a:avLst/>
          </a:prstGeom>
          <a:noFill/>
        </p:spPr>
        <p:txBody>
          <a:bodyPr wrap="none" rtlCol="0">
            <a:spAutoFit/>
          </a:bodyPr>
          <a:lstStyle/>
          <a:p>
            <a:r>
              <a:rPr lang="en-GB" sz="1600" dirty="0"/>
              <a:t>(Tony McNally)</a:t>
            </a:r>
          </a:p>
        </p:txBody>
      </p:sp>
      <p:sp>
        <p:nvSpPr>
          <p:cNvPr id="3" name="TextBox 2">
            <a:extLst>
              <a:ext uri="{FF2B5EF4-FFF2-40B4-BE49-F238E27FC236}">
                <a16:creationId xmlns:a16="http://schemas.microsoft.com/office/drawing/2014/main" id="{30D28045-A325-4EA5-81E9-B77F10CF3E77}"/>
              </a:ext>
            </a:extLst>
          </p:cNvPr>
          <p:cNvSpPr txBox="1"/>
          <p:nvPr/>
        </p:nvSpPr>
        <p:spPr>
          <a:xfrm>
            <a:off x="1808873" y="4615029"/>
            <a:ext cx="1357551" cy="369332"/>
          </a:xfrm>
          <a:prstGeom prst="rect">
            <a:avLst/>
          </a:prstGeom>
          <a:noFill/>
        </p:spPr>
        <p:txBody>
          <a:bodyPr wrap="none" rtlCol="0">
            <a:spAutoFit/>
          </a:bodyPr>
          <a:lstStyle/>
          <a:p>
            <a:r>
              <a:rPr lang="en-GB" dirty="0"/>
              <a:t>Forecast day</a:t>
            </a:r>
          </a:p>
        </p:txBody>
      </p:sp>
      <p:sp>
        <p:nvSpPr>
          <p:cNvPr id="25" name="TextBox 24">
            <a:extLst>
              <a:ext uri="{FF2B5EF4-FFF2-40B4-BE49-F238E27FC236}">
                <a16:creationId xmlns:a16="http://schemas.microsoft.com/office/drawing/2014/main" id="{EEED3FF2-D970-43BE-AE21-008ADA8E3A3C}"/>
              </a:ext>
            </a:extLst>
          </p:cNvPr>
          <p:cNvSpPr txBox="1"/>
          <p:nvPr/>
        </p:nvSpPr>
        <p:spPr>
          <a:xfrm>
            <a:off x="5866298" y="4595306"/>
            <a:ext cx="1357551" cy="369332"/>
          </a:xfrm>
          <a:prstGeom prst="rect">
            <a:avLst/>
          </a:prstGeom>
          <a:noFill/>
        </p:spPr>
        <p:txBody>
          <a:bodyPr wrap="none" rtlCol="0">
            <a:spAutoFit/>
          </a:bodyPr>
          <a:lstStyle/>
          <a:p>
            <a:r>
              <a:rPr lang="en-GB" dirty="0"/>
              <a:t>Forecast day</a:t>
            </a:r>
          </a:p>
        </p:txBody>
      </p:sp>
      <p:sp>
        <p:nvSpPr>
          <p:cNvPr id="31" name="TextBox 30">
            <a:extLst>
              <a:ext uri="{FF2B5EF4-FFF2-40B4-BE49-F238E27FC236}">
                <a16:creationId xmlns:a16="http://schemas.microsoft.com/office/drawing/2014/main" id="{9EEB4622-65A4-4C5D-9879-54F29DF5D726}"/>
              </a:ext>
            </a:extLst>
          </p:cNvPr>
          <p:cNvSpPr txBox="1"/>
          <p:nvPr/>
        </p:nvSpPr>
        <p:spPr>
          <a:xfrm>
            <a:off x="9740845" y="4586340"/>
            <a:ext cx="1357551" cy="369332"/>
          </a:xfrm>
          <a:prstGeom prst="rect">
            <a:avLst/>
          </a:prstGeom>
          <a:noFill/>
        </p:spPr>
        <p:txBody>
          <a:bodyPr wrap="none" rtlCol="0">
            <a:spAutoFit/>
          </a:bodyPr>
          <a:lstStyle/>
          <a:p>
            <a:r>
              <a:rPr lang="en-GB" dirty="0"/>
              <a:t>Forecast day</a:t>
            </a:r>
          </a:p>
        </p:txBody>
      </p:sp>
    </p:spTree>
    <p:extLst>
      <p:ext uri="{BB962C8B-B14F-4D97-AF65-F5344CB8AC3E}">
        <p14:creationId xmlns:p14="http://schemas.microsoft.com/office/powerpoint/2010/main" val="59470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5" grpId="0"/>
      <p:bldP spid="17" grpId="0" animBg="1"/>
      <p:bldP spid="18" grpId="0"/>
      <p:bldP spid="27" grpId="0"/>
      <p:bldP spid="30" grpId="0" animBg="1"/>
      <p:bldP spid="34" grpId="0" animBg="1"/>
      <p:bldP spid="23" grpId="0"/>
      <p:bldP spid="3" grpId="0"/>
      <p:bldP spid="25"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0D3E-18A4-4C47-96A8-C717803A3609}"/>
              </a:ext>
            </a:extLst>
          </p:cNvPr>
          <p:cNvSpPr>
            <a:spLocks noGrp="1"/>
          </p:cNvSpPr>
          <p:nvPr>
            <p:ph type="title"/>
          </p:nvPr>
        </p:nvSpPr>
        <p:spPr/>
        <p:txBody>
          <a:bodyPr>
            <a:normAutofit fontScale="90000"/>
          </a:bodyPr>
          <a:lstStyle/>
          <a:p>
            <a:r>
              <a:rPr lang="en-GB" dirty="0"/>
              <a:t>Main points</a:t>
            </a:r>
          </a:p>
        </p:txBody>
      </p:sp>
      <p:sp>
        <p:nvSpPr>
          <p:cNvPr id="3" name="Content Placeholder 2">
            <a:extLst>
              <a:ext uri="{FF2B5EF4-FFF2-40B4-BE49-F238E27FC236}">
                <a16:creationId xmlns:a16="http://schemas.microsoft.com/office/drawing/2014/main" id="{BA8ACD34-9591-4083-9CAD-51C499BA99D3}"/>
              </a:ext>
            </a:extLst>
          </p:cNvPr>
          <p:cNvSpPr>
            <a:spLocks noGrp="1"/>
          </p:cNvSpPr>
          <p:nvPr>
            <p:ph sz="quarter" idx="14"/>
          </p:nvPr>
        </p:nvSpPr>
        <p:spPr>
          <a:xfrm>
            <a:off x="1081588" y="936000"/>
            <a:ext cx="10702425" cy="4986000"/>
          </a:xfrm>
        </p:spPr>
        <p:txBody>
          <a:bodyPr/>
          <a:lstStyle/>
          <a:p>
            <a:pPr marL="182563" lvl="1" indent="-182563"/>
            <a:r>
              <a:rPr lang="en-GB" sz="1800" b="1" dirty="0"/>
              <a:t>Continue to see complementary benefits from all observing systems considered – all have their strengths.</a:t>
            </a:r>
          </a:p>
          <a:p>
            <a:pPr marL="182563" lvl="1" indent="-182563"/>
            <a:r>
              <a:rPr lang="en-US" sz="1800" b="1" dirty="0"/>
              <a:t>Strong impact from MW data:</a:t>
            </a:r>
          </a:p>
          <a:p>
            <a:pPr marL="542563" lvl="2" indent="-182563"/>
            <a:r>
              <a:rPr lang="en-US" sz="1800" dirty="0"/>
              <a:t>Continued protection of relevant MW frequencies is essential. </a:t>
            </a:r>
            <a:endParaRPr lang="en-GB" sz="1800" dirty="0"/>
          </a:p>
          <a:p>
            <a:pPr marL="542563" lvl="2" indent="-182563"/>
            <a:r>
              <a:rPr lang="en-US" sz="1800" dirty="0"/>
              <a:t>Increases in the temporal sampling from MW sounding data continue to be beneficial.</a:t>
            </a:r>
            <a:endParaRPr lang="en-GB" sz="1800" dirty="0"/>
          </a:p>
          <a:p>
            <a:pPr marL="542563" lvl="2" indent="-182563"/>
            <a:r>
              <a:rPr lang="en-US" sz="1800" dirty="0"/>
              <a:t>Investments in the use of satellite data are paying off (e.g., using MW data in all-sky conditions and over a wide range of surfaces).</a:t>
            </a:r>
            <a:endParaRPr lang="en-GB" sz="1800" dirty="0"/>
          </a:p>
          <a:p>
            <a:pPr marL="182563" lvl="1" indent="-182563"/>
            <a:r>
              <a:rPr lang="en-US" sz="1800" b="1" dirty="0"/>
              <a:t>Concerted efforts are needed to improve the use of satellite radiances over polar regions in winter (snow, sea-ice).</a:t>
            </a:r>
            <a:endParaRPr lang="en-GB" sz="1800" b="1" dirty="0"/>
          </a:p>
          <a:p>
            <a:pPr marL="182563" lvl="1" indent="-182563"/>
            <a:r>
              <a:rPr lang="en-US" sz="1800" b="1" dirty="0"/>
              <a:t>Successful data exchange continues to be vital for optimal forecast performance.</a:t>
            </a:r>
          </a:p>
          <a:p>
            <a:pPr marL="182563" lvl="1" indent="-182563"/>
            <a:r>
              <a:rPr lang="en-US" sz="1800" b="1" dirty="0"/>
              <a:t>See also talks by Sean Healy and Mike Rennie on GPSRO and Aeolus impact.</a:t>
            </a:r>
            <a:endParaRPr lang="en-GB" sz="1800" b="1" dirty="0"/>
          </a:p>
          <a:p>
            <a:endParaRPr lang="en-GB" dirty="0"/>
          </a:p>
        </p:txBody>
      </p:sp>
      <p:sp>
        <p:nvSpPr>
          <p:cNvPr id="4" name="Slide Number Placeholder 3">
            <a:extLst>
              <a:ext uri="{FF2B5EF4-FFF2-40B4-BE49-F238E27FC236}">
                <a16:creationId xmlns:a16="http://schemas.microsoft.com/office/drawing/2014/main" id="{9D9D7527-EA1B-4673-9A47-2198EE0236F7}"/>
              </a:ext>
            </a:extLst>
          </p:cNvPr>
          <p:cNvSpPr>
            <a:spLocks noGrp="1"/>
          </p:cNvSpPr>
          <p:nvPr>
            <p:ph type="sldNum" sz="quarter" idx="10"/>
          </p:nvPr>
        </p:nvSpPr>
        <p:spPr/>
        <p:txBody>
          <a:bodyPr/>
          <a:lstStyle/>
          <a:p>
            <a:fld id="{E4AB80EA-DB86-D849-B86F-15DAF31F0474}" type="slidenum">
              <a:rPr lang="en-US" smtClean="0"/>
              <a:pPr/>
              <a:t>25</a:t>
            </a:fld>
            <a:endParaRPr lang="en-US"/>
          </a:p>
        </p:txBody>
      </p:sp>
      <p:sp>
        <p:nvSpPr>
          <p:cNvPr id="5" name="Footer Placeholder 4">
            <a:extLst>
              <a:ext uri="{FF2B5EF4-FFF2-40B4-BE49-F238E27FC236}">
                <a16:creationId xmlns:a16="http://schemas.microsoft.com/office/drawing/2014/main" id="{A26C9D99-8105-4B5C-9CED-21FA5DC8AB53}"/>
              </a:ext>
            </a:extLst>
          </p:cNvPr>
          <p:cNvSpPr>
            <a:spLocks noGrp="1"/>
          </p:cNvSpPr>
          <p:nvPr>
            <p:ph type="ftr" sz="quarter" idx="3"/>
          </p:nvPr>
        </p:nvSpPr>
        <p:spPr/>
        <p:txBody>
          <a:bodyPr/>
          <a:lstStyle/>
          <a:p>
            <a:pPr algn="ctr"/>
            <a:r>
              <a:rPr lang="en-US"/>
              <a:t>European Centre for Medium-Range Weather Forecasts</a:t>
            </a:r>
          </a:p>
        </p:txBody>
      </p:sp>
    </p:spTree>
    <p:extLst>
      <p:ext uri="{BB962C8B-B14F-4D97-AF65-F5344CB8AC3E}">
        <p14:creationId xmlns:p14="http://schemas.microsoft.com/office/powerpoint/2010/main" val="2541478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82063" y="317500"/>
            <a:ext cx="1116011" cy="1116012"/>
          </a:xfrm>
          <a:prstGeom prst="rect">
            <a:avLst/>
          </a:prstGeom>
        </p:spPr>
      </p:pic>
      <p:sp>
        <p:nvSpPr>
          <p:cNvPr id="3" name="object 3"/>
          <p:cNvSpPr/>
          <p:nvPr/>
        </p:nvSpPr>
        <p:spPr>
          <a:xfrm>
            <a:off x="2538413" y="4181475"/>
            <a:ext cx="6129655" cy="0"/>
          </a:xfrm>
          <a:custGeom>
            <a:avLst/>
            <a:gdLst/>
            <a:ahLst/>
            <a:cxnLst/>
            <a:rect l="l" t="t" r="r" b="b"/>
            <a:pathLst>
              <a:path w="6129655">
                <a:moveTo>
                  <a:pt x="6129337" y="0"/>
                </a:moveTo>
                <a:lnTo>
                  <a:pt x="0" y="1"/>
                </a:lnTo>
              </a:path>
            </a:pathLst>
          </a:custGeom>
          <a:ln w="12700">
            <a:solidFill>
              <a:srgbClr val="008FBD"/>
            </a:solidFill>
          </a:ln>
        </p:spPr>
        <p:txBody>
          <a:bodyPr wrap="square" lIns="0" tIns="0" rIns="0" bIns="0" rtlCol="0"/>
          <a:lstStyle/>
          <a:p>
            <a:endParaRPr/>
          </a:p>
        </p:txBody>
      </p:sp>
      <p:sp>
        <p:nvSpPr>
          <p:cNvPr id="4" name="object 4"/>
          <p:cNvSpPr txBox="1">
            <a:spLocks noGrp="1"/>
          </p:cNvSpPr>
          <p:nvPr>
            <p:ph type="title"/>
          </p:nvPr>
        </p:nvSpPr>
        <p:spPr>
          <a:xfrm>
            <a:off x="2283778" y="2473453"/>
            <a:ext cx="7783195" cy="1010285"/>
          </a:xfrm>
          <a:prstGeom prst="rect">
            <a:avLst/>
          </a:prstGeom>
        </p:spPr>
        <p:txBody>
          <a:bodyPr vert="horz" wrap="square" lIns="0" tIns="3175" rIns="0" bIns="0" rtlCol="0" anchor="ctr">
            <a:spAutoFit/>
          </a:bodyPr>
          <a:lstStyle/>
          <a:p>
            <a:pPr marL="12700" marR="5080">
              <a:lnSpc>
                <a:spcPct val="101899"/>
              </a:lnSpc>
              <a:spcBef>
                <a:spcPts val="25"/>
              </a:spcBef>
            </a:pPr>
            <a:r>
              <a:rPr sz="3200" spc="-5" dirty="0">
                <a:solidFill>
                  <a:srgbClr val="000000"/>
                </a:solidFill>
              </a:rPr>
              <a:t>Recent global </a:t>
            </a:r>
            <a:r>
              <a:rPr sz="3200" spc="-10" dirty="0">
                <a:solidFill>
                  <a:srgbClr val="000000"/>
                </a:solidFill>
              </a:rPr>
              <a:t>Observing </a:t>
            </a:r>
            <a:r>
              <a:rPr sz="3200" spc="-5" dirty="0">
                <a:solidFill>
                  <a:srgbClr val="000000"/>
                </a:solidFill>
              </a:rPr>
              <a:t>System Impact </a:t>
            </a:r>
            <a:r>
              <a:rPr sz="3200" spc="-875" dirty="0">
                <a:solidFill>
                  <a:srgbClr val="000000"/>
                </a:solidFill>
              </a:rPr>
              <a:t> </a:t>
            </a:r>
            <a:r>
              <a:rPr sz="3200" spc="-5" dirty="0">
                <a:solidFill>
                  <a:srgbClr val="000000"/>
                </a:solidFill>
              </a:rPr>
              <a:t>studies</a:t>
            </a:r>
            <a:r>
              <a:rPr sz="3200" spc="-10" dirty="0">
                <a:solidFill>
                  <a:srgbClr val="000000"/>
                </a:solidFill>
              </a:rPr>
              <a:t> </a:t>
            </a:r>
            <a:r>
              <a:rPr sz="3200" spc="-5" dirty="0">
                <a:solidFill>
                  <a:srgbClr val="000000"/>
                </a:solidFill>
              </a:rPr>
              <a:t>at</a:t>
            </a:r>
            <a:r>
              <a:rPr sz="3200" spc="-10" dirty="0">
                <a:solidFill>
                  <a:srgbClr val="000000"/>
                </a:solidFill>
              </a:rPr>
              <a:t> Météo-France</a:t>
            </a:r>
            <a:endParaRPr sz="3200"/>
          </a:p>
        </p:txBody>
      </p:sp>
      <p:sp>
        <p:nvSpPr>
          <p:cNvPr id="5" name="object 5"/>
          <p:cNvSpPr txBox="1"/>
          <p:nvPr/>
        </p:nvSpPr>
        <p:spPr>
          <a:xfrm>
            <a:off x="2422002" y="4359149"/>
            <a:ext cx="6581775" cy="1520929"/>
          </a:xfrm>
          <a:prstGeom prst="rect">
            <a:avLst/>
          </a:prstGeom>
        </p:spPr>
        <p:txBody>
          <a:bodyPr vert="horz" wrap="square" lIns="0" tIns="12700" rIns="0" bIns="0" rtlCol="0">
            <a:spAutoFit/>
          </a:bodyPr>
          <a:lstStyle/>
          <a:p>
            <a:pPr marL="12700">
              <a:spcBef>
                <a:spcPts val="100"/>
              </a:spcBef>
            </a:pPr>
            <a:r>
              <a:rPr sz="2200" spc="-50" dirty="0">
                <a:solidFill>
                  <a:srgbClr val="008FBD"/>
                </a:solidFill>
                <a:latin typeface="Arial"/>
                <a:cs typeface="Arial"/>
              </a:rPr>
              <a:t>J.-F.</a:t>
            </a:r>
            <a:r>
              <a:rPr sz="2200" spc="-5" dirty="0">
                <a:solidFill>
                  <a:srgbClr val="008FBD"/>
                </a:solidFill>
                <a:latin typeface="Arial"/>
                <a:cs typeface="Arial"/>
              </a:rPr>
              <a:t> Mahfouf,</a:t>
            </a:r>
            <a:r>
              <a:rPr sz="2200" dirty="0">
                <a:solidFill>
                  <a:srgbClr val="008FBD"/>
                </a:solidFill>
                <a:latin typeface="Arial"/>
                <a:cs typeface="Arial"/>
              </a:rPr>
              <a:t> </a:t>
            </a:r>
            <a:r>
              <a:rPr sz="2200" spc="-5" dirty="0">
                <a:solidFill>
                  <a:srgbClr val="008FBD"/>
                </a:solidFill>
                <a:latin typeface="Arial"/>
                <a:cs typeface="Arial"/>
              </a:rPr>
              <a:t>H.</a:t>
            </a:r>
            <a:r>
              <a:rPr sz="2200" dirty="0">
                <a:solidFill>
                  <a:srgbClr val="008FBD"/>
                </a:solidFill>
                <a:latin typeface="Arial"/>
                <a:cs typeface="Arial"/>
              </a:rPr>
              <a:t> </a:t>
            </a:r>
            <a:r>
              <a:rPr sz="2200" spc="-5" dirty="0">
                <a:solidFill>
                  <a:srgbClr val="008FBD"/>
                </a:solidFill>
                <a:latin typeface="Arial"/>
                <a:cs typeface="Arial"/>
              </a:rPr>
              <a:t>Bénichou*, </a:t>
            </a:r>
            <a:r>
              <a:rPr sz="2200" spc="-145" dirty="0">
                <a:solidFill>
                  <a:srgbClr val="008FBD"/>
                </a:solidFill>
                <a:latin typeface="Arial"/>
                <a:cs typeface="Arial"/>
              </a:rPr>
              <a:t>P.</a:t>
            </a:r>
            <a:r>
              <a:rPr sz="2200" dirty="0">
                <a:solidFill>
                  <a:srgbClr val="008FBD"/>
                </a:solidFill>
                <a:latin typeface="Arial"/>
                <a:cs typeface="Arial"/>
              </a:rPr>
              <a:t> Chambon, </a:t>
            </a:r>
            <a:r>
              <a:rPr sz="2200" spc="-5" dirty="0">
                <a:solidFill>
                  <a:srgbClr val="008FBD"/>
                </a:solidFill>
                <a:latin typeface="Arial"/>
                <a:cs typeface="Arial"/>
              </a:rPr>
              <a:t>N.</a:t>
            </a:r>
            <a:r>
              <a:rPr sz="2200" spc="5" dirty="0">
                <a:solidFill>
                  <a:srgbClr val="008FBD"/>
                </a:solidFill>
                <a:latin typeface="Arial"/>
                <a:cs typeface="Arial"/>
              </a:rPr>
              <a:t> </a:t>
            </a:r>
            <a:r>
              <a:rPr sz="2200" dirty="0">
                <a:solidFill>
                  <a:srgbClr val="008FBD"/>
                </a:solidFill>
                <a:latin typeface="Arial"/>
                <a:cs typeface="Arial"/>
              </a:rPr>
              <a:t>Fourrié,</a:t>
            </a:r>
            <a:endParaRPr sz="2200">
              <a:latin typeface="Arial"/>
              <a:cs typeface="Arial"/>
            </a:endParaRPr>
          </a:p>
          <a:p>
            <a:pPr marL="12700">
              <a:spcBef>
                <a:spcPts val="70"/>
              </a:spcBef>
            </a:pPr>
            <a:r>
              <a:rPr sz="2200" spc="-145" dirty="0">
                <a:solidFill>
                  <a:srgbClr val="008FBD"/>
                </a:solidFill>
                <a:latin typeface="Arial"/>
                <a:cs typeface="Arial"/>
              </a:rPr>
              <a:t>P.</a:t>
            </a:r>
            <a:r>
              <a:rPr sz="2200" dirty="0">
                <a:solidFill>
                  <a:srgbClr val="008FBD"/>
                </a:solidFill>
                <a:latin typeface="Arial"/>
                <a:cs typeface="Arial"/>
              </a:rPr>
              <a:t> </a:t>
            </a:r>
            <a:r>
              <a:rPr sz="2200" spc="-5" dirty="0">
                <a:solidFill>
                  <a:srgbClr val="008FBD"/>
                </a:solidFill>
                <a:latin typeface="Arial"/>
                <a:cs typeface="Arial"/>
              </a:rPr>
              <a:t>Moll,</a:t>
            </a:r>
            <a:r>
              <a:rPr sz="2200" spc="5" dirty="0">
                <a:solidFill>
                  <a:srgbClr val="008FBD"/>
                </a:solidFill>
                <a:latin typeface="Arial"/>
                <a:cs typeface="Arial"/>
              </a:rPr>
              <a:t> </a:t>
            </a:r>
            <a:r>
              <a:rPr sz="2200" spc="-5" dirty="0">
                <a:solidFill>
                  <a:srgbClr val="008FBD"/>
                </a:solidFill>
                <a:latin typeface="Arial"/>
                <a:cs typeface="Arial"/>
              </a:rPr>
              <a:t>C.</a:t>
            </a:r>
            <a:r>
              <a:rPr sz="2200" dirty="0">
                <a:solidFill>
                  <a:srgbClr val="008FBD"/>
                </a:solidFill>
                <a:latin typeface="Arial"/>
                <a:cs typeface="Arial"/>
              </a:rPr>
              <a:t> </a:t>
            </a:r>
            <a:r>
              <a:rPr sz="2200" spc="-5" dirty="0">
                <a:solidFill>
                  <a:srgbClr val="008FBD"/>
                </a:solidFill>
                <a:latin typeface="Arial"/>
                <a:cs typeface="Arial"/>
              </a:rPr>
              <a:t>Payan,</a:t>
            </a:r>
            <a:r>
              <a:rPr sz="2200" spc="5" dirty="0">
                <a:solidFill>
                  <a:srgbClr val="008FBD"/>
                </a:solidFill>
                <a:latin typeface="Arial"/>
                <a:cs typeface="Arial"/>
              </a:rPr>
              <a:t> </a:t>
            </a:r>
            <a:r>
              <a:rPr sz="2200" spc="-5" dirty="0">
                <a:solidFill>
                  <a:srgbClr val="008FBD"/>
                </a:solidFill>
                <a:latin typeface="Arial"/>
                <a:cs typeface="Arial"/>
              </a:rPr>
              <a:t>D.</a:t>
            </a:r>
            <a:r>
              <a:rPr sz="2200" spc="5" dirty="0">
                <a:solidFill>
                  <a:srgbClr val="008FBD"/>
                </a:solidFill>
                <a:latin typeface="Arial"/>
                <a:cs typeface="Arial"/>
              </a:rPr>
              <a:t> </a:t>
            </a:r>
            <a:r>
              <a:rPr sz="2200" spc="-5" dirty="0">
                <a:solidFill>
                  <a:srgbClr val="008FBD"/>
                </a:solidFill>
                <a:latin typeface="Arial"/>
                <a:cs typeface="Arial"/>
              </a:rPr>
              <a:t>Puech,</a:t>
            </a:r>
            <a:r>
              <a:rPr sz="2200" spc="5" dirty="0">
                <a:solidFill>
                  <a:srgbClr val="008FBD"/>
                </a:solidFill>
                <a:latin typeface="Arial"/>
                <a:cs typeface="Arial"/>
              </a:rPr>
              <a:t> </a:t>
            </a:r>
            <a:r>
              <a:rPr sz="2200" spc="-105" dirty="0">
                <a:solidFill>
                  <a:srgbClr val="008FBD"/>
                </a:solidFill>
                <a:latin typeface="Arial"/>
                <a:cs typeface="Arial"/>
              </a:rPr>
              <a:t>V.</a:t>
            </a:r>
            <a:r>
              <a:rPr sz="2200" spc="5" dirty="0">
                <a:solidFill>
                  <a:srgbClr val="008FBD"/>
                </a:solidFill>
                <a:latin typeface="Arial"/>
                <a:cs typeface="Arial"/>
              </a:rPr>
              <a:t> </a:t>
            </a:r>
            <a:r>
              <a:rPr sz="2200" spc="-5" dirty="0">
                <a:solidFill>
                  <a:srgbClr val="008FBD"/>
                </a:solidFill>
                <a:latin typeface="Arial"/>
                <a:cs typeface="Arial"/>
              </a:rPr>
              <a:t>Pourret,</a:t>
            </a:r>
            <a:r>
              <a:rPr sz="2200" spc="5" dirty="0">
                <a:solidFill>
                  <a:srgbClr val="008FBD"/>
                </a:solidFill>
                <a:latin typeface="Arial"/>
                <a:cs typeface="Arial"/>
              </a:rPr>
              <a:t> </a:t>
            </a:r>
            <a:r>
              <a:rPr sz="2200" spc="-5" dirty="0">
                <a:solidFill>
                  <a:srgbClr val="008FBD"/>
                </a:solidFill>
                <a:latin typeface="Arial"/>
                <a:cs typeface="Arial"/>
              </a:rPr>
              <a:t>D.</a:t>
            </a:r>
            <a:r>
              <a:rPr sz="2200" dirty="0">
                <a:solidFill>
                  <a:srgbClr val="008FBD"/>
                </a:solidFill>
                <a:latin typeface="Arial"/>
                <a:cs typeface="Arial"/>
              </a:rPr>
              <a:t> </a:t>
            </a:r>
            <a:r>
              <a:rPr sz="2200" spc="-5" dirty="0">
                <a:solidFill>
                  <a:srgbClr val="008FBD"/>
                </a:solidFill>
                <a:latin typeface="Arial"/>
                <a:cs typeface="Arial"/>
              </a:rPr>
              <a:t>Raspaud</a:t>
            </a:r>
            <a:endParaRPr sz="2200">
              <a:latin typeface="Arial"/>
              <a:cs typeface="Arial"/>
            </a:endParaRPr>
          </a:p>
          <a:p>
            <a:pPr marL="12700">
              <a:spcBef>
                <a:spcPts val="455"/>
              </a:spcBef>
            </a:pPr>
            <a:r>
              <a:rPr sz="2200" spc="-5" dirty="0">
                <a:solidFill>
                  <a:srgbClr val="008FBD"/>
                </a:solidFill>
                <a:latin typeface="Arial"/>
                <a:cs typeface="Arial"/>
              </a:rPr>
              <a:t>CNRM/GMAP/OBS</a:t>
            </a:r>
            <a:r>
              <a:rPr sz="2200" spc="-25" dirty="0">
                <a:solidFill>
                  <a:srgbClr val="008FBD"/>
                </a:solidFill>
                <a:latin typeface="Arial"/>
                <a:cs typeface="Arial"/>
              </a:rPr>
              <a:t> (Toulouse,</a:t>
            </a:r>
            <a:r>
              <a:rPr sz="2200" spc="-15" dirty="0">
                <a:solidFill>
                  <a:srgbClr val="008FBD"/>
                </a:solidFill>
                <a:latin typeface="Arial"/>
                <a:cs typeface="Arial"/>
              </a:rPr>
              <a:t> </a:t>
            </a:r>
            <a:r>
              <a:rPr sz="2200" dirty="0">
                <a:solidFill>
                  <a:srgbClr val="008FBD"/>
                </a:solidFill>
                <a:latin typeface="Arial"/>
                <a:cs typeface="Arial"/>
              </a:rPr>
              <a:t>France)</a:t>
            </a:r>
            <a:endParaRPr sz="2200">
              <a:latin typeface="Arial"/>
              <a:cs typeface="Arial"/>
            </a:endParaRPr>
          </a:p>
          <a:p>
            <a:pPr marL="12700">
              <a:spcBef>
                <a:spcPts val="555"/>
              </a:spcBef>
            </a:pPr>
            <a:r>
              <a:rPr sz="2200" dirty="0">
                <a:solidFill>
                  <a:srgbClr val="008FBD"/>
                </a:solidFill>
                <a:latin typeface="Arial"/>
                <a:cs typeface="Arial"/>
              </a:rPr>
              <a:t>*</a:t>
            </a:r>
            <a:r>
              <a:rPr sz="2200" spc="-20" dirty="0">
                <a:solidFill>
                  <a:srgbClr val="008FBD"/>
                </a:solidFill>
                <a:latin typeface="Arial"/>
                <a:cs typeface="Arial"/>
              </a:rPr>
              <a:t> DIROP/COMPAS</a:t>
            </a:r>
            <a:r>
              <a:rPr sz="2200" spc="-15" dirty="0">
                <a:solidFill>
                  <a:srgbClr val="008FBD"/>
                </a:solidFill>
                <a:latin typeface="Arial"/>
                <a:cs typeface="Arial"/>
              </a:rPr>
              <a:t> </a:t>
            </a:r>
            <a:r>
              <a:rPr sz="2200" spc="-25" dirty="0">
                <a:solidFill>
                  <a:srgbClr val="008FBD"/>
                </a:solidFill>
                <a:latin typeface="Arial"/>
                <a:cs typeface="Arial"/>
              </a:rPr>
              <a:t>(Toulouse,</a:t>
            </a:r>
            <a:r>
              <a:rPr sz="2200" spc="-10" dirty="0">
                <a:solidFill>
                  <a:srgbClr val="008FBD"/>
                </a:solidFill>
                <a:latin typeface="Arial"/>
                <a:cs typeface="Arial"/>
              </a:rPr>
              <a:t> </a:t>
            </a:r>
            <a:r>
              <a:rPr sz="2200" dirty="0">
                <a:solidFill>
                  <a:srgbClr val="008FBD"/>
                </a:solidFill>
                <a:latin typeface="Arial"/>
                <a:cs typeface="Arial"/>
              </a:rPr>
              <a:t>France)</a:t>
            </a:r>
            <a:endParaRPr sz="2200">
              <a:latin typeface="Arial"/>
              <a:cs typeface="Arial"/>
            </a:endParaRPr>
          </a:p>
        </p:txBody>
      </p:sp>
      <p:pic>
        <p:nvPicPr>
          <p:cNvPr id="6" name="object 6"/>
          <p:cNvPicPr/>
          <p:nvPr/>
        </p:nvPicPr>
        <p:blipFill>
          <a:blip r:embed="rId3" cstate="print"/>
          <a:stretch>
            <a:fillRect/>
          </a:stretch>
        </p:blipFill>
        <p:spPr>
          <a:xfrm>
            <a:off x="1974851" y="369888"/>
            <a:ext cx="1127125" cy="1127125"/>
          </a:xfrm>
          <a:prstGeom prst="rect">
            <a:avLst/>
          </a:prstGeom>
        </p:spPr>
      </p:pic>
      <p:pic>
        <p:nvPicPr>
          <p:cNvPr id="7" name="object 7"/>
          <p:cNvPicPr/>
          <p:nvPr/>
        </p:nvPicPr>
        <p:blipFill>
          <a:blip r:embed="rId4" cstate="print"/>
          <a:stretch>
            <a:fillRect/>
          </a:stretch>
        </p:blipFill>
        <p:spPr>
          <a:xfrm>
            <a:off x="8682038" y="5026025"/>
            <a:ext cx="1423987" cy="14351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2248853" y="6456518"/>
            <a:ext cx="399415" cy="142240"/>
          </a:xfrm>
          <a:prstGeom prst="rect">
            <a:avLst/>
          </a:prstGeom>
        </p:spPr>
        <p:txBody>
          <a:bodyPr vert="horz" wrap="square" lIns="0" tIns="0" rIns="0" bIns="0" rtlCol="0">
            <a:spAutoFit/>
          </a:bodyPr>
          <a:lstStyle/>
          <a:p>
            <a:pPr>
              <a:lnSpc>
                <a:spcPts val="1105"/>
              </a:lnSpc>
            </a:pPr>
            <a:r>
              <a:rPr sz="1000" spc="-5" dirty="0">
                <a:latin typeface="Arial"/>
                <a:cs typeface="Arial"/>
              </a:rPr>
              <a:t>P</a:t>
            </a:r>
            <a:r>
              <a:rPr sz="1000" spc="-10" dirty="0">
                <a:latin typeface="Arial"/>
                <a:cs typeface="Arial"/>
              </a:rPr>
              <a:t>ag</a:t>
            </a:r>
            <a:r>
              <a:rPr sz="1000" dirty="0">
                <a:latin typeface="Arial"/>
                <a:cs typeface="Arial"/>
              </a:rPr>
              <a:t>e</a:t>
            </a:r>
            <a:r>
              <a:rPr sz="1000" spc="-10" dirty="0">
                <a:latin typeface="Arial"/>
                <a:cs typeface="Arial"/>
              </a:rPr>
              <a:t> </a:t>
            </a:r>
            <a:r>
              <a:rPr sz="1000" dirty="0">
                <a:latin typeface="Arial"/>
                <a:cs typeface="Arial"/>
              </a:rPr>
              <a:t>6</a:t>
            </a:r>
            <a:endParaRPr sz="1000">
              <a:latin typeface="Arial"/>
              <a:cs typeface="Arial"/>
            </a:endParaRPr>
          </a:p>
        </p:txBody>
      </p:sp>
      <p:sp>
        <p:nvSpPr>
          <p:cNvPr id="3" name="object 3"/>
          <p:cNvSpPr txBox="1">
            <a:spLocks noGrp="1"/>
          </p:cNvSpPr>
          <p:nvPr>
            <p:ph type="title"/>
          </p:nvPr>
        </p:nvSpPr>
        <p:spPr>
          <a:xfrm>
            <a:off x="1238253" y="165065"/>
            <a:ext cx="9355165" cy="689932"/>
          </a:xfrm>
          <a:prstGeom prst="rect">
            <a:avLst/>
          </a:prstGeom>
        </p:spPr>
        <p:txBody>
          <a:bodyPr vert="horz" wrap="square" lIns="0" tIns="12700" rIns="0" bIns="0" rtlCol="0" anchor="ctr">
            <a:spAutoFit/>
          </a:bodyPr>
          <a:lstStyle/>
          <a:p>
            <a:pPr marL="12700">
              <a:lnSpc>
                <a:spcPct val="100000"/>
              </a:lnSpc>
              <a:spcBef>
                <a:spcPts val="100"/>
              </a:spcBef>
            </a:pPr>
            <a:r>
              <a:rPr dirty="0"/>
              <a:t>Main</a:t>
            </a:r>
            <a:r>
              <a:rPr spc="-5" dirty="0"/>
              <a:t> conclusions</a:t>
            </a:r>
            <a:r>
              <a:rPr dirty="0"/>
              <a:t> and</a:t>
            </a:r>
            <a:r>
              <a:rPr spc="-5" dirty="0"/>
              <a:t> recomm</a:t>
            </a:r>
            <a:r>
              <a:rPr lang="en-US" spc="-5" dirty="0"/>
              <a:t>e</a:t>
            </a:r>
            <a:r>
              <a:rPr spc="-5" dirty="0"/>
              <a:t>ndations</a:t>
            </a:r>
          </a:p>
        </p:txBody>
      </p:sp>
      <p:grpSp>
        <p:nvGrpSpPr>
          <p:cNvPr id="4" name="object 4"/>
          <p:cNvGrpSpPr/>
          <p:nvPr/>
        </p:nvGrpSpPr>
        <p:grpSpPr>
          <a:xfrm>
            <a:off x="1926702" y="1022452"/>
            <a:ext cx="8169275" cy="2592705"/>
            <a:chOff x="402701" y="1022451"/>
            <a:chExt cx="8169275" cy="2592705"/>
          </a:xfrm>
        </p:grpSpPr>
        <p:sp>
          <p:nvSpPr>
            <p:cNvPr id="5" name="object 5"/>
            <p:cNvSpPr/>
            <p:nvPr/>
          </p:nvSpPr>
          <p:spPr>
            <a:xfrm>
              <a:off x="421751" y="1041501"/>
              <a:ext cx="8131175" cy="2554605"/>
            </a:xfrm>
            <a:custGeom>
              <a:avLst/>
              <a:gdLst/>
              <a:ahLst/>
              <a:cxnLst/>
              <a:rect l="l" t="t" r="r" b="b"/>
              <a:pathLst>
                <a:path w="8131175" h="2554604">
                  <a:moveTo>
                    <a:pt x="8130817" y="0"/>
                  </a:moveTo>
                  <a:lnTo>
                    <a:pt x="0" y="0"/>
                  </a:lnTo>
                  <a:lnTo>
                    <a:pt x="0" y="2554545"/>
                  </a:lnTo>
                  <a:lnTo>
                    <a:pt x="8130817" y="2554545"/>
                  </a:lnTo>
                  <a:lnTo>
                    <a:pt x="8130817" y="0"/>
                  </a:lnTo>
                  <a:close/>
                </a:path>
              </a:pathLst>
            </a:custGeom>
            <a:solidFill>
              <a:srgbClr val="B7DEE8"/>
            </a:solidFill>
          </p:spPr>
          <p:txBody>
            <a:bodyPr wrap="square" lIns="0" tIns="0" rIns="0" bIns="0" rtlCol="0"/>
            <a:lstStyle/>
            <a:p>
              <a:endParaRPr/>
            </a:p>
          </p:txBody>
        </p:sp>
        <p:sp>
          <p:nvSpPr>
            <p:cNvPr id="6" name="object 6"/>
            <p:cNvSpPr/>
            <p:nvPr/>
          </p:nvSpPr>
          <p:spPr>
            <a:xfrm>
              <a:off x="421751" y="1041501"/>
              <a:ext cx="8131175" cy="2554605"/>
            </a:xfrm>
            <a:custGeom>
              <a:avLst/>
              <a:gdLst/>
              <a:ahLst/>
              <a:cxnLst/>
              <a:rect l="l" t="t" r="r" b="b"/>
              <a:pathLst>
                <a:path w="8131175" h="2554604">
                  <a:moveTo>
                    <a:pt x="0" y="0"/>
                  </a:moveTo>
                  <a:lnTo>
                    <a:pt x="8130818" y="0"/>
                  </a:lnTo>
                  <a:lnTo>
                    <a:pt x="8130818" y="2554545"/>
                  </a:lnTo>
                  <a:lnTo>
                    <a:pt x="0" y="2554545"/>
                  </a:lnTo>
                  <a:lnTo>
                    <a:pt x="0" y="0"/>
                  </a:lnTo>
                  <a:close/>
                </a:path>
              </a:pathLst>
            </a:custGeom>
            <a:ln w="38100">
              <a:solidFill>
                <a:srgbClr val="002060"/>
              </a:solidFill>
            </a:ln>
          </p:spPr>
          <p:txBody>
            <a:bodyPr wrap="square" lIns="0" tIns="0" rIns="0" bIns="0" rtlCol="0"/>
            <a:lstStyle/>
            <a:p>
              <a:endParaRPr/>
            </a:p>
          </p:txBody>
        </p:sp>
      </p:grpSp>
      <p:grpSp>
        <p:nvGrpSpPr>
          <p:cNvPr id="7" name="object 7"/>
          <p:cNvGrpSpPr/>
          <p:nvPr/>
        </p:nvGrpSpPr>
        <p:grpSpPr>
          <a:xfrm>
            <a:off x="1926702" y="3711482"/>
            <a:ext cx="8169275" cy="2900680"/>
            <a:chOff x="402701" y="3711482"/>
            <a:chExt cx="8169275" cy="2900680"/>
          </a:xfrm>
        </p:grpSpPr>
        <p:sp>
          <p:nvSpPr>
            <p:cNvPr id="8" name="object 8"/>
            <p:cNvSpPr/>
            <p:nvPr/>
          </p:nvSpPr>
          <p:spPr>
            <a:xfrm>
              <a:off x="421751" y="3730532"/>
              <a:ext cx="8131175" cy="2862580"/>
            </a:xfrm>
            <a:custGeom>
              <a:avLst/>
              <a:gdLst/>
              <a:ahLst/>
              <a:cxnLst/>
              <a:rect l="l" t="t" r="r" b="b"/>
              <a:pathLst>
                <a:path w="8131175" h="2862579">
                  <a:moveTo>
                    <a:pt x="8130817" y="0"/>
                  </a:moveTo>
                  <a:lnTo>
                    <a:pt x="0" y="0"/>
                  </a:lnTo>
                  <a:lnTo>
                    <a:pt x="0" y="2862321"/>
                  </a:lnTo>
                  <a:lnTo>
                    <a:pt x="8130817" y="2862321"/>
                  </a:lnTo>
                  <a:lnTo>
                    <a:pt x="8130817" y="0"/>
                  </a:lnTo>
                  <a:close/>
                </a:path>
              </a:pathLst>
            </a:custGeom>
            <a:solidFill>
              <a:srgbClr val="CCC1DA"/>
            </a:solidFill>
          </p:spPr>
          <p:txBody>
            <a:bodyPr wrap="square" lIns="0" tIns="0" rIns="0" bIns="0" rtlCol="0"/>
            <a:lstStyle/>
            <a:p>
              <a:endParaRPr/>
            </a:p>
          </p:txBody>
        </p:sp>
        <p:sp>
          <p:nvSpPr>
            <p:cNvPr id="9" name="object 9"/>
            <p:cNvSpPr/>
            <p:nvPr/>
          </p:nvSpPr>
          <p:spPr>
            <a:xfrm>
              <a:off x="421751" y="3730532"/>
              <a:ext cx="8131175" cy="2862580"/>
            </a:xfrm>
            <a:custGeom>
              <a:avLst/>
              <a:gdLst/>
              <a:ahLst/>
              <a:cxnLst/>
              <a:rect l="l" t="t" r="r" b="b"/>
              <a:pathLst>
                <a:path w="8131175" h="2862579">
                  <a:moveTo>
                    <a:pt x="0" y="0"/>
                  </a:moveTo>
                  <a:lnTo>
                    <a:pt x="8130818" y="0"/>
                  </a:lnTo>
                  <a:lnTo>
                    <a:pt x="8130818" y="2862322"/>
                  </a:lnTo>
                  <a:lnTo>
                    <a:pt x="0" y="2862322"/>
                  </a:lnTo>
                  <a:lnTo>
                    <a:pt x="0" y="0"/>
                  </a:lnTo>
                  <a:close/>
                </a:path>
              </a:pathLst>
            </a:custGeom>
            <a:ln w="38100">
              <a:solidFill>
                <a:srgbClr val="403152"/>
              </a:solidFill>
            </a:ln>
          </p:spPr>
          <p:txBody>
            <a:bodyPr wrap="square" lIns="0" tIns="0" rIns="0" bIns="0" rtlCol="0"/>
            <a:lstStyle/>
            <a:p>
              <a:endParaRPr/>
            </a:p>
          </p:txBody>
        </p:sp>
      </p:grpSp>
      <p:sp>
        <p:nvSpPr>
          <p:cNvPr id="10" name="object 10"/>
          <p:cNvSpPr txBox="1"/>
          <p:nvPr/>
        </p:nvSpPr>
        <p:spPr>
          <a:xfrm>
            <a:off x="2024492" y="1062229"/>
            <a:ext cx="7776209" cy="5516895"/>
          </a:xfrm>
          <a:prstGeom prst="rect">
            <a:avLst/>
          </a:prstGeom>
        </p:spPr>
        <p:txBody>
          <a:bodyPr vert="horz" wrap="square" lIns="0" tIns="12700" rIns="0" bIns="0" rtlCol="0">
            <a:spAutoFit/>
          </a:bodyPr>
          <a:lstStyle/>
          <a:p>
            <a:pPr marL="1760220">
              <a:spcBef>
                <a:spcPts val="100"/>
              </a:spcBef>
            </a:pPr>
            <a:r>
              <a:rPr sz="2000" b="1" spc="-5" dirty="0">
                <a:solidFill>
                  <a:srgbClr val="376092"/>
                </a:solidFill>
                <a:latin typeface="Arial"/>
                <a:cs typeface="Arial"/>
              </a:rPr>
              <a:t>Confirmation</a:t>
            </a:r>
            <a:r>
              <a:rPr sz="2000" b="1" spc="-20" dirty="0">
                <a:solidFill>
                  <a:srgbClr val="376092"/>
                </a:solidFill>
                <a:latin typeface="Arial"/>
                <a:cs typeface="Arial"/>
              </a:rPr>
              <a:t> </a:t>
            </a:r>
            <a:r>
              <a:rPr sz="2000" b="1" dirty="0">
                <a:solidFill>
                  <a:srgbClr val="376092"/>
                </a:solidFill>
                <a:latin typeface="Arial"/>
                <a:cs typeface="Arial"/>
              </a:rPr>
              <a:t>of</a:t>
            </a:r>
            <a:r>
              <a:rPr sz="2000" b="1" spc="-10" dirty="0">
                <a:solidFill>
                  <a:srgbClr val="376092"/>
                </a:solidFill>
                <a:latin typeface="Arial"/>
                <a:cs typeface="Arial"/>
              </a:rPr>
              <a:t> </a:t>
            </a:r>
            <a:r>
              <a:rPr sz="2000" b="1" spc="-5" dirty="0">
                <a:solidFill>
                  <a:srgbClr val="376092"/>
                </a:solidFill>
                <a:latin typeface="Arial"/>
                <a:cs typeface="Arial"/>
              </a:rPr>
              <a:t>known</a:t>
            </a:r>
            <a:r>
              <a:rPr sz="2000" b="1" spc="-15" dirty="0">
                <a:solidFill>
                  <a:srgbClr val="376092"/>
                </a:solidFill>
                <a:latin typeface="Arial"/>
                <a:cs typeface="Arial"/>
              </a:rPr>
              <a:t> </a:t>
            </a:r>
            <a:r>
              <a:rPr sz="2000" b="1" dirty="0">
                <a:solidFill>
                  <a:srgbClr val="376092"/>
                </a:solidFill>
                <a:latin typeface="Arial"/>
                <a:cs typeface="Arial"/>
              </a:rPr>
              <a:t>NWP</a:t>
            </a:r>
            <a:r>
              <a:rPr sz="2000" b="1" spc="-55" dirty="0">
                <a:solidFill>
                  <a:srgbClr val="376092"/>
                </a:solidFill>
                <a:latin typeface="Arial"/>
                <a:cs typeface="Arial"/>
              </a:rPr>
              <a:t> </a:t>
            </a:r>
            <a:r>
              <a:rPr sz="2000" b="1" spc="-5" dirty="0">
                <a:solidFill>
                  <a:srgbClr val="376092"/>
                </a:solidFill>
                <a:latin typeface="Arial"/>
                <a:cs typeface="Arial"/>
              </a:rPr>
              <a:t>impacts</a:t>
            </a:r>
            <a:endParaRPr sz="2000">
              <a:latin typeface="Arial"/>
              <a:cs typeface="Arial"/>
            </a:endParaRPr>
          </a:p>
          <a:p>
            <a:pPr marL="355600" indent="-342900">
              <a:buChar char="•"/>
              <a:tabLst>
                <a:tab pos="354965" algn="l"/>
                <a:tab pos="355600" algn="l"/>
              </a:tabLst>
            </a:pPr>
            <a:r>
              <a:rPr sz="2000" dirty="0">
                <a:latin typeface="Arial"/>
                <a:cs typeface="Arial"/>
              </a:rPr>
              <a:t>Dominance</a:t>
            </a:r>
            <a:r>
              <a:rPr sz="2000" spc="-10" dirty="0">
                <a:latin typeface="Arial"/>
                <a:cs typeface="Arial"/>
              </a:rPr>
              <a:t> </a:t>
            </a:r>
            <a:r>
              <a:rPr sz="2000" dirty="0">
                <a:latin typeface="Arial"/>
                <a:cs typeface="Arial"/>
              </a:rPr>
              <a:t>of</a:t>
            </a:r>
            <a:r>
              <a:rPr sz="2000" spc="-10" dirty="0">
                <a:latin typeface="Arial"/>
                <a:cs typeface="Arial"/>
              </a:rPr>
              <a:t> </a:t>
            </a:r>
            <a:r>
              <a:rPr sz="2000" spc="-5" dirty="0">
                <a:latin typeface="Arial"/>
                <a:cs typeface="Arial"/>
              </a:rPr>
              <a:t>MW </a:t>
            </a:r>
            <a:r>
              <a:rPr sz="2000" dirty="0">
                <a:latin typeface="Arial"/>
                <a:cs typeface="Arial"/>
              </a:rPr>
              <a:t>sounding</a:t>
            </a:r>
            <a:r>
              <a:rPr sz="2000" spc="-10" dirty="0">
                <a:latin typeface="Arial"/>
                <a:cs typeface="Arial"/>
              </a:rPr>
              <a:t> </a:t>
            </a:r>
            <a:r>
              <a:rPr sz="2000" spc="-5" dirty="0">
                <a:latin typeface="Arial"/>
                <a:cs typeface="Arial"/>
              </a:rPr>
              <a:t>data </a:t>
            </a:r>
            <a:r>
              <a:rPr sz="2000" dirty="0">
                <a:latin typeface="Arial"/>
                <a:cs typeface="Arial"/>
              </a:rPr>
              <a:t>and</a:t>
            </a:r>
            <a:r>
              <a:rPr sz="2000" spc="-5" dirty="0">
                <a:latin typeface="Arial"/>
                <a:cs typeface="Arial"/>
              </a:rPr>
              <a:t> conventional</a:t>
            </a:r>
            <a:r>
              <a:rPr sz="2000" dirty="0">
                <a:latin typeface="Arial"/>
                <a:cs typeface="Arial"/>
              </a:rPr>
              <a:t> </a:t>
            </a:r>
            <a:r>
              <a:rPr sz="2000" spc="-5" dirty="0">
                <a:latin typeface="Arial"/>
                <a:cs typeface="Arial"/>
              </a:rPr>
              <a:t>observations</a:t>
            </a:r>
            <a:endParaRPr sz="2000">
              <a:latin typeface="Arial"/>
              <a:cs typeface="Arial"/>
            </a:endParaRPr>
          </a:p>
          <a:p>
            <a:pPr marL="355600" indent="-342900">
              <a:buChar char="•"/>
              <a:tabLst>
                <a:tab pos="354965" algn="l"/>
                <a:tab pos="355600" algn="l"/>
              </a:tabLst>
            </a:pPr>
            <a:r>
              <a:rPr sz="2000" spc="-5" dirty="0">
                <a:latin typeface="Arial"/>
                <a:cs typeface="Arial"/>
              </a:rPr>
              <a:t>Importance</a:t>
            </a:r>
            <a:r>
              <a:rPr sz="2000" spc="-20" dirty="0">
                <a:latin typeface="Arial"/>
                <a:cs typeface="Arial"/>
              </a:rPr>
              <a:t> </a:t>
            </a:r>
            <a:r>
              <a:rPr sz="2000" dirty="0">
                <a:latin typeface="Arial"/>
                <a:cs typeface="Arial"/>
              </a:rPr>
              <a:t>of</a:t>
            </a:r>
            <a:r>
              <a:rPr sz="2000" spc="-20" dirty="0">
                <a:latin typeface="Arial"/>
                <a:cs typeface="Arial"/>
              </a:rPr>
              <a:t> </a:t>
            </a:r>
            <a:r>
              <a:rPr sz="2000" spc="-5" dirty="0">
                <a:latin typeface="Arial"/>
                <a:cs typeface="Arial"/>
              </a:rPr>
              <a:t>GNSS-RO</a:t>
            </a:r>
            <a:r>
              <a:rPr sz="2000" spc="-20" dirty="0">
                <a:latin typeface="Arial"/>
                <a:cs typeface="Arial"/>
              </a:rPr>
              <a:t> </a:t>
            </a:r>
            <a:r>
              <a:rPr sz="2000" dirty="0">
                <a:latin typeface="Arial"/>
                <a:cs typeface="Arial"/>
              </a:rPr>
              <a:t>in</a:t>
            </a:r>
            <a:r>
              <a:rPr sz="2000" spc="-15" dirty="0">
                <a:latin typeface="Arial"/>
                <a:cs typeface="Arial"/>
              </a:rPr>
              <a:t> </a:t>
            </a:r>
            <a:r>
              <a:rPr sz="2000" spc="-5" dirty="0">
                <a:latin typeface="Arial"/>
                <a:cs typeface="Arial"/>
              </a:rPr>
              <a:t>the</a:t>
            </a:r>
            <a:r>
              <a:rPr sz="2000" spc="-20" dirty="0">
                <a:latin typeface="Arial"/>
                <a:cs typeface="Arial"/>
              </a:rPr>
              <a:t> </a:t>
            </a:r>
            <a:r>
              <a:rPr sz="2000" dirty="0">
                <a:latin typeface="Arial"/>
                <a:cs typeface="Arial"/>
              </a:rPr>
              <a:t>UTLS</a:t>
            </a:r>
            <a:r>
              <a:rPr sz="2000" spc="-10" dirty="0">
                <a:latin typeface="Arial"/>
                <a:cs typeface="Arial"/>
              </a:rPr>
              <a:t> </a:t>
            </a:r>
            <a:r>
              <a:rPr sz="2000" dirty="0">
                <a:latin typeface="Arial"/>
                <a:cs typeface="Arial"/>
              </a:rPr>
              <a:t>(T)</a:t>
            </a:r>
            <a:endParaRPr sz="2000">
              <a:latin typeface="Arial"/>
              <a:cs typeface="Arial"/>
            </a:endParaRPr>
          </a:p>
          <a:p>
            <a:pPr>
              <a:spcBef>
                <a:spcPts val="40"/>
              </a:spcBef>
              <a:buFont typeface="Arial"/>
              <a:buChar char="•"/>
            </a:pPr>
            <a:endParaRPr sz="2050">
              <a:latin typeface="Arial"/>
              <a:cs typeface="Arial"/>
            </a:endParaRPr>
          </a:p>
          <a:p>
            <a:pPr marL="1637664"/>
            <a:r>
              <a:rPr sz="2000" u="sng" dirty="0">
                <a:uFill>
                  <a:solidFill>
                    <a:srgbClr val="000000"/>
                  </a:solidFill>
                </a:uFill>
                <a:latin typeface="Arial"/>
                <a:cs typeface="Arial"/>
              </a:rPr>
              <a:t>Positive</a:t>
            </a:r>
            <a:r>
              <a:rPr sz="2000" u="sng" spc="-10" dirty="0">
                <a:uFill>
                  <a:solidFill>
                    <a:srgbClr val="000000"/>
                  </a:solidFill>
                </a:uFill>
                <a:latin typeface="Arial"/>
                <a:cs typeface="Arial"/>
              </a:rPr>
              <a:t> </a:t>
            </a:r>
            <a:r>
              <a:rPr sz="2000" u="sng" spc="-5" dirty="0">
                <a:uFill>
                  <a:solidFill>
                    <a:srgbClr val="000000"/>
                  </a:solidFill>
                </a:uFill>
                <a:latin typeface="Arial"/>
                <a:cs typeface="Arial"/>
              </a:rPr>
              <a:t>impacts</a:t>
            </a:r>
            <a:r>
              <a:rPr sz="2000" u="sng" spc="-10" dirty="0">
                <a:uFill>
                  <a:solidFill>
                    <a:srgbClr val="000000"/>
                  </a:solidFill>
                </a:uFill>
                <a:latin typeface="Arial"/>
                <a:cs typeface="Arial"/>
              </a:rPr>
              <a:t> </a:t>
            </a:r>
            <a:r>
              <a:rPr sz="2000" u="sng" spc="-5" dirty="0">
                <a:uFill>
                  <a:solidFill>
                    <a:srgbClr val="000000"/>
                  </a:solidFill>
                </a:uFill>
                <a:latin typeface="Arial"/>
                <a:cs typeface="Arial"/>
              </a:rPr>
              <a:t>limited to</a:t>
            </a:r>
            <a:r>
              <a:rPr sz="2000" u="sng" spc="-10" dirty="0">
                <a:uFill>
                  <a:solidFill>
                    <a:srgbClr val="000000"/>
                  </a:solidFill>
                </a:uFill>
                <a:latin typeface="Arial"/>
                <a:cs typeface="Arial"/>
              </a:rPr>
              <a:t> </a:t>
            </a:r>
            <a:r>
              <a:rPr sz="2000" u="sng" spc="-5" dirty="0">
                <a:uFill>
                  <a:solidFill>
                    <a:srgbClr val="000000"/>
                  </a:solidFill>
                </a:uFill>
                <a:latin typeface="Arial"/>
                <a:cs typeface="Arial"/>
              </a:rPr>
              <a:t>the</a:t>
            </a:r>
            <a:r>
              <a:rPr sz="2000" u="sng" spc="-10" dirty="0">
                <a:uFill>
                  <a:solidFill>
                    <a:srgbClr val="000000"/>
                  </a:solidFill>
                </a:uFill>
                <a:latin typeface="Arial"/>
                <a:cs typeface="Arial"/>
              </a:rPr>
              <a:t> </a:t>
            </a:r>
            <a:r>
              <a:rPr sz="2000" u="sng" spc="-5" dirty="0">
                <a:uFill>
                  <a:solidFill>
                    <a:srgbClr val="000000"/>
                  </a:solidFill>
                </a:uFill>
                <a:latin typeface="Arial"/>
                <a:cs typeface="Arial"/>
              </a:rPr>
              <a:t>short</a:t>
            </a:r>
            <a:r>
              <a:rPr sz="2000" u="sng" spc="-15" dirty="0">
                <a:uFill>
                  <a:solidFill>
                    <a:srgbClr val="000000"/>
                  </a:solidFill>
                </a:uFill>
                <a:latin typeface="Arial"/>
                <a:cs typeface="Arial"/>
              </a:rPr>
              <a:t> </a:t>
            </a:r>
            <a:r>
              <a:rPr sz="2000" u="sng" spc="-5" dirty="0">
                <a:uFill>
                  <a:solidFill>
                    <a:srgbClr val="000000"/>
                  </a:solidFill>
                </a:uFill>
                <a:latin typeface="Arial"/>
                <a:cs typeface="Arial"/>
              </a:rPr>
              <a:t>range</a:t>
            </a:r>
            <a:endParaRPr sz="2000">
              <a:latin typeface="Arial"/>
              <a:cs typeface="Arial"/>
            </a:endParaRPr>
          </a:p>
          <a:p>
            <a:pPr marL="355600" indent="-342900">
              <a:buChar char="•"/>
              <a:tabLst>
                <a:tab pos="354965" algn="l"/>
                <a:tab pos="355600" algn="l"/>
              </a:tabLst>
            </a:pPr>
            <a:r>
              <a:rPr sz="2000" spc="-5" dirty="0">
                <a:latin typeface="Arial"/>
                <a:cs typeface="Arial"/>
              </a:rPr>
              <a:t>AMVs </a:t>
            </a:r>
            <a:r>
              <a:rPr sz="2000" spc="-10" dirty="0">
                <a:latin typeface="Arial"/>
                <a:cs typeface="Arial"/>
              </a:rPr>
              <a:t>(Tropics </a:t>
            </a:r>
            <a:r>
              <a:rPr sz="2000" dirty="0">
                <a:latin typeface="Arial"/>
                <a:cs typeface="Arial"/>
              </a:rPr>
              <a:t>+</a:t>
            </a:r>
            <a:r>
              <a:rPr sz="2000" spc="-15" dirty="0">
                <a:latin typeface="Arial"/>
                <a:cs typeface="Arial"/>
              </a:rPr>
              <a:t> </a:t>
            </a:r>
            <a:r>
              <a:rPr sz="2000" dirty="0">
                <a:latin typeface="Arial"/>
                <a:cs typeface="Arial"/>
              </a:rPr>
              <a:t>SH:</a:t>
            </a:r>
            <a:r>
              <a:rPr sz="2000" spc="-15" dirty="0">
                <a:latin typeface="Arial"/>
                <a:cs typeface="Arial"/>
              </a:rPr>
              <a:t> </a:t>
            </a:r>
            <a:r>
              <a:rPr sz="2000" spc="-5" dirty="0">
                <a:latin typeface="Arial"/>
                <a:cs typeface="Arial"/>
              </a:rPr>
              <a:t>lower/upper troposphere)</a:t>
            </a:r>
            <a:r>
              <a:rPr sz="2000" spc="-10" dirty="0">
                <a:latin typeface="Arial"/>
                <a:cs typeface="Arial"/>
              </a:rPr>
              <a:t> </a:t>
            </a:r>
            <a:r>
              <a:rPr sz="2000" spc="-5" dirty="0">
                <a:latin typeface="Arial"/>
                <a:cs typeface="Arial"/>
              </a:rPr>
              <a:t>[V]</a:t>
            </a:r>
            <a:endParaRPr sz="2000">
              <a:latin typeface="Arial"/>
              <a:cs typeface="Arial"/>
            </a:endParaRPr>
          </a:p>
          <a:p>
            <a:pPr marL="355600" indent="-342900">
              <a:buChar char="•"/>
              <a:tabLst>
                <a:tab pos="354965" algn="l"/>
                <a:tab pos="355600" algn="l"/>
              </a:tabLst>
            </a:pPr>
            <a:r>
              <a:rPr sz="2000" spc="-5" dirty="0">
                <a:latin typeface="Arial"/>
                <a:cs typeface="Arial"/>
              </a:rPr>
              <a:t>IR</a:t>
            </a:r>
            <a:r>
              <a:rPr sz="2000" dirty="0">
                <a:latin typeface="Arial"/>
                <a:cs typeface="Arial"/>
              </a:rPr>
              <a:t> </a:t>
            </a:r>
            <a:r>
              <a:rPr sz="2000" spc="-5" dirty="0">
                <a:latin typeface="Arial"/>
                <a:cs typeface="Arial"/>
              </a:rPr>
              <a:t>sounders (Low </a:t>
            </a:r>
            <a:r>
              <a:rPr sz="2000" dirty="0">
                <a:latin typeface="Arial"/>
                <a:cs typeface="Arial"/>
              </a:rPr>
              <a:t>and</a:t>
            </a:r>
            <a:r>
              <a:rPr sz="2000" spc="-5" dirty="0">
                <a:latin typeface="Arial"/>
                <a:cs typeface="Arial"/>
              </a:rPr>
              <a:t> mid-troposphere) </a:t>
            </a:r>
            <a:r>
              <a:rPr sz="2000" spc="-80" dirty="0">
                <a:latin typeface="Arial"/>
                <a:cs typeface="Arial"/>
              </a:rPr>
              <a:t>[T,</a:t>
            </a:r>
            <a:r>
              <a:rPr sz="2000" spc="-15" dirty="0">
                <a:latin typeface="Arial"/>
                <a:cs typeface="Arial"/>
              </a:rPr>
              <a:t> </a:t>
            </a:r>
            <a:r>
              <a:rPr sz="2000" dirty="0">
                <a:latin typeface="Arial"/>
                <a:cs typeface="Arial"/>
              </a:rPr>
              <a:t>HU,</a:t>
            </a:r>
            <a:r>
              <a:rPr sz="2000" spc="-10" dirty="0">
                <a:latin typeface="Arial"/>
                <a:cs typeface="Arial"/>
              </a:rPr>
              <a:t> </a:t>
            </a:r>
            <a:r>
              <a:rPr sz="2000" dirty="0">
                <a:latin typeface="Arial"/>
                <a:cs typeface="Arial"/>
              </a:rPr>
              <a:t>V]</a:t>
            </a:r>
            <a:endParaRPr sz="2000">
              <a:latin typeface="Arial"/>
              <a:cs typeface="Arial"/>
            </a:endParaRPr>
          </a:p>
          <a:p>
            <a:pPr marL="355600" indent="-342900">
              <a:buChar char="•"/>
              <a:tabLst>
                <a:tab pos="354965" algn="l"/>
                <a:tab pos="355600" algn="l"/>
              </a:tabLst>
            </a:pPr>
            <a:r>
              <a:rPr sz="2000" spc="-5" dirty="0">
                <a:latin typeface="Arial"/>
                <a:cs typeface="Arial"/>
              </a:rPr>
              <a:t>Aircrafts</a:t>
            </a:r>
            <a:r>
              <a:rPr sz="2000" spc="-15" dirty="0">
                <a:latin typeface="Arial"/>
                <a:cs typeface="Arial"/>
              </a:rPr>
              <a:t> </a:t>
            </a:r>
            <a:r>
              <a:rPr sz="2000" spc="-5" dirty="0">
                <a:latin typeface="Arial"/>
                <a:cs typeface="Arial"/>
              </a:rPr>
              <a:t>(not</a:t>
            </a:r>
            <a:r>
              <a:rPr sz="2000" spc="-20" dirty="0">
                <a:latin typeface="Arial"/>
                <a:cs typeface="Arial"/>
              </a:rPr>
              <a:t> </a:t>
            </a:r>
            <a:r>
              <a:rPr sz="2000" spc="-5" dirty="0">
                <a:latin typeface="Arial"/>
                <a:cs typeface="Arial"/>
              </a:rPr>
              <a:t>restricted to</a:t>
            </a:r>
            <a:r>
              <a:rPr sz="2000" spc="-15" dirty="0">
                <a:latin typeface="Arial"/>
                <a:cs typeface="Arial"/>
              </a:rPr>
              <a:t> </a:t>
            </a:r>
            <a:r>
              <a:rPr sz="2000" spc="-5" dirty="0">
                <a:latin typeface="Arial"/>
                <a:cs typeface="Arial"/>
              </a:rPr>
              <a:t>Northern</a:t>
            </a:r>
            <a:r>
              <a:rPr sz="2000" spc="-10" dirty="0">
                <a:latin typeface="Arial"/>
                <a:cs typeface="Arial"/>
              </a:rPr>
              <a:t> </a:t>
            </a:r>
            <a:r>
              <a:rPr sz="2000" dirty="0">
                <a:latin typeface="Arial"/>
                <a:cs typeface="Arial"/>
              </a:rPr>
              <a:t>Hemisphere)</a:t>
            </a:r>
            <a:r>
              <a:rPr sz="2000" spc="-10" dirty="0">
                <a:latin typeface="Arial"/>
                <a:cs typeface="Arial"/>
              </a:rPr>
              <a:t> </a:t>
            </a:r>
            <a:r>
              <a:rPr sz="2000" spc="-65" dirty="0">
                <a:latin typeface="Arial"/>
                <a:cs typeface="Arial"/>
              </a:rPr>
              <a:t>[V,</a:t>
            </a:r>
            <a:r>
              <a:rPr sz="2000" spc="-55" dirty="0">
                <a:latin typeface="Arial"/>
                <a:cs typeface="Arial"/>
              </a:rPr>
              <a:t> </a:t>
            </a:r>
            <a:r>
              <a:rPr sz="2000" dirty="0">
                <a:latin typeface="Arial"/>
                <a:cs typeface="Arial"/>
              </a:rPr>
              <a:t>T]</a:t>
            </a:r>
            <a:endParaRPr sz="2000">
              <a:latin typeface="Arial"/>
              <a:cs typeface="Arial"/>
            </a:endParaRPr>
          </a:p>
          <a:p>
            <a:pPr marL="1521460">
              <a:spcBef>
                <a:spcPts val="1970"/>
              </a:spcBef>
            </a:pPr>
            <a:r>
              <a:rPr sz="2000" b="1" dirty="0">
                <a:solidFill>
                  <a:srgbClr val="604A7B"/>
                </a:solidFill>
                <a:latin typeface="Arial"/>
                <a:cs typeface="Arial"/>
              </a:rPr>
              <a:t>New</a:t>
            </a:r>
            <a:r>
              <a:rPr sz="2000" b="1" spc="-25" dirty="0">
                <a:solidFill>
                  <a:srgbClr val="604A7B"/>
                </a:solidFill>
                <a:latin typeface="Arial"/>
                <a:cs typeface="Arial"/>
              </a:rPr>
              <a:t> </a:t>
            </a:r>
            <a:r>
              <a:rPr sz="2000" b="1" dirty="0">
                <a:solidFill>
                  <a:srgbClr val="604A7B"/>
                </a:solidFill>
                <a:latin typeface="Arial"/>
                <a:cs typeface="Arial"/>
              </a:rPr>
              <a:t>NWP</a:t>
            </a:r>
            <a:r>
              <a:rPr sz="2000" b="1" spc="-50" dirty="0">
                <a:solidFill>
                  <a:srgbClr val="604A7B"/>
                </a:solidFill>
                <a:latin typeface="Arial"/>
                <a:cs typeface="Arial"/>
              </a:rPr>
              <a:t> </a:t>
            </a:r>
            <a:r>
              <a:rPr sz="2000" b="1" spc="-5" dirty="0">
                <a:solidFill>
                  <a:srgbClr val="604A7B"/>
                </a:solidFill>
                <a:latin typeface="Arial"/>
                <a:cs typeface="Arial"/>
              </a:rPr>
              <a:t>impacts</a:t>
            </a:r>
            <a:r>
              <a:rPr sz="2000" b="1" spc="-20" dirty="0">
                <a:solidFill>
                  <a:srgbClr val="604A7B"/>
                </a:solidFill>
                <a:latin typeface="Arial"/>
                <a:cs typeface="Arial"/>
              </a:rPr>
              <a:t> </a:t>
            </a:r>
            <a:r>
              <a:rPr sz="2000" b="1" spc="-5" dirty="0">
                <a:solidFill>
                  <a:srgbClr val="604A7B"/>
                </a:solidFill>
                <a:latin typeface="Arial"/>
                <a:cs typeface="Arial"/>
              </a:rPr>
              <a:t>(Aeolus</a:t>
            </a:r>
            <a:r>
              <a:rPr sz="2000" b="1" spc="-15" dirty="0">
                <a:solidFill>
                  <a:srgbClr val="604A7B"/>
                </a:solidFill>
                <a:latin typeface="Arial"/>
                <a:cs typeface="Arial"/>
              </a:rPr>
              <a:t> </a:t>
            </a:r>
            <a:r>
              <a:rPr sz="2000" b="1" spc="-5" dirty="0">
                <a:solidFill>
                  <a:srgbClr val="604A7B"/>
                </a:solidFill>
                <a:latin typeface="Arial"/>
                <a:cs typeface="Arial"/>
              </a:rPr>
              <a:t>wind</a:t>
            </a:r>
            <a:r>
              <a:rPr sz="2000" b="1" spc="-10" dirty="0">
                <a:solidFill>
                  <a:srgbClr val="604A7B"/>
                </a:solidFill>
                <a:latin typeface="Arial"/>
                <a:cs typeface="Arial"/>
              </a:rPr>
              <a:t> </a:t>
            </a:r>
            <a:r>
              <a:rPr sz="2000" b="1" spc="-5" dirty="0">
                <a:solidFill>
                  <a:srgbClr val="604A7B"/>
                </a:solidFill>
                <a:latin typeface="Arial"/>
                <a:cs typeface="Arial"/>
              </a:rPr>
              <a:t>profiles)</a:t>
            </a:r>
            <a:endParaRPr sz="2000">
              <a:latin typeface="Arial"/>
              <a:cs typeface="Arial"/>
            </a:endParaRPr>
          </a:p>
          <a:p>
            <a:pPr marL="355600" indent="-342900">
              <a:buChar char="•"/>
              <a:tabLst>
                <a:tab pos="354965" algn="l"/>
                <a:tab pos="355600" algn="l"/>
              </a:tabLst>
            </a:pPr>
            <a:r>
              <a:rPr sz="2000" spc="-5" dirty="0">
                <a:latin typeface="Arial"/>
                <a:cs typeface="Arial"/>
              </a:rPr>
              <a:t>Importance</a:t>
            </a:r>
            <a:r>
              <a:rPr sz="2000" spc="-15" dirty="0">
                <a:latin typeface="Arial"/>
                <a:cs typeface="Arial"/>
              </a:rPr>
              <a:t> </a:t>
            </a:r>
            <a:r>
              <a:rPr sz="2000" dirty="0">
                <a:latin typeface="Arial"/>
                <a:cs typeface="Arial"/>
              </a:rPr>
              <a:t>in</a:t>
            </a:r>
            <a:r>
              <a:rPr sz="2000" spc="-15" dirty="0">
                <a:latin typeface="Arial"/>
                <a:cs typeface="Arial"/>
              </a:rPr>
              <a:t> </a:t>
            </a:r>
            <a:r>
              <a:rPr sz="2000" spc="-5" dirty="0">
                <a:latin typeface="Arial"/>
                <a:cs typeface="Arial"/>
              </a:rPr>
              <a:t>the</a:t>
            </a:r>
            <a:r>
              <a:rPr sz="2000" spc="-15" dirty="0">
                <a:latin typeface="Arial"/>
                <a:cs typeface="Arial"/>
              </a:rPr>
              <a:t> </a:t>
            </a:r>
            <a:r>
              <a:rPr sz="2000" dirty="0">
                <a:latin typeface="Arial"/>
                <a:cs typeface="Arial"/>
              </a:rPr>
              <a:t>upper</a:t>
            </a:r>
            <a:r>
              <a:rPr sz="2000" spc="-15" dirty="0">
                <a:latin typeface="Arial"/>
                <a:cs typeface="Arial"/>
              </a:rPr>
              <a:t> </a:t>
            </a:r>
            <a:r>
              <a:rPr sz="2000" spc="-5" dirty="0">
                <a:latin typeface="Arial"/>
                <a:cs typeface="Arial"/>
              </a:rPr>
              <a:t>troposphere</a:t>
            </a:r>
            <a:r>
              <a:rPr sz="2000" spc="-15" dirty="0">
                <a:latin typeface="Arial"/>
                <a:cs typeface="Arial"/>
              </a:rPr>
              <a:t> </a:t>
            </a:r>
            <a:r>
              <a:rPr sz="2000" spc="-10" dirty="0">
                <a:latin typeface="Arial"/>
                <a:cs typeface="Arial"/>
              </a:rPr>
              <a:t>(Tropics</a:t>
            </a:r>
            <a:r>
              <a:rPr sz="2000" spc="-15" dirty="0">
                <a:latin typeface="Arial"/>
                <a:cs typeface="Arial"/>
              </a:rPr>
              <a:t> </a:t>
            </a:r>
            <a:r>
              <a:rPr sz="2000" dirty="0">
                <a:latin typeface="Arial"/>
                <a:cs typeface="Arial"/>
              </a:rPr>
              <a:t>and</a:t>
            </a:r>
            <a:r>
              <a:rPr sz="2000" spc="-10" dirty="0">
                <a:latin typeface="Arial"/>
                <a:cs typeface="Arial"/>
              </a:rPr>
              <a:t> </a:t>
            </a:r>
            <a:r>
              <a:rPr sz="2000" dirty="0">
                <a:latin typeface="Arial"/>
                <a:cs typeface="Arial"/>
              </a:rPr>
              <a:t>S.</a:t>
            </a:r>
            <a:r>
              <a:rPr sz="2000" spc="-20" dirty="0">
                <a:latin typeface="Arial"/>
                <a:cs typeface="Arial"/>
              </a:rPr>
              <a:t> </a:t>
            </a:r>
            <a:r>
              <a:rPr sz="2000" dirty="0">
                <a:latin typeface="Arial"/>
                <a:cs typeface="Arial"/>
              </a:rPr>
              <a:t>Hemisphere)</a:t>
            </a:r>
            <a:endParaRPr sz="2000">
              <a:latin typeface="Arial"/>
              <a:cs typeface="Arial"/>
            </a:endParaRPr>
          </a:p>
          <a:p>
            <a:pPr>
              <a:spcBef>
                <a:spcPts val="40"/>
              </a:spcBef>
              <a:buFont typeface="Arial"/>
              <a:buChar char="•"/>
            </a:pPr>
            <a:endParaRPr sz="2050">
              <a:latin typeface="Arial"/>
              <a:cs typeface="Arial"/>
            </a:endParaRPr>
          </a:p>
          <a:p>
            <a:pPr marL="3047365"/>
            <a:r>
              <a:rPr sz="2000" u="sng" dirty="0">
                <a:uFill>
                  <a:solidFill>
                    <a:srgbClr val="000000"/>
                  </a:solidFill>
                </a:uFill>
                <a:latin typeface="Arial"/>
                <a:cs typeface="Arial"/>
              </a:rPr>
              <a:t>Specific</a:t>
            </a:r>
            <a:r>
              <a:rPr sz="2000" u="sng" spc="-55" dirty="0">
                <a:uFill>
                  <a:solidFill>
                    <a:srgbClr val="000000"/>
                  </a:solidFill>
                </a:uFill>
                <a:latin typeface="Arial"/>
                <a:cs typeface="Arial"/>
              </a:rPr>
              <a:t> </a:t>
            </a:r>
            <a:r>
              <a:rPr sz="2000" u="sng" spc="-5" dirty="0">
                <a:uFill>
                  <a:solidFill>
                    <a:srgbClr val="000000"/>
                  </a:solidFill>
                </a:uFill>
                <a:latin typeface="Arial"/>
                <a:cs typeface="Arial"/>
              </a:rPr>
              <a:t>features</a:t>
            </a:r>
            <a:endParaRPr sz="2000">
              <a:latin typeface="Arial"/>
              <a:cs typeface="Arial"/>
            </a:endParaRPr>
          </a:p>
          <a:p>
            <a:pPr marL="355600" indent="-342900">
              <a:buChar char="•"/>
              <a:tabLst>
                <a:tab pos="354965" algn="l"/>
                <a:tab pos="355600" algn="l"/>
              </a:tabLst>
            </a:pPr>
            <a:r>
              <a:rPr sz="2000" dirty="0">
                <a:latin typeface="Arial"/>
                <a:cs typeface="Arial"/>
              </a:rPr>
              <a:t>High</a:t>
            </a:r>
            <a:r>
              <a:rPr sz="2000" spc="-10" dirty="0">
                <a:latin typeface="Arial"/>
                <a:cs typeface="Arial"/>
              </a:rPr>
              <a:t> </a:t>
            </a:r>
            <a:r>
              <a:rPr sz="2000" spc="-5" dirty="0">
                <a:latin typeface="Arial"/>
                <a:cs typeface="Arial"/>
              </a:rPr>
              <a:t>measurement</a:t>
            </a:r>
            <a:r>
              <a:rPr sz="2000" spc="-20" dirty="0">
                <a:latin typeface="Arial"/>
                <a:cs typeface="Arial"/>
              </a:rPr>
              <a:t> </a:t>
            </a:r>
            <a:r>
              <a:rPr sz="2000" dirty="0">
                <a:latin typeface="Arial"/>
                <a:cs typeface="Arial"/>
              </a:rPr>
              <a:t>noise</a:t>
            </a:r>
            <a:r>
              <a:rPr sz="2000" spc="-15" dirty="0">
                <a:latin typeface="Arial"/>
                <a:cs typeface="Arial"/>
              </a:rPr>
              <a:t> </a:t>
            </a:r>
            <a:r>
              <a:rPr sz="2000" spc="-5" dirty="0">
                <a:latin typeface="Arial"/>
                <a:cs typeface="Arial"/>
              </a:rPr>
              <a:t>(6</a:t>
            </a:r>
            <a:r>
              <a:rPr sz="2000" spc="-15" dirty="0">
                <a:latin typeface="Arial"/>
                <a:cs typeface="Arial"/>
              </a:rPr>
              <a:t> </a:t>
            </a:r>
            <a:r>
              <a:rPr sz="2000" spc="-5" dirty="0">
                <a:latin typeface="Arial"/>
                <a:cs typeface="Arial"/>
              </a:rPr>
              <a:t>m/s</a:t>
            </a:r>
            <a:r>
              <a:rPr sz="2000" spc="-10" dirty="0">
                <a:latin typeface="Arial"/>
                <a:cs typeface="Arial"/>
              </a:rPr>
              <a:t> </a:t>
            </a:r>
            <a:r>
              <a:rPr sz="2000" spc="-5" dirty="0">
                <a:latin typeface="Arial"/>
                <a:cs typeface="Arial"/>
              </a:rPr>
              <a:t>for</a:t>
            </a:r>
            <a:r>
              <a:rPr sz="2000" spc="-15" dirty="0">
                <a:latin typeface="Arial"/>
                <a:cs typeface="Arial"/>
              </a:rPr>
              <a:t> </a:t>
            </a:r>
            <a:r>
              <a:rPr sz="2000" dirty="0">
                <a:latin typeface="Arial"/>
                <a:cs typeface="Arial"/>
              </a:rPr>
              <a:t>clear</a:t>
            </a:r>
            <a:r>
              <a:rPr sz="2000" spc="-15" dirty="0">
                <a:latin typeface="Arial"/>
                <a:cs typeface="Arial"/>
              </a:rPr>
              <a:t> </a:t>
            </a:r>
            <a:r>
              <a:rPr sz="2000" dirty="0">
                <a:latin typeface="Arial"/>
                <a:cs typeface="Arial"/>
              </a:rPr>
              <a:t>sky</a:t>
            </a:r>
            <a:r>
              <a:rPr sz="2000" spc="-15" dirty="0">
                <a:latin typeface="Arial"/>
                <a:cs typeface="Arial"/>
              </a:rPr>
              <a:t> </a:t>
            </a:r>
            <a:r>
              <a:rPr sz="2000" dirty="0">
                <a:latin typeface="Arial"/>
                <a:cs typeface="Arial"/>
              </a:rPr>
              <a:t>winds)</a:t>
            </a:r>
            <a:endParaRPr sz="2000">
              <a:latin typeface="Arial"/>
              <a:cs typeface="Arial"/>
            </a:endParaRPr>
          </a:p>
          <a:p>
            <a:pPr marL="355600" indent="-342900">
              <a:buChar char="•"/>
              <a:tabLst>
                <a:tab pos="354965" algn="l"/>
                <a:tab pos="355600" algn="l"/>
              </a:tabLst>
            </a:pPr>
            <a:r>
              <a:rPr sz="2000" dirty="0">
                <a:latin typeface="Arial"/>
                <a:cs typeface="Arial"/>
              </a:rPr>
              <a:t>Small</a:t>
            </a:r>
            <a:r>
              <a:rPr sz="2000" spc="-5" dirty="0">
                <a:latin typeface="Arial"/>
                <a:cs typeface="Arial"/>
              </a:rPr>
              <a:t> fraction</a:t>
            </a:r>
            <a:r>
              <a:rPr sz="2000" spc="-15" dirty="0">
                <a:latin typeface="Arial"/>
                <a:cs typeface="Arial"/>
              </a:rPr>
              <a:t> </a:t>
            </a:r>
            <a:r>
              <a:rPr sz="2000" dirty="0">
                <a:latin typeface="Arial"/>
                <a:cs typeface="Arial"/>
              </a:rPr>
              <a:t>of</a:t>
            </a:r>
            <a:r>
              <a:rPr sz="2000" spc="-15" dirty="0">
                <a:latin typeface="Arial"/>
                <a:cs typeface="Arial"/>
              </a:rPr>
              <a:t> </a:t>
            </a:r>
            <a:r>
              <a:rPr sz="2000" dirty="0">
                <a:latin typeface="Arial"/>
                <a:cs typeface="Arial"/>
              </a:rPr>
              <a:t>additional</a:t>
            </a:r>
            <a:r>
              <a:rPr sz="2000" spc="-10" dirty="0">
                <a:latin typeface="Arial"/>
                <a:cs typeface="Arial"/>
              </a:rPr>
              <a:t> </a:t>
            </a:r>
            <a:r>
              <a:rPr sz="2000" spc="-5" dirty="0">
                <a:latin typeface="Arial"/>
                <a:cs typeface="Arial"/>
              </a:rPr>
              <a:t>observations</a:t>
            </a:r>
            <a:r>
              <a:rPr sz="2000" spc="-10" dirty="0">
                <a:latin typeface="Arial"/>
                <a:cs typeface="Arial"/>
              </a:rPr>
              <a:t> </a:t>
            </a:r>
            <a:r>
              <a:rPr sz="2000" spc="-5" dirty="0">
                <a:latin typeface="Arial"/>
                <a:cs typeface="Arial"/>
              </a:rPr>
              <a:t>(0.4</a:t>
            </a:r>
            <a:r>
              <a:rPr sz="2000" spc="-15" dirty="0">
                <a:latin typeface="Arial"/>
                <a:cs typeface="Arial"/>
              </a:rPr>
              <a:t> </a:t>
            </a:r>
            <a:r>
              <a:rPr sz="2000" spc="-5" dirty="0">
                <a:latin typeface="Arial"/>
                <a:cs typeface="Arial"/>
              </a:rPr>
              <a:t>%)</a:t>
            </a:r>
            <a:endParaRPr sz="2000">
              <a:latin typeface="Arial"/>
              <a:cs typeface="Arial"/>
            </a:endParaRPr>
          </a:p>
          <a:p>
            <a:pPr marL="355600" indent="-342900">
              <a:buChar char="•"/>
              <a:tabLst>
                <a:tab pos="354965" algn="l"/>
                <a:tab pos="355600" algn="l"/>
              </a:tabLst>
            </a:pPr>
            <a:r>
              <a:rPr sz="2000" spc="-5" dirty="0">
                <a:latin typeface="Arial"/>
                <a:cs typeface="Arial"/>
              </a:rPr>
              <a:t>Importance</a:t>
            </a:r>
            <a:r>
              <a:rPr sz="2000" spc="-15" dirty="0">
                <a:latin typeface="Arial"/>
                <a:cs typeface="Arial"/>
              </a:rPr>
              <a:t> </a:t>
            </a:r>
            <a:r>
              <a:rPr sz="2000" dirty="0">
                <a:latin typeface="Arial"/>
                <a:cs typeface="Arial"/>
              </a:rPr>
              <a:t>of</a:t>
            </a:r>
            <a:r>
              <a:rPr sz="2000" spc="-20" dirty="0">
                <a:latin typeface="Arial"/>
                <a:cs typeface="Arial"/>
              </a:rPr>
              <a:t> </a:t>
            </a:r>
            <a:r>
              <a:rPr sz="2000" spc="-5" dirty="0">
                <a:latin typeface="Arial"/>
                <a:cs typeface="Arial"/>
              </a:rPr>
              <a:t>(accurate)</a:t>
            </a:r>
            <a:r>
              <a:rPr sz="2000" spc="-10" dirty="0">
                <a:latin typeface="Arial"/>
                <a:cs typeface="Arial"/>
              </a:rPr>
              <a:t> </a:t>
            </a:r>
            <a:r>
              <a:rPr sz="2000" dirty="0">
                <a:latin typeface="Arial"/>
                <a:cs typeface="Arial"/>
              </a:rPr>
              <a:t>bias</a:t>
            </a:r>
            <a:r>
              <a:rPr sz="2000" spc="-15" dirty="0">
                <a:latin typeface="Arial"/>
                <a:cs typeface="Arial"/>
              </a:rPr>
              <a:t> </a:t>
            </a:r>
            <a:r>
              <a:rPr sz="2000" spc="-5" dirty="0">
                <a:latin typeface="Arial"/>
                <a:cs typeface="Arial"/>
              </a:rPr>
              <a:t>correction</a:t>
            </a:r>
            <a:endParaRPr sz="2000">
              <a:latin typeface="Arial"/>
              <a:cs typeface="Arial"/>
            </a:endParaRPr>
          </a:p>
          <a:p>
            <a:pPr marL="354965" marR="299085" indent="-342900">
              <a:buChar char="•"/>
              <a:tabLst>
                <a:tab pos="354965" algn="l"/>
                <a:tab pos="355600" algn="l"/>
              </a:tabLst>
            </a:pPr>
            <a:r>
              <a:rPr sz="2000" dirty="0">
                <a:latin typeface="Arial"/>
                <a:cs typeface="Arial"/>
              </a:rPr>
              <a:t>Usefulness of in-cloud wind </a:t>
            </a:r>
            <a:r>
              <a:rPr sz="2000" spc="-5" dirty="0">
                <a:latin typeface="Arial"/>
                <a:cs typeface="Arial"/>
              </a:rPr>
              <a:t>measurements (-&gt; interest </a:t>
            </a:r>
            <a:r>
              <a:rPr sz="2000" dirty="0">
                <a:latin typeface="Arial"/>
                <a:cs typeface="Arial"/>
              </a:rPr>
              <a:t>in </a:t>
            </a:r>
            <a:r>
              <a:rPr sz="2000" spc="-10" dirty="0">
                <a:latin typeface="Arial"/>
                <a:cs typeface="Arial"/>
              </a:rPr>
              <a:t>future </a:t>
            </a:r>
            <a:r>
              <a:rPr sz="2000" spc="-545" dirty="0">
                <a:latin typeface="Arial"/>
                <a:cs typeface="Arial"/>
              </a:rPr>
              <a:t> </a:t>
            </a:r>
            <a:r>
              <a:rPr sz="2000" spc="-5" dirty="0">
                <a:latin typeface="Arial"/>
                <a:cs typeface="Arial"/>
              </a:rPr>
              <a:t>spaceborne</a:t>
            </a:r>
            <a:r>
              <a:rPr sz="2000" spc="-15" dirty="0">
                <a:latin typeface="Arial"/>
                <a:cs typeface="Arial"/>
              </a:rPr>
              <a:t> </a:t>
            </a:r>
            <a:r>
              <a:rPr sz="2000" spc="-5" dirty="0">
                <a:latin typeface="Arial"/>
                <a:cs typeface="Arial"/>
              </a:rPr>
              <a:t>Doppler</a:t>
            </a:r>
            <a:r>
              <a:rPr sz="2000" spc="-10" dirty="0">
                <a:latin typeface="Arial"/>
                <a:cs typeface="Arial"/>
              </a:rPr>
              <a:t> </a:t>
            </a:r>
            <a:r>
              <a:rPr sz="2000" spc="-5" dirty="0">
                <a:latin typeface="Arial"/>
                <a:cs typeface="Arial"/>
              </a:rPr>
              <a:t>radar </a:t>
            </a:r>
            <a:r>
              <a:rPr sz="2000" dirty="0">
                <a:latin typeface="Arial"/>
                <a:cs typeface="Arial"/>
              </a:rPr>
              <a:t>wind</a:t>
            </a:r>
            <a:r>
              <a:rPr sz="2000" spc="-5" dirty="0">
                <a:latin typeface="Arial"/>
                <a:cs typeface="Arial"/>
              </a:rPr>
              <a:t> </a:t>
            </a:r>
            <a:r>
              <a:rPr sz="2000" dirty="0">
                <a:latin typeface="Arial"/>
                <a:cs typeface="Arial"/>
              </a:rPr>
              <a:t>mission)</a:t>
            </a:r>
            <a:endParaRPr sz="20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9234" y="1096883"/>
            <a:ext cx="6361430" cy="4335145"/>
            <a:chOff x="989885" y="1096882"/>
            <a:chExt cx="6361430" cy="4335145"/>
          </a:xfrm>
        </p:grpSpPr>
        <p:pic>
          <p:nvPicPr>
            <p:cNvPr id="3" name="object 3"/>
            <p:cNvPicPr/>
            <p:nvPr/>
          </p:nvPicPr>
          <p:blipFill>
            <a:blip r:embed="rId2" cstate="print"/>
            <a:stretch>
              <a:fillRect/>
            </a:stretch>
          </p:blipFill>
          <p:spPr>
            <a:xfrm>
              <a:off x="989885" y="1096882"/>
              <a:ext cx="6360913" cy="4334612"/>
            </a:xfrm>
            <a:prstGeom prst="rect">
              <a:avLst/>
            </a:prstGeom>
          </p:spPr>
        </p:pic>
        <p:pic>
          <p:nvPicPr>
            <p:cNvPr id="4" name="object 4"/>
            <p:cNvPicPr/>
            <p:nvPr/>
          </p:nvPicPr>
          <p:blipFill>
            <a:blip r:embed="rId3" cstate="print"/>
            <a:stretch>
              <a:fillRect/>
            </a:stretch>
          </p:blipFill>
          <p:spPr>
            <a:xfrm>
              <a:off x="4526280" y="4392168"/>
              <a:ext cx="1133855" cy="524256"/>
            </a:xfrm>
            <a:prstGeom prst="rect">
              <a:avLst/>
            </a:prstGeom>
          </p:spPr>
        </p:pic>
        <p:pic>
          <p:nvPicPr>
            <p:cNvPr id="5" name="object 5"/>
            <p:cNvPicPr/>
            <p:nvPr/>
          </p:nvPicPr>
          <p:blipFill>
            <a:blip r:embed="rId4" cstate="print"/>
            <a:stretch>
              <a:fillRect/>
            </a:stretch>
          </p:blipFill>
          <p:spPr>
            <a:xfrm>
              <a:off x="4562856" y="4337304"/>
              <a:ext cx="1060703" cy="716280"/>
            </a:xfrm>
            <a:prstGeom prst="rect">
              <a:avLst/>
            </a:prstGeom>
          </p:spPr>
        </p:pic>
        <p:pic>
          <p:nvPicPr>
            <p:cNvPr id="6" name="object 6"/>
            <p:cNvPicPr/>
            <p:nvPr/>
          </p:nvPicPr>
          <p:blipFill>
            <a:blip r:embed="rId5" cstate="print"/>
            <a:stretch>
              <a:fillRect/>
            </a:stretch>
          </p:blipFill>
          <p:spPr>
            <a:xfrm>
              <a:off x="4572000" y="4415511"/>
              <a:ext cx="1041989" cy="431809"/>
            </a:xfrm>
            <a:prstGeom prst="rect">
              <a:avLst/>
            </a:prstGeom>
          </p:spPr>
        </p:pic>
      </p:grpSp>
      <p:sp>
        <p:nvSpPr>
          <p:cNvPr id="7" name="object 7"/>
          <p:cNvSpPr txBox="1"/>
          <p:nvPr/>
        </p:nvSpPr>
        <p:spPr>
          <a:xfrm>
            <a:off x="3761353" y="4415511"/>
            <a:ext cx="1042035" cy="388568"/>
          </a:xfrm>
          <a:prstGeom prst="rect">
            <a:avLst/>
          </a:prstGeom>
          <a:ln w="9525">
            <a:solidFill>
              <a:srgbClr val="000000"/>
            </a:solidFill>
          </a:ln>
        </p:spPr>
        <p:txBody>
          <a:bodyPr vert="horz" wrap="square" lIns="0" tIns="19050" rIns="0" bIns="0" rtlCol="0">
            <a:spAutoFit/>
          </a:bodyPr>
          <a:lstStyle/>
          <a:p>
            <a:pPr marL="215900">
              <a:spcBef>
                <a:spcPts val="150"/>
              </a:spcBef>
            </a:pPr>
            <a:r>
              <a:rPr sz="2400" b="1" spc="-5" dirty="0">
                <a:latin typeface="Arial"/>
                <a:cs typeface="Arial"/>
              </a:rPr>
              <a:t>DFS</a:t>
            </a:r>
            <a:endParaRPr sz="2400" dirty="0">
              <a:latin typeface="Arial"/>
              <a:cs typeface="Arial"/>
            </a:endParaRPr>
          </a:p>
        </p:txBody>
      </p:sp>
      <p:grpSp>
        <p:nvGrpSpPr>
          <p:cNvPr id="8" name="object 8"/>
          <p:cNvGrpSpPr/>
          <p:nvPr/>
        </p:nvGrpSpPr>
        <p:grpSpPr>
          <a:xfrm>
            <a:off x="3725364" y="3892296"/>
            <a:ext cx="1134110" cy="713740"/>
            <a:chOff x="4526279" y="3892296"/>
            <a:chExt cx="1134110" cy="713740"/>
          </a:xfrm>
        </p:grpSpPr>
        <p:pic>
          <p:nvPicPr>
            <p:cNvPr id="9" name="object 9"/>
            <p:cNvPicPr/>
            <p:nvPr/>
          </p:nvPicPr>
          <p:blipFill>
            <a:blip r:embed="rId6" cstate="print"/>
            <a:stretch>
              <a:fillRect/>
            </a:stretch>
          </p:blipFill>
          <p:spPr>
            <a:xfrm>
              <a:off x="4526279" y="3947160"/>
              <a:ext cx="1133855" cy="524256"/>
            </a:xfrm>
            <a:prstGeom prst="rect">
              <a:avLst/>
            </a:prstGeom>
          </p:spPr>
        </p:pic>
        <p:pic>
          <p:nvPicPr>
            <p:cNvPr id="10" name="object 10"/>
            <p:cNvPicPr/>
            <p:nvPr/>
          </p:nvPicPr>
          <p:blipFill>
            <a:blip r:embed="rId7" cstate="print"/>
            <a:stretch>
              <a:fillRect/>
            </a:stretch>
          </p:blipFill>
          <p:spPr>
            <a:xfrm>
              <a:off x="4571999" y="3892296"/>
              <a:ext cx="1042415" cy="713232"/>
            </a:xfrm>
            <a:prstGeom prst="rect">
              <a:avLst/>
            </a:prstGeom>
          </p:spPr>
        </p:pic>
        <p:sp>
          <p:nvSpPr>
            <p:cNvPr id="11" name="object 11"/>
            <p:cNvSpPr/>
            <p:nvPr/>
          </p:nvSpPr>
          <p:spPr>
            <a:xfrm>
              <a:off x="4571999" y="3968953"/>
              <a:ext cx="1042035" cy="432434"/>
            </a:xfrm>
            <a:custGeom>
              <a:avLst/>
              <a:gdLst/>
              <a:ahLst/>
              <a:cxnLst/>
              <a:rect l="l" t="t" r="r" b="b"/>
              <a:pathLst>
                <a:path w="1042035" h="432435">
                  <a:moveTo>
                    <a:pt x="1041989" y="0"/>
                  </a:moveTo>
                  <a:lnTo>
                    <a:pt x="0" y="0"/>
                  </a:lnTo>
                  <a:lnTo>
                    <a:pt x="0" y="431808"/>
                  </a:lnTo>
                  <a:lnTo>
                    <a:pt x="1041989" y="431808"/>
                  </a:lnTo>
                  <a:lnTo>
                    <a:pt x="1041989" y="0"/>
                  </a:lnTo>
                  <a:close/>
                </a:path>
              </a:pathLst>
            </a:custGeom>
            <a:solidFill>
              <a:srgbClr val="4F81BD"/>
            </a:solidFill>
          </p:spPr>
          <p:txBody>
            <a:bodyPr wrap="square" lIns="0" tIns="0" rIns="0" bIns="0" rtlCol="0"/>
            <a:lstStyle/>
            <a:p>
              <a:endParaRPr/>
            </a:p>
          </p:txBody>
        </p:sp>
        <p:sp>
          <p:nvSpPr>
            <p:cNvPr id="12" name="object 12"/>
            <p:cNvSpPr/>
            <p:nvPr/>
          </p:nvSpPr>
          <p:spPr>
            <a:xfrm>
              <a:off x="4571999" y="3968953"/>
              <a:ext cx="1042035" cy="432434"/>
            </a:xfrm>
            <a:custGeom>
              <a:avLst/>
              <a:gdLst/>
              <a:ahLst/>
              <a:cxnLst/>
              <a:rect l="l" t="t" r="r" b="b"/>
              <a:pathLst>
                <a:path w="1042035" h="432435">
                  <a:moveTo>
                    <a:pt x="0" y="0"/>
                  </a:moveTo>
                  <a:lnTo>
                    <a:pt x="1041990" y="0"/>
                  </a:lnTo>
                  <a:lnTo>
                    <a:pt x="1041990" y="431809"/>
                  </a:lnTo>
                  <a:lnTo>
                    <a:pt x="0" y="431809"/>
                  </a:lnTo>
                  <a:lnTo>
                    <a:pt x="0" y="0"/>
                  </a:lnTo>
                  <a:close/>
                </a:path>
              </a:pathLst>
            </a:custGeom>
            <a:ln w="9525">
              <a:solidFill>
                <a:srgbClr val="000000"/>
              </a:solidFill>
            </a:ln>
          </p:spPr>
          <p:txBody>
            <a:bodyPr wrap="square" lIns="0" tIns="0" rIns="0" bIns="0" rtlCol="0"/>
            <a:lstStyle/>
            <a:p>
              <a:endParaRPr/>
            </a:p>
          </p:txBody>
        </p:sp>
      </p:grpSp>
      <p:sp>
        <p:nvSpPr>
          <p:cNvPr id="13" name="object 13"/>
          <p:cNvSpPr txBox="1"/>
          <p:nvPr/>
        </p:nvSpPr>
        <p:spPr>
          <a:xfrm>
            <a:off x="3771082" y="3977132"/>
            <a:ext cx="1042035" cy="391160"/>
          </a:xfrm>
          <a:prstGeom prst="rect">
            <a:avLst/>
          </a:prstGeom>
        </p:spPr>
        <p:txBody>
          <a:bodyPr vert="horz" wrap="square" lIns="0" tIns="12700" rIns="0" bIns="0" rtlCol="0">
            <a:spAutoFit/>
          </a:bodyPr>
          <a:lstStyle/>
          <a:p>
            <a:pPr marL="224790">
              <a:spcBef>
                <a:spcPts val="100"/>
              </a:spcBef>
            </a:pPr>
            <a:r>
              <a:rPr sz="2400" b="1" spc="-5" dirty="0">
                <a:solidFill>
                  <a:srgbClr val="FFFFFF"/>
                </a:solidFill>
                <a:latin typeface="Arial"/>
                <a:cs typeface="Arial"/>
              </a:rPr>
              <a:t>Obs</a:t>
            </a:r>
            <a:endParaRPr sz="2400" dirty="0">
              <a:latin typeface="Arial"/>
              <a:cs typeface="Arial"/>
            </a:endParaRPr>
          </a:p>
        </p:txBody>
      </p:sp>
      <p:sp>
        <p:nvSpPr>
          <p:cNvPr id="15" name="object 15"/>
          <p:cNvSpPr txBox="1"/>
          <p:nvPr/>
        </p:nvSpPr>
        <p:spPr>
          <a:xfrm>
            <a:off x="5426331" y="4004565"/>
            <a:ext cx="705485" cy="760095"/>
          </a:xfrm>
          <a:prstGeom prst="rect">
            <a:avLst/>
          </a:prstGeom>
        </p:spPr>
        <p:txBody>
          <a:bodyPr vert="horz" wrap="square" lIns="0" tIns="9525" rIns="0" bIns="0" rtlCol="0">
            <a:spAutoFit/>
          </a:bodyPr>
          <a:lstStyle/>
          <a:p>
            <a:pPr marL="12700" marR="5080" indent="67945">
              <a:lnSpc>
                <a:spcPct val="100800"/>
              </a:lnSpc>
              <a:spcBef>
                <a:spcPts val="75"/>
              </a:spcBef>
            </a:pPr>
            <a:r>
              <a:rPr sz="2400" dirty="0">
                <a:latin typeface="Arial"/>
                <a:cs typeface="Arial"/>
              </a:rPr>
              <a:t>July </a:t>
            </a:r>
            <a:r>
              <a:rPr sz="2400" spc="-655" dirty="0">
                <a:latin typeface="Arial"/>
                <a:cs typeface="Arial"/>
              </a:rPr>
              <a:t> </a:t>
            </a:r>
            <a:r>
              <a:rPr sz="2400" dirty="0">
                <a:latin typeface="Arial"/>
                <a:cs typeface="Arial"/>
              </a:rPr>
              <a:t>2020</a:t>
            </a:r>
          </a:p>
        </p:txBody>
      </p:sp>
      <p:sp>
        <p:nvSpPr>
          <p:cNvPr id="16" name="object 16"/>
          <p:cNvSpPr txBox="1"/>
          <p:nvPr/>
        </p:nvSpPr>
        <p:spPr>
          <a:xfrm>
            <a:off x="2236153" y="6431788"/>
            <a:ext cx="424815" cy="166712"/>
          </a:xfrm>
          <a:prstGeom prst="rect">
            <a:avLst/>
          </a:prstGeom>
        </p:spPr>
        <p:txBody>
          <a:bodyPr vert="horz" wrap="square" lIns="0" tIns="12700" rIns="0" bIns="0" rtlCol="0">
            <a:spAutoFit/>
          </a:bodyPr>
          <a:lstStyle/>
          <a:p>
            <a:pPr marL="12700">
              <a:spcBef>
                <a:spcPts val="100"/>
              </a:spcBef>
            </a:pPr>
            <a:r>
              <a:rPr sz="1000" spc="-5" dirty="0">
                <a:latin typeface="Arial"/>
                <a:cs typeface="Arial"/>
              </a:rPr>
              <a:t>P</a:t>
            </a:r>
            <a:r>
              <a:rPr sz="1000" spc="-10" dirty="0">
                <a:latin typeface="Arial"/>
                <a:cs typeface="Arial"/>
              </a:rPr>
              <a:t>ag</a:t>
            </a:r>
            <a:r>
              <a:rPr sz="1000" dirty="0">
                <a:latin typeface="Arial"/>
                <a:cs typeface="Arial"/>
              </a:rPr>
              <a:t>e</a:t>
            </a:r>
            <a:r>
              <a:rPr sz="1000" spc="-10" dirty="0">
                <a:latin typeface="Arial"/>
                <a:cs typeface="Arial"/>
              </a:rPr>
              <a:t> </a:t>
            </a:r>
            <a:r>
              <a:rPr sz="1000" dirty="0">
                <a:latin typeface="Arial"/>
                <a:cs typeface="Arial"/>
              </a:rPr>
              <a:t>7</a:t>
            </a:r>
            <a:endParaRPr sz="1000">
              <a:latin typeface="Arial"/>
              <a:cs typeface="Arial"/>
            </a:endParaRPr>
          </a:p>
        </p:txBody>
      </p:sp>
      <p:sp>
        <p:nvSpPr>
          <p:cNvPr id="17" name="object 17"/>
          <p:cNvSpPr txBox="1">
            <a:spLocks noGrp="1"/>
          </p:cNvSpPr>
          <p:nvPr>
            <p:ph type="title"/>
          </p:nvPr>
        </p:nvSpPr>
        <p:spPr>
          <a:xfrm>
            <a:off x="2056393" y="165065"/>
            <a:ext cx="7505895" cy="689932"/>
          </a:xfrm>
          <a:prstGeom prst="rect">
            <a:avLst/>
          </a:prstGeom>
        </p:spPr>
        <p:txBody>
          <a:bodyPr vert="horz" wrap="square" lIns="0" tIns="12700" rIns="0" bIns="0" rtlCol="0" anchor="ctr">
            <a:spAutoFit/>
          </a:bodyPr>
          <a:lstStyle/>
          <a:p>
            <a:pPr marL="12700">
              <a:lnSpc>
                <a:spcPct val="100000"/>
              </a:lnSpc>
              <a:spcBef>
                <a:spcPts val="100"/>
              </a:spcBef>
            </a:pPr>
            <a:r>
              <a:rPr spc="-5" dirty="0"/>
              <a:t>Information</a:t>
            </a:r>
            <a:r>
              <a:rPr spc="-25" dirty="0"/>
              <a:t> </a:t>
            </a:r>
            <a:r>
              <a:rPr dirty="0"/>
              <a:t>content</a:t>
            </a:r>
            <a:r>
              <a:rPr spc="-15" dirty="0"/>
              <a:t> </a:t>
            </a:r>
            <a:r>
              <a:rPr dirty="0"/>
              <a:t>:</a:t>
            </a:r>
            <a:r>
              <a:rPr spc="-15" dirty="0"/>
              <a:t> </a:t>
            </a:r>
            <a:r>
              <a:rPr dirty="0"/>
              <a:t>DFS</a:t>
            </a:r>
          </a:p>
        </p:txBody>
      </p:sp>
      <p:sp>
        <p:nvSpPr>
          <p:cNvPr id="18" name="object 18"/>
          <p:cNvSpPr txBox="1"/>
          <p:nvPr/>
        </p:nvSpPr>
        <p:spPr>
          <a:xfrm>
            <a:off x="17319" y="5625230"/>
            <a:ext cx="7281545" cy="543096"/>
          </a:xfrm>
          <a:prstGeom prst="rect">
            <a:avLst/>
          </a:prstGeom>
          <a:solidFill>
            <a:srgbClr val="E6E0EC"/>
          </a:solidFill>
          <a:ln w="9525">
            <a:solidFill>
              <a:srgbClr val="4BACC6"/>
            </a:solidFill>
          </a:ln>
        </p:spPr>
        <p:txBody>
          <a:bodyPr vert="horz" wrap="square" lIns="0" tIns="55244" rIns="0" bIns="0" rtlCol="0">
            <a:spAutoFit/>
          </a:bodyPr>
          <a:lstStyle/>
          <a:p>
            <a:pPr marL="91440" marR="154305">
              <a:lnSpc>
                <a:spcPts val="1900"/>
              </a:lnSpc>
              <a:spcBef>
                <a:spcPts val="434"/>
              </a:spcBef>
            </a:pPr>
            <a:r>
              <a:rPr sz="1600" i="1" spc="-5" dirty="0">
                <a:latin typeface="Arial"/>
                <a:cs typeface="Arial"/>
              </a:rPr>
              <a:t>Methodology</a:t>
            </a:r>
            <a:r>
              <a:rPr sz="1600" i="1" dirty="0">
                <a:latin typeface="Arial"/>
                <a:cs typeface="Arial"/>
              </a:rPr>
              <a:t> :</a:t>
            </a:r>
            <a:r>
              <a:rPr sz="1600" i="1" spc="10" dirty="0">
                <a:latin typeface="Arial"/>
                <a:cs typeface="Arial"/>
              </a:rPr>
              <a:t> </a:t>
            </a:r>
            <a:r>
              <a:rPr sz="1600" i="1" spc="-5" dirty="0">
                <a:latin typeface="Arial"/>
                <a:cs typeface="Arial"/>
              </a:rPr>
              <a:t>1-day</a:t>
            </a:r>
            <a:r>
              <a:rPr sz="1600" i="1" spc="5" dirty="0">
                <a:latin typeface="Arial"/>
                <a:cs typeface="Arial"/>
              </a:rPr>
              <a:t> </a:t>
            </a:r>
            <a:r>
              <a:rPr sz="1600" i="1" spc="-5" dirty="0">
                <a:latin typeface="Arial"/>
                <a:cs typeface="Arial"/>
              </a:rPr>
              <a:t>with</a:t>
            </a:r>
            <a:r>
              <a:rPr sz="1600" i="1" dirty="0">
                <a:latin typeface="Arial"/>
                <a:cs typeface="Arial"/>
              </a:rPr>
              <a:t> 6 </a:t>
            </a:r>
            <a:r>
              <a:rPr sz="1600" i="1" spc="-15" dirty="0">
                <a:latin typeface="Arial"/>
                <a:cs typeface="Arial"/>
              </a:rPr>
              <a:t>4D-Var</a:t>
            </a:r>
            <a:r>
              <a:rPr sz="1600" i="1" spc="10" dirty="0">
                <a:latin typeface="Arial"/>
                <a:cs typeface="Arial"/>
              </a:rPr>
              <a:t> </a:t>
            </a:r>
            <a:r>
              <a:rPr sz="1600" i="1" spc="-5" dirty="0">
                <a:latin typeface="Arial"/>
                <a:cs typeface="Arial"/>
              </a:rPr>
              <a:t>assimilations</a:t>
            </a:r>
            <a:r>
              <a:rPr sz="1600" i="1" spc="5" dirty="0">
                <a:latin typeface="Arial"/>
                <a:cs typeface="Arial"/>
              </a:rPr>
              <a:t> </a:t>
            </a:r>
            <a:r>
              <a:rPr sz="1600" i="1" spc="-5" dirty="0">
                <a:latin typeface="Arial"/>
                <a:cs typeface="Arial"/>
              </a:rPr>
              <a:t>(with</a:t>
            </a:r>
            <a:r>
              <a:rPr sz="1600" i="1" dirty="0">
                <a:latin typeface="Arial"/>
                <a:cs typeface="Arial"/>
              </a:rPr>
              <a:t> </a:t>
            </a:r>
            <a:r>
              <a:rPr sz="1600" i="1" spc="-5" dirty="0">
                <a:latin typeface="Arial"/>
                <a:cs typeface="Arial"/>
              </a:rPr>
              <a:t>perturbed</a:t>
            </a:r>
            <a:r>
              <a:rPr sz="1600" i="1" dirty="0">
                <a:latin typeface="Arial"/>
                <a:cs typeface="Arial"/>
              </a:rPr>
              <a:t> </a:t>
            </a:r>
            <a:r>
              <a:rPr sz="1600" i="1" spc="-5" dirty="0">
                <a:latin typeface="Arial"/>
                <a:cs typeface="Arial"/>
              </a:rPr>
              <a:t>observations) </a:t>
            </a:r>
            <a:r>
              <a:rPr sz="1600" i="1" spc="-425" dirty="0">
                <a:latin typeface="Arial"/>
                <a:cs typeface="Arial"/>
              </a:rPr>
              <a:t> </a:t>
            </a:r>
            <a:r>
              <a:rPr sz="1600" i="1" spc="-5" dirty="0">
                <a:latin typeface="Arial"/>
                <a:cs typeface="Arial"/>
              </a:rPr>
              <a:t>DFS </a:t>
            </a:r>
            <a:r>
              <a:rPr sz="1600" i="1" dirty="0">
                <a:latin typeface="Arial"/>
                <a:cs typeface="Arial"/>
              </a:rPr>
              <a:t>from</a:t>
            </a:r>
            <a:r>
              <a:rPr sz="1600" i="1" spc="5" dirty="0">
                <a:latin typeface="Arial"/>
                <a:cs typeface="Arial"/>
              </a:rPr>
              <a:t> </a:t>
            </a:r>
            <a:r>
              <a:rPr sz="1600" i="1" spc="-5" dirty="0">
                <a:latin typeface="Arial"/>
                <a:cs typeface="Arial"/>
              </a:rPr>
              <a:t>randomization</a:t>
            </a:r>
            <a:r>
              <a:rPr sz="1600" i="1" dirty="0">
                <a:latin typeface="Arial"/>
                <a:cs typeface="Arial"/>
              </a:rPr>
              <a:t> </a:t>
            </a:r>
            <a:r>
              <a:rPr sz="1600" i="1" spc="-5" dirty="0">
                <a:latin typeface="Arial"/>
                <a:cs typeface="Arial"/>
              </a:rPr>
              <a:t>method</a:t>
            </a:r>
            <a:r>
              <a:rPr sz="1600" i="1" dirty="0">
                <a:latin typeface="Arial"/>
                <a:cs typeface="Arial"/>
              </a:rPr>
              <a:t> </a:t>
            </a:r>
            <a:r>
              <a:rPr sz="1600" i="1" spc="-5" dirty="0">
                <a:latin typeface="Arial"/>
                <a:cs typeface="Arial"/>
              </a:rPr>
              <a:t>(Desroziers</a:t>
            </a:r>
            <a:r>
              <a:rPr sz="1600" i="1" spc="5" dirty="0">
                <a:latin typeface="Arial"/>
                <a:cs typeface="Arial"/>
              </a:rPr>
              <a:t> </a:t>
            </a:r>
            <a:r>
              <a:rPr sz="1600" i="1" spc="-5" dirty="0">
                <a:latin typeface="Arial"/>
                <a:cs typeface="Arial"/>
              </a:rPr>
              <a:t>et</a:t>
            </a:r>
            <a:r>
              <a:rPr sz="1600" i="1" spc="10" dirty="0">
                <a:latin typeface="Arial"/>
                <a:cs typeface="Arial"/>
              </a:rPr>
              <a:t> </a:t>
            </a:r>
            <a:r>
              <a:rPr sz="1600" i="1" spc="-5" dirty="0">
                <a:latin typeface="Arial"/>
                <a:cs typeface="Arial"/>
              </a:rPr>
              <a:t>al.,</a:t>
            </a:r>
            <a:r>
              <a:rPr sz="1600" i="1" spc="10" dirty="0">
                <a:latin typeface="Arial"/>
                <a:cs typeface="Arial"/>
              </a:rPr>
              <a:t> </a:t>
            </a:r>
            <a:r>
              <a:rPr sz="1600" i="1" spc="-5" dirty="0">
                <a:latin typeface="Arial"/>
                <a:cs typeface="Arial"/>
              </a:rPr>
              <a:t>2006)</a:t>
            </a:r>
            <a:endParaRPr sz="1600" dirty="0">
              <a:latin typeface="Arial"/>
              <a:cs typeface="Arial"/>
            </a:endParaRPr>
          </a:p>
        </p:txBody>
      </p:sp>
      <p:sp>
        <p:nvSpPr>
          <p:cNvPr id="19" name="TextBox 18">
            <a:extLst>
              <a:ext uri="{FF2B5EF4-FFF2-40B4-BE49-F238E27FC236}">
                <a16:creationId xmlns:a16="http://schemas.microsoft.com/office/drawing/2014/main" id="{2A4BFE2F-2CEF-0D4D-8911-827041112223}"/>
              </a:ext>
            </a:extLst>
          </p:cNvPr>
          <p:cNvSpPr txBox="1"/>
          <p:nvPr/>
        </p:nvSpPr>
        <p:spPr>
          <a:xfrm>
            <a:off x="6575880" y="854997"/>
            <a:ext cx="5436886" cy="5355312"/>
          </a:xfrm>
          <a:prstGeom prst="rect">
            <a:avLst/>
          </a:prstGeom>
          <a:noFill/>
        </p:spPr>
        <p:txBody>
          <a:bodyPr wrap="square" rtlCol="0">
            <a:spAutoFit/>
          </a:bodyPr>
          <a:lstStyle/>
          <a:p>
            <a:r>
              <a:rPr lang="en-US" dirty="0"/>
              <a:t>DFS= Degrees of Freedom for Signal (number of</a:t>
            </a:r>
          </a:p>
          <a:p>
            <a:r>
              <a:rPr lang="en-US" dirty="0"/>
              <a:t> independent pieces of information in a profile).</a:t>
            </a:r>
          </a:p>
          <a:p>
            <a:endParaRPr lang="en-US" dirty="0"/>
          </a:p>
          <a:p>
            <a:r>
              <a:rPr lang="en-US" dirty="0"/>
              <a:t>Conclusions from these experiments confirm a number</a:t>
            </a:r>
          </a:p>
          <a:p>
            <a:r>
              <a:rPr lang="en-US" dirty="0"/>
              <a:t> of already known impacts:</a:t>
            </a:r>
          </a:p>
          <a:p>
            <a:pPr marL="285750" indent="-285750">
              <a:buFontTx/>
              <a:buChar char="-"/>
            </a:pPr>
            <a:r>
              <a:rPr lang="en-US" dirty="0"/>
              <a:t>The dominance of the microwave sounders </a:t>
            </a:r>
          </a:p>
          <a:p>
            <a:r>
              <a:rPr lang="en-US" dirty="0"/>
              <a:t>(18 instruments) with an impact on temperature, wind, </a:t>
            </a:r>
          </a:p>
          <a:p>
            <a:r>
              <a:rPr lang="en-US" dirty="0"/>
              <a:t>humidity) at short and medium ranges.</a:t>
            </a:r>
          </a:p>
          <a:p>
            <a:r>
              <a:rPr lang="en-US" dirty="0"/>
              <a:t>- The direct and indirect (anchoring data for bias correction) impacts of bending angles from</a:t>
            </a:r>
          </a:p>
          <a:p>
            <a:r>
              <a:rPr lang="en-US" dirty="0"/>
              <a:t>GNSS-RO receivers is confirmed with large positive impacts on temperature in the upper</a:t>
            </a:r>
          </a:p>
          <a:p>
            <a:r>
              <a:rPr lang="en-US" dirty="0"/>
              <a:t>troposphere/lower stratosphere.</a:t>
            </a:r>
          </a:p>
          <a:p>
            <a:pPr marL="285750" indent="-285750">
              <a:buFontTx/>
              <a:buChar char="-"/>
            </a:pPr>
            <a:r>
              <a:rPr lang="en-US" dirty="0"/>
              <a:t>The impact of infrared hyperspectral radiances is</a:t>
            </a:r>
          </a:p>
          <a:p>
            <a:r>
              <a:rPr lang="en-US" dirty="0"/>
              <a:t> significant in the troposphere on all variables but</a:t>
            </a:r>
          </a:p>
          <a:p>
            <a:r>
              <a:rPr lang="en-US" dirty="0"/>
              <a:t> restricted to the short ranges. Such impact comes from</a:t>
            </a:r>
          </a:p>
          <a:p>
            <a:r>
              <a:rPr lang="en-US" dirty="0"/>
              <a:t> their large number (80 % of the total observations)</a:t>
            </a:r>
          </a:p>
          <a:p>
            <a:r>
              <a:rPr lang="en-US" dirty="0"/>
              <a:t>				J.-F. </a:t>
            </a:r>
            <a:r>
              <a:rPr lang="en-US" dirty="0" err="1"/>
              <a:t>Mahfouf</a:t>
            </a:r>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36153" y="6431788"/>
            <a:ext cx="424815" cy="166712"/>
          </a:xfrm>
          <a:prstGeom prst="rect">
            <a:avLst/>
          </a:prstGeom>
        </p:spPr>
        <p:txBody>
          <a:bodyPr vert="horz" wrap="square" lIns="0" tIns="12700" rIns="0" bIns="0" rtlCol="0">
            <a:spAutoFit/>
          </a:bodyPr>
          <a:lstStyle/>
          <a:p>
            <a:pPr marL="12700">
              <a:spcBef>
                <a:spcPts val="100"/>
              </a:spcBef>
            </a:pPr>
            <a:r>
              <a:rPr sz="1000" spc="-5" dirty="0">
                <a:latin typeface="Arial"/>
                <a:cs typeface="Arial"/>
              </a:rPr>
              <a:t>P</a:t>
            </a:r>
            <a:r>
              <a:rPr sz="1000" spc="-10" dirty="0">
                <a:latin typeface="Arial"/>
                <a:cs typeface="Arial"/>
              </a:rPr>
              <a:t>ag</a:t>
            </a:r>
            <a:r>
              <a:rPr sz="1000" dirty="0">
                <a:latin typeface="Arial"/>
                <a:cs typeface="Arial"/>
              </a:rPr>
              <a:t>e</a:t>
            </a:r>
            <a:r>
              <a:rPr sz="1000" spc="-10" dirty="0">
                <a:latin typeface="Arial"/>
                <a:cs typeface="Arial"/>
              </a:rPr>
              <a:t> </a:t>
            </a:r>
            <a:r>
              <a:rPr sz="1000" dirty="0">
                <a:latin typeface="Arial"/>
                <a:cs typeface="Arial"/>
              </a:rPr>
              <a:t>8</a:t>
            </a:r>
            <a:endParaRPr sz="1000">
              <a:latin typeface="Arial"/>
              <a:cs typeface="Arial"/>
            </a:endParaRPr>
          </a:p>
        </p:txBody>
      </p:sp>
      <p:sp>
        <p:nvSpPr>
          <p:cNvPr id="3" name="object 3"/>
          <p:cNvSpPr txBox="1">
            <a:spLocks noGrp="1"/>
          </p:cNvSpPr>
          <p:nvPr>
            <p:ph type="title"/>
          </p:nvPr>
        </p:nvSpPr>
        <p:spPr>
          <a:xfrm>
            <a:off x="2455228" y="165065"/>
            <a:ext cx="6007836" cy="689932"/>
          </a:xfrm>
          <a:prstGeom prst="rect">
            <a:avLst/>
          </a:prstGeom>
        </p:spPr>
        <p:txBody>
          <a:bodyPr vert="horz" wrap="square" lIns="0" tIns="12700" rIns="0" bIns="0" rtlCol="0" anchor="ctr">
            <a:spAutoFit/>
          </a:bodyPr>
          <a:lstStyle/>
          <a:p>
            <a:pPr marL="12700">
              <a:lnSpc>
                <a:spcPct val="100000"/>
              </a:lnSpc>
              <a:spcBef>
                <a:spcPts val="100"/>
              </a:spcBef>
            </a:pPr>
            <a:r>
              <a:rPr dirty="0"/>
              <a:t>Results</a:t>
            </a:r>
            <a:r>
              <a:rPr spc="-30" dirty="0"/>
              <a:t> </a:t>
            </a:r>
            <a:r>
              <a:rPr dirty="0"/>
              <a:t>from</a:t>
            </a:r>
            <a:r>
              <a:rPr spc="-35" dirty="0"/>
              <a:t> </a:t>
            </a:r>
            <a:r>
              <a:rPr spc="-5" dirty="0"/>
              <a:t>FSOI</a:t>
            </a:r>
            <a:r>
              <a:rPr spc="-35" dirty="0"/>
              <a:t> </a:t>
            </a:r>
            <a:r>
              <a:rPr dirty="0"/>
              <a:t>(1)</a:t>
            </a:r>
          </a:p>
        </p:txBody>
      </p:sp>
      <p:grpSp>
        <p:nvGrpSpPr>
          <p:cNvPr id="4" name="object 4"/>
          <p:cNvGrpSpPr/>
          <p:nvPr/>
        </p:nvGrpSpPr>
        <p:grpSpPr>
          <a:xfrm>
            <a:off x="2318426" y="1681112"/>
            <a:ext cx="7314565" cy="3605529"/>
            <a:chOff x="794425" y="1681111"/>
            <a:chExt cx="7314565" cy="3605529"/>
          </a:xfrm>
        </p:grpSpPr>
        <p:sp>
          <p:nvSpPr>
            <p:cNvPr id="5" name="object 5"/>
            <p:cNvSpPr/>
            <p:nvPr/>
          </p:nvSpPr>
          <p:spPr>
            <a:xfrm>
              <a:off x="1505038" y="2040467"/>
              <a:ext cx="5984240" cy="99060"/>
            </a:xfrm>
            <a:custGeom>
              <a:avLst/>
              <a:gdLst/>
              <a:ahLst/>
              <a:cxnLst/>
              <a:rect l="l" t="t" r="r" b="b"/>
              <a:pathLst>
                <a:path w="5984240" h="99060">
                  <a:moveTo>
                    <a:pt x="5984003" y="0"/>
                  </a:moveTo>
                  <a:lnTo>
                    <a:pt x="0" y="0"/>
                  </a:lnTo>
                  <a:lnTo>
                    <a:pt x="0" y="98965"/>
                  </a:lnTo>
                  <a:lnTo>
                    <a:pt x="5984003" y="98965"/>
                  </a:lnTo>
                  <a:lnTo>
                    <a:pt x="5984003" y="0"/>
                  </a:lnTo>
                  <a:close/>
                </a:path>
              </a:pathLst>
            </a:custGeom>
            <a:solidFill>
              <a:srgbClr val="8FBC8F"/>
            </a:solidFill>
          </p:spPr>
          <p:txBody>
            <a:bodyPr wrap="square" lIns="0" tIns="0" rIns="0" bIns="0" rtlCol="0"/>
            <a:lstStyle/>
            <a:p>
              <a:endParaRPr/>
            </a:p>
          </p:txBody>
        </p:sp>
        <p:sp>
          <p:nvSpPr>
            <p:cNvPr id="6" name="object 6"/>
            <p:cNvSpPr/>
            <p:nvPr/>
          </p:nvSpPr>
          <p:spPr>
            <a:xfrm>
              <a:off x="1505038" y="2040467"/>
              <a:ext cx="5984240" cy="99060"/>
            </a:xfrm>
            <a:custGeom>
              <a:avLst/>
              <a:gdLst/>
              <a:ahLst/>
              <a:cxnLst/>
              <a:rect l="l" t="t" r="r" b="b"/>
              <a:pathLst>
                <a:path w="5984240" h="99060">
                  <a:moveTo>
                    <a:pt x="0" y="98965"/>
                  </a:moveTo>
                  <a:lnTo>
                    <a:pt x="5984003" y="98965"/>
                  </a:lnTo>
                  <a:lnTo>
                    <a:pt x="5984003" y="0"/>
                  </a:lnTo>
                  <a:lnTo>
                    <a:pt x="0" y="0"/>
                  </a:lnTo>
                  <a:lnTo>
                    <a:pt x="0" y="98965"/>
                  </a:lnTo>
                  <a:close/>
                </a:path>
              </a:pathLst>
            </a:custGeom>
            <a:ln w="7255">
              <a:solidFill>
                <a:srgbClr val="000000"/>
              </a:solidFill>
            </a:ln>
          </p:spPr>
          <p:txBody>
            <a:bodyPr wrap="square" lIns="0" tIns="0" rIns="0" bIns="0" rtlCol="0"/>
            <a:lstStyle/>
            <a:p>
              <a:endParaRPr/>
            </a:p>
          </p:txBody>
        </p:sp>
        <p:sp>
          <p:nvSpPr>
            <p:cNvPr id="7" name="object 7"/>
            <p:cNvSpPr/>
            <p:nvPr/>
          </p:nvSpPr>
          <p:spPr>
            <a:xfrm>
              <a:off x="1505038" y="2164174"/>
              <a:ext cx="3612515" cy="99060"/>
            </a:xfrm>
            <a:custGeom>
              <a:avLst/>
              <a:gdLst/>
              <a:ahLst/>
              <a:cxnLst/>
              <a:rect l="l" t="t" r="r" b="b"/>
              <a:pathLst>
                <a:path w="3612515" h="99060">
                  <a:moveTo>
                    <a:pt x="3612438" y="0"/>
                  </a:moveTo>
                  <a:lnTo>
                    <a:pt x="0" y="0"/>
                  </a:lnTo>
                  <a:lnTo>
                    <a:pt x="0" y="98965"/>
                  </a:lnTo>
                  <a:lnTo>
                    <a:pt x="3612438" y="98965"/>
                  </a:lnTo>
                  <a:lnTo>
                    <a:pt x="3612438" y="0"/>
                  </a:lnTo>
                  <a:close/>
                </a:path>
              </a:pathLst>
            </a:custGeom>
            <a:solidFill>
              <a:srgbClr val="FFFF00"/>
            </a:solidFill>
          </p:spPr>
          <p:txBody>
            <a:bodyPr wrap="square" lIns="0" tIns="0" rIns="0" bIns="0" rtlCol="0"/>
            <a:lstStyle/>
            <a:p>
              <a:endParaRPr/>
            </a:p>
          </p:txBody>
        </p:sp>
        <p:sp>
          <p:nvSpPr>
            <p:cNvPr id="8" name="object 8"/>
            <p:cNvSpPr/>
            <p:nvPr/>
          </p:nvSpPr>
          <p:spPr>
            <a:xfrm>
              <a:off x="1505038" y="2164174"/>
              <a:ext cx="3612515" cy="99060"/>
            </a:xfrm>
            <a:custGeom>
              <a:avLst/>
              <a:gdLst/>
              <a:ahLst/>
              <a:cxnLst/>
              <a:rect l="l" t="t" r="r" b="b"/>
              <a:pathLst>
                <a:path w="3612515" h="99060">
                  <a:moveTo>
                    <a:pt x="0" y="98965"/>
                  </a:moveTo>
                  <a:lnTo>
                    <a:pt x="3612438" y="98965"/>
                  </a:lnTo>
                  <a:lnTo>
                    <a:pt x="3612438" y="0"/>
                  </a:lnTo>
                  <a:lnTo>
                    <a:pt x="0" y="0"/>
                  </a:lnTo>
                  <a:lnTo>
                    <a:pt x="0" y="98965"/>
                  </a:lnTo>
                  <a:close/>
                </a:path>
              </a:pathLst>
            </a:custGeom>
            <a:ln w="7255">
              <a:solidFill>
                <a:srgbClr val="000000"/>
              </a:solidFill>
            </a:ln>
          </p:spPr>
          <p:txBody>
            <a:bodyPr wrap="square" lIns="0" tIns="0" rIns="0" bIns="0" rtlCol="0"/>
            <a:lstStyle/>
            <a:p>
              <a:endParaRPr/>
            </a:p>
          </p:txBody>
        </p:sp>
        <p:sp>
          <p:nvSpPr>
            <p:cNvPr id="9" name="object 9"/>
            <p:cNvSpPr/>
            <p:nvPr/>
          </p:nvSpPr>
          <p:spPr>
            <a:xfrm>
              <a:off x="1505038" y="2287882"/>
              <a:ext cx="3134360" cy="99060"/>
            </a:xfrm>
            <a:custGeom>
              <a:avLst/>
              <a:gdLst/>
              <a:ahLst/>
              <a:cxnLst/>
              <a:rect l="l" t="t" r="r" b="b"/>
              <a:pathLst>
                <a:path w="3134360" h="99060">
                  <a:moveTo>
                    <a:pt x="3133838" y="0"/>
                  </a:moveTo>
                  <a:lnTo>
                    <a:pt x="0" y="0"/>
                  </a:lnTo>
                  <a:lnTo>
                    <a:pt x="0" y="98965"/>
                  </a:lnTo>
                  <a:lnTo>
                    <a:pt x="3133838" y="98965"/>
                  </a:lnTo>
                  <a:lnTo>
                    <a:pt x="3133838" y="0"/>
                  </a:lnTo>
                  <a:close/>
                </a:path>
              </a:pathLst>
            </a:custGeom>
            <a:solidFill>
              <a:srgbClr val="1E90FF"/>
            </a:solidFill>
          </p:spPr>
          <p:txBody>
            <a:bodyPr wrap="square" lIns="0" tIns="0" rIns="0" bIns="0" rtlCol="0"/>
            <a:lstStyle/>
            <a:p>
              <a:endParaRPr/>
            </a:p>
          </p:txBody>
        </p:sp>
        <p:sp>
          <p:nvSpPr>
            <p:cNvPr id="10" name="object 10"/>
            <p:cNvSpPr/>
            <p:nvPr/>
          </p:nvSpPr>
          <p:spPr>
            <a:xfrm>
              <a:off x="1505038" y="2287882"/>
              <a:ext cx="3134360" cy="99060"/>
            </a:xfrm>
            <a:custGeom>
              <a:avLst/>
              <a:gdLst/>
              <a:ahLst/>
              <a:cxnLst/>
              <a:rect l="l" t="t" r="r" b="b"/>
              <a:pathLst>
                <a:path w="3134360" h="99060">
                  <a:moveTo>
                    <a:pt x="0" y="98965"/>
                  </a:moveTo>
                  <a:lnTo>
                    <a:pt x="3133838" y="98965"/>
                  </a:lnTo>
                  <a:lnTo>
                    <a:pt x="3133838" y="0"/>
                  </a:lnTo>
                  <a:lnTo>
                    <a:pt x="0" y="0"/>
                  </a:lnTo>
                  <a:lnTo>
                    <a:pt x="0" y="98965"/>
                  </a:lnTo>
                  <a:close/>
                </a:path>
              </a:pathLst>
            </a:custGeom>
            <a:ln w="7255">
              <a:solidFill>
                <a:srgbClr val="000000"/>
              </a:solidFill>
            </a:ln>
          </p:spPr>
          <p:txBody>
            <a:bodyPr wrap="square" lIns="0" tIns="0" rIns="0" bIns="0" rtlCol="0"/>
            <a:lstStyle/>
            <a:p>
              <a:endParaRPr/>
            </a:p>
          </p:txBody>
        </p:sp>
        <p:sp>
          <p:nvSpPr>
            <p:cNvPr id="11" name="object 11"/>
            <p:cNvSpPr/>
            <p:nvPr/>
          </p:nvSpPr>
          <p:spPr>
            <a:xfrm>
              <a:off x="1505038" y="2411589"/>
              <a:ext cx="2955925" cy="99060"/>
            </a:xfrm>
            <a:custGeom>
              <a:avLst/>
              <a:gdLst/>
              <a:ahLst/>
              <a:cxnLst/>
              <a:rect l="l" t="t" r="r" b="b"/>
              <a:pathLst>
                <a:path w="2955925" h="99060">
                  <a:moveTo>
                    <a:pt x="2955870" y="0"/>
                  </a:moveTo>
                  <a:lnTo>
                    <a:pt x="0" y="0"/>
                  </a:lnTo>
                  <a:lnTo>
                    <a:pt x="0" y="98965"/>
                  </a:lnTo>
                  <a:lnTo>
                    <a:pt x="2955870" y="98965"/>
                  </a:lnTo>
                  <a:lnTo>
                    <a:pt x="2955870" y="0"/>
                  </a:lnTo>
                  <a:close/>
                </a:path>
              </a:pathLst>
            </a:custGeom>
            <a:solidFill>
              <a:srgbClr val="A0522D"/>
            </a:solidFill>
          </p:spPr>
          <p:txBody>
            <a:bodyPr wrap="square" lIns="0" tIns="0" rIns="0" bIns="0" rtlCol="0"/>
            <a:lstStyle/>
            <a:p>
              <a:endParaRPr/>
            </a:p>
          </p:txBody>
        </p:sp>
        <p:sp>
          <p:nvSpPr>
            <p:cNvPr id="12" name="object 12"/>
            <p:cNvSpPr/>
            <p:nvPr/>
          </p:nvSpPr>
          <p:spPr>
            <a:xfrm>
              <a:off x="1505038" y="2411589"/>
              <a:ext cx="2955925" cy="99060"/>
            </a:xfrm>
            <a:custGeom>
              <a:avLst/>
              <a:gdLst/>
              <a:ahLst/>
              <a:cxnLst/>
              <a:rect l="l" t="t" r="r" b="b"/>
              <a:pathLst>
                <a:path w="2955925" h="99060">
                  <a:moveTo>
                    <a:pt x="0" y="98965"/>
                  </a:moveTo>
                  <a:lnTo>
                    <a:pt x="2955870" y="98965"/>
                  </a:lnTo>
                  <a:lnTo>
                    <a:pt x="2955870" y="0"/>
                  </a:lnTo>
                  <a:lnTo>
                    <a:pt x="0" y="0"/>
                  </a:lnTo>
                  <a:lnTo>
                    <a:pt x="0" y="98965"/>
                  </a:lnTo>
                  <a:close/>
                </a:path>
              </a:pathLst>
            </a:custGeom>
            <a:ln w="7255">
              <a:solidFill>
                <a:srgbClr val="000000"/>
              </a:solidFill>
            </a:ln>
          </p:spPr>
          <p:txBody>
            <a:bodyPr wrap="square" lIns="0" tIns="0" rIns="0" bIns="0" rtlCol="0"/>
            <a:lstStyle/>
            <a:p>
              <a:endParaRPr/>
            </a:p>
          </p:txBody>
        </p:sp>
        <p:sp>
          <p:nvSpPr>
            <p:cNvPr id="13" name="object 13"/>
            <p:cNvSpPr/>
            <p:nvPr/>
          </p:nvSpPr>
          <p:spPr>
            <a:xfrm>
              <a:off x="1505038" y="2535297"/>
              <a:ext cx="2616200" cy="99060"/>
            </a:xfrm>
            <a:custGeom>
              <a:avLst/>
              <a:gdLst/>
              <a:ahLst/>
              <a:cxnLst/>
              <a:rect l="l" t="t" r="r" b="b"/>
              <a:pathLst>
                <a:path w="2616200" h="99060">
                  <a:moveTo>
                    <a:pt x="2615734" y="0"/>
                  </a:moveTo>
                  <a:lnTo>
                    <a:pt x="0" y="0"/>
                  </a:lnTo>
                  <a:lnTo>
                    <a:pt x="0" y="98965"/>
                  </a:lnTo>
                  <a:lnTo>
                    <a:pt x="2615734" y="98965"/>
                  </a:lnTo>
                  <a:lnTo>
                    <a:pt x="2615734" y="0"/>
                  </a:lnTo>
                  <a:close/>
                </a:path>
              </a:pathLst>
            </a:custGeom>
            <a:solidFill>
              <a:srgbClr val="228B22"/>
            </a:solidFill>
          </p:spPr>
          <p:txBody>
            <a:bodyPr wrap="square" lIns="0" tIns="0" rIns="0" bIns="0" rtlCol="0"/>
            <a:lstStyle/>
            <a:p>
              <a:endParaRPr/>
            </a:p>
          </p:txBody>
        </p:sp>
        <p:sp>
          <p:nvSpPr>
            <p:cNvPr id="14" name="object 14"/>
            <p:cNvSpPr/>
            <p:nvPr/>
          </p:nvSpPr>
          <p:spPr>
            <a:xfrm>
              <a:off x="1505038" y="2535297"/>
              <a:ext cx="2616200" cy="99060"/>
            </a:xfrm>
            <a:custGeom>
              <a:avLst/>
              <a:gdLst/>
              <a:ahLst/>
              <a:cxnLst/>
              <a:rect l="l" t="t" r="r" b="b"/>
              <a:pathLst>
                <a:path w="2616200" h="99060">
                  <a:moveTo>
                    <a:pt x="0" y="98965"/>
                  </a:moveTo>
                  <a:lnTo>
                    <a:pt x="2615734" y="98965"/>
                  </a:lnTo>
                  <a:lnTo>
                    <a:pt x="2615734" y="0"/>
                  </a:lnTo>
                  <a:lnTo>
                    <a:pt x="0" y="0"/>
                  </a:lnTo>
                  <a:lnTo>
                    <a:pt x="0" y="98965"/>
                  </a:lnTo>
                  <a:close/>
                </a:path>
              </a:pathLst>
            </a:custGeom>
            <a:ln w="7255">
              <a:solidFill>
                <a:srgbClr val="000000"/>
              </a:solidFill>
            </a:ln>
          </p:spPr>
          <p:txBody>
            <a:bodyPr wrap="square" lIns="0" tIns="0" rIns="0" bIns="0" rtlCol="0"/>
            <a:lstStyle/>
            <a:p>
              <a:endParaRPr/>
            </a:p>
          </p:txBody>
        </p:sp>
        <p:sp>
          <p:nvSpPr>
            <p:cNvPr id="15" name="object 15"/>
            <p:cNvSpPr/>
            <p:nvPr/>
          </p:nvSpPr>
          <p:spPr>
            <a:xfrm>
              <a:off x="1505038" y="2659004"/>
              <a:ext cx="2118995" cy="99060"/>
            </a:xfrm>
            <a:custGeom>
              <a:avLst/>
              <a:gdLst/>
              <a:ahLst/>
              <a:cxnLst/>
              <a:rect l="l" t="t" r="r" b="b"/>
              <a:pathLst>
                <a:path w="2118995" h="99060">
                  <a:moveTo>
                    <a:pt x="2118787" y="0"/>
                  </a:moveTo>
                  <a:lnTo>
                    <a:pt x="0" y="0"/>
                  </a:lnTo>
                  <a:lnTo>
                    <a:pt x="0" y="98965"/>
                  </a:lnTo>
                  <a:lnTo>
                    <a:pt x="2118787" y="98965"/>
                  </a:lnTo>
                  <a:lnTo>
                    <a:pt x="2118787" y="0"/>
                  </a:lnTo>
                  <a:close/>
                </a:path>
              </a:pathLst>
            </a:custGeom>
            <a:solidFill>
              <a:srgbClr val="DA70D6"/>
            </a:solidFill>
          </p:spPr>
          <p:txBody>
            <a:bodyPr wrap="square" lIns="0" tIns="0" rIns="0" bIns="0" rtlCol="0"/>
            <a:lstStyle/>
            <a:p>
              <a:endParaRPr/>
            </a:p>
          </p:txBody>
        </p:sp>
        <p:sp>
          <p:nvSpPr>
            <p:cNvPr id="16" name="object 16"/>
            <p:cNvSpPr/>
            <p:nvPr/>
          </p:nvSpPr>
          <p:spPr>
            <a:xfrm>
              <a:off x="1505038" y="2659004"/>
              <a:ext cx="2118995" cy="99060"/>
            </a:xfrm>
            <a:custGeom>
              <a:avLst/>
              <a:gdLst/>
              <a:ahLst/>
              <a:cxnLst/>
              <a:rect l="l" t="t" r="r" b="b"/>
              <a:pathLst>
                <a:path w="2118995" h="99060">
                  <a:moveTo>
                    <a:pt x="0" y="98965"/>
                  </a:moveTo>
                  <a:lnTo>
                    <a:pt x="2118787" y="98965"/>
                  </a:lnTo>
                  <a:lnTo>
                    <a:pt x="2118787" y="0"/>
                  </a:lnTo>
                  <a:lnTo>
                    <a:pt x="0" y="0"/>
                  </a:lnTo>
                  <a:lnTo>
                    <a:pt x="0" y="98965"/>
                  </a:lnTo>
                  <a:close/>
                </a:path>
              </a:pathLst>
            </a:custGeom>
            <a:ln w="7255">
              <a:solidFill>
                <a:srgbClr val="000000"/>
              </a:solidFill>
            </a:ln>
          </p:spPr>
          <p:txBody>
            <a:bodyPr wrap="square" lIns="0" tIns="0" rIns="0" bIns="0" rtlCol="0"/>
            <a:lstStyle/>
            <a:p>
              <a:endParaRPr/>
            </a:p>
          </p:txBody>
        </p:sp>
        <p:sp>
          <p:nvSpPr>
            <p:cNvPr id="17" name="object 17"/>
            <p:cNvSpPr/>
            <p:nvPr/>
          </p:nvSpPr>
          <p:spPr>
            <a:xfrm>
              <a:off x="1505038" y="2782711"/>
              <a:ext cx="1822450" cy="99060"/>
            </a:xfrm>
            <a:custGeom>
              <a:avLst/>
              <a:gdLst/>
              <a:ahLst/>
              <a:cxnLst/>
              <a:rect l="l" t="t" r="r" b="b"/>
              <a:pathLst>
                <a:path w="1822450" h="99060">
                  <a:moveTo>
                    <a:pt x="1821961" y="0"/>
                  </a:moveTo>
                  <a:lnTo>
                    <a:pt x="0" y="0"/>
                  </a:lnTo>
                  <a:lnTo>
                    <a:pt x="0" y="98965"/>
                  </a:lnTo>
                  <a:lnTo>
                    <a:pt x="1821961" y="98965"/>
                  </a:lnTo>
                  <a:lnTo>
                    <a:pt x="1821961" y="0"/>
                  </a:lnTo>
                  <a:close/>
                </a:path>
              </a:pathLst>
            </a:custGeom>
            <a:solidFill>
              <a:srgbClr val="87CEEB"/>
            </a:solidFill>
          </p:spPr>
          <p:txBody>
            <a:bodyPr wrap="square" lIns="0" tIns="0" rIns="0" bIns="0" rtlCol="0"/>
            <a:lstStyle/>
            <a:p>
              <a:endParaRPr/>
            </a:p>
          </p:txBody>
        </p:sp>
        <p:sp>
          <p:nvSpPr>
            <p:cNvPr id="18" name="object 18"/>
            <p:cNvSpPr/>
            <p:nvPr/>
          </p:nvSpPr>
          <p:spPr>
            <a:xfrm>
              <a:off x="1505038" y="2782711"/>
              <a:ext cx="1822450" cy="99060"/>
            </a:xfrm>
            <a:custGeom>
              <a:avLst/>
              <a:gdLst/>
              <a:ahLst/>
              <a:cxnLst/>
              <a:rect l="l" t="t" r="r" b="b"/>
              <a:pathLst>
                <a:path w="1822450" h="99060">
                  <a:moveTo>
                    <a:pt x="0" y="98965"/>
                  </a:moveTo>
                  <a:lnTo>
                    <a:pt x="1821961" y="98965"/>
                  </a:lnTo>
                  <a:lnTo>
                    <a:pt x="1821961" y="0"/>
                  </a:lnTo>
                  <a:lnTo>
                    <a:pt x="0" y="0"/>
                  </a:lnTo>
                  <a:lnTo>
                    <a:pt x="0" y="98965"/>
                  </a:lnTo>
                  <a:close/>
                </a:path>
              </a:pathLst>
            </a:custGeom>
            <a:ln w="7255">
              <a:solidFill>
                <a:srgbClr val="000000"/>
              </a:solidFill>
            </a:ln>
          </p:spPr>
          <p:txBody>
            <a:bodyPr wrap="square" lIns="0" tIns="0" rIns="0" bIns="0" rtlCol="0"/>
            <a:lstStyle/>
            <a:p>
              <a:endParaRPr/>
            </a:p>
          </p:txBody>
        </p:sp>
        <p:sp>
          <p:nvSpPr>
            <p:cNvPr id="19" name="object 19"/>
            <p:cNvSpPr/>
            <p:nvPr/>
          </p:nvSpPr>
          <p:spPr>
            <a:xfrm>
              <a:off x="1505038" y="2906419"/>
              <a:ext cx="1674495" cy="99060"/>
            </a:xfrm>
            <a:custGeom>
              <a:avLst/>
              <a:gdLst/>
              <a:ahLst/>
              <a:cxnLst/>
              <a:rect l="l" t="t" r="r" b="b"/>
              <a:pathLst>
                <a:path w="1674495" h="99060">
                  <a:moveTo>
                    <a:pt x="1674035" y="0"/>
                  </a:moveTo>
                  <a:lnTo>
                    <a:pt x="0" y="0"/>
                  </a:lnTo>
                  <a:lnTo>
                    <a:pt x="0" y="98965"/>
                  </a:lnTo>
                  <a:lnTo>
                    <a:pt x="1674035" y="98965"/>
                  </a:lnTo>
                  <a:lnTo>
                    <a:pt x="1674035" y="0"/>
                  </a:lnTo>
                  <a:close/>
                </a:path>
              </a:pathLst>
            </a:custGeom>
            <a:solidFill>
              <a:srgbClr val="000000"/>
            </a:solidFill>
          </p:spPr>
          <p:txBody>
            <a:bodyPr wrap="square" lIns="0" tIns="0" rIns="0" bIns="0" rtlCol="0"/>
            <a:lstStyle/>
            <a:p>
              <a:endParaRPr/>
            </a:p>
          </p:txBody>
        </p:sp>
        <p:sp>
          <p:nvSpPr>
            <p:cNvPr id="20" name="object 20"/>
            <p:cNvSpPr/>
            <p:nvPr/>
          </p:nvSpPr>
          <p:spPr>
            <a:xfrm>
              <a:off x="1505038" y="3030126"/>
              <a:ext cx="1616075" cy="99060"/>
            </a:xfrm>
            <a:custGeom>
              <a:avLst/>
              <a:gdLst/>
              <a:ahLst/>
              <a:cxnLst/>
              <a:rect l="l" t="t" r="r" b="b"/>
              <a:pathLst>
                <a:path w="1616075" h="99060">
                  <a:moveTo>
                    <a:pt x="1615574" y="0"/>
                  </a:moveTo>
                  <a:lnTo>
                    <a:pt x="0" y="0"/>
                  </a:lnTo>
                  <a:lnTo>
                    <a:pt x="0" y="98965"/>
                  </a:lnTo>
                  <a:lnTo>
                    <a:pt x="1615574" y="98965"/>
                  </a:lnTo>
                  <a:lnTo>
                    <a:pt x="1615574" y="0"/>
                  </a:lnTo>
                  <a:close/>
                </a:path>
              </a:pathLst>
            </a:custGeom>
            <a:solidFill>
              <a:srgbClr val="800080"/>
            </a:solidFill>
          </p:spPr>
          <p:txBody>
            <a:bodyPr wrap="square" lIns="0" tIns="0" rIns="0" bIns="0" rtlCol="0"/>
            <a:lstStyle/>
            <a:p>
              <a:endParaRPr/>
            </a:p>
          </p:txBody>
        </p:sp>
        <p:sp>
          <p:nvSpPr>
            <p:cNvPr id="21" name="object 21"/>
            <p:cNvSpPr/>
            <p:nvPr/>
          </p:nvSpPr>
          <p:spPr>
            <a:xfrm>
              <a:off x="1505038" y="3030126"/>
              <a:ext cx="1616075" cy="99060"/>
            </a:xfrm>
            <a:custGeom>
              <a:avLst/>
              <a:gdLst/>
              <a:ahLst/>
              <a:cxnLst/>
              <a:rect l="l" t="t" r="r" b="b"/>
              <a:pathLst>
                <a:path w="1616075" h="99060">
                  <a:moveTo>
                    <a:pt x="0" y="98965"/>
                  </a:moveTo>
                  <a:lnTo>
                    <a:pt x="1615574" y="98965"/>
                  </a:lnTo>
                  <a:lnTo>
                    <a:pt x="1615574" y="0"/>
                  </a:lnTo>
                  <a:lnTo>
                    <a:pt x="0" y="0"/>
                  </a:lnTo>
                  <a:lnTo>
                    <a:pt x="0" y="98965"/>
                  </a:lnTo>
                  <a:close/>
                </a:path>
              </a:pathLst>
            </a:custGeom>
            <a:ln w="7255">
              <a:solidFill>
                <a:srgbClr val="000000"/>
              </a:solidFill>
            </a:ln>
          </p:spPr>
          <p:txBody>
            <a:bodyPr wrap="square" lIns="0" tIns="0" rIns="0" bIns="0" rtlCol="0"/>
            <a:lstStyle/>
            <a:p>
              <a:endParaRPr/>
            </a:p>
          </p:txBody>
        </p:sp>
        <p:sp>
          <p:nvSpPr>
            <p:cNvPr id="22" name="object 22"/>
            <p:cNvSpPr/>
            <p:nvPr/>
          </p:nvSpPr>
          <p:spPr>
            <a:xfrm>
              <a:off x="1505038" y="3153834"/>
              <a:ext cx="1435735" cy="99060"/>
            </a:xfrm>
            <a:custGeom>
              <a:avLst/>
              <a:gdLst/>
              <a:ahLst/>
              <a:cxnLst/>
              <a:rect l="l" t="t" r="r" b="b"/>
              <a:pathLst>
                <a:path w="1435735" h="99060">
                  <a:moveTo>
                    <a:pt x="1435419" y="0"/>
                  </a:moveTo>
                  <a:lnTo>
                    <a:pt x="0" y="0"/>
                  </a:lnTo>
                  <a:lnTo>
                    <a:pt x="0" y="98965"/>
                  </a:lnTo>
                  <a:lnTo>
                    <a:pt x="1435419" y="98965"/>
                  </a:lnTo>
                  <a:lnTo>
                    <a:pt x="1435419" y="0"/>
                  </a:lnTo>
                  <a:close/>
                </a:path>
              </a:pathLst>
            </a:custGeom>
            <a:solidFill>
              <a:srgbClr val="808080"/>
            </a:solidFill>
          </p:spPr>
          <p:txBody>
            <a:bodyPr wrap="square" lIns="0" tIns="0" rIns="0" bIns="0" rtlCol="0"/>
            <a:lstStyle/>
            <a:p>
              <a:endParaRPr/>
            </a:p>
          </p:txBody>
        </p:sp>
        <p:sp>
          <p:nvSpPr>
            <p:cNvPr id="23" name="object 23"/>
            <p:cNvSpPr/>
            <p:nvPr/>
          </p:nvSpPr>
          <p:spPr>
            <a:xfrm>
              <a:off x="1505038" y="3153834"/>
              <a:ext cx="1435735" cy="99060"/>
            </a:xfrm>
            <a:custGeom>
              <a:avLst/>
              <a:gdLst/>
              <a:ahLst/>
              <a:cxnLst/>
              <a:rect l="l" t="t" r="r" b="b"/>
              <a:pathLst>
                <a:path w="1435735" h="99060">
                  <a:moveTo>
                    <a:pt x="0" y="98965"/>
                  </a:moveTo>
                  <a:lnTo>
                    <a:pt x="1435419" y="98965"/>
                  </a:lnTo>
                  <a:lnTo>
                    <a:pt x="1435419" y="0"/>
                  </a:lnTo>
                  <a:lnTo>
                    <a:pt x="0" y="0"/>
                  </a:lnTo>
                  <a:lnTo>
                    <a:pt x="0" y="98965"/>
                  </a:lnTo>
                  <a:close/>
                </a:path>
              </a:pathLst>
            </a:custGeom>
            <a:ln w="7255">
              <a:solidFill>
                <a:srgbClr val="000000"/>
              </a:solidFill>
            </a:ln>
          </p:spPr>
          <p:txBody>
            <a:bodyPr wrap="square" lIns="0" tIns="0" rIns="0" bIns="0" rtlCol="0"/>
            <a:lstStyle/>
            <a:p>
              <a:endParaRPr/>
            </a:p>
          </p:txBody>
        </p:sp>
        <p:sp>
          <p:nvSpPr>
            <p:cNvPr id="24" name="object 24"/>
            <p:cNvSpPr/>
            <p:nvPr/>
          </p:nvSpPr>
          <p:spPr>
            <a:xfrm>
              <a:off x="1505038" y="3277541"/>
              <a:ext cx="1416685" cy="99060"/>
            </a:xfrm>
            <a:custGeom>
              <a:avLst/>
              <a:gdLst/>
              <a:ahLst/>
              <a:cxnLst/>
              <a:rect l="l" t="t" r="r" b="b"/>
              <a:pathLst>
                <a:path w="1416685" h="99060">
                  <a:moveTo>
                    <a:pt x="1416297" y="0"/>
                  </a:moveTo>
                  <a:lnTo>
                    <a:pt x="0" y="0"/>
                  </a:lnTo>
                  <a:lnTo>
                    <a:pt x="0" y="98965"/>
                  </a:lnTo>
                  <a:lnTo>
                    <a:pt x="1416297" y="98965"/>
                  </a:lnTo>
                  <a:lnTo>
                    <a:pt x="1416297" y="0"/>
                  </a:lnTo>
                  <a:close/>
                </a:path>
              </a:pathLst>
            </a:custGeom>
            <a:solidFill>
              <a:srgbClr val="808000"/>
            </a:solidFill>
          </p:spPr>
          <p:txBody>
            <a:bodyPr wrap="square" lIns="0" tIns="0" rIns="0" bIns="0" rtlCol="0"/>
            <a:lstStyle/>
            <a:p>
              <a:endParaRPr/>
            </a:p>
          </p:txBody>
        </p:sp>
        <p:sp>
          <p:nvSpPr>
            <p:cNvPr id="25" name="object 25"/>
            <p:cNvSpPr/>
            <p:nvPr/>
          </p:nvSpPr>
          <p:spPr>
            <a:xfrm>
              <a:off x="1505038" y="3277541"/>
              <a:ext cx="1416685" cy="99060"/>
            </a:xfrm>
            <a:custGeom>
              <a:avLst/>
              <a:gdLst/>
              <a:ahLst/>
              <a:cxnLst/>
              <a:rect l="l" t="t" r="r" b="b"/>
              <a:pathLst>
                <a:path w="1416685" h="99060">
                  <a:moveTo>
                    <a:pt x="0" y="98965"/>
                  </a:moveTo>
                  <a:lnTo>
                    <a:pt x="1416297" y="98965"/>
                  </a:lnTo>
                  <a:lnTo>
                    <a:pt x="1416297" y="0"/>
                  </a:lnTo>
                  <a:lnTo>
                    <a:pt x="0" y="0"/>
                  </a:lnTo>
                  <a:lnTo>
                    <a:pt x="0" y="98965"/>
                  </a:lnTo>
                  <a:close/>
                </a:path>
              </a:pathLst>
            </a:custGeom>
            <a:ln w="7255">
              <a:solidFill>
                <a:srgbClr val="000000"/>
              </a:solidFill>
            </a:ln>
          </p:spPr>
          <p:txBody>
            <a:bodyPr wrap="square" lIns="0" tIns="0" rIns="0" bIns="0" rtlCol="0"/>
            <a:lstStyle/>
            <a:p>
              <a:endParaRPr/>
            </a:p>
          </p:txBody>
        </p:sp>
        <p:sp>
          <p:nvSpPr>
            <p:cNvPr id="26" name="object 26"/>
            <p:cNvSpPr/>
            <p:nvPr/>
          </p:nvSpPr>
          <p:spPr>
            <a:xfrm>
              <a:off x="1505038" y="3401248"/>
              <a:ext cx="1059815" cy="99060"/>
            </a:xfrm>
            <a:custGeom>
              <a:avLst/>
              <a:gdLst/>
              <a:ahLst/>
              <a:cxnLst/>
              <a:rect l="l" t="t" r="r" b="b"/>
              <a:pathLst>
                <a:path w="1059814" h="99060">
                  <a:moveTo>
                    <a:pt x="1059283" y="0"/>
                  </a:moveTo>
                  <a:lnTo>
                    <a:pt x="0" y="0"/>
                  </a:lnTo>
                  <a:lnTo>
                    <a:pt x="0" y="98965"/>
                  </a:lnTo>
                  <a:lnTo>
                    <a:pt x="1059283" y="98965"/>
                  </a:lnTo>
                  <a:lnTo>
                    <a:pt x="1059283" y="0"/>
                  </a:lnTo>
                  <a:close/>
                </a:path>
              </a:pathLst>
            </a:custGeom>
            <a:solidFill>
              <a:srgbClr val="F5DEB3"/>
            </a:solidFill>
          </p:spPr>
          <p:txBody>
            <a:bodyPr wrap="square" lIns="0" tIns="0" rIns="0" bIns="0" rtlCol="0"/>
            <a:lstStyle/>
            <a:p>
              <a:endParaRPr/>
            </a:p>
          </p:txBody>
        </p:sp>
        <p:sp>
          <p:nvSpPr>
            <p:cNvPr id="27" name="object 27"/>
            <p:cNvSpPr/>
            <p:nvPr/>
          </p:nvSpPr>
          <p:spPr>
            <a:xfrm>
              <a:off x="1505038" y="3401248"/>
              <a:ext cx="1059815" cy="99060"/>
            </a:xfrm>
            <a:custGeom>
              <a:avLst/>
              <a:gdLst/>
              <a:ahLst/>
              <a:cxnLst/>
              <a:rect l="l" t="t" r="r" b="b"/>
              <a:pathLst>
                <a:path w="1059814" h="99060">
                  <a:moveTo>
                    <a:pt x="0" y="98965"/>
                  </a:moveTo>
                  <a:lnTo>
                    <a:pt x="1059283" y="98965"/>
                  </a:lnTo>
                  <a:lnTo>
                    <a:pt x="1059283" y="0"/>
                  </a:lnTo>
                  <a:lnTo>
                    <a:pt x="0" y="0"/>
                  </a:lnTo>
                  <a:lnTo>
                    <a:pt x="0" y="98965"/>
                  </a:lnTo>
                  <a:close/>
                </a:path>
              </a:pathLst>
            </a:custGeom>
            <a:ln w="7255">
              <a:solidFill>
                <a:srgbClr val="000000"/>
              </a:solidFill>
            </a:ln>
          </p:spPr>
          <p:txBody>
            <a:bodyPr wrap="square" lIns="0" tIns="0" rIns="0" bIns="0" rtlCol="0"/>
            <a:lstStyle/>
            <a:p>
              <a:endParaRPr/>
            </a:p>
          </p:txBody>
        </p:sp>
        <p:sp>
          <p:nvSpPr>
            <p:cNvPr id="28" name="object 28"/>
            <p:cNvSpPr/>
            <p:nvPr/>
          </p:nvSpPr>
          <p:spPr>
            <a:xfrm>
              <a:off x="1505038" y="3524956"/>
              <a:ext cx="1022350" cy="99060"/>
            </a:xfrm>
            <a:custGeom>
              <a:avLst/>
              <a:gdLst/>
              <a:ahLst/>
              <a:cxnLst/>
              <a:rect l="l" t="t" r="r" b="b"/>
              <a:pathLst>
                <a:path w="1022350" h="99060">
                  <a:moveTo>
                    <a:pt x="1021955" y="0"/>
                  </a:moveTo>
                  <a:lnTo>
                    <a:pt x="0" y="0"/>
                  </a:lnTo>
                  <a:lnTo>
                    <a:pt x="0" y="98965"/>
                  </a:lnTo>
                  <a:lnTo>
                    <a:pt x="1021955" y="98965"/>
                  </a:lnTo>
                  <a:lnTo>
                    <a:pt x="1021955" y="0"/>
                  </a:lnTo>
                  <a:close/>
                </a:path>
              </a:pathLst>
            </a:custGeom>
            <a:solidFill>
              <a:srgbClr val="FF1493"/>
            </a:solidFill>
          </p:spPr>
          <p:txBody>
            <a:bodyPr wrap="square" lIns="0" tIns="0" rIns="0" bIns="0" rtlCol="0"/>
            <a:lstStyle/>
            <a:p>
              <a:endParaRPr/>
            </a:p>
          </p:txBody>
        </p:sp>
        <p:sp>
          <p:nvSpPr>
            <p:cNvPr id="29" name="object 29"/>
            <p:cNvSpPr/>
            <p:nvPr/>
          </p:nvSpPr>
          <p:spPr>
            <a:xfrm>
              <a:off x="1505038" y="3524956"/>
              <a:ext cx="1022350" cy="99060"/>
            </a:xfrm>
            <a:custGeom>
              <a:avLst/>
              <a:gdLst/>
              <a:ahLst/>
              <a:cxnLst/>
              <a:rect l="l" t="t" r="r" b="b"/>
              <a:pathLst>
                <a:path w="1022350" h="99060">
                  <a:moveTo>
                    <a:pt x="0" y="98965"/>
                  </a:moveTo>
                  <a:lnTo>
                    <a:pt x="1021955" y="98965"/>
                  </a:lnTo>
                  <a:lnTo>
                    <a:pt x="1021955" y="0"/>
                  </a:lnTo>
                  <a:lnTo>
                    <a:pt x="0" y="0"/>
                  </a:lnTo>
                  <a:lnTo>
                    <a:pt x="0" y="98965"/>
                  </a:lnTo>
                  <a:close/>
                </a:path>
              </a:pathLst>
            </a:custGeom>
            <a:ln w="7255">
              <a:solidFill>
                <a:srgbClr val="000000"/>
              </a:solidFill>
            </a:ln>
          </p:spPr>
          <p:txBody>
            <a:bodyPr wrap="square" lIns="0" tIns="0" rIns="0" bIns="0" rtlCol="0"/>
            <a:lstStyle/>
            <a:p>
              <a:endParaRPr/>
            </a:p>
          </p:txBody>
        </p:sp>
        <p:sp>
          <p:nvSpPr>
            <p:cNvPr id="30" name="object 30"/>
            <p:cNvSpPr/>
            <p:nvPr/>
          </p:nvSpPr>
          <p:spPr>
            <a:xfrm>
              <a:off x="1505038" y="3648663"/>
              <a:ext cx="551815" cy="99060"/>
            </a:xfrm>
            <a:custGeom>
              <a:avLst/>
              <a:gdLst/>
              <a:ahLst/>
              <a:cxnLst/>
              <a:rect l="l" t="t" r="r" b="b"/>
              <a:pathLst>
                <a:path w="551814" h="99060">
                  <a:moveTo>
                    <a:pt x="551409" y="0"/>
                  </a:moveTo>
                  <a:lnTo>
                    <a:pt x="0" y="0"/>
                  </a:lnTo>
                  <a:lnTo>
                    <a:pt x="0" y="98965"/>
                  </a:lnTo>
                  <a:lnTo>
                    <a:pt x="551409" y="98965"/>
                  </a:lnTo>
                  <a:lnTo>
                    <a:pt x="551409" y="0"/>
                  </a:lnTo>
                  <a:close/>
                </a:path>
              </a:pathLst>
            </a:custGeom>
            <a:solidFill>
              <a:srgbClr val="000080"/>
            </a:solidFill>
          </p:spPr>
          <p:txBody>
            <a:bodyPr wrap="square" lIns="0" tIns="0" rIns="0" bIns="0" rtlCol="0"/>
            <a:lstStyle/>
            <a:p>
              <a:endParaRPr/>
            </a:p>
          </p:txBody>
        </p:sp>
        <p:sp>
          <p:nvSpPr>
            <p:cNvPr id="31" name="object 31"/>
            <p:cNvSpPr/>
            <p:nvPr/>
          </p:nvSpPr>
          <p:spPr>
            <a:xfrm>
              <a:off x="1505038" y="3648663"/>
              <a:ext cx="551815" cy="99060"/>
            </a:xfrm>
            <a:custGeom>
              <a:avLst/>
              <a:gdLst/>
              <a:ahLst/>
              <a:cxnLst/>
              <a:rect l="l" t="t" r="r" b="b"/>
              <a:pathLst>
                <a:path w="551814" h="99060">
                  <a:moveTo>
                    <a:pt x="0" y="98965"/>
                  </a:moveTo>
                  <a:lnTo>
                    <a:pt x="551409" y="98965"/>
                  </a:lnTo>
                  <a:lnTo>
                    <a:pt x="551409" y="0"/>
                  </a:lnTo>
                  <a:lnTo>
                    <a:pt x="0" y="0"/>
                  </a:lnTo>
                  <a:lnTo>
                    <a:pt x="0" y="98965"/>
                  </a:lnTo>
                  <a:close/>
                </a:path>
              </a:pathLst>
            </a:custGeom>
            <a:ln w="7255">
              <a:solidFill>
                <a:srgbClr val="000000"/>
              </a:solidFill>
            </a:ln>
          </p:spPr>
          <p:txBody>
            <a:bodyPr wrap="square" lIns="0" tIns="0" rIns="0" bIns="0" rtlCol="0"/>
            <a:lstStyle/>
            <a:p>
              <a:endParaRPr/>
            </a:p>
          </p:txBody>
        </p:sp>
        <p:sp>
          <p:nvSpPr>
            <p:cNvPr id="32" name="object 32"/>
            <p:cNvSpPr/>
            <p:nvPr/>
          </p:nvSpPr>
          <p:spPr>
            <a:xfrm>
              <a:off x="1505038" y="3772371"/>
              <a:ext cx="410845" cy="99060"/>
            </a:xfrm>
            <a:custGeom>
              <a:avLst/>
              <a:gdLst/>
              <a:ahLst/>
              <a:cxnLst/>
              <a:rect l="l" t="t" r="r" b="b"/>
              <a:pathLst>
                <a:path w="410844" h="99060">
                  <a:moveTo>
                    <a:pt x="410383" y="0"/>
                  </a:moveTo>
                  <a:lnTo>
                    <a:pt x="0" y="0"/>
                  </a:lnTo>
                  <a:lnTo>
                    <a:pt x="0" y="98965"/>
                  </a:lnTo>
                  <a:lnTo>
                    <a:pt x="410383" y="98965"/>
                  </a:lnTo>
                  <a:lnTo>
                    <a:pt x="410383" y="0"/>
                  </a:lnTo>
                  <a:close/>
                </a:path>
              </a:pathLst>
            </a:custGeom>
            <a:solidFill>
              <a:srgbClr val="7FFF00"/>
            </a:solidFill>
          </p:spPr>
          <p:txBody>
            <a:bodyPr wrap="square" lIns="0" tIns="0" rIns="0" bIns="0" rtlCol="0"/>
            <a:lstStyle/>
            <a:p>
              <a:endParaRPr/>
            </a:p>
          </p:txBody>
        </p:sp>
        <p:sp>
          <p:nvSpPr>
            <p:cNvPr id="33" name="object 33"/>
            <p:cNvSpPr/>
            <p:nvPr/>
          </p:nvSpPr>
          <p:spPr>
            <a:xfrm>
              <a:off x="1505038" y="3772371"/>
              <a:ext cx="410845" cy="99060"/>
            </a:xfrm>
            <a:custGeom>
              <a:avLst/>
              <a:gdLst/>
              <a:ahLst/>
              <a:cxnLst/>
              <a:rect l="l" t="t" r="r" b="b"/>
              <a:pathLst>
                <a:path w="410844" h="99060">
                  <a:moveTo>
                    <a:pt x="0" y="98965"/>
                  </a:moveTo>
                  <a:lnTo>
                    <a:pt x="410383" y="98965"/>
                  </a:lnTo>
                  <a:lnTo>
                    <a:pt x="410383" y="0"/>
                  </a:lnTo>
                  <a:lnTo>
                    <a:pt x="0" y="0"/>
                  </a:lnTo>
                  <a:lnTo>
                    <a:pt x="0" y="98965"/>
                  </a:lnTo>
                  <a:close/>
                </a:path>
              </a:pathLst>
            </a:custGeom>
            <a:ln w="7255">
              <a:solidFill>
                <a:srgbClr val="000000"/>
              </a:solidFill>
            </a:ln>
          </p:spPr>
          <p:txBody>
            <a:bodyPr wrap="square" lIns="0" tIns="0" rIns="0" bIns="0" rtlCol="0"/>
            <a:lstStyle/>
            <a:p>
              <a:endParaRPr/>
            </a:p>
          </p:txBody>
        </p:sp>
        <p:sp>
          <p:nvSpPr>
            <p:cNvPr id="34" name="object 34"/>
            <p:cNvSpPr/>
            <p:nvPr/>
          </p:nvSpPr>
          <p:spPr>
            <a:xfrm>
              <a:off x="1505038" y="3896078"/>
              <a:ext cx="330200" cy="99060"/>
            </a:xfrm>
            <a:custGeom>
              <a:avLst/>
              <a:gdLst/>
              <a:ahLst/>
              <a:cxnLst/>
              <a:rect l="l" t="t" r="r" b="b"/>
              <a:pathLst>
                <a:path w="330200" h="99060">
                  <a:moveTo>
                    <a:pt x="329761" y="0"/>
                  </a:moveTo>
                  <a:lnTo>
                    <a:pt x="0" y="0"/>
                  </a:lnTo>
                  <a:lnTo>
                    <a:pt x="0" y="98965"/>
                  </a:lnTo>
                  <a:lnTo>
                    <a:pt x="329761" y="98965"/>
                  </a:lnTo>
                  <a:lnTo>
                    <a:pt x="329761" y="0"/>
                  </a:lnTo>
                  <a:close/>
                </a:path>
              </a:pathLst>
            </a:custGeom>
            <a:solidFill>
              <a:srgbClr val="DDA0DD"/>
            </a:solidFill>
          </p:spPr>
          <p:txBody>
            <a:bodyPr wrap="square" lIns="0" tIns="0" rIns="0" bIns="0" rtlCol="0"/>
            <a:lstStyle/>
            <a:p>
              <a:endParaRPr/>
            </a:p>
          </p:txBody>
        </p:sp>
        <p:sp>
          <p:nvSpPr>
            <p:cNvPr id="35" name="object 35"/>
            <p:cNvSpPr/>
            <p:nvPr/>
          </p:nvSpPr>
          <p:spPr>
            <a:xfrm>
              <a:off x="1505038" y="3896078"/>
              <a:ext cx="330200" cy="99060"/>
            </a:xfrm>
            <a:custGeom>
              <a:avLst/>
              <a:gdLst/>
              <a:ahLst/>
              <a:cxnLst/>
              <a:rect l="l" t="t" r="r" b="b"/>
              <a:pathLst>
                <a:path w="330200" h="99060">
                  <a:moveTo>
                    <a:pt x="0" y="98965"/>
                  </a:moveTo>
                  <a:lnTo>
                    <a:pt x="329761" y="98965"/>
                  </a:lnTo>
                  <a:lnTo>
                    <a:pt x="329761" y="0"/>
                  </a:lnTo>
                  <a:lnTo>
                    <a:pt x="0" y="0"/>
                  </a:lnTo>
                  <a:lnTo>
                    <a:pt x="0" y="98965"/>
                  </a:lnTo>
                  <a:close/>
                </a:path>
              </a:pathLst>
            </a:custGeom>
            <a:ln w="7255">
              <a:solidFill>
                <a:srgbClr val="000000"/>
              </a:solidFill>
            </a:ln>
          </p:spPr>
          <p:txBody>
            <a:bodyPr wrap="square" lIns="0" tIns="0" rIns="0" bIns="0" rtlCol="0"/>
            <a:lstStyle/>
            <a:p>
              <a:endParaRPr/>
            </a:p>
          </p:txBody>
        </p:sp>
        <p:sp>
          <p:nvSpPr>
            <p:cNvPr id="36" name="object 36"/>
            <p:cNvSpPr/>
            <p:nvPr/>
          </p:nvSpPr>
          <p:spPr>
            <a:xfrm>
              <a:off x="1505038" y="4019785"/>
              <a:ext cx="247650" cy="99060"/>
            </a:xfrm>
            <a:custGeom>
              <a:avLst/>
              <a:gdLst/>
              <a:ahLst/>
              <a:cxnLst/>
              <a:rect l="l" t="t" r="r" b="b"/>
              <a:pathLst>
                <a:path w="247650" h="99060">
                  <a:moveTo>
                    <a:pt x="247420" y="0"/>
                  </a:moveTo>
                  <a:lnTo>
                    <a:pt x="0" y="0"/>
                  </a:lnTo>
                  <a:lnTo>
                    <a:pt x="0" y="98965"/>
                  </a:lnTo>
                  <a:lnTo>
                    <a:pt x="247420" y="98965"/>
                  </a:lnTo>
                  <a:lnTo>
                    <a:pt x="247420" y="0"/>
                  </a:lnTo>
                  <a:close/>
                </a:path>
              </a:pathLst>
            </a:custGeom>
            <a:solidFill>
              <a:srgbClr val="191970"/>
            </a:solidFill>
          </p:spPr>
          <p:txBody>
            <a:bodyPr wrap="square" lIns="0" tIns="0" rIns="0" bIns="0" rtlCol="0"/>
            <a:lstStyle/>
            <a:p>
              <a:endParaRPr/>
            </a:p>
          </p:txBody>
        </p:sp>
        <p:sp>
          <p:nvSpPr>
            <p:cNvPr id="37" name="object 37"/>
            <p:cNvSpPr/>
            <p:nvPr/>
          </p:nvSpPr>
          <p:spPr>
            <a:xfrm>
              <a:off x="1505038" y="4019785"/>
              <a:ext cx="247650" cy="99060"/>
            </a:xfrm>
            <a:custGeom>
              <a:avLst/>
              <a:gdLst/>
              <a:ahLst/>
              <a:cxnLst/>
              <a:rect l="l" t="t" r="r" b="b"/>
              <a:pathLst>
                <a:path w="247650" h="99060">
                  <a:moveTo>
                    <a:pt x="0" y="98965"/>
                  </a:moveTo>
                  <a:lnTo>
                    <a:pt x="247420" y="98965"/>
                  </a:lnTo>
                  <a:lnTo>
                    <a:pt x="247420" y="0"/>
                  </a:lnTo>
                  <a:lnTo>
                    <a:pt x="0" y="0"/>
                  </a:lnTo>
                  <a:lnTo>
                    <a:pt x="0" y="98965"/>
                  </a:lnTo>
                  <a:close/>
                </a:path>
              </a:pathLst>
            </a:custGeom>
            <a:ln w="7255">
              <a:solidFill>
                <a:srgbClr val="000000"/>
              </a:solidFill>
            </a:ln>
          </p:spPr>
          <p:txBody>
            <a:bodyPr wrap="square" lIns="0" tIns="0" rIns="0" bIns="0" rtlCol="0"/>
            <a:lstStyle/>
            <a:p>
              <a:endParaRPr/>
            </a:p>
          </p:txBody>
        </p:sp>
        <p:sp>
          <p:nvSpPr>
            <p:cNvPr id="38" name="object 38"/>
            <p:cNvSpPr/>
            <p:nvPr/>
          </p:nvSpPr>
          <p:spPr>
            <a:xfrm>
              <a:off x="1505038" y="4143493"/>
              <a:ext cx="224790" cy="99060"/>
            </a:xfrm>
            <a:custGeom>
              <a:avLst/>
              <a:gdLst/>
              <a:ahLst/>
              <a:cxnLst/>
              <a:rect l="l" t="t" r="r" b="b"/>
              <a:pathLst>
                <a:path w="224789" h="99060">
                  <a:moveTo>
                    <a:pt x="224767" y="0"/>
                  </a:moveTo>
                  <a:lnTo>
                    <a:pt x="0" y="0"/>
                  </a:lnTo>
                  <a:lnTo>
                    <a:pt x="0" y="98965"/>
                  </a:lnTo>
                  <a:lnTo>
                    <a:pt x="224767" y="98965"/>
                  </a:lnTo>
                  <a:lnTo>
                    <a:pt x="224767" y="0"/>
                  </a:lnTo>
                  <a:close/>
                </a:path>
              </a:pathLst>
            </a:custGeom>
            <a:solidFill>
              <a:srgbClr val="FF6347"/>
            </a:solidFill>
          </p:spPr>
          <p:txBody>
            <a:bodyPr wrap="square" lIns="0" tIns="0" rIns="0" bIns="0" rtlCol="0"/>
            <a:lstStyle/>
            <a:p>
              <a:endParaRPr/>
            </a:p>
          </p:txBody>
        </p:sp>
        <p:sp>
          <p:nvSpPr>
            <p:cNvPr id="39" name="object 39"/>
            <p:cNvSpPr/>
            <p:nvPr/>
          </p:nvSpPr>
          <p:spPr>
            <a:xfrm>
              <a:off x="1505038" y="4143493"/>
              <a:ext cx="224790" cy="99060"/>
            </a:xfrm>
            <a:custGeom>
              <a:avLst/>
              <a:gdLst/>
              <a:ahLst/>
              <a:cxnLst/>
              <a:rect l="l" t="t" r="r" b="b"/>
              <a:pathLst>
                <a:path w="224789" h="99060">
                  <a:moveTo>
                    <a:pt x="0" y="98965"/>
                  </a:moveTo>
                  <a:lnTo>
                    <a:pt x="224767" y="98965"/>
                  </a:lnTo>
                  <a:lnTo>
                    <a:pt x="224767" y="0"/>
                  </a:lnTo>
                  <a:lnTo>
                    <a:pt x="0" y="0"/>
                  </a:lnTo>
                  <a:lnTo>
                    <a:pt x="0" y="98965"/>
                  </a:lnTo>
                  <a:close/>
                </a:path>
              </a:pathLst>
            </a:custGeom>
            <a:ln w="7255">
              <a:solidFill>
                <a:srgbClr val="000000"/>
              </a:solidFill>
            </a:ln>
          </p:spPr>
          <p:txBody>
            <a:bodyPr wrap="square" lIns="0" tIns="0" rIns="0" bIns="0" rtlCol="0"/>
            <a:lstStyle/>
            <a:p>
              <a:endParaRPr/>
            </a:p>
          </p:txBody>
        </p:sp>
        <p:sp>
          <p:nvSpPr>
            <p:cNvPr id="40" name="object 40"/>
            <p:cNvSpPr/>
            <p:nvPr/>
          </p:nvSpPr>
          <p:spPr>
            <a:xfrm>
              <a:off x="1505038" y="4267200"/>
              <a:ext cx="140335" cy="99060"/>
            </a:xfrm>
            <a:custGeom>
              <a:avLst/>
              <a:gdLst/>
              <a:ahLst/>
              <a:cxnLst/>
              <a:rect l="l" t="t" r="r" b="b"/>
              <a:pathLst>
                <a:path w="140335" h="99060">
                  <a:moveTo>
                    <a:pt x="140004" y="0"/>
                  </a:moveTo>
                  <a:lnTo>
                    <a:pt x="0" y="0"/>
                  </a:lnTo>
                  <a:lnTo>
                    <a:pt x="0" y="98965"/>
                  </a:lnTo>
                  <a:lnTo>
                    <a:pt x="140004" y="98965"/>
                  </a:lnTo>
                  <a:lnTo>
                    <a:pt x="140004" y="0"/>
                  </a:lnTo>
                  <a:close/>
                </a:path>
              </a:pathLst>
            </a:custGeom>
            <a:solidFill>
              <a:srgbClr val="A0522D"/>
            </a:solidFill>
          </p:spPr>
          <p:txBody>
            <a:bodyPr wrap="square" lIns="0" tIns="0" rIns="0" bIns="0" rtlCol="0"/>
            <a:lstStyle/>
            <a:p>
              <a:endParaRPr/>
            </a:p>
          </p:txBody>
        </p:sp>
        <p:sp>
          <p:nvSpPr>
            <p:cNvPr id="41" name="object 41"/>
            <p:cNvSpPr/>
            <p:nvPr/>
          </p:nvSpPr>
          <p:spPr>
            <a:xfrm>
              <a:off x="1505038" y="4267200"/>
              <a:ext cx="140335" cy="99060"/>
            </a:xfrm>
            <a:custGeom>
              <a:avLst/>
              <a:gdLst/>
              <a:ahLst/>
              <a:cxnLst/>
              <a:rect l="l" t="t" r="r" b="b"/>
              <a:pathLst>
                <a:path w="140335" h="99060">
                  <a:moveTo>
                    <a:pt x="0" y="98965"/>
                  </a:moveTo>
                  <a:lnTo>
                    <a:pt x="140004" y="98965"/>
                  </a:lnTo>
                  <a:lnTo>
                    <a:pt x="140004" y="0"/>
                  </a:lnTo>
                  <a:lnTo>
                    <a:pt x="0" y="0"/>
                  </a:lnTo>
                  <a:lnTo>
                    <a:pt x="0" y="98965"/>
                  </a:lnTo>
                  <a:close/>
                </a:path>
              </a:pathLst>
            </a:custGeom>
            <a:ln w="7255">
              <a:solidFill>
                <a:srgbClr val="000000"/>
              </a:solidFill>
            </a:ln>
          </p:spPr>
          <p:txBody>
            <a:bodyPr wrap="square" lIns="0" tIns="0" rIns="0" bIns="0" rtlCol="0"/>
            <a:lstStyle/>
            <a:p>
              <a:endParaRPr/>
            </a:p>
          </p:txBody>
        </p:sp>
        <p:sp>
          <p:nvSpPr>
            <p:cNvPr id="42" name="object 42"/>
            <p:cNvSpPr/>
            <p:nvPr/>
          </p:nvSpPr>
          <p:spPr>
            <a:xfrm>
              <a:off x="1505038" y="4390907"/>
              <a:ext cx="97790" cy="99060"/>
            </a:xfrm>
            <a:custGeom>
              <a:avLst/>
              <a:gdLst/>
              <a:ahLst/>
              <a:cxnLst/>
              <a:rect l="l" t="t" r="r" b="b"/>
              <a:pathLst>
                <a:path w="97790" h="99060">
                  <a:moveTo>
                    <a:pt x="97469" y="0"/>
                  </a:moveTo>
                  <a:lnTo>
                    <a:pt x="0" y="0"/>
                  </a:lnTo>
                  <a:lnTo>
                    <a:pt x="0" y="98965"/>
                  </a:lnTo>
                  <a:lnTo>
                    <a:pt x="97469" y="98965"/>
                  </a:lnTo>
                  <a:lnTo>
                    <a:pt x="97469" y="0"/>
                  </a:lnTo>
                  <a:close/>
                </a:path>
              </a:pathLst>
            </a:custGeom>
            <a:solidFill>
              <a:srgbClr val="7FFFD4"/>
            </a:solidFill>
          </p:spPr>
          <p:txBody>
            <a:bodyPr wrap="square" lIns="0" tIns="0" rIns="0" bIns="0" rtlCol="0"/>
            <a:lstStyle/>
            <a:p>
              <a:endParaRPr/>
            </a:p>
          </p:txBody>
        </p:sp>
        <p:sp>
          <p:nvSpPr>
            <p:cNvPr id="43" name="object 43"/>
            <p:cNvSpPr/>
            <p:nvPr/>
          </p:nvSpPr>
          <p:spPr>
            <a:xfrm>
              <a:off x="1505038" y="4390907"/>
              <a:ext cx="97790" cy="99060"/>
            </a:xfrm>
            <a:custGeom>
              <a:avLst/>
              <a:gdLst/>
              <a:ahLst/>
              <a:cxnLst/>
              <a:rect l="l" t="t" r="r" b="b"/>
              <a:pathLst>
                <a:path w="97790" h="99060">
                  <a:moveTo>
                    <a:pt x="0" y="98965"/>
                  </a:moveTo>
                  <a:lnTo>
                    <a:pt x="97469" y="98965"/>
                  </a:lnTo>
                  <a:lnTo>
                    <a:pt x="97469" y="0"/>
                  </a:lnTo>
                  <a:lnTo>
                    <a:pt x="0" y="0"/>
                  </a:lnTo>
                  <a:lnTo>
                    <a:pt x="0" y="98965"/>
                  </a:lnTo>
                  <a:close/>
                </a:path>
              </a:pathLst>
            </a:custGeom>
            <a:ln w="7255">
              <a:solidFill>
                <a:srgbClr val="000000"/>
              </a:solidFill>
            </a:ln>
          </p:spPr>
          <p:txBody>
            <a:bodyPr wrap="square" lIns="0" tIns="0" rIns="0" bIns="0" rtlCol="0"/>
            <a:lstStyle/>
            <a:p>
              <a:endParaRPr/>
            </a:p>
          </p:txBody>
        </p:sp>
        <p:sp>
          <p:nvSpPr>
            <p:cNvPr id="44" name="object 44"/>
            <p:cNvSpPr/>
            <p:nvPr/>
          </p:nvSpPr>
          <p:spPr>
            <a:xfrm>
              <a:off x="1505038" y="4514615"/>
              <a:ext cx="92075" cy="99060"/>
            </a:xfrm>
            <a:custGeom>
              <a:avLst/>
              <a:gdLst/>
              <a:ahLst/>
              <a:cxnLst/>
              <a:rect l="l" t="t" r="r" b="b"/>
              <a:pathLst>
                <a:path w="92075" h="99060">
                  <a:moveTo>
                    <a:pt x="91916" y="0"/>
                  </a:moveTo>
                  <a:lnTo>
                    <a:pt x="0" y="0"/>
                  </a:lnTo>
                  <a:lnTo>
                    <a:pt x="0" y="98965"/>
                  </a:lnTo>
                  <a:lnTo>
                    <a:pt x="91916" y="98965"/>
                  </a:lnTo>
                  <a:lnTo>
                    <a:pt x="91916" y="0"/>
                  </a:lnTo>
                  <a:close/>
                </a:path>
              </a:pathLst>
            </a:custGeom>
            <a:solidFill>
              <a:srgbClr val="BC8F8F"/>
            </a:solidFill>
          </p:spPr>
          <p:txBody>
            <a:bodyPr wrap="square" lIns="0" tIns="0" rIns="0" bIns="0" rtlCol="0"/>
            <a:lstStyle/>
            <a:p>
              <a:endParaRPr/>
            </a:p>
          </p:txBody>
        </p:sp>
        <p:sp>
          <p:nvSpPr>
            <p:cNvPr id="45" name="object 45"/>
            <p:cNvSpPr/>
            <p:nvPr/>
          </p:nvSpPr>
          <p:spPr>
            <a:xfrm>
              <a:off x="1505038" y="4514615"/>
              <a:ext cx="92075" cy="99060"/>
            </a:xfrm>
            <a:custGeom>
              <a:avLst/>
              <a:gdLst/>
              <a:ahLst/>
              <a:cxnLst/>
              <a:rect l="l" t="t" r="r" b="b"/>
              <a:pathLst>
                <a:path w="92075" h="99060">
                  <a:moveTo>
                    <a:pt x="0" y="98965"/>
                  </a:moveTo>
                  <a:lnTo>
                    <a:pt x="91916" y="98965"/>
                  </a:lnTo>
                  <a:lnTo>
                    <a:pt x="91916" y="0"/>
                  </a:lnTo>
                  <a:lnTo>
                    <a:pt x="0" y="0"/>
                  </a:lnTo>
                  <a:lnTo>
                    <a:pt x="0" y="98965"/>
                  </a:lnTo>
                  <a:close/>
                </a:path>
              </a:pathLst>
            </a:custGeom>
            <a:ln w="7255">
              <a:solidFill>
                <a:srgbClr val="000000"/>
              </a:solidFill>
            </a:ln>
          </p:spPr>
          <p:txBody>
            <a:bodyPr wrap="square" lIns="0" tIns="0" rIns="0" bIns="0" rtlCol="0"/>
            <a:lstStyle/>
            <a:p>
              <a:endParaRPr/>
            </a:p>
          </p:txBody>
        </p:sp>
        <p:sp>
          <p:nvSpPr>
            <p:cNvPr id="46" name="object 46"/>
            <p:cNvSpPr/>
            <p:nvPr/>
          </p:nvSpPr>
          <p:spPr>
            <a:xfrm>
              <a:off x="1505038" y="4638322"/>
              <a:ext cx="80645" cy="99060"/>
            </a:xfrm>
            <a:custGeom>
              <a:avLst/>
              <a:gdLst/>
              <a:ahLst/>
              <a:cxnLst/>
              <a:rect l="l" t="t" r="r" b="b"/>
              <a:pathLst>
                <a:path w="80644" h="99060">
                  <a:moveTo>
                    <a:pt x="80589" y="0"/>
                  </a:moveTo>
                  <a:lnTo>
                    <a:pt x="0" y="0"/>
                  </a:lnTo>
                  <a:lnTo>
                    <a:pt x="0" y="98965"/>
                  </a:lnTo>
                  <a:lnTo>
                    <a:pt x="80589" y="98965"/>
                  </a:lnTo>
                  <a:lnTo>
                    <a:pt x="80589" y="0"/>
                  </a:lnTo>
                  <a:close/>
                </a:path>
              </a:pathLst>
            </a:custGeom>
            <a:solidFill>
              <a:srgbClr val="008B8B"/>
            </a:solidFill>
          </p:spPr>
          <p:txBody>
            <a:bodyPr wrap="square" lIns="0" tIns="0" rIns="0" bIns="0" rtlCol="0"/>
            <a:lstStyle/>
            <a:p>
              <a:endParaRPr/>
            </a:p>
          </p:txBody>
        </p:sp>
        <p:sp>
          <p:nvSpPr>
            <p:cNvPr id="47" name="object 47"/>
            <p:cNvSpPr/>
            <p:nvPr/>
          </p:nvSpPr>
          <p:spPr>
            <a:xfrm>
              <a:off x="1505038" y="4638322"/>
              <a:ext cx="80645" cy="99060"/>
            </a:xfrm>
            <a:custGeom>
              <a:avLst/>
              <a:gdLst/>
              <a:ahLst/>
              <a:cxnLst/>
              <a:rect l="l" t="t" r="r" b="b"/>
              <a:pathLst>
                <a:path w="80644" h="99060">
                  <a:moveTo>
                    <a:pt x="0" y="98965"/>
                  </a:moveTo>
                  <a:lnTo>
                    <a:pt x="80589" y="98965"/>
                  </a:lnTo>
                  <a:lnTo>
                    <a:pt x="80589" y="0"/>
                  </a:lnTo>
                  <a:lnTo>
                    <a:pt x="0" y="0"/>
                  </a:lnTo>
                  <a:lnTo>
                    <a:pt x="0" y="98965"/>
                  </a:lnTo>
                  <a:close/>
                </a:path>
              </a:pathLst>
            </a:custGeom>
            <a:ln w="7255">
              <a:solidFill>
                <a:srgbClr val="000000"/>
              </a:solidFill>
            </a:ln>
          </p:spPr>
          <p:txBody>
            <a:bodyPr wrap="square" lIns="0" tIns="0" rIns="0" bIns="0" rtlCol="0"/>
            <a:lstStyle/>
            <a:p>
              <a:endParaRPr/>
            </a:p>
          </p:txBody>
        </p:sp>
        <p:sp>
          <p:nvSpPr>
            <p:cNvPr id="48" name="object 48"/>
            <p:cNvSpPr/>
            <p:nvPr/>
          </p:nvSpPr>
          <p:spPr>
            <a:xfrm>
              <a:off x="1505038" y="4762030"/>
              <a:ext cx="0" cy="99060"/>
            </a:xfrm>
            <a:custGeom>
              <a:avLst/>
              <a:gdLst/>
              <a:ahLst/>
              <a:cxnLst/>
              <a:rect l="l" t="t" r="r" b="b"/>
              <a:pathLst>
                <a:path h="99060">
                  <a:moveTo>
                    <a:pt x="0" y="0"/>
                  </a:moveTo>
                  <a:lnTo>
                    <a:pt x="0" y="98965"/>
                  </a:lnTo>
                  <a:lnTo>
                    <a:pt x="0" y="0"/>
                  </a:lnTo>
                  <a:close/>
                </a:path>
              </a:pathLst>
            </a:custGeom>
            <a:solidFill>
              <a:srgbClr val="DC143C"/>
            </a:solidFill>
          </p:spPr>
          <p:txBody>
            <a:bodyPr wrap="square" lIns="0" tIns="0" rIns="0" bIns="0" rtlCol="0"/>
            <a:lstStyle/>
            <a:p>
              <a:endParaRPr/>
            </a:p>
          </p:txBody>
        </p:sp>
        <p:sp>
          <p:nvSpPr>
            <p:cNvPr id="49" name="object 49"/>
            <p:cNvSpPr/>
            <p:nvPr/>
          </p:nvSpPr>
          <p:spPr>
            <a:xfrm>
              <a:off x="1505038" y="4762030"/>
              <a:ext cx="0" cy="99060"/>
            </a:xfrm>
            <a:custGeom>
              <a:avLst/>
              <a:gdLst/>
              <a:ahLst/>
              <a:cxnLst/>
              <a:rect l="l" t="t" r="r" b="b"/>
              <a:pathLst>
                <a:path h="99060">
                  <a:moveTo>
                    <a:pt x="0" y="0"/>
                  </a:moveTo>
                  <a:lnTo>
                    <a:pt x="0" y="98965"/>
                  </a:lnTo>
                  <a:lnTo>
                    <a:pt x="0" y="0"/>
                  </a:lnTo>
                  <a:close/>
                </a:path>
              </a:pathLst>
            </a:custGeom>
            <a:ln w="7255">
              <a:solidFill>
                <a:srgbClr val="000000"/>
              </a:solidFill>
            </a:ln>
          </p:spPr>
          <p:txBody>
            <a:bodyPr wrap="square" lIns="0" tIns="0" rIns="0" bIns="0" rtlCol="0"/>
            <a:lstStyle/>
            <a:p>
              <a:endParaRPr/>
            </a:p>
          </p:txBody>
        </p:sp>
        <p:sp>
          <p:nvSpPr>
            <p:cNvPr id="50" name="object 50"/>
            <p:cNvSpPr/>
            <p:nvPr/>
          </p:nvSpPr>
          <p:spPr>
            <a:xfrm>
              <a:off x="1505038" y="4885737"/>
              <a:ext cx="0" cy="99060"/>
            </a:xfrm>
            <a:custGeom>
              <a:avLst/>
              <a:gdLst/>
              <a:ahLst/>
              <a:cxnLst/>
              <a:rect l="l" t="t" r="r" b="b"/>
              <a:pathLst>
                <a:path h="99060">
                  <a:moveTo>
                    <a:pt x="0" y="0"/>
                  </a:moveTo>
                  <a:lnTo>
                    <a:pt x="0" y="98965"/>
                  </a:lnTo>
                  <a:lnTo>
                    <a:pt x="0" y="0"/>
                  </a:lnTo>
                  <a:close/>
                </a:path>
              </a:pathLst>
            </a:custGeom>
            <a:solidFill>
              <a:srgbClr val="DAA520"/>
            </a:solidFill>
          </p:spPr>
          <p:txBody>
            <a:bodyPr wrap="square" lIns="0" tIns="0" rIns="0" bIns="0" rtlCol="0"/>
            <a:lstStyle/>
            <a:p>
              <a:endParaRPr/>
            </a:p>
          </p:txBody>
        </p:sp>
        <p:sp>
          <p:nvSpPr>
            <p:cNvPr id="51" name="object 51"/>
            <p:cNvSpPr/>
            <p:nvPr/>
          </p:nvSpPr>
          <p:spPr>
            <a:xfrm>
              <a:off x="1505038" y="4885737"/>
              <a:ext cx="0" cy="99060"/>
            </a:xfrm>
            <a:custGeom>
              <a:avLst/>
              <a:gdLst/>
              <a:ahLst/>
              <a:cxnLst/>
              <a:rect l="l" t="t" r="r" b="b"/>
              <a:pathLst>
                <a:path h="99060">
                  <a:moveTo>
                    <a:pt x="0" y="0"/>
                  </a:moveTo>
                  <a:lnTo>
                    <a:pt x="0" y="98965"/>
                  </a:lnTo>
                  <a:lnTo>
                    <a:pt x="0" y="0"/>
                  </a:lnTo>
                  <a:close/>
                </a:path>
              </a:pathLst>
            </a:custGeom>
            <a:ln w="7255">
              <a:solidFill>
                <a:srgbClr val="000000"/>
              </a:solidFill>
            </a:ln>
          </p:spPr>
          <p:txBody>
            <a:bodyPr wrap="square" lIns="0" tIns="0" rIns="0" bIns="0" rtlCol="0"/>
            <a:lstStyle/>
            <a:p>
              <a:endParaRPr/>
            </a:p>
          </p:txBody>
        </p:sp>
        <p:sp>
          <p:nvSpPr>
            <p:cNvPr id="52" name="object 52"/>
            <p:cNvSpPr/>
            <p:nvPr/>
          </p:nvSpPr>
          <p:spPr>
            <a:xfrm>
              <a:off x="1505038" y="1966243"/>
              <a:ext cx="0" cy="3093085"/>
            </a:xfrm>
            <a:custGeom>
              <a:avLst/>
              <a:gdLst/>
              <a:ahLst/>
              <a:cxnLst/>
              <a:rect l="l" t="t" r="r" b="b"/>
              <a:pathLst>
                <a:path h="3093085">
                  <a:moveTo>
                    <a:pt x="0" y="3092684"/>
                  </a:moveTo>
                  <a:lnTo>
                    <a:pt x="0" y="0"/>
                  </a:lnTo>
                </a:path>
              </a:pathLst>
            </a:custGeom>
            <a:ln w="5804">
              <a:solidFill>
                <a:srgbClr val="B0B0B0"/>
              </a:solidFill>
            </a:ln>
          </p:spPr>
          <p:txBody>
            <a:bodyPr wrap="square" lIns="0" tIns="0" rIns="0" bIns="0" rtlCol="0"/>
            <a:lstStyle/>
            <a:p>
              <a:endParaRPr/>
            </a:p>
          </p:txBody>
        </p:sp>
        <p:sp>
          <p:nvSpPr>
            <p:cNvPr id="53" name="object 53"/>
            <p:cNvSpPr/>
            <p:nvPr/>
          </p:nvSpPr>
          <p:spPr>
            <a:xfrm>
              <a:off x="1505038" y="5058928"/>
              <a:ext cx="0" cy="25400"/>
            </a:xfrm>
            <a:custGeom>
              <a:avLst/>
              <a:gdLst/>
              <a:ahLst/>
              <a:cxnLst/>
              <a:rect l="l" t="t" r="r" b="b"/>
              <a:pathLst>
                <a:path h="25400">
                  <a:moveTo>
                    <a:pt x="0" y="0"/>
                  </a:moveTo>
                  <a:lnTo>
                    <a:pt x="0" y="25395"/>
                  </a:lnTo>
                </a:path>
              </a:pathLst>
            </a:custGeom>
            <a:solidFill>
              <a:srgbClr val="000000"/>
            </a:solidFill>
          </p:spPr>
          <p:txBody>
            <a:bodyPr wrap="square" lIns="0" tIns="0" rIns="0" bIns="0" rtlCol="0"/>
            <a:lstStyle/>
            <a:p>
              <a:endParaRPr/>
            </a:p>
          </p:txBody>
        </p:sp>
        <p:sp>
          <p:nvSpPr>
            <p:cNvPr id="54" name="object 54"/>
            <p:cNvSpPr/>
            <p:nvPr/>
          </p:nvSpPr>
          <p:spPr>
            <a:xfrm>
              <a:off x="1505038" y="5058928"/>
              <a:ext cx="0" cy="25400"/>
            </a:xfrm>
            <a:custGeom>
              <a:avLst/>
              <a:gdLst/>
              <a:ahLst/>
              <a:cxnLst/>
              <a:rect l="l" t="t" r="r" b="b"/>
              <a:pathLst>
                <a:path h="25400">
                  <a:moveTo>
                    <a:pt x="0" y="0"/>
                  </a:moveTo>
                  <a:lnTo>
                    <a:pt x="0" y="25395"/>
                  </a:lnTo>
                </a:path>
              </a:pathLst>
            </a:custGeom>
            <a:ln w="5804">
              <a:solidFill>
                <a:srgbClr val="000000"/>
              </a:solidFill>
            </a:ln>
          </p:spPr>
          <p:txBody>
            <a:bodyPr wrap="square" lIns="0" tIns="0" rIns="0" bIns="0" rtlCol="0"/>
            <a:lstStyle/>
            <a:p>
              <a:endParaRPr/>
            </a:p>
          </p:txBody>
        </p:sp>
        <p:sp>
          <p:nvSpPr>
            <p:cNvPr id="55" name="object 55"/>
            <p:cNvSpPr/>
            <p:nvPr/>
          </p:nvSpPr>
          <p:spPr>
            <a:xfrm>
              <a:off x="1452118" y="5110988"/>
              <a:ext cx="106045" cy="55244"/>
            </a:xfrm>
            <a:custGeom>
              <a:avLst/>
              <a:gdLst/>
              <a:ahLst/>
              <a:cxnLst/>
              <a:rect l="l" t="t" r="r" b="b"/>
              <a:pathLst>
                <a:path w="106044" h="55245">
                  <a:moveTo>
                    <a:pt x="36563" y="18567"/>
                  </a:moveTo>
                  <a:lnTo>
                    <a:pt x="34975" y="11747"/>
                  </a:lnTo>
                  <a:lnTo>
                    <a:pt x="31851" y="7035"/>
                  </a:lnTo>
                  <a:lnTo>
                    <a:pt x="30899" y="5651"/>
                  </a:lnTo>
                  <a:lnTo>
                    <a:pt x="29387" y="3454"/>
                  </a:lnTo>
                  <a:lnTo>
                    <a:pt x="29387" y="20167"/>
                  </a:lnTo>
                  <a:lnTo>
                    <a:pt x="29387" y="34683"/>
                  </a:lnTo>
                  <a:lnTo>
                    <a:pt x="28435" y="40119"/>
                  </a:lnTo>
                  <a:lnTo>
                    <a:pt x="26631" y="43751"/>
                  </a:lnTo>
                  <a:lnTo>
                    <a:pt x="24739" y="47371"/>
                  </a:lnTo>
                  <a:lnTo>
                    <a:pt x="21983" y="49187"/>
                  </a:lnTo>
                  <a:lnTo>
                    <a:pt x="14579" y="49187"/>
                  </a:lnTo>
                  <a:lnTo>
                    <a:pt x="11823" y="47371"/>
                  </a:lnTo>
                  <a:lnTo>
                    <a:pt x="8051" y="40119"/>
                  </a:lnTo>
                  <a:lnTo>
                    <a:pt x="7175" y="34683"/>
                  </a:lnTo>
                  <a:lnTo>
                    <a:pt x="7175" y="20167"/>
                  </a:lnTo>
                  <a:lnTo>
                    <a:pt x="8051" y="14732"/>
                  </a:lnTo>
                  <a:lnTo>
                    <a:pt x="11823" y="7467"/>
                  </a:lnTo>
                  <a:lnTo>
                    <a:pt x="14579" y="5651"/>
                  </a:lnTo>
                  <a:lnTo>
                    <a:pt x="21983" y="5651"/>
                  </a:lnTo>
                  <a:lnTo>
                    <a:pt x="24739" y="7467"/>
                  </a:lnTo>
                  <a:lnTo>
                    <a:pt x="26631" y="11099"/>
                  </a:lnTo>
                  <a:lnTo>
                    <a:pt x="28435" y="14732"/>
                  </a:lnTo>
                  <a:lnTo>
                    <a:pt x="29387" y="20167"/>
                  </a:lnTo>
                  <a:lnTo>
                    <a:pt x="29387" y="3454"/>
                  </a:lnTo>
                  <a:lnTo>
                    <a:pt x="28663" y="2387"/>
                  </a:lnTo>
                  <a:lnTo>
                    <a:pt x="24155" y="0"/>
                  </a:lnTo>
                  <a:lnTo>
                    <a:pt x="12331" y="0"/>
                  </a:lnTo>
                  <a:lnTo>
                    <a:pt x="7759" y="2387"/>
                  </a:lnTo>
                  <a:lnTo>
                    <a:pt x="4635" y="7035"/>
                  </a:lnTo>
                  <a:lnTo>
                    <a:pt x="1524" y="11747"/>
                  </a:lnTo>
                  <a:lnTo>
                    <a:pt x="0" y="18567"/>
                  </a:lnTo>
                  <a:lnTo>
                    <a:pt x="0" y="36347"/>
                  </a:lnTo>
                  <a:lnTo>
                    <a:pt x="1524" y="43167"/>
                  </a:lnTo>
                  <a:lnTo>
                    <a:pt x="7759" y="52451"/>
                  </a:lnTo>
                  <a:lnTo>
                    <a:pt x="12331" y="54775"/>
                  </a:lnTo>
                  <a:lnTo>
                    <a:pt x="24155" y="54775"/>
                  </a:lnTo>
                  <a:lnTo>
                    <a:pt x="28663" y="52451"/>
                  </a:lnTo>
                  <a:lnTo>
                    <a:pt x="30899" y="49187"/>
                  </a:lnTo>
                  <a:lnTo>
                    <a:pt x="31851" y="47815"/>
                  </a:lnTo>
                  <a:lnTo>
                    <a:pt x="34975" y="43167"/>
                  </a:lnTo>
                  <a:lnTo>
                    <a:pt x="36563" y="36347"/>
                  </a:lnTo>
                  <a:lnTo>
                    <a:pt x="36563" y="18567"/>
                  </a:lnTo>
                  <a:close/>
                </a:path>
                <a:path w="106044" h="55245">
                  <a:moveTo>
                    <a:pt x="56591" y="44831"/>
                  </a:moveTo>
                  <a:lnTo>
                    <a:pt x="49123" y="44831"/>
                  </a:lnTo>
                  <a:lnTo>
                    <a:pt x="49123" y="53835"/>
                  </a:lnTo>
                  <a:lnTo>
                    <a:pt x="56591" y="53835"/>
                  </a:lnTo>
                  <a:lnTo>
                    <a:pt x="56591" y="44831"/>
                  </a:lnTo>
                  <a:close/>
                </a:path>
                <a:path w="106044" h="55245">
                  <a:moveTo>
                    <a:pt x="105791" y="18567"/>
                  </a:moveTo>
                  <a:lnTo>
                    <a:pt x="104190" y="11747"/>
                  </a:lnTo>
                  <a:lnTo>
                    <a:pt x="101066" y="7035"/>
                  </a:lnTo>
                  <a:lnTo>
                    <a:pt x="100126" y="5651"/>
                  </a:lnTo>
                  <a:lnTo>
                    <a:pt x="98602" y="3441"/>
                  </a:lnTo>
                  <a:lnTo>
                    <a:pt x="98602" y="20167"/>
                  </a:lnTo>
                  <a:lnTo>
                    <a:pt x="98602" y="34683"/>
                  </a:lnTo>
                  <a:lnTo>
                    <a:pt x="97663" y="40119"/>
                  </a:lnTo>
                  <a:lnTo>
                    <a:pt x="95846" y="43751"/>
                  </a:lnTo>
                  <a:lnTo>
                    <a:pt x="93954" y="47371"/>
                  </a:lnTo>
                  <a:lnTo>
                    <a:pt x="91198" y="49187"/>
                  </a:lnTo>
                  <a:lnTo>
                    <a:pt x="83807" y="49187"/>
                  </a:lnTo>
                  <a:lnTo>
                    <a:pt x="81038" y="47371"/>
                  </a:lnTo>
                  <a:lnTo>
                    <a:pt x="77266" y="40119"/>
                  </a:lnTo>
                  <a:lnTo>
                    <a:pt x="76403" y="34683"/>
                  </a:lnTo>
                  <a:lnTo>
                    <a:pt x="76403" y="20167"/>
                  </a:lnTo>
                  <a:lnTo>
                    <a:pt x="77266" y="14732"/>
                  </a:lnTo>
                  <a:lnTo>
                    <a:pt x="81038" y="7467"/>
                  </a:lnTo>
                  <a:lnTo>
                    <a:pt x="83807" y="5651"/>
                  </a:lnTo>
                  <a:lnTo>
                    <a:pt x="91198" y="5651"/>
                  </a:lnTo>
                  <a:lnTo>
                    <a:pt x="93954" y="7467"/>
                  </a:lnTo>
                  <a:lnTo>
                    <a:pt x="95846" y="11099"/>
                  </a:lnTo>
                  <a:lnTo>
                    <a:pt x="97663" y="14732"/>
                  </a:lnTo>
                  <a:lnTo>
                    <a:pt x="98602" y="20167"/>
                  </a:lnTo>
                  <a:lnTo>
                    <a:pt x="98602" y="3441"/>
                  </a:lnTo>
                  <a:lnTo>
                    <a:pt x="97878" y="2387"/>
                  </a:lnTo>
                  <a:lnTo>
                    <a:pt x="93383" y="0"/>
                  </a:lnTo>
                  <a:lnTo>
                    <a:pt x="81546" y="0"/>
                  </a:lnTo>
                  <a:lnTo>
                    <a:pt x="76974" y="2387"/>
                  </a:lnTo>
                  <a:lnTo>
                    <a:pt x="73863" y="7035"/>
                  </a:lnTo>
                  <a:lnTo>
                    <a:pt x="70739" y="11747"/>
                  </a:lnTo>
                  <a:lnTo>
                    <a:pt x="69215" y="18567"/>
                  </a:lnTo>
                  <a:lnTo>
                    <a:pt x="69215" y="36347"/>
                  </a:lnTo>
                  <a:lnTo>
                    <a:pt x="70739" y="43167"/>
                  </a:lnTo>
                  <a:lnTo>
                    <a:pt x="76974" y="52451"/>
                  </a:lnTo>
                  <a:lnTo>
                    <a:pt x="81546" y="54775"/>
                  </a:lnTo>
                  <a:lnTo>
                    <a:pt x="93383" y="54775"/>
                  </a:lnTo>
                  <a:lnTo>
                    <a:pt x="105791" y="36347"/>
                  </a:lnTo>
                  <a:lnTo>
                    <a:pt x="105791" y="18567"/>
                  </a:lnTo>
                  <a:close/>
                </a:path>
              </a:pathLst>
            </a:custGeom>
            <a:solidFill>
              <a:srgbClr val="000000"/>
            </a:solidFill>
          </p:spPr>
          <p:txBody>
            <a:bodyPr wrap="square" lIns="0" tIns="0" rIns="0" bIns="0" rtlCol="0"/>
            <a:lstStyle/>
            <a:p>
              <a:endParaRPr/>
            </a:p>
          </p:txBody>
        </p:sp>
        <p:sp>
          <p:nvSpPr>
            <p:cNvPr id="56" name="object 56"/>
            <p:cNvSpPr/>
            <p:nvPr/>
          </p:nvSpPr>
          <p:spPr>
            <a:xfrm>
              <a:off x="2321010" y="1966243"/>
              <a:ext cx="0" cy="3093085"/>
            </a:xfrm>
            <a:custGeom>
              <a:avLst/>
              <a:gdLst/>
              <a:ahLst/>
              <a:cxnLst/>
              <a:rect l="l" t="t" r="r" b="b"/>
              <a:pathLst>
                <a:path h="3093085">
                  <a:moveTo>
                    <a:pt x="0" y="3092684"/>
                  </a:moveTo>
                  <a:lnTo>
                    <a:pt x="0" y="0"/>
                  </a:lnTo>
                </a:path>
              </a:pathLst>
            </a:custGeom>
            <a:ln w="5804">
              <a:solidFill>
                <a:srgbClr val="B0B0B0"/>
              </a:solidFill>
            </a:ln>
          </p:spPr>
          <p:txBody>
            <a:bodyPr wrap="square" lIns="0" tIns="0" rIns="0" bIns="0" rtlCol="0"/>
            <a:lstStyle/>
            <a:p>
              <a:endParaRPr/>
            </a:p>
          </p:txBody>
        </p:sp>
        <p:sp>
          <p:nvSpPr>
            <p:cNvPr id="57" name="object 57"/>
            <p:cNvSpPr/>
            <p:nvPr/>
          </p:nvSpPr>
          <p:spPr>
            <a:xfrm>
              <a:off x="2321010" y="5058928"/>
              <a:ext cx="0" cy="25400"/>
            </a:xfrm>
            <a:custGeom>
              <a:avLst/>
              <a:gdLst/>
              <a:ahLst/>
              <a:cxnLst/>
              <a:rect l="l" t="t" r="r" b="b"/>
              <a:pathLst>
                <a:path h="25400">
                  <a:moveTo>
                    <a:pt x="0" y="0"/>
                  </a:moveTo>
                  <a:lnTo>
                    <a:pt x="0" y="25395"/>
                  </a:lnTo>
                </a:path>
              </a:pathLst>
            </a:custGeom>
            <a:solidFill>
              <a:srgbClr val="000000"/>
            </a:solidFill>
          </p:spPr>
          <p:txBody>
            <a:bodyPr wrap="square" lIns="0" tIns="0" rIns="0" bIns="0" rtlCol="0"/>
            <a:lstStyle/>
            <a:p>
              <a:endParaRPr/>
            </a:p>
          </p:txBody>
        </p:sp>
        <p:sp>
          <p:nvSpPr>
            <p:cNvPr id="58" name="object 58"/>
            <p:cNvSpPr/>
            <p:nvPr/>
          </p:nvSpPr>
          <p:spPr>
            <a:xfrm>
              <a:off x="2321010" y="5058928"/>
              <a:ext cx="0" cy="25400"/>
            </a:xfrm>
            <a:custGeom>
              <a:avLst/>
              <a:gdLst/>
              <a:ahLst/>
              <a:cxnLst/>
              <a:rect l="l" t="t" r="r" b="b"/>
              <a:pathLst>
                <a:path h="25400">
                  <a:moveTo>
                    <a:pt x="0" y="0"/>
                  </a:moveTo>
                  <a:lnTo>
                    <a:pt x="0" y="25395"/>
                  </a:lnTo>
                </a:path>
              </a:pathLst>
            </a:custGeom>
            <a:ln w="5804">
              <a:solidFill>
                <a:srgbClr val="000000"/>
              </a:solidFill>
            </a:ln>
          </p:spPr>
          <p:txBody>
            <a:bodyPr wrap="square" lIns="0" tIns="0" rIns="0" bIns="0" rtlCol="0"/>
            <a:lstStyle/>
            <a:p>
              <a:endParaRPr/>
            </a:p>
          </p:txBody>
        </p:sp>
        <p:sp>
          <p:nvSpPr>
            <p:cNvPr id="59" name="object 59"/>
            <p:cNvSpPr/>
            <p:nvPr/>
          </p:nvSpPr>
          <p:spPr>
            <a:xfrm>
              <a:off x="2268601" y="5110988"/>
              <a:ext cx="104139" cy="55244"/>
            </a:xfrm>
            <a:custGeom>
              <a:avLst/>
              <a:gdLst/>
              <a:ahLst/>
              <a:cxnLst/>
              <a:rect l="l" t="t" r="r" b="b"/>
              <a:pathLst>
                <a:path w="104139" h="55245">
                  <a:moveTo>
                    <a:pt x="33591" y="47815"/>
                  </a:moveTo>
                  <a:lnTo>
                    <a:pt x="8636" y="47815"/>
                  </a:lnTo>
                  <a:lnTo>
                    <a:pt x="27063" y="28879"/>
                  </a:lnTo>
                  <a:lnTo>
                    <a:pt x="29819" y="25539"/>
                  </a:lnTo>
                  <a:lnTo>
                    <a:pt x="31267" y="23215"/>
                  </a:lnTo>
                  <a:lnTo>
                    <a:pt x="32867" y="19367"/>
                  </a:lnTo>
                  <a:lnTo>
                    <a:pt x="33299" y="17259"/>
                  </a:lnTo>
                  <a:lnTo>
                    <a:pt x="33299" y="10515"/>
                  </a:lnTo>
                  <a:lnTo>
                    <a:pt x="31635" y="6896"/>
                  </a:lnTo>
                  <a:lnTo>
                    <a:pt x="25095" y="1371"/>
                  </a:lnTo>
                  <a:lnTo>
                    <a:pt x="20751" y="0"/>
                  </a:lnTo>
                  <a:lnTo>
                    <a:pt x="13195" y="0"/>
                  </a:lnTo>
                  <a:lnTo>
                    <a:pt x="10883" y="292"/>
                  </a:lnTo>
                  <a:lnTo>
                    <a:pt x="5943" y="1447"/>
                  </a:lnTo>
                  <a:lnTo>
                    <a:pt x="3263" y="2324"/>
                  </a:lnTo>
                  <a:lnTo>
                    <a:pt x="355" y="3479"/>
                  </a:lnTo>
                  <a:lnTo>
                    <a:pt x="355" y="10731"/>
                  </a:lnTo>
                  <a:lnTo>
                    <a:pt x="3187" y="9144"/>
                  </a:lnTo>
                  <a:lnTo>
                    <a:pt x="5867" y="7975"/>
                  </a:lnTo>
                  <a:lnTo>
                    <a:pt x="10807" y="6451"/>
                  </a:lnTo>
                  <a:lnTo>
                    <a:pt x="13195" y="6019"/>
                  </a:lnTo>
                  <a:lnTo>
                    <a:pt x="18643" y="6019"/>
                  </a:lnTo>
                  <a:lnTo>
                    <a:pt x="21183" y="6959"/>
                  </a:lnTo>
                  <a:lnTo>
                    <a:pt x="25095" y="10439"/>
                  </a:lnTo>
                  <a:lnTo>
                    <a:pt x="26111" y="12763"/>
                  </a:lnTo>
                  <a:lnTo>
                    <a:pt x="26111" y="17259"/>
                  </a:lnTo>
                  <a:lnTo>
                    <a:pt x="0" y="47815"/>
                  </a:lnTo>
                  <a:lnTo>
                    <a:pt x="0" y="53835"/>
                  </a:lnTo>
                  <a:lnTo>
                    <a:pt x="33591" y="53835"/>
                  </a:lnTo>
                  <a:lnTo>
                    <a:pt x="33591" y="47815"/>
                  </a:lnTo>
                  <a:close/>
                </a:path>
                <a:path w="104139" h="55245">
                  <a:moveTo>
                    <a:pt x="56083" y="44831"/>
                  </a:moveTo>
                  <a:lnTo>
                    <a:pt x="48602" y="44831"/>
                  </a:lnTo>
                  <a:lnTo>
                    <a:pt x="48602" y="53835"/>
                  </a:lnTo>
                  <a:lnTo>
                    <a:pt x="56083" y="53835"/>
                  </a:lnTo>
                  <a:lnTo>
                    <a:pt x="56083" y="44831"/>
                  </a:lnTo>
                  <a:close/>
                </a:path>
                <a:path w="104139" h="55245">
                  <a:moveTo>
                    <a:pt x="103746" y="31343"/>
                  </a:moveTo>
                  <a:lnTo>
                    <a:pt x="102006" y="26987"/>
                  </a:lnTo>
                  <a:lnTo>
                    <a:pt x="95046" y="20535"/>
                  </a:lnTo>
                  <a:lnTo>
                    <a:pt x="90398" y="18859"/>
                  </a:lnTo>
                  <a:lnTo>
                    <a:pt x="83515" y="18859"/>
                  </a:lnTo>
                  <a:lnTo>
                    <a:pt x="80391" y="19291"/>
                  </a:lnTo>
                  <a:lnTo>
                    <a:pt x="78282" y="19951"/>
                  </a:lnTo>
                  <a:lnTo>
                    <a:pt x="78282" y="6959"/>
                  </a:lnTo>
                  <a:lnTo>
                    <a:pt x="99834" y="6959"/>
                  </a:lnTo>
                  <a:lnTo>
                    <a:pt x="99834" y="939"/>
                  </a:lnTo>
                  <a:lnTo>
                    <a:pt x="71755" y="939"/>
                  </a:lnTo>
                  <a:lnTo>
                    <a:pt x="71755" y="27495"/>
                  </a:lnTo>
                  <a:lnTo>
                    <a:pt x="73710" y="26619"/>
                  </a:lnTo>
                  <a:lnTo>
                    <a:pt x="75666" y="25971"/>
                  </a:lnTo>
                  <a:lnTo>
                    <a:pt x="79451" y="25107"/>
                  </a:lnTo>
                  <a:lnTo>
                    <a:pt x="81407" y="24879"/>
                  </a:lnTo>
                  <a:lnTo>
                    <a:pt x="87350" y="24879"/>
                  </a:lnTo>
                  <a:lnTo>
                    <a:pt x="90614" y="25971"/>
                  </a:lnTo>
                  <a:lnTo>
                    <a:pt x="95338" y="30327"/>
                  </a:lnTo>
                  <a:lnTo>
                    <a:pt x="96570" y="33223"/>
                  </a:lnTo>
                  <a:lnTo>
                    <a:pt x="96570" y="40551"/>
                  </a:lnTo>
                  <a:lnTo>
                    <a:pt x="95338" y="43459"/>
                  </a:lnTo>
                  <a:lnTo>
                    <a:pt x="90614" y="47815"/>
                  </a:lnTo>
                  <a:lnTo>
                    <a:pt x="87350" y="48831"/>
                  </a:lnTo>
                  <a:lnTo>
                    <a:pt x="80746" y="48831"/>
                  </a:lnTo>
                  <a:lnTo>
                    <a:pt x="78359" y="48615"/>
                  </a:lnTo>
                  <a:lnTo>
                    <a:pt x="73787" y="47447"/>
                  </a:lnTo>
                  <a:lnTo>
                    <a:pt x="71615" y="46583"/>
                  </a:lnTo>
                  <a:lnTo>
                    <a:pt x="69507" y="45415"/>
                  </a:lnTo>
                  <a:lnTo>
                    <a:pt x="69507" y="52603"/>
                  </a:lnTo>
                  <a:lnTo>
                    <a:pt x="71970" y="53403"/>
                  </a:lnTo>
                  <a:lnTo>
                    <a:pt x="74295" y="53911"/>
                  </a:lnTo>
                  <a:lnTo>
                    <a:pt x="76619" y="54267"/>
                  </a:lnTo>
                  <a:lnTo>
                    <a:pt x="81191" y="54775"/>
                  </a:lnTo>
                  <a:lnTo>
                    <a:pt x="89827" y="54775"/>
                  </a:lnTo>
                  <a:lnTo>
                    <a:pt x="94830" y="53251"/>
                  </a:lnTo>
                  <a:lnTo>
                    <a:pt x="101942" y="47015"/>
                  </a:lnTo>
                  <a:lnTo>
                    <a:pt x="103746" y="42583"/>
                  </a:lnTo>
                  <a:lnTo>
                    <a:pt x="103746" y="31343"/>
                  </a:lnTo>
                  <a:close/>
                </a:path>
              </a:pathLst>
            </a:custGeom>
            <a:solidFill>
              <a:srgbClr val="000000"/>
            </a:solidFill>
          </p:spPr>
          <p:txBody>
            <a:bodyPr wrap="square" lIns="0" tIns="0" rIns="0" bIns="0" rtlCol="0"/>
            <a:lstStyle/>
            <a:p>
              <a:endParaRPr/>
            </a:p>
          </p:txBody>
        </p:sp>
        <p:sp>
          <p:nvSpPr>
            <p:cNvPr id="60" name="object 60"/>
            <p:cNvSpPr/>
            <p:nvPr/>
          </p:nvSpPr>
          <p:spPr>
            <a:xfrm>
              <a:off x="3136984" y="1966243"/>
              <a:ext cx="0" cy="3093085"/>
            </a:xfrm>
            <a:custGeom>
              <a:avLst/>
              <a:gdLst/>
              <a:ahLst/>
              <a:cxnLst/>
              <a:rect l="l" t="t" r="r" b="b"/>
              <a:pathLst>
                <a:path h="3093085">
                  <a:moveTo>
                    <a:pt x="0" y="3092684"/>
                  </a:moveTo>
                  <a:lnTo>
                    <a:pt x="0" y="0"/>
                  </a:lnTo>
                </a:path>
              </a:pathLst>
            </a:custGeom>
            <a:ln w="5804">
              <a:solidFill>
                <a:srgbClr val="B0B0B0"/>
              </a:solidFill>
            </a:ln>
          </p:spPr>
          <p:txBody>
            <a:bodyPr wrap="square" lIns="0" tIns="0" rIns="0" bIns="0" rtlCol="0"/>
            <a:lstStyle/>
            <a:p>
              <a:endParaRPr/>
            </a:p>
          </p:txBody>
        </p:sp>
        <p:sp>
          <p:nvSpPr>
            <p:cNvPr id="61" name="object 61"/>
            <p:cNvSpPr/>
            <p:nvPr/>
          </p:nvSpPr>
          <p:spPr>
            <a:xfrm>
              <a:off x="3136984" y="5058928"/>
              <a:ext cx="0" cy="25400"/>
            </a:xfrm>
            <a:custGeom>
              <a:avLst/>
              <a:gdLst/>
              <a:ahLst/>
              <a:cxnLst/>
              <a:rect l="l" t="t" r="r" b="b"/>
              <a:pathLst>
                <a:path h="25400">
                  <a:moveTo>
                    <a:pt x="0" y="0"/>
                  </a:moveTo>
                  <a:lnTo>
                    <a:pt x="0" y="25395"/>
                  </a:lnTo>
                </a:path>
              </a:pathLst>
            </a:custGeom>
            <a:solidFill>
              <a:srgbClr val="000000"/>
            </a:solidFill>
          </p:spPr>
          <p:txBody>
            <a:bodyPr wrap="square" lIns="0" tIns="0" rIns="0" bIns="0" rtlCol="0"/>
            <a:lstStyle/>
            <a:p>
              <a:endParaRPr/>
            </a:p>
          </p:txBody>
        </p:sp>
        <p:sp>
          <p:nvSpPr>
            <p:cNvPr id="62" name="object 62"/>
            <p:cNvSpPr/>
            <p:nvPr/>
          </p:nvSpPr>
          <p:spPr>
            <a:xfrm>
              <a:off x="3136984" y="5058928"/>
              <a:ext cx="0" cy="25400"/>
            </a:xfrm>
            <a:custGeom>
              <a:avLst/>
              <a:gdLst/>
              <a:ahLst/>
              <a:cxnLst/>
              <a:rect l="l" t="t" r="r" b="b"/>
              <a:pathLst>
                <a:path h="25400">
                  <a:moveTo>
                    <a:pt x="0" y="0"/>
                  </a:moveTo>
                  <a:lnTo>
                    <a:pt x="0" y="25395"/>
                  </a:lnTo>
                </a:path>
              </a:pathLst>
            </a:custGeom>
            <a:ln w="5804">
              <a:solidFill>
                <a:srgbClr val="000000"/>
              </a:solidFill>
            </a:ln>
          </p:spPr>
          <p:txBody>
            <a:bodyPr wrap="square" lIns="0" tIns="0" rIns="0" bIns="0" rtlCol="0"/>
            <a:lstStyle/>
            <a:p>
              <a:endParaRPr/>
            </a:p>
          </p:txBody>
        </p:sp>
        <p:sp>
          <p:nvSpPr>
            <p:cNvPr id="63" name="object 63"/>
            <p:cNvSpPr/>
            <p:nvPr/>
          </p:nvSpPr>
          <p:spPr>
            <a:xfrm>
              <a:off x="3084855" y="5110988"/>
              <a:ext cx="105410" cy="55244"/>
            </a:xfrm>
            <a:custGeom>
              <a:avLst/>
              <a:gdLst/>
              <a:ahLst/>
              <a:cxnLst/>
              <a:rect l="l" t="t" r="r" b="b"/>
              <a:pathLst>
                <a:path w="105410" h="55245">
                  <a:moveTo>
                    <a:pt x="34251" y="31343"/>
                  </a:moveTo>
                  <a:lnTo>
                    <a:pt x="32512" y="26987"/>
                  </a:lnTo>
                  <a:lnTo>
                    <a:pt x="25539" y="20535"/>
                  </a:lnTo>
                  <a:lnTo>
                    <a:pt x="20904" y="18859"/>
                  </a:lnTo>
                  <a:lnTo>
                    <a:pt x="14008" y="18859"/>
                  </a:lnTo>
                  <a:lnTo>
                    <a:pt x="10883" y="19291"/>
                  </a:lnTo>
                  <a:lnTo>
                    <a:pt x="8788" y="19951"/>
                  </a:lnTo>
                  <a:lnTo>
                    <a:pt x="8788" y="6959"/>
                  </a:lnTo>
                  <a:lnTo>
                    <a:pt x="30327" y="6959"/>
                  </a:lnTo>
                  <a:lnTo>
                    <a:pt x="30327" y="939"/>
                  </a:lnTo>
                  <a:lnTo>
                    <a:pt x="2247" y="939"/>
                  </a:lnTo>
                  <a:lnTo>
                    <a:pt x="2247" y="27495"/>
                  </a:lnTo>
                  <a:lnTo>
                    <a:pt x="4216" y="26619"/>
                  </a:lnTo>
                  <a:lnTo>
                    <a:pt x="6172" y="25971"/>
                  </a:lnTo>
                  <a:lnTo>
                    <a:pt x="9944" y="25107"/>
                  </a:lnTo>
                  <a:lnTo>
                    <a:pt x="11899" y="24879"/>
                  </a:lnTo>
                  <a:lnTo>
                    <a:pt x="17856" y="24879"/>
                  </a:lnTo>
                  <a:lnTo>
                    <a:pt x="21120" y="25971"/>
                  </a:lnTo>
                  <a:lnTo>
                    <a:pt x="25831" y="30327"/>
                  </a:lnTo>
                  <a:lnTo>
                    <a:pt x="27063" y="33223"/>
                  </a:lnTo>
                  <a:lnTo>
                    <a:pt x="27063" y="40551"/>
                  </a:lnTo>
                  <a:lnTo>
                    <a:pt x="25831" y="43459"/>
                  </a:lnTo>
                  <a:lnTo>
                    <a:pt x="21120" y="47815"/>
                  </a:lnTo>
                  <a:lnTo>
                    <a:pt x="17856" y="48831"/>
                  </a:lnTo>
                  <a:lnTo>
                    <a:pt x="11252" y="48831"/>
                  </a:lnTo>
                  <a:lnTo>
                    <a:pt x="8851" y="48615"/>
                  </a:lnTo>
                  <a:lnTo>
                    <a:pt x="4279" y="47447"/>
                  </a:lnTo>
                  <a:lnTo>
                    <a:pt x="2108" y="46583"/>
                  </a:lnTo>
                  <a:lnTo>
                    <a:pt x="0" y="45415"/>
                  </a:lnTo>
                  <a:lnTo>
                    <a:pt x="0" y="52603"/>
                  </a:lnTo>
                  <a:lnTo>
                    <a:pt x="2476" y="53403"/>
                  </a:lnTo>
                  <a:lnTo>
                    <a:pt x="4787" y="53911"/>
                  </a:lnTo>
                  <a:lnTo>
                    <a:pt x="7112" y="54267"/>
                  </a:lnTo>
                  <a:lnTo>
                    <a:pt x="11684" y="54775"/>
                  </a:lnTo>
                  <a:lnTo>
                    <a:pt x="20320" y="54775"/>
                  </a:lnTo>
                  <a:lnTo>
                    <a:pt x="25323" y="53251"/>
                  </a:lnTo>
                  <a:lnTo>
                    <a:pt x="32435" y="47015"/>
                  </a:lnTo>
                  <a:lnTo>
                    <a:pt x="34251" y="42583"/>
                  </a:lnTo>
                  <a:lnTo>
                    <a:pt x="34251" y="31343"/>
                  </a:lnTo>
                  <a:close/>
                </a:path>
                <a:path w="105410" h="55245">
                  <a:moveTo>
                    <a:pt x="55803" y="44831"/>
                  </a:moveTo>
                  <a:lnTo>
                    <a:pt x="48323" y="44831"/>
                  </a:lnTo>
                  <a:lnTo>
                    <a:pt x="48323" y="53835"/>
                  </a:lnTo>
                  <a:lnTo>
                    <a:pt x="55803" y="53835"/>
                  </a:lnTo>
                  <a:lnTo>
                    <a:pt x="55803" y="44831"/>
                  </a:lnTo>
                  <a:close/>
                </a:path>
                <a:path w="105410" h="55245">
                  <a:moveTo>
                    <a:pt x="104990" y="18567"/>
                  </a:moveTo>
                  <a:lnTo>
                    <a:pt x="103403" y="11747"/>
                  </a:lnTo>
                  <a:lnTo>
                    <a:pt x="100279" y="7035"/>
                  </a:lnTo>
                  <a:lnTo>
                    <a:pt x="99326" y="5651"/>
                  </a:lnTo>
                  <a:lnTo>
                    <a:pt x="97815" y="3454"/>
                  </a:lnTo>
                  <a:lnTo>
                    <a:pt x="97815" y="20167"/>
                  </a:lnTo>
                  <a:lnTo>
                    <a:pt x="97815" y="34683"/>
                  </a:lnTo>
                  <a:lnTo>
                    <a:pt x="96862" y="40119"/>
                  </a:lnTo>
                  <a:lnTo>
                    <a:pt x="95059" y="43751"/>
                  </a:lnTo>
                  <a:lnTo>
                    <a:pt x="93167" y="47371"/>
                  </a:lnTo>
                  <a:lnTo>
                    <a:pt x="90411" y="49187"/>
                  </a:lnTo>
                  <a:lnTo>
                    <a:pt x="83007" y="49187"/>
                  </a:lnTo>
                  <a:lnTo>
                    <a:pt x="80251" y="47371"/>
                  </a:lnTo>
                  <a:lnTo>
                    <a:pt x="76479" y="40119"/>
                  </a:lnTo>
                  <a:lnTo>
                    <a:pt x="75603" y="34683"/>
                  </a:lnTo>
                  <a:lnTo>
                    <a:pt x="75603" y="20167"/>
                  </a:lnTo>
                  <a:lnTo>
                    <a:pt x="76479" y="14732"/>
                  </a:lnTo>
                  <a:lnTo>
                    <a:pt x="80251" y="7467"/>
                  </a:lnTo>
                  <a:lnTo>
                    <a:pt x="83007" y="5651"/>
                  </a:lnTo>
                  <a:lnTo>
                    <a:pt x="90411" y="5651"/>
                  </a:lnTo>
                  <a:lnTo>
                    <a:pt x="93167" y="7467"/>
                  </a:lnTo>
                  <a:lnTo>
                    <a:pt x="95059" y="11099"/>
                  </a:lnTo>
                  <a:lnTo>
                    <a:pt x="96862" y="14732"/>
                  </a:lnTo>
                  <a:lnTo>
                    <a:pt x="97815" y="20167"/>
                  </a:lnTo>
                  <a:lnTo>
                    <a:pt x="97815" y="3454"/>
                  </a:lnTo>
                  <a:lnTo>
                    <a:pt x="97091" y="2387"/>
                  </a:lnTo>
                  <a:lnTo>
                    <a:pt x="92583" y="0"/>
                  </a:lnTo>
                  <a:lnTo>
                    <a:pt x="80759" y="0"/>
                  </a:lnTo>
                  <a:lnTo>
                    <a:pt x="76187" y="2387"/>
                  </a:lnTo>
                  <a:lnTo>
                    <a:pt x="73075" y="7035"/>
                  </a:lnTo>
                  <a:lnTo>
                    <a:pt x="69951" y="11747"/>
                  </a:lnTo>
                  <a:lnTo>
                    <a:pt x="68427" y="18567"/>
                  </a:lnTo>
                  <a:lnTo>
                    <a:pt x="68427" y="36347"/>
                  </a:lnTo>
                  <a:lnTo>
                    <a:pt x="69951" y="43167"/>
                  </a:lnTo>
                  <a:lnTo>
                    <a:pt x="76187" y="52451"/>
                  </a:lnTo>
                  <a:lnTo>
                    <a:pt x="80759" y="54775"/>
                  </a:lnTo>
                  <a:lnTo>
                    <a:pt x="92583" y="54775"/>
                  </a:lnTo>
                  <a:lnTo>
                    <a:pt x="97091" y="52451"/>
                  </a:lnTo>
                  <a:lnTo>
                    <a:pt x="99326" y="49187"/>
                  </a:lnTo>
                  <a:lnTo>
                    <a:pt x="100279" y="47815"/>
                  </a:lnTo>
                  <a:lnTo>
                    <a:pt x="103403" y="43167"/>
                  </a:lnTo>
                  <a:lnTo>
                    <a:pt x="104990" y="36347"/>
                  </a:lnTo>
                  <a:lnTo>
                    <a:pt x="104990" y="18567"/>
                  </a:lnTo>
                  <a:close/>
                </a:path>
              </a:pathLst>
            </a:custGeom>
            <a:solidFill>
              <a:srgbClr val="000000"/>
            </a:solidFill>
          </p:spPr>
          <p:txBody>
            <a:bodyPr wrap="square" lIns="0" tIns="0" rIns="0" bIns="0" rtlCol="0"/>
            <a:lstStyle/>
            <a:p>
              <a:endParaRPr/>
            </a:p>
          </p:txBody>
        </p:sp>
        <p:sp>
          <p:nvSpPr>
            <p:cNvPr id="64" name="object 64"/>
            <p:cNvSpPr/>
            <p:nvPr/>
          </p:nvSpPr>
          <p:spPr>
            <a:xfrm>
              <a:off x="3952957" y="1966243"/>
              <a:ext cx="0" cy="3093085"/>
            </a:xfrm>
            <a:custGeom>
              <a:avLst/>
              <a:gdLst/>
              <a:ahLst/>
              <a:cxnLst/>
              <a:rect l="l" t="t" r="r" b="b"/>
              <a:pathLst>
                <a:path h="3093085">
                  <a:moveTo>
                    <a:pt x="0" y="2318676"/>
                  </a:moveTo>
                  <a:lnTo>
                    <a:pt x="0" y="3092684"/>
                  </a:lnTo>
                </a:path>
                <a:path h="3093085">
                  <a:moveTo>
                    <a:pt x="0" y="0"/>
                  </a:moveTo>
                  <a:lnTo>
                    <a:pt x="0" y="2020966"/>
                  </a:lnTo>
                </a:path>
              </a:pathLst>
            </a:custGeom>
            <a:ln w="5804">
              <a:solidFill>
                <a:srgbClr val="B0B0B0"/>
              </a:solidFill>
            </a:ln>
          </p:spPr>
          <p:txBody>
            <a:bodyPr wrap="square" lIns="0" tIns="0" rIns="0" bIns="0" rtlCol="0"/>
            <a:lstStyle/>
            <a:p>
              <a:endParaRPr/>
            </a:p>
          </p:txBody>
        </p:sp>
        <p:sp>
          <p:nvSpPr>
            <p:cNvPr id="65" name="object 65"/>
            <p:cNvSpPr/>
            <p:nvPr/>
          </p:nvSpPr>
          <p:spPr>
            <a:xfrm>
              <a:off x="3952957" y="5058928"/>
              <a:ext cx="0" cy="25400"/>
            </a:xfrm>
            <a:custGeom>
              <a:avLst/>
              <a:gdLst/>
              <a:ahLst/>
              <a:cxnLst/>
              <a:rect l="l" t="t" r="r" b="b"/>
              <a:pathLst>
                <a:path h="25400">
                  <a:moveTo>
                    <a:pt x="0" y="0"/>
                  </a:moveTo>
                  <a:lnTo>
                    <a:pt x="0" y="25395"/>
                  </a:lnTo>
                </a:path>
              </a:pathLst>
            </a:custGeom>
            <a:solidFill>
              <a:srgbClr val="000000"/>
            </a:solidFill>
          </p:spPr>
          <p:txBody>
            <a:bodyPr wrap="square" lIns="0" tIns="0" rIns="0" bIns="0" rtlCol="0"/>
            <a:lstStyle/>
            <a:p>
              <a:endParaRPr/>
            </a:p>
          </p:txBody>
        </p:sp>
        <p:sp>
          <p:nvSpPr>
            <p:cNvPr id="66" name="object 66"/>
            <p:cNvSpPr/>
            <p:nvPr/>
          </p:nvSpPr>
          <p:spPr>
            <a:xfrm>
              <a:off x="3952957" y="5058928"/>
              <a:ext cx="0" cy="25400"/>
            </a:xfrm>
            <a:custGeom>
              <a:avLst/>
              <a:gdLst/>
              <a:ahLst/>
              <a:cxnLst/>
              <a:rect l="l" t="t" r="r" b="b"/>
              <a:pathLst>
                <a:path h="25400">
                  <a:moveTo>
                    <a:pt x="0" y="0"/>
                  </a:moveTo>
                  <a:lnTo>
                    <a:pt x="0" y="25395"/>
                  </a:lnTo>
                </a:path>
              </a:pathLst>
            </a:custGeom>
            <a:ln w="5804">
              <a:solidFill>
                <a:srgbClr val="000000"/>
              </a:solidFill>
            </a:ln>
          </p:spPr>
          <p:txBody>
            <a:bodyPr wrap="square" lIns="0" tIns="0" rIns="0" bIns="0" rtlCol="0"/>
            <a:lstStyle/>
            <a:p>
              <a:endParaRPr/>
            </a:p>
          </p:txBody>
        </p:sp>
        <p:sp>
          <p:nvSpPr>
            <p:cNvPr id="67" name="object 67"/>
            <p:cNvSpPr/>
            <p:nvPr/>
          </p:nvSpPr>
          <p:spPr>
            <a:xfrm>
              <a:off x="3901198" y="5111927"/>
              <a:ext cx="103505" cy="53975"/>
            </a:xfrm>
            <a:custGeom>
              <a:avLst/>
              <a:gdLst/>
              <a:ahLst/>
              <a:cxnLst/>
              <a:rect l="l" t="t" r="r" b="b"/>
              <a:pathLst>
                <a:path w="103504" h="53975">
                  <a:moveTo>
                    <a:pt x="34023" y="0"/>
                  </a:moveTo>
                  <a:lnTo>
                    <a:pt x="0" y="0"/>
                  </a:lnTo>
                  <a:lnTo>
                    <a:pt x="0" y="6019"/>
                  </a:lnTo>
                  <a:lnTo>
                    <a:pt x="25387" y="6019"/>
                  </a:lnTo>
                  <a:lnTo>
                    <a:pt x="7327" y="52895"/>
                  </a:lnTo>
                  <a:lnTo>
                    <a:pt x="14795" y="52895"/>
                  </a:lnTo>
                  <a:lnTo>
                    <a:pt x="34023" y="3048"/>
                  </a:lnTo>
                  <a:lnTo>
                    <a:pt x="34023" y="0"/>
                  </a:lnTo>
                  <a:close/>
                </a:path>
                <a:path w="103504" h="53975">
                  <a:moveTo>
                    <a:pt x="55435" y="43891"/>
                  </a:moveTo>
                  <a:lnTo>
                    <a:pt x="47955" y="43891"/>
                  </a:lnTo>
                  <a:lnTo>
                    <a:pt x="47955" y="52895"/>
                  </a:lnTo>
                  <a:lnTo>
                    <a:pt x="55435" y="52895"/>
                  </a:lnTo>
                  <a:lnTo>
                    <a:pt x="55435" y="43891"/>
                  </a:lnTo>
                  <a:close/>
                </a:path>
                <a:path w="103504" h="53975">
                  <a:moveTo>
                    <a:pt x="103098" y="30403"/>
                  </a:moveTo>
                  <a:lnTo>
                    <a:pt x="101358" y="26047"/>
                  </a:lnTo>
                  <a:lnTo>
                    <a:pt x="94399" y="19596"/>
                  </a:lnTo>
                  <a:lnTo>
                    <a:pt x="89750" y="17919"/>
                  </a:lnTo>
                  <a:lnTo>
                    <a:pt x="82854" y="17919"/>
                  </a:lnTo>
                  <a:lnTo>
                    <a:pt x="79743" y="18351"/>
                  </a:lnTo>
                  <a:lnTo>
                    <a:pt x="77635" y="19011"/>
                  </a:lnTo>
                  <a:lnTo>
                    <a:pt x="77635" y="6019"/>
                  </a:lnTo>
                  <a:lnTo>
                    <a:pt x="99187" y="6019"/>
                  </a:lnTo>
                  <a:lnTo>
                    <a:pt x="99187" y="0"/>
                  </a:lnTo>
                  <a:lnTo>
                    <a:pt x="71107" y="0"/>
                  </a:lnTo>
                  <a:lnTo>
                    <a:pt x="71107" y="26555"/>
                  </a:lnTo>
                  <a:lnTo>
                    <a:pt x="73063" y="25679"/>
                  </a:lnTo>
                  <a:lnTo>
                    <a:pt x="75018" y="25031"/>
                  </a:lnTo>
                  <a:lnTo>
                    <a:pt x="78790" y="24168"/>
                  </a:lnTo>
                  <a:lnTo>
                    <a:pt x="80759" y="23939"/>
                  </a:lnTo>
                  <a:lnTo>
                    <a:pt x="86702" y="23939"/>
                  </a:lnTo>
                  <a:lnTo>
                    <a:pt x="89966" y="25031"/>
                  </a:lnTo>
                  <a:lnTo>
                    <a:pt x="94678" y="29387"/>
                  </a:lnTo>
                  <a:lnTo>
                    <a:pt x="95923" y="32283"/>
                  </a:lnTo>
                  <a:lnTo>
                    <a:pt x="95923" y="39611"/>
                  </a:lnTo>
                  <a:lnTo>
                    <a:pt x="94678" y="42519"/>
                  </a:lnTo>
                  <a:lnTo>
                    <a:pt x="89966" y="46875"/>
                  </a:lnTo>
                  <a:lnTo>
                    <a:pt x="86702" y="47891"/>
                  </a:lnTo>
                  <a:lnTo>
                    <a:pt x="80098" y="47891"/>
                  </a:lnTo>
                  <a:lnTo>
                    <a:pt x="77711" y="47675"/>
                  </a:lnTo>
                  <a:lnTo>
                    <a:pt x="73139" y="46507"/>
                  </a:lnTo>
                  <a:lnTo>
                    <a:pt x="70954" y="45643"/>
                  </a:lnTo>
                  <a:lnTo>
                    <a:pt x="68859" y="44475"/>
                  </a:lnTo>
                  <a:lnTo>
                    <a:pt x="68859" y="51663"/>
                  </a:lnTo>
                  <a:lnTo>
                    <a:pt x="71323" y="52463"/>
                  </a:lnTo>
                  <a:lnTo>
                    <a:pt x="73647" y="52971"/>
                  </a:lnTo>
                  <a:lnTo>
                    <a:pt x="75958" y="53327"/>
                  </a:lnTo>
                  <a:lnTo>
                    <a:pt x="80530" y="53835"/>
                  </a:lnTo>
                  <a:lnTo>
                    <a:pt x="89166" y="53835"/>
                  </a:lnTo>
                  <a:lnTo>
                    <a:pt x="94170" y="52311"/>
                  </a:lnTo>
                  <a:lnTo>
                    <a:pt x="101282" y="46075"/>
                  </a:lnTo>
                  <a:lnTo>
                    <a:pt x="103098" y="41643"/>
                  </a:lnTo>
                  <a:lnTo>
                    <a:pt x="103098" y="30403"/>
                  </a:lnTo>
                  <a:close/>
                </a:path>
              </a:pathLst>
            </a:custGeom>
            <a:solidFill>
              <a:srgbClr val="000000"/>
            </a:solidFill>
          </p:spPr>
          <p:txBody>
            <a:bodyPr wrap="square" lIns="0" tIns="0" rIns="0" bIns="0" rtlCol="0"/>
            <a:lstStyle/>
            <a:p>
              <a:endParaRPr/>
            </a:p>
          </p:txBody>
        </p:sp>
        <p:sp>
          <p:nvSpPr>
            <p:cNvPr id="68" name="object 68"/>
            <p:cNvSpPr/>
            <p:nvPr/>
          </p:nvSpPr>
          <p:spPr>
            <a:xfrm>
              <a:off x="4768930" y="1966243"/>
              <a:ext cx="0" cy="3093085"/>
            </a:xfrm>
            <a:custGeom>
              <a:avLst/>
              <a:gdLst/>
              <a:ahLst/>
              <a:cxnLst/>
              <a:rect l="l" t="t" r="r" b="b"/>
              <a:pathLst>
                <a:path h="3093085">
                  <a:moveTo>
                    <a:pt x="0" y="3092684"/>
                  </a:moveTo>
                  <a:lnTo>
                    <a:pt x="0" y="0"/>
                  </a:lnTo>
                </a:path>
              </a:pathLst>
            </a:custGeom>
            <a:ln w="5804">
              <a:solidFill>
                <a:srgbClr val="B0B0B0"/>
              </a:solidFill>
            </a:ln>
          </p:spPr>
          <p:txBody>
            <a:bodyPr wrap="square" lIns="0" tIns="0" rIns="0" bIns="0" rtlCol="0"/>
            <a:lstStyle/>
            <a:p>
              <a:endParaRPr/>
            </a:p>
          </p:txBody>
        </p:sp>
        <p:sp>
          <p:nvSpPr>
            <p:cNvPr id="69" name="object 69"/>
            <p:cNvSpPr/>
            <p:nvPr/>
          </p:nvSpPr>
          <p:spPr>
            <a:xfrm>
              <a:off x="4768930" y="5058928"/>
              <a:ext cx="0" cy="25400"/>
            </a:xfrm>
            <a:custGeom>
              <a:avLst/>
              <a:gdLst/>
              <a:ahLst/>
              <a:cxnLst/>
              <a:rect l="l" t="t" r="r" b="b"/>
              <a:pathLst>
                <a:path h="25400">
                  <a:moveTo>
                    <a:pt x="0" y="0"/>
                  </a:moveTo>
                  <a:lnTo>
                    <a:pt x="0" y="25395"/>
                  </a:lnTo>
                </a:path>
              </a:pathLst>
            </a:custGeom>
            <a:solidFill>
              <a:srgbClr val="000000"/>
            </a:solidFill>
          </p:spPr>
          <p:txBody>
            <a:bodyPr wrap="square" lIns="0" tIns="0" rIns="0" bIns="0" rtlCol="0"/>
            <a:lstStyle/>
            <a:p>
              <a:endParaRPr/>
            </a:p>
          </p:txBody>
        </p:sp>
        <p:sp>
          <p:nvSpPr>
            <p:cNvPr id="70" name="object 70"/>
            <p:cNvSpPr/>
            <p:nvPr/>
          </p:nvSpPr>
          <p:spPr>
            <a:xfrm>
              <a:off x="4768930" y="5058928"/>
              <a:ext cx="0" cy="25400"/>
            </a:xfrm>
            <a:custGeom>
              <a:avLst/>
              <a:gdLst/>
              <a:ahLst/>
              <a:cxnLst/>
              <a:rect l="l" t="t" r="r" b="b"/>
              <a:pathLst>
                <a:path h="25400">
                  <a:moveTo>
                    <a:pt x="0" y="0"/>
                  </a:moveTo>
                  <a:lnTo>
                    <a:pt x="0" y="25395"/>
                  </a:lnTo>
                </a:path>
              </a:pathLst>
            </a:custGeom>
            <a:ln w="5804">
              <a:solidFill>
                <a:srgbClr val="000000"/>
              </a:solidFill>
            </a:ln>
          </p:spPr>
          <p:txBody>
            <a:bodyPr wrap="square" lIns="0" tIns="0" rIns="0" bIns="0" rtlCol="0"/>
            <a:lstStyle/>
            <a:p>
              <a:endParaRPr/>
            </a:p>
          </p:txBody>
        </p:sp>
        <p:sp>
          <p:nvSpPr>
            <p:cNvPr id="71" name="object 71"/>
            <p:cNvSpPr/>
            <p:nvPr/>
          </p:nvSpPr>
          <p:spPr>
            <a:xfrm>
              <a:off x="4696129" y="5110988"/>
              <a:ext cx="149225" cy="55244"/>
            </a:xfrm>
            <a:custGeom>
              <a:avLst/>
              <a:gdLst/>
              <a:ahLst/>
              <a:cxnLst/>
              <a:rect l="l" t="t" r="r" b="b"/>
              <a:pathLst>
                <a:path w="149225" h="55245">
                  <a:moveTo>
                    <a:pt x="31483" y="47815"/>
                  </a:moveTo>
                  <a:lnTo>
                    <a:pt x="19812" y="47815"/>
                  </a:lnTo>
                  <a:lnTo>
                    <a:pt x="19812" y="939"/>
                  </a:lnTo>
                  <a:lnTo>
                    <a:pt x="12623" y="939"/>
                  </a:lnTo>
                  <a:lnTo>
                    <a:pt x="0" y="3479"/>
                  </a:lnTo>
                  <a:lnTo>
                    <a:pt x="0" y="10007"/>
                  </a:lnTo>
                  <a:lnTo>
                    <a:pt x="12700" y="7467"/>
                  </a:lnTo>
                  <a:lnTo>
                    <a:pt x="12700" y="47815"/>
                  </a:lnTo>
                  <a:lnTo>
                    <a:pt x="1016" y="47815"/>
                  </a:lnTo>
                  <a:lnTo>
                    <a:pt x="1016" y="53835"/>
                  </a:lnTo>
                  <a:lnTo>
                    <a:pt x="31483" y="53835"/>
                  </a:lnTo>
                  <a:lnTo>
                    <a:pt x="31483" y="47815"/>
                  </a:lnTo>
                  <a:close/>
                </a:path>
                <a:path w="149225" h="55245">
                  <a:moveTo>
                    <a:pt x="79527" y="18567"/>
                  </a:moveTo>
                  <a:lnTo>
                    <a:pt x="77927" y="11747"/>
                  </a:lnTo>
                  <a:lnTo>
                    <a:pt x="74803" y="7035"/>
                  </a:lnTo>
                  <a:lnTo>
                    <a:pt x="73863" y="5651"/>
                  </a:lnTo>
                  <a:lnTo>
                    <a:pt x="72339" y="3441"/>
                  </a:lnTo>
                  <a:lnTo>
                    <a:pt x="72339" y="20167"/>
                  </a:lnTo>
                  <a:lnTo>
                    <a:pt x="72339" y="34683"/>
                  </a:lnTo>
                  <a:lnTo>
                    <a:pt x="71399" y="40119"/>
                  </a:lnTo>
                  <a:lnTo>
                    <a:pt x="69583" y="43751"/>
                  </a:lnTo>
                  <a:lnTo>
                    <a:pt x="67691" y="47371"/>
                  </a:lnTo>
                  <a:lnTo>
                    <a:pt x="64935" y="49187"/>
                  </a:lnTo>
                  <a:lnTo>
                    <a:pt x="57543" y="49187"/>
                  </a:lnTo>
                  <a:lnTo>
                    <a:pt x="54775" y="47371"/>
                  </a:lnTo>
                  <a:lnTo>
                    <a:pt x="51003" y="40119"/>
                  </a:lnTo>
                  <a:lnTo>
                    <a:pt x="50139" y="34683"/>
                  </a:lnTo>
                  <a:lnTo>
                    <a:pt x="50139" y="20167"/>
                  </a:lnTo>
                  <a:lnTo>
                    <a:pt x="51003" y="14732"/>
                  </a:lnTo>
                  <a:lnTo>
                    <a:pt x="54775" y="7467"/>
                  </a:lnTo>
                  <a:lnTo>
                    <a:pt x="57543" y="5651"/>
                  </a:lnTo>
                  <a:lnTo>
                    <a:pt x="64935" y="5651"/>
                  </a:lnTo>
                  <a:lnTo>
                    <a:pt x="67691" y="7467"/>
                  </a:lnTo>
                  <a:lnTo>
                    <a:pt x="69583" y="11099"/>
                  </a:lnTo>
                  <a:lnTo>
                    <a:pt x="71399" y="14732"/>
                  </a:lnTo>
                  <a:lnTo>
                    <a:pt x="72339" y="20167"/>
                  </a:lnTo>
                  <a:lnTo>
                    <a:pt x="72339" y="3441"/>
                  </a:lnTo>
                  <a:lnTo>
                    <a:pt x="71615" y="2387"/>
                  </a:lnTo>
                  <a:lnTo>
                    <a:pt x="67119" y="0"/>
                  </a:lnTo>
                  <a:lnTo>
                    <a:pt x="55283" y="0"/>
                  </a:lnTo>
                  <a:lnTo>
                    <a:pt x="50711" y="2387"/>
                  </a:lnTo>
                  <a:lnTo>
                    <a:pt x="47599" y="7035"/>
                  </a:lnTo>
                  <a:lnTo>
                    <a:pt x="44475" y="11747"/>
                  </a:lnTo>
                  <a:lnTo>
                    <a:pt x="42951" y="18567"/>
                  </a:lnTo>
                  <a:lnTo>
                    <a:pt x="42951" y="36347"/>
                  </a:lnTo>
                  <a:lnTo>
                    <a:pt x="44475" y="43167"/>
                  </a:lnTo>
                  <a:lnTo>
                    <a:pt x="50711" y="52451"/>
                  </a:lnTo>
                  <a:lnTo>
                    <a:pt x="55283" y="54775"/>
                  </a:lnTo>
                  <a:lnTo>
                    <a:pt x="67119" y="54775"/>
                  </a:lnTo>
                  <a:lnTo>
                    <a:pt x="79527" y="36347"/>
                  </a:lnTo>
                  <a:lnTo>
                    <a:pt x="79527" y="18567"/>
                  </a:lnTo>
                  <a:close/>
                </a:path>
                <a:path w="149225" h="55245">
                  <a:moveTo>
                    <a:pt x="99542" y="44831"/>
                  </a:moveTo>
                  <a:lnTo>
                    <a:pt x="92075" y="44831"/>
                  </a:lnTo>
                  <a:lnTo>
                    <a:pt x="92075" y="53835"/>
                  </a:lnTo>
                  <a:lnTo>
                    <a:pt x="99542" y="53835"/>
                  </a:lnTo>
                  <a:lnTo>
                    <a:pt x="99542" y="44831"/>
                  </a:lnTo>
                  <a:close/>
                </a:path>
                <a:path w="149225" h="55245">
                  <a:moveTo>
                    <a:pt x="148742" y="18567"/>
                  </a:moveTo>
                  <a:lnTo>
                    <a:pt x="147142" y="11747"/>
                  </a:lnTo>
                  <a:lnTo>
                    <a:pt x="144030" y="7035"/>
                  </a:lnTo>
                  <a:lnTo>
                    <a:pt x="143078" y="5651"/>
                  </a:lnTo>
                  <a:lnTo>
                    <a:pt x="141554" y="3441"/>
                  </a:lnTo>
                  <a:lnTo>
                    <a:pt x="141554" y="20167"/>
                  </a:lnTo>
                  <a:lnTo>
                    <a:pt x="141554" y="34683"/>
                  </a:lnTo>
                  <a:lnTo>
                    <a:pt x="140614" y="40119"/>
                  </a:lnTo>
                  <a:lnTo>
                    <a:pt x="138798" y="43751"/>
                  </a:lnTo>
                  <a:lnTo>
                    <a:pt x="136918" y="47371"/>
                  </a:lnTo>
                  <a:lnTo>
                    <a:pt x="134162" y="49187"/>
                  </a:lnTo>
                  <a:lnTo>
                    <a:pt x="126758" y="49187"/>
                  </a:lnTo>
                  <a:lnTo>
                    <a:pt x="124002" y="47371"/>
                  </a:lnTo>
                  <a:lnTo>
                    <a:pt x="120230" y="40119"/>
                  </a:lnTo>
                  <a:lnTo>
                    <a:pt x="119354" y="34683"/>
                  </a:lnTo>
                  <a:lnTo>
                    <a:pt x="119354" y="20167"/>
                  </a:lnTo>
                  <a:lnTo>
                    <a:pt x="120230" y="14732"/>
                  </a:lnTo>
                  <a:lnTo>
                    <a:pt x="124002" y="7467"/>
                  </a:lnTo>
                  <a:lnTo>
                    <a:pt x="126758" y="5651"/>
                  </a:lnTo>
                  <a:lnTo>
                    <a:pt x="134162" y="5651"/>
                  </a:lnTo>
                  <a:lnTo>
                    <a:pt x="136918" y="7467"/>
                  </a:lnTo>
                  <a:lnTo>
                    <a:pt x="138798" y="11099"/>
                  </a:lnTo>
                  <a:lnTo>
                    <a:pt x="140614" y="14732"/>
                  </a:lnTo>
                  <a:lnTo>
                    <a:pt x="141554" y="20167"/>
                  </a:lnTo>
                  <a:lnTo>
                    <a:pt x="141554" y="3441"/>
                  </a:lnTo>
                  <a:lnTo>
                    <a:pt x="140830" y="2387"/>
                  </a:lnTo>
                  <a:lnTo>
                    <a:pt x="136334" y="0"/>
                  </a:lnTo>
                  <a:lnTo>
                    <a:pt x="124510" y="0"/>
                  </a:lnTo>
                  <a:lnTo>
                    <a:pt x="119938" y="2387"/>
                  </a:lnTo>
                  <a:lnTo>
                    <a:pt x="116814" y="7035"/>
                  </a:lnTo>
                  <a:lnTo>
                    <a:pt x="113703" y="11747"/>
                  </a:lnTo>
                  <a:lnTo>
                    <a:pt x="112179" y="18567"/>
                  </a:lnTo>
                  <a:lnTo>
                    <a:pt x="112179" y="36347"/>
                  </a:lnTo>
                  <a:lnTo>
                    <a:pt x="113703" y="43167"/>
                  </a:lnTo>
                  <a:lnTo>
                    <a:pt x="119938" y="52451"/>
                  </a:lnTo>
                  <a:lnTo>
                    <a:pt x="124510" y="54775"/>
                  </a:lnTo>
                  <a:lnTo>
                    <a:pt x="136334" y="54775"/>
                  </a:lnTo>
                  <a:lnTo>
                    <a:pt x="140830" y="52451"/>
                  </a:lnTo>
                  <a:lnTo>
                    <a:pt x="143078" y="49187"/>
                  </a:lnTo>
                  <a:lnTo>
                    <a:pt x="144030" y="47815"/>
                  </a:lnTo>
                  <a:lnTo>
                    <a:pt x="147142" y="43167"/>
                  </a:lnTo>
                  <a:lnTo>
                    <a:pt x="148742" y="36347"/>
                  </a:lnTo>
                  <a:lnTo>
                    <a:pt x="148742" y="18567"/>
                  </a:lnTo>
                  <a:close/>
                </a:path>
              </a:pathLst>
            </a:custGeom>
            <a:solidFill>
              <a:srgbClr val="000000"/>
            </a:solidFill>
          </p:spPr>
          <p:txBody>
            <a:bodyPr wrap="square" lIns="0" tIns="0" rIns="0" bIns="0" rtlCol="0"/>
            <a:lstStyle/>
            <a:p>
              <a:endParaRPr/>
            </a:p>
          </p:txBody>
        </p:sp>
        <p:sp>
          <p:nvSpPr>
            <p:cNvPr id="72" name="object 72"/>
            <p:cNvSpPr/>
            <p:nvPr/>
          </p:nvSpPr>
          <p:spPr>
            <a:xfrm>
              <a:off x="5584903" y="1966243"/>
              <a:ext cx="0" cy="3093085"/>
            </a:xfrm>
            <a:custGeom>
              <a:avLst/>
              <a:gdLst/>
              <a:ahLst/>
              <a:cxnLst/>
              <a:rect l="l" t="t" r="r" b="b"/>
              <a:pathLst>
                <a:path h="3093085">
                  <a:moveTo>
                    <a:pt x="0" y="2911800"/>
                  </a:moveTo>
                  <a:lnTo>
                    <a:pt x="0" y="3092684"/>
                  </a:lnTo>
                </a:path>
                <a:path h="3093085">
                  <a:moveTo>
                    <a:pt x="0" y="0"/>
                  </a:moveTo>
                  <a:lnTo>
                    <a:pt x="0" y="972808"/>
                  </a:lnTo>
                </a:path>
              </a:pathLst>
            </a:custGeom>
            <a:ln w="5804">
              <a:solidFill>
                <a:srgbClr val="B0B0B0"/>
              </a:solidFill>
            </a:ln>
          </p:spPr>
          <p:txBody>
            <a:bodyPr wrap="square" lIns="0" tIns="0" rIns="0" bIns="0" rtlCol="0"/>
            <a:lstStyle/>
            <a:p>
              <a:endParaRPr/>
            </a:p>
          </p:txBody>
        </p:sp>
        <p:sp>
          <p:nvSpPr>
            <p:cNvPr id="73" name="object 73"/>
            <p:cNvSpPr/>
            <p:nvPr/>
          </p:nvSpPr>
          <p:spPr>
            <a:xfrm>
              <a:off x="5584903" y="5058928"/>
              <a:ext cx="0" cy="25400"/>
            </a:xfrm>
            <a:custGeom>
              <a:avLst/>
              <a:gdLst/>
              <a:ahLst/>
              <a:cxnLst/>
              <a:rect l="l" t="t" r="r" b="b"/>
              <a:pathLst>
                <a:path h="25400">
                  <a:moveTo>
                    <a:pt x="0" y="0"/>
                  </a:moveTo>
                  <a:lnTo>
                    <a:pt x="0" y="25395"/>
                  </a:lnTo>
                </a:path>
              </a:pathLst>
            </a:custGeom>
            <a:solidFill>
              <a:srgbClr val="000000"/>
            </a:solidFill>
          </p:spPr>
          <p:txBody>
            <a:bodyPr wrap="square" lIns="0" tIns="0" rIns="0" bIns="0" rtlCol="0"/>
            <a:lstStyle/>
            <a:p>
              <a:endParaRPr/>
            </a:p>
          </p:txBody>
        </p:sp>
        <p:sp>
          <p:nvSpPr>
            <p:cNvPr id="74" name="object 74"/>
            <p:cNvSpPr/>
            <p:nvPr/>
          </p:nvSpPr>
          <p:spPr>
            <a:xfrm>
              <a:off x="5584903" y="5058928"/>
              <a:ext cx="0" cy="25400"/>
            </a:xfrm>
            <a:custGeom>
              <a:avLst/>
              <a:gdLst/>
              <a:ahLst/>
              <a:cxnLst/>
              <a:rect l="l" t="t" r="r" b="b"/>
              <a:pathLst>
                <a:path h="25400">
                  <a:moveTo>
                    <a:pt x="0" y="0"/>
                  </a:moveTo>
                  <a:lnTo>
                    <a:pt x="0" y="25395"/>
                  </a:lnTo>
                </a:path>
              </a:pathLst>
            </a:custGeom>
            <a:ln w="5804">
              <a:solidFill>
                <a:srgbClr val="000000"/>
              </a:solidFill>
            </a:ln>
          </p:spPr>
          <p:txBody>
            <a:bodyPr wrap="square" lIns="0" tIns="0" rIns="0" bIns="0" rtlCol="0"/>
            <a:lstStyle/>
            <a:p>
              <a:endParaRPr/>
            </a:p>
          </p:txBody>
        </p:sp>
        <p:sp>
          <p:nvSpPr>
            <p:cNvPr id="75" name="object 75"/>
            <p:cNvSpPr/>
            <p:nvPr/>
          </p:nvSpPr>
          <p:spPr>
            <a:xfrm>
              <a:off x="5512104" y="5110988"/>
              <a:ext cx="147320" cy="55244"/>
            </a:xfrm>
            <a:custGeom>
              <a:avLst/>
              <a:gdLst/>
              <a:ahLst/>
              <a:cxnLst/>
              <a:rect l="l" t="t" r="r" b="b"/>
              <a:pathLst>
                <a:path w="147320" h="55245">
                  <a:moveTo>
                    <a:pt x="31483" y="47815"/>
                  </a:moveTo>
                  <a:lnTo>
                    <a:pt x="19799" y="47815"/>
                  </a:lnTo>
                  <a:lnTo>
                    <a:pt x="19799" y="939"/>
                  </a:lnTo>
                  <a:lnTo>
                    <a:pt x="12623" y="939"/>
                  </a:lnTo>
                  <a:lnTo>
                    <a:pt x="0" y="3479"/>
                  </a:lnTo>
                  <a:lnTo>
                    <a:pt x="0" y="10007"/>
                  </a:lnTo>
                  <a:lnTo>
                    <a:pt x="12700" y="7467"/>
                  </a:lnTo>
                  <a:lnTo>
                    <a:pt x="12700" y="47815"/>
                  </a:lnTo>
                  <a:lnTo>
                    <a:pt x="1016" y="47815"/>
                  </a:lnTo>
                  <a:lnTo>
                    <a:pt x="1016" y="53835"/>
                  </a:lnTo>
                  <a:lnTo>
                    <a:pt x="31483" y="53835"/>
                  </a:lnTo>
                  <a:lnTo>
                    <a:pt x="31483" y="47815"/>
                  </a:lnTo>
                  <a:close/>
                </a:path>
                <a:path w="147320" h="55245">
                  <a:moveTo>
                    <a:pt x="77050" y="47815"/>
                  </a:moveTo>
                  <a:lnTo>
                    <a:pt x="52095" y="47815"/>
                  </a:lnTo>
                  <a:lnTo>
                    <a:pt x="70523" y="28879"/>
                  </a:lnTo>
                  <a:lnTo>
                    <a:pt x="73279" y="25539"/>
                  </a:lnTo>
                  <a:lnTo>
                    <a:pt x="74726" y="23215"/>
                  </a:lnTo>
                  <a:lnTo>
                    <a:pt x="76327" y="19367"/>
                  </a:lnTo>
                  <a:lnTo>
                    <a:pt x="76758" y="17259"/>
                  </a:lnTo>
                  <a:lnTo>
                    <a:pt x="76758" y="10515"/>
                  </a:lnTo>
                  <a:lnTo>
                    <a:pt x="75095" y="6896"/>
                  </a:lnTo>
                  <a:lnTo>
                    <a:pt x="68567" y="1371"/>
                  </a:lnTo>
                  <a:lnTo>
                    <a:pt x="64211" y="0"/>
                  </a:lnTo>
                  <a:lnTo>
                    <a:pt x="56667" y="0"/>
                  </a:lnTo>
                  <a:lnTo>
                    <a:pt x="54343" y="292"/>
                  </a:lnTo>
                  <a:lnTo>
                    <a:pt x="49403" y="1447"/>
                  </a:lnTo>
                  <a:lnTo>
                    <a:pt x="46723" y="2324"/>
                  </a:lnTo>
                  <a:lnTo>
                    <a:pt x="43827" y="3479"/>
                  </a:lnTo>
                  <a:lnTo>
                    <a:pt x="43827" y="10731"/>
                  </a:lnTo>
                  <a:lnTo>
                    <a:pt x="46647" y="9144"/>
                  </a:lnTo>
                  <a:lnTo>
                    <a:pt x="49339" y="7975"/>
                  </a:lnTo>
                  <a:lnTo>
                    <a:pt x="54267" y="6451"/>
                  </a:lnTo>
                  <a:lnTo>
                    <a:pt x="56667" y="6019"/>
                  </a:lnTo>
                  <a:lnTo>
                    <a:pt x="62103" y="6019"/>
                  </a:lnTo>
                  <a:lnTo>
                    <a:pt x="64643" y="6959"/>
                  </a:lnTo>
                  <a:lnTo>
                    <a:pt x="68567" y="10439"/>
                  </a:lnTo>
                  <a:lnTo>
                    <a:pt x="69583" y="12763"/>
                  </a:lnTo>
                  <a:lnTo>
                    <a:pt x="69583" y="17259"/>
                  </a:lnTo>
                  <a:lnTo>
                    <a:pt x="43459" y="47815"/>
                  </a:lnTo>
                  <a:lnTo>
                    <a:pt x="43459" y="53835"/>
                  </a:lnTo>
                  <a:lnTo>
                    <a:pt x="77050" y="53835"/>
                  </a:lnTo>
                  <a:lnTo>
                    <a:pt x="77050" y="47815"/>
                  </a:lnTo>
                  <a:close/>
                </a:path>
                <a:path w="147320" h="55245">
                  <a:moveTo>
                    <a:pt x="99542" y="44831"/>
                  </a:moveTo>
                  <a:lnTo>
                    <a:pt x="92075" y="44831"/>
                  </a:lnTo>
                  <a:lnTo>
                    <a:pt x="92075" y="53835"/>
                  </a:lnTo>
                  <a:lnTo>
                    <a:pt x="99542" y="53835"/>
                  </a:lnTo>
                  <a:lnTo>
                    <a:pt x="99542" y="44831"/>
                  </a:lnTo>
                  <a:close/>
                </a:path>
                <a:path w="147320" h="55245">
                  <a:moveTo>
                    <a:pt x="147218" y="31343"/>
                  </a:moveTo>
                  <a:lnTo>
                    <a:pt x="145478" y="26987"/>
                  </a:lnTo>
                  <a:lnTo>
                    <a:pt x="138506" y="20535"/>
                  </a:lnTo>
                  <a:lnTo>
                    <a:pt x="133870" y="18859"/>
                  </a:lnTo>
                  <a:lnTo>
                    <a:pt x="126974" y="18859"/>
                  </a:lnTo>
                  <a:lnTo>
                    <a:pt x="123850" y="19291"/>
                  </a:lnTo>
                  <a:lnTo>
                    <a:pt x="121754" y="19951"/>
                  </a:lnTo>
                  <a:lnTo>
                    <a:pt x="121754" y="6959"/>
                  </a:lnTo>
                  <a:lnTo>
                    <a:pt x="143294" y="6959"/>
                  </a:lnTo>
                  <a:lnTo>
                    <a:pt x="143294" y="939"/>
                  </a:lnTo>
                  <a:lnTo>
                    <a:pt x="115214" y="939"/>
                  </a:lnTo>
                  <a:lnTo>
                    <a:pt x="115214" y="27495"/>
                  </a:lnTo>
                  <a:lnTo>
                    <a:pt x="117182" y="26619"/>
                  </a:lnTo>
                  <a:lnTo>
                    <a:pt x="119138" y="25971"/>
                  </a:lnTo>
                  <a:lnTo>
                    <a:pt x="122910" y="25107"/>
                  </a:lnTo>
                  <a:lnTo>
                    <a:pt x="124866" y="24879"/>
                  </a:lnTo>
                  <a:lnTo>
                    <a:pt x="130822" y="24879"/>
                  </a:lnTo>
                  <a:lnTo>
                    <a:pt x="134086" y="25971"/>
                  </a:lnTo>
                  <a:lnTo>
                    <a:pt x="138798" y="30327"/>
                  </a:lnTo>
                  <a:lnTo>
                    <a:pt x="140030" y="33223"/>
                  </a:lnTo>
                  <a:lnTo>
                    <a:pt x="140030" y="40551"/>
                  </a:lnTo>
                  <a:lnTo>
                    <a:pt x="138798" y="43459"/>
                  </a:lnTo>
                  <a:lnTo>
                    <a:pt x="134086" y="47815"/>
                  </a:lnTo>
                  <a:lnTo>
                    <a:pt x="130822" y="48831"/>
                  </a:lnTo>
                  <a:lnTo>
                    <a:pt x="124218" y="48831"/>
                  </a:lnTo>
                  <a:lnTo>
                    <a:pt x="121818" y="48615"/>
                  </a:lnTo>
                  <a:lnTo>
                    <a:pt x="117246" y="47447"/>
                  </a:lnTo>
                  <a:lnTo>
                    <a:pt x="115074" y="46583"/>
                  </a:lnTo>
                  <a:lnTo>
                    <a:pt x="112966" y="45415"/>
                  </a:lnTo>
                  <a:lnTo>
                    <a:pt x="112966" y="52603"/>
                  </a:lnTo>
                  <a:lnTo>
                    <a:pt x="115430" y="53403"/>
                  </a:lnTo>
                  <a:lnTo>
                    <a:pt x="117754" y="53911"/>
                  </a:lnTo>
                  <a:lnTo>
                    <a:pt x="120078" y="54267"/>
                  </a:lnTo>
                  <a:lnTo>
                    <a:pt x="124650" y="54775"/>
                  </a:lnTo>
                  <a:lnTo>
                    <a:pt x="133286" y="54775"/>
                  </a:lnTo>
                  <a:lnTo>
                    <a:pt x="138290" y="53251"/>
                  </a:lnTo>
                  <a:lnTo>
                    <a:pt x="145402" y="47015"/>
                  </a:lnTo>
                  <a:lnTo>
                    <a:pt x="147218" y="42583"/>
                  </a:lnTo>
                  <a:lnTo>
                    <a:pt x="147218" y="31343"/>
                  </a:lnTo>
                  <a:close/>
                </a:path>
              </a:pathLst>
            </a:custGeom>
            <a:solidFill>
              <a:srgbClr val="000000"/>
            </a:solidFill>
          </p:spPr>
          <p:txBody>
            <a:bodyPr wrap="square" lIns="0" tIns="0" rIns="0" bIns="0" rtlCol="0"/>
            <a:lstStyle/>
            <a:p>
              <a:endParaRPr/>
            </a:p>
          </p:txBody>
        </p:sp>
        <p:sp>
          <p:nvSpPr>
            <p:cNvPr id="76" name="object 76"/>
            <p:cNvSpPr/>
            <p:nvPr/>
          </p:nvSpPr>
          <p:spPr>
            <a:xfrm>
              <a:off x="6400876" y="1966243"/>
              <a:ext cx="0" cy="3093085"/>
            </a:xfrm>
            <a:custGeom>
              <a:avLst/>
              <a:gdLst/>
              <a:ahLst/>
              <a:cxnLst/>
              <a:rect l="l" t="t" r="r" b="b"/>
              <a:pathLst>
                <a:path h="3093085">
                  <a:moveTo>
                    <a:pt x="0" y="2911800"/>
                  </a:moveTo>
                  <a:lnTo>
                    <a:pt x="0" y="3092684"/>
                  </a:lnTo>
                </a:path>
                <a:path h="3093085">
                  <a:moveTo>
                    <a:pt x="0" y="0"/>
                  </a:moveTo>
                  <a:lnTo>
                    <a:pt x="0" y="972808"/>
                  </a:lnTo>
                </a:path>
              </a:pathLst>
            </a:custGeom>
            <a:ln w="5804">
              <a:solidFill>
                <a:srgbClr val="B0B0B0"/>
              </a:solidFill>
            </a:ln>
          </p:spPr>
          <p:txBody>
            <a:bodyPr wrap="square" lIns="0" tIns="0" rIns="0" bIns="0" rtlCol="0"/>
            <a:lstStyle/>
            <a:p>
              <a:endParaRPr/>
            </a:p>
          </p:txBody>
        </p:sp>
        <p:sp>
          <p:nvSpPr>
            <p:cNvPr id="77" name="object 77"/>
            <p:cNvSpPr/>
            <p:nvPr/>
          </p:nvSpPr>
          <p:spPr>
            <a:xfrm>
              <a:off x="6400876" y="5058928"/>
              <a:ext cx="0" cy="25400"/>
            </a:xfrm>
            <a:custGeom>
              <a:avLst/>
              <a:gdLst/>
              <a:ahLst/>
              <a:cxnLst/>
              <a:rect l="l" t="t" r="r" b="b"/>
              <a:pathLst>
                <a:path h="25400">
                  <a:moveTo>
                    <a:pt x="0" y="0"/>
                  </a:moveTo>
                  <a:lnTo>
                    <a:pt x="0" y="25395"/>
                  </a:lnTo>
                </a:path>
              </a:pathLst>
            </a:custGeom>
            <a:solidFill>
              <a:srgbClr val="000000"/>
            </a:solidFill>
          </p:spPr>
          <p:txBody>
            <a:bodyPr wrap="square" lIns="0" tIns="0" rIns="0" bIns="0" rtlCol="0"/>
            <a:lstStyle/>
            <a:p>
              <a:endParaRPr/>
            </a:p>
          </p:txBody>
        </p:sp>
        <p:sp>
          <p:nvSpPr>
            <p:cNvPr id="78" name="object 78"/>
            <p:cNvSpPr/>
            <p:nvPr/>
          </p:nvSpPr>
          <p:spPr>
            <a:xfrm>
              <a:off x="6400876" y="5058928"/>
              <a:ext cx="0" cy="25400"/>
            </a:xfrm>
            <a:custGeom>
              <a:avLst/>
              <a:gdLst/>
              <a:ahLst/>
              <a:cxnLst/>
              <a:rect l="l" t="t" r="r" b="b"/>
              <a:pathLst>
                <a:path h="25400">
                  <a:moveTo>
                    <a:pt x="0" y="0"/>
                  </a:moveTo>
                  <a:lnTo>
                    <a:pt x="0" y="25395"/>
                  </a:lnTo>
                </a:path>
              </a:pathLst>
            </a:custGeom>
            <a:ln w="5804">
              <a:solidFill>
                <a:srgbClr val="000000"/>
              </a:solidFill>
            </a:ln>
          </p:spPr>
          <p:txBody>
            <a:bodyPr wrap="square" lIns="0" tIns="0" rIns="0" bIns="0" rtlCol="0"/>
            <a:lstStyle/>
            <a:p>
              <a:endParaRPr/>
            </a:p>
          </p:txBody>
        </p:sp>
        <p:sp>
          <p:nvSpPr>
            <p:cNvPr id="79" name="object 79"/>
            <p:cNvSpPr/>
            <p:nvPr/>
          </p:nvSpPr>
          <p:spPr>
            <a:xfrm>
              <a:off x="6328080" y="5110988"/>
              <a:ext cx="149225" cy="55244"/>
            </a:xfrm>
            <a:custGeom>
              <a:avLst/>
              <a:gdLst/>
              <a:ahLst/>
              <a:cxnLst/>
              <a:rect l="l" t="t" r="r" b="b"/>
              <a:pathLst>
                <a:path w="149225" h="55245">
                  <a:moveTo>
                    <a:pt x="31483" y="47815"/>
                  </a:moveTo>
                  <a:lnTo>
                    <a:pt x="19799" y="47815"/>
                  </a:lnTo>
                  <a:lnTo>
                    <a:pt x="19799" y="939"/>
                  </a:lnTo>
                  <a:lnTo>
                    <a:pt x="12623" y="939"/>
                  </a:lnTo>
                  <a:lnTo>
                    <a:pt x="0" y="3479"/>
                  </a:lnTo>
                  <a:lnTo>
                    <a:pt x="0" y="10007"/>
                  </a:lnTo>
                  <a:lnTo>
                    <a:pt x="12687" y="7467"/>
                  </a:lnTo>
                  <a:lnTo>
                    <a:pt x="12687" y="47815"/>
                  </a:lnTo>
                  <a:lnTo>
                    <a:pt x="1016" y="47815"/>
                  </a:lnTo>
                  <a:lnTo>
                    <a:pt x="1016" y="53835"/>
                  </a:lnTo>
                  <a:lnTo>
                    <a:pt x="31483" y="53835"/>
                  </a:lnTo>
                  <a:lnTo>
                    <a:pt x="31483" y="47815"/>
                  </a:lnTo>
                  <a:close/>
                </a:path>
                <a:path w="149225" h="55245">
                  <a:moveTo>
                    <a:pt x="77990" y="31343"/>
                  </a:moveTo>
                  <a:lnTo>
                    <a:pt x="76250" y="26987"/>
                  </a:lnTo>
                  <a:lnTo>
                    <a:pt x="69291" y="20535"/>
                  </a:lnTo>
                  <a:lnTo>
                    <a:pt x="64643" y="18859"/>
                  </a:lnTo>
                  <a:lnTo>
                    <a:pt x="57746" y="18859"/>
                  </a:lnTo>
                  <a:lnTo>
                    <a:pt x="54635" y="19291"/>
                  </a:lnTo>
                  <a:lnTo>
                    <a:pt x="52527" y="19951"/>
                  </a:lnTo>
                  <a:lnTo>
                    <a:pt x="52527" y="6959"/>
                  </a:lnTo>
                  <a:lnTo>
                    <a:pt x="74079" y="6959"/>
                  </a:lnTo>
                  <a:lnTo>
                    <a:pt x="74079" y="939"/>
                  </a:lnTo>
                  <a:lnTo>
                    <a:pt x="45999" y="939"/>
                  </a:lnTo>
                  <a:lnTo>
                    <a:pt x="45999" y="27495"/>
                  </a:lnTo>
                  <a:lnTo>
                    <a:pt x="47955" y="26619"/>
                  </a:lnTo>
                  <a:lnTo>
                    <a:pt x="49911" y="25971"/>
                  </a:lnTo>
                  <a:lnTo>
                    <a:pt x="53682" y="25107"/>
                  </a:lnTo>
                  <a:lnTo>
                    <a:pt x="55651" y="24879"/>
                  </a:lnTo>
                  <a:lnTo>
                    <a:pt x="61595" y="24879"/>
                  </a:lnTo>
                  <a:lnTo>
                    <a:pt x="64858" y="25971"/>
                  </a:lnTo>
                  <a:lnTo>
                    <a:pt x="69583" y="30327"/>
                  </a:lnTo>
                  <a:lnTo>
                    <a:pt x="70815" y="33223"/>
                  </a:lnTo>
                  <a:lnTo>
                    <a:pt x="70815" y="40551"/>
                  </a:lnTo>
                  <a:lnTo>
                    <a:pt x="69583" y="43459"/>
                  </a:lnTo>
                  <a:lnTo>
                    <a:pt x="64858" y="47815"/>
                  </a:lnTo>
                  <a:lnTo>
                    <a:pt x="61595" y="48831"/>
                  </a:lnTo>
                  <a:lnTo>
                    <a:pt x="54991" y="48831"/>
                  </a:lnTo>
                  <a:lnTo>
                    <a:pt x="52603" y="48615"/>
                  </a:lnTo>
                  <a:lnTo>
                    <a:pt x="48031" y="47447"/>
                  </a:lnTo>
                  <a:lnTo>
                    <a:pt x="45847" y="46583"/>
                  </a:lnTo>
                  <a:lnTo>
                    <a:pt x="43751" y="45415"/>
                  </a:lnTo>
                  <a:lnTo>
                    <a:pt x="43751" y="52603"/>
                  </a:lnTo>
                  <a:lnTo>
                    <a:pt x="46215" y="53403"/>
                  </a:lnTo>
                  <a:lnTo>
                    <a:pt x="48539" y="53911"/>
                  </a:lnTo>
                  <a:lnTo>
                    <a:pt x="50863" y="54267"/>
                  </a:lnTo>
                  <a:lnTo>
                    <a:pt x="55435" y="54775"/>
                  </a:lnTo>
                  <a:lnTo>
                    <a:pt x="64058" y="54775"/>
                  </a:lnTo>
                  <a:lnTo>
                    <a:pt x="69075" y="53251"/>
                  </a:lnTo>
                  <a:lnTo>
                    <a:pt x="76174" y="47015"/>
                  </a:lnTo>
                  <a:lnTo>
                    <a:pt x="77990" y="42583"/>
                  </a:lnTo>
                  <a:lnTo>
                    <a:pt x="77990" y="31343"/>
                  </a:lnTo>
                  <a:close/>
                </a:path>
                <a:path w="149225" h="55245">
                  <a:moveTo>
                    <a:pt x="99542" y="44831"/>
                  </a:moveTo>
                  <a:lnTo>
                    <a:pt x="92075" y="44831"/>
                  </a:lnTo>
                  <a:lnTo>
                    <a:pt x="92075" y="53835"/>
                  </a:lnTo>
                  <a:lnTo>
                    <a:pt x="99542" y="53835"/>
                  </a:lnTo>
                  <a:lnTo>
                    <a:pt x="99542" y="44831"/>
                  </a:lnTo>
                  <a:close/>
                </a:path>
                <a:path w="149225" h="55245">
                  <a:moveTo>
                    <a:pt x="148742" y="18567"/>
                  </a:moveTo>
                  <a:lnTo>
                    <a:pt x="147142" y="11747"/>
                  </a:lnTo>
                  <a:lnTo>
                    <a:pt x="144018" y="7035"/>
                  </a:lnTo>
                  <a:lnTo>
                    <a:pt x="143078" y="5651"/>
                  </a:lnTo>
                  <a:lnTo>
                    <a:pt x="141554" y="3441"/>
                  </a:lnTo>
                  <a:lnTo>
                    <a:pt x="141554" y="20167"/>
                  </a:lnTo>
                  <a:lnTo>
                    <a:pt x="141554" y="34683"/>
                  </a:lnTo>
                  <a:lnTo>
                    <a:pt x="140614" y="40119"/>
                  </a:lnTo>
                  <a:lnTo>
                    <a:pt x="138798" y="43751"/>
                  </a:lnTo>
                  <a:lnTo>
                    <a:pt x="136906" y="47371"/>
                  </a:lnTo>
                  <a:lnTo>
                    <a:pt x="134150" y="49187"/>
                  </a:lnTo>
                  <a:lnTo>
                    <a:pt x="126758" y="49187"/>
                  </a:lnTo>
                  <a:lnTo>
                    <a:pt x="123990" y="47371"/>
                  </a:lnTo>
                  <a:lnTo>
                    <a:pt x="120218" y="40119"/>
                  </a:lnTo>
                  <a:lnTo>
                    <a:pt x="119354" y="34683"/>
                  </a:lnTo>
                  <a:lnTo>
                    <a:pt x="119354" y="20167"/>
                  </a:lnTo>
                  <a:lnTo>
                    <a:pt x="120218" y="14732"/>
                  </a:lnTo>
                  <a:lnTo>
                    <a:pt x="123990" y="7467"/>
                  </a:lnTo>
                  <a:lnTo>
                    <a:pt x="126758" y="5651"/>
                  </a:lnTo>
                  <a:lnTo>
                    <a:pt x="134150" y="5651"/>
                  </a:lnTo>
                  <a:lnTo>
                    <a:pt x="136906" y="7467"/>
                  </a:lnTo>
                  <a:lnTo>
                    <a:pt x="138798" y="11099"/>
                  </a:lnTo>
                  <a:lnTo>
                    <a:pt x="140614" y="14732"/>
                  </a:lnTo>
                  <a:lnTo>
                    <a:pt x="141554" y="20167"/>
                  </a:lnTo>
                  <a:lnTo>
                    <a:pt x="141554" y="3441"/>
                  </a:lnTo>
                  <a:lnTo>
                    <a:pt x="140830" y="2387"/>
                  </a:lnTo>
                  <a:lnTo>
                    <a:pt x="136334" y="0"/>
                  </a:lnTo>
                  <a:lnTo>
                    <a:pt x="124498" y="0"/>
                  </a:lnTo>
                  <a:lnTo>
                    <a:pt x="119938" y="2387"/>
                  </a:lnTo>
                  <a:lnTo>
                    <a:pt x="116814" y="7035"/>
                  </a:lnTo>
                  <a:lnTo>
                    <a:pt x="113690" y="11747"/>
                  </a:lnTo>
                  <a:lnTo>
                    <a:pt x="112166" y="18567"/>
                  </a:lnTo>
                  <a:lnTo>
                    <a:pt x="112166" y="36347"/>
                  </a:lnTo>
                  <a:lnTo>
                    <a:pt x="113690" y="43167"/>
                  </a:lnTo>
                  <a:lnTo>
                    <a:pt x="119938" y="52451"/>
                  </a:lnTo>
                  <a:lnTo>
                    <a:pt x="124498" y="54775"/>
                  </a:lnTo>
                  <a:lnTo>
                    <a:pt x="136334" y="54775"/>
                  </a:lnTo>
                  <a:lnTo>
                    <a:pt x="148742" y="36347"/>
                  </a:lnTo>
                  <a:lnTo>
                    <a:pt x="148742" y="18567"/>
                  </a:lnTo>
                  <a:close/>
                </a:path>
              </a:pathLst>
            </a:custGeom>
            <a:solidFill>
              <a:srgbClr val="000000"/>
            </a:solidFill>
          </p:spPr>
          <p:txBody>
            <a:bodyPr wrap="square" lIns="0" tIns="0" rIns="0" bIns="0" rtlCol="0"/>
            <a:lstStyle/>
            <a:p>
              <a:endParaRPr/>
            </a:p>
          </p:txBody>
        </p:sp>
        <p:sp>
          <p:nvSpPr>
            <p:cNvPr id="80" name="object 80"/>
            <p:cNvSpPr/>
            <p:nvPr/>
          </p:nvSpPr>
          <p:spPr>
            <a:xfrm>
              <a:off x="7216849" y="1966243"/>
              <a:ext cx="0" cy="3093085"/>
            </a:xfrm>
            <a:custGeom>
              <a:avLst/>
              <a:gdLst/>
              <a:ahLst/>
              <a:cxnLst/>
              <a:rect l="l" t="t" r="r" b="b"/>
              <a:pathLst>
                <a:path h="3093085">
                  <a:moveTo>
                    <a:pt x="0" y="2911800"/>
                  </a:moveTo>
                  <a:lnTo>
                    <a:pt x="0" y="3092684"/>
                  </a:lnTo>
                </a:path>
                <a:path h="3093085">
                  <a:moveTo>
                    <a:pt x="0" y="0"/>
                  </a:moveTo>
                  <a:lnTo>
                    <a:pt x="0" y="972808"/>
                  </a:lnTo>
                </a:path>
              </a:pathLst>
            </a:custGeom>
            <a:ln w="5804">
              <a:solidFill>
                <a:srgbClr val="B0B0B0"/>
              </a:solidFill>
            </a:ln>
          </p:spPr>
          <p:txBody>
            <a:bodyPr wrap="square" lIns="0" tIns="0" rIns="0" bIns="0" rtlCol="0"/>
            <a:lstStyle/>
            <a:p>
              <a:endParaRPr/>
            </a:p>
          </p:txBody>
        </p:sp>
        <p:sp>
          <p:nvSpPr>
            <p:cNvPr id="81" name="object 81"/>
            <p:cNvSpPr/>
            <p:nvPr/>
          </p:nvSpPr>
          <p:spPr>
            <a:xfrm>
              <a:off x="7216849" y="5058928"/>
              <a:ext cx="0" cy="25400"/>
            </a:xfrm>
            <a:custGeom>
              <a:avLst/>
              <a:gdLst/>
              <a:ahLst/>
              <a:cxnLst/>
              <a:rect l="l" t="t" r="r" b="b"/>
              <a:pathLst>
                <a:path h="25400">
                  <a:moveTo>
                    <a:pt x="0" y="0"/>
                  </a:moveTo>
                  <a:lnTo>
                    <a:pt x="0" y="25395"/>
                  </a:lnTo>
                </a:path>
              </a:pathLst>
            </a:custGeom>
            <a:solidFill>
              <a:srgbClr val="000000"/>
            </a:solidFill>
          </p:spPr>
          <p:txBody>
            <a:bodyPr wrap="square" lIns="0" tIns="0" rIns="0" bIns="0" rtlCol="0"/>
            <a:lstStyle/>
            <a:p>
              <a:endParaRPr/>
            </a:p>
          </p:txBody>
        </p:sp>
        <p:sp>
          <p:nvSpPr>
            <p:cNvPr id="82" name="object 82"/>
            <p:cNvSpPr/>
            <p:nvPr/>
          </p:nvSpPr>
          <p:spPr>
            <a:xfrm>
              <a:off x="7216849" y="5058928"/>
              <a:ext cx="0" cy="25400"/>
            </a:xfrm>
            <a:custGeom>
              <a:avLst/>
              <a:gdLst/>
              <a:ahLst/>
              <a:cxnLst/>
              <a:rect l="l" t="t" r="r" b="b"/>
              <a:pathLst>
                <a:path h="25400">
                  <a:moveTo>
                    <a:pt x="0" y="0"/>
                  </a:moveTo>
                  <a:lnTo>
                    <a:pt x="0" y="25395"/>
                  </a:lnTo>
                </a:path>
              </a:pathLst>
            </a:custGeom>
            <a:ln w="5804">
              <a:solidFill>
                <a:srgbClr val="000000"/>
              </a:solidFill>
            </a:ln>
          </p:spPr>
          <p:txBody>
            <a:bodyPr wrap="square" lIns="0" tIns="0" rIns="0" bIns="0" rtlCol="0"/>
            <a:lstStyle/>
            <a:p>
              <a:endParaRPr/>
            </a:p>
          </p:txBody>
        </p:sp>
        <p:sp>
          <p:nvSpPr>
            <p:cNvPr id="83" name="object 83"/>
            <p:cNvSpPr/>
            <p:nvPr/>
          </p:nvSpPr>
          <p:spPr>
            <a:xfrm>
              <a:off x="7144042" y="5111927"/>
              <a:ext cx="147320" cy="53975"/>
            </a:xfrm>
            <a:custGeom>
              <a:avLst/>
              <a:gdLst/>
              <a:ahLst/>
              <a:cxnLst/>
              <a:rect l="l" t="t" r="r" b="b"/>
              <a:pathLst>
                <a:path w="147320" h="53975">
                  <a:moveTo>
                    <a:pt x="31496" y="46875"/>
                  </a:moveTo>
                  <a:lnTo>
                    <a:pt x="19812" y="46875"/>
                  </a:lnTo>
                  <a:lnTo>
                    <a:pt x="19812" y="0"/>
                  </a:lnTo>
                  <a:lnTo>
                    <a:pt x="12636" y="0"/>
                  </a:lnTo>
                  <a:lnTo>
                    <a:pt x="0" y="2540"/>
                  </a:lnTo>
                  <a:lnTo>
                    <a:pt x="0" y="9067"/>
                  </a:lnTo>
                  <a:lnTo>
                    <a:pt x="12700" y="6527"/>
                  </a:lnTo>
                  <a:lnTo>
                    <a:pt x="12700" y="46875"/>
                  </a:lnTo>
                  <a:lnTo>
                    <a:pt x="1016" y="46875"/>
                  </a:lnTo>
                  <a:lnTo>
                    <a:pt x="1016" y="52895"/>
                  </a:lnTo>
                  <a:lnTo>
                    <a:pt x="31496" y="52895"/>
                  </a:lnTo>
                  <a:lnTo>
                    <a:pt x="31496" y="46875"/>
                  </a:lnTo>
                  <a:close/>
                </a:path>
                <a:path w="147320" h="53975">
                  <a:moveTo>
                    <a:pt x="78155" y="0"/>
                  </a:moveTo>
                  <a:lnTo>
                    <a:pt x="44119" y="0"/>
                  </a:lnTo>
                  <a:lnTo>
                    <a:pt x="44119" y="6019"/>
                  </a:lnTo>
                  <a:lnTo>
                    <a:pt x="69519" y="6019"/>
                  </a:lnTo>
                  <a:lnTo>
                    <a:pt x="51447" y="52895"/>
                  </a:lnTo>
                  <a:lnTo>
                    <a:pt x="58928" y="52895"/>
                  </a:lnTo>
                  <a:lnTo>
                    <a:pt x="78155" y="3048"/>
                  </a:lnTo>
                  <a:lnTo>
                    <a:pt x="78155" y="0"/>
                  </a:lnTo>
                  <a:close/>
                </a:path>
                <a:path w="147320" h="53975">
                  <a:moveTo>
                    <a:pt x="99555" y="43891"/>
                  </a:moveTo>
                  <a:lnTo>
                    <a:pt x="92087" y="43891"/>
                  </a:lnTo>
                  <a:lnTo>
                    <a:pt x="92087" y="52895"/>
                  </a:lnTo>
                  <a:lnTo>
                    <a:pt x="99555" y="52895"/>
                  </a:lnTo>
                  <a:lnTo>
                    <a:pt x="99555" y="43891"/>
                  </a:lnTo>
                  <a:close/>
                </a:path>
                <a:path w="147320" h="53975">
                  <a:moveTo>
                    <a:pt x="147231" y="30403"/>
                  </a:moveTo>
                  <a:lnTo>
                    <a:pt x="145478" y="26047"/>
                  </a:lnTo>
                  <a:lnTo>
                    <a:pt x="138518" y="19596"/>
                  </a:lnTo>
                  <a:lnTo>
                    <a:pt x="133870" y="17919"/>
                  </a:lnTo>
                  <a:lnTo>
                    <a:pt x="126987" y="17919"/>
                  </a:lnTo>
                  <a:lnTo>
                    <a:pt x="123863" y="18351"/>
                  </a:lnTo>
                  <a:lnTo>
                    <a:pt x="121754" y="19011"/>
                  </a:lnTo>
                  <a:lnTo>
                    <a:pt x="121754" y="6019"/>
                  </a:lnTo>
                  <a:lnTo>
                    <a:pt x="143306" y="6019"/>
                  </a:lnTo>
                  <a:lnTo>
                    <a:pt x="143306" y="0"/>
                  </a:lnTo>
                  <a:lnTo>
                    <a:pt x="115227" y="0"/>
                  </a:lnTo>
                  <a:lnTo>
                    <a:pt x="115227" y="26555"/>
                  </a:lnTo>
                  <a:lnTo>
                    <a:pt x="117182" y="25679"/>
                  </a:lnTo>
                  <a:lnTo>
                    <a:pt x="119151" y="25031"/>
                  </a:lnTo>
                  <a:lnTo>
                    <a:pt x="122923" y="24168"/>
                  </a:lnTo>
                  <a:lnTo>
                    <a:pt x="124879" y="23939"/>
                  </a:lnTo>
                  <a:lnTo>
                    <a:pt x="130822" y="23939"/>
                  </a:lnTo>
                  <a:lnTo>
                    <a:pt x="134086" y="25031"/>
                  </a:lnTo>
                  <a:lnTo>
                    <a:pt x="138811" y="29387"/>
                  </a:lnTo>
                  <a:lnTo>
                    <a:pt x="140042" y="32283"/>
                  </a:lnTo>
                  <a:lnTo>
                    <a:pt x="140042" y="39611"/>
                  </a:lnTo>
                  <a:lnTo>
                    <a:pt x="138811" y="42519"/>
                  </a:lnTo>
                  <a:lnTo>
                    <a:pt x="134086" y="46875"/>
                  </a:lnTo>
                  <a:lnTo>
                    <a:pt x="130822" y="47891"/>
                  </a:lnTo>
                  <a:lnTo>
                    <a:pt x="124218" y="47891"/>
                  </a:lnTo>
                  <a:lnTo>
                    <a:pt x="121831" y="47675"/>
                  </a:lnTo>
                  <a:lnTo>
                    <a:pt x="117259" y="46507"/>
                  </a:lnTo>
                  <a:lnTo>
                    <a:pt x="115087" y="45643"/>
                  </a:lnTo>
                  <a:lnTo>
                    <a:pt x="112979" y="44475"/>
                  </a:lnTo>
                  <a:lnTo>
                    <a:pt x="112979" y="51663"/>
                  </a:lnTo>
                  <a:lnTo>
                    <a:pt x="115443" y="52463"/>
                  </a:lnTo>
                  <a:lnTo>
                    <a:pt x="117767" y="52971"/>
                  </a:lnTo>
                  <a:lnTo>
                    <a:pt x="120091" y="53327"/>
                  </a:lnTo>
                  <a:lnTo>
                    <a:pt x="124663" y="53835"/>
                  </a:lnTo>
                  <a:lnTo>
                    <a:pt x="133299" y="53835"/>
                  </a:lnTo>
                  <a:lnTo>
                    <a:pt x="138303" y="52311"/>
                  </a:lnTo>
                  <a:lnTo>
                    <a:pt x="145415" y="46075"/>
                  </a:lnTo>
                  <a:lnTo>
                    <a:pt x="147231" y="41643"/>
                  </a:lnTo>
                  <a:lnTo>
                    <a:pt x="147231" y="30403"/>
                  </a:lnTo>
                  <a:close/>
                </a:path>
              </a:pathLst>
            </a:custGeom>
            <a:solidFill>
              <a:srgbClr val="000000"/>
            </a:solidFill>
          </p:spPr>
          <p:txBody>
            <a:bodyPr wrap="square" lIns="0" tIns="0" rIns="0" bIns="0" rtlCol="0"/>
            <a:lstStyle/>
            <a:p>
              <a:endParaRPr/>
            </a:p>
          </p:txBody>
        </p:sp>
        <p:pic>
          <p:nvPicPr>
            <p:cNvPr id="84" name="object 84"/>
            <p:cNvPicPr/>
            <p:nvPr/>
          </p:nvPicPr>
          <p:blipFill>
            <a:blip r:embed="rId2" cstate="print"/>
            <a:stretch>
              <a:fillRect/>
            </a:stretch>
          </p:blipFill>
          <p:spPr>
            <a:xfrm>
              <a:off x="4566323" y="5211387"/>
              <a:ext cx="266335" cy="74705"/>
            </a:xfrm>
            <a:prstGeom prst="rect">
              <a:avLst/>
            </a:prstGeom>
          </p:spPr>
        </p:pic>
        <p:sp>
          <p:nvSpPr>
            <p:cNvPr id="85" name="object 85"/>
            <p:cNvSpPr/>
            <p:nvPr/>
          </p:nvSpPr>
          <p:spPr>
            <a:xfrm>
              <a:off x="4867453" y="5208917"/>
              <a:ext cx="162560" cy="62230"/>
            </a:xfrm>
            <a:custGeom>
              <a:avLst/>
              <a:gdLst/>
              <a:ahLst/>
              <a:cxnLst/>
              <a:rect l="l" t="t" r="r" b="b"/>
              <a:pathLst>
                <a:path w="162560" h="62229">
                  <a:moveTo>
                    <a:pt x="7188" y="17005"/>
                  </a:moveTo>
                  <a:lnTo>
                    <a:pt x="0" y="17005"/>
                  </a:lnTo>
                  <a:lnTo>
                    <a:pt x="0" y="60655"/>
                  </a:lnTo>
                  <a:lnTo>
                    <a:pt x="7188" y="60655"/>
                  </a:lnTo>
                  <a:lnTo>
                    <a:pt x="7188" y="17005"/>
                  </a:lnTo>
                  <a:close/>
                </a:path>
                <a:path w="162560" h="62229">
                  <a:moveTo>
                    <a:pt x="7188" y="0"/>
                  </a:moveTo>
                  <a:lnTo>
                    <a:pt x="0" y="0"/>
                  </a:lnTo>
                  <a:lnTo>
                    <a:pt x="0" y="9105"/>
                  </a:lnTo>
                  <a:lnTo>
                    <a:pt x="7188" y="9105"/>
                  </a:lnTo>
                  <a:lnTo>
                    <a:pt x="7188" y="0"/>
                  </a:lnTo>
                  <a:close/>
                </a:path>
                <a:path w="162560" h="62229">
                  <a:moveTo>
                    <a:pt x="58496" y="28333"/>
                  </a:moveTo>
                  <a:lnTo>
                    <a:pt x="57150" y="23787"/>
                  </a:lnTo>
                  <a:lnTo>
                    <a:pt x="52031" y="17564"/>
                  </a:lnTo>
                  <a:lnTo>
                    <a:pt x="48209" y="15963"/>
                  </a:lnTo>
                  <a:lnTo>
                    <a:pt x="40220" y="15963"/>
                  </a:lnTo>
                  <a:lnTo>
                    <a:pt x="37515" y="16687"/>
                  </a:lnTo>
                  <a:lnTo>
                    <a:pt x="32804" y="19240"/>
                  </a:lnTo>
                  <a:lnTo>
                    <a:pt x="30810" y="21234"/>
                  </a:lnTo>
                  <a:lnTo>
                    <a:pt x="29133" y="23787"/>
                  </a:lnTo>
                  <a:lnTo>
                    <a:pt x="29133" y="17005"/>
                  </a:lnTo>
                  <a:lnTo>
                    <a:pt x="21945" y="17005"/>
                  </a:lnTo>
                  <a:lnTo>
                    <a:pt x="21945" y="60655"/>
                  </a:lnTo>
                  <a:lnTo>
                    <a:pt x="29133" y="60655"/>
                  </a:lnTo>
                  <a:lnTo>
                    <a:pt x="29133" y="31762"/>
                  </a:lnTo>
                  <a:lnTo>
                    <a:pt x="30251" y="28409"/>
                  </a:lnTo>
                  <a:lnTo>
                    <a:pt x="34721" y="23469"/>
                  </a:lnTo>
                  <a:lnTo>
                    <a:pt x="37757" y="22186"/>
                  </a:lnTo>
                  <a:lnTo>
                    <a:pt x="44856" y="22186"/>
                  </a:lnTo>
                  <a:lnTo>
                    <a:pt x="47244" y="23228"/>
                  </a:lnTo>
                  <a:lnTo>
                    <a:pt x="50444" y="27381"/>
                  </a:lnTo>
                  <a:lnTo>
                    <a:pt x="51320" y="30416"/>
                  </a:lnTo>
                  <a:lnTo>
                    <a:pt x="51320" y="60655"/>
                  </a:lnTo>
                  <a:lnTo>
                    <a:pt x="58496" y="60655"/>
                  </a:lnTo>
                  <a:lnTo>
                    <a:pt x="58496" y="34315"/>
                  </a:lnTo>
                  <a:lnTo>
                    <a:pt x="58496" y="28333"/>
                  </a:lnTo>
                  <a:close/>
                </a:path>
                <a:path w="162560" h="62229">
                  <a:moveTo>
                    <a:pt x="121958" y="12446"/>
                  </a:moveTo>
                  <a:lnTo>
                    <a:pt x="120675" y="8623"/>
                  </a:lnTo>
                  <a:lnTo>
                    <a:pt x="118808" y="6388"/>
                  </a:lnTo>
                  <a:lnTo>
                    <a:pt x="115811" y="2870"/>
                  </a:lnTo>
                  <a:lnTo>
                    <a:pt x="115722" y="13893"/>
                  </a:lnTo>
                  <a:lnTo>
                    <a:pt x="115722" y="20751"/>
                  </a:lnTo>
                  <a:lnTo>
                    <a:pt x="115087" y="23380"/>
                  </a:lnTo>
                  <a:lnTo>
                    <a:pt x="112534" y="27216"/>
                  </a:lnTo>
                  <a:lnTo>
                    <a:pt x="110705" y="28181"/>
                  </a:lnTo>
                  <a:lnTo>
                    <a:pt x="106235" y="28181"/>
                  </a:lnTo>
                  <a:lnTo>
                    <a:pt x="104470" y="27216"/>
                  </a:lnTo>
                  <a:lnTo>
                    <a:pt x="101917" y="23380"/>
                  </a:lnTo>
                  <a:lnTo>
                    <a:pt x="101282" y="20751"/>
                  </a:lnTo>
                  <a:lnTo>
                    <a:pt x="101282" y="13893"/>
                  </a:lnTo>
                  <a:lnTo>
                    <a:pt x="101917" y="11252"/>
                  </a:lnTo>
                  <a:lnTo>
                    <a:pt x="104470" y="7429"/>
                  </a:lnTo>
                  <a:lnTo>
                    <a:pt x="106235" y="6388"/>
                  </a:lnTo>
                  <a:lnTo>
                    <a:pt x="110705" y="6388"/>
                  </a:lnTo>
                  <a:lnTo>
                    <a:pt x="112458" y="7429"/>
                  </a:lnTo>
                  <a:lnTo>
                    <a:pt x="115011" y="11252"/>
                  </a:lnTo>
                  <a:lnTo>
                    <a:pt x="115722" y="13893"/>
                  </a:lnTo>
                  <a:lnTo>
                    <a:pt x="115722" y="2832"/>
                  </a:lnTo>
                  <a:lnTo>
                    <a:pt x="112534" y="1435"/>
                  </a:lnTo>
                  <a:lnTo>
                    <a:pt x="104317" y="1435"/>
                  </a:lnTo>
                  <a:lnTo>
                    <a:pt x="101041" y="2870"/>
                  </a:lnTo>
                  <a:lnTo>
                    <a:pt x="96253" y="8623"/>
                  </a:lnTo>
                  <a:lnTo>
                    <a:pt x="95059" y="12446"/>
                  </a:lnTo>
                  <a:lnTo>
                    <a:pt x="95059" y="22186"/>
                  </a:lnTo>
                  <a:lnTo>
                    <a:pt x="96253" y="26022"/>
                  </a:lnTo>
                  <a:lnTo>
                    <a:pt x="101041" y="31762"/>
                  </a:lnTo>
                  <a:lnTo>
                    <a:pt x="104317" y="33121"/>
                  </a:lnTo>
                  <a:lnTo>
                    <a:pt x="112610" y="33121"/>
                  </a:lnTo>
                  <a:lnTo>
                    <a:pt x="115887" y="31762"/>
                  </a:lnTo>
                  <a:lnTo>
                    <a:pt x="118884" y="28181"/>
                  </a:lnTo>
                  <a:lnTo>
                    <a:pt x="120675" y="26022"/>
                  </a:lnTo>
                  <a:lnTo>
                    <a:pt x="121958" y="22186"/>
                  </a:lnTo>
                  <a:lnTo>
                    <a:pt x="121958" y="12446"/>
                  </a:lnTo>
                  <a:close/>
                </a:path>
                <a:path w="162560" h="62229">
                  <a:moveTo>
                    <a:pt x="149885" y="1435"/>
                  </a:moveTo>
                  <a:lnTo>
                    <a:pt x="143662" y="1435"/>
                  </a:lnTo>
                  <a:lnTo>
                    <a:pt x="107264" y="61696"/>
                  </a:lnTo>
                  <a:lnTo>
                    <a:pt x="113487" y="61696"/>
                  </a:lnTo>
                  <a:lnTo>
                    <a:pt x="149885" y="1435"/>
                  </a:lnTo>
                  <a:close/>
                </a:path>
                <a:path w="162560" h="62229">
                  <a:moveTo>
                    <a:pt x="162102" y="50838"/>
                  </a:moveTo>
                  <a:lnTo>
                    <a:pt x="155879" y="31457"/>
                  </a:lnTo>
                  <a:lnTo>
                    <a:pt x="155879" y="49326"/>
                  </a:lnTo>
                  <a:lnTo>
                    <a:pt x="155232" y="52044"/>
                  </a:lnTo>
                  <a:lnTo>
                    <a:pt x="152679" y="55867"/>
                  </a:lnTo>
                  <a:lnTo>
                    <a:pt x="150926" y="56832"/>
                  </a:lnTo>
                  <a:lnTo>
                    <a:pt x="146456" y="56832"/>
                  </a:lnTo>
                  <a:lnTo>
                    <a:pt x="144614" y="55867"/>
                  </a:lnTo>
                  <a:lnTo>
                    <a:pt x="142062" y="52044"/>
                  </a:lnTo>
                  <a:lnTo>
                    <a:pt x="141427" y="49326"/>
                  </a:lnTo>
                  <a:lnTo>
                    <a:pt x="141427" y="42545"/>
                  </a:lnTo>
                  <a:lnTo>
                    <a:pt x="142062" y="39827"/>
                  </a:lnTo>
                  <a:lnTo>
                    <a:pt x="144614" y="35991"/>
                  </a:lnTo>
                  <a:lnTo>
                    <a:pt x="146456" y="35039"/>
                  </a:lnTo>
                  <a:lnTo>
                    <a:pt x="150926" y="35039"/>
                  </a:lnTo>
                  <a:lnTo>
                    <a:pt x="152679" y="36080"/>
                  </a:lnTo>
                  <a:lnTo>
                    <a:pt x="155232" y="39903"/>
                  </a:lnTo>
                  <a:lnTo>
                    <a:pt x="155854" y="42545"/>
                  </a:lnTo>
                  <a:lnTo>
                    <a:pt x="155879" y="49326"/>
                  </a:lnTo>
                  <a:lnTo>
                    <a:pt x="155879" y="31457"/>
                  </a:lnTo>
                  <a:lnTo>
                    <a:pt x="152755" y="30086"/>
                  </a:lnTo>
                  <a:lnTo>
                    <a:pt x="144538" y="30086"/>
                  </a:lnTo>
                  <a:lnTo>
                    <a:pt x="141185" y="31521"/>
                  </a:lnTo>
                  <a:lnTo>
                    <a:pt x="136398" y="37274"/>
                  </a:lnTo>
                  <a:lnTo>
                    <a:pt x="135204" y="41109"/>
                  </a:lnTo>
                  <a:lnTo>
                    <a:pt x="135204" y="50838"/>
                  </a:lnTo>
                  <a:lnTo>
                    <a:pt x="136398" y="54673"/>
                  </a:lnTo>
                  <a:lnTo>
                    <a:pt x="138798" y="57467"/>
                  </a:lnTo>
                  <a:lnTo>
                    <a:pt x="141185" y="60337"/>
                  </a:lnTo>
                  <a:lnTo>
                    <a:pt x="144538" y="61696"/>
                  </a:lnTo>
                  <a:lnTo>
                    <a:pt x="152755" y="61696"/>
                  </a:lnTo>
                  <a:lnTo>
                    <a:pt x="156032" y="60337"/>
                  </a:lnTo>
                  <a:lnTo>
                    <a:pt x="158978" y="56832"/>
                  </a:lnTo>
                  <a:lnTo>
                    <a:pt x="160820" y="54673"/>
                  </a:lnTo>
                  <a:lnTo>
                    <a:pt x="162102" y="50838"/>
                  </a:lnTo>
                  <a:close/>
                </a:path>
              </a:pathLst>
            </a:custGeom>
            <a:solidFill>
              <a:srgbClr val="000000"/>
            </a:solidFill>
          </p:spPr>
          <p:txBody>
            <a:bodyPr wrap="square" lIns="0" tIns="0" rIns="0" bIns="0" rtlCol="0"/>
            <a:lstStyle/>
            <a:p>
              <a:endParaRPr/>
            </a:p>
          </p:txBody>
        </p:sp>
        <p:sp>
          <p:nvSpPr>
            <p:cNvPr id="86" name="object 86"/>
            <p:cNvSpPr/>
            <p:nvPr/>
          </p:nvSpPr>
          <p:spPr>
            <a:xfrm>
              <a:off x="8032820" y="1966243"/>
              <a:ext cx="0" cy="3093085"/>
            </a:xfrm>
            <a:custGeom>
              <a:avLst/>
              <a:gdLst/>
              <a:ahLst/>
              <a:cxnLst/>
              <a:rect l="l" t="t" r="r" b="b"/>
              <a:pathLst>
                <a:path h="3093085">
                  <a:moveTo>
                    <a:pt x="0" y="3092684"/>
                  </a:moveTo>
                  <a:lnTo>
                    <a:pt x="0" y="0"/>
                  </a:lnTo>
                </a:path>
              </a:pathLst>
            </a:custGeom>
            <a:ln w="5804">
              <a:solidFill>
                <a:srgbClr val="B0B0B0"/>
              </a:solidFill>
            </a:ln>
          </p:spPr>
          <p:txBody>
            <a:bodyPr wrap="square" lIns="0" tIns="0" rIns="0" bIns="0" rtlCol="0"/>
            <a:lstStyle/>
            <a:p>
              <a:endParaRPr/>
            </a:p>
          </p:txBody>
        </p:sp>
        <p:sp>
          <p:nvSpPr>
            <p:cNvPr id="87" name="object 87"/>
            <p:cNvSpPr/>
            <p:nvPr/>
          </p:nvSpPr>
          <p:spPr>
            <a:xfrm>
              <a:off x="8032820" y="5058928"/>
              <a:ext cx="0" cy="25400"/>
            </a:xfrm>
            <a:custGeom>
              <a:avLst/>
              <a:gdLst/>
              <a:ahLst/>
              <a:cxnLst/>
              <a:rect l="l" t="t" r="r" b="b"/>
              <a:pathLst>
                <a:path h="25400">
                  <a:moveTo>
                    <a:pt x="0" y="0"/>
                  </a:moveTo>
                  <a:lnTo>
                    <a:pt x="0" y="25395"/>
                  </a:lnTo>
                </a:path>
              </a:pathLst>
            </a:custGeom>
            <a:solidFill>
              <a:srgbClr val="000000"/>
            </a:solidFill>
          </p:spPr>
          <p:txBody>
            <a:bodyPr wrap="square" lIns="0" tIns="0" rIns="0" bIns="0" rtlCol="0"/>
            <a:lstStyle/>
            <a:p>
              <a:endParaRPr/>
            </a:p>
          </p:txBody>
        </p:sp>
        <p:sp>
          <p:nvSpPr>
            <p:cNvPr id="88" name="object 88"/>
            <p:cNvSpPr/>
            <p:nvPr/>
          </p:nvSpPr>
          <p:spPr>
            <a:xfrm>
              <a:off x="8032820" y="5058928"/>
              <a:ext cx="0" cy="25400"/>
            </a:xfrm>
            <a:custGeom>
              <a:avLst/>
              <a:gdLst/>
              <a:ahLst/>
              <a:cxnLst/>
              <a:rect l="l" t="t" r="r" b="b"/>
              <a:pathLst>
                <a:path h="25400">
                  <a:moveTo>
                    <a:pt x="0" y="0"/>
                  </a:moveTo>
                  <a:lnTo>
                    <a:pt x="0" y="25395"/>
                  </a:lnTo>
                </a:path>
              </a:pathLst>
            </a:custGeom>
            <a:ln w="5804">
              <a:solidFill>
                <a:srgbClr val="000000"/>
              </a:solidFill>
            </a:ln>
          </p:spPr>
          <p:txBody>
            <a:bodyPr wrap="square" lIns="0" tIns="0" rIns="0" bIns="0" rtlCol="0"/>
            <a:lstStyle/>
            <a:p>
              <a:endParaRPr/>
            </a:p>
          </p:txBody>
        </p:sp>
        <p:sp>
          <p:nvSpPr>
            <p:cNvPr id="89" name="object 89"/>
            <p:cNvSpPr/>
            <p:nvPr/>
          </p:nvSpPr>
          <p:spPr>
            <a:xfrm>
              <a:off x="7957337" y="5110988"/>
              <a:ext cx="151765" cy="55244"/>
            </a:xfrm>
            <a:custGeom>
              <a:avLst/>
              <a:gdLst/>
              <a:ahLst/>
              <a:cxnLst/>
              <a:rect l="l" t="t" r="r" b="b"/>
              <a:pathLst>
                <a:path w="151765" h="55245">
                  <a:moveTo>
                    <a:pt x="33591" y="47815"/>
                  </a:moveTo>
                  <a:lnTo>
                    <a:pt x="8636" y="47815"/>
                  </a:lnTo>
                  <a:lnTo>
                    <a:pt x="27063" y="28879"/>
                  </a:lnTo>
                  <a:lnTo>
                    <a:pt x="29819" y="25539"/>
                  </a:lnTo>
                  <a:lnTo>
                    <a:pt x="31267" y="23215"/>
                  </a:lnTo>
                  <a:lnTo>
                    <a:pt x="32867" y="19367"/>
                  </a:lnTo>
                  <a:lnTo>
                    <a:pt x="33299" y="17259"/>
                  </a:lnTo>
                  <a:lnTo>
                    <a:pt x="33299" y="10515"/>
                  </a:lnTo>
                  <a:lnTo>
                    <a:pt x="31635" y="6896"/>
                  </a:lnTo>
                  <a:lnTo>
                    <a:pt x="25107" y="1371"/>
                  </a:lnTo>
                  <a:lnTo>
                    <a:pt x="20751" y="0"/>
                  </a:lnTo>
                  <a:lnTo>
                    <a:pt x="13208" y="0"/>
                  </a:lnTo>
                  <a:lnTo>
                    <a:pt x="10883" y="292"/>
                  </a:lnTo>
                  <a:lnTo>
                    <a:pt x="5943" y="1447"/>
                  </a:lnTo>
                  <a:lnTo>
                    <a:pt x="3263" y="2324"/>
                  </a:lnTo>
                  <a:lnTo>
                    <a:pt x="368" y="3479"/>
                  </a:lnTo>
                  <a:lnTo>
                    <a:pt x="368" y="10731"/>
                  </a:lnTo>
                  <a:lnTo>
                    <a:pt x="3187" y="9144"/>
                  </a:lnTo>
                  <a:lnTo>
                    <a:pt x="5880" y="7975"/>
                  </a:lnTo>
                  <a:lnTo>
                    <a:pt x="10807" y="6451"/>
                  </a:lnTo>
                  <a:lnTo>
                    <a:pt x="13208" y="6019"/>
                  </a:lnTo>
                  <a:lnTo>
                    <a:pt x="18643" y="6019"/>
                  </a:lnTo>
                  <a:lnTo>
                    <a:pt x="21183" y="6959"/>
                  </a:lnTo>
                  <a:lnTo>
                    <a:pt x="25107" y="10439"/>
                  </a:lnTo>
                  <a:lnTo>
                    <a:pt x="26123" y="12763"/>
                  </a:lnTo>
                  <a:lnTo>
                    <a:pt x="26123" y="17259"/>
                  </a:lnTo>
                  <a:lnTo>
                    <a:pt x="0" y="47815"/>
                  </a:lnTo>
                  <a:lnTo>
                    <a:pt x="0" y="53835"/>
                  </a:lnTo>
                  <a:lnTo>
                    <a:pt x="33591" y="53835"/>
                  </a:lnTo>
                  <a:lnTo>
                    <a:pt x="33591" y="47815"/>
                  </a:lnTo>
                  <a:close/>
                </a:path>
                <a:path w="151765" h="55245">
                  <a:moveTo>
                    <a:pt x="82207" y="18567"/>
                  </a:moveTo>
                  <a:lnTo>
                    <a:pt x="80606" y="11747"/>
                  </a:lnTo>
                  <a:lnTo>
                    <a:pt x="77495" y="7035"/>
                  </a:lnTo>
                  <a:lnTo>
                    <a:pt x="76542" y="5651"/>
                  </a:lnTo>
                  <a:lnTo>
                    <a:pt x="75018" y="3441"/>
                  </a:lnTo>
                  <a:lnTo>
                    <a:pt x="75018" y="20167"/>
                  </a:lnTo>
                  <a:lnTo>
                    <a:pt x="75018" y="34683"/>
                  </a:lnTo>
                  <a:lnTo>
                    <a:pt x="74079" y="40119"/>
                  </a:lnTo>
                  <a:lnTo>
                    <a:pt x="72263" y="43751"/>
                  </a:lnTo>
                  <a:lnTo>
                    <a:pt x="70383" y="47371"/>
                  </a:lnTo>
                  <a:lnTo>
                    <a:pt x="67627" y="49187"/>
                  </a:lnTo>
                  <a:lnTo>
                    <a:pt x="60223" y="49187"/>
                  </a:lnTo>
                  <a:lnTo>
                    <a:pt x="57467" y="47371"/>
                  </a:lnTo>
                  <a:lnTo>
                    <a:pt x="53695" y="40119"/>
                  </a:lnTo>
                  <a:lnTo>
                    <a:pt x="52819" y="34683"/>
                  </a:lnTo>
                  <a:lnTo>
                    <a:pt x="52819" y="20167"/>
                  </a:lnTo>
                  <a:lnTo>
                    <a:pt x="53695" y="14732"/>
                  </a:lnTo>
                  <a:lnTo>
                    <a:pt x="57467" y="7467"/>
                  </a:lnTo>
                  <a:lnTo>
                    <a:pt x="60223" y="5651"/>
                  </a:lnTo>
                  <a:lnTo>
                    <a:pt x="67627" y="5651"/>
                  </a:lnTo>
                  <a:lnTo>
                    <a:pt x="70383" y="7467"/>
                  </a:lnTo>
                  <a:lnTo>
                    <a:pt x="72263" y="11099"/>
                  </a:lnTo>
                  <a:lnTo>
                    <a:pt x="74079" y="14732"/>
                  </a:lnTo>
                  <a:lnTo>
                    <a:pt x="75018" y="20167"/>
                  </a:lnTo>
                  <a:lnTo>
                    <a:pt x="75018" y="3441"/>
                  </a:lnTo>
                  <a:lnTo>
                    <a:pt x="74295" y="2387"/>
                  </a:lnTo>
                  <a:lnTo>
                    <a:pt x="69799" y="0"/>
                  </a:lnTo>
                  <a:lnTo>
                    <a:pt x="57975" y="0"/>
                  </a:lnTo>
                  <a:lnTo>
                    <a:pt x="53403" y="2387"/>
                  </a:lnTo>
                  <a:lnTo>
                    <a:pt x="50279" y="7035"/>
                  </a:lnTo>
                  <a:lnTo>
                    <a:pt x="47167" y="11747"/>
                  </a:lnTo>
                  <a:lnTo>
                    <a:pt x="45643" y="18567"/>
                  </a:lnTo>
                  <a:lnTo>
                    <a:pt x="45643" y="36347"/>
                  </a:lnTo>
                  <a:lnTo>
                    <a:pt x="47167" y="43167"/>
                  </a:lnTo>
                  <a:lnTo>
                    <a:pt x="53403" y="52451"/>
                  </a:lnTo>
                  <a:lnTo>
                    <a:pt x="57975" y="54775"/>
                  </a:lnTo>
                  <a:lnTo>
                    <a:pt x="69799" y="54775"/>
                  </a:lnTo>
                  <a:lnTo>
                    <a:pt x="74295" y="52451"/>
                  </a:lnTo>
                  <a:lnTo>
                    <a:pt x="76542" y="49187"/>
                  </a:lnTo>
                  <a:lnTo>
                    <a:pt x="77495" y="47815"/>
                  </a:lnTo>
                  <a:lnTo>
                    <a:pt x="80606" y="43167"/>
                  </a:lnTo>
                  <a:lnTo>
                    <a:pt x="82207" y="36347"/>
                  </a:lnTo>
                  <a:lnTo>
                    <a:pt x="82207" y="18567"/>
                  </a:lnTo>
                  <a:close/>
                </a:path>
                <a:path w="151765" h="55245">
                  <a:moveTo>
                    <a:pt x="102235" y="44831"/>
                  </a:moveTo>
                  <a:lnTo>
                    <a:pt x="94754" y="44831"/>
                  </a:lnTo>
                  <a:lnTo>
                    <a:pt x="94754" y="53835"/>
                  </a:lnTo>
                  <a:lnTo>
                    <a:pt x="102235" y="53835"/>
                  </a:lnTo>
                  <a:lnTo>
                    <a:pt x="102235" y="44831"/>
                  </a:lnTo>
                  <a:close/>
                </a:path>
                <a:path w="151765" h="55245">
                  <a:moveTo>
                    <a:pt x="151422" y="18567"/>
                  </a:moveTo>
                  <a:lnTo>
                    <a:pt x="149834" y="11747"/>
                  </a:lnTo>
                  <a:lnTo>
                    <a:pt x="146710" y="7035"/>
                  </a:lnTo>
                  <a:lnTo>
                    <a:pt x="145757" y="5651"/>
                  </a:lnTo>
                  <a:lnTo>
                    <a:pt x="144246" y="3454"/>
                  </a:lnTo>
                  <a:lnTo>
                    <a:pt x="144246" y="20167"/>
                  </a:lnTo>
                  <a:lnTo>
                    <a:pt x="144246" y="34683"/>
                  </a:lnTo>
                  <a:lnTo>
                    <a:pt x="143294" y="40119"/>
                  </a:lnTo>
                  <a:lnTo>
                    <a:pt x="141490" y="43751"/>
                  </a:lnTo>
                  <a:lnTo>
                    <a:pt x="139598" y="47371"/>
                  </a:lnTo>
                  <a:lnTo>
                    <a:pt x="136842" y="49187"/>
                  </a:lnTo>
                  <a:lnTo>
                    <a:pt x="129438" y="49187"/>
                  </a:lnTo>
                  <a:lnTo>
                    <a:pt x="126682" y="47371"/>
                  </a:lnTo>
                  <a:lnTo>
                    <a:pt x="122910" y="40119"/>
                  </a:lnTo>
                  <a:lnTo>
                    <a:pt x="122047" y="34683"/>
                  </a:lnTo>
                  <a:lnTo>
                    <a:pt x="122047" y="20167"/>
                  </a:lnTo>
                  <a:lnTo>
                    <a:pt x="122910" y="14732"/>
                  </a:lnTo>
                  <a:lnTo>
                    <a:pt x="126682" y="7467"/>
                  </a:lnTo>
                  <a:lnTo>
                    <a:pt x="129438" y="5651"/>
                  </a:lnTo>
                  <a:lnTo>
                    <a:pt x="136842" y="5651"/>
                  </a:lnTo>
                  <a:lnTo>
                    <a:pt x="139598" y="7467"/>
                  </a:lnTo>
                  <a:lnTo>
                    <a:pt x="141490" y="11099"/>
                  </a:lnTo>
                  <a:lnTo>
                    <a:pt x="143294" y="14732"/>
                  </a:lnTo>
                  <a:lnTo>
                    <a:pt x="144246" y="20167"/>
                  </a:lnTo>
                  <a:lnTo>
                    <a:pt x="144246" y="3454"/>
                  </a:lnTo>
                  <a:lnTo>
                    <a:pt x="143522" y="2387"/>
                  </a:lnTo>
                  <a:lnTo>
                    <a:pt x="139014" y="0"/>
                  </a:lnTo>
                  <a:lnTo>
                    <a:pt x="127190" y="0"/>
                  </a:lnTo>
                  <a:lnTo>
                    <a:pt x="122618" y="2387"/>
                  </a:lnTo>
                  <a:lnTo>
                    <a:pt x="119507" y="7035"/>
                  </a:lnTo>
                  <a:lnTo>
                    <a:pt x="116382" y="11747"/>
                  </a:lnTo>
                  <a:lnTo>
                    <a:pt x="114858" y="18567"/>
                  </a:lnTo>
                  <a:lnTo>
                    <a:pt x="114858" y="36347"/>
                  </a:lnTo>
                  <a:lnTo>
                    <a:pt x="116382" y="43167"/>
                  </a:lnTo>
                  <a:lnTo>
                    <a:pt x="122618" y="52451"/>
                  </a:lnTo>
                  <a:lnTo>
                    <a:pt x="127190" y="54775"/>
                  </a:lnTo>
                  <a:lnTo>
                    <a:pt x="139014" y="54775"/>
                  </a:lnTo>
                  <a:lnTo>
                    <a:pt x="143522" y="52451"/>
                  </a:lnTo>
                  <a:lnTo>
                    <a:pt x="145757" y="49187"/>
                  </a:lnTo>
                  <a:lnTo>
                    <a:pt x="146710" y="47815"/>
                  </a:lnTo>
                  <a:lnTo>
                    <a:pt x="149834" y="43167"/>
                  </a:lnTo>
                  <a:lnTo>
                    <a:pt x="151422" y="36347"/>
                  </a:lnTo>
                  <a:lnTo>
                    <a:pt x="151422" y="18567"/>
                  </a:lnTo>
                  <a:close/>
                </a:path>
              </a:pathLst>
            </a:custGeom>
            <a:solidFill>
              <a:srgbClr val="000000"/>
            </a:solidFill>
          </p:spPr>
          <p:txBody>
            <a:bodyPr wrap="square" lIns="0" tIns="0" rIns="0" bIns="0" rtlCol="0"/>
            <a:lstStyle/>
            <a:p>
              <a:endParaRPr/>
            </a:p>
          </p:txBody>
        </p:sp>
        <p:sp>
          <p:nvSpPr>
            <p:cNvPr id="90" name="object 90"/>
            <p:cNvSpPr/>
            <p:nvPr/>
          </p:nvSpPr>
          <p:spPr>
            <a:xfrm>
              <a:off x="1505038" y="2089950"/>
              <a:ext cx="6582409" cy="0"/>
            </a:xfrm>
            <a:custGeom>
              <a:avLst/>
              <a:gdLst/>
              <a:ahLst/>
              <a:cxnLst/>
              <a:rect l="l" t="t" r="r" b="b"/>
              <a:pathLst>
                <a:path w="6582409">
                  <a:moveTo>
                    <a:pt x="0" y="0"/>
                  </a:moveTo>
                  <a:lnTo>
                    <a:pt x="6582403" y="0"/>
                  </a:lnTo>
                </a:path>
              </a:pathLst>
            </a:custGeom>
            <a:ln w="5804">
              <a:solidFill>
                <a:srgbClr val="B0B0B0"/>
              </a:solidFill>
            </a:ln>
          </p:spPr>
          <p:txBody>
            <a:bodyPr wrap="square" lIns="0" tIns="0" rIns="0" bIns="0" rtlCol="0"/>
            <a:lstStyle/>
            <a:p>
              <a:endParaRPr/>
            </a:p>
          </p:txBody>
        </p:sp>
        <p:sp>
          <p:nvSpPr>
            <p:cNvPr id="91" name="object 91"/>
            <p:cNvSpPr/>
            <p:nvPr/>
          </p:nvSpPr>
          <p:spPr>
            <a:xfrm>
              <a:off x="1479643" y="2089950"/>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92" name="object 92"/>
            <p:cNvSpPr/>
            <p:nvPr/>
          </p:nvSpPr>
          <p:spPr>
            <a:xfrm>
              <a:off x="1479643" y="2089950"/>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93" name="object 93"/>
            <p:cNvSpPr/>
            <p:nvPr/>
          </p:nvSpPr>
          <p:spPr>
            <a:xfrm>
              <a:off x="1338389" y="2062365"/>
              <a:ext cx="109220" cy="56515"/>
            </a:xfrm>
            <a:custGeom>
              <a:avLst/>
              <a:gdLst/>
              <a:ahLst/>
              <a:cxnLst/>
              <a:rect l="l" t="t" r="r" b="b"/>
              <a:pathLst>
                <a:path w="109219" h="56514">
                  <a:moveTo>
                    <a:pt x="6540" y="15455"/>
                  </a:moveTo>
                  <a:lnTo>
                    <a:pt x="0" y="15455"/>
                  </a:lnTo>
                  <a:lnTo>
                    <a:pt x="0" y="55143"/>
                  </a:lnTo>
                  <a:lnTo>
                    <a:pt x="6540" y="55143"/>
                  </a:lnTo>
                  <a:lnTo>
                    <a:pt x="6540" y="15455"/>
                  </a:lnTo>
                  <a:close/>
                </a:path>
                <a:path w="109219" h="56514">
                  <a:moveTo>
                    <a:pt x="6540" y="0"/>
                  </a:moveTo>
                  <a:lnTo>
                    <a:pt x="0" y="0"/>
                  </a:lnTo>
                  <a:lnTo>
                    <a:pt x="0" y="8267"/>
                  </a:lnTo>
                  <a:lnTo>
                    <a:pt x="6540" y="8267"/>
                  </a:lnTo>
                  <a:lnTo>
                    <a:pt x="6540" y="0"/>
                  </a:lnTo>
                  <a:close/>
                </a:path>
                <a:path w="109219" h="56514">
                  <a:moveTo>
                    <a:pt x="51231" y="26479"/>
                  </a:moveTo>
                  <a:lnTo>
                    <a:pt x="49784" y="21983"/>
                  </a:lnTo>
                  <a:lnTo>
                    <a:pt x="47917" y="20027"/>
                  </a:lnTo>
                  <a:lnTo>
                    <a:pt x="44119" y="16027"/>
                  </a:lnTo>
                  <a:lnTo>
                    <a:pt x="39839" y="14503"/>
                  </a:lnTo>
                  <a:lnTo>
                    <a:pt x="31927" y="14503"/>
                  </a:lnTo>
                  <a:lnTo>
                    <a:pt x="29756" y="14795"/>
                  </a:lnTo>
                  <a:lnTo>
                    <a:pt x="25260" y="15671"/>
                  </a:lnTo>
                  <a:lnTo>
                    <a:pt x="22936" y="16395"/>
                  </a:lnTo>
                  <a:lnTo>
                    <a:pt x="20612" y="17259"/>
                  </a:lnTo>
                  <a:lnTo>
                    <a:pt x="20612" y="23291"/>
                  </a:lnTo>
                  <a:lnTo>
                    <a:pt x="22567" y="22275"/>
                  </a:lnTo>
                  <a:lnTo>
                    <a:pt x="24599" y="21475"/>
                  </a:lnTo>
                  <a:lnTo>
                    <a:pt x="28956" y="20307"/>
                  </a:lnTo>
                  <a:lnTo>
                    <a:pt x="31127" y="20027"/>
                  </a:lnTo>
                  <a:lnTo>
                    <a:pt x="37007" y="20027"/>
                  </a:lnTo>
                  <a:lnTo>
                    <a:pt x="39763" y="20891"/>
                  </a:lnTo>
                  <a:lnTo>
                    <a:pt x="41732" y="22491"/>
                  </a:lnTo>
                  <a:lnTo>
                    <a:pt x="43688" y="24155"/>
                  </a:lnTo>
                  <a:lnTo>
                    <a:pt x="44704" y="26479"/>
                  </a:lnTo>
                  <a:lnTo>
                    <a:pt x="44704" y="30111"/>
                  </a:lnTo>
                  <a:lnTo>
                    <a:pt x="44704" y="35191"/>
                  </a:lnTo>
                  <a:lnTo>
                    <a:pt x="44704" y="40919"/>
                  </a:lnTo>
                  <a:lnTo>
                    <a:pt x="43611" y="44323"/>
                  </a:lnTo>
                  <a:lnTo>
                    <a:pt x="40957" y="47447"/>
                  </a:lnTo>
                  <a:lnTo>
                    <a:pt x="39255" y="49479"/>
                  </a:lnTo>
                  <a:lnTo>
                    <a:pt x="36360" y="50711"/>
                  </a:lnTo>
                  <a:lnTo>
                    <a:pt x="30111" y="50711"/>
                  </a:lnTo>
                  <a:lnTo>
                    <a:pt x="28016" y="50063"/>
                  </a:lnTo>
                  <a:lnTo>
                    <a:pt x="26492" y="48679"/>
                  </a:lnTo>
                  <a:lnTo>
                    <a:pt x="24968" y="47371"/>
                  </a:lnTo>
                  <a:lnTo>
                    <a:pt x="24244" y="45491"/>
                  </a:lnTo>
                  <a:lnTo>
                    <a:pt x="24244" y="40271"/>
                  </a:lnTo>
                  <a:lnTo>
                    <a:pt x="25260" y="38239"/>
                  </a:lnTo>
                  <a:lnTo>
                    <a:pt x="27292" y="36995"/>
                  </a:lnTo>
                  <a:lnTo>
                    <a:pt x="29324" y="35839"/>
                  </a:lnTo>
                  <a:lnTo>
                    <a:pt x="32943" y="35191"/>
                  </a:lnTo>
                  <a:lnTo>
                    <a:pt x="44704" y="35191"/>
                  </a:lnTo>
                  <a:lnTo>
                    <a:pt x="44704" y="30111"/>
                  </a:lnTo>
                  <a:lnTo>
                    <a:pt x="29603" y="30111"/>
                  </a:lnTo>
                  <a:lnTo>
                    <a:pt x="25184" y="31267"/>
                  </a:lnTo>
                  <a:lnTo>
                    <a:pt x="19164" y="35839"/>
                  </a:lnTo>
                  <a:lnTo>
                    <a:pt x="17703" y="39179"/>
                  </a:lnTo>
                  <a:lnTo>
                    <a:pt x="17703" y="47447"/>
                  </a:lnTo>
                  <a:lnTo>
                    <a:pt x="18872" y="50495"/>
                  </a:lnTo>
                  <a:lnTo>
                    <a:pt x="23660" y="54991"/>
                  </a:lnTo>
                  <a:lnTo>
                    <a:pt x="26924" y="56083"/>
                  </a:lnTo>
                  <a:lnTo>
                    <a:pt x="34175" y="56083"/>
                  </a:lnTo>
                  <a:lnTo>
                    <a:pt x="36931" y="55499"/>
                  </a:lnTo>
                  <a:lnTo>
                    <a:pt x="41287" y="53327"/>
                  </a:lnTo>
                  <a:lnTo>
                    <a:pt x="43180" y="51587"/>
                  </a:lnTo>
                  <a:lnTo>
                    <a:pt x="43713" y="50711"/>
                  </a:lnTo>
                  <a:lnTo>
                    <a:pt x="44704" y="49123"/>
                  </a:lnTo>
                  <a:lnTo>
                    <a:pt x="44704" y="55143"/>
                  </a:lnTo>
                  <a:lnTo>
                    <a:pt x="51231" y="55143"/>
                  </a:lnTo>
                  <a:lnTo>
                    <a:pt x="51231" y="49123"/>
                  </a:lnTo>
                  <a:lnTo>
                    <a:pt x="51231" y="35191"/>
                  </a:lnTo>
                  <a:lnTo>
                    <a:pt x="51231" y="26479"/>
                  </a:lnTo>
                  <a:close/>
                </a:path>
                <a:path w="109219" h="56514">
                  <a:moveTo>
                    <a:pt x="92075" y="40995"/>
                  </a:moveTo>
                  <a:lnTo>
                    <a:pt x="73583" y="31191"/>
                  </a:lnTo>
                  <a:lnTo>
                    <a:pt x="71259" y="30327"/>
                  </a:lnTo>
                  <a:lnTo>
                    <a:pt x="68935" y="28587"/>
                  </a:lnTo>
                  <a:lnTo>
                    <a:pt x="68351" y="27419"/>
                  </a:lnTo>
                  <a:lnTo>
                    <a:pt x="68351" y="23939"/>
                  </a:lnTo>
                  <a:lnTo>
                    <a:pt x="69151" y="22491"/>
                  </a:lnTo>
                  <a:lnTo>
                    <a:pt x="72351" y="20459"/>
                  </a:lnTo>
                  <a:lnTo>
                    <a:pt x="74815" y="19951"/>
                  </a:lnTo>
                  <a:lnTo>
                    <a:pt x="80187" y="19951"/>
                  </a:lnTo>
                  <a:lnTo>
                    <a:pt x="89979" y="22783"/>
                  </a:lnTo>
                  <a:lnTo>
                    <a:pt x="89979" y="16611"/>
                  </a:lnTo>
                  <a:lnTo>
                    <a:pt x="88163" y="15963"/>
                  </a:lnTo>
                  <a:lnTo>
                    <a:pt x="86207" y="15455"/>
                  </a:lnTo>
                  <a:lnTo>
                    <a:pt x="81927" y="14719"/>
                  </a:lnTo>
                  <a:lnTo>
                    <a:pt x="79679" y="14503"/>
                  </a:lnTo>
                  <a:lnTo>
                    <a:pt x="72351" y="14503"/>
                  </a:lnTo>
                  <a:lnTo>
                    <a:pt x="68567" y="15519"/>
                  </a:lnTo>
                  <a:lnTo>
                    <a:pt x="63347" y="19583"/>
                  </a:lnTo>
                  <a:lnTo>
                    <a:pt x="62039" y="22491"/>
                  </a:lnTo>
                  <a:lnTo>
                    <a:pt x="62039" y="29311"/>
                  </a:lnTo>
                  <a:lnTo>
                    <a:pt x="62915" y="31699"/>
                  </a:lnTo>
                  <a:lnTo>
                    <a:pt x="66471" y="35191"/>
                  </a:lnTo>
                  <a:lnTo>
                    <a:pt x="69443" y="36487"/>
                  </a:lnTo>
                  <a:lnTo>
                    <a:pt x="79819" y="38747"/>
                  </a:lnTo>
                  <a:lnTo>
                    <a:pt x="82435" y="39687"/>
                  </a:lnTo>
                  <a:lnTo>
                    <a:pt x="84747" y="41567"/>
                  </a:lnTo>
                  <a:lnTo>
                    <a:pt x="85407" y="42951"/>
                  </a:lnTo>
                  <a:lnTo>
                    <a:pt x="85407" y="46647"/>
                  </a:lnTo>
                  <a:lnTo>
                    <a:pt x="84531" y="48171"/>
                  </a:lnTo>
                  <a:lnTo>
                    <a:pt x="81267" y="50203"/>
                  </a:lnTo>
                  <a:lnTo>
                    <a:pt x="78879" y="50711"/>
                  </a:lnTo>
                  <a:lnTo>
                    <a:pt x="73507" y="50711"/>
                  </a:lnTo>
                  <a:lnTo>
                    <a:pt x="71183" y="50419"/>
                  </a:lnTo>
                  <a:lnTo>
                    <a:pt x="66535" y="49187"/>
                  </a:lnTo>
                  <a:lnTo>
                    <a:pt x="64147" y="48247"/>
                  </a:lnTo>
                  <a:lnTo>
                    <a:pt x="61747" y="46939"/>
                  </a:lnTo>
                  <a:lnTo>
                    <a:pt x="61747" y="53682"/>
                  </a:lnTo>
                  <a:lnTo>
                    <a:pt x="64287" y="54559"/>
                  </a:lnTo>
                  <a:lnTo>
                    <a:pt x="66687" y="55143"/>
                  </a:lnTo>
                  <a:lnTo>
                    <a:pt x="71335" y="55867"/>
                  </a:lnTo>
                  <a:lnTo>
                    <a:pt x="73507" y="56083"/>
                  </a:lnTo>
                  <a:lnTo>
                    <a:pt x="80759" y="56083"/>
                  </a:lnTo>
                  <a:lnTo>
                    <a:pt x="84823" y="55067"/>
                  </a:lnTo>
                  <a:lnTo>
                    <a:pt x="90627" y="50787"/>
                  </a:lnTo>
                  <a:lnTo>
                    <a:pt x="92075" y="47879"/>
                  </a:lnTo>
                  <a:lnTo>
                    <a:pt x="92075" y="40995"/>
                  </a:lnTo>
                  <a:close/>
                </a:path>
                <a:path w="109219" h="56514">
                  <a:moveTo>
                    <a:pt x="108991" y="15455"/>
                  </a:moveTo>
                  <a:lnTo>
                    <a:pt x="102450" y="15455"/>
                  </a:lnTo>
                  <a:lnTo>
                    <a:pt x="102450" y="55143"/>
                  </a:lnTo>
                  <a:lnTo>
                    <a:pt x="108991" y="55143"/>
                  </a:lnTo>
                  <a:lnTo>
                    <a:pt x="108991" y="15455"/>
                  </a:lnTo>
                  <a:close/>
                </a:path>
                <a:path w="109219" h="56514">
                  <a:moveTo>
                    <a:pt x="108991" y="0"/>
                  </a:moveTo>
                  <a:lnTo>
                    <a:pt x="102450" y="0"/>
                  </a:lnTo>
                  <a:lnTo>
                    <a:pt x="102450" y="8267"/>
                  </a:lnTo>
                  <a:lnTo>
                    <a:pt x="108991" y="8267"/>
                  </a:lnTo>
                  <a:lnTo>
                    <a:pt x="108991" y="0"/>
                  </a:lnTo>
                  <a:close/>
                </a:path>
              </a:pathLst>
            </a:custGeom>
            <a:solidFill>
              <a:srgbClr val="000000"/>
            </a:solidFill>
          </p:spPr>
          <p:txBody>
            <a:bodyPr wrap="square" lIns="0" tIns="0" rIns="0" bIns="0" rtlCol="0"/>
            <a:lstStyle/>
            <a:p>
              <a:endParaRPr/>
            </a:p>
          </p:txBody>
        </p:sp>
        <p:sp>
          <p:nvSpPr>
            <p:cNvPr id="94" name="object 94"/>
            <p:cNvSpPr/>
            <p:nvPr/>
          </p:nvSpPr>
          <p:spPr>
            <a:xfrm>
              <a:off x="1505038" y="2213658"/>
              <a:ext cx="6582409" cy="0"/>
            </a:xfrm>
            <a:custGeom>
              <a:avLst/>
              <a:gdLst/>
              <a:ahLst/>
              <a:cxnLst/>
              <a:rect l="l" t="t" r="r" b="b"/>
              <a:pathLst>
                <a:path w="6582409">
                  <a:moveTo>
                    <a:pt x="0" y="0"/>
                  </a:moveTo>
                  <a:lnTo>
                    <a:pt x="6582403" y="0"/>
                  </a:lnTo>
                </a:path>
              </a:pathLst>
            </a:custGeom>
            <a:ln w="5804">
              <a:solidFill>
                <a:srgbClr val="B0B0B0"/>
              </a:solidFill>
            </a:ln>
          </p:spPr>
          <p:txBody>
            <a:bodyPr wrap="square" lIns="0" tIns="0" rIns="0" bIns="0" rtlCol="0"/>
            <a:lstStyle/>
            <a:p>
              <a:endParaRPr/>
            </a:p>
          </p:txBody>
        </p:sp>
        <p:sp>
          <p:nvSpPr>
            <p:cNvPr id="95" name="object 95"/>
            <p:cNvSpPr/>
            <p:nvPr/>
          </p:nvSpPr>
          <p:spPr>
            <a:xfrm>
              <a:off x="1479643" y="2213658"/>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96" name="object 96"/>
            <p:cNvSpPr/>
            <p:nvPr/>
          </p:nvSpPr>
          <p:spPr>
            <a:xfrm>
              <a:off x="1479643" y="2213658"/>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97" name="object 97"/>
            <p:cNvSpPr/>
            <p:nvPr/>
          </p:nvSpPr>
          <p:spPr>
            <a:xfrm>
              <a:off x="1215072" y="2200579"/>
              <a:ext cx="233045" cy="41910"/>
            </a:xfrm>
            <a:custGeom>
              <a:avLst/>
              <a:gdLst/>
              <a:ahLst/>
              <a:cxnLst/>
              <a:rect l="l" t="t" r="r" b="b"/>
              <a:pathLst>
                <a:path w="233044" h="41910">
                  <a:moveTo>
                    <a:pt x="33528" y="11976"/>
                  </a:moveTo>
                  <a:lnTo>
                    <a:pt x="32067" y="7480"/>
                  </a:lnTo>
                  <a:lnTo>
                    <a:pt x="30213" y="5511"/>
                  </a:lnTo>
                  <a:lnTo>
                    <a:pt x="26416" y="1524"/>
                  </a:lnTo>
                  <a:lnTo>
                    <a:pt x="22136" y="0"/>
                  </a:lnTo>
                  <a:lnTo>
                    <a:pt x="14224" y="0"/>
                  </a:lnTo>
                  <a:lnTo>
                    <a:pt x="12052" y="292"/>
                  </a:lnTo>
                  <a:lnTo>
                    <a:pt x="7543" y="1168"/>
                  </a:lnTo>
                  <a:lnTo>
                    <a:pt x="5232" y="1892"/>
                  </a:lnTo>
                  <a:lnTo>
                    <a:pt x="2908" y="2755"/>
                  </a:lnTo>
                  <a:lnTo>
                    <a:pt x="2908" y="8775"/>
                  </a:lnTo>
                  <a:lnTo>
                    <a:pt x="4864" y="7759"/>
                  </a:lnTo>
                  <a:lnTo>
                    <a:pt x="6896" y="6972"/>
                  </a:lnTo>
                  <a:lnTo>
                    <a:pt x="11252" y="5803"/>
                  </a:lnTo>
                  <a:lnTo>
                    <a:pt x="13423" y="5511"/>
                  </a:lnTo>
                  <a:lnTo>
                    <a:pt x="19304" y="5511"/>
                  </a:lnTo>
                  <a:lnTo>
                    <a:pt x="22059" y="6388"/>
                  </a:lnTo>
                  <a:lnTo>
                    <a:pt x="24015" y="7988"/>
                  </a:lnTo>
                  <a:lnTo>
                    <a:pt x="25971" y="9652"/>
                  </a:lnTo>
                  <a:lnTo>
                    <a:pt x="26987" y="11976"/>
                  </a:lnTo>
                  <a:lnTo>
                    <a:pt x="26987" y="15595"/>
                  </a:lnTo>
                  <a:lnTo>
                    <a:pt x="26987" y="20675"/>
                  </a:lnTo>
                  <a:lnTo>
                    <a:pt x="26987" y="26416"/>
                  </a:lnTo>
                  <a:lnTo>
                    <a:pt x="25908" y="29819"/>
                  </a:lnTo>
                  <a:lnTo>
                    <a:pt x="23241" y="32943"/>
                  </a:lnTo>
                  <a:lnTo>
                    <a:pt x="21551" y="34975"/>
                  </a:lnTo>
                  <a:lnTo>
                    <a:pt x="18643" y="36207"/>
                  </a:lnTo>
                  <a:lnTo>
                    <a:pt x="12407" y="36207"/>
                  </a:lnTo>
                  <a:lnTo>
                    <a:pt x="10299" y="35560"/>
                  </a:lnTo>
                  <a:lnTo>
                    <a:pt x="8775" y="34175"/>
                  </a:lnTo>
                  <a:lnTo>
                    <a:pt x="7251" y="32867"/>
                  </a:lnTo>
                  <a:lnTo>
                    <a:pt x="6527" y="30988"/>
                  </a:lnTo>
                  <a:lnTo>
                    <a:pt x="6527" y="25755"/>
                  </a:lnTo>
                  <a:lnTo>
                    <a:pt x="7543" y="23723"/>
                  </a:lnTo>
                  <a:lnTo>
                    <a:pt x="9575" y="22491"/>
                  </a:lnTo>
                  <a:lnTo>
                    <a:pt x="11607" y="21336"/>
                  </a:lnTo>
                  <a:lnTo>
                    <a:pt x="15240" y="20675"/>
                  </a:lnTo>
                  <a:lnTo>
                    <a:pt x="26987" y="20675"/>
                  </a:lnTo>
                  <a:lnTo>
                    <a:pt x="26987" y="15595"/>
                  </a:lnTo>
                  <a:lnTo>
                    <a:pt x="11899" y="15595"/>
                  </a:lnTo>
                  <a:lnTo>
                    <a:pt x="7480" y="16764"/>
                  </a:lnTo>
                  <a:lnTo>
                    <a:pt x="1447" y="21336"/>
                  </a:lnTo>
                  <a:lnTo>
                    <a:pt x="0" y="24676"/>
                  </a:lnTo>
                  <a:lnTo>
                    <a:pt x="0" y="32943"/>
                  </a:lnTo>
                  <a:lnTo>
                    <a:pt x="1168" y="35991"/>
                  </a:lnTo>
                  <a:lnTo>
                    <a:pt x="5956" y="40487"/>
                  </a:lnTo>
                  <a:lnTo>
                    <a:pt x="9220" y="41579"/>
                  </a:lnTo>
                  <a:lnTo>
                    <a:pt x="16471" y="41579"/>
                  </a:lnTo>
                  <a:lnTo>
                    <a:pt x="26987" y="34607"/>
                  </a:lnTo>
                  <a:lnTo>
                    <a:pt x="26987" y="40627"/>
                  </a:lnTo>
                  <a:lnTo>
                    <a:pt x="33528" y="40627"/>
                  </a:lnTo>
                  <a:lnTo>
                    <a:pt x="33528" y="34607"/>
                  </a:lnTo>
                  <a:lnTo>
                    <a:pt x="33528" y="20675"/>
                  </a:lnTo>
                  <a:lnTo>
                    <a:pt x="33528" y="11976"/>
                  </a:lnTo>
                  <a:close/>
                </a:path>
                <a:path w="233044" h="41910">
                  <a:moveTo>
                    <a:pt x="104635" y="11391"/>
                  </a:moveTo>
                  <a:lnTo>
                    <a:pt x="103466" y="7251"/>
                  </a:lnTo>
                  <a:lnTo>
                    <a:pt x="98971" y="1447"/>
                  </a:lnTo>
                  <a:lnTo>
                    <a:pt x="95783" y="0"/>
                  </a:lnTo>
                  <a:lnTo>
                    <a:pt x="88595" y="0"/>
                  </a:lnTo>
                  <a:lnTo>
                    <a:pt x="85915" y="723"/>
                  </a:lnTo>
                  <a:lnTo>
                    <a:pt x="81407" y="3556"/>
                  </a:lnTo>
                  <a:lnTo>
                    <a:pt x="79451" y="5664"/>
                  </a:lnTo>
                  <a:lnTo>
                    <a:pt x="77851" y="8559"/>
                  </a:lnTo>
                  <a:lnTo>
                    <a:pt x="76835" y="5803"/>
                  </a:lnTo>
                  <a:lnTo>
                    <a:pt x="75387" y="3632"/>
                  </a:lnTo>
                  <a:lnTo>
                    <a:pt x="71323" y="723"/>
                  </a:lnTo>
                  <a:lnTo>
                    <a:pt x="68935" y="0"/>
                  </a:lnTo>
                  <a:lnTo>
                    <a:pt x="63131" y="0"/>
                  </a:lnTo>
                  <a:lnTo>
                    <a:pt x="60655" y="584"/>
                  </a:lnTo>
                  <a:lnTo>
                    <a:pt x="56527" y="2908"/>
                  </a:lnTo>
                  <a:lnTo>
                    <a:pt x="54711" y="4711"/>
                  </a:lnTo>
                  <a:lnTo>
                    <a:pt x="53263" y="7112"/>
                  </a:lnTo>
                  <a:lnTo>
                    <a:pt x="53263" y="939"/>
                  </a:lnTo>
                  <a:lnTo>
                    <a:pt x="46723" y="939"/>
                  </a:lnTo>
                  <a:lnTo>
                    <a:pt x="46723" y="40627"/>
                  </a:lnTo>
                  <a:lnTo>
                    <a:pt x="53263" y="40627"/>
                  </a:lnTo>
                  <a:lnTo>
                    <a:pt x="53263" y="14363"/>
                  </a:lnTo>
                  <a:lnTo>
                    <a:pt x="54203" y="11315"/>
                  </a:lnTo>
                  <a:lnTo>
                    <a:pt x="58115" y="6819"/>
                  </a:lnTo>
                  <a:lnTo>
                    <a:pt x="60807" y="5664"/>
                  </a:lnTo>
                  <a:lnTo>
                    <a:pt x="66903" y="5664"/>
                  </a:lnTo>
                  <a:lnTo>
                    <a:pt x="68999" y="6604"/>
                  </a:lnTo>
                  <a:lnTo>
                    <a:pt x="71691" y="10299"/>
                  </a:lnTo>
                  <a:lnTo>
                    <a:pt x="72415" y="13131"/>
                  </a:lnTo>
                  <a:lnTo>
                    <a:pt x="72415" y="40627"/>
                  </a:lnTo>
                  <a:lnTo>
                    <a:pt x="78943" y="40627"/>
                  </a:lnTo>
                  <a:lnTo>
                    <a:pt x="78943" y="14363"/>
                  </a:lnTo>
                  <a:lnTo>
                    <a:pt x="79883" y="11315"/>
                  </a:lnTo>
                  <a:lnTo>
                    <a:pt x="83807" y="6819"/>
                  </a:lnTo>
                  <a:lnTo>
                    <a:pt x="86487" y="5664"/>
                  </a:lnTo>
                  <a:lnTo>
                    <a:pt x="92659" y="5664"/>
                  </a:lnTo>
                  <a:lnTo>
                    <a:pt x="94691" y="6604"/>
                  </a:lnTo>
                  <a:lnTo>
                    <a:pt x="97370" y="10299"/>
                  </a:lnTo>
                  <a:lnTo>
                    <a:pt x="98094" y="13131"/>
                  </a:lnTo>
                  <a:lnTo>
                    <a:pt x="98094" y="40627"/>
                  </a:lnTo>
                  <a:lnTo>
                    <a:pt x="104635" y="40627"/>
                  </a:lnTo>
                  <a:lnTo>
                    <a:pt x="104635" y="11391"/>
                  </a:lnTo>
                  <a:close/>
                </a:path>
                <a:path w="233044" h="41910">
                  <a:moveTo>
                    <a:pt x="145046" y="26479"/>
                  </a:moveTo>
                  <a:lnTo>
                    <a:pt x="126542" y="16687"/>
                  </a:lnTo>
                  <a:lnTo>
                    <a:pt x="124218" y="15824"/>
                  </a:lnTo>
                  <a:lnTo>
                    <a:pt x="121894" y="14071"/>
                  </a:lnTo>
                  <a:lnTo>
                    <a:pt x="121323" y="12915"/>
                  </a:lnTo>
                  <a:lnTo>
                    <a:pt x="121323" y="9436"/>
                  </a:lnTo>
                  <a:lnTo>
                    <a:pt x="122110" y="7988"/>
                  </a:lnTo>
                  <a:lnTo>
                    <a:pt x="125310" y="5956"/>
                  </a:lnTo>
                  <a:lnTo>
                    <a:pt x="127774" y="5448"/>
                  </a:lnTo>
                  <a:lnTo>
                    <a:pt x="133146" y="5448"/>
                  </a:lnTo>
                  <a:lnTo>
                    <a:pt x="142938" y="8267"/>
                  </a:lnTo>
                  <a:lnTo>
                    <a:pt x="142938" y="2108"/>
                  </a:lnTo>
                  <a:lnTo>
                    <a:pt x="141122" y="1447"/>
                  </a:lnTo>
                  <a:lnTo>
                    <a:pt x="139166" y="939"/>
                  </a:lnTo>
                  <a:lnTo>
                    <a:pt x="134886" y="215"/>
                  </a:lnTo>
                  <a:lnTo>
                    <a:pt x="132638" y="0"/>
                  </a:lnTo>
                  <a:lnTo>
                    <a:pt x="125310" y="0"/>
                  </a:lnTo>
                  <a:lnTo>
                    <a:pt x="121539" y="1016"/>
                  </a:lnTo>
                  <a:lnTo>
                    <a:pt x="116306" y="5080"/>
                  </a:lnTo>
                  <a:lnTo>
                    <a:pt x="115011" y="7988"/>
                  </a:lnTo>
                  <a:lnTo>
                    <a:pt x="115011" y="14808"/>
                  </a:lnTo>
                  <a:lnTo>
                    <a:pt x="115874" y="17195"/>
                  </a:lnTo>
                  <a:lnTo>
                    <a:pt x="119430" y="20675"/>
                  </a:lnTo>
                  <a:lnTo>
                    <a:pt x="122402" y="21983"/>
                  </a:lnTo>
                  <a:lnTo>
                    <a:pt x="132778" y="24231"/>
                  </a:lnTo>
                  <a:lnTo>
                    <a:pt x="135394" y="25184"/>
                  </a:lnTo>
                  <a:lnTo>
                    <a:pt x="137718" y="27063"/>
                  </a:lnTo>
                  <a:lnTo>
                    <a:pt x="138366" y="28448"/>
                  </a:lnTo>
                  <a:lnTo>
                    <a:pt x="138366" y="32143"/>
                  </a:lnTo>
                  <a:lnTo>
                    <a:pt x="137502" y="33667"/>
                  </a:lnTo>
                  <a:lnTo>
                    <a:pt x="134239" y="35699"/>
                  </a:lnTo>
                  <a:lnTo>
                    <a:pt x="131838" y="36207"/>
                  </a:lnTo>
                  <a:lnTo>
                    <a:pt x="126466" y="36207"/>
                  </a:lnTo>
                  <a:lnTo>
                    <a:pt x="124142" y="35915"/>
                  </a:lnTo>
                  <a:lnTo>
                    <a:pt x="119507" y="34683"/>
                  </a:lnTo>
                  <a:lnTo>
                    <a:pt x="117106" y="33743"/>
                  </a:lnTo>
                  <a:lnTo>
                    <a:pt x="114719" y="32435"/>
                  </a:lnTo>
                  <a:lnTo>
                    <a:pt x="114719" y="39179"/>
                  </a:lnTo>
                  <a:lnTo>
                    <a:pt x="117259" y="40055"/>
                  </a:lnTo>
                  <a:lnTo>
                    <a:pt x="119646" y="40627"/>
                  </a:lnTo>
                  <a:lnTo>
                    <a:pt x="124294" y="41363"/>
                  </a:lnTo>
                  <a:lnTo>
                    <a:pt x="126466" y="41579"/>
                  </a:lnTo>
                  <a:lnTo>
                    <a:pt x="133731" y="41579"/>
                  </a:lnTo>
                  <a:lnTo>
                    <a:pt x="137795" y="40563"/>
                  </a:lnTo>
                  <a:lnTo>
                    <a:pt x="143598" y="36283"/>
                  </a:lnTo>
                  <a:lnTo>
                    <a:pt x="145046" y="33375"/>
                  </a:lnTo>
                  <a:lnTo>
                    <a:pt x="145046" y="26479"/>
                  </a:lnTo>
                  <a:close/>
                </a:path>
                <a:path w="233044" h="41910">
                  <a:moveTo>
                    <a:pt x="187998" y="939"/>
                  </a:moveTo>
                  <a:lnTo>
                    <a:pt x="181470" y="939"/>
                  </a:lnTo>
                  <a:lnTo>
                    <a:pt x="181470" y="27355"/>
                  </a:lnTo>
                  <a:lnTo>
                    <a:pt x="180454" y="30403"/>
                  </a:lnTo>
                  <a:lnTo>
                    <a:pt x="176390" y="34899"/>
                  </a:lnTo>
                  <a:lnTo>
                    <a:pt x="173558" y="35991"/>
                  </a:lnTo>
                  <a:lnTo>
                    <a:pt x="167106" y="35991"/>
                  </a:lnTo>
                  <a:lnTo>
                    <a:pt x="164922" y="35052"/>
                  </a:lnTo>
                  <a:lnTo>
                    <a:pt x="162026" y="31267"/>
                  </a:lnTo>
                  <a:lnTo>
                    <a:pt x="161302" y="28511"/>
                  </a:lnTo>
                  <a:lnTo>
                    <a:pt x="161302" y="939"/>
                  </a:lnTo>
                  <a:lnTo>
                    <a:pt x="154762" y="939"/>
                  </a:lnTo>
                  <a:lnTo>
                    <a:pt x="154762" y="30480"/>
                  </a:lnTo>
                  <a:lnTo>
                    <a:pt x="155930" y="34607"/>
                  </a:lnTo>
                  <a:lnTo>
                    <a:pt x="158318" y="37363"/>
                  </a:lnTo>
                  <a:lnTo>
                    <a:pt x="160642" y="40195"/>
                  </a:lnTo>
                  <a:lnTo>
                    <a:pt x="164122" y="41579"/>
                  </a:lnTo>
                  <a:lnTo>
                    <a:pt x="171450" y="41579"/>
                  </a:lnTo>
                  <a:lnTo>
                    <a:pt x="181470" y="34544"/>
                  </a:lnTo>
                  <a:lnTo>
                    <a:pt x="181470" y="40627"/>
                  </a:lnTo>
                  <a:lnTo>
                    <a:pt x="187998" y="40627"/>
                  </a:lnTo>
                  <a:lnTo>
                    <a:pt x="187998" y="34544"/>
                  </a:lnTo>
                  <a:lnTo>
                    <a:pt x="187998" y="939"/>
                  </a:lnTo>
                  <a:close/>
                </a:path>
                <a:path w="233044" h="41910">
                  <a:moveTo>
                    <a:pt x="232473" y="11976"/>
                  </a:moveTo>
                  <a:lnTo>
                    <a:pt x="231025" y="7480"/>
                  </a:lnTo>
                  <a:lnTo>
                    <a:pt x="229158" y="5511"/>
                  </a:lnTo>
                  <a:lnTo>
                    <a:pt x="225361" y="1524"/>
                  </a:lnTo>
                  <a:lnTo>
                    <a:pt x="221081" y="0"/>
                  </a:lnTo>
                  <a:lnTo>
                    <a:pt x="213182" y="0"/>
                  </a:lnTo>
                  <a:lnTo>
                    <a:pt x="210997" y="292"/>
                  </a:lnTo>
                  <a:lnTo>
                    <a:pt x="206502" y="1168"/>
                  </a:lnTo>
                  <a:lnTo>
                    <a:pt x="204177" y="1892"/>
                  </a:lnTo>
                  <a:lnTo>
                    <a:pt x="201853" y="2755"/>
                  </a:lnTo>
                  <a:lnTo>
                    <a:pt x="201853" y="8775"/>
                  </a:lnTo>
                  <a:lnTo>
                    <a:pt x="203822" y="7759"/>
                  </a:lnTo>
                  <a:lnTo>
                    <a:pt x="205841" y="6972"/>
                  </a:lnTo>
                  <a:lnTo>
                    <a:pt x="210197" y="5803"/>
                  </a:lnTo>
                  <a:lnTo>
                    <a:pt x="212382" y="5511"/>
                  </a:lnTo>
                  <a:lnTo>
                    <a:pt x="218249" y="5511"/>
                  </a:lnTo>
                  <a:lnTo>
                    <a:pt x="221018" y="6388"/>
                  </a:lnTo>
                  <a:lnTo>
                    <a:pt x="222973" y="7988"/>
                  </a:lnTo>
                  <a:lnTo>
                    <a:pt x="224929" y="9652"/>
                  </a:lnTo>
                  <a:lnTo>
                    <a:pt x="225945" y="11976"/>
                  </a:lnTo>
                  <a:lnTo>
                    <a:pt x="225945" y="15595"/>
                  </a:lnTo>
                  <a:lnTo>
                    <a:pt x="225945" y="20675"/>
                  </a:lnTo>
                  <a:lnTo>
                    <a:pt x="225945" y="26416"/>
                  </a:lnTo>
                  <a:lnTo>
                    <a:pt x="224853" y="29819"/>
                  </a:lnTo>
                  <a:lnTo>
                    <a:pt x="222199" y="32943"/>
                  </a:lnTo>
                  <a:lnTo>
                    <a:pt x="220510" y="34975"/>
                  </a:lnTo>
                  <a:lnTo>
                    <a:pt x="217601" y="36207"/>
                  </a:lnTo>
                  <a:lnTo>
                    <a:pt x="211366" y="36207"/>
                  </a:lnTo>
                  <a:lnTo>
                    <a:pt x="209257" y="35560"/>
                  </a:lnTo>
                  <a:lnTo>
                    <a:pt x="207733" y="34175"/>
                  </a:lnTo>
                  <a:lnTo>
                    <a:pt x="206209" y="32867"/>
                  </a:lnTo>
                  <a:lnTo>
                    <a:pt x="205486" y="30988"/>
                  </a:lnTo>
                  <a:lnTo>
                    <a:pt x="205486" y="25755"/>
                  </a:lnTo>
                  <a:lnTo>
                    <a:pt x="206502" y="23723"/>
                  </a:lnTo>
                  <a:lnTo>
                    <a:pt x="208534" y="22491"/>
                  </a:lnTo>
                  <a:lnTo>
                    <a:pt x="210566" y="21336"/>
                  </a:lnTo>
                  <a:lnTo>
                    <a:pt x="214198" y="20675"/>
                  </a:lnTo>
                  <a:lnTo>
                    <a:pt x="225945" y="20675"/>
                  </a:lnTo>
                  <a:lnTo>
                    <a:pt x="225945" y="15595"/>
                  </a:lnTo>
                  <a:lnTo>
                    <a:pt x="210858" y="15595"/>
                  </a:lnTo>
                  <a:lnTo>
                    <a:pt x="206425" y="16764"/>
                  </a:lnTo>
                  <a:lnTo>
                    <a:pt x="200406" y="21336"/>
                  </a:lnTo>
                  <a:lnTo>
                    <a:pt x="198958" y="24676"/>
                  </a:lnTo>
                  <a:lnTo>
                    <a:pt x="198958" y="32943"/>
                  </a:lnTo>
                  <a:lnTo>
                    <a:pt x="200113" y="35991"/>
                  </a:lnTo>
                  <a:lnTo>
                    <a:pt x="204901" y="40487"/>
                  </a:lnTo>
                  <a:lnTo>
                    <a:pt x="208165" y="41579"/>
                  </a:lnTo>
                  <a:lnTo>
                    <a:pt x="215430" y="41579"/>
                  </a:lnTo>
                  <a:lnTo>
                    <a:pt x="218186" y="40995"/>
                  </a:lnTo>
                  <a:lnTo>
                    <a:pt x="222542" y="38823"/>
                  </a:lnTo>
                  <a:lnTo>
                    <a:pt x="224421" y="37084"/>
                  </a:lnTo>
                  <a:lnTo>
                    <a:pt x="224955" y="36207"/>
                  </a:lnTo>
                  <a:lnTo>
                    <a:pt x="225945" y="34607"/>
                  </a:lnTo>
                  <a:lnTo>
                    <a:pt x="225945" y="40627"/>
                  </a:lnTo>
                  <a:lnTo>
                    <a:pt x="232473" y="40627"/>
                  </a:lnTo>
                  <a:lnTo>
                    <a:pt x="232473" y="34607"/>
                  </a:lnTo>
                  <a:lnTo>
                    <a:pt x="232473" y="20675"/>
                  </a:lnTo>
                  <a:lnTo>
                    <a:pt x="232473" y="11976"/>
                  </a:lnTo>
                  <a:close/>
                </a:path>
              </a:pathLst>
            </a:custGeom>
            <a:solidFill>
              <a:srgbClr val="000000"/>
            </a:solidFill>
          </p:spPr>
          <p:txBody>
            <a:bodyPr wrap="square" lIns="0" tIns="0" rIns="0" bIns="0" rtlCol="0"/>
            <a:lstStyle/>
            <a:p>
              <a:endParaRPr/>
            </a:p>
          </p:txBody>
        </p:sp>
        <p:sp>
          <p:nvSpPr>
            <p:cNvPr id="98" name="object 98"/>
            <p:cNvSpPr/>
            <p:nvPr/>
          </p:nvSpPr>
          <p:spPr>
            <a:xfrm>
              <a:off x="1505038" y="2337365"/>
              <a:ext cx="6582409" cy="0"/>
            </a:xfrm>
            <a:custGeom>
              <a:avLst/>
              <a:gdLst/>
              <a:ahLst/>
              <a:cxnLst/>
              <a:rect l="l" t="t" r="r" b="b"/>
              <a:pathLst>
                <a:path w="6582409">
                  <a:moveTo>
                    <a:pt x="0" y="0"/>
                  </a:moveTo>
                  <a:lnTo>
                    <a:pt x="6582403" y="0"/>
                  </a:lnTo>
                </a:path>
              </a:pathLst>
            </a:custGeom>
            <a:ln w="5804">
              <a:solidFill>
                <a:srgbClr val="B0B0B0"/>
              </a:solidFill>
            </a:ln>
          </p:spPr>
          <p:txBody>
            <a:bodyPr wrap="square" lIns="0" tIns="0" rIns="0" bIns="0" rtlCol="0"/>
            <a:lstStyle/>
            <a:p>
              <a:endParaRPr/>
            </a:p>
          </p:txBody>
        </p:sp>
        <p:sp>
          <p:nvSpPr>
            <p:cNvPr id="99" name="object 99"/>
            <p:cNvSpPr/>
            <p:nvPr/>
          </p:nvSpPr>
          <p:spPr>
            <a:xfrm>
              <a:off x="1479643" y="2337365"/>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00" name="object 100"/>
            <p:cNvSpPr/>
            <p:nvPr/>
          </p:nvSpPr>
          <p:spPr>
            <a:xfrm>
              <a:off x="1479643" y="2337365"/>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101" name="object 101"/>
            <p:cNvSpPr/>
            <p:nvPr/>
          </p:nvSpPr>
          <p:spPr>
            <a:xfrm>
              <a:off x="1109853" y="2309774"/>
              <a:ext cx="337820" cy="56515"/>
            </a:xfrm>
            <a:custGeom>
              <a:avLst/>
              <a:gdLst/>
              <a:ahLst/>
              <a:cxnLst/>
              <a:rect l="l" t="t" r="r" b="b"/>
              <a:pathLst>
                <a:path w="337819" h="56514">
                  <a:moveTo>
                    <a:pt x="37211" y="36283"/>
                  </a:moveTo>
                  <a:lnTo>
                    <a:pt x="35915" y="32867"/>
                  </a:lnTo>
                  <a:lnTo>
                    <a:pt x="30835" y="27724"/>
                  </a:lnTo>
                  <a:lnTo>
                    <a:pt x="26911" y="25908"/>
                  </a:lnTo>
                  <a:lnTo>
                    <a:pt x="13347" y="23291"/>
                  </a:lnTo>
                  <a:lnTo>
                    <a:pt x="10655" y="22352"/>
                  </a:lnTo>
                  <a:lnTo>
                    <a:pt x="7835" y="19951"/>
                  </a:lnTo>
                  <a:lnTo>
                    <a:pt x="7175" y="18135"/>
                  </a:lnTo>
                  <a:lnTo>
                    <a:pt x="7175" y="13068"/>
                  </a:lnTo>
                  <a:lnTo>
                    <a:pt x="8191" y="10883"/>
                  </a:lnTo>
                  <a:lnTo>
                    <a:pt x="12407" y="7912"/>
                  </a:lnTo>
                  <a:lnTo>
                    <a:pt x="15455" y="7112"/>
                  </a:lnTo>
                  <a:lnTo>
                    <a:pt x="21539" y="7112"/>
                  </a:lnTo>
                  <a:lnTo>
                    <a:pt x="23863" y="7480"/>
                  </a:lnTo>
                  <a:lnTo>
                    <a:pt x="28727" y="8712"/>
                  </a:lnTo>
                  <a:lnTo>
                    <a:pt x="31267" y="9652"/>
                  </a:lnTo>
                  <a:lnTo>
                    <a:pt x="34023" y="10960"/>
                  </a:lnTo>
                  <a:lnTo>
                    <a:pt x="34023" y="3987"/>
                  </a:lnTo>
                  <a:lnTo>
                    <a:pt x="28651" y="2400"/>
                  </a:lnTo>
                  <a:lnTo>
                    <a:pt x="23507" y="1524"/>
                  </a:lnTo>
                  <a:lnTo>
                    <a:pt x="21031" y="1308"/>
                  </a:lnTo>
                  <a:lnTo>
                    <a:pt x="12763" y="1308"/>
                  </a:lnTo>
                  <a:lnTo>
                    <a:pt x="8191" y="2692"/>
                  </a:lnTo>
                  <a:lnTo>
                    <a:pt x="1587" y="8051"/>
                  </a:lnTo>
                  <a:lnTo>
                    <a:pt x="0" y="11760"/>
                  </a:lnTo>
                  <a:lnTo>
                    <a:pt x="0" y="20459"/>
                  </a:lnTo>
                  <a:lnTo>
                    <a:pt x="1155" y="23583"/>
                  </a:lnTo>
                  <a:lnTo>
                    <a:pt x="5943" y="28155"/>
                  </a:lnTo>
                  <a:lnTo>
                    <a:pt x="9791" y="29819"/>
                  </a:lnTo>
                  <a:lnTo>
                    <a:pt x="23139" y="32435"/>
                  </a:lnTo>
                  <a:lnTo>
                    <a:pt x="25755" y="33528"/>
                  </a:lnTo>
                  <a:lnTo>
                    <a:pt x="28943" y="36423"/>
                  </a:lnTo>
                  <a:lnTo>
                    <a:pt x="29743" y="38455"/>
                  </a:lnTo>
                  <a:lnTo>
                    <a:pt x="29743" y="44119"/>
                  </a:lnTo>
                  <a:lnTo>
                    <a:pt x="28587" y="46367"/>
                  </a:lnTo>
                  <a:lnTo>
                    <a:pt x="24155" y="49555"/>
                  </a:lnTo>
                  <a:lnTo>
                    <a:pt x="21031" y="50355"/>
                  </a:lnTo>
                  <a:lnTo>
                    <a:pt x="14211" y="50355"/>
                  </a:lnTo>
                  <a:lnTo>
                    <a:pt x="11455" y="49999"/>
                  </a:lnTo>
                  <a:lnTo>
                    <a:pt x="5943" y="48323"/>
                  </a:lnTo>
                  <a:lnTo>
                    <a:pt x="3111" y="47091"/>
                  </a:lnTo>
                  <a:lnTo>
                    <a:pt x="215" y="45427"/>
                  </a:lnTo>
                  <a:lnTo>
                    <a:pt x="215" y="52819"/>
                  </a:lnTo>
                  <a:lnTo>
                    <a:pt x="3187" y="53987"/>
                  </a:lnTo>
                  <a:lnTo>
                    <a:pt x="6096" y="54787"/>
                  </a:lnTo>
                  <a:lnTo>
                    <a:pt x="11747" y="55803"/>
                  </a:lnTo>
                  <a:lnTo>
                    <a:pt x="14439" y="56083"/>
                  </a:lnTo>
                  <a:lnTo>
                    <a:pt x="23571" y="56083"/>
                  </a:lnTo>
                  <a:lnTo>
                    <a:pt x="28587" y="54787"/>
                  </a:lnTo>
                  <a:lnTo>
                    <a:pt x="35471" y="49555"/>
                  </a:lnTo>
                  <a:lnTo>
                    <a:pt x="37211" y="45720"/>
                  </a:lnTo>
                  <a:lnTo>
                    <a:pt x="37211" y="36283"/>
                  </a:lnTo>
                  <a:close/>
                </a:path>
                <a:path w="337819" h="56514">
                  <a:moveTo>
                    <a:pt x="79159" y="26492"/>
                  </a:moveTo>
                  <a:lnTo>
                    <a:pt x="77698" y="21983"/>
                  </a:lnTo>
                  <a:lnTo>
                    <a:pt x="75844" y="20027"/>
                  </a:lnTo>
                  <a:lnTo>
                    <a:pt x="72047" y="16040"/>
                  </a:lnTo>
                  <a:lnTo>
                    <a:pt x="67767" y="14516"/>
                  </a:lnTo>
                  <a:lnTo>
                    <a:pt x="59855" y="14516"/>
                  </a:lnTo>
                  <a:lnTo>
                    <a:pt x="57683" y="14808"/>
                  </a:lnTo>
                  <a:lnTo>
                    <a:pt x="53174" y="15671"/>
                  </a:lnTo>
                  <a:lnTo>
                    <a:pt x="50863" y="16395"/>
                  </a:lnTo>
                  <a:lnTo>
                    <a:pt x="48539" y="17272"/>
                  </a:lnTo>
                  <a:lnTo>
                    <a:pt x="48539" y="23291"/>
                  </a:lnTo>
                  <a:lnTo>
                    <a:pt x="50495" y="22275"/>
                  </a:lnTo>
                  <a:lnTo>
                    <a:pt x="52527" y="21475"/>
                  </a:lnTo>
                  <a:lnTo>
                    <a:pt x="56883" y="20320"/>
                  </a:lnTo>
                  <a:lnTo>
                    <a:pt x="59055" y="20027"/>
                  </a:lnTo>
                  <a:lnTo>
                    <a:pt x="64935" y="20027"/>
                  </a:lnTo>
                  <a:lnTo>
                    <a:pt x="67691" y="20904"/>
                  </a:lnTo>
                  <a:lnTo>
                    <a:pt x="69646" y="22491"/>
                  </a:lnTo>
                  <a:lnTo>
                    <a:pt x="71615" y="24168"/>
                  </a:lnTo>
                  <a:lnTo>
                    <a:pt x="72631" y="26492"/>
                  </a:lnTo>
                  <a:lnTo>
                    <a:pt x="72631" y="30111"/>
                  </a:lnTo>
                  <a:lnTo>
                    <a:pt x="72631" y="35191"/>
                  </a:lnTo>
                  <a:lnTo>
                    <a:pt x="72631" y="40919"/>
                  </a:lnTo>
                  <a:lnTo>
                    <a:pt x="71539" y="44335"/>
                  </a:lnTo>
                  <a:lnTo>
                    <a:pt x="68872" y="47459"/>
                  </a:lnTo>
                  <a:lnTo>
                    <a:pt x="67183" y="49491"/>
                  </a:lnTo>
                  <a:lnTo>
                    <a:pt x="64287" y="50723"/>
                  </a:lnTo>
                  <a:lnTo>
                    <a:pt x="58039" y="50723"/>
                  </a:lnTo>
                  <a:lnTo>
                    <a:pt x="55930" y="50063"/>
                  </a:lnTo>
                  <a:lnTo>
                    <a:pt x="54419" y="48691"/>
                  </a:lnTo>
                  <a:lnTo>
                    <a:pt x="52895" y="47383"/>
                  </a:lnTo>
                  <a:lnTo>
                    <a:pt x="52158" y="45491"/>
                  </a:lnTo>
                  <a:lnTo>
                    <a:pt x="52158" y="40271"/>
                  </a:lnTo>
                  <a:lnTo>
                    <a:pt x="53174" y="38239"/>
                  </a:lnTo>
                  <a:lnTo>
                    <a:pt x="55206" y="37007"/>
                  </a:lnTo>
                  <a:lnTo>
                    <a:pt x="57238" y="35852"/>
                  </a:lnTo>
                  <a:lnTo>
                    <a:pt x="60871" y="35191"/>
                  </a:lnTo>
                  <a:lnTo>
                    <a:pt x="72631" y="35191"/>
                  </a:lnTo>
                  <a:lnTo>
                    <a:pt x="72631" y="30111"/>
                  </a:lnTo>
                  <a:lnTo>
                    <a:pt x="57531" y="30111"/>
                  </a:lnTo>
                  <a:lnTo>
                    <a:pt x="53111" y="31280"/>
                  </a:lnTo>
                  <a:lnTo>
                    <a:pt x="47078" y="35852"/>
                  </a:lnTo>
                  <a:lnTo>
                    <a:pt x="45631" y="39179"/>
                  </a:lnTo>
                  <a:lnTo>
                    <a:pt x="45631" y="47459"/>
                  </a:lnTo>
                  <a:lnTo>
                    <a:pt x="46799" y="50507"/>
                  </a:lnTo>
                  <a:lnTo>
                    <a:pt x="51587" y="55003"/>
                  </a:lnTo>
                  <a:lnTo>
                    <a:pt x="54851" y="56083"/>
                  </a:lnTo>
                  <a:lnTo>
                    <a:pt x="62103" y="56083"/>
                  </a:lnTo>
                  <a:lnTo>
                    <a:pt x="64858" y="55511"/>
                  </a:lnTo>
                  <a:lnTo>
                    <a:pt x="69215" y="53327"/>
                  </a:lnTo>
                  <a:lnTo>
                    <a:pt x="71107" y="51587"/>
                  </a:lnTo>
                  <a:lnTo>
                    <a:pt x="71640" y="50723"/>
                  </a:lnTo>
                  <a:lnTo>
                    <a:pt x="72631" y="49123"/>
                  </a:lnTo>
                  <a:lnTo>
                    <a:pt x="72631" y="55143"/>
                  </a:lnTo>
                  <a:lnTo>
                    <a:pt x="79159" y="55143"/>
                  </a:lnTo>
                  <a:lnTo>
                    <a:pt x="79159" y="49123"/>
                  </a:lnTo>
                  <a:lnTo>
                    <a:pt x="79159" y="35191"/>
                  </a:lnTo>
                  <a:lnTo>
                    <a:pt x="79159" y="26492"/>
                  </a:lnTo>
                  <a:close/>
                </a:path>
                <a:path w="337819" h="56514">
                  <a:moveTo>
                    <a:pt x="112458" y="15455"/>
                  </a:moveTo>
                  <a:lnTo>
                    <a:pt x="99034" y="15455"/>
                  </a:lnTo>
                  <a:lnTo>
                    <a:pt x="99034" y="4216"/>
                  </a:lnTo>
                  <a:lnTo>
                    <a:pt x="92506" y="4216"/>
                  </a:lnTo>
                  <a:lnTo>
                    <a:pt x="92506" y="15455"/>
                  </a:lnTo>
                  <a:lnTo>
                    <a:pt x="87718" y="15455"/>
                  </a:lnTo>
                  <a:lnTo>
                    <a:pt x="87718" y="20535"/>
                  </a:lnTo>
                  <a:lnTo>
                    <a:pt x="92506" y="20535"/>
                  </a:lnTo>
                  <a:lnTo>
                    <a:pt x="92506" y="47015"/>
                  </a:lnTo>
                  <a:lnTo>
                    <a:pt x="93446" y="50431"/>
                  </a:lnTo>
                  <a:lnTo>
                    <a:pt x="97218" y="54203"/>
                  </a:lnTo>
                  <a:lnTo>
                    <a:pt x="100711" y="55143"/>
                  </a:lnTo>
                  <a:lnTo>
                    <a:pt x="112458" y="55143"/>
                  </a:lnTo>
                  <a:lnTo>
                    <a:pt x="112458" y="49707"/>
                  </a:lnTo>
                  <a:lnTo>
                    <a:pt x="103022" y="49707"/>
                  </a:lnTo>
                  <a:lnTo>
                    <a:pt x="101219" y="49263"/>
                  </a:lnTo>
                  <a:lnTo>
                    <a:pt x="99466" y="47459"/>
                  </a:lnTo>
                  <a:lnTo>
                    <a:pt x="99034" y="45351"/>
                  </a:lnTo>
                  <a:lnTo>
                    <a:pt x="99034" y="20535"/>
                  </a:lnTo>
                  <a:lnTo>
                    <a:pt x="112458" y="20535"/>
                  </a:lnTo>
                  <a:lnTo>
                    <a:pt x="112458" y="15455"/>
                  </a:lnTo>
                  <a:close/>
                </a:path>
                <a:path w="337819" h="56514">
                  <a:moveTo>
                    <a:pt x="129438" y="46151"/>
                  </a:moveTo>
                  <a:lnTo>
                    <a:pt x="121958" y="46151"/>
                  </a:lnTo>
                  <a:lnTo>
                    <a:pt x="121958" y="55143"/>
                  </a:lnTo>
                  <a:lnTo>
                    <a:pt x="129438" y="55143"/>
                  </a:lnTo>
                  <a:lnTo>
                    <a:pt x="129438" y="46151"/>
                  </a:lnTo>
                  <a:close/>
                </a:path>
                <a:path w="337819" h="56514">
                  <a:moveTo>
                    <a:pt x="229717" y="2247"/>
                  </a:moveTo>
                  <a:lnTo>
                    <a:pt x="222453" y="2247"/>
                  </a:lnTo>
                  <a:lnTo>
                    <a:pt x="211353" y="46951"/>
                  </a:lnTo>
                  <a:lnTo>
                    <a:pt x="200253" y="2247"/>
                  </a:lnTo>
                  <a:lnTo>
                    <a:pt x="192201" y="2247"/>
                  </a:lnTo>
                  <a:lnTo>
                    <a:pt x="181102" y="46951"/>
                  </a:lnTo>
                  <a:lnTo>
                    <a:pt x="170002" y="2247"/>
                  </a:lnTo>
                  <a:lnTo>
                    <a:pt x="162737" y="2247"/>
                  </a:lnTo>
                  <a:lnTo>
                    <a:pt x="176022" y="55143"/>
                  </a:lnTo>
                  <a:lnTo>
                    <a:pt x="185013" y="55143"/>
                  </a:lnTo>
                  <a:lnTo>
                    <a:pt x="196265" y="9220"/>
                  </a:lnTo>
                  <a:lnTo>
                    <a:pt x="207441" y="55143"/>
                  </a:lnTo>
                  <a:lnTo>
                    <a:pt x="216433" y="55143"/>
                  </a:lnTo>
                  <a:lnTo>
                    <a:pt x="229717" y="2247"/>
                  </a:lnTo>
                  <a:close/>
                </a:path>
                <a:path w="337819" h="56514">
                  <a:moveTo>
                    <a:pt x="245452" y="15455"/>
                  </a:moveTo>
                  <a:lnTo>
                    <a:pt x="238925" y="15455"/>
                  </a:lnTo>
                  <a:lnTo>
                    <a:pt x="238925" y="55143"/>
                  </a:lnTo>
                  <a:lnTo>
                    <a:pt x="245452" y="55143"/>
                  </a:lnTo>
                  <a:lnTo>
                    <a:pt x="245452" y="15455"/>
                  </a:lnTo>
                  <a:close/>
                </a:path>
                <a:path w="337819" h="56514">
                  <a:moveTo>
                    <a:pt x="245452" y="0"/>
                  </a:moveTo>
                  <a:lnTo>
                    <a:pt x="238925" y="0"/>
                  </a:lnTo>
                  <a:lnTo>
                    <a:pt x="238925" y="8280"/>
                  </a:lnTo>
                  <a:lnTo>
                    <a:pt x="245452" y="8280"/>
                  </a:lnTo>
                  <a:lnTo>
                    <a:pt x="245452" y="0"/>
                  </a:lnTo>
                  <a:close/>
                </a:path>
                <a:path w="337819" h="56514">
                  <a:moveTo>
                    <a:pt x="292112" y="25755"/>
                  </a:moveTo>
                  <a:lnTo>
                    <a:pt x="290880" y="21628"/>
                  </a:lnTo>
                  <a:lnTo>
                    <a:pt x="286232" y="15963"/>
                  </a:lnTo>
                  <a:lnTo>
                    <a:pt x="282752" y="14516"/>
                  </a:lnTo>
                  <a:lnTo>
                    <a:pt x="275501" y="14516"/>
                  </a:lnTo>
                  <a:lnTo>
                    <a:pt x="273024" y="15163"/>
                  </a:lnTo>
                  <a:lnTo>
                    <a:pt x="268744" y="17487"/>
                  </a:lnTo>
                  <a:lnTo>
                    <a:pt x="266928" y="19304"/>
                  </a:lnTo>
                  <a:lnTo>
                    <a:pt x="265404" y="21628"/>
                  </a:lnTo>
                  <a:lnTo>
                    <a:pt x="265404" y="15455"/>
                  </a:lnTo>
                  <a:lnTo>
                    <a:pt x="258876" y="15455"/>
                  </a:lnTo>
                  <a:lnTo>
                    <a:pt x="258876" y="55143"/>
                  </a:lnTo>
                  <a:lnTo>
                    <a:pt x="265404" y="55143"/>
                  </a:lnTo>
                  <a:lnTo>
                    <a:pt x="265404" y="28879"/>
                  </a:lnTo>
                  <a:lnTo>
                    <a:pt x="266420" y="25831"/>
                  </a:lnTo>
                  <a:lnTo>
                    <a:pt x="270484" y="21336"/>
                  </a:lnTo>
                  <a:lnTo>
                    <a:pt x="273240" y="20167"/>
                  </a:lnTo>
                  <a:lnTo>
                    <a:pt x="279704" y="20167"/>
                  </a:lnTo>
                  <a:lnTo>
                    <a:pt x="281876" y="21120"/>
                  </a:lnTo>
                  <a:lnTo>
                    <a:pt x="284784" y="24892"/>
                  </a:lnTo>
                  <a:lnTo>
                    <a:pt x="285584" y="27647"/>
                  </a:lnTo>
                  <a:lnTo>
                    <a:pt x="285584" y="55143"/>
                  </a:lnTo>
                  <a:lnTo>
                    <a:pt x="292112" y="55143"/>
                  </a:lnTo>
                  <a:lnTo>
                    <a:pt x="292112" y="31203"/>
                  </a:lnTo>
                  <a:lnTo>
                    <a:pt x="292112" y="25755"/>
                  </a:lnTo>
                  <a:close/>
                </a:path>
                <a:path w="337819" h="56514">
                  <a:moveTo>
                    <a:pt x="337756" y="0"/>
                  </a:moveTo>
                  <a:lnTo>
                    <a:pt x="331216" y="0"/>
                  </a:lnTo>
                  <a:lnTo>
                    <a:pt x="331216" y="21475"/>
                  </a:lnTo>
                  <a:lnTo>
                    <a:pt x="331216" y="30543"/>
                  </a:lnTo>
                  <a:lnTo>
                    <a:pt x="331216" y="40132"/>
                  </a:lnTo>
                  <a:lnTo>
                    <a:pt x="330200" y="43903"/>
                  </a:lnTo>
                  <a:lnTo>
                    <a:pt x="328244" y="46659"/>
                  </a:lnTo>
                  <a:lnTo>
                    <a:pt x="326212" y="49415"/>
                  </a:lnTo>
                  <a:lnTo>
                    <a:pt x="323532" y="50723"/>
                  </a:lnTo>
                  <a:lnTo>
                    <a:pt x="316636" y="50723"/>
                  </a:lnTo>
                  <a:lnTo>
                    <a:pt x="313880" y="49415"/>
                  </a:lnTo>
                  <a:lnTo>
                    <a:pt x="309956" y="43903"/>
                  </a:lnTo>
                  <a:lnTo>
                    <a:pt x="309016" y="40132"/>
                  </a:lnTo>
                  <a:lnTo>
                    <a:pt x="309016" y="30543"/>
                  </a:lnTo>
                  <a:lnTo>
                    <a:pt x="309956" y="26847"/>
                  </a:lnTo>
                  <a:lnTo>
                    <a:pt x="313880" y="21336"/>
                  </a:lnTo>
                  <a:lnTo>
                    <a:pt x="316636" y="19951"/>
                  </a:lnTo>
                  <a:lnTo>
                    <a:pt x="323532" y="19951"/>
                  </a:lnTo>
                  <a:lnTo>
                    <a:pt x="326212" y="21336"/>
                  </a:lnTo>
                  <a:lnTo>
                    <a:pt x="328244" y="24091"/>
                  </a:lnTo>
                  <a:lnTo>
                    <a:pt x="330200" y="26847"/>
                  </a:lnTo>
                  <a:lnTo>
                    <a:pt x="331216" y="30543"/>
                  </a:lnTo>
                  <a:lnTo>
                    <a:pt x="331216" y="21475"/>
                  </a:lnTo>
                  <a:lnTo>
                    <a:pt x="330314" y="19951"/>
                  </a:lnTo>
                  <a:lnTo>
                    <a:pt x="329844" y="19151"/>
                  </a:lnTo>
                  <a:lnTo>
                    <a:pt x="328104" y="17411"/>
                  </a:lnTo>
                  <a:lnTo>
                    <a:pt x="323888" y="15100"/>
                  </a:lnTo>
                  <a:lnTo>
                    <a:pt x="321424" y="14516"/>
                  </a:lnTo>
                  <a:lnTo>
                    <a:pt x="313728" y="14516"/>
                  </a:lnTo>
                  <a:lnTo>
                    <a:pt x="309816" y="16471"/>
                  </a:lnTo>
                  <a:lnTo>
                    <a:pt x="305790" y="21475"/>
                  </a:lnTo>
                  <a:lnTo>
                    <a:pt x="303720" y="24091"/>
                  </a:lnTo>
                  <a:lnTo>
                    <a:pt x="302272" y="29095"/>
                  </a:lnTo>
                  <a:lnTo>
                    <a:pt x="302272" y="41579"/>
                  </a:lnTo>
                  <a:lnTo>
                    <a:pt x="303720" y="46659"/>
                  </a:lnTo>
                  <a:lnTo>
                    <a:pt x="309816" y="54203"/>
                  </a:lnTo>
                  <a:lnTo>
                    <a:pt x="313728" y="56083"/>
                  </a:lnTo>
                  <a:lnTo>
                    <a:pt x="321424" y="56083"/>
                  </a:lnTo>
                  <a:lnTo>
                    <a:pt x="323888" y="55511"/>
                  </a:lnTo>
                  <a:lnTo>
                    <a:pt x="328104" y="53327"/>
                  </a:lnTo>
                  <a:lnTo>
                    <a:pt x="329844" y="51587"/>
                  </a:lnTo>
                  <a:lnTo>
                    <a:pt x="330339" y="50723"/>
                  </a:lnTo>
                  <a:lnTo>
                    <a:pt x="331216" y="49199"/>
                  </a:lnTo>
                  <a:lnTo>
                    <a:pt x="331216" y="55143"/>
                  </a:lnTo>
                  <a:lnTo>
                    <a:pt x="337756" y="55143"/>
                  </a:lnTo>
                  <a:lnTo>
                    <a:pt x="337756" y="49199"/>
                  </a:lnTo>
                  <a:lnTo>
                    <a:pt x="337756" y="21475"/>
                  </a:lnTo>
                  <a:lnTo>
                    <a:pt x="337756" y="0"/>
                  </a:lnTo>
                  <a:close/>
                </a:path>
              </a:pathLst>
            </a:custGeom>
            <a:solidFill>
              <a:srgbClr val="000000"/>
            </a:solidFill>
          </p:spPr>
          <p:txBody>
            <a:bodyPr wrap="square" lIns="0" tIns="0" rIns="0" bIns="0" rtlCol="0"/>
            <a:lstStyle/>
            <a:p>
              <a:endParaRPr/>
            </a:p>
          </p:txBody>
        </p:sp>
        <p:sp>
          <p:nvSpPr>
            <p:cNvPr id="102" name="object 102"/>
            <p:cNvSpPr/>
            <p:nvPr/>
          </p:nvSpPr>
          <p:spPr>
            <a:xfrm>
              <a:off x="1505038" y="2461072"/>
              <a:ext cx="6582409" cy="0"/>
            </a:xfrm>
            <a:custGeom>
              <a:avLst/>
              <a:gdLst/>
              <a:ahLst/>
              <a:cxnLst/>
              <a:rect l="l" t="t" r="r" b="b"/>
              <a:pathLst>
                <a:path w="6582409">
                  <a:moveTo>
                    <a:pt x="0" y="0"/>
                  </a:moveTo>
                  <a:lnTo>
                    <a:pt x="6582403" y="0"/>
                  </a:lnTo>
                </a:path>
              </a:pathLst>
            </a:custGeom>
            <a:ln w="5804">
              <a:solidFill>
                <a:srgbClr val="B0B0B0"/>
              </a:solidFill>
            </a:ln>
          </p:spPr>
          <p:txBody>
            <a:bodyPr wrap="square" lIns="0" tIns="0" rIns="0" bIns="0" rtlCol="0"/>
            <a:lstStyle/>
            <a:p>
              <a:endParaRPr/>
            </a:p>
          </p:txBody>
        </p:sp>
        <p:sp>
          <p:nvSpPr>
            <p:cNvPr id="103" name="object 103"/>
            <p:cNvSpPr/>
            <p:nvPr/>
          </p:nvSpPr>
          <p:spPr>
            <a:xfrm>
              <a:off x="1479643" y="2461072"/>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04" name="object 104"/>
            <p:cNvSpPr/>
            <p:nvPr/>
          </p:nvSpPr>
          <p:spPr>
            <a:xfrm>
              <a:off x="1479643" y="2461072"/>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105" name="object 105"/>
            <p:cNvSpPr/>
            <p:nvPr/>
          </p:nvSpPr>
          <p:spPr>
            <a:xfrm>
              <a:off x="1277086" y="2437688"/>
              <a:ext cx="173990" cy="52069"/>
            </a:xfrm>
            <a:custGeom>
              <a:avLst/>
              <a:gdLst/>
              <a:ahLst/>
              <a:cxnLst/>
              <a:rect l="l" t="t" r="r" b="b"/>
              <a:pathLst>
                <a:path w="173990" h="52069">
                  <a:moveTo>
                    <a:pt x="33528" y="22275"/>
                  </a:moveTo>
                  <a:lnTo>
                    <a:pt x="32067" y="17780"/>
                  </a:lnTo>
                  <a:lnTo>
                    <a:pt x="30213" y="15824"/>
                  </a:lnTo>
                  <a:lnTo>
                    <a:pt x="26416" y="11836"/>
                  </a:lnTo>
                  <a:lnTo>
                    <a:pt x="22136" y="10312"/>
                  </a:lnTo>
                  <a:lnTo>
                    <a:pt x="14224" y="10312"/>
                  </a:lnTo>
                  <a:lnTo>
                    <a:pt x="12052" y="10591"/>
                  </a:lnTo>
                  <a:lnTo>
                    <a:pt x="7543" y="11468"/>
                  </a:lnTo>
                  <a:lnTo>
                    <a:pt x="5232" y="12192"/>
                  </a:lnTo>
                  <a:lnTo>
                    <a:pt x="2908" y="13068"/>
                  </a:lnTo>
                  <a:lnTo>
                    <a:pt x="2908" y="19088"/>
                  </a:lnTo>
                  <a:lnTo>
                    <a:pt x="4864" y="18072"/>
                  </a:lnTo>
                  <a:lnTo>
                    <a:pt x="6896" y="17272"/>
                  </a:lnTo>
                  <a:lnTo>
                    <a:pt x="11252" y="16116"/>
                  </a:lnTo>
                  <a:lnTo>
                    <a:pt x="13423" y="15824"/>
                  </a:lnTo>
                  <a:lnTo>
                    <a:pt x="19304" y="15824"/>
                  </a:lnTo>
                  <a:lnTo>
                    <a:pt x="22059" y="16687"/>
                  </a:lnTo>
                  <a:lnTo>
                    <a:pt x="24015" y="18288"/>
                  </a:lnTo>
                  <a:lnTo>
                    <a:pt x="25984" y="19951"/>
                  </a:lnTo>
                  <a:lnTo>
                    <a:pt x="26987" y="22275"/>
                  </a:lnTo>
                  <a:lnTo>
                    <a:pt x="26987" y="25908"/>
                  </a:lnTo>
                  <a:lnTo>
                    <a:pt x="26987" y="30988"/>
                  </a:lnTo>
                  <a:lnTo>
                    <a:pt x="26987" y="36715"/>
                  </a:lnTo>
                  <a:lnTo>
                    <a:pt x="25908" y="40132"/>
                  </a:lnTo>
                  <a:lnTo>
                    <a:pt x="23241" y="43243"/>
                  </a:lnTo>
                  <a:lnTo>
                    <a:pt x="21551" y="45275"/>
                  </a:lnTo>
                  <a:lnTo>
                    <a:pt x="18643" y="46507"/>
                  </a:lnTo>
                  <a:lnTo>
                    <a:pt x="12407" y="46507"/>
                  </a:lnTo>
                  <a:lnTo>
                    <a:pt x="10299" y="45859"/>
                  </a:lnTo>
                  <a:lnTo>
                    <a:pt x="8775" y="44475"/>
                  </a:lnTo>
                  <a:lnTo>
                    <a:pt x="7264" y="43180"/>
                  </a:lnTo>
                  <a:lnTo>
                    <a:pt x="6527" y="41287"/>
                  </a:lnTo>
                  <a:lnTo>
                    <a:pt x="6527" y="36068"/>
                  </a:lnTo>
                  <a:lnTo>
                    <a:pt x="7543" y="34036"/>
                  </a:lnTo>
                  <a:lnTo>
                    <a:pt x="9575" y="32804"/>
                  </a:lnTo>
                  <a:lnTo>
                    <a:pt x="11607" y="31635"/>
                  </a:lnTo>
                  <a:lnTo>
                    <a:pt x="15240" y="30988"/>
                  </a:lnTo>
                  <a:lnTo>
                    <a:pt x="26987" y="30988"/>
                  </a:lnTo>
                  <a:lnTo>
                    <a:pt x="26987" y="25908"/>
                  </a:lnTo>
                  <a:lnTo>
                    <a:pt x="11899" y="25908"/>
                  </a:lnTo>
                  <a:lnTo>
                    <a:pt x="7480" y="27063"/>
                  </a:lnTo>
                  <a:lnTo>
                    <a:pt x="1447" y="31635"/>
                  </a:lnTo>
                  <a:lnTo>
                    <a:pt x="0" y="34975"/>
                  </a:lnTo>
                  <a:lnTo>
                    <a:pt x="0" y="43243"/>
                  </a:lnTo>
                  <a:lnTo>
                    <a:pt x="1168" y="46291"/>
                  </a:lnTo>
                  <a:lnTo>
                    <a:pt x="5956" y="50800"/>
                  </a:lnTo>
                  <a:lnTo>
                    <a:pt x="9220" y="51879"/>
                  </a:lnTo>
                  <a:lnTo>
                    <a:pt x="16471" y="51879"/>
                  </a:lnTo>
                  <a:lnTo>
                    <a:pt x="19227" y="51308"/>
                  </a:lnTo>
                  <a:lnTo>
                    <a:pt x="23583" y="49123"/>
                  </a:lnTo>
                  <a:lnTo>
                    <a:pt x="25476" y="47383"/>
                  </a:lnTo>
                  <a:lnTo>
                    <a:pt x="26009" y="46507"/>
                  </a:lnTo>
                  <a:lnTo>
                    <a:pt x="26987" y="44919"/>
                  </a:lnTo>
                  <a:lnTo>
                    <a:pt x="26987" y="50939"/>
                  </a:lnTo>
                  <a:lnTo>
                    <a:pt x="33528" y="50939"/>
                  </a:lnTo>
                  <a:lnTo>
                    <a:pt x="33528" y="44919"/>
                  </a:lnTo>
                  <a:lnTo>
                    <a:pt x="33528" y="30988"/>
                  </a:lnTo>
                  <a:lnTo>
                    <a:pt x="33528" y="22275"/>
                  </a:lnTo>
                  <a:close/>
                </a:path>
                <a:path w="173990" h="52069">
                  <a:moveTo>
                    <a:pt x="66827" y="11252"/>
                  </a:moveTo>
                  <a:lnTo>
                    <a:pt x="53403" y="11252"/>
                  </a:lnTo>
                  <a:lnTo>
                    <a:pt x="53403" y="0"/>
                  </a:lnTo>
                  <a:lnTo>
                    <a:pt x="46875" y="0"/>
                  </a:lnTo>
                  <a:lnTo>
                    <a:pt x="46875" y="11252"/>
                  </a:lnTo>
                  <a:lnTo>
                    <a:pt x="42087" y="11252"/>
                  </a:lnTo>
                  <a:lnTo>
                    <a:pt x="42087" y="16332"/>
                  </a:lnTo>
                  <a:lnTo>
                    <a:pt x="46875" y="16332"/>
                  </a:lnTo>
                  <a:lnTo>
                    <a:pt x="46875" y="42811"/>
                  </a:lnTo>
                  <a:lnTo>
                    <a:pt x="47815" y="46228"/>
                  </a:lnTo>
                  <a:lnTo>
                    <a:pt x="51587" y="49999"/>
                  </a:lnTo>
                  <a:lnTo>
                    <a:pt x="55067" y="50939"/>
                  </a:lnTo>
                  <a:lnTo>
                    <a:pt x="66827" y="50939"/>
                  </a:lnTo>
                  <a:lnTo>
                    <a:pt x="66827" y="45491"/>
                  </a:lnTo>
                  <a:lnTo>
                    <a:pt x="57391" y="45491"/>
                  </a:lnTo>
                  <a:lnTo>
                    <a:pt x="55575" y="45059"/>
                  </a:lnTo>
                  <a:lnTo>
                    <a:pt x="53835" y="43243"/>
                  </a:lnTo>
                  <a:lnTo>
                    <a:pt x="53403" y="41148"/>
                  </a:lnTo>
                  <a:lnTo>
                    <a:pt x="53403" y="16332"/>
                  </a:lnTo>
                  <a:lnTo>
                    <a:pt x="66827" y="16332"/>
                  </a:lnTo>
                  <a:lnTo>
                    <a:pt x="66827" y="11252"/>
                  </a:lnTo>
                  <a:close/>
                </a:path>
                <a:path w="173990" h="52069">
                  <a:moveTo>
                    <a:pt x="133070" y="21704"/>
                  </a:moveTo>
                  <a:lnTo>
                    <a:pt x="131914" y="17564"/>
                  </a:lnTo>
                  <a:lnTo>
                    <a:pt x="127419" y="11760"/>
                  </a:lnTo>
                  <a:lnTo>
                    <a:pt x="124218" y="10312"/>
                  </a:lnTo>
                  <a:lnTo>
                    <a:pt x="117043" y="10312"/>
                  </a:lnTo>
                  <a:lnTo>
                    <a:pt x="114350" y="11036"/>
                  </a:lnTo>
                  <a:lnTo>
                    <a:pt x="109855" y="13868"/>
                  </a:lnTo>
                  <a:lnTo>
                    <a:pt x="107899" y="15963"/>
                  </a:lnTo>
                  <a:lnTo>
                    <a:pt x="106299" y="18872"/>
                  </a:lnTo>
                  <a:lnTo>
                    <a:pt x="105283" y="16116"/>
                  </a:lnTo>
                  <a:lnTo>
                    <a:pt x="103835" y="13931"/>
                  </a:lnTo>
                  <a:lnTo>
                    <a:pt x="99771" y="11036"/>
                  </a:lnTo>
                  <a:lnTo>
                    <a:pt x="97370" y="10312"/>
                  </a:lnTo>
                  <a:lnTo>
                    <a:pt x="91567" y="10312"/>
                  </a:lnTo>
                  <a:lnTo>
                    <a:pt x="89103" y="10883"/>
                  </a:lnTo>
                  <a:lnTo>
                    <a:pt x="84963" y="13208"/>
                  </a:lnTo>
                  <a:lnTo>
                    <a:pt x="83146" y="15024"/>
                  </a:lnTo>
                  <a:lnTo>
                    <a:pt x="81699" y="17411"/>
                  </a:lnTo>
                  <a:lnTo>
                    <a:pt x="81699" y="11252"/>
                  </a:lnTo>
                  <a:lnTo>
                    <a:pt x="75171" y="11252"/>
                  </a:lnTo>
                  <a:lnTo>
                    <a:pt x="75171" y="50939"/>
                  </a:lnTo>
                  <a:lnTo>
                    <a:pt x="81699" y="50939"/>
                  </a:lnTo>
                  <a:lnTo>
                    <a:pt x="81699" y="24676"/>
                  </a:lnTo>
                  <a:lnTo>
                    <a:pt x="82638" y="21628"/>
                  </a:lnTo>
                  <a:lnTo>
                    <a:pt x="86563" y="17132"/>
                  </a:lnTo>
                  <a:lnTo>
                    <a:pt x="89242" y="15963"/>
                  </a:lnTo>
                  <a:lnTo>
                    <a:pt x="95338" y="15963"/>
                  </a:lnTo>
                  <a:lnTo>
                    <a:pt x="97447" y="16903"/>
                  </a:lnTo>
                  <a:lnTo>
                    <a:pt x="100126" y="20612"/>
                  </a:lnTo>
                  <a:lnTo>
                    <a:pt x="100863" y="23444"/>
                  </a:lnTo>
                  <a:lnTo>
                    <a:pt x="100863" y="50939"/>
                  </a:lnTo>
                  <a:lnTo>
                    <a:pt x="107391" y="50939"/>
                  </a:lnTo>
                  <a:lnTo>
                    <a:pt x="107391" y="24676"/>
                  </a:lnTo>
                  <a:lnTo>
                    <a:pt x="108331" y="21628"/>
                  </a:lnTo>
                  <a:lnTo>
                    <a:pt x="112242" y="17132"/>
                  </a:lnTo>
                  <a:lnTo>
                    <a:pt x="114935" y="15963"/>
                  </a:lnTo>
                  <a:lnTo>
                    <a:pt x="121094" y="15963"/>
                  </a:lnTo>
                  <a:lnTo>
                    <a:pt x="123126" y="16903"/>
                  </a:lnTo>
                  <a:lnTo>
                    <a:pt x="125818" y="20612"/>
                  </a:lnTo>
                  <a:lnTo>
                    <a:pt x="126542" y="23444"/>
                  </a:lnTo>
                  <a:lnTo>
                    <a:pt x="126542" y="50939"/>
                  </a:lnTo>
                  <a:lnTo>
                    <a:pt x="133070" y="50939"/>
                  </a:lnTo>
                  <a:lnTo>
                    <a:pt x="133070" y="21704"/>
                  </a:lnTo>
                  <a:close/>
                </a:path>
                <a:path w="173990" h="52069">
                  <a:moveTo>
                    <a:pt x="173482" y="36791"/>
                  </a:moveTo>
                  <a:lnTo>
                    <a:pt x="154990" y="27000"/>
                  </a:lnTo>
                  <a:lnTo>
                    <a:pt x="152666" y="26123"/>
                  </a:lnTo>
                  <a:lnTo>
                    <a:pt x="150342" y="24384"/>
                  </a:lnTo>
                  <a:lnTo>
                    <a:pt x="149758" y="23228"/>
                  </a:lnTo>
                  <a:lnTo>
                    <a:pt x="149758" y="19735"/>
                  </a:lnTo>
                  <a:lnTo>
                    <a:pt x="150558" y="18288"/>
                  </a:lnTo>
                  <a:lnTo>
                    <a:pt x="153746" y="16256"/>
                  </a:lnTo>
                  <a:lnTo>
                    <a:pt x="156222" y="15748"/>
                  </a:lnTo>
                  <a:lnTo>
                    <a:pt x="161582" y="15748"/>
                  </a:lnTo>
                  <a:lnTo>
                    <a:pt x="171386" y="18580"/>
                  </a:lnTo>
                  <a:lnTo>
                    <a:pt x="171386" y="12407"/>
                  </a:lnTo>
                  <a:lnTo>
                    <a:pt x="169570" y="11760"/>
                  </a:lnTo>
                  <a:lnTo>
                    <a:pt x="167614" y="11252"/>
                  </a:lnTo>
                  <a:lnTo>
                    <a:pt x="163334" y="10528"/>
                  </a:lnTo>
                  <a:lnTo>
                    <a:pt x="161074" y="10312"/>
                  </a:lnTo>
                  <a:lnTo>
                    <a:pt x="153746" y="10312"/>
                  </a:lnTo>
                  <a:lnTo>
                    <a:pt x="149974" y="11328"/>
                  </a:lnTo>
                  <a:lnTo>
                    <a:pt x="144754" y="15392"/>
                  </a:lnTo>
                  <a:lnTo>
                    <a:pt x="143446" y="18288"/>
                  </a:lnTo>
                  <a:lnTo>
                    <a:pt x="143446" y="25107"/>
                  </a:lnTo>
                  <a:lnTo>
                    <a:pt x="144322" y="27508"/>
                  </a:lnTo>
                  <a:lnTo>
                    <a:pt x="147878" y="30988"/>
                  </a:lnTo>
                  <a:lnTo>
                    <a:pt x="150850" y="32296"/>
                  </a:lnTo>
                  <a:lnTo>
                    <a:pt x="161226" y="34544"/>
                  </a:lnTo>
                  <a:lnTo>
                    <a:pt x="163842" y="35483"/>
                  </a:lnTo>
                  <a:lnTo>
                    <a:pt x="166154" y="37376"/>
                  </a:lnTo>
                  <a:lnTo>
                    <a:pt x="166814" y="38747"/>
                  </a:lnTo>
                  <a:lnTo>
                    <a:pt x="166814" y="42456"/>
                  </a:lnTo>
                  <a:lnTo>
                    <a:pt x="165938" y="43967"/>
                  </a:lnTo>
                  <a:lnTo>
                    <a:pt x="162674" y="45999"/>
                  </a:lnTo>
                  <a:lnTo>
                    <a:pt x="160286" y="46507"/>
                  </a:lnTo>
                  <a:lnTo>
                    <a:pt x="154914" y="46507"/>
                  </a:lnTo>
                  <a:lnTo>
                    <a:pt x="152590" y="46228"/>
                  </a:lnTo>
                  <a:lnTo>
                    <a:pt x="147942" y="44983"/>
                  </a:lnTo>
                  <a:lnTo>
                    <a:pt x="145554" y="44043"/>
                  </a:lnTo>
                  <a:lnTo>
                    <a:pt x="143154" y="42735"/>
                  </a:lnTo>
                  <a:lnTo>
                    <a:pt x="143154" y="49491"/>
                  </a:lnTo>
                  <a:lnTo>
                    <a:pt x="145694" y="50355"/>
                  </a:lnTo>
                  <a:lnTo>
                    <a:pt x="148094" y="50939"/>
                  </a:lnTo>
                  <a:lnTo>
                    <a:pt x="152730" y="51663"/>
                  </a:lnTo>
                  <a:lnTo>
                    <a:pt x="154914" y="51879"/>
                  </a:lnTo>
                  <a:lnTo>
                    <a:pt x="162166" y="51879"/>
                  </a:lnTo>
                  <a:lnTo>
                    <a:pt x="166230" y="50863"/>
                  </a:lnTo>
                  <a:lnTo>
                    <a:pt x="172034" y="46583"/>
                  </a:lnTo>
                  <a:lnTo>
                    <a:pt x="173482" y="43688"/>
                  </a:lnTo>
                  <a:lnTo>
                    <a:pt x="173482" y="36791"/>
                  </a:lnTo>
                  <a:close/>
                </a:path>
              </a:pathLst>
            </a:custGeom>
            <a:solidFill>
              <a:srgbClr val="000000"/>
            </a:solidFill>
          </p:spPr>
          <p:txBody>
            <a:bodyPr wrap="square" lIns="0" tIns="0" rIns="0" bIns="0" rtlCol="0"/>
            <a:lstStyle/>
            <a:p>
              <a:endParaRPr/>
            </a:p>
          </p:txBody>
        </p:sp>
        <p:sp>
          <p:nvSpPr>
            <p:cNvPr id="106" name="object 106"/>
            <p:cNvSpPr/>
            <p:nvPr/>
          </p:nvSpPr>
          <p:spPr>
            <a:xfrm>
              <a:off x="1505038" y="2584780"/>
              <a:ext cx="6582409" cy="0"/>
            </a:xfrm>
            <a:custGeom>
              <a:avLst/>
              <a:gdLst/>
              <a:ahLst/>
              <a:cxnLst/>
              <a:rect l="l" t="t" r="r" b="b"/>
              <a:pathLst>
                <a:path w="6582409">
                  <a:moveTo>
                    <a:pt x="0" y="0"/>
                  </a:moveTo>
                  <a:lnTo>
                    <a:pt x="6582403" y="0"/>
                  </a:lnTo>
                </a:path>
              </a:pathLst>
            </a:custGeom>
            <a:ln w="5804">
              <a:solidFill>
                <a:srgbClr val="B0B0B0"/>
              </a:solidFill>
            </a:ln>
          </p:spPr>
          <p:txBody>
            <a:bodyPr wrap="square" lIns="0" tIns="0" rIns="0" bIns="0" rtlCol="0"/>
            <a:lstStyle/>
            <a:p>
              <a:endParaRPr/>
            </a:p>
          </p:txBody>
        </p:sp>
        <p:pic>
          <p:nvPicPr>
            <p:cNvPr id="107" name="object 107"/>
            <p:cNvPicPr/>
            <p:nvPr/>
          </p:nvPicPr>
          <p:blipFill>
            <a:blip r:embed="rId3" cstate="print"/>
            <a:stretch>
              <a:fillRect/>
            </a:stretch>
          </p:blipFill>
          <p:spPr>
            <a:xfrm>
              <a:off x="908448" y="2557185"/>
              <a:ext cx="596589" cy="70163"/>
            </a:xfrm>
            <a:prstGeom prst="rect">
              <a:avLst/>
            </a:prstGeom>
          </p:spPr>
        </p:pic>
        <p:sp>
          <p:nvSpPr>
            <p:cNvPr id="108" name="object 108"/>
            <p:cNvSpPr/>
            <p:nvPr/>
          </p:nvSpPr>
          <p:spPr>
            <a:xfrm>
              <a:off x="1505038" y="2708487"/>
              <a:ext cx="6582409" cy="0"/>
            </a:xfrm>
            <a:custGeom>
              <a:avLst/>
              <a:gdLst/>
              <a:ahLst/>
              <a:cxnLst/>
              <a:rect l="l" t="t" r="r" b="b"/>
              <a:pathLst>
                <a:path w="6582409">
                  <a:moveTo>
                    <a:pt x="0" y="0"/>
                  </a:moveTo>
                  <a:lnTo>
                    <a:pt x="6582403" y="0"/>
                  </a:lnTo>
                </a:path>
              </a:pathLst>
            </a:custGeom>
            <a:ln w="5804">
              <a:solidFill>
                <a:srgbClr val="B0B0B0"/>
              </a:solidFill>
            </a:ln>
          </p:spPr>
          <p:txBody>
            <a:bodyPr wrap="square" lIns="0" tIns="0" rIns="0" bIns="0" rtlCol="0"/>
            <a:lstStyle/>
            <a:p>
              <a:endParaRPr/>
            </a:p>
          </p:txBody>
        </p:sp>
        <p:sp>
          <p:nvSpPr>
            <p:cNvPr id="109" name="object 109"/>
            <p:cNvSpPr/>
            <p:nvPr/>
          </p:nvSpPr>
          <p:spPr>
            <a:xfrm>
              <a:off x="1479643" y="2708487"/>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10" name="object 110"/>
            <p:cNvSpPr/>
            <p:nvPr/>
          </p:nvSpPr>
          <p:spPr>
            <a:xfrm>
              <a:off x="1479643" y="2708487"/>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111" name="object 111"/>
            <p:cNvSpPr/>
            <p:nvPr/>
          </p:nvSpPr>
          <p:spPr>
            <a:xfrm>
              <a:off x="1330464" y="2680893"/>
              <a:ext cx="120650" cy="56515"/>
            </a:xfrm>
            <a:custGeom>
              <a:avLst/>
              <a:gdLst/>
              <a:ahLst/>
              <a:cxnLst/>
              <a:rect l="l" t="t" r="r" b="b"/>
              <a:pathLst>
                <a:path w="120650" h="56514">
                  <a:moveTo>
                    <a:pt x="31419" y="16979"/>
                  </a:moveTo>
                  <a:lnTo>
                    <a:pt x="29603" y="16179"/>
                  </a:lnTo>
                  <a:lnTo>
                    <a:pt x="27711" y="15608"/>
                  </a:lnTo>
                  <a:lnTo>
                    <a:pt x="23939" y="14732"/>
                  </a:lnTo>
                  <a:lnTo>
                    <a:pt x="21983" y="14516"/>
                  </a:lnTo>
                  <a:lnTo>
                    <a:pt x="13716" y="14516"/>
                  </a:lnTo>
                  <a:lnTo>
                    <a:pt x="8851" y="16408"/>
                  </a:lnTo>
                  <a:lnTo>
                    <a:pt x="1739" y="23799"/>
                  </a:lnTo>
                  <a:lnTo>
                    <a:pt x="0" y="28879"/>
                  </a:lnTo>
                  <a:lnTo>
                    <a:pt x="0" y="41719"/>
                  </a:lnTo>
                  <a:lnTo>
                    <a:pt x="1739" y="46799"/>
                  </a:lnTo>
                  <a:lnTo>
                    <a:pt x="5295" y="50507"/>
                  </a:lnTo>
                  <a:lnTo>
                    <a:pt x="8775" y="54279"/>
                  </a:lnTo>
                  <a:lnTo>
                    <a:pt x="13563" y="56095"/>
                  </a:lnTo>
                  <a:lnTo>
                    <a:pt x="21691" y="56095"/>
                  </a:lnTo>
                  <a:lnTo>
                    <a:pt x="23799" y="55880"/>
                  </a:lnTo>
                  <a:lnTo>
                    <a:pt x="27647" y="55143"/>
                  </a:lnTo>
                  <a:lnTo>
                    <a:pt x="29527" y="54495"/>
                  </a:lnTo>
                  <a:lnTo>
                    <a:pt x="31419" y="53619"/>
                  </a:lnTo>
                  <a:lnTo>
                    <a:pt x="31419" y="47599"/>
                  </a:lnTo>
                  <a:lnTo>
                    <a:pt x="29527" y="48615"/>
                  </a:lnTo>
                  <a:lnTo>
                    <a:pt x="27711" y="49415"/>
                  </a:lnTo>
                  <a:lnTo>
                    <a:pt x="23939" y="50431"/>
                  </a:lnTo>
                  <a:lnTo>
                    <a:pt x="22123" y="50647"/>
                  </a:lnTo>
                  <a:lnTo>
                    <a:pt x="16040" y="50647"/>
                  </a:lnTo>
                  <a:lnTo>
                    <a:pt x="12700" y="49339"/>
                  </a:lnTo>
                  <a:lnTo>
                    <a:pt x="8051" y="43980"/>
                  </a:lnTo>
                  <a:lnTo>
                    <a:pt x="6896" y="40208"/>
                  </a:lnTo>
                  <a:lnTo>
                    <a:pt x="6896" y="30556"/>
                  </a:lnTo>
                  <a:lnTo>
                    <a:pt x="8051" y="26784"/>
                  </a:lnTo>
                  <a:lnTo>
                    <a:pt x="12700" y="21412"/>
                  </a:lnTo>
                  <a:lnTo>
                    <a:pt x="16040" y="20027"/>
                  </a:lnTo>
                  <a:lnTo>
                    <a:pt x="22123" y="20027"/>
                  </a:lnTo>
                  <a:lnTo>
                    <a:pt x="23939" y="20320"/>
                  </a:lnTo>
                  <a:lnTo>
                    <a:pt x="27711" y="21336"/>
                  </a:lnTo>
                  <a:lnTo>
                    <a:pt x="29527" y="22059"/>
                  </a:lnTo>
                  <a:lnTo>
                    <a:pt x="31419" y="23075"/>
                  </a:lnTo>
                  <a:lnTo>
                    <a:pt x="31419" y="16979"/>
                  </a:lnTo>
                  <a:close/>
                </a:path>
                <a:path w="120650" h="56514">
                  <a:moveTo>
                    <a:pt x="65735" y="14884"/>
                  </a:moveTo>
                  <a:lnTo>
                    <a:pt x="65011" y="14732"/>
                  </a:lnTo>
                  <a:lnTo>
                    <a:pt x="62839" y="14516"/>
                  </a:lnTo>
                  <a:lnTo>
                    <a:pt x="59207" y="14516"/>
                  </a:lnTo>
                  <a:lnTo>
                    <a:pt x="56527" y="15100"/>
                  </a:lnTo>
                  <a:lnTo>
                    <a:pt x="52171" y="17424"/>
                  </a:lnTo>
                  <a:lnTo>
                    <a:pt x="50355" y="19227"/>
                  </a:lnTo>
                  <a:lnTo>
                    <a:pt x="49047" y="21628"/>
                  </a:lnTo>
                  <a:lnTo>
                    <a:pt x="49047" y="15455"/>
                  </a:lnTo>
                  <a:lnTo>
                    <a:pt x="42519" y="15455"/>
                  </a:lnTo>
                  <a:lnTo>
                    <a:pt x="42519" y="55143"/>
                  </a:lnTo>
                  <a:lnTo>
                    <a:pt x="49047" y="55143"/>
                  </a:lnTo>
                  <a:lnTo>
                    <a:pt x="49047" y="29756"/>
                  </a:lnTo>
                  <a:lnTo>
                    <a:pt x="49987" y="26339"/>
                  </a:lnTo>
                  <a:lnTo>
                    <a:pt x="53987" y="21551"/>
                  </a:lnTo>
                  <a:lnTo>
                    <a:pt x="56807" y="20320"/>
                  </a:lnTo>
                  <a:lnTo>
                    <a:pt x="61531" y="20320"/>
                  </a:lnTo>
                  <a:lnTo>
                    <a:pt x="64211" y="20828"/>
                  </a:lnTo>
                  <a:lnTo>
                    <a:pt x="65011" y="21120"/>
                  </a:lnTo>
                  <a:lnTo>
                    <a:pt x="65735" y="21551"/>
                  </a:lnTo>
                  <a:lnTo>
                    <a:pt x="65735" y="14884"/>
                  </a:lnTo>
                  <a:close/>
                </a:path>
                <a:path w="120650" h="56514">
                  <a:moveTo>
                    <a:pt x="79082" y="15455"/>
                  </a:moveTo>
                  <a:lnTo>
                    <a:pt x="72555" y="15455"/>
                  </a:lnTo>
                  <a:lnTo>
                    <a:pt x="72555" y="55143"/>
                  </a:lnTo>
                  <a:lnTo>
                    <a:pt x="79082" y="55143"/>
                  </a:lnTo>
                  <a:lnTo>
                    <a:pt x="79082" y="15455"/>
                  </a:lnTo>
                  <a:close/>
                </a:path>
                <a:path w="120650" h="56514">
                  <a:moveTo>
                    <a:pt x="79082" y="0"/>
                  </a:moveTo>
                  <a:lnTo>
                    <a:pt x="72555" y="0"/>
                  </a:lnTo>
                  <a:lnTo>
                    <a:pt x="72555" y="8280"/>
                  </a:lnTo>
                  <a:lnTo>
                    <a:pt x="79082" y="8280"/>
                  </a:lnTo>
                  <a:lnTo>
                    <a:pt x="79082" y="0"/>
                  </a:lnTo>
                  <a:close/>
                </a:path>
                <a:path w="120650" h="56514">
                  <a:moveTo>
                    <a:pt x="120154" y="40995"/>
                  </a:moveTo>
                  <a:lnTo>
                    <a:pt x="101650" y="31203"/>
                  </a:lnTo>
                  <a:lnTo>
                    <a:pt x="99326" y="30340"/>
                  </a:lnTo>
                  <a:lnTo>
                    <a:pt x="97002" y="28587"/>
                  </a:lnTo>
                  <a:lnTo>
                    <a:pt x="96431" y="27432"/>
                  </a:lnTo>
                  <a:lnTo>
                    <a:pt x="96431" y="23952"/>
                  </a:lnTo>
                  <a:lnTo>
                    <a:pt x="97231" y="22504"/>
                  </a:lnTo>
                  <a:lnTo>
                    <a:pt x="100418" y="20472"/>
                  </a:lnTo>
                  <a:lnTo>
                    <a:pt x="102882" y="19964"/>
                  </a:lnTo>
                  <a:lnTo>
                    <a:pt x="108254" y="19964"/>
                  </a:lnTo>
                  <a:lnTo>
                    <a:pt x="118046" y="22783"/>
                  </a:lnTo>
                  <a:lnTo>
                    <a:pt x="118046" y="16624"/>
                  </a:lnTo>
                  <a:lnTo>
                    <a:pt x="116230" y="15963"/>
                  </a:lnTo>
                  <a:lnTo>
                    <a:pt x="114274" y="15455"/>
                  </a:lnTo>
                  <a:lnTo>
                    <a:pt x="109994" y="14732"/>
                  </a:lnTo>
                  <a:lnTo>
                    <a:pt x="107746" y="14516"/>
                  </a:lnTo>
                  <a:lnTo>
                    <a:pt x="100418" y="14516"/>
                  </a:lnTo>
                  <a:lnTo>
                    <a:pt x="96647" y="15532"/>
                  </a:lnTo>
                  <a:lnTo>
                    <a:pt x="91427" y="19596"/>
                  </a:lnTo>
                  <a:lnTo>
                    <a:pt x="90119" y="22504"/>
                  </a:lnTo>
                  <a:lnTo>
                    <a:pt x="90119" y="29324"/>
                  </a:lnTo>
                  <a:lnTo>
                    <a:pt x="90982" y="31711"/>
                  </a:lnTo>
                  <a:lnTo>
                    <a:pt x="94538" y="35191"/>
                  </a:lnTo>
                  <a:lnTo>
                    <a:pt x="97510" y="36499"/>
                  </a:lnTo>
                  <a:lnTo>
                    <a:pt x="107886" y="38747"/>
                  </a:lnTo>
                  <a:lnTo>
                    <a:pt x="110502" y="39700"/>
                  </a:lnTo>
                  <a:lnTo>
                    <a:pt x="112826" y="41579"/>
                  </a:lnTo>
                  <a:lnTo>
                    <a:pt x="113474" y="42964"/>
                  </a:lnTo>
                  <a:lnTo>
                    <a:pt x="113474" y="46659"/>
                  </a:lnTo>
                  <a:lnTo>
                    <a:pt x="112610" y="48183"/>
                  </a:lnTo>
                  <a:lnTo>
                    <a:pt x="109347" y="50215"/>
                  </a:lnTo>
                  <a:lnTo>
                    <a:pt x="106946" y="50723"/>
                  </a:lnTo>
                  <a:lnTo>
                    <a:pt x="101574" y="50723"/>
                  </a:lnTo>
                  <a:lnTo>
                    <a:pt x="99263" y="50431"/>
                  </a:lnTo>
                  <a:lnTo>
                    <a:pt x="94615" y="49199"/>
                  </a:lnTo>
                  <a:lnTo>
                    <a:pt x="92214" y="48260"/>
                  </a:lnTo>
                  <a:lnTo>
                    <a:pt x="89827" y="46951"/>
                  </a:lnTo>
                  <a:lnTo>
                    <a:pt x="89827" y="53695"/>
                  </a:lnTo>
                  <a:lnTo>
                    <a:pt x="92367" y="54571"/>
                  </a:lnTo>
                  <a:lnTo>
                    <a:pt x="94754" y="55143"/>
                  </a:lnTo>
                  <a:lnTo>
                    <a:pt x="99402" y="55880"/>
                  </a:lnTo>
                  <a:lnTo>
                    <a:pt x="101574" y="56095"/>
                  </a:lnTo>
                  <a:lnTo>
                    <a:pt x="108839" y="56095"/>
                  </a:lnTo>
                  <a:lnTo>
                    <a:pt x="112903" y="55079"/>
                  </a:lnTo>
                  <a:lnTo>
                    <a:pt x="118706" y="50800"/>
                  </a:lnTo>
                  <a:lnTo>
                    <a:pt x="120154" y="47891"/>
                  </a:lnTo>
                  <a:lnTo>
                    <a:pt x="120154" y="40995"/>
                  </a:lnTo>
                  <a:close/>
                </a:path>
              </a:pathLst>
            </a:custGeom>
            <a:solidFill>
              <a:srgbClr val="000000"/>
            </a:solidFill>
          </p:spPr>
          <p:txBody>
            <a:bodyPr wrap="square" lIns="0" tIns="0" rIns="0" bIns="0" rtlCol="0"/>
            <a:lstStyle/>
            <a:p>
              <a:endParaRPr/>
            </a:p>
          </p:txBody>
        </p:sp>
        <p:sp>
          <p:nvSpPr>
            <p:cNvPr id="112" name="object 112"/>
            <p:cNvSpPr/>
            <p:nvPr/>
          </p:nvSpPr>
          <p:spPr>
            <a:xfrm>
              <a:off x="1505038" y="2832195"/>
              <a:ext cx="6582409" cy="0"/>
            </a:xfrm>
            <a:custGeom>
              <a:avLst/>
              <a:gdLst/>
              <a:ahLst/>
              <a:cxnLst/>
              <a:rect l="l" t="t" r="r" b="b"/>
              <a:pathLst>
                <a:path w="6582409">
                  <a:moveTo>
                    <a:pt x="0" y="0"/>
                  </a:moveTo>
                  <a:lnTo>
                    <a:pt x="6582403" y="0"/>
                  </a:lnTo>
                </a:path>
              </a:pathLst>
            </a:custGeom>
            <a:ln w="5804">
              <a:solidFill>
                <a:srgbClr val="B0B0B0"/>
              </a:solidFill>
            </a:ln>
          </p:spPr>
          <p:txBody>
            <a:bodyPr wrap="square" lIns="0" tIns="0" rIns="0" bIns="0" rtlCol="0"/>
            <a:lstStyle/>
            <a:p>
              <a:endParaRPr/>
            </a:p>
          </p:txBody>
        </p:sp>
        <p:sp>
          <p:nvSpPr>
            <p:cNvPr id="113" name="object 113"/>
            <p:cNvSpPr/>
            <p:nvPr/>
          </p:nvSpPr>
          <p:spPr>
            <a:xfrm>
              <a:off x="1479643" y="2832195"/>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14" name="object 114"/>
            <p:cNvSpPr/>
            <p:nvPr/>
          </p:nvSpPr>
          <p:spPr>
            <a:xfrm>
              <a:off x="1479643" y="2832195"/>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115" name="object 115"/>
            <p:cNvSpPr/>
            <p:nvPr/>
          </p:nvSpPr>
          <p:spPr>
            <a:xfrm>
              <a:off x="1213688" y="2804604"/>
              <a:ext cx="236854" cy="56515"/>
            </a:xfrm>
            <a:custGeom>
              <a:avLst/>
              <a:gdLst/>
              <a:ahLst/>
              <a:cxnLst/>
              <a:rect l="l" t="t" r="r" b="b"/>
              <a:pathLst>
                <a:path w="236855" h="56514">
                  <a:moveTo>
                    <a:pt x="48463" y="55143"/>
                  </a:moveTo>
                  <a:lnTo>
                    <a:pt x="43294" y="41579"/>
                  </a:lnTo>
                  <a:lnTo>
                    <a:pt x="41021" y="35623"/>
                  </a:lnTo>
                  <a:lnTo>
                    <a:pt x="33947" y="17081"/>
                  </a:lnTo>
                  <a:lnTo>
                    <a:pt x="33947" y="35623"/>
                  </a:lnTo>
                  <a:lnTo>
                    <a:pt x="14503" y="35623"/>
                  </a:lnTo>
                  <a:lnTo>
                    <a:pt x="24231" y="9283"/>
                  </a:lnTo>
                  <a:lnTo>
                    <a:pt x="33947" y="35623"/>
                  </a:lnTo>
                  <a:lnTo>
                    <a:pt x="33947" y="17081"/>
                  </a:lnTo>
                  <a:lnTo>
                    <a:pt x="30975" y="9283"/>
                  </a:lnTo>
                  <a:lnTo>
                    <a:pt x="28295" y="2247"/>
                  </a:lnTo>
                  <a:lnTo>
                    <a:pt x="20167" y="2247"/>
                  </a:lnTo>
                  <a:lnTo>
                    <a:pt x="0" y="55143"/>
                  </a:lnTo>
                  <a:lnTo>
                    <a:pt x="7543" y="55143"/>
                  </a:lnTo>
                  <a:lnTo>
                    <a:pt x="12331" y="41579"/>
                  </a:lnTo>
                  <a:lnTo>
                    <a:pt x="36195" y="41579"/>
                  </a:lnTo>
                  <a:lnTo>
                    <a:pt x="40982" y="55143"/>
                  </a:lnTo>
                  <a:lnTo>
                    <a:pt x="48463" y="55143"/>
                  </a:lnTo>
                  <a:close/>
                </a:path>
                <a:path w="236855" h="56514">
                  <a:moveTo>
                    <a:pt x="89814" y="15455"/>
                  </a:moveTo>
                  <a:lnTo>
                    <a:pt x="82931" y="15455"/>
                  </a:lnTo>
                  <a:lnTo>
                    <a:pt x="70523" y="48755"/>
                  </a:lnTo>
                  <a:lnTo>
                    <a:pt x="58115" y="15455"/>
                  </a:lnTo>
                  <a:lnTo>
                    <a:pt x="51219" y="15455"/>
                  </a:lnTo>
                  <a:lnTo>
                    <a:pt x="66090" y="55143"/>
                  </a:lnTo>
                  <a:lnTo>
                    <a:pt x="74942" y="55143"/>
                  </a:lnTo>
                  <a:lnTo>
                    <a:pt x="89814" y="15455"/>
                  </a:lnTo>
                  <a:close/>
                </a:path>
                <a:path w="236855" h="56514">
                  <a:moveTo>
                    <a:pt x="105346" y="15455"/>
                  </a:moveTo>
                  <a:lnTo>
                    <a:pt x="98818" y="15455"/>
                  </a:lnTo>
                  <a:lnTo>
                    <a:pt x="98818" y="55143"/>
                  </a:lnTo>
                  <a:lnTo>
                    <a:pt x="105346" y="55143"/>
                  </a:lnTo>
                  <a:lnTo>
                    <a:pt x="105346" y="15455"/>
                  </a:lnTo>
                  <a:close/>
                </a:path>
                <a:path w="236855" h="56514">
                  <a:moveTo>
                    <a:pt x="105346" y="0"/>
                  </a:moveTo>
                  <a:lnTo>
                    <a:pt x="98818" y="0"/>
                  </a:lnTo>
                  <a:lnTo>
                    <a:pt x="98818" y="8267"/>
                  </a:lnTo>
                  <a:lnTo>
                    <a:pt x="105346" y="8267"/>
                  </a:lnTo>
                  <a:lnTo>
                    <a:pt x="105346" y="0"/>
                  </a:lnTo>
                  <a:close/>
                </a:path>
                <a:path w="236855" h="56514">
                  <a:moveTo>
                    <a:pt x="152577" y="28803"/>
                  </a:moveTo>
                  <a:lnTo>
                    <a:pt x="150914" y="23723"/>
                  </a:lnTo>
                  <a:lnTo>
                    <a:pt x="147726" y="20027"/>
                  </a:lnTo>
                  <a:lnTo>
                    <a:pt x="145694" y="17767"/>
                  </a:lnTo>
                  <a:lnTo>
                    <a:pt x="145694" y="40132"/>
                  </a:lnTo>
                  <a:lnTo>
                    <a:pt x="144678" y="43827"/>
                  </a:lnTo>
                  <a:lnTo>
                    <a:pt x="140614" y="49339"/>
                  </a:lnTo>
                  <a:lnTo>
                    <a:pt x="137858" y="50647"/>
                  </a:lnTo>
                  <a:lnTo>
                    <a:pt x="130810" y="50647"/>
                  </a:lnTo>
                  <a:lnTo>
                    <a:pt x="128054" y="49339"/>
                  </a:lnTo>
                  <a:lnTo>
                    <a:pt x="123990" y="43827"/>
                  </a:lnTo>
                  <a:lnTo>
                    <a:pt x="123050" y="40132"/>
                  </a:lnTo>
                  <a:lnTo>
                    <a:pt x="123050" y="30619"/>
                  </a:lnTo>
                  <a:lnTo>
                    <a:pt x="124066" y="26924"/>
                  </a:lnTo>
                  <a:lnTo>
                    <a:pt x="128130" y="21412"/>
                  </a:lnTo>
                  <a:lnTo>
                    <a:pt x="130886" y="20027"/>
                  </a:lnTo>
                  <a:lnTo>
                    <a:pt x="137858" y="20027"/>
                  </a:lnTo>
                  <a:lnTo>
                    <a:pt x="140614" y="21412"/>
                  </a:lnTo>
                  <a:lnTo>
                    <a:pt x="144678" y="26924"/>
                  </a:lnTo>
                  <a:lnTo>
                    <a:pt x="145669" y="30619"/>
                  </a:lnTo>
                  <a:lnTo>
                    <a:pt x="145694" y="40132"/>
                  </a:lnTo>
                  <a:lnTo>
                    <a:pt x="145694" y="17767"/>
                  </a:lnTo>
                  <a:lnTo>
                    <a:pt x="144462" y="16395"/>
                  </a:lnTo>
                  <a:lnTo>
                    <a:pt x="140030" y="14516"/>
                  </a:lnTo>
                  <a:lnTo>
                    <a:pt x="128638" y="14516"/>
                  </a:lnTo>
                  <a:lnTo>
                    <a:pt x="124142" y="16395"/>
                  </a:lnTo>
                  <a:lnTo>
                    <a:pt x="120942" y="20027"/>
                  </a:lnTo>
                  <a:lnTo>
                    <a:pt x="117754" y="23723"/>
                  </a:lnTo>
                  <a:lnTo>
                    <a:pt x="116154" y="28803"/>
                  </a:lnTo>
                  <a:lnTo>
                    <a:pt x="116154" y="41871"/>
                  </a:lnTo>
                  <a:lnTo>
                    <a:pt x="117754" y="46951"/>
                  </a:lnTo>
                  <a:lnTo>
                    <a:pt x="121005" y="50647"/>
                  </a:lnTo>
                  <a:lnTo>
                    <a:pt x="124142" y="54279"/>
                  </a:lnTo>
                  <a:lnTo>
                    <a:pt x="128638" y="56083"/>
                  </a:lnTo>
                  <a:lnTo>
                    <a:pt x="140030" y="56083"/>
                  </a:lnTo>
                  <a:lnTo>
                    <a:pt x="144462" y="54279"/>
                  </a:lnTo>
                  <a:lnTo>
                    <a:pt x="147650" y="50647"/>
                  </a:lnTo>
                  <a:lnTo>
                    <a:pt x="150914" y="46951"/>
                  </a:lnTo>
                  <a:lnTo>
                    <a:pt x="152577" y="41871"/>
                  </a:lnTo>
                  <a:lnTo>
                    <a:pt x="152577" y="28803"/>
                  </a:lnTo>
                  <a:close/>
                </a:path>
                <a:path w="236855" h="56514">
                  <a:moveTo>
                    <a:pt x="196405" y="25755"/>
                  </a:moveTo>
                  <a:lnTo>
                    <a:pt x="195173" y="21628"/>
                  </a:lnTo>
                  <a:lnTo>
                    <a:pt x="190525" y="15963"/>
                  </a:lnTo>
                  <a:lnTo>
                    <a:pt x="187045" y="14516"/>
                  </a:lnTo>
                  <a:lnTo>
                    <a:pt x="179793" y="14516"/>
                  </a:lnTo>
                  <a:lnTo>
                    <a:pt x="177330" y="15163"/>
                  </a:lnTo>
                  <a:lnTo>
                    <a:pt x="173050" y="17487"/>
                  </a:lnTo>
                  <a:lnTo>
                    <a:pt x="171234" y="19304"/>
                  </a:lnTo>
                  <a:lnTo>
                    <a:pt x="169710" y="21628"/>
                  </a:lnTo>
                  <a:lnTo>
                    <a:pt x="169710" y="15455"/>
                  </a:lnTo>
                  <a:lnTo>
                    <a:pt x="163182" y="15455"/>
                  </a:lnTo>
                  <a:lnTo>
                    <a:pt x="163182" y="55143"/>
                  </a:lnTo>
                  <a:lnTo>
                    <a:pt x="169710" y="55143"/>
                  </a:lnTo>
                  <a:lnTo>
                    <a:pt x="169710" y="28879"/>
                  </a:lnTo>
                  <a:lnTo>
                    <a:pt x="170726" y="25831"/>
                  </a:lnTo>
                  <a:lnTo>
                    <a:pt x="174790" y="21336"/>
                  </a:lnTo>
                  <a:lnTo>
                    <a:pt x="177546" y="20167"/>
                  </a:lnTo>
                  <a:lnTo>
                    <a:pt x="183997" y="20167"/>
                  </a:lnTo>
                  <a:lnTo>
                    <a:pt x="186182" y="21120"/>
                  </a:lnTo>
                  <a:lnTo>
                    <a:pt x="189077" y="24892"/>
                  </a:lnTo>
                  <a:lnTo>
                    <a:pt x="189877" y="27647"/>
                  </a:lnTo>
                  <a:lnTo>
                    <a:pt x="189877" y="55143"/>
                  </a:lnTo>
                  <a:lnTo>
                    <a:pt x="196405" y="55143"/>
                  </a:lnTo>
                  <a:lnTo>
                    <a:pt x="196405" y="31203"/>
                  </a:lnTo>
                  <a:lnTo>
                    <a:pt x="196405" y="25755"/>
                  </a:lnTo>
                  <a:close/>
                </a:path>
                <a:path w="236855" h="56514">
                  <a:moveTo>
                    <a:pt x="236816" y="40995"/>
                  </a:moveTo>
                  <a:lnTo>
                    <a:pt x="218325" y="31203"/>
                  </a:lnTo>
                  <a:lnTo>
                    <a:pt x="216001" y="30327"/>
                  </a:lnTo>
                  <a:lnTo>
                    <a:pt x="213677" y="28587"/>
                  </a:lnTo>
                  <a:lnTo>
                    <a:pt x="213093" y="27432"/>
                  </a:lnTo>
                  <a:lnTo>
                    <a:pt x="213093" y="23952"/>
                  </a:lnTo>
                  <a:lnTo>
                    <a:pt x="213893" y="22491"/>
                  </a:lnTo>
                  <a:lnTo>
                    <a:pt x="217081" y="20459"/>
                  </a:lnTo>
                  <a:lnTo>
                    <a:pt x="219557" y="19951"/>
                  </a:lnTo>
                  <a:lnTo>
                    <a:pt x="224917" y="19951"/>
                  </a:lnTo>
                  <a:lnTo>
                    <a:pt x="234721" y="22783"/>
                  </a:lnTo>
                  <a:lnTo>
                    <a:pt x="234721" y="16611"/>
                  </a:lnTo>
                  <a:lnTo>
                    <a:pt x="232905" y="15963"/>
                  </a:lnTo>
                  <a:lnTo>
                    <a:pt x="230949" y="15455"/>
                  </a:lnTo>
                  <a:lnTo>
                    <a:pt x="226669" y="14732"/>
                  </a:lnTo>
                  <a:lnTo>
                    <a:pt x="224409" y="14516"/>
                  </a:lnTo>
                  <a:lnTo>
                    <a:pt x="217081" y="14516"/>
                  </a:lnTo>
                  <a:lnTo>
                    <a:pt x="213309" y="15532"/>
                  </a:lnTo>
                  <a:lnTo>
                    <a:pt x="208089" y="19596"/>
                  </a:lnTo>
                  <a:lnTo>
                    <a:pt x="206781" y="22491"/>
                  </a:lnTo>
                  <a:lnTo>
                    <a:pt x="206781" y="29311"/>
                  </a:lnTo>
                  <a:lnTo>
                    <a:pt x="207657" y="31711"/>
                  </a:lnTo>
                  <a:lnTo>
                    <a:pt x="211213" y="35191"/>
                  </a:lnTo>
                  <a:lnTo>
                    <a:pt x="214185" y="36499"/>
                  </a:lnTo>
                  <a:lnTo>
                    <a:pt x="224561" y="38747"/>
                  </a:lnTo>
                  <a:lnTo>
                    <a:pt x="227177" y="39687"/>
                  </a:lnTo>
                  <a:lnTo>
                    <a:pt x="229489" y="41579"/>
                  </a:lnTo>
                  <a:lnTo>
                    <a:pt x="230149" y="42951"/>
                  </a:lnTo>
                  <a:lnTo>
                    <a:pt x="230149" y="46659"/>
                  </a:lnTo>
                  <a:lnTo>
                    <a:pt x="229273" y="48183"/>
                  </a:lnTo>
                  <a:lnTo>
                    <a:pt x="226009" y="50215"/>
                  </a:lnTo>
                  <a:lnTo>
                    <a:pt x="223621" y="50723"/>
                  </a:lnTo>
                  <a:lnTo>
                    <a:pt x="218249" y="50723"/>
                  </a:lnTo>
                  <a:lnTo>
                    <a:pt x="215925" y="50431"/>
                  </a:lnTo>
                  <a:lnTo>
                    <a:pt x="211277" y="49199"/>
                  </a:lnTo>
                  <a:lnTo>
                    <a:pt x="208889" y="48247"/>
                  </a:lnTo>
                  <a:lnTo>
                    <a:pt x="206489" y="46951"/>
                  </a:lnTo>
                  <a:lnTo>
                    <a:pt x="206489" y="53695"/>
                  </a:lnTo>
                  <a:lnTo>
                    <a:pt x="209029" y="54559"/>
                  </a:lnTo>
                  <a:lnTo>
                    <a:pt x="211429" y="55143"/>
                  </a:lnTo>
                  <a:lnTo>
                    <a:pt x="216065" y="55867"/>
                  </a:lnTo>
                  <a:lnTo>
                    <a:pt x="218249" y="56083"/>
                  </a:lnTo>
                  <a:lnTo>
                    <a:pt x="225501" y="56083"/>
                  </a:lnTo>
                  <a:lnTo>
                    <a:pt x="229565" y="55067"/>
                  </a:lnTo>
                  <a:lnTo>
                    <a:pt x="235369" y="50787"/>
                  </a:lnTo>
                  <a:lnTo>
                    <a:pt x="236816" y="47891"/>
                  </a:lnTo>
                  <a:lnTo>
                    <a:pt x="236816" y="40995"/>
                  </a:lnTo>
                  <a:close/>
                </a:path>
              </a:pathLst>
            </a:custGeom>
            <a:solidFill>
              <a:srgbClr val="000000"/>
            </a:solidFill>
          </p:spPr>
          <p:txBody>
            <a:bodyPr wrap="square" lIns="0" tIns="0" rIns="0" bIns="0" rtlCol="0"/>
            <a:lstStyle/>
            <a:p>
              <a:endParaRPr/>
            </a:p>
          </p:txBody>
        </p:sp>
        <p:sp>
          <p:nvSpPr>
            <p:cNvPr id="116" name="object 116"/>
            <p:cNvSpPr/>
            <p:nvPr/>
          </p:nvSpPr>
          <p:spPr>
            <a:xfrm>
              <a:off x="1505038" y="2955902"/>
              <a:ext cx="6582409" cy="0"/>
            </a:xfrm>
            <a:custGeom>
              <a:avLst/>
              <a:gdLst/>
              <a:ahLst/>
              <a:cxnLst/>
              <a:rect l="l" t="t" r="r" b="b"/>
              <a:pathLst>
                <a:path w="6582409">
                  <a:moveTo>
                    <a:pt x="0" y="0"/>
                  </a:moveTo>
                  <a:lnTo>
                    <a:pt x="3922244" y="0"/>
                  </a:lnTo>
                </a:path>
                <a:path w="6582409">
                  <a:moveTo>
                    <a:pt x="6463425" y="0"/>
                  </a:moveTo>
                  <a:lnTo>
                    <a:pt x="6582403" y="0"/>
                  </a:lnTo>
                </a:path>
              </a:pathLst>
            </a:custGeom>
            <a:ln w="5804">
              <a:solidFill>
                <a:srgbClr val="B0B0B0"/>
              </a:solidFill>
            </a:ln>
          </p:spPr>
          <p:txBody>
            <a:bodyPr wrap="square" lIns="0" tIns="0" rIns="0" bIns="0" rtlCol="0"/>
            <a:lstStyle/>
            <a:p>
              <a:endParaRPr/>
            </a:p>
          </p:txBody>
        </p:sp>
        <p:sp>
          <p:nvSpPr>
            <p:cNvPr id="117" name="object 117"/>
            <p:cNvSpPr/>
            <p:nvPr/>
          </p:nvSpPr>
          <p:spPr>
            <a:xfrm>
              <a:off x="1479643" y="2955902"/>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18" name="object 118"/>
            <p:cNvSpPr/>
            <p:nvPr/>
          </p:nvSpPr>
          <p:spPr>
            <a:xfrm>
              <a:off x="1479643" y="2955902"/>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pic>
          <p:nvPicPr>
            <p:cNvPr id="119" name="object 119"/>
            <p:cNvPicPr/>
            <p:nvPr/>
          </p:nvPicPr>
          <p:blipFill>
            <a:blip r:embed="rId4" cstate="print"/>
            <a:stretch>
              <a:fillRect/>
            </a:stretch>
          </p:blipFill>
          <p:spPr>
            <a:xfrm>
              <a:off x="1233542" y="2929614"/>
              <a:ext cx="216729" cy="68856"/>
            </a:xfrm>
            <a:prstGeom prst="rect">
              <a:avLst/>
            </a:prstGeom>
          </p:spPr>
        </p:pic>
        <p:sp>
          <p:nvSpPr>
            <p:cNvPr id="120" name="object 120"/>
            <p:cNvSpPr/>
            <p:nvPr/>
          </p:nvSpPr>
          <p:spPr>
            <a:xfrm>
              <a:off x="1505038" y="3079609"/>
              <a:ext cx="6582409" cy="0"/>
            </a:xfrm>
            <a:custGeom>
              <a:avLst/>
              <a:gdLst/>
              <a:ahLst/>
              <a:cxnLst/>
              <a:rect l="l" t="t" r="r" b="b"/>
              <a:pathLst>
                <a:path w="6582409">
                  <a:moveTo>
                    <a:pt x="0" y="0"/>
                  </a:moveTo>
                  <a:lnTo>
                    <a:pt x="3922244" y="0"/>
                  </a:lnTo>
                </a:path>
                <a:path w="6582409">
                  <a:moveTo>
                    <a:pt x="6463425" y="0"/>
                  </a:moveTo>
                  <a:lnTo>
                    <a:pt x="6582403" y="0"/>
                  </a:lnTo>
                </a:path>
              </a:pathLst>
            </a:custGeom>
            <a:ln w="5804">
              <a:solidFill>
                <a:srgbClr val="B0B0B0"/>
              </a:solidFill>
            </a:ln>
          </p:spPr>
          <p:txBody>
            <a:bodyPr wrap="square" lIns="0" tIns="0" rIns="0" bIns="0" rtlCol="0"/>
            <a:lstStyle/>
            <a:p>
              <a:endParaRPr/>
            </a:p>
          </p:txBody>
        </p:sp>
        <p:sp>
          <p:nvSpPr>
            <p:cNvPr id="121" name="object 121"/>
            <p:cNvSpPr/>
            <p:nvPr/>
          </p:nvSpPr>
          <p:spPr>
            <a:xfrm>
              <a:off x="1479643" y="3079609"/>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22" name="object 122"/>
            <p:cNvSpPr/>
            <p:nvPr/>
          </p:nvSpPr>
          <p:spPr>
            <a:xfrm>
              <a:off x="1479643" y="3079609"/>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123" name="object 123"/>
            <p:cNvSpPr/>
            <p:nvPr/>
          </p:nvSpPr>
          <p:spPr>
            <a:xfrm>
              <a:off x="1151064" y="3053321"/>
              <a:ext cx="299085" cy="55244"/>
            </a:xfrm>
            <a:custGeom>
              <a:avLst/>
              <a:gdLst/>
              <a:ahLst/>
              <a:cxnLst/>
              <a:rect l="l" t="t" r="r" b="b"/>
              <a:pathLst>
                <a:path w="299084" h="55244">
                  <a:moveTo>
                    <a:pt x="46228" y="26200"/>
                  </a:moveTo>
                  <a:lnTo>
                    <a:pt x="27432" y="26200"/>
                  </a:lnTo>
                  <a:lnTo>
                    <a:pt x="27432" y="32080"/>
                  </a:lnTo>
                  <a:lnTo>
                    <a:pt x="39116" y="32080"/>
                  </a:lnTo>
                  <a:lnTo>
                    <a:pt x="39116" y="46291"/>
                  </a:lnTo>
                  <a:lnTo>
                    <a:pt x="37515" y="47244"/>
                  </a:lnTo>
                  <a:lnTo>
                    <a:pt x="35775" y="47891"/>
                  </a:lnTo>
                  <a:lnTo>
                    <a:pt x="31711" y="48768"/>
                  </a:lnTo>
                  <a:lnTo>
                    <a:pt x="29464" y="48983"/>
                  </a:lnTo>
                  <a:lnTo>
                    <a:pt x="20472" y="48983"/>
                  </a:lnTo>
                  <a:lnTo>
                    <a:pt x="15608" y="47244"/>
                  </a:lnTo>
                  <a:lnTo>
                    <a:pt x="9144" y="39979"/>
                  </a:lnTo>
                  <a:lnTo>
                    <a:pt x="7556" y="34620"/>
                  </a:lnTo>
                  <a:lnTo>
                    <a:pt x="7556" y="20320"/>
                  </a:lnTo>
                  <a:lnTo>
                    <a:pt x="9144" y="14947"/>
                  </a:lnTo>
                  <a:lnTo>
                    <a:pt x="15608" y="7696"/>
                  </a:lnTo>
                  <a:lnTo>
                    <a:pt x="20472" y="5880"/>
                  </a:lnTo>
                  <a:lnTo>
                    <a:pt x="30264" y="5880"/>
                  </a:lnTo>
                  <a:lnTo>
                    <a:pt x="33375" y="6464"/>
                  </a:lnTo>
                  <a:lnTo>
                    <a:pt x="39331" y="8788"/>
                  </a:lnTo>
                  <a:lnTo>
                    <a:pt x="42164" y="10452"/>
                  </a:lnTo>
                  <a:lnTo>
                    <a:pt x="44843" y="12636"/>
                  </a:lnTo>
                  <a:lnTo>
                    <a:pt x="44843" y="5016"/>
                  </a:lnTo>
                  <a:lnTo>
                    <a:pt x="42227" y="3416"/>
                  </a:lnTo>
                  <a:lnTo>
                    <a:pt x="39331" y="2184"/>
                  </a:lnTo>
                  <a:lnTo>
                    <a:pt x="33096" y="444"/>
                  </a:lnTo>
                  <a:lnTo>
                    <a:pt x="29832" y="0"/>
                  </a:lnTo>
                  <a:lnTo>
                    <a:pt x="18148" y="0"/>
                  </a:lnTo>
                  <a:lnTo>
                    <a:pt x="11620" y="2476"/>
                  </a:lnTo>
                  <a:lnTo>
                    <a:pt x="2324" y="12128"/>
                  </a:lnTo>
                  <a:lnTo>
                    <a:pt x="0" y="18872"/>
                  </a:lnTo>
                  <a:lnTo>
                    <a:pt x="0" y="36068"/>
                  </a:lnTo>
                  <a:lnTo>
                    <a:pt x="2324" y="42811"/>
                  </a:lnTo>
                  <a:lnTo>
                    <a:pt x="11620" y="52387"/>
                  </a:lnTo>
                  <a:lnTo>
                    <a:pt x="18148" y="54787"/>
                  </a:lnTo>
                  <a:lnTo>
                    <a:pt x="30187" y="54787"/>
                  </a:lnTo>
                  <a:lnTo>
                    <a:pt x="33743" y="54279"/>
                  </a:lnTo>
                  <a:lnTo>
                    <a:pt x="40424" y="52387"/>
                  </a:lnTo>
                  <a:lnTo>
                    <a:pt x="43472" y="50939"/>
                  </a:lnTo>
                  <a:lnTo>
                    <a:pt x="46228" y="48907"/>
                  </a:lnTo>
                  <a:lnTo>
                    <a:pt x="46228" y="26200"/>
                  </a:lnTo>
                  <a:close/>
                </a:path>
                <a:path w="299084" h="55244">
                  <a:moveTo>
                    <a:pt x="92011" y="24460"/>
                  </a:moveTo>
                  <a:lnTo>
                    <a:pt x="90779" y="20320"/>
                  </a:lnTo>
                  <a:lnTo>
                    <a:pt x="86131" y="14668"/>
                  </a:lnTo>
                  <a:lnTo>
                    <a:pt x="82651" y="13208"/>
                  </a:lnTo>
                  <a:lnTo>
                    <a:pt x="75387" y="13208"/>
                  </a:lnTo>
                  <a:lnTo>
                    <a:pt x="72923" y="13868"/>
                  </a:lnTo>
                  <a:lnTo>
                    <a:pt x="68643" y="16192"/>
                  </a:lnTo>
                  <a:lnTo>
                    <a:pt x="66827" y="17995"/>
                  </a:lnTo>
                  <a:lnTo>
                    <a:pt x="65303" y="20320"/>
                  </a:lnTo>
                  <a:lnTo>
                    <a:pt x="65303" y="14160"/>
                  </a:lnTo>
                  <a:lnTo>
                    <a:pt x="58775" y="14160"/>
                  </a:lnTo>
                  <a:lnTo>
                    <a:pt x="58775" y="53848"/>
                  </a:lnTo>
                  <a:lnTo>
                    <a:pt x="65303" y="53848"/>
                  </a:lnTo>
                  <a:lnTo>
                    <a:pt x="65303" y="27571"/>
                  </a:lnTo>
                  <a:lnTo>
                    <a:pt x="66319" y="24536"/>
                  </a:lnTo>
                  <a:lnTo>
                    <a:pt x="70383" y="20027"/>
                  </a:lnTo>
                  <a:lnTo>
                    <a:pt x="73139" y="18872"/>
                  </a:lnTo>
                  <a:lnTo>
                    <a:pt x="79603" y="18872"/>
                  </a:lnTo>
                  <a:lnTo>
                    <a:pt x="81775" y="19812"/>
                  </a:lnTo>
                  <a:lnTo>
                    <a:pt x="84683" y="23583"/>
                  </a:lnTo>
                  <a:lnTo>
                    <a:pt x="85483" y="26339"/>
                  </a:lnTo>
                  <a:lnTo>
                    <a:pt x="85483" y="53848"/>
                  </a:lnTo>
                  <a:lnTo>
                    <a:pt x="92011" y="53848"/>
                  </a:lnTo>
                  <a:lnTo>
                    <a:pt x="92011" y="29895"/>
                  </a:lnTo>
                  <a:lnTo>
                    <a:pt x="92011" y="24460"/>
                  </a:lnTo>
                  <a:close/>
                </a:path>
                <a:path w="299084" h="55244">
                  <a:moveTo>
                    <a:pt x="138010" y="24460"/>
                  </a:moveTo>
                  <a:lnTo>
                    <a:pt x="136779" y="20320"/>
                  </a:lnTo>
                  <a:lnTo>
                    <a:pt x="132130" y="14668"/>
                  </a:lnTo>
                  <a:lnTo>
                    <a:pt x="128651" y="13208"/>
                  </a:lnTo>
                  <a:lnTo>
                    <a:pt x="121399" y="13208"/>
                  </a:lnTo>
                  <a:lnTo>
                    <a:pt x="118922" y="13868"/>
                  </a:lnTo>
                  <a:lnTo>
                    <a:pt x="114642" y="16192"/>
                  </a:lnTo>
                  <a:lnTo>
                    <a:pt x="112826" y="17995"/>
                  </a:lnTo>
                  <a:lnTo>
                    <a:pt x="111302" y="20320"/>
                  </a:lnTo>
                  <a:lnTo>
                    <a:pt x="111302" y="14160"/>
                  </a:lnTo>
                  <a:lnTo>
                    <a:pt x="104775" y="14160"/>
                  </a:lnTo>
                  <a:lnTo>
                    <a:pt x="104775" y="53848"/>
                  </a:lnTo>
                  <a:lnTo>
                    <a:pt x="111302" y="53848"/>
                  </a:lnTo>
                  <a:lnTo>
                    <a:pt x="111302" y="27571"/>
                  </a:lnTo>
                  <a:lnTo>
                    <a:pt x="112318" y="24536"/>
                  </a:lnTo>
                  <a:lnTo>
                    <a:pt x="116382" y="20027"/>
                  </a:lnTo>
                  <a:lnTo>
                    <a:pt x="119151" y="18872"/>
                  </a:lnTo>
                  <a:lnTo>
                    <a:pt x="125603" y="18872"/>
                  </a:lnTo>
                  <a:lnTo>
                    <a:pt x="127774" y="19812"/>
                  </a:lnTo>
                  <a:lnTo>
                    <a:pt x="130683" y="23583"/>
                  </a:lnTo>
                  <a:lnTo>
                    <a:pt x="131483" y="26339"/>
                  </a:lnTo>
                  <a:lnTo>
                    <a:pt x="131483" y="53848"/>
                  </a:lnTo>
                  <a:lnTo>
                    <a:pt x="138010" y="53848"/>
                  </a:lnTo>
                  <a:lnTo>
                    <a:pt x="138010" y="29895"/>
                  </a:lnTo>
                  <a:lnTo>
                    <a:pt x="138010" y="24460"/>
                  </a:lnTo>
                  <a:close/>
                </a:path>
                <a:path w="299084" h="55244">
                  <a:moveTo>
                    <a:pt x="178422" y="39700"/>
                  </a:moveTo>
                  <a:lnTo>
                    <a:pt x="159918" y="29895"/>
                  </a:lnTo>
                  <a:lnTo>
                    <a:pt x="157594" y="29032"/>
                  </a:lnTo>
                  <a:lnTo>
                    <a:pt x="155282" y="27292"/>
                  </a:lnTo>
                  <a:lnTo>
                    <a:pt x="154698" y="26123"/>
                  </a:lnTo>
                  <a:lnTo>
                    <a:pt x="154698" y="22644"/>
                  </a:lnTo>
                  <a:lnTo>
                    <a:pt x="155498" y="21196"/>
                  </a:lnTo>
                  <a:lnTo>
                    <a:pt x="158686" y="19164"/>
                  </a:lnTo>
                  <a:lnTo>
                    <a:pt x="161150" y="18656"/>
                  </a:lnTo>
                  <a:lnTo>
                    <a:pt x="166522" y="18656"/>
                  </a:lnTo>
                  <a:lnTo>
                    <a:pt x="176314" y="21488"/>
                  </a:lnTo>
                  <a:lnTo>
                    <a:pt x="176314" y="15316"/>
                  </a:lnTo>
                  <a:lnTo>
                    <a:pt x="174510" y="14668"/>
                  </a:lnTo>
                  <a:lnTo>
                    <a:pt x="172542" y="14160"/>
                  </a:lnTo>
                  <a:lnTo>
                    <a:pt x="168262" y="13423"/>
                  </a:lnTo>
                  <a:lnTo>
                    <a:pt x="166014" y="13208"/>
                  </a:lnTo>
                  <a:lnTo>
                    <a:pt x="158686" y="13208"/>
                  </a:lnTo>
                  <a:lnTo>
                    <a:pt x="154914" y="14224"/>
                  </a:lnTo>
                  <a:lnTo>
                    <a:pt x="149694" y="18288"/>
                  </a:lnTo>
                  <a:lnTo>
                    <a:pt x="148386" y="21196"/>
                  </a:lnTo>
                  <a:lnTo>
                    <a:pt x="148386" y="28016"/>
                  </a:lnTo>
                  <a:lnTo>
                    <a:pt x="149250" y="30403"/>
                  </a:lnTo>
                  <a:lnTo>
                    <a:pt x="152806" y="33896"/>
                  </a:lnTo>
                  <a:lnTo>
                    <a:pt x="155790" y="35191"/>
                  </a:lnTo>
                  <a:lnTo>
                    <a:pt x="166166" y="37439"/>
                  </a:lnTo>
                  <a:lnTo>
                    <a:pt x="168770" y="38392"/>
                  </a:lnTo>
                  <a:lnTo>
                    <a:pt x="171094" y="40271"/>
                  </a:lnTo>
                  <a:lnTo>
                    <a:pt x="171754" y="41656"/>
                  </a:lnTo>
                  <a:lnTo>
                    <a:pt x="171754" y="45351"/>
                  </a:lnTo>
                  <a:lnTo>
                    <a:pt x="170878" y="46875"/>
                  </a:lnTo>
                  <a:lnTo>
                    <a:pt x="167614" y="48907"/>
                  </a:lnTo>
                  <a:lnTo>
                    <a:pt x="165214" y="49415"/>
                  </a:lnTo>
                  <a:lnTo>
                    <a:pt x="159854" y="49415"/>
                  </a:lnTo>
                  <a:lnTo>
                    <a:pt x="157530" y="49123"/>
                  </a:lnTo>
                  <a:lnTo>
                    <a:pt x="152882" y="47891"/>
                  </a:lnTo>
                  <a:lnTo>
                    <a:pt x="150495" y="46951"/>
                  </a:lnTo>
                  <a:lnTo>
                    <a:pt x="148094" y="45643"/>
                  </a:lnTo>
                  <a:lnTo>
                    <a:pt x="148094" y="52387"/>
                  </a:lnTo>
                  <a:lnTo>
                    <a:pt x="150634" y="53263"/>
                  </a:lnTo>
                  <a:lnTo>
                    <a:pt x="153035" y="53848"/>
                  </a:lnTo>
                  <a:lnTo>
                    <a:pt x="157670" y="54571"/>
                  </a:lnTo>
                  <a:lnTo>
                    <a:pt x="159854" y="54787"/>
                  </a:lnTo>
                  <a:lnTo>
                    <a:pt x="167106" y="54787"/>
                  </a:lnTo>
                  <a:lnTo>
                    <a:pt x="171170" y="53771"/>
                  </a:lnTo>
                  <a:lnTo>
                    <a:pt x="176974" y="49491"/>
                  </a:lnTo>
                  <a:lnTo>
                    <a:pt x="178422" y="46583"/>
                  </a:lnTo>
                  <a:lnTo>
                    <a:pt x="178422" y="39700"/>
                  </a:lnTo>
                  <a:close/>
                </a:path>
                <a:path w="299084" h="55244">
                  <a:moveTo>
                    <a:pt x="204622" y="31064"/>
                  </a:moveTo>
                  <a:lnTo>
                    <a:pt x="185534" y="31064"/>
                  </a:lnTo>
                  <a:lnTo>
                    <a:pt x="185534" y="36868"/>
                  </a:lnTo>
                  <a:lnTo>
                    <a:pt x="204622" y="36868"/>
                  </a:lnTo>
                  <a:lnTo>
                    <a:pt x="204622" y="31064"/>
                  </a:lnTo>
                  <a:close/>
                </a:path>
                <a:path w="299084" h="55244">
                  <a:moveTo>
                    <a:pt x="256501" y="53848"/>
                  </a:moveTo>
                  <a:lnTo>
                    <a:pt x="249237" y="39408"/>
                  </a:lnTo>
                  <a:lnTo>
                    <a:pt x="247789" y="36423"/>
                  </a:lnTo>
                  <a:lnTo>
                    <a:pt x="246341" y="34112"/>
                  </a:lnTo>
                  <a:lnTo>
                    <a:pt x="240385" y="29032"/>
                  </a:lnTo>
                  <a:lnTo>
                    <a:pt x="243293" y="28232"/>
                  </a:lnTo>
                  <a:lnTo>
                    <a:pt x="245541" y="26708"/>
                  </a:lnTo>
                  <a:lnTo>
                    <a:pt x="246341" y="25615"/>
                  </a:lnTo>
                  <a:lnTo>
                    <a:pt x="247142" y="24536"/>
                  </a:lnTo>
                  <a:lnTo>
                    <a:pt x="248666" y="22352"/>
                  </a:lnTo>
                  <a:lnTo>
                    <a:pt x="249453" y="19519"/>
                  </a:lnTo>
                  <a:lnTo>
                    <a:pt x="249339" y="10820"/>
                  </a:lnTo>
                  <a:lnTo>
                    <a:pt x="247929" y="7264"/>
                  </a:lnTo>
                  <a:lnTo>
                    <a:pt x="247421" y="6832"/>
                  </a:lnTo>
                  <a:lnTo>
                    <a:pt x="244957" y="4724"/>
                  </a:lnTo>
                  <a:lnTo>
                    <a:pt x="241985" y="2260"/>
                  </a:lnTo>
                  <a:lnTo>
                    <a:pt x="241909" y="13144"/>
                  </a:lnTo>
                  <a:lnTo>
                    <a:pt x="241820" y="19519"/>
                  </a:lnTo>
                  <a:lnTo>
                    <a:pt x="240969" y="21628"/>
                  </a:lnTo>
                  <a:lnTo>
                    <a:pt x="237490" y="24815"/>
                  </a:lnTo>
                  <a:lnTo>
                    <a:pt x="234873" y="25615"/>
                  </a:lnTo>
                  <a:lnTo>
                    <a:pt x="222465" y="25615"/>
                  </a:lnTo>
                  <a:lnTo>
                    <a:pt x="222465" y="6832"/>
                  </a:lnTo>
                  <a:lnTo>
                    <a:pt x="234873" y="6832"/>
                  </a:lnTo>
                  <a:lnTo>
                    <a:pt x="237490" y="7620"/>
                  </a:lnTo>
                  <a:lnTo>
                    <a:pt x="240969" y="10820"/>
                  </a:lnTo>
                  <a:lnTo>
                    <a:pt x="241909" y="13144"/>
                  </a:lnTo>
                  <a:lnTo>
                    <a:pt x="241909" y="2247"/>
                  </a:lnTo>
                  <a:lnTo>
                    <a:pt x="237490" y="952"/>
                  </a:lnTo>
                  <a:lnTo>
                    <a:pt x="215277" y="952"/>
                  </a:lnTo>
                  <a:lnTo>
                    <a:pt x="215277" y="53848"/>
                  </a:lnTo>
                  <a:lnTo>
                    <a:pt x="222465" y="53848"/>
                  </a:lnTo>
                  <a:lnTo>
                    <a:pt x="222465" y="31496"/>
                  </a:lnTo>
                  <a:lnTo>
                    <a:pt x="233057" y="31496"/>
                  </a:lnTo>
                  <a:lnTo>
                    <a:pt x="248805" y="53848"/>
                  </a:lnTo>
                  <a:lnTo>
                    <a:pt x="256501" y="53848"/>
                  </a:lnTo>
                  <a:close/>
                </a:path>
                <a:path w="299084" h="55244">
                  <a:moveTo>
                    <a:pt x="299008" y="27508"/>
                  </a:moveTo>
                  <a:lnTo>
                    <a:pt x="297345" y="22428"/>
                  </a:lnTo>
                  <a:lnTo>
                    <a:pt x="294157" y="18719"/>
                  </a:lnTo>
                  <a:lnTo>
                    <a:pt x="292125" y="16471"/>
                  </a:lnTo>
                  <a:lnTo>
                    <a:pt x="292125" y="38823"/>
                  </a:lnTo>
                  <a:lnTo>
                    <a:pt x="291109" y="42519"/>
                  </a:lnTo>
                  <a:lnTo>
                    <a:pt x="287045" y="48044"/>
                  </a:lnTo>
                  <a:lnTo>
                    <a:pt x="284289" y="49339"/>
                  </a:lnTo>
                  <a:lnTo>
                    <a:pt x="277253" y="49339"/>
                  </a:lnTo>
                  <a:lnTo>
                    <a:pt x="274485" y="48044"/>
                  </a:lnTo>
                  <a:lnTo>
                    <a:pt x="270421" y="42519"/>
                  </a:lnTo>
                  <a:lnTo>
                    <a:pt x="269481" y="38823"/>
                  </a:lnTo>
                  <a:lnTo>
                    <a:pt x="269481" y="29324"/>
                  </a:lnTo>
                  <a:lnTo>
                    <a:pt x="270497" y="25615"/>
                  </a:lnTo>
                  <a:lnTo>
                    <a:pt x="274561" y="20104"/>
                  </a:lnTo>
                  <a:lnTo>
                    <a:pt x="277317" y="18719"/>
                  </a:lnTo>
                  <a:lnTo>
                    <a:pt x="284289" y="18719"/>
                  </a:lnTo>
                  <a:lnTo>
                    <a:pt x="287045" y="20104"/>
                  </a:lnTo>
                  <a:lnTo>
                    <a:pt x="291109" y="25615"/>
                  </a:lnTo>
                  <a:lnTo>
                    <a:pt x="292100" y="29324"/>
                  </a:lnTo>
                  <a:lnTo>
                    <a:pt x="292125" y="38823"/>
                  </a:lnTo>
                  <a:lnTo>
                    <a:pt x="292125" y="16471"/>
                  </a:lnTo>
                  <a:lnTo>
                    <a:pt x="290893" y="15100"/>
                  </a:lnTo>
                  <a:lnTo>
                    <a:pt x="286461" y="13208"/>
                  </a:lnTo>
                  <a:lnTo>
                    <a:pt x="275069" y="13208"/>
                  </a:lnTo>
                  <a:lnTo>
                    <a:pt x="270573" y="15100"/>
                  </a:lnTo>
                  <a:lnTo>
                    <a:pt x="267385" y="18719"/>
                  </a:lnTo>
                  <a:lnTo>
                    <a:pt x="264185" y="22428"/>
                  </a:lnTo>
                  <a:lnTo>
                    <a:pt x="262585" y="27508"/>
                  </a:lnTo>
                  <a:lnTo>
                    <a:pt x="262585" y="40563"/>
                  </a:lnTo>
                  <a:lnTo>
                    <a:pt x="264185" y="45643"/>
                  </a:lnTo>
                  <a:lnTo>
                    <a:pt x="267436" y="49339"/>
                  </a:lnTo>
                  <a:lnTo>
                    <a:pt x="270573" y="52971"/>
                  </a:lnTo>
                  <a:lnTo>
                    <a:pt x="275069" y="54787"/>
                  </a:lnTo>
                  <a:lnTo>
                    <a:pt x="286461" y="54787"/>
                  </a:lnTo>
                  <a:lnTo>
                    <a:pt x="290893" y="52971"/>
                  </a:lnTo>
                  <a:lnTo>
                    <a:pt x="294081" y="49339"/>
                  </a:lnTo>
                  <a:lnTo>
                    <a:pt x="297345" y="45643"/>
                  </a:lnTo>
                  <a:lnTo>
                    <a:pt x="299008" y="40563"/>
                  </a:lnTo>
                  <a:lnTo>
                    <a:pt x="299008" y="27508"/>
                  </a:lnTo>
                  <a:close/>
                </a:path>
              </a:pathLst>
            </a:custGeom>
            <a:solidFill>
              <a:srgbClr val="000000"/>
            </a:solidFill>
          </p:spPr>
          <p:txBody>
            <a:bodyPr wrap="square" lIns="0" tIns="0" rIns="0" bIns="0" rtlCol="0"/>
            <a:lstStyle/>
            <a:p>
              <a:endParaRPr/>
            </a:p>
          </p:txBody>
        </p:sp>
        <p:sp>
          <p:nvSpPr>
            <p:cNvPr id="124" name="object 124"/>
            <p:cNvSpPr/>
            <p:nvPr/>
          </p:nvSpPr>
          <p:spPr>
            <a:xfrm>
              <a:off x="1505038" y="3203317"/>
              <a:ext cx="6582409" cy="0"/>
            </a:xfrm>
            <a:custGeom>
              <a:avLst/>
              <a:gdLst/>
              <a:ahLst/>
              <a:cxnLst/>
              <a:rect l="l" t="t" r="r" b="b"/>
              <a:pathLst>
                <a:path w="6582409">
                  <a:moveTo>
                    <a:pt x="0" y="0"/>
                  </a:moveTo>
                  <a:lnTo>
                    <a:pt x="3922244" y="0"/>
                  </a:lnTo>
                </a:path>
                <a:path w="6582409">
                  <a:moveTo>
                    <a:pt x="6463425" y="0"/>
                  </a:moveTo>
                  <a:lnTo>
                    <a:pt x="6582403" y="0"/>
                  </a:lnTo>
                </a:path>
              </a:pathLst>
            </a:custGeom>
            <a:ln w="5804">
              <a:solidFill>
                <a:srgbClr val="B0B0B0"/>
              </a:solidFill>
            </a:ln>
          </p:spPr>
          <p:txBody>
            <a:bodyPr wrap="square" lIns="0" tIns="0" rIns="0" bIns="0" rtlCol="0"/>
            <a:lstStyle/>
            <a:p>
              <a:endParaRPr/>
            </a:p>
          </p:txBody>
        </p:sp>
        <p:sp>
          <p:nvSpPr>
            <p:cNvPr id="125" name="object 125"/>
            <p:cNvSpPr/>
            <p:nvPr/>
          </p:nvSpPr>
          <p:spPr>
            <a:xfrm>
              <a:off x="1479643" y="3203317"/>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26" name="object 126"/>
            <p:cNvSpPr/>
            <p:nvPr/>
          </p:nvSpPr>
          <p:spPr>
            <a:xfrm>
              <a:off x="1479643" y="3203317"/>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127" name="object 127"/>
            <p:cNvSpPr/>
            <p:nvPr/>
          </p:nvSpPr>
          <p:spPr>
            <a:xfrm>
              <a:off x="1306207" y="3175723"/>
              <a:ext cx="144780" cy="56515"/>
            </a:xfrm>
            <a:custGeom>
              <a:avLst/>
              <a:gdLst/>
              <a:ahLst/>
              <a:cxnLst/>
              <a:rect l="l" t="t" r="r" b="b"/>
              <a:pathLst>
                <a:path w="144780" h="56514">
                  <a:moveTo>
                    <a:pt x="57899" y="25908"/>
                  </a:moveTo>
                  <a:lnTo>
                    <a:pt x="56743" y="21767"/>
                  </a:lnTo>
                  <a:lnTo>
                    <a:pt x="52235" y="15963"/>
                  </a:lnTo>
                  <a:lnTo>
                    <a:pt x="49047" y="14516"/>
                  </a:lnTo>
                  <a:lnTo>
                    <a:pt x="41859" y="14516"/>
                  </a:lnTo>
                  <a:lnTo>
                    <a:pt x="39179" y="15240"/>
                  </a:lnTo>
                  <a:lnTo>
                    <a:pt x="34683" y="18072"/>
                  </a:lnTo>
                  <a:lnTo>
                    <a:pt x="32727" y="20180"/>
                  </a:lnTo>
                  <a:lnTo>
                    <a:pt x="31127" y="23075"/>
                  </a:lnTo>
                  <a:lnTo>
                    <a:pt x="30111" y="20320"/>
                  </a:lnTo>
                  <a:lnTo>
                    <a:pt x="28663" y="18148"/>
                  </a:lnTo>
                  <a:lnTo>
                    <a:pt x="24599" y="15240"/>
                  </a:lnTo>
                  <a:lnTo>
                    <a:pt x="22199" y="14516"/>
                  </a:lnTo>
                  <a:lnTo>
                    <a:pt x="16395" y="14516"/>
                  </a:lnTo>
                  <a:lnTo>
                    <a:pt x="13931" y="15100"/>
                  </a:lnTo>
                  <a:lnTo>
                    <a:pt x="9791" y="17424"/>
                  </a:lnTo>
                  <a:lnTo>
                    <a:pt x="7975" y="19227"/>
                  </a:lnTo>
                  <a:lnTo>
                    <a:pt x="6527" y="21628"/>
                  </a:lnTo>
                  <a:lnTo>
                    <a:pt x="6527" y="15455"/>
                  </a:lnTo>
                  <a:lnTo>
                    <a:pt x="0" y="15455"/>
                  </a:lnTo>
                  <a:lnTo>
                    <a:pt x="0" y="55143"/>
                  </a:lnTo>
                  <a:lnTo>
                    <a:pt x="6527" y="55143"/>
                  </a:lnTo>
                  <a:lnTo>
                    <a:pt x="6527" y="28879"/>
                  </a:lnTo>
                  <a:lnTo>
                    <a:pt x="7467" y="25831"/>
                  </a:lnTo>
                  <a:lnTo>
                    <a:pt x="11391" y="21336"/>
                  </a:lnTo>
                  <a:lnTo>
                    <a:pt x="14071" y="20180"/>
                  </a:lnTo>
                  <a:lnTo>
                    <a:pt x="20167" y="20180"/>
                  </a:lnTo>
                  <a:lnTo>
                    <a:pt x="22275" y="21120"/>
                  </a:lnTo>
                  <a:lnTo>
                    <a:pt x="24955" y="24815"/>
                  </a:lnTo>
                  <a:lnTo>
                    <a:pt x="25679" y="27647"/>
                  </a:lnTo>
                  <a:lnTo>
                    <a:pt x="25679" y="55143"/>
                  </a:lnTo>
                  <a:lnTo>
                    <a:pt x="32219" y="55143"/>
                  </a:lnTo>
                  <a:lnTo>
                    <a:pt x="32219" y="28879"/>
                  </a:lnTo>
                  <a:lnTo>
                    <a:pt x="33159" y="25831"/>
                  </a:lnTo>
                  <a:lnTo>
                    <a:pt x="37071" y="21336"/>
                  </a:lnTo>
                  <a:lnTo>
                    <a:pt x="39763" y="20180"/>
                  </a:lnTo>
                  <a:lnTo>
                    <a:pt x="45923" y="20180"/>
                  </a:lnTo>
                  <a:lnTo>
                    <a:pt x="47955" y="21120"/>
                  </a:lnTo>
                  <a:lnTo>
                    <a:pt x="50647" y="24815"/>
                  </a:lnTo>
                  <a:lnTo>
                    <a:pt x="51371" y="27647"/>
                  </a:lnTo>
                  <a:lnTo>
                    <a:pt x="51371" y="55143"/>
                  </a:lnTo>
                  <a:lnTo>
                    <a:pt x="57899" y="55143"/>
                  </a:lnTo>
                  <a:lnTo>
                    <a:pt x="57899" y="25908"/>
                  </a:lnTo>
                  <a:close/>
                </a:path>
                <a:path w="144780" h="56514">
                  <a:moveTo>
                    <a:pt x="103898" y="25768"/>
                  </a:moveTo>
                  <a:lnTo>
                    <a:pt x="102666" y="21628"/>
                  </a:lnTo>
                  <a:lnTo>
                    <a:pt x="98018" y="15963"/>
                  </a:lnTo>
                  <a:lnTo>
                    <a:pt x="94538" y="14516"/>
                  </a:lnTo>
                  <a:lnTo>
                    <a:pt x="87287" y="14516"/>
                  </a:lnTo>
                  <a:lnTo>
                    <a:pt x="84823" y="15163"/>
                  </a:lnTo>
                  <a:lnTo>
                    <a:pt x="80543" y="17487"/>
                  </a:lnTo>
                  <a:lnTo>
                    <a:pt x="78727" y="19304"/>
                  </a:lnTo>
                  <a:lnTo>
                    <a:pt x="77203" y="21628"/>
                  </a:lnTo>
                  <a:lnTo>
                    <a:pt x="77203" y="0"/>
                  </a:lnTo>
                  <a:lnTo>
                    <a:pt x="70675" y="0"/>
                  </a:lnTo>
                  <a:lnTo>
                    <a:pt x="70675" y="55143"/>
                  </a:lnTo>
                  <a:lnTo>
                    <a:pt x="77203" y="55143"/>
                  </a:lnTo>
                  <a:lnTo>
                    <a:pt x="77203" y="28879"/>
                  </a:lnTo>
                  <a:lnTo>
                    <a:pt x="78219" y="25831"/>
                  </a:lnTo>
                  <a:lnTo>
                    <a:pt x="82283" y="21336"/>
                  </a:lnTo>
                  <a:lnTo>
                    <a:pt x="85039" y="20180"/>
                  </a:lnTo>
                  <a:lnTo>
                    <a:pt x="91490" y="20180"/>
                  </a:lnTo>
                  <a:lnTo>
                    <a:pt x="93675" y="21120"/>
                  </a:lnTo>
                  <a:lnTo>
                    <a:pt x="96570" y="24892"/>
                  </a:lnTo>
                  <a:lnTo>
                    <a:pt x="97370" y="27647"/>
                  </a:lnTo>
                  <a:lnTo>
                    <a:pt x="97370" y="55143"/>
                  </a:lnTo>
                  <a:lnTo>
                    <a:pt x="103898" y="55143"/>
                  </a:lnTo>
                  <a:lnTo>
                    <a:pt x="103898" y="31203"/>
                  </a:lnTo>
                  <a:lnTo>
                    <a:pt x="103898" y="25768"/>
                  </a:lnTo>
                  <a:close/>
                </a:path>
                <a:path w="144780" h="56514">
                  <a:moveTo>
                    <a:pt x="144310" y="40995"/>
                  </a:moveTo>
                  <a:lnTo>
                    <a:pt x="125818" y="31203"/>
                  </a:lnTo>
                  <a:lnTo>
                    <a:pt x="123494" y="30327"/>
                  </a:lnTo>
                  <a:lnTo>
                    <a:pt x="121170" y="28587"/>
                  </a:lnTo>
                  <a:lnTo>
                    <a:pt x="120586" y="27432"/>
                  </a:lnTo>
                  <a:lnTo>
                    <a:pt x="120586" y="23952"/>
                  </a:lnTo>
                  <a:lnTo>
                    <a:pt x="121386" y="22491"/>
                  </a:lnTo>
                  <a:lnTo>
                    <a:pt x="124574" y="20459"/>
                  </a:lnTo>
                  <a:lnTo>
                    <a:pt x="127050" y="19964"/>
                  </a:lnTo>
                  <a:lnTo>
                    <a:pt x="132422" y="19964"/>
                  </a:lnTo>
                  <a:lnTo>
                    <a:pt x="142214" y="22783"/>
                  </a:lnTo>
                  <a:lnTo>
                    <a:pt x="142214" y="16624"/>
                  </a:lnTo>
                  <a:lnTo>
                    <a:pt x="140398" y="15963"/>
                  </a:lnTo>
                  <a:lnTo>
                    <a:pt x="138442" y="15455"/>
                  </a:lnTo>
                  <a:lnTo>
                    <a:pt x="134162" y="14732"/>
                  </a:lnTo>
                  <a:lnTo>
                    <a:pt x="131914" y="14516"/>
                  </a:lnTo>
                  <a:lnTo>
                    <a:pt x="124574" y="14516"/>
                  </a:lnTo>
                  <a:lnTo>
                    <a:pt x="120802" y="15532"/>
                  </a:lnTo>
                  <a:lnTo>
                    <a:pt x="115582" y="19596"/>
                  </a:lnTo>
                  <a:lnTo>
                    <a:pt x="114274" y="22491"/>
                  </a:lnTo>
                  <a:lnTo>
                    <a:pt x="114274" y="29324"/>
                  </a:lnTo>
                  <a:lnTo>
                    <a:pt x="115150" y="31711"/>
                  </a:lnTo>
                  <a:lnTo>
                    <a:pt x="118706" y="35191"/>
                  </a:lnTo>
                  <a:lnTo>
                    <a:pt x="121678" y="36499"/>
                  </a:lnTo>
                  <a:lnTo>
                    <a:pt x="132054" y="38747"/>
                  </a:lnTo>
                  <a:lnTo>
                    <a:pt x="134670" y="39687"/>
                  </a:lnTo>
                  <a:lnTo>
                    <a:pt x="136982" y="41579"/>
                  </a:lnTo>
                  <a:lnTo>
                    <a:pt x="137642" y="42964"/>
                  </a:lnTo>
                  <a:lnTo>
                    <a:pt x="137642" y="46659"/>
                  </a:lnTo>
                  <a:lnTo>
                    <a:pt x="136766" y="48183"/>
                  </a:lnTo>
                  <a:lnTo>
                    <a:pt x="133502" y="50215"/>
                  </a:lnTo>
                  <a:lnTo>
                    <a:pt x="131114" y="50723"/>
                  </a:lnTo>
                  <a:lnTo>
                    <a:pt x="125742" y="50723"/>
                  </a:lnTo>
                  <a:lnTo>
                    <a:pt x="123418" y="50431"/>
                  </a:lnTo>
                  <a:lnTo>
                    <a:pt x="118770" y="49199"/>
                  </a:lnTo>
                  <a:lnTo>
                    <a:pt x="116382" y="48260"/>
                  </a:lnTo>
                  <a:lnTo>
                    <a:pt x="113982" y="46951"/>
                  </a:lnTo>
                  <a:lnTo>
                    <a:pt x="113982" y="53695"/>
                  </a:lnTo>
                  <a:lnTo>
                    <a:pt x="116522" y="54571"/>
                  </a:lnTo>
                  <a:lnTo>
                    <a:pt x="118922" y="55143"/>
                  </a:lnTo>
                  <a:lnTo>
                    <a:pt x="123558" y="55880"/>
                  </a:lnTo>
                  <a:lnTo>
                    <a:pt x="125742" y="56095"/>
                  </a:lnTo>
                  <a:lnTo>
                    <a:pt x="132994" y="56095"/>
                  </a:lnTo>
                  <a:lnTo>
                    <a:pt x="137058" y="55079"/>
                  </a:lnTo>
                  <a:lnTo>
                    <a:pt x="142862" y="50800"/>
                  </a:lnTo>
                  <a:lnTo>
                    <a:pt x="144310" y="47891"/>
                  </a:lnTo>
                  <a:lnTo>
                    <a:pt x="144310" y="40995"/>
                  </a:lnTo>
                  <a:close/>
                </a:path>
              </a:pathLst>
            </a:custGeom>
            <a:solidFill>
              <a:srgbClr val="000000"/>
            </a:solidFill>
          </p:spPr>
          <p:txBody>
            <a:bodyPr wrap="square" lIns="0" tIns="0" rIns="0" bIns="0" rtlCol="0"/>
            <a:lstStyle/>
            <a:p>
              <a:endParaRPr/>
            </a:p>
          </p:txBody>
        </p:sp>
        <p:sp>
          <p:nvSpPr>
            <p:cNvPr id="128" name="object 128"/>
            <p:cNvSpPr/>
            <p:nvPr/>
          </p:nvSpPr>
          <p:spPr>
            <a:xfrm>
              <a:off x="1505038" y="3327024"/>
              <a:ext cx="6582409" cy="0"/>
            </a:xfrm>
            <a:custGeom>
              <a:avLst/>
              <a:gdLst/>
              <a:ahLst/>
              <a:cxnLst/>
              <a:rect l="l" t="t" r="r" b="b"/>
              <a:pathLst>
                <a:path w="6582409">
                  <a:moveTo>
                    <a:pt x="0" y="0"/>
                  </a:moveTo>
                  <a:lnTo>
                    <a:pt x="3922244" y="0"/>
                  </a:lnTo>
                </a:path>
                <a:path w="6582409">
                  <a:moveTo>
                    <a:pt x="6463425" y="0"/>
                  </a:moveTo>
                  <a:lnTo>
                    <a:pt x="6582403" y="0"/>
                  </a:lnTo>
                </a:path>
              </a:pathLst>
            </a:custGeom>
            <a:ln w="5804">
              <a:solidFill>
                <a:srgbClr val="B0B0B0"/>
              </a:solidFill>
            </a:ln>
          </p:spPr>
          <p:txBody>
            <a:bodyPr wrap="square" lIns="0" tIns="0" rIns="0" bIns="0" rtlCol="0"/>
            <a:lstStyle/>
            <a:p>
              <a:endParaRPr/>
            </a:p>
          </p:txBody>
        </p:sp>
        <p:sp>
          <p:nvSpPr>
            <p:cNvPr id="129" name="object 129"/>
            <p:cNvSpPr/>
            <p:nvPr/>
          </p:nvSpPr>
          <p:spPr>
            <a:xfrm>
              <a:off x="1479643" y="3327024"/>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30" name="object 130"/>
            <p:cNvSpPr/>
            <p:nvPr/>
          </p:nvSpPr>
          <p:spPr>
            <a:xfrm>
              <a:off x="1479643" y="3327024"/>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131" name="object 131"/>
            <p:cNvSpPr/>
            <p:nvPr/>
          </p:nvSpPr>
          <p:spPr>
            <a:xfrm>
              <a:off x="1253642" y="3299434"/>
              <a:ext cx="196850" cy="56515"/>
            </a:xfrm>
            <a:custGeom>
              <a:avLst/>
              <a:gdLst/>
              <a:ahLst/>
              <a:cxnLst/>
              <a:rect l="l" t="t" r="r" b="b"/>
              <a:pathLst>
                <a:path w="196850" h="56514">
                  <a:moveTo>
                    <a:pt x="30327" y="40995"/>
                  </a:moveTo>
                  <a:lnTo>
                    <a:pt x="11823" y="31203"/>
                  </a:lnTo>
                  <a:lnTo>
                    <a:pt x="9499" y="30327"/>
                  </a:lnTo>
                  <a:lnTo>
                    <a:pt x="7175" y="28587"/>
                  </a:lnTo>
                  <a:lnTo>
                    <a:pt x="6604" y="27432"/>
                  </a:lnTo>
                  <a:lnTo>
                    <a:pt x="6604" y="23939"/>
                  </a:lnTo>
                  <a:lnTo>
                    <a:pt x="7391" y="22491"/>
                  </a:lnTo>
                  <a:lnTo>
                    <a:pt x="10591" y="20459"/>
                  </a:lnTo>
                  <a:lnTo>
                    <a:pt x="13055" y="19951"/>
                  </a:lnTo>
                  <a:lnTo>
                    <a:pt x="18427" y="19951"/>
                  </a:lnTo>
                  <a:lnTo>
                    <a:pt x="28219" y="22783"/>
                  </a:lnTo>
                  <a:lnTo>
                    <a:pt x="28219" y="16611"/>
                  </a:lnTo>
                  <a:lnTo>
                    <a:pt x="26403" y="15963"/>
                  </a:lnTo>
                  <a:lnTo>
                    <a:pt x="24447" y="15455"/>
                  </a:lnTo>
                  <a:lnTo>
                    <a:pt x="20167" y="14732"/>
                  </a:lnTo>
                  <a:lnTo>
                    <a:pt x="17919" y="14516"/>
                  </a:lnTo>
                  <a:lnTo>
                    <a:pt x="10591" y="14516"/>
                  </a:lnTo>
                  <a:lnTo>
                    <a:pt x="6819" y="15532"/>
                  </a:lnTo>
                  <a:lnTo>
                    <a:pt x="1587" y="19596"/>
                  </a:lnTo>
                  <a:lnTo>
                    <a:pt x="292" y="22491"/>
                  </a:lnTo>
                  <a:lnTo>
                    <a:pt x="292" y="29311"/>
                  </a:lnTo>
                  <a:lnTo>
                    <a:pt x="1155" y="31711"/>
                  </a:lnTo>
                  <a:lnTo>
                    <a:pt x="4711" y="35191"/>
                  </a:lnTo>
                  <a:lnTo>
                    <a:pt x="7683" y="36499"/>
                  </a:lnTo>
                  <a:lnTo>
                    <a:pt x="18059" y="38747"/>
                  </a:lnTo>
                  <a:lnTo>
                    <a:pt x="20675" y="39687"/>
                  </a:lnTo>
                  <a:lnTo>
                    <a:pt x="22999" y="41579"/>
                  </a:lnTo>
                  <a:lnTo>
                    <a:pt x="23647" y="42951"/>
                  </a:lnTo>
                  <a:lnTo>
                    <a:pt x="23647" y="46659"/>
                  </a:lnTo>
                  <a:lnTo>
                    <a:pt x="22783" y="48183"/>
                  </a:lnTo>
                  <a:lnTo>
                    <a:pt x="19519" y="50215"/>
                  </a:lnTo>
                  <a:lnTo>
                    <a:pt x="17119" y="50723"/>
                  </a:lnTo>
                  <a:lnTo>
                    <a:pt x="11747" y="50723"/>
                  </a:lnTo>
                  <a:lnTo>
                    <a:pt x="9423" y="50431"/>
                  </a:lnTo>
                  <a:lnTo>
                    <a:pt x="4787" y="49199"/>
                  </a:lnTo>
                  <a:lnTo>
                    <a:pt x="2387" y="48247"/>
                  </a:lnTo>
                  <a:lnTo>
                    <a:pt x="0" y="46951"/>
                  </a:lnTo>
                  <a:lnTo>
                    <a:pt x="0" y="53695"/>
                  </a:lnTo>
                  <a:lnTo>
                    <a:pt x="2540" y="54559"/>
                  </a:lnTo>
                  <a:lnTo>
                    <a:pt x="4927" y="55143"/>
                  </a:lnTo>
                  <a:lnTo>
                    <a:pt x="9575" y="55867"/>
                  </a:lnTo>
                  <a:lnTo>
                    <a:pt x="11747" y="56083"/>
                  </a:lnTo>
                  <a:lnTo>
                    <a:pt x="19011" y="56083"/>
                  </a:lnTo>
                  <a:lnTo>
                    <a:pt x="23075" y="55067"/>
                  </a:lnTo>
                  <a:lnTo>
                    <a:pt x="28879" y="50787"/>
                  </a:lnTo>
                  <a:lnTo>
                    <a:pt x="30327" y="47891"/>
                  </a:lnTo>
                  <a:lnTo>
                    <a:pt x="30327" y="40995"/>
                  </a:lnTo>
                  <a:close/>
                </a:path>
                <a:path w="196850" h="56514">
                  <a:moveTo>
                    <a:pt x="68122" y="40995"/>
                  </a:moveTo>
                  <a:lnTo>
                    <a:pt x="49631" y="31203"/>
                  </a:lnTo>
                  <a:lnTo>
                    <a:pt x="47307" y="30327"/>
                  </a:lnTo>
                  <a:lnTo>
                    <a:pt x="44983" y="28587"/>
                  </a:lnTo>
                  <a:lnTo>
                    <a:pt x="44399" y="27432"/>
                  </a:lnTo>
                  <a:lnTo>
                    <a:pt x="44399" y="23939"/>
                  </a:lnTo>
                  <a:lnTo>
                    <a:pt x="45199" y="22491"/>
                  </a:lnTo>
                  <a:lnTo>
                    <a:pt x="48387" y="20459"/>
                  </a:lnTo>
                  <a:lnTo>
                    <a:pt x="50863" y="19951"/>
                  </a:lnTo>
                  <a:lnTo>
                    <a:pt x="56222" y="19951"/>
                  </a:lnTo>
                  <a:lnTo>
                    <a:pt x="66027" y="22783"/>
                  </a:lnTo>
                  <a:lnTo>
                    <a:pt x="66027" y="16611"/>
                  </a:lnTo>
                  <a:lnTo>
                    <a:pt x="64211" y="15963"/>
                  </a:lnTo>
                  <a:lnTo>
                    <a:pt x="62255" y="15455"/>
                  </a:lnTo>
                  <a:lnTo>
                    <a:pt x="57975" y="14732"/>
                  </a:lnTo>
                  <a:lnTo>
                    <a:pt x="55714" y="14516"/>
                  </a:lnTo>
                  <a:lnTo>
                    <a:pt x="48387" y="14516"/>
                  </a:lnTo>
                  <a:lnTo>
                    <a:pt x="44615" y="15532"/>
                  </a:lnTo>
                  <a:lnTo>
                    <a:pt x="39395" y="19596"/>
                  </a:lnTo>
                  <a:lnTo>
                    <a:pt x="38087" y="22491"/>
                  </a:lnTo>
                  <a:lnTo>
                    <a:pt x="38087" y="29311"/>
                  </a:lnTo>
                  <a:lnTo>
                    <a:pt x="38963" y="31711"/>
                  </a:lnTo>
                  <a:lnTo>
                    <a:pt x="42519" y="35191"/>
                  </a:lnTo>
                  <a:lnTo>
                    <a:pt x="45491" y="36499"/>
                  </a:lnTo>
                  <a:lnTo>
                    <a:pt x="55867" y="38747"/>
                  </a:lnTo>
                  <a:lnTo>
                    <a:pt x="58483" y="39687"/>
                  </a:lnTo>
                  <a:lnTo>
                    <a:pt x="60794" y="41579"/>
                  </a:lnTo>
                  <a:lnTo>
                    <a:pt x="61455" y="42951"/>
                  </a:lnTo>
                  <a:lnTo>
                    <a:pt x="61455" y="46659"/>
                  </a:lnTo>
                  <a:lnTo>
                    <a:pt x="60579" y="48183"/>
                  </a:lnTo>
                  <a:lnTo>
                    <a:pt x="57315" y="50215"/>
                  </a:lnTo>
                  <a:lnTo>
                    <a:pt x="54927" y="50723"/>
                  </a:lnTo>
                  <a:lnTo>
                    <a:pt x="49555" y="50723"/>
                  </a:lnTo>
                  <a:lnTo>
                    <a:pt x="47231" y="50431"/>
                  </a:lnTo>
                  <a:lnTo>
                    <a:pt x="42583" y="49199"/>
                  </a:lnTo>
                  <a:lnTo>
                    <a:pt x="40195" y="48247"/>
                  </a:lnTo>
                  <a:lnTo>
                    <a:pt x="37795" y="46951"/>
                  </a:lnTo>
                  <a:lnTo>
                    <a:pt x="37795" y="53695"/>
                  </a:lnTo>
                  <a:lnTo>
                    <a:pt x="40335" y="54559"/>
                  </a:lnTo>
                  <a:lnTo>
                    <a:pt x="42735" y="55143"/>
                  </a:lnTo>
                  <a:lnTo>
                    <a:pt x="47371" y="55867"/>
                  </a:lnTo>
                  <a:lnTo>
                    <a:pt x="49555" y="56083"/>
                  </a:lnTo>
                  <a:lnTo>
                    <a:pt x="56807" y="56083"/>
                  </a:lnTo>
                  <a:lnTo>
                    <a:pt x="60871" y="55067"/>
                  </a:lnTo>
                  <a:lnTo>
                    <a:pt x="66675" y="50787"/>
                  </a:lnTo>
                  <a:lnTo>
                    <a:pt x="68122" y="47891"/>
                  </a:lnTo>
                  <a:lnTo>
                    <a:pt x="68122" y="40995"/>
                  </a:lnTo>
                  <a:close/>
                </a:path>
                <a:path w="196850" h="56514">
                  <a:moveTo>
                    <a:pt x="136182" y="25908"/>
                  </a:moveTo>
                  <a:lnTo>
                    <a:pt x="135026" y="21767"/>
                  </a:lnTo>
                  <a:lnTo>
                    <a:pt x="130530" y="15963"/>
                  </a:lnTo>
                  <a:lnTo>
                    <a:pt x="127330" y="14516"/>
                  </a:lnTo>
                  <a:lnTo>
                    <a:pt x="120154" y="14516"/>
                  </a:lnTo>
                  <a:lnTo>
                    <a:pt x="117462" y="15240"/>
                  </a:lnTo>
                  <a:lnTo>
                    <a:pt x="112966" y="18072"/>
                  </a:lnTo>
                  <a:lnTo>
                    <a:pt x="111010" y="20167"/>
                  </a:lnTo>
                  <a:lnTo>
                    <a:pt x="109410" y="23075"/>
                  </a:lnTo>
                  <a:lnTo>
                    <a:pt x="108394" y="20320"/>
                  </a:lnTo>
                  <a:lnTo>
                    <a:pt x="106946" y="18135"/>
                  </a:lnTo>
                  <a:lnTo>
                    <a:pt x="102882" y="15240"/>
                  </a:lnTo>
                  <a:lnTo>
                    <a:pt x="100495" y="14516"/>
                  </a:lnTo>
                  <a:lnTo>
                    <a:pt x="94678" y="14516"/>
                  </a:lnTo>
                  <a:lnTo>
                    <a:pt x="92214" y="15087"/>
                  </a:lnTo>
                  <a:lnTo>
                    <a:pt x="88087" y="17411"/>
                  </a:lnTo>
                  <a:lnTo>
                    <a:pt x="86271" y="19227"/>
                  </a:lnTo>
                  <a:lnTo>
                    <a:pt x="84810" y="21628"/>
                  </a:lnTo>
                  <a:lnTo>
                    <a:pt x="84810" y="15455"/>
                  </a:lnTo>
                  <a:lnTo>
                    <a:pt x="78282" y="15455"/>
                  </a:lnTo>
                  <a:lnTo>
                    <a:pt x="78282" y="55143"/>
                  </a:lnTo>
                  <a:lnTo>
                    <a:pt x="84810" y="55143"/>
                  </a:lnTo>
                  <a:lnTo>
                    <a:pt x="84810" y="28879"/>
                  </a:lnTo>
                  <a:lnTo>
                    <a:pt x="85763" y="25831"/>
                  </a:lnTo>
                  <a:lnTo>
                    <a:pt x="89674" y="21336"/>
                  </a:lnTo>
                  <a:lnTo>
                    <a:pt x="92367" y="20167"/>
                  </a:lnTo>
                  <a:lnTo>
                    <a:pt x="98463" y="20167"/>
                  </a:lnTo>
                  <a:lnTo>
                    <a:pt x="100558" y="21120"/>
                  </a:lnTo>
                  <a:lnTo>
                    <a:pt x="103251" y="24815"/>
                  </a:lnTo>
                  <a:lnTo>
                    <a:pt x="103974" y="27647"/>
                  </a:lnTo>
                  <a:lnTo>
                    <a:pt x="103974" y="55143"/>
                  </a:lnTo>
                  <a:lnTo>
                    <a:pt x="110502" y="55143"/>
                  </a:lnTo>
                  <a:lnTo>
                    <a:pt x="110502" y="28879"/>
                  </a:lnTo>
                  <a:lnTo>
                    <a:pt x="111442" y="25831"/>
                  </a:lnTo>
                  <a:lnTo>
                    <a:pt x="115366" y="21336"/>
                  </a:lnTo>
                  <a:lnTo>
                    <a:pt x="118046" y="20167"/>
                  </a:lnTo>
                  <a:lnTo>
                    <a:pt x="124218" y="20167"/>
                  </a:lnTo>
                  <a:lnTo>
                    <a:pt x="126250" y="21120"/>
                  </a:lnTo>
                  <a:lnTo>
                    <a:pt x="128930" y="24815"/>
                  </a:lnTo>
                  <a:lnTo>
                    <a:pt x="129654" y="27647"/>
                  </a:lnTo>
                  <a:lnTo>
                    <a:pt x="129654" y="55143"/>
                  </a:lnTo>
                  <a:lnTo>
                    <a:pt x="136182" y="55143"/>
                  </a:lnTo>
                  <a:lnTo>
                    <a:pt x="136182" y="25908"/>
                  </a:lnTo>
                  <a:close/>
                </a:path>
                <a:path w="196850" h="56514">
                  <a:moveTo>
                    <a:pt x="155702" y="15455"/>
                  </a:moveTo>
                  <a:lnTo>
                    <a:pt x="149174" y="15455"/>
                  </a:lnTo>
                  <a:lnTo>
                    <a:pt x="149174" y="55143"/>
                  </a:lnTo>
                  <a:lnTo>
                    <a:pt x="155702" y="55143"/>
                  </a:lnTo>
                  <a:lnTo>
                    <a:pt x="155702" y="15455"/>
                  </a:lnTo>
                  <a:close/>
                </a:path>
                <a:path w="196850" h="56514">
                  <a:moveTo>
                    <a:pt x="155702" y="0"/>
                  </a:moveTo>
                  <a:lnTo>
                    <a:pt x="149174" y="0"/>
                  </a:lnTo>
                  <a:lnTo>
                    <a:pt x="149174" y="8267"/>
                  </a:lnTo>
                  <a:lnTo>
                    <a:pt x="155702" y="8267"/>
                  </a:lnTo>
                  <a:lnTo>
                    <a:pt x="155702" y="0"/>
                  </a:lnTo>
                  <a:close/>
                </a:path>
                <a:path w="196850" h="56514">
                  <a:moveTo>
                    <a:pt x="196773" y="40995"/>
                  </a:moveTo>
                  <a:lnTo>
                    <a:pt x="178269" y="31203"/>
                  </a:lnTo>
                  <a:lnTo>
                    <a:pt x="175945" y="30327"/>
                  </a:lnTo>
                  <a:lnTo>
                    <a:pt x="173621" y="28587"/>
                  </a:lnTo>
                  <a:lnTo>
                    <a:pt x="173050" y="27432"/>
                  </a:lnTo>
                  <a:lnTo>
                    <a:pt x="173050" y="23939"/>
                  </a:lnTo>
                  <a:lnTo>
                    <a:pt x="173850" y="22491"/>
                  </a:lnTo>
                  <a:lnTo>
                    <a:pt x="177038" y="20459"/>
                  </a:lnTo>
                  <a:lnTo>
                    <a:pt x="179501" y="19951"/>
                  </a:lnTo>
                  <a:lnTo>
                    <a:pt x="184873" y="19951"/>
                  </a:lnTo>
                  <a:lnTo>
                    <a:pt x="194665" y="22783"/>
                  </a:lnTo>
                  <a:lnTo>
                    <a:pt x="194665" y="16611"/>
                  </a:lnTo>
                  <a:lnTo>
                    <a:pt x="192849" y="15963"/>
                  </a:lnTo>
                  <a:lnTo>
                    <a:pt x="190893" y="15455"/>
                  </a:lnTo>
                  <a:lnTo>
                    <a:pt x="186613" y="14732"/>
                  </a:lnTo>
                  <a:lnTo>
                    <a:pt x="184365" y="14516"/>
                  </a:lnTo>
                  <a:lnTo>
                    <a:pt x="177038" y="14516"/>
                  </a:lnTo>
                  <a:lnTo>
                    <a:pt x="173266" y="15532"/>
                  </a:lnTo>
                  <a:lnTo>
                    <a:pt x="168033" y="19596"/>
                  </a:lnTo>
                  <a:lnTo>
                    <a:pt x="166738" y="22491"/>
                  </a:lnTo>
                  <a:lnTo>
                    <a:pt x="166738" y="29311"/>
                  </a:lnTo>
                  <a:lnTo>
                    <a:pt x="167601" y="31711"/>
                  </a:lnTo>
                  <a:lnTo>
                    <a:pt x="171157" y="35191"/>
                  </a:lnTo>
                  <a:lnTo>
                    <a:pt x="174129" y="36499"/>
                  </a:lnTo>
                  <a:lnTo>
                    <a:pt x="184505" y="38747"/>
                  </a:lnTo>
                  <a:lnTo>
                    <a:pt x="187121" y="39687"/>
                  </a:lnTo>
                  <a:lnTo>
                    <a:pt x="189445" y="41579"/>
                  </a:lnTo>
                  <a:lnTo>
                    <a:pt x="190093" y="42951"/>
                  </a:lnTo>
                  <a:lnTo>
                    <a:pt x="190093" y="46659"/>
                  </a:lnTo>
                  <a:lnTo>
                    <a:pt x="189230" y="48183"/>
                  </a:lnTo>
                  <a:lnTo>
                    <a:pt x="185966" y="50215"/>
                  </a:lnTo>
                  <a:lnTo>
                    <a:pt x="183565" y="50723"/>
                  </a:lnTo>
                  <a:lnTo>
                    <a:pt x="178193" y="50723"/>
                  </a:lnTo>
                  <a:lnTo>
                    <a:pt x="175882" y="50431"/>
                  </a:lnTo>
                  <a:lnTo>
                    <a:pt x="171234" y="49199"/>
                  </a:lnTo>
                  <a:lnTo>
                    <a:pt x="168833" y="48247"/>
                  </a:lnTo>
                  <a:lnTo>
                    <a:pt x="166446" y="46951"/>
                  </a:lnTo>
                  <a:lnTo>
                    <a:pt x="166446" y="53695"/>
                  </a:lnTo>
                  <a:lnTo>
                    <a:pt x="168986" y="54559"/>
                  </a:lnTo>
                  <a:lnTo>
                    <a:pt x="171373" y="55143"/>
                  </a:lnTo>
                  <a:lnTo>
                    <a:pt x="176022" y="55867"/>
                  </a:lnTo>
                  <a:lnTo>
                    <a:pt x="178193" y="56083"/>
                  </a:lnTo>
                  <a:lnTo>
                    <a:pt x="185458" y="56083"/>
                  </a:lnTo>
                  <a:lnTo>
                    <a:pt x="189522" y="55067"/>
                  </a:lnTo>
                  <a:lnTo>
                    <a:pt x="195326" y="50787"/>
                  </a:lnTo>
                  <a:lnTo>
                    <a:pt x="196773" y="47891"/>
                  </a:lnTo>
                  <a:lnTo>
                    <a:pt x="196773" y="40995"/>
                  </a:lnTo>
                  <a:close/>
                </a:path>
              </a:pathLst>
            </a:custGeom>
            <a:solidFill>
              <a:srgbClr val="000000"/>
            </a:solidFill>
          </p:spPr>
          <p:txBody>
            <a:bodyPr wrap="square" lIns="0" tIns="0" rIns="0" bIns="0" rtlCol="0"/>
            <a:lstStyle/>
            <a:p>
              <a:endParaRPr/>
            </a:p>
          </p:txBody>
        </p:sp>
        <p:sp>
          <p:nvSpPr>
            <p:cNvPr id="132" name="object 132"/>
            <p:cNvSpPr/>
            <p:nvPr/>
          </p:nvSpPr>
          <p:spPr>
            <a:xfrm>
              <a:off x="1505038" y="3450732"/>
              <a:ext cx="6582409" cy="0"/>
            </a:xfrm>
            <a:custGeom>
              <a:avLst/>
              <a:gdLst/>
              <a:ahLst/>
              <a:cxnLst/>
              <a:rect l="l" t="t" r="r" b="b"/>
              <a:pathLst>
                <a:path w="6582409">
                  <a:moveTo>
                    <a:pt x="0" y="0"/>
                  </a:moveTo>
                  <a:lnTo>
                    <a:pt x="3922244" y="0"/>
                  </a:lnTo>
                </a:path>
                <a:path w="6582409">
                  <a:moveTo>
                    <a:pt x="6463425" y="0"/>
                  </a:moveTo>
                  <a:lnTo>
                    <a:pt x="6582403" y="0"/>
                  </a:lnTo>
                </a:path>
              </a:pathLst>
            </a:custGeom>
            <a:ln w="5804">
              <a:solidFill>
                <a:srgbClr val="B0B0B0"/>
              </a:solidFill>
            </a:ln>
          </p:spPr>
          <p:txBody>
            <a:bodyPr wrap="square" lIns="0" tIns="0" rIns="0" bIns="0" rtlCol="0"/>
            <a:lstStyle/>
            <a:p>
              <a:endParaRPr/>
            </a:p>
          </p:txBody>
        </p:sp>
        <p:sp>
          <p:nvSpPr>
            <p:cNvPr id="133" name="object 133"/>
            <p:cNvSpPr/>
            <p:nvPr/>
          </p:nvSpPr>
          <p:spPr>
            <a:xfrm>
              <a:off x="1479643" y="3450732"/>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34" name="object 134"/>
            <p:cNvSpPr/>
            <p:nvPr/>
          </p:nvSpPr>
          <p:spPr>
            <a:xfrm>
              <a:off x="1479643" y="3450732"/>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135" name="object 135"/>
            <p:cNvSpPr/>
            <p:nvPr/>
          </p:nvSpPr>
          <p:spPr>
            <a:xfrm>
              <a:off x="1220965" y="3423145"/>
              <a:ext cx="229870" cy="56515"/>
            </a:xfrm>
            <a:custGeom>
              <a:avLst/>
              <a:gdLst/>
              <a:ahLst/>
              <a:cxnLst/>
              <a:rect l="l" t="t" r="r" b="b"/>
              <a:pathLst>
                <a:path w="229869" h="56514">
                  <a:moveTo>
                    <a:pt x="33528" y="26479"/>
                  </a:moveTo>
                  <a:lnTo>
                    <a:pt x="32080" y="21983"/>
                  </a:lnTo>
                  <a:lnTo>
                    <a:pt x="30213" y="20027"/>
                  </a:lnTo>
                  <a:lnTo>
                    <a:pt x="26416" y="16027"/>
                  </a:lnTo>
                  <a:lnTo>
                    <a:pt x="22136" y="14503"/>
                  </a:lnTo>
                  <a:lnTo>
                    <a:pt x="14224" y="14503"/>
                  </a:lnTo>
                  <a:lnTo>
                    <a:pt x="12052" y="14795"/>
                  </a:lnTo>
                  <a:lnTo>
                    <a:pt x="7556" y="15671"/>
                  </a:lnTo>
                  <a:lnTo>
                    <a:pt x="5232" y="16395"/>
                  </a:lnTo>
                  <a:lnTo>
                    <a:pt x="2908" y="17272"/>
                  </a:lnTo>
                  <a:lnTo>
                    <a:pt x="2908" y="23291"/>
                  </a:lnTo>
                  <a:lnTo>
                    <a:pt x="4864" y="22275"/>
                  </a:lnTo>
                  <a:lnTo>
                    <a:pt x="6896" y="21475"/>
                  </a:lnTo>
                  <a:lnTo>
                    <a:pt x="11252" y="20320"/>
                  </a:lnTo>
                  <a:lnTo>
                    <a:pt x="13423" y="20027"/>
                  </a:lnTo>
                  <a:lnTo>
                    <a:pt x="19304" y="20027"/>
                  </a:lnTo>
                  <a:lnTo>
                    <a:pt x="22059" y="20891"/>
                  </a:lnTo>
                  <a:lnTo>
                    <a:pt x="24015" y="22491"/>
                  </a:lnTo>
                  <a:lnTo>
                    <a:pt x="25984" y="24155"/>
                  </a:lnTo>
                  <a:lnTo>
                    <a:pt x="27000" y="26479"/>
                  </a:lnTo>
                  <a:lnTo>
                    <a:pt x="27000" y="30111"/>
                  </a:lnTo>
                  <a:lnTo>
                    <a:pt x="27000" y="35191"/>
                  </a:lnTo>
                  <a:lnTo>
                    <a:pt x="27000" y="40919"/>
                  </a:lnTo>
                  <a:lnTo>
                    <a:pt x="25908" y="44335"/>
                  </a:lnTo>
                  <a:lnTo>
                    <a:pt x="23241" y="47447"/>
                  </a:lnTo>
                  <a:lnTo>
                    <a:pt x="21551" y="49479"/>
                  </a:lnTo>
                  <a:lnTo>
                    <a:pt x="18656" y="50711"/>
                  </a:lnTo>
                  <a:lnTo>
                    <a:pt x="12407" y="50711"/>
                  </a:lnTo>
                  <a:lnTo>
                    <a:pt x="10312" y="50063"/>
                  </a:lnTo>
                  <a:lnTo>
                    <a:pt x="8788" y="48679"/>
                  </a:lnTo>
                  <a:lnTo>
                    <a:pt x="7264" y="47383"/>
                  </a:lnTo>
                  <a:lnTo>
                    <a:pt x="6540" y="45491"/>
                  </a:lnTo>
                  <a:lnTo>
                    <a:pt x="6540" y="40271"/>
                  </a:lnTo>
                  <a:lnTo>
                    <a:pt x="7556" y="38239"/>
                  </a:lnTo>
                  <a:lnTo>
                    <a:pt x="9575" y="37007"/>
                  </a:lnTo>
                  <a:lnTo>
                    <a:pt x="11607" y="35839"/>
                  </a:lnTo>
                  <a:lnTo>
                    <a:pt x="15240" y="35191"/>
                  </a:lnTo>
                  <a:lnTo>
                    <a:pt x="27000" y="35191"/>
                  </a:lnTo>
                  <a:lnTo>
                    <a:pt x="27000" y="30111"/>
                  </a:lnTo>
                  <a:lnTo>
                    <a:pt x="11899" y="30111"/>
                  </a:lnTo>
                  <a:lnTo>
                    <a:pt x="7480" y="31267"/>
                  </a:lnTo>
                  <a:lnTo>
                    <a:pt x="1460" y="35839"/>
                  </a:lnTo>
                  <a:lnTo>
                    <a:pt x="0" y="39179"/>
                  </a:lnTo>
                  <a:lnTo>
                    <a:pt x="0" y="47447"/>
                  </a:lnTo>
                  <a:lnTo>
                    <a:pt x="1168" y="50495"/>
                  </a:lnTo>
                  <a:lnTo>
                    <a:pt x="5956" y="54991"/>
                  </a:lnTo>
                  <a:lnTo>
                    <a:pt x="9220" y="56083"/>
                  </a:lnTo>
                  <a:lnTo>
                    <a:pt x="16471" y="56083"/>
                  </a:lnTo>
                  <a:lnTo>
                    <a:pt x="19227" y="55499"/>
                  </a:lnTo>
                  <a:lnTo>
                    <a:pt x="23583" y="53327"/>
                  </a:lnTo>
                  <a:lnTo>
                    <a:pt x="25476" y="51587"/>
                  </a:lnTo>
                  <a:lnTo>
                    <a:pt x="26009" y="50711"/>
                  </a:lnTo>
                  <a:lnTo>
                    <a:pt x="27000" y="49123"/>
                  </a:lnTo>
                  <a:lnTo>
                    <a:pt x="27000" y="55143"/>
                  </a:lnTo>
                  <a:lnTo>
                    <a:pt x="33528" y="55143"/>
                  </a:lnTo>
                  <a:lnTo>
                    <a:pt x="33528" y="49123"/>
                  </a:lnTo>
                  <a:lnTo>
                    <a:pt x="33528" y="35191"/>
                  </a:lnTo>
                  <a:lnTo>
                    <a:pt x="33528" y="26479"/>
                  </a:lnTo>
                  <a:close/>
                </a:path>
                <a:path w="229869" h="56514">
                  <a:moveTo>
                    <a:pt x="80911" y="27787"/>
                  </a:moveTo>
                  <a:lnTo>
                    <a:pt x="79311" y="23139"/>
                  </a:lnTo>
                  <a:lnTo>
                    <a:pt x="76581" y="20027"/>
                  </a:lnTo>
                  <a:lnTo>
                    <a:pt x="74371" y="17614"/>
                  </a:lnTo>
                  <a:lnTo>
                    <a:pt x="74371" y="31775"/>
                  </a:lnTo>
                  <a:lnTo>
                    <a:pt x="51155" y="31775"/>
                  </a:lnTo>
                  <a:lnTo>
                    <a:pt x="51447" y="28079"/>
                  </a:lnTo>
                  <a:lnTo>
                    <a:pt x="52755" y="25171"/>
                  </a:lnTo>
                  <a:lnTo>
                    <a:pt x="57111" y="21107"/>
                  </a:lnTo>
                  <a:lnTo>
                    <a:pt x="60007" y="20027"/>
                  </a:lnTo>
                  <a:lnTo>
                    <a:pt x="66827" y="20027"/>
                  </a:lnTo>
                  <a:lnTo>
                    <a:pt x="74371" y="31775"/>
                  </a:lnTo>
                  <a:lnTo>
                    <a:pt x="74371" y="17614"/>
                  </a:lnTo>
                  <a:lnTo>
                    <a:pt x="73139" y="16256"/>
                  </a:lnTo>
                  <a:lnTo>
                    <a:pt x="68935" y="14503"/>
                  </a:lnTo>
                  <a:lnTo>
                    <a:pt x="57619" y="14503"/>
                  </a:lnTo>
                  <a:lnTo>
                    <a:pt x="52832" y="16471"/>
                  </a:lnTo>
                  <a:lnTo>
                    <a:pt x="49339" y="20243"/>
                  </a:lnTo>
                  <a:lnTo>
                    <a:pt x="45859" y="24091"/>
                  </a:lnTo>
                  <a:lnTo>
                    <a:pt x="44119" y="29235"/>
                  </a:lnTo>
                  <a:lnTo>
                    <a:pt x="44119" y="42011"/>
                  </a:lnTo>
                  <a:lnTo>
                    <a:pt x="45935" y="47015"/>
                  </a:lnTo>
                  <a:lnTo>
                    <a:pt x="53340" y="54267"/>
                  </a:lnTo>
                  <a:lnTo>
                    <a:pt x="58343" y="56083"/>
                  </a:lnTo>
                  <a:lnTo>
                    <a:pt x="67195" y="56083"/>
                  </a:lnTo>
                  <a:lnTo>
                    <a:pt x="69735" y="55791"/>
                  </a:lnTo>
                  <a:lnTo>
                    <a:pt x="74663" y="54927"/>
                  </a:lnTo>
                  <a:lnTo>
                    <a:pt x="77063" y="54127"/>
                  </a:lnTo>
                  <a:lnTo>
                    <a:pt x="79387" y="53111"/>
                  </a:lnTo>
                  <a:lnTo>
                    <a:pt x="79387" y="50647"/>
                  </a:lnTo>
                  <a:lnTo>
                    <a:pt x="79387" y="46939"/>
                  </a:lnTo>
                  <a:lnTo>
                    <a:pt x="77063" y="48247"/>
                  </a:lnTo>
                  <a:lnTo>
                    <a:pt x="74663" y="49187"/>
                  </a:lnTo>
                  <a:lnTo>
                    <a:pt x="70027" y="50355"/>
                  </a:lnTo>
                  <a:lnTo>
                    <a:pt x="67551" y="50647"/>
                  </a:lnTo>
                  <a:lnTo>
                    <a:pt x="60731" y="50647"/>
                  </a:lnTo>
                  <a:lnTo>
                    <a:pt x="57404" y="49479"/>
                  </a:lnTo>
                  <a:lnTo>
                    <a:pt x="54775" y="46939"/>
                  </a:lnTo>
                  <a:lnTo>
                    <a:pt x="52539" y="44843"/>
                  </a:lnTo>
                  <a:lnTo>
                    <a:pt x="51231" y="41351"/>
                  </a:lnTo>
                  <a:lnTo>
                    <a:pt x="50939" y="36855"/>
                  </a:lnTo>
                  <a:lnTo>
                    <a:pt x="80911" y="36855"/>
                  </a:lnTo>
                  <a:lnTo>
                    <a:pt x="80911" y="31775"/>
                  </a:lnTo>
                  <a:lnTo>
                    <a:pt x="80911" y="27787"/>
                  </a:lnTo>
                  <a:close/>
                </a:path>
                <a:path w="229869" h="56514">
                  <a:moveTo>
                    <a:pt x="125171" y="28803"/>
                  </a:moveTo>
                  <a:lnTo>
                    <a:pt x="123494" y="23723"/>
                  </a:lnTo>
                  <a:lnTo>
                    <a:pt x="120307" y="20027"/>
                  </a:lnTo>
                  <a:lnTo>
                    <a:pt x="118275" y="17767"/>
                  </a:lnTo>
                  <a:lnTo>
                    <a:pt x="118275" y="40119"/>
                  </a:lnTo>
                  <a:lnTo>
                    <a:pt x="117259" y="43827"/>
                  </a:lnTo>
                  <a:lnTo>
                    <a:pt x="113195" y="49339"/>
                  </a:lnTo>
                  <a:lnTo>
                    <a:pt x="110439" y="50647"/>
                  </a:lnTo>
                  <a:lnTo>
                    <a:pt x="103403" y="50647"/>
                  </a:lnTo>
                  <a:lnTo>
                    <a:pt x="100647" y="49339"/>
                  </a:lnTo>
                  <a:lnTo>
                    <a:pt x="96583" y="43827"/>
                  </a:lnTo>
                  <a:lnTo>
                    <a:pt x="95631" y="40119"/>
                  </a:lnTo>
                  <a:lnTo>
                    <a:pt x="95631" y="30619"/>
                  </a:lnTo>
                  <a:lnTo>
                    <a:pt x="96647" y="26911"/>
                  </a:lnTo>
                  <a:lnTo>
                    <a:pt x="100711" y="21399"/>
                  </a:lnTo>
                  <a:lnTo>
                    <a:pt x="103466" y="20027"/>
                  </a:lnTo>
                  <a:lnTo>
                    <a:pt x="110439" y="20027"/>
                  </a:lnTo>
                  <a:lnTo>
                    <a:pt x="113195" y="21399"/>
                  </a:lnTo>
                  <a:lnTo>
                    <a:pt x="117259" y="26911"/>
                  </a:lnTo>
                  <a:lnTo>
                    <a:pt x="118249" y="30619"/>
                  </a:lnTo>
                  <a:lnTo>
                    <a:pt x="118275" y="40119"/>
                  </a:lnTo>
                  <a:lnTo>
                    <a:pt x="118275" y="17767"/>
                  </a:lnTo>
                  <a:lnTo>
                    <a:pt x="117043" y="16395"/>
                  </a:lnTo>
                  <a:lnTo>
                    <a:pt x="112610" y="14503"/>
                  </a:lnTo>
                  <a:lnTo>
                    <a:pt x="101219" y="14503"/>
                  </a:lnTo>
                  <a:lnTo>
                    <a:pt x="96723" y="16395"/>
                  </a:lnTo>
                  <a:lnTo>
                    <a:pt x="93535" y="20027"/>
                  </a:lnTo>
                  <a:lnTo>
                    <a:pt x="90335" y="23723"/>
                  </a:lnTo>
                  <a:lnTo>
                    <a:pt x="88747" y="28803"/>
                  </a:lnTo>
                  <a:lnTo>
                    <a:pt x="88747" y="41859"/>
                  </a:lnTo>
                  <a:lnTo>
                    <a:pt x="90335" y="46939"/>
                  </a:lnTo>
                  <a:lnTo>
                    <a:pt x="93599" y="50647"/>
                  </a:lnTo>
                  <a:lnTo>
                    <a:pt x="96723" y="54267"/>
                  </a:lnTo>
                  <a:lnTo>
                    <a:pt x="101219" y="56083"/>
                  </a:lnTo>
                  <a:lnTo>
                    <a:pt x="112610" y="56083"/>
                  </a:lnTo>
                  <a:lnTo>
                    <a:pt x="117043" y="54267"/>
                  </a:lnTo>
                  <a:lnTo>
                    <a:pt x="120230" y="50647"/>
                  </a:lnTo>
                  <a:lnTo>
                    <a:pt x="123494" y="46939"/>
                  </a:lnTo>
                  <a:lnTo>
                    <a:pt x="125171" y="41859"/>
                  </a:lnTo>
                  <a:lnTo>
                    <a:pt x="125171" y="28803"/>
                  </a:lnTo>
                  <a:close/>
                </a:path>
                <a:path w="229869" h="56514">
                  <a:moveTo>
                    <a:pt x="142506" y="0"/>
                  </a:moveTo>
                  <a:lnTo>
                    <a:pt x="135978" y="0"/>
                  </a:lnTo>
                  <a:lnTo>
                    <a:pt x="135978" y="55143"/>
                  </a:lnTo>
                  <a:lnTo>
                    <a:pt x="142506" y="55143"/>
                  </a:lnTo>
                  <a:lnTo>
                    <a:pt x="142506" y="0"/>
                  </a:lnTo>
                  <a:close/>
                </a:path>
                <a:path w="229869" h="56514">
                  <a:moveTo>
                    <a:pt x="188722" y="15455"/>
                  </a:moveTo>
                  <a:lnTo>
                    <a:pt x="182194" y="15455"/>
                  </a:lnTo>
                  <a:lnTo>
                    <a:pt x="182194" y="41859"/>
                  </a:lnTo>
                  <a:lnTo>
                    <a:pt x="181178" y="44907"/>
                  </a:lnTo>
                  <a:lnTo>
                    <a:pt x="177114" y="49415"/>
                  </a:lnTo>
                  <a:lnTo>
                    <a:pt x="174282" y="50495"/>
                  </a:lnTo>
                  <a:lnTo>
                    <a:pt x="167830" y="50495"/>
                  </a:lnTo>
                  <a:lnTo>
                    <a:pt x="165658" y="49555"/>
                  </a:lnTo>
                  <a:lnTo>
                    <a:pt x="162750" y="45783"/>
                  </a:lnTo>
                  <a:lnTo>
                    <a:pt x="162026" y="43027"/>
                  </a:lnTo>
                  <a:lnTo>
                    <a:pt x="162026" y="15455"/>
                  </a:lnTo>
                  <a:lnTo>
                    <a:pt x="155498" y="15455"/>
                  </a:lnTo>
                  <a:lnTo>
                    <a:pt x="155498" y="44983"/>
                  </a:lnTo>
                  <a:lnTo>
                    <a:pt x="156654" y="49123"/>
                  </a:lnTo>
                  <a:lnTo>
                    <a:pt x="159054" y="51879"/>
                  </a:lnTo>
                  <a:lnTo>
                    <a:pt x="161378" y="54711"/>
                  </a:lnTo>
                  <a:lnTo>
                    <a:pt x="164858" y="56083"/>
                  </a:lnTo>
                  <a:lnTo>
                    <a:pt x="172186" y="56083"/>
                  </a:lnTo>
                  <a:lnTo>
                    <a:pt x="181254" y="50495"/>
                  </a:lnTo>
                  <a:lnTo>
                    <a:pt x="182194" y="49047"/>
                  </a:lnTo>
                  <a:lnTo>
                    <a:pt x="182194" y="55143"/>
                  </a:lnTo>
                  <a:lnTo>
                    <a:pt x="188722" y="55143"/>
                  </a:lnTo>
                  <a:lnTo>
                    <a:pt x="188722" y="49047"/>
                  </a:lnTo>
                  <a:lnTo>
                    <a:pt x="188722" y="15455"/>
                  </a:lnTo>
                  <a:close/>
                </a:path>
                <a:path w="229869" h="56514">
                  <a:moveTo>
                    <a:pt x="229577" y="40995"/>
                  </a:moveTo>
                  <a:lnTo>
                    <a:pt x="211074" y="31203"/>
                  </a:lnTo>
                  <a:lnTo>
                    <a:pt x="208749" y="30327"/>
                  </a:lnTo>
                  <a:lnTo>
                    <a:pt x="206425" y="28587"/>
                  </a:lnTo>
                  <a:lnTo>
                    <a:pt x="205854" y="27419"/>
                  </a:lnTo>
                  <a:lnTo>
                    <a:pt x="205854" y="23939"/>
                  </a:lnTo>
                  <a:lnTo>
                    <a:pt x="206654" y="22491"/>
                  </a:lnTo>
                  <a:lnTo>
                    <a:pt x="209842" y="20459"/>
                  </a:lnTo>
                  <a:lnTo>
                    <a:pt x="212305" y="19951"/>
                  </a:lnTo>
                  <a:lnTo>
                    <a:pt x="217678" y="19951"/>
                  </a:lnTo>
                  <a:lnTo>
                    <a:pt x="227469" y="22783"/>
                  </a:lnTo>
                  <a:lnTo>
                    <a:pt x="227469" y="16611"/>
                  </a:lnTo>
                  <a:lnTo>
                    <a:pt x="225653" y="15963"/>
                  </a:lnTo>
                  <a:lnTo>
                    <a:pt x="223697" y="15455"/>
                  </a:lnTo>
                  <a:lnTo>
                    <a:pt x="219417" y="14732"/>
                  </a:lnTo>
                  <a:lnTo>
                    <a:pt x="217170" y="14503"/>
                  </a:lnTo>
                  <a:lnTo>
                    <a:pt x="209842" y="14503"/>
                  </a:lnTo>
                  <a:lnTo>
                    <a:pt x="206070" y="15519"/>
                  </a:lnTo>
                  <a:lnTo>
                    <a:pt x="200837" y="19583"/>
                  </a:lnTo>
                  <a:lnTo>
                    <a:pt x="199542" y="22491"/>
                  </a:lnTo>
                  <a:lnTo>
                    <a:pt x="199542" y="29311"/>
                  </a:lnTo>
                  <a:lnTo>
                    <a:pt x="200406" y="31711"/>
                  </a:lnTo>
                  <a:lnTo>
                    <a:pt x="203962" y="35191"/>
                  </a:lnTo>
                  <a:lnTo>
                    <a:pt x="206933" y="36499"/>
                  </a:lnTo>
                  <a:lnTo>
                    <a:pt x="217309" y="38747"/>
                  </a:lnTo>
                  <a:lnTo>
                    <a:pt x="219925" y="39687"/>
                  </a:lnTo>
                  <a:lnTo>
                    <a:pt x="222250" y="41579"/>
                  </a:lnTo>
                  <a:lnTo>
                    <a:pt x="222897" y="42951"/>
                  </a:lnTo>
                  <a:lnTo>
                    <a:pt x="222897" y="46647"/>
                  </a:lnTo>
                  <a:lnTo>
                    <a:pt x="222034" y="48171"/>
                  </a:lnTo>
                  <a:lnTo>
                    <a:pt x="218770" y="50203"/>
                  </a:lnTo>
                  <a:lnTo>
                    <a:pt x="216369" y="50711"/>
                  </a:lnTo>
                  <a:lnTo>
                    <a:pt x="210997" y="50711"/>
                  </a:lnTo>
                  <a:lnTo>
                    <a:pt x="208686" y="50431"/>
                  </a:lnTo>
                  <a:lnTo>
                    <a:pt x="204038" y="49187"/>
                  </a:lnTo>
                  <a:lnTo>
                    <a:pt x="201637" y="48247"/>
                  </a:lnTo>
                  <a:lnTo>
                    <a:pt x="199250" y="46939"/>
                  </a:lnTo>
                  <a:lnTo>
                    <a:pt x="199250" y="53695"/>
                  </a:lnTo>
                  <a:lnTo>
                    <a:pt x="201790" y="54559"/>
                  </a:lnTo>
                  <a:lnTo>
                    <a:pt x="204177" y="55143"/>
                  </a:lnTo>
                  <a:lnTo>
                    <a:pt x="208826" y="55867"/>
                  </a:lnTo>
                  <a:lnTo>
                    <a:pt x="210997" y="56083"/>
                  </a:lnTo>
                  <a:lnTo>
                    <a:pt x="218262" y="56083"/>
                  </a:lnTo>
                  <a:lnTo>
                    <a:pt x="222326" y="55067"/>
                  </a:lnTo>
                  <a:lnTo>
                    <a:pt x="228130" y="50787"/>
                  </a:lnTo>
                  <a:lnTo>
                    <a:pt x="229577" y="47891"/>
                  </a:lnTo>
                  <a:lnTo>
                    <a:pt x="229577" y="40995"/>
                  </a:lnTo>
                  <a:close/>
                </a:path>
              </a:pathLst>
            </a:custGeom>
            <a:solidFill>
              <a:srgbClr val="000000"/>
            </a:solidFill>
          </p:spPr>
          <p:txBody>
            <a:bodyPr wrap="square" lIns="0" tIns="0" rIns="0" bIns="0" rtlCol="0"/>
            <a:lstStyle/>
            <a:p>
              <a:endParaRPr/>
            </a:p>
          </p:txBody>
        </p:sp>
        <p:sp>
          <p:nvSpPr>
            <p:cNvPr id="136" name="object 136"/>
            <p:cNvSpPr/>
            <p:nvPr/>
          </p:nvSpPr>
          <p:spPr>
            <a:xfrm>
              <a:off x="1505038" y="3574439"/>
              <a:ext cx="6582409" cy="0"/>
            </a:xfrm>
            <a:custGeom>
              <a:avLst/>
              <a:gdLst/>
              <a:ahLst/>
              <a:cxnLst/>
              <a:rect l="l" t="t" r="r" b="b"/>
              <a:pathLst>
                <a:path w="6582409">
                  <a:moveTo>
                    <a:pt x="0" y="0"/>
                  </a:moveTo>
                  <a:lnTo>
                    <a:pt x="3922244" y="0"/>
                  </a:lnTo>
                </a:path>
                <a:path w="6582409">
                  <a:moveTo>
                    <a:pt x="6463425" y="0"/>
                  </a:moveTo>
                  <a:lnTo>
                    <a:pt x="6582403" y="0"/>
                  </a:lnTo>
                </a:path>
              </a:pathLst>
            </a:custGeom>
            <a:ln w="5804">
              <a:solidFill>
                <a:srgbClr val="B0B0B0"/>
              </a:solidFill>
            </a:ln>
          </p:spPr>
          <p:txBody>
            <a:bodyPr wrap="square" lIns="0" tIns="0" rIns="0" bIns="0" rtlCol="0"/>
            <a:lstStyle/>
            <a:p>
              <a:endParaRPr/>
            </a:p>
          </p:txBody>
        </p:sp>
        <p:pic>
          <p:nvPicPr>
            <p:cNvPr id="137" name="object 137"/>
            <p:cNvPicPr/>
            <p:nvPr/>
          </p:nvPicPr>
          <p:blipFill>
            <a:blip r:embed="rId5" cstate="print"/>
            <a:stretch>
              <a:fillRect/>
            </a:stretch>
          </p:blipFill>
          <p:spPr>
            <a:xfrm>
              <a:off x="929535" y="3546844"/>
              <a:ext cx="575502" cy="56087"/>
            </a:xfrm>
            <a:prstGeom prst="rect">
              <a:avLst/>
            </a:prstGeom>
          </p:spPr>
        </p:pic>
        <p:sp>
          <p:nvSpPr>
            <p:cNvPr id="138" name="object 138"/>
            <p:cNvSpPr/>
            <p:nvPr/>
          </p:nvSpPr>
          <p:spPr>
            <a:xfrm>
              <a:off x="1505038" y="3698146"/>
              <a:ext cx="6582409" cy="0"/>
            </a:xfrm>
            <a:custGeom>
              <a:avLst/>
              <a:gdLst/>
              <a:ahLst/>
              <a:cxnLst/>
              <a:rect l="l" t="t" r="r" b="b"/>
              <a:pathLst>
                <a:path w="6582409">
                  <a:moveTo>
                    <a:pt x="0" y="0"/>
                  </a:moveTo>
                  <a:lnTo>
                    <a:pt x="3922244" y="0"/>
                  </a:lnTo>
                </a:path>
                <a:path w="6582409">
                  <a:moveTo>
                    <a:pt x="6463425" y="0"/>
                  </a:moveTo>
                  <a:lnTo>
                    <a:pt x="6582403" y="0"/>
                  </a:lnTo>
                </a:path>
              </a:pathLst>
            </a:custGeom>
            <a:ln w="5804">
              <a:solidFill>
                <a:srgbClr val="B0B0B0"/>
              </a:solidFill>
            </a:ln>
          </p:spPr>
          <p:txBody>
            <a:bodyPr wrap="square" lIns="0" tIns="0" rIns="0" bIns="0" rtlCol="0"/>
            <a:lstStyle/>
            <a:p>
              <a:endParaRPr/>
            </a:p>
          </p:txBody>
        </p:sp>
        <p:sp>
          <p:nvSpPr>
            <p:cNvPr id="139" name="object 139"/>
            <p:cNvSpPr/>
            <p:nvPr/>
          </p:nvSpPr>
          <p:spPr>
            <a:xfrm>
              <a:off x="1479643" y="3698146"/>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40" name="object 140"/>
            <p:cNvSpPr/>
            <p:nvPr/>
          </p:nvSpPr>
          <p:spPr>
            <a:xfrm>
              <a:off x="1479643" y="3698146"/>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141" name="object 141"/>
            <p:cNvSpPr/>
            <p:nvPr/>
          </p:nvSpPr>
          <p:spPr>
            <a:xfrm>
              <a:off x="1193914" y="3672801"/>
              <a:ext cx="257175" cy="53975"/>
            </a:xfrm>
            <a:custGeom>
              <a:avLst/>
              <a:gdLst/>
              <a:ahLst/>
              <a:cxnLst/>
              <a:rect l="l" t="t" r="r" b="b"/>
              <a:pathLst>
                <a:path w="257175" h="53975">
                  <a:moveTo>
                    <a:pt x="37503" y="34544"/>
                  </a:moveTo>
                  <a:lnTo>
                    <a:pt x="29959" y="25222"/>
                  </a:lnTo>
                  <a:lnTo>
                    <a:pt x="29959" y="34036"/>
                  </a:lnTo>
                  <a:lnTo>
                    <a:pt x="29959" y="40640"/>
                  </a:lnTo>
                  <a:lnTo>
                    <a:pt x="29019" y="43027"/>
                  </a:lnTo>
                  <a:lnTo>
                    <a:pt x="27203" y="44627"/>
                  </a:lnTo>
                  <a:lnTo>
                    <a:pt x="25323" y="46228"/>
                  </a:lnTo>
                  <a:lnTo>
                    <a:pt x="22491" y="47028"/>
                  </a:lnTo>
                  <a:lnTo>
                    <a:pt x="7175" y="47028"/>
                  </a:lnTo>
                  <a:lnTo>
                    <a:pt x="7175" y="27647"/>
                  </a:lnTo>
                  <a:lnTo>
                    <a:pt x="22491" y="27647"/>
                  </a:lnTo>
                  <a:lnTo>
                    <a:pt x="25323" y="28448"/>
                  </a:lnTo>
                  <a:lnTo>
                    <a:pt x="27203" y="30048"/>
                  </a:lnTo>
                  <a:lnTo>
                    <a:pt x="29019" y="31635"/>
                  </a:lnTo>
                  <a:lnTo>
                    <a:pt x="29959" y="34036"/>
                  </a:lnTo>
                  <a:lnTo>
                    <a:pt x="29959" y="25222"/>
                  </a:lnTo>
                  <a:lnTo>
                    <a:pt x="26403" y="24384"/>
                  </a:lnTo>
                  <a:lnTo>
                    <a:pt x="29311" y="23952"/>
                  </a:lnTo>
                  <a:lnTo>
                    <a:pt x="35331" y="8928"/>
                  </a:lnTo>
                  <a:lnTo>
                    <a:pt x="33883" y="5880"/>
                  </a:lnTo>
                  <a:lnTo>
                    <a:pt x="33807" y="5740"/>
                  </a:lnTo>
                  <a:lnTo>
                    <a:pt x="30911" y="3416"/>
                  </a:lnTo>
                  <a:lnTo>
                    <a:pt x="28143" y="1333"/>
                  </a:lnTo>
                  <a:lnTo>
                    <a:pt x="28143" y="11252"/>
                  </a:lnTo>
                  <a:lnTo>
                    <a:pt x="28143" y="16624"/>
                  </a:lnTo>
                  <a:lnTo>
                    <a:pt x="27279" y="18580"/>
                  </a:lnTo>
                  <a:lnTo>
                    <a:pt x="23799" y="21196"/>
                  </a:lnTo>
                  <a:lnTo>
                    <a:pt x="21259" y="21844"/>
                  </a:lnTo>
                  <a:lnTo>
                    <a:pt x="7175" y="21844"/>
                  </a:lnTo>
                  <a:lnTo>
                    <a:pt x="7175" y="5880"/>
                  </a:lnTo>
                  <a:lnTo>
                    <a:pt x="21259" y="5880"/>
                  </a:lnTo>
                  <a:lnTo>
                    <a:pt x="23799" y="6604"/>
                  </a:lnTo>
                  <a:lnTo>
                    <a:pt x="27279" y="9220"/>
                  </a:lnTo>
                  <a:lnTo>
                    <a:pt x="28143" y="11252"/>
                  </a:lnTo>
                  <a:lnTo>
                    <a:pt x="28143" y="1333"/>
                  </a:lnTo>
                  <a:lnTo>
                    <a:pt x="27927" y="1168"/>
                  </a:lnTo>
                  <a:lnTo>
                    <a:pt x="23723" y="0"/>
                  </a:lnTo>
                  <a:lnTo>
                    <a:pt x="0" y="0"/>
                  </a:lnTo>
                  <a:lnTo>
                    <a:pt x="0" y="52895"/>
                  </a:lnTo>
                  <a:lnTo>
                    <a:pt x="24879" y="52895"/>
                  </a:lnTo>
                  <a:lnTo>
                    <a:pt x="29451" y="51663"/>
                  </a:lnTo>
                  <a:lnTo>
                    <a:pt x="32651" y="49060"/>
                  </a:lnTo>
                  <a:lnTo>
                    <a:pt x="35204" y="47028"/>
                  </a:lnTo>
                  <a:lnTo>
                    <a:pt x="35839" y="46520"/>
                  </a:lnTo>
                  <a:lnTo>
                    <a:pt x="37439" y="43027"/>
                  </a:lnTo>
                  <a:lnTo>
                    <a:pt x="37503" y="34544"/>
                  </a:lnTo>
                  <a:close/>
                </a:path>
                <a:path w="257175" h="53975">
                  <a:moveTo>
                    <a:pt x="83070" y="26555"/>
                  </a:moveTo>
                  <a:lnTo>
                    <a:pt x="81407" y="21488"/>
                  </a:lnTo>
                  <a:lnTo>
                    <a:pt x="78219" y="17780"/>
                  </a:lnTo>
                  <a:lnTo>
                    <a:pt x="76187" y="15544"/>
                  </a:lnTo>
                  <a:lnTo>
                    <a:pt x="76187" y="37884"/>
                  </a:lnTo>
                  <a:lnTo>
                    <a:pt x="75171" y="41579"/>
                  </a:lnTo>
                  <a:lnTo>
                    <a:pt x="71107" y="47091"/>
                  </a:lnTo>
                  <a:lnTo>
                    <a:pt x="68351" y="48399"/>
                  </a:lnTo>
                  <a:lnTo>
                    <a:pt x="61302" y="48399"/>
                  </a:lnTo>
                  <a:lnTo>
                    <a:pt x="58547" y="47091"/>
                  </a:lnTo>
                  <a:lnTo>
                    <a:pt x="54483" y="41579"/>
                  </a:lnTo>
                  <a:lnTo>
                    <a:pt x="53543" y="37884"/>
                  </a:lnTo>
                  <a:lnTo>
                    <a:pt x="53543" y="28371"/>
                  </a:lnTo>
                  <a:lnTo>
                    <a:pt x="54559" y="24676"/>
                  </a:lnTo>
                  <a:lnTo>
                    <a:pt x="58623" y="19164"/>
                  </a:lnTo>
                  <a:lnTo>
                    <a:pt x="61379" y="17780"/>
                  </a:lnTo>
                  <a:lnTo>
                    <a:pt x="68351" y="17780"/>
                  </a:lnTo>
                  <a:lnTo>
                    <a:pt x="71107" y="19164"/>
                  </a:lnTo>
                  <a:lnTo>
                    <a:pt x="75171" y="24676"/>
                  </a:lnTo>
                  <a:lnTo>
                    <a:pt x="76161" y="28371"/>
                  </a:lnTo>
                  <a:lnTo>
                    <a:pt x="76187" y="37884"/>
                  </a:lnTo>
                  <a:lnTo>
                    <a:pt x="76187" y="15544"/>
                  </a:lnTo>
                  <a:lnTo>
                    <a:pt x="74942" y="14160"/>
                  </a:lnTo>
                  <a:lnTo>
                    <a:pt x="70523" y="12268"/>
                  </a:lnTo>
                  <a:lnTo>
                    <a:pt x="59131" y="12268"/>
                  </a:lnTo>
                  <a:lnTo>
                    <a:pt x="54635" y="14160"/>
                  </a:lnTo>
                  <a:lnTo>
                    <a:pt x="51435" y="17780"/>
                  </a:lnTo>
                  <a:lnTo>
                    <a:pt x="48247" y="21488"/>
                  </a:lnTo>
                  <a:lnTo>
                    <a:pt x="46647" y="26555"/>
                  </a:lnTo>
                  <a:lnTo>
                    <a:pt x="46647" y="39624"/>
                  </a:lnTo>
                  <a:lnTo>
                    <a:pt x="48247" y="44704"/>
                  </a:lnTo>
                  <a:lnTo>
                    <a:pt x="51498" y="48399"/>
                  </a:lnTo>
                  <a:lnTo>
                    <a:pt x="54635" y="52031"/>
                  </a:lnTo>
                  <a:lnTo>
                    <a:pt x="59131" y="53848"/>
                  </a:lnTo>
                  <a:lnTo>
                    <a:pt x="70523" y="53848"/>
                  </a:lnTo>
                  <a:lnTo>
                    <a:pt x="74942" y="52031"/>
                  </a:lnTo>
                  <a:lnTo>
                    <a:pt x="78143" y="48399"/>
                  </a:lnTo>
                  <a:lnTo>
                    <a:pt x="81407" y="44704"/>
                  </a:lnTo>
                  <a:lnTo>
                    <a:pt x="83070" y="39624"/>
                  </a:lnTo>
                  <a:lnTo>
                    <a:pt x="83070" y="26555"/>
                  </a:lnTo>
                  <a:close/>
                </a:path>
                <a:path w="257175" h="53975">
                  <a:moveTo>
                    <a:pt x="126466" y="13208"/>
                  </a:moveTo>
                  <a:lnTo>
                    <a:pt x="119938" y="13208"/>
                  </a:lnTo>
                  <a:lnTo>
                    <a:pt x="119938" y="39624"/>
                  </a:lnTo>
                  <a:lnTo>
                    <a:pt x="118922" y="42672"/>
                  </a:lnTo>
                  <a:lnTo>
                    <a:pt x="114858" y="47167"/>
                  </a:lnTo>
                  <a:lnTo>
                    <a:pt x="112026" y="48260"/>
                  </a:lnTo>
                  <a:lnTo>
                    <a:pt x="105562" y="48260"/>
                  </a:lnTo>
                  <a:lnTo>
                    <a:pt x="103390" y="47307"/>
                  </a:lnTo>
                  <a:lnTo>
                    <a:pt x="100482" y="43535"/>
                  </a:lnTo>
                  <a:lnTo>
                    <a:pt x="99758" y="40779"/>
                  </a:lnTo>
                  <a:lnTo>
                    <a:pt x="99758" y="13208"/>
                  </a:lnTo>
                  <a:lnTo>
                    <a:pt x="93230" y="13208"/>
                  </a:lnTo>
                  <a:lnTo>
                    <a:pt x="93230" y="42748"/>
                  </a:lnTo>
                  <a:lnTo>
                    <a:pt x="94399" y="46875"/>
                  </a:lnTo>
                  <a:lnTo>
                    <a:pt x="96786" y="49631"/>
                  </a:lnTo>
                  <a:lnTo>
                    <a:pt x="99110" y="52463"/>
                  </a:lnTo>
                  <a:lnTo>
                    <a:pt x="102590" y="53848"/>
                  </a:lnTo>
                  <a:lnTo>
                    <a:pt x="109918" y="53848"/>
                  </a:lnTo>
                  <a:lnTo>
                    <a:pt x="119938" y="46799"/>
                  </a:lnTo>
                  <a:lnTo>
                    <a:pt x="119938" y="52895"/>
                  </a:lnTo>
                  <a:lnTo>
                    <a:pt x="126466" y="52895"/>
                  </a:lnTo>
                  <a:lnTo>
                    <a:pt x="126466" y="46799"/>
                  </a:lnTo>
                  <a:lnTo>
                    <a:pt x="126466" y="13208"/>
                  </a:lnTo>
                  <a:close/>
                </a:path>
                <a:path w="257175" h="53975">
                  <a:moveTo>
                    <a:pt x="173850" y="25539"/>
                  </a:moveTo>
                  <a:lnTo>
                    <a:pt x="172250" y="20904"/>
                  </a:lnTo>
                  <a:lnTo>
                    <a:pt x="169519" y="17780"/>
                  </a:lnTo>
                  <a:lnTo>
                    <a:pt x="167309" y="15367"/>
                  </a:lnTo>
                  <a:lnTo>
                    <a:pt x="167309" y="29540"/>
                  </a:lnTo>
                  <a:lnTo>
                    <a:pt x="144094" y="29540"/>
                  </a:lnTo>
                  <a:lnTo>
                    <a:pt x="144386" y="25831"/>
                  </a:lnTo>
                  <a:lnTo>
                    <a:pt x="145694" y="22936"/>
                  </a:lnTo>
                  <a:lnTo>
                    <a:pt x="150050" y="18872"/>
                  </a:lnTo>
                  <a:lnTo>
                    <a:pt x="152946" y="17780"/>
                  </a:lnTo>
                  <a:lnTo>
                    <a:pt x="159766" y="17780"/>
                  </a:lnTo>
                  <a:lnTo>
                    <a:pt x="167309" y="29540"/>
                  </a:lnTo>
                  <a:lnTo>
                    <a:pt x="167309" y="15367"/>
                  </a:lnTo>
                  <a:lnTo>
                    <a:pt x="166077" y="14008"/>
                  </a:lnTo>
                  <a:lnTo>
                    <a:pt x="161874" y="12268"/>
                  </a:lnTo>
                  <a:lnTo>
                    <a:pt x="150558" y="12268"/>
                  </a:lnTo>
                  <a:lnTo>
                    <a:pt x="145770" y="14224"/>
                  </a:lnTo>
                  <a:lnTo>
                    <a:pt x="142278" y="17995"/>
                  </a:lnTo>
                  <a:lnTo>
                    <a:pt x="138798" y="21844"/>
                  </a:lnTo>
                  <a:lnTo>
                    <a:pt x="137058" y="27000"/>
                  </a:lnTo>
                  <a:lnTo>
                    <a:pt x="137058" y="39763"/>
                  </a:lnTo>
                  <a:lnTo>
                    <a:pt x="138874" y="44767"/>
                  </a:lnTo>
                  <a:lnTo>
                    <a:pt x="146278" y="52031"/>
                  </a:lnTo>
                  <a:lnTo>
                    <a:pt x="151282" y="53848"/>
                  </a:lnTo>
                  <a:lnTo>
                    <a:pt x="160134" y="53848"/>
                  </a:lnTo>
                  <a:lnTo>
                    <a:pt x="162674" y="53555"/>
                  </a:lnTo>
                  <a:lnTo>
                    <a:pt x="167601" y="52679"/>
                  </a:lnTo>
                  <a:lnTo>
                    <a:pt x="170002" y="51879"/>
                  </a:lnTo>
                  <a:lnTo>
                    <a:pt x="172326" y="50863"/>
                  </a:lnTo>
                  <a:lnTo>
                    <a:pt x="172326" y="48399"/>
                  </a:lnTo>
                  <a:lnTo>
                    <a:pt x="172326" y="44704"/>
                  </a:lnTo>
                  <a:lnTo>
                    <a:pt x="170002" y="46012"/>
                  </a:lnTo>
                  <a:lnTo>
                    <a:pt x="167601" y="46951"/>
                  </a:lnTo>
                  <a:lnTo>
                    <a:pt x="162966" y="48107"/>
                  </a:lnTo>
                  <a:lnTo>
                    <a:pt x="160489" y="48399"/>
                  </a:lnTo>
                  <a:lnTo>
                    <a:pt x="153670" y="48399"/>
                  </a:lnTo>
                  <a:lnTo>
                    <a:pt x="150329" y="47244"/>
                  </a:lnTo>
                  <a:lnTo>
                    <a:pt x="147713" y="44704"/>
                  </a:lnTo>
                  <a:lnTo>
                    <a:pt x="145478" y="42595"/>
                  </a:lnTo>
                  <a:lnTo>
                    <a:pt x="144170" y="39116"/>
                  </a:lnTo>
                  <a:lnTo>
                    <a:pt x="143878" y="34620"/>
                  </a:lnTo>
                  <a:lnTo>
                    <a:pt x="173850" y="34620"/>
                  </a:lnTo>
                  <a:lnTo>
                    <a:pt x="173850" y="29540"/>
                  </a:lnTo>
                  <a:lnTo>
                    <a:pt x="173850" y="25539"/>
                  </a:lnTo>
                  <a:close/>
                </a:path>
                <a:path w="257175" h="53975">
                  <a:moveTo>
                    <a:pt x="218465" y="25539"/>
                  </a:moveTo>
                  <a:lnTo>
                    <a:pt x="216865" y="20904"/>
                  </a:lnTo>
                  <a:lnTo>
                    <a:pt x="214134" y="17780"/>
                  </a:lnTo>
                  <a:lnTo>
                    <a:pt x="211937" y="15367"/>
                  </a:lnTo>
                  <a:lnTo>
                    <a:pt x="211937" y="29540"/>
                  </a:lnTo>
                  <a:lnTo>
                    <a:pt x="188722" y="29540"/>
                  </a:lnTo>
                  <a:lnTo>
                    <a:pt x="189014" y="25831"/>
                  </a:lnTo>
                  <a:lnTo>
                    <a:pt x="190309" y="22936"/>
                  </a:lnTo>
                  <a:lnTo>
                    <a:pt x="194665" y="18872"/>
                  </a:lnTo>
                  <a:lnTo>
                    <a:pt x="197573" y="17780"/>
                  </a:lnTo>
                  <a:lnTo>
                    <a:pt x="204393" y="17780"/>
                  </a:lnTo>
                  <a:lnTo>
                    <a:pt x="211937" y="29540"/>
                  </a:lnTo>
                  <a:lnTo>
                    <a:pt x="211937" y="15367"/>
                  </a:lnTo>
                  <a:lnTo>
                    <a:pt x="210705" y="14008"/>
                  </a:lnTo>
                  <a:lnTo>
                    <a:pt x="206489" y="12268"/>
                  </a:lnTo>
                  <a:lnTo>
                    <a:pt x="195173" y="12268"/>
                  </a:lnTo>
                  <a:lnTo>
                    <a:pt x="190385" y="14224"/>
                  </a:lnTo>
                  <a:lnTo>
                    <a:pt x="186905" y="17995"/>
                  </a:lnTo>
                  <a:lnTo>
                    <a:pt x="183426" y="21844"/>
                  </a:lnTo>
                  <a:lnTo>
                    <a:pt x="181686" y="27000"/>
                  </a:lnTo>
                  <a:lnTo>
                    <a:pt x="181686" y="39763"/>
                  </a:lnTo>
                  <a:lnTo>
                    <a:pt x="183489" y="44767"/>
                  </a:lnTo>
                  <a:lnTo>
                    <a:pt x="190893" y="52031"/>
                  </a:lnTo>
                  <a:lnTo>
                    <a:pt x="195897" y="53848"/>
                  </a:lnTo>
                  <a:lnTo>
                    <a:pt x="204749" y="53848"/>
                  </a:lnTo>
                  <a:lnTo>
                    <a:pt x="207289" y="53555"/>
                  </a:lnTo>
                  <a:lnTo>
                    <a:pt x="212229" y="52679"/>
                  </a:lnTo>
                  <a:lnTo>
                    <a:pt x="214617" y="51879"/>
                  </a:lnTo>
                  <a:lnTo>
                    <a:pt x="216941" y="50863"/>
                  </a:lnTo>
                  <a:lnTo>
                    <a:pt x="216941" y="48399"/>
                  </a:lnTo>
                  <a:lnTo>
                    <a:pt x="216941" y="44704"/>
                  </a:lnTo>
                  <a:lnTo>
                    <a:pt x="214617" y="46012"/>
                  </a:lnTo>
                  <a:lnTo>
                    <a:pt x="212229" y="46951"/>
                  </a:lnTo>
                  <a:lnTo>
                    <a:pt x="207581" y="48107"/>
                  </a:lnTo>
                  <a:lnTo>
                    <a:pt x="205117" y="48399"/>
                  </a:lnTo>
                  <a:lnTo>
                    <a:pt x="198297" y="48399"/>
                  </a:lnTo>
                  <a:lnTo>
                    <a:pt x="194957" y="47244"/>
                  </a:lnTo>
                  <a:lnTo>
                    <a:pt x="192328" y="44704"/>
                  </a:lnTo>
                  <a:lnTo>
                    <a:pt x="190093" y="42595"/>
                  </a:lnTo>
                  <a:lnTo>
                    <a:pt x="188785" y="39116"/>
                  </a:lnTo>
                  <a:lnTo>
                    <a:pt x="188506" y="34620"/>
                  </a:lnTo>
                  <a:lnTo>
                    <a:pt x="218465" y="34620"/>
                  </a:lnTo>
                  <a:lnTo>
                    <a:pt x="218465" y="29540"/>
                  </a:lnTo>
                  <a:lnTo>
                    <a:pt x="218465" y="25539"/>
                  </a:lnTo>
                  <a:close/>
                </a:path>
                <a:path w="257175" h="53975">
                  <a:moveTo>
                    <a:pt x="256565" y="38747"/>
                  </a:moveTo>
                  <a:lnTo>
                    <a:pt x="238061" y="28956"/>
                  </a:lnTo>
                  <a:lnTo>
                    <a:pt x="235737" y="28079"/>
                  </a:lnTo>
                  <a:lnTo>
                    <a:pt x="233413" y="26339"/>
                  </a:lnTo>
                  <a:lnTo>
                    <a:pt x="232829" y="25184"/>
                  </a:lnTo>
                  <a:lnTo>
                    <a:pt x="232829" y="21704"/>
                  </a:lnTo>
                  <a:lnTo>
                    <a:pt x="233629" y="20243"/>
                  </a:lnTo>
                  <a:lnTo>
                    <a:pt x="236829" y="18211"/>
                  </a:lnTo>
                  <a:lnTo>
                    <a:pt x="239293" y="17703"/>
                  </a:lnTo>
                  <a:lnTo>
                    <a:pt x="244665" y="17703"/>
                  </a:lnTo>
                  <a:lnTo>
                    <a:pt x="254457" y="20535"/>
                  </a:lnTo>
                  <a:lnTo>
                    <a:pt x="254457" y="14376"/>
                  </a:lnTo>
                  <a:lnTo>
                    <a:pt x="252641" y="13716"/>
                  </a:lnTo>
                  <a:lnTo>
                    <a:pt x="250685" y="13208"/>
                  </a:lnTo>
                  <a:lnTo>
                    <a:pt x="246405" y="12484"/>
                  </a:lnTo>
                  <a:lnTo>
                    <a:pt x="244157" y="12268"/>
                  </a:lnTo>
                  <a:lnTo>
                    <a:pt x="236829" y="12268"/>
                  </a:lnTo>
                  <a:lnTo>
                    <a:pt x="233045" y="13284"/>
                  </a:lnTo>
                  <a:lnTo>
                    <a:pt x="227825" y="17348"/>
                  </a:lnTo>
                  <a:lnTo>
                    <a:pt x="226517" y="20243"/>
                  </a:lnTo>
                  <a:lnTo>
                    <a:pt x="226517" y="27063"/>
                  </a:lnTo>
                  <a:lnTo>
                    <a:pt x="227393" y="29464"/>
                  </a:lnTo>
                  <a:lnTo>
                    <a:pt x="230949" y="32943"/>
                  </a:lnTo>
                  <a:lnTo>
                    <a:pt x="233921" y="34251"/>
                  </a:lnTo>
                  <a:lnTo>
                    <a:pt x="244297" y="36499"/>
                  </a:lnTo>
                  <a:lnTo>
                    <a:pt x="246913" y="37439"/>
                  </a:lnTo>
                  <a:lnTo>
                    <a:pt x="249237" y="39331"/>
                  </a:lnTo>
                  <a:lnTo>
                    <a:pt x="249885" y="40716"/>
                  </a:lnTo>
                  <a:lnTo>
                    <a:pt x="249885" y="44411"/>
                  </a:lnTo>
                  <a:lnTo>
                    <a:pt x="249008" y="45935"/>
                  </a:lnTo>
                  <a:lnTo>
                    <a:pt x="245745" y="47967"/>
                  </a:lnTo>
                  <a:lnTo>
                    <a:pt x="243357" y="48475"/>
                  </a:lnTo>
                  <a:lnTo>
                    <a:pt x="237985" y="48475"/>
                  </a:lnTo>
                  <a:lnTo>
                    <a:pt x="235661" y="48183"/>
                  </a:lnTo>
                  <a:lnTo>
                    <a:pt x="231025" y="46951"/>
                  </a:lnTo>
                  <a:lnTo>
                    <a:pt x="228625" y="46012"/>
                  </a:lnTo>
                  <a:lnTo>
                    <a:pt x="226225" y="44704"/>
                  </a:lnTo>
                  <a:lnTo>
                    <a:pt x="226225" y="51447"/>
                  </a:lnTo>
                  <a:lnTo>
                    <a:pt x="228765" y="52324"/>
                  </a:lnTo>
                  <a:lnTo>
                    <a:pt x="231165" y="52895"/>
                  </a:lnTo>
                  <a:lnTo>
                    <a:pt x="235813" y="53619"/>
                  </a:lnTo>
                  <a:lnTo>
                    <a:pt x="237985" y="53848"/>
                  </a:lnTo>
                  <a:lnTo>
                    <a:pt x="245237" y="53848"/>
                  </a:lnTo>
                  <a:lnTo>
                    <a:pt x="249301" y="52832"/>
                  </a:lnTo>
                  <a:lnTo>
                    <a:pt x="255104" y="48552"/>
                  </a:lnTo>
                  <a:lnTo>
                    <a:pt x="256565" y="45643"/>
                  </a:lnTo>
                  <a:lnTo>
                    <a:pt x="256565" y="38747"/>
                  </a:lnTo>
                  <a:close/>
                </a:path>
              </a:pathLst>
            </a:custGeom>
            <a:solidFill>
              <a:srgbClr val="000000"/>
            </a:solidFill>
          </p:spPr>
          <p:txBody>
            <a:bodyPr wrap="square" lIns="0" tIns="0" rIns="0" bIns="0" rtlCol="0"/>
            <a:lstStyle/>
            <a:p>
              <a:endParaRPr/>
            </a:p>
          </p:txBody>
        </p:sp>
        <p:sp>
          <p:nvSpPr>
            <p:cNvPr id="142" name="object 142"/>
            <p:cNvSpPr/>
            <p:nvPr/>
          </p:nvSpPr>
          <p:spPr>
            <a:xfrm>
              <a:off x="1505038" y="3821854"/>
              <a:ext cx="6582409" cy="0"/>
            </a:xfrm>
            <a:custGeom>
              <a:avLst/>
              <a:gdLst/>
              <a:ahLst/>
              <a:cxnLst/>
              <a:rect l="l" t="t" r="r" b="b"/>
              <a:pathLst>
                <a:path w="6582409">
                  <a:moveTo>
                    <a:pt x="0" y="0"/>
                  </a:moveTo>
                  <a:lnTo>
                    <a:pt x="3922244" y="0"/>
                  </a:lnTo>
                </a:path>
                <a:path w="6582409">
                  <a:moveTo>
                    <a:pt x="6463425" y="0"/>
                  </a:moveTo>
                  <a:lnTo>
                    <a:pt x="6582403" y="0"/>
                  </a:lnTo>
                </a:path>
              </a:pathLst>
            </a:custGeom>
            <a:ln w="5804">
              <a:solidFill>
                <a:srgbClr val="B0B0B0"/>
              </a:solidFill>
            </a:ln>
          </p:spPr>
          <p:txBody>
            <a:bodyPr wrap="square" lIns="0" tIns="0" rIns="0" bIns="0" rtlCol="0"/>
            <a:lstStyle/>
            <a:p>
              <a:endParaRPr/>
            </a:p>
          </p:txBody>
        </p:sp>
        <p:sp>
          <p:nvSpPr>
            <p:cNvPr id="143" name="object 143"/>
            <p:cNvSpPr/>
            <p:nvPr/>
          </p:nvSpPr>
          <p:spPr>
            <a:xfrm>
              <a:off x="1479643" y="3821854"/>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44" name="object 144"/>
            <p:cNvSpPr/>
            <p:nvPr/>
          </p:nvSpPr>
          <p:spPr>
            <a:xfrm>
              <a:off x="1479643" y="3821854"/>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145" name="object 145"/>
            <p:cNvSpPr/>
            <p:nvPr/>
          </p:nvSpPr>
          <p:spPr>
            <a:xfrm>
              <a:off x="1347939" y="3794264"/>
              <a:ext cx="99695" cy="56515"/>
            </a:xfrm>
            <a:custGeom>
              <a:avLst/>
              <a:gdLst/>
              <a:ahLst/>
              <a:cxnLst/>
              <a:rect l="l" t="t" r="r" b="b"/>
              <a:pathLst>
                <a:path w="99694" h="56514">
                  <a:moveTo>
                    <a:pt x="33528" y="26479"/>
                  </a:moveTo>
                  <a:lnTo>
                    <a:pt x="32080" y="21983"/>
                  </a:lnTo>
                  <a:lnTo>
                    <a:pt x="30213" y="20027"/>
                  </a:lnTo>
                  <a:lnTo>
                    <a:pt x="26416" y="16040"/>
                  </a:lnTo>
                  <a:lnTo>
                    <a:pt x="22136" y="14516"/>
                  </a:lnTo>
                  <a:lnTo>
                    <a:pt x="14224" y="14516"/>
                  </a:lnTo>
                  <a:lnTo>
                    <a:pt x="12052" y="14808"/>
                  </a:lnTo>
                  <a:lnTo>
                    <a:pt x="7556" y="15671"/>
                  </a:lnTo>
                  <a:lnTo>
                    <a:pt x="5232" y="16395"/>
                  </a:lnTo>
                  <a:lnTo>
                    <a:pt x="2908" y="17272"/>
                  </a:lnTo>
                  <a:lnTo>
                    <a:pt x="2908" y="23291"/>
                  </a:lnTo>
                  <a:lnTo>
                    <a:pt x="4864" y="22275"/>
                  </a:lnTo>
                  <a:lnTo>
                    <a:pt x="6896" y="21475"/>
                  </a:lnTo>
                  <a:lnTo>
                    <a:pt x="11252" y="20320"/>
                  </a:lnTo>
                  <a:lnTo>
                    <a:pt x="13423" y="20027"/>
                  </a:lnTo>
                  <a:lnTo>
                    <a:pt x="19304" y="20027"/>
                  </a:lnTo>
                  <a:lnTo>
                    <a:pt x="22059" y="20891"/>
                  </a:lnTo>
                  <a:lnTo>
                    <a:pt x="24028" y="22491"/>
                  </a:lnTo>
                  <a:lnTo>
                    <a:pt x="25984" y="24168"/>
                  </a:lnTo>
                  <a:lnTo>
                    <a:pt x="27000" y="26479"/>
                  </a:lnTo>
                  <a:lnTo>
                    <a:pt x="27000" y="30111"/>
                  </a:lnTo>
                  <a:lnTo>
                    <a:pt x="27000" y="35191"/>
                  </a:lnTo>
                  <a:lnTo>
                    <a:pt x="27000" y="40919"/>
                  </a:lnTo>
                  <a:lnTo>
                    <a:pt x="25908" y="44335"/>
                  </a:lnTo>
                  <a:lnTo>
                    <a:pt x="23253" y="47447"/>
                  </a:lnTo>
                  <a:lnTo>
                    <a:pt x="21551" y="49479"/>
                  </a:lnTo>
                  <a:lnTo>
                    <a:pt x="18656" y="50723"/>
                  </a:lnTo>
                  <a:lnTo>
                    <a:pt x="12407" y="50723"/>
                  </a:lnTo>
                  <a:lnTo>
                    <a:pt x="10312" y="50063"/>
                  </a:lnTo>
                  <a:lnTo>
                    <a:pt x="8788" y="48691"/>
                  </a:lnTo>
                  <a:lnTo>
                    <a:pt x="7264" y="47383"/>
                  </a:lnTo>
                  <a:lnTo>
                    <a:pt x="6540" y="45491"/>
                  </a:lnTo>
                  <a:lnTo>
                    <a:pt x="6540" y="40271"/>
                  </a:lnTo>
                  <a:lnTo>
                    <a:pt x="7556" y="38239"/>
                  </a:lnTo>
                  <a:lnTo>
                    <a:pt x="9588" y="37007"/>
                  </a:lnTo>
                  <a:lnTo>
                    <a:pt x="11620" y="35839"/>
                  </a:lnTo>
                  <a:lnTo>
                    <a:pt x="15240" y="35191"/>
                  </a:lnTo>
                  <a:lnTo>
                    <a:pt x="27000" y="35191"/>
                  </a:lnTo>
                  <a:lnTo>
                    <a:pt x="27000" y="30111"/>
                  </a:lnTo>
                  <a:lnTo>
                    <a:pt x="11899" y="30111"/>
                  </a:lnTo>
                  <a:lnTo>
                    <a:pt x="7480" y="31267"/>
                  </a:lnTo>
                  <a:lnTo>
                    <a:pt x="1460" y="35839"/>
                  </a:lnTo>
                  <a:lnTo>
                    <a:pt x="0" y="39179"/>
                  </a:lnTo>
                  <a:lnTo>
                    <a:pt x="0" y="47447"/>
                  </a:lnTo>
                  <a:lnTo>
                    <a:pt x="1168" y="50495"/>
                  </a:lnTo>
                  <a:lnTo>
                    <a:pt x="5956" y="55003"/>
                  </a:lnTo>
                  <a:lnTo>
                    <a:pt x="9220" y="56083"/>
                  </a:lnTo>
                  <a:lnTo>
                    <a:pt x="16471" y="56083"/>
                  </a:lnTo>
                  <a:lnTo>
                    <a:pt x="19227" y="55511"/>
                  </a:lnTo>
                  <a:lnTo>
                    <a:pt x="23583" y="53327"/>
                  </a:lnTo>
                  <a:lnTo>
                    <a:pt x="25476" y="51587"/>
                  </a:lnTo>
                  <a:lnTo>
                    <a:pt x="26009" y="50723"/>
                  </a:lnTo>
                  <a:lnTo>
                    <a:pt x="27000" y="49123"/>
                  </a:lnTo>
                  <a:lnTo>
                    <a:pt x="27000" y="55143"/>
                  </a:lnTo>
                  <a:lnTo>
                    <a:pt x="33528" y="55143"/>
                  </a:lnTo>
                  <a:lnTo>
                    <a:pt x="33528" y="49123"/>
                  </a:lnTo>
                  <a:lnTo>
                    <a:pt x="33528" y="35191"/>
                  </a:lnTo>
                  <a:lnTo>
                    <a:pt x="33528" y="26479"/>
                  </a:lnTo>
                  <a:close/>
                </a:path>
                <a:path w="99694" h="56514">
                  <a:moveTo>
                    <a:pt x="79959" y="25755"/>
                  </a:moveTo>
                  <a:lnTo>
                    <a:pt x="78727" y="21628"/>
                  </a:lnTo>
                  <a:lnTo>
                    <a:pt x="74091" y="15963"/>
                  </a:lnTo>
                  <a:lnTo>
                    <a:pt x="70599" y="14516"/>
                  </a:lnTo>
                  <a:lnTo>
                    <a:pt x="63347" y="14516"/>
                  </a:lnTo>
                  <a:lnTo>
                    <a:pt x="60883" y="15163"/>
                  </a:lnTo>
                  <a:lnTo>
                    <a:pt x="56603" y="17487"/>
                  </a:lnTo>
                  <a:lnTo>
                    <a:pt x="54787" y="19304"/>
                  </a:lnTo>
                  <a:lnTo>
                    <a:pt x="53263" y="21628"/>
                  </a:lnTo>
                  <a:lnTo>
                    <a:pt x="53263" y="0"/>
                  </a:lnTo>
                  <a:lnTo>
                    <a:pt x="46736" y="0"/>
                  </a:lnTo>
                  <a:lnTo>
                    <a:pt x="46736" y="55143"/>
                  </a:lnTo>
                  <a:lnTo>
                    <a:pt x="53263" y="55143"/>
                  </a:lnTo>
                  <a:lnTo>
                    <a:pt x="53263" y="28879"/>
                  </a:lnTo>
                  <a:lnTo>
                    <a:pt x="54279" y="25831"/>
                  </a:lnTo>
                  <a:lnTo>
                    <a:pt x="58343" y="21336"/>
                  </a:lnTo>
                  <a:lnTo>
                    <a:pt x="61099" y="20167"/>
                  </a:lnTo>
                  <a:lnTo>
                    <a:pt x="67551" y="20167"/>
                  </a:lnTo>
                  <a:lnTo>
                    <a:pt x="69735" y="21120"/>
                  </a:lnTo>
                  <a:lnTo>
                    <a:pt x="72631" y="24892"/>
                  </a:lnTo>
                  <a:lnTo>
                    <a:pt x="73431" y="27647"/>
                  </a:lnTo>
                  <a:lnTo>
                    <a:pt x="73431" y="55143"/>
                  </a:lnTo>
                  <a:lnTo>
                    <a:pt x="79959" y="55143"/>
                  </a:lnTo>
                  <a:lnTo>
                    <a:pt x="79959" y="31203"/>
                  </a:lnTo>
                  <a:lnTo>
                    <a:pt x="79959" y="25755"/>
                  </a:lnTo>
                  <a:close/>
                </a:path>
                <a:path w="99694" h="56514">
                  <a:moveTo>
                    <a:pt x="99479" y="15455"/>
                  </a:moveTo>
                  <a:lnTo>
                    <a:pt x="92951" y="15455"/>
                  </a:lnTo>
                  <a:lnTo>
                    <a:pt x="92951" y="55143"/>
                  </a:lnTo>
                  <a:lnTo>
                    <a:pt x="99479" y="55143"/>
                  </a:lnTo>
                  <a:lnTo>
                    <a:pt x="99479" y="15455"/>
                  </a:lnTo>
                  <a:close/>
                </a:path>
                <a:path w="99694" h="56514">
                  <a:moveTo>
                    <a:pt x="99479" y="0"/>
                  </a:moveTo>
                  <a:lnTo>
                    <a:pt x="92951" y="0"/>
                  </a:lnTo>
                  <a:lnTo>
                    <a:pt x="92951" y="8267"/>
                  </a:lnTo>
                  <a:lnTo>
                    <a:pt x="99479" y="8267"/>
                  </a:lnTo>
                  <a:lnTo>
                    <a:pt x="99479" y="0"/>
                  </a:lnTo>
                  <a:close/>
                </a:path>
              </a:pathLst>
            </a:custGeom>
            <a:solidFill>
              <a:srgbClr val="000000"/>
            </a:solidFill>
          </p:spPr>
          <p:txBody>
            <a:bodyPr wrap="square" lIns="0" tIns="0" rIns="0" bIns="0" rtlCol="0"/>
            <a:lstStyle/>
            <a:p>
              <a:endParaRPr/>
            </a:p>
          </p:txBody>
        </p:sp>
        <p:sp>
          <p:nvSpPr>
            <p:cNvPr id="146" name="object 146"/>
            <p:cNvSpPr/>
            <p:nvPr/>
          </p:nvSpPr>
          <p:spPr>
            <a:xfrm>
              <a:off x="1505038" y="3945561"/>
              <a:ext cx="6582409" cy="0"/>
            </a:xfrm>
            <a:custGeom>
              <a:avLst/>
              <a:gdLst/>
              <a:ahLst/>
              <a:cxnLst/>
              <a:rect l="l" t="t" r="r" b="b"/>
              <a:pathLst>
                <a:path w="6582409">
                  <a:moveTo>
                    <a:pt x="0" y="0"/>
                  </a:moveTo>
                  <a:lnTo>
                    <a:pt x="3922244" y="0"/>
                  </a:lnTo>
                </a:path>
                <a:path w="6582409">
                  <a:moveTo>
                    <a:pt x="6463425" y="0"/>
                  </a:moveTo>
                  <a:lnTo>
                    <a:pt x="6582403" y="0"/>
                  </a:lnTo>
                </a:path>
              </a:pathLst>
            </a:custGeom>
            <a:ln w="5804">
              <a:solidFill>
                <a:srgbClr val="B0B0B0"/>
              </a:solidFill>
            </a:ln>
          </p:spPr>
          <p:txBody>
            <a:bodyPr wrap="square" lIns="0" tIns="0" rIns="0" bIns="0" rtlCol="0"/>
            <a:lstStyle/>
            <a:p>
              <a:endParaRPr/>
            </a:p>
          </p:txBody>
        </p:sp>
        <p:sp>
          <p:nvSpPr>
            <p:cNvPr id="147" name="object 147"/>
            <p:cNvSpPr/>
            <p:nvPr/>
          </p:nvSpPr>
          <p:spPr>
            <a:xfrm>
              <a:off x="1479643" y="3945561"/>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48" name="object 148"/>
            <p:cNvSpPr/>
            <p:nvPr/>
          </p:nvSpPr>
          <p:spPr>
            <a:xfrm>
              <a:off x="1479643" y="3945561"/>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149" name="object 149"/>
            <p:cNvSpPr/>
            <p:nvPr/>
          </p:nvSpPr>
          <p:spPr>
            <a:xfrm>
              <a:off x="1262481" y="3917975"/>
              <a:ext cx="185420" cy="56515"/>
            </a:xfrm>
            <a:custGeom>
              <a:avLst/>
              <a:gdLst/>
              <a:ahLst/>
              <a:cxnLst/>
              <a:rect l="l" t="t" r="r" b="b"/>
              <a:pathLst>
                <a:path w="185419" h="56514">
                  <a:moveTo>
                    <a:pt x="30327" y="40995"/>
                  </a:moveTo>
                  <a:lnTo>
                    <a:pt x="11823" y="31191"/>
                  </a:lnTo>
                  <a:lnTo>
                    <a:pt x="9499" y="30327"/>
                  </a:lnTo>
                  <a:lnTo>
                    <a:pt x="7188" y="28587"/>
                  </a:lnTo>
                  <a:lnTo>
                    <a:pt x="6604" y="27419"/>
                  </a:lnTo>
                  <a:lnTo>
                    <a:pt x="6604" y="23939"/>
                  </a:lnTo>
                  <a:lnTo>
                    <a:pt x="7404" y="22491"/>
                  </a:lnTo>
                  <a:lnTo>
                    <a:pt x="10591" y="20459"/>
                  </a:lnTo>
                  <a:lnTo>
                    <a:pt x="13055" y="19951"/>
                  </a:lnTo>
                  <a:lnTo>
                    <a:pt x="18427" y="19951"/>
                  </a:lnTo>
                  <a:lnTo>
                    <a:pt x="28219" y="22783"/>
                  </a:lnTo>
                  <a:lnTo>
                    <a:pt x="28219" y="16611"/>
                  </a:lnTo>
                  <a:lnTo>
                    <a:pt x="26416" y="15963"/>
                  </a:lnTo>
                  <a:lnTo>
                    <a:pt x="24447" y="15455"/>
                  </a:lnTo>
                  <a:lnTo>
                    <a:pt x="20167" y="14732"/>
                  </a:lnTo>
                  <a:lnTo>
                    <a:pt x="17919" y="14503"/>
                  </a:lnTo>
                  <a:lnTo>
                    <a:pt x="10591" y="14503"/>
                  </a:lnTo>
                  <a:lnTo>
                    <a:pt x="6819" y="15519"/>
                  </a:lnTo>
                  <a:lnTo>
                    <a:pt x="1600" y="19583"/>
                  </a:lnTo>
                  <a:lnTo>
                    <a:pt x="292" y="22491"/>
                  </a:lnTo>
                  <a:lnTo>
                    <a:pt x="292" y="29311"/>
                  </a:lnTo>
                  <a:lnTo>
                    <a:pt x="1155" y="31699"/>
                  </a:lnTo>
                  <a:lnTo>
                    <a:pt x="4711" y="35191"/>
                  </a:lnTo>
                  <a:lnTo>
                    <a:pt x="7696" y="36499"/>
                  </a:lnTo>
                  <a:lnTo>
                    <a:pt x="18072" y="38747"/>
                  </a:lnTo>
                  <a:lnTo>
                    <a:pt x="20675" y="39687"/>
                  </a:lnTo>
                  <a:lnTo>
                    <a:pt x="22999" y="41567"/>
                  </a:lnTo>
                  <a:lnTo>
                    <a:pt x="23660" y="42951"/>
                  </a:lnTo>
                  <a:lnTo>
                    <a:pt x="23660" y="46647"/>
                  </a:lnTo>
                  <a:lnTo>
                    <a:pt x="22783" y="48171"/>
                  </a:lnTo>
                  <a:lnTo>
                    <a:pt x="19519" y="50203"/>
                  </a:lnTo>
                  <a:lnTo>
                    <a:pt x="17119" y="50711"/>
                  </a:lnTo>
                  <a:lnTo>
                    <a:pt x="11760" y="50711"/>
                  </a:lnTo>
                  <a:lnTo>
                    <a:pt x="9436" y="50419"/>
                  </a:lnTo>
                  <a:lnTo>
                    <a:pt x="4787" y="49187"/>
                  </a:lnTo>
                  <a:lnTo>
                    <a:pt x="2400" y="48247"/>
                  </a:lnTo>
                  <a:lnTo>
                    <a:pt x="0" y="46939"/>
                  </a:lnTo>
                  <a:lnTo>
                    <a:pt x="0" y="53695"/>
                  </a:lnTo>
                  <a:lnTo>
                    <a:pt x="2540" y="54559"/>
                  </a:lnTo>
                  <a:lnTo>
                    <a:pt x="4940" y="55143"/>
                  </a:lnTo>
                  <a:lnTo>
                    <a:pt x="9575" y="55867"/>
                  </a:lnTo>
                  <a:lnTo>
                    <a:pt x="11760" y="56083"/>
                  </a:lnTo>
                  <a:lnTo>
                    <a:pt x="19011" y="56083"/>
                  </a:lnTo>
                  <a:lnTo>
                    <a:pt x="23075" y="55067"/>
                  </a:lnTo>
                  <a:lnTo>
                    <a:pt x="28879" y="50787"/>
                  </a:lnTo>
                  <a:lnTo>
                    <a:pt x="30327" y="47891"/>
                  </a:lnTo>
                  <a:lnTo>
                    <a:pt x="30327" y="40995"/>
                  </a:lnTo>
                  <a:close/>
                </a:path>
                <a:path w="185419" h="56514">
                  <a:moveTo>
                    <a:pt x="74663" y="27787"/>
                  </a:moveTo>
                  <a:lnTo>
                    <a:pt x="73063" y="23139"/>
                  </a:lnTo>
                  <a:lnTo>
                    <a:pt x="70332" y="20027"/>
                  </a:lnTo>
                  <a:lnTo>
                    <a:pt x="68135" y="17614"/>
                  </a:lnTo>
                  <a:lnTo>
                    <a:pt x="68135" y="31775"/>
                  </a:lnTo>
                  <a:lnTo>
                    <a:pt x="44919" y="31775"/>
                  </a:lnTo>
                  <a:lnTo>
                    <a:pt x="45199" y="28079"/>
                  </a:lnTo>
                  <a:lnTo>
                    <a:pt x="46507" y="25171"/>
                  </a:lnTo>
                  <a:lnTo>
                    <a:pt x="50863" y="21107"/>
                  </a:lnTo>
                  <a:lnTo>
                    <a:pt x="53771" y="20027"/>
                  </a:lnTo>
                  <a:lnTo>
                    <a:pt x="60591" y="20027"/>
                  </a:lnTo>
                  <a:lnTo>
                    <a:pt x="68135" y="31775"/>
                  </a:lnTo>
                  <a:lnTo>
                    <a:pt x="68135" y="17614"/>
                  </a:lnTo>
                  <a:lnTo>
                    <a:pt x="66903" y="16256"/>
                  </a:lnTo>
                  <a:lnTo>
                    <a:pt x="62687" y="14503"/>
                  </a:lnTo>
                  <a:lnTo>
                    <a:pt x="51371" y="14503"/>
                  </a:lnTo>
                  <a:lnTo>
                    <a:pt x="46583" y="16471"/>
                  </a:lnTo>
                  <a:lnTo>
                    <a:pt x="43103" y="20243"/>
                  </a:lnTo>
                  <a:lnTo>
                    <a:pt x="39611" y="24091"/>
                  </a:lnTo>
                  <a:lnTo>
                    <a:pt x="37871" y="29235"/>
                  </a:lnTo>
                  <a:lnTo>
                    <a:pt x="37871" y="42011"/>
                  </a:lnTo>
                  <a:lnTo>
                    <a:pt x="39687" y="47015"/>
                  </a:lnTo>
                  <a:lnTo>
                    <a:pt x="47091" y="54267"/>
                  </a:lnTo>
                  <a:lnTo>
                    <a:pt x="52095" y="56083"/>
                  </a:lnTo>
                  <a:lnTo>
                    <a:pt x="60947" y="56083"/>
                  </a:lnTo>
                  <a:lnTo>
                    <a:pt x="63487" y="55791"/>
                  </a:lnTo>
                  <a:lnTo>
                    <a:pt x="68427" y="54927"/>
                  </a:lnTo>
                  <a:lnTo>
                    <a:pt x="70815" y="54127"/>
                  </a:lnTo>
                  <a:lnTo>
                    <a:pt x="73139" y="53111"/>
                  </a:lnTo>
                  <a:lnTo>
                    <a:pt x="73139" y="50647"/>
                  </a:lnTo>
                  <a:lnTo>
                    <a:pt x="73139" y="46939"/>
                  </a:lnTo>
                  <a:lnTo>
                    <a:pt x="70815" y="48247"/>
                  </a:lnTo>
                  <a:lnTo>
                    <a:pt x="68427" y="49187"/>
                  </a:lnTo>
                  <a:lnTo>
                    <a:pt x="63779" y="50355"/>
                  </a:lnTo>
                  <a:lnTo>
                    <a:pt x="61315" y="50647"/>
                  </a:lnTo>
                  <a:lnTo>
                    <a:pt x="54495" y="50647"/>
                  </a:lnTo>
                  <a:lnTo>
                    <a:pt x="51155" y="49479"/>
                  </a:lnTo>
                  <a:lnTo>
                    <a:pt x="48526" y="46939"/>
                  </a:lnTo>
                  <a:lnTo>
                    <a:pt x="46291" y="44843"/>
                  </a:lnTo>
                  <a:lnTo>
                    <a:pt x="44983" y="41351"/>
                  </a:lnTo>
                  <a:lnTo>
                    <a:pt x="44691" y="36855"/>
                  </a:lnTo>
                  <a:lnTo>
                    <a:pt x="74663" y="36855"/>
                  </a:lnTo>
                  <a:lnTo>
                    <a:pt x="74663" y="31775"/>
                  </a:lnTo>
                  <a:lnTo>
                    <a:pt x="74663" y="27787"/>
                  </a:lnTo>
                  <a:close/>
                </a:path>
                <a:path w="185419" h="56514">
                  <a:moveTo>
                    <a:pt x="119291" y="15455"/>
                  </a:moveTo>
                  <a:lnTo>
                    <a:pt x="112395" y="15455"/>
                  </a:lnTo>
                  <a:lnTo>
                    <a:pt x="99987" y="48755"/>
                  </a:lnTo>
                  <a:lnTo>
                    <a:pt x="87579" y="15455"/>
                  </a:lnTo>
                  <a:lnTo>
                    <a:pt x="80683" y="15455"/>
                  </a:lnTo>
                  <a:lnTo>
                    <a:pt x="95554" y="55143"/>
                  </a:lnTo>
                  <a:lnTo>
                    <a:pt x="104406" y="55143"/>
                  </a:lnTo>
                  <a:lnTo>
                    <a:pt x="119291" y="15455"/>
                  </a:lnTo>
                  <a:close/>
                </a:path>
                <a:path w="185419" h="56514">
                  <a:moveTo>
                    <a:pt x="134810" y="15455"/>
                  </a:moveTo>
                  <a:lnTo>
                    <a:pt x="128282" y="15455"/>
                  </a:lnTo>
                  <a:lnTo>
                    <a:pt x="128282" y="55143"/>
                  </a:lnTo>
                  <a:lnTo>
                    <a:pt x="134810" y="55143"/>
                  </a:lnTo>
                  <a:lnTo>
                    <a:pt x="134810" y="15455"/>
                  </a:lnTo>
                  <a:close/>
                </a:path>
                <a:path w="185419" h="56514">
                  <a:moveTo>
                    <a:pt x="134810" y="0"/>
                  </a:moveTo>
                  <a:lnTo>
                    <a:pt x="128282" y="0"/>
                  </a:lnTo>
                  <a:lnTo>
                    <a:pt x="128282" y="8267"/>
                  </a:lnTo>
                  <a:lnTo>
                    <a:pt x="134810" y="8267"/>
                  </a:lnTo>
                  <a:lnTo>
                    <a:pt x="134810" y="0"/>
                  </a:lnTo>
                  <a:close/>
                </a:path>
                <a:path w="185419" h="56514">
                  <a:moveTo>
                    <a:pt x="171450" y="14871"/>
                  </a:moveTo>
                  <a:lnTo>
                    <a:pt x="170726" y="14732"/>
                  </a:lnTo>
                  <a:lnTo>
                    <a:pt x="168554" y="14503"/>
                  </a:lnTo>
                  <a:lnTo>
                    <a:pt x="164922" y="14503"/>
                  </a:lnTo>
                  <a:lnTo>
                    <a:pt x="162242" y="15087"/>
                  </a:lnTo>
                  <a:lnTo>
                    <a:pt x="157886" y="17411"/>
                  </a:lnTo>
                  <a:lnTo>
                    <a:pt x="156070" y="19227"/>
                  </a:lnTo>
                  <a:lnTo>
                    <a:pt x="154762" y="21615"/>
                  </a:lnTo>
                  <a:lnTo>
                    <a:pt x="154762" y="15455"/>
                  </a:lnTo>
                  <a:lnTo>
                    <a:pt x="148234" y="15455"/>
                  </a:lnTo>
                  <a:lnTo>
                    <a:pt x="148234" y="55143"/>
                  </a:lnTo>
                  <a:lnTo>
                    <a:pt x="154762" y="55143"/>
                  </a:lnTo>
                  <a:lnTo>
                    <a:pt x="154762" y="29743"/>
                  </a:lnTo>
                  <a:lnTo>
                    <a:pt x="155714" y="26339"/>
                  </a:lnTo>
                  <a:lnTo>
                    <a:pt x="159702" y="21551"/>
                  </a:lnTo>
                  <a:lnTo>
                    <a:pt x="162534" y="20320"/>
                  </a:lnTo>
                  <a:lnTo>
                    <a:pt x="167246" y="20320"/>
                  </a:lnTo>
                  <a:lnTo>
                    <a:pt x="169926" y="20815"/>
                  </a:lnTo>
                  <a:lnTo>
                    <a:pt x="170726" y="21107"/>
                  </a:lnTo>
                  <a:lnTo>
                    <a:pt x="171450" y="21551"/>
                  </a:lnTo>
                  <a:lnTo>
                    <a:pt x="171450" y="14871"/>
                  </a:lnTo>
                  <a:close/>
                </a:path>
                <a:path w="185419" h="56514">
                  <a:moveTo>
                    <a:pt x="184810" y="15455"/>
                  </a:moveTo>
                  <a:lnTo>
                    <a:pt x="178269" y="15455"/>
                  </a:lnTo>
                  <a:lnTo>
                    <a:pt x="178269" y="55143"/>
                  </a:lnTo>
                  <a:lnTo>
                    <a:pt x="184810" y="55143"/>
                  </a:lnTo>
                  <a:lnTo>
                    <a:pt x="184810" y="15455"/>
                  </a:lnTo>
                  <a:close/>
                </a:path>
                <a:path w="185419" h="56514">
                  <a:moveTo>
                    <a:pt x="184810" y="0"/>
                  </a:moveTo>
                  <a:lnTo>
                    <a:pt x="178269" y="0"/>
                  </a:lnTo>
                  <a:lnTo>
                    <a:pt x="178269" y="8267"/>
                  </a:lnTo>
                  <a:lnTo>
                    <a:pt x="184810" y="8267"/>
                  </a:lnTo>
                  <a:lnTo>
                    <a:pt x="184810" y="0"/>
                  </a:lnTo>
                  <a:close/>
                </a:path>
              </a:pathLst>
            </a:custGeom>
            <a:solidFill>
              <a:srgbClr val="000000"/>
            </a:solidFill>
          </p:spPr>
          <p:txBody>
            <a:bodyPr wrap="square" lIns="0" tIns="0" rIns="0" bIns="0" rtlCol="0"/>
            <a:lstStyle/>
            <a:p>
              <a:endParaRPr/>
            </a:p>
          </p:txBody>
        </p:sp>
        <p:sp>
          <p:nvSpPr>
            <p:cNvPr id="150" name="object 150"/>
            <p:cNvSpPr/>
            <p:nvPr/>
          </p:nvSpPr>
          <p:spPr>
            <a:xfrm>
              <a:off x="1505038" y="4069269"/>
              <a:ext cx="6582409" cy="0"/>
            </a:xfrm>
            <a:custGeom>
              <a:avLst/>
              <a:gdLst/>
              <a:ahLst/>
              <a:cxnLst/>
              <a:rect l="l" t="t" r="r" b="b"/>
              <a:pathLst>
                <a:path w="6582409">
                  <a:moveTo>
                    <a:pt x="0" y="0"/>
                  </a:moveTo>
                  <a:lnTo>
                    <a:pt x="1897379" y="0"/>
                  </a:lnTo>
                </a:path>
                <a:path w="6582409">
                  <a:moveTo>
                    <a:pt x="3066960" y="0"/>
                  </a:moveTo>
                  <a:lnTo>
                    <a:pt x="3922244" y="0"/>
                  </a:lnTo>
                </a:path>
                <a:path w="6582409">
                  <a:moveTo>
                    <a:pt x="6463425" y="0"/>
                  </a:moveTo>
                  <a:lnTo>
                    <a:pt x="6582403" y="0"/>
                  </a:lnTo>
                </a:path>
              </a:pathLst>
            </a:custGeom>
            <a:ln w="5804">
              <a:solidFill>
                <a:srgbClr val="B0B0B0"/>
              </a:solidFill>
            </a:ln>
          </p:spPr>
          <p:txBody>
            <a:bodyPr wrap="square" lIns="0" tIns="0" rIns="0" bIns="0" rtlCol="0"/>
            <a:lstStyle/>
            <a:p>
              <a:endParaRPr/>
            </a:p>
          </p:txBody>
        </p:sp>
        <p:sp>
          <p:nvSpPr>
            <p:cNvPr id="151" name="object 151"/>
            <p:cNvSpPr/>
            <p:nvPr/>
          </p:nvSpPr>
          <p:spPr>
            <a:xfrm>
              <a:off x="1479643" y="4069269"/>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52" name="object 152"/>
            <p:cNvSpPr/>
            <p:nvPr/>
          </p:nvSpPr>
          <p:spPr>
            <a:xfrm>
              <a:off x="1479643" y="4069269"/>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pic>
          <p:nvPicPr>
            <p:cNvPr id="153" name="object 153"/>
            <p:cNvPicPr/>
            <p:nvPr/>
          </p:nvPicPr>
          <p:blipFill>
            <a:blip r:embed="rId6" cstate="print"/>
            <a:stretch>
              <a:fillRect/>
            </a:stretch>
          </p:blipFill>
          <p:spPr>
            <a:xfrm>
              <a:off x="1321286" y="4041674"/>
              <a:ext cx="126104" cy="70162"/>
            </a:xfrm>
            <a:prstGeom prst="rect">
              <a:avLst/>
            </a:prstGeom>
          </p:spPr>
        </p:pic>
        <p:sp>
          <p:nvSpPr>
            <p:cNvPr id="154" name="object 154"/>
            <p:cNvSpPr/>
            <p:nvPr/>
          </p:nvSpPr>
          <p:spPr>
            <a:xfrm>
              <a:off x="1505038" y="4192976"/>
              <a:ext cx="6582409" cy="0"/>
            </a:xfrm>
            <a:custGeom>
              <a:avLst/>
              <a:gdLst/>
              <a:ahLst/>
              <a:cxnLst/>
              <a:rect l="l" t="t" r="r" b="b"/>
              <a:pathLst>
                <a:path w="6582409">
                  <a:moveTo>
                    <a:pt x="0" y="0"/>
                  </a:moveTo>
                  <a:lnTo>
                    <a:pt x="1897379" y="0"/>
                  </a:lnTo>
                </a:path>
                <a:path w="6582409">
                  <a:moveTo>
                    <a:pt x="3066960" y="0"/>
                  </a:moveTo>
                  <a:lnTo>
                    <a:pt x="3922244" y="0"/>
                  </a:lnTo>
                </a:path>
                <a:path w="6582409">
                  <a:moveTo>
                    <a:pt x="6463425" y="0"/>
                  </a:moveTo>
                  <a:lnTo>
                    <a:pt x="6582403" y="0"/>
                  </a:lnTo>
                </a:path>
              </a:pathLst>
            </a:custGeom>
            <a:ln w="5804">
              <a:solidFill>
                <a:srgbClr val="B0B0B0"/>
              </a:solidFill>
            </a:ln>
          </p:spPr>
          <p:txBody>
            <a:bodyPr wrap="square" lIns="0" tIns="0" rIns="0" bIns="0" rtlCol="0"/>
            <a:lstStyle/>
            <a:p>
              <a:endParaRPr/>
            </a:p>
          </p:txBody>
        </p:sp>
        <p:sp>
          <p:nvSpPr>
            <p:cNvPr id="155" name="object 155"/>
            <p:cNvSpPr/>
            <p:nvPr/>
          </p:nvSpPr>
          <p:spPr>
            <a:xfrm>
              <a:off x="1479643" y="4192976"/>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56" name="object 156"/>
            <p:cNvSpPr/>
            <p:nvPr/>
          </p:nvSpPr>
          <p:spPr>
            <a:xfrm>
              <a:off x="1479643" y="4192976"/>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pic>
          <p:nvPicPr>
            <p:cNvPr id="157" name="object 157"/>
            <p:cNvPicPr/>
            <p:nvPr/>
          </p:nvPicPr>
          <p:blipFill>
            <a:blip r:embed="rId7" cstate="print"/>
            <a:stretch>
              <a:fillRect/>
            </a:stretch>
          </p:blipFill>
          <p:spPr>
            <a:xfrm>
              <a:off x="1233805" y="4165381"/>
              <a:ext cx="220428" cy="70163"/>
            </a:xfrm>
            <a:prstGeom prst="rect">
              <a:avLst/>
            </a:prstGeom>
          </p:spPr>
        </p:pic>
        <p:sp>
          <p:nvSpPr>
            <p:cNvPr id="158" name="object 158"/>
            <p:cNvSpPr/>
            <p:nvPr/>
          </p:nvSpPr>
          <p:spPr>
            <a:xfrm>
              <a:off x="1505038" y="4316683"/>
              <a:ext cx="6582409" cy="0"/>
            </a:xfrm>
            <a:custGeom>
              <a:avLst/>
              <a:gdLst/>
              <a:ahLst/>
              <a:cxnLst/>
              <a:rect l="l" t="t" r="r" b="b"/>
              <a:pathLst>
                <a:path w="6582409">
                  <a:moveTo>
                    <a:pt x="0" y="0"/>
                  </a:moveTo>
                  <a:lnTo>
                    <a:pt x="3922244" y="0"/>
                  </a:lnTo>
                </a:path>
                <a:path w="6582409">
                  <a:moveTo>
                    <a:pt x="6463425" y="0"/>
                  </a:moveTo>
                  <a:lnTo>
                    <a:pt x="6582403" y="0"/>
                  </a:lnTo>
                </a:path>
              </a:pathLst>
            </a:custGeom>
            <a:ln w="5804">
              <a:solidFill>
                <a:srgbClr val="B0B0B0"/>
              </a:solidFill>
            </a:ln>
          </p:spPr>
          <p:txBody>
            <a:bodyPr wrap="square" lIns="0" tIns="0" rIns="0" bIns="0" rtlCol="0"/>
            <a:lstStyle/>
            <a:p>
              <a:endParaRPr/>
            </a:p>
          </p:txBody>
        </p:sp>
        <p:sp>
          <p:nvSpPr>
            <p:cNvPr id="159" name="object 159"/>
            <p:cNvSpPr/>
            <p:nvPr/>
          </p:nvSpPr>
          <p:spPr>
            <a:xfrm>
              <a:off x="1479643" y="4316683"/>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60" name="object 160"/>
            <p:cNvSpPr/>
            <p:nvPr/>
          </p:nvSpPr>
          <p:spPr>
            <a:xfrm>
              <a:off x="1479643" y="4316683"/>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161" name="object 161"/>
            <p:cNvSpPr/>
            <p:nvPr/>
          </p:nvSpPr>
          <p:spPr>
            <a:xfrm>
              <a:off x="1304328" y="4289094"/>
              <a:ext cx="148590" cy="56515"/>
            </a:xfrm>
            <a:custGeom>
              <a:avLst/>
              <a:gdLst/>
              <a:ahLst/>
              <a:cxnLst/>
              <a:rect l="l" t="t" r="r" b="b"/>
              <a:pathLst>
                <a:path w="148590" h="56514">
                  <a:moveTo>
                    <a:pt x="34175" y="12915"/>
                  </a:moveTo>
                  <a:lnTo>
                    <a:pt x="32651" y="8991"/>
                  </a:lnTo>
                  <a:lnTo>
                    <a:pt x="31673" y="8128"/>
                  </a:lnTo>
                  <a:lnTo>
                    <a:pt x="26631" y="3695"/>
                  </a:lnTo>
                  <a:lnTo>
                    <a:pt x="26631" y="14871"/>
                  </a:lnTo>
                  <a:lnTo>
                    <a:pt x="26631" y="21259"/>
                  </a:lnTo>
                  <a:lnTo>
                    <a:pt x="25692" y="23723"/>
                  </a:lnTo>
                  <a:lnTo>
                    <a:pt x="22059" y="27203"/>
                  </a:lnTo>
                  <a:lnTo>
                    <a:pt x="19519" y="28003"/>
                  </a:lnTo>
                  <a:lnTo>
                    <a:pt x="7188" y="28003"/>
                  </a:lnTo>
                  <a:lnTo>
                    <a:pt x="7188" y="8128"/>
                  </a:lnTo>
                  <a:lnTo>
                    <a:pt x="19519" y="8128"/>
                  </a:lnTo>
                  <a:lnTo>
                    <a:pt x="22059" y="8991"/>
                  </a:lnTo>
                  <a:lnTo>
                    <a:pt x="25692" y="12484"/>
                  </a:lnTo>
                  <a:lnTo>
                    <a:pt x="26631" y="14871"/>
                  </a:lnTo>
                  <a:lnTo>
                    <a:pt x="26631" y="3695"/>
                  </a:lnTo>
                  <a:lnTo>
                    <a:pt x="22059" y="2247"/>
                  </a:lnTo>
                  <a:lnTo>
                    <a:pt x="0" y="2247"/>
                  </a:lnTo>
                  <a:lnTo>
                    <a:pt x="0" y="55143"/>
                  </a:lnTo>
                  <a:lnTo>
                    <a:pt x="7188" y="55143"/>
                  </a:lnTo>
                  <a:lnTo>
                    <a:pt x="7188" y="33883"/>
                  </a:lnTo>
                  <a:lnTo>
                    <a:pt x="22059" y="33883"/>
                  </a:lnTo>
                  <a:lnTo>
                    <a:pt x="26568" y="32575"/>
                  </a:lnTo>
                  <a:lnTo>
                    <a:pt x="29603" y="29895"/>
                  </a:lnTo>
                  <a:lnTo>
                    <a:pt x="31813" y="28003"/>
                  </a:lnTo>
                  <a:lnTo>
                    <a:pt x="32651" y="27279"/>
                  </a:lnTo>
                  <a:lnTo>
                    <a:pt x="34175" y="23291"/>
                  </a:lnTo>
                  <a:lnTo>
                    <a:pt x="34175" y="12915"/>
                  </a:lnTo>
                  <a:close/>
                </a:path>
                <a:path w="148590" h="56514">
                  <a:moveTo>
                    <a:pt x="49999" y="15455"/>
                  </a:moveTo>
                  <a:lnTo>
                    <a:pt x="43472" y="15455"/>
                  </a:lnTo>
                  <a:lnTo>
                    <a:pt x="43472" y="55143"/>
                  </a:lnTo>
                  <a:lnTo>
                    <a:pt x="49999" y="55143"/>
                  </a:lnTo>
                  <a:lnTo>
                    <a:pt x="49999" y="15455"/>
                  </a:lnTo>
                  <a:close/>
                </a:path>
                <a:path w="148590" h="56514">
                  <a:moveTo>
                    <a:pt x="49999" y="0"/>
                  </a:moveTo>
                  <a:lnTo>
                    <a:pt x="43472" y="0"/>
                  </a:lnTo>
                  <a:lnTo>
                    <a:pt x="43472" y="8267"/>
                  </a:lnTo>
                  <a:lnTo>
                    <a:pt x="49999" y="8267"/>
                  </a:lnTo>
                  <a:lnTo>
                    <a:pt x="49999" y="0"/>
                  </a:lnTo>
                  <a:close/>
                </a:path>
                <a:path w="148590" h="56514">
                  <a:moveTo>
                    <a:pt x="70167" y="0"/>
                  </a:moveTo>
                  <a:lnTo>
                    <a:pt x="63639" y="0"/>
                  </a:lnTo>
                  <a:lnTo>
                    <a:pt x="63639" y="55143"/>
                  </a:lnTo>
                  <a:lnTo>
                    <a:pt x="70167" y="55143"/>
                  </a:lnTo>
                  <a:lnTo>
                    <a:pt x="70167" y="0"/>
                  </a:lnTo>
                  <a:close/>
                </a:path>
                <a:path w="148590" h="56514">
                  <a:moveTo>
                    <a:pt x="117398" y="28803"/>
                  </a:moveTo>
                  <a:lnTo>
                    <a:pt x="115735" y="23723"/>
                  </a:lnTo>
                  <a:lnTo>
                    <a:pt x="112547" y="20027"/>
                  </a:lnTo>
                  <a:lnTo>
                    <a:pt x="110515" y="17767"/>
                  </a:lnTo>
                  <a:lnTo>
                    <a:pt x="110515" y="40119"/>
                  </a:lnTo>
                  <a:lnTo>
                    <a:pt x="109499" y="43827"/>
                  </a:lnTo>
                  <a:lnTo>
                    <a:pt x="105435" y="49339"/>
                  </a:lnTo>
                  <a:lnTo>
                    <a:pt x="102679" y="50647"/>
                  </a:lnTo>
                  <a:lnTo>
                    <a:pt x="95631" y="50647"/>
                  </a:lnTo>
                  <a:lnTo>
                    <a:pt x="92875" y="49339"/>
                  </a:lnTo>
                  <a:lnTo>
                    <a:pt x="88811" y="43827"/>
                  </a:lnTo>
                  <a:lnTo>
                    <a:pt x="87871" y="40119"/>
                  </a:lnTo>
                  <a:lnTo>
                    <a:pt x="87871" y="30619"/>
                  </a:lnTo>
                  <a:lnTo>
                    <a:pt x="88887" y="26924"/>
                  </a:lnTo>
                  <a:lnTo>
                    <a:pt x="92951" y="21399"/>
                  </a:lnTo>
                  <a:lnTo>
                    <a:pt x="95707" y="20027"/>
                  </a:lnTo>
                  <a:lnTo>
                    <a:pt x="102679" y="20027"/>
                  </a:lnTo>
                  <a:lnTo>
                    <a:pt x="105435" y="21399"/>
                  </a:lnTo>
                  <a:lnTo>
                    <a:pt x="109499" y="26924"/>
                  </a:lnTo>
                  <a:lnTo>
                    <a:pt x="110490" y="30619"/>
                  </a:lnTo>
                  <a:lnTo>
                    <a:pt x="110515" y="40119"/>
                  </a:lnTo>
                  <a:lnTo>
                    <a:pt x="110515" y="17767"/>
                  </a:lnTo>
                  <a:lnTo>
                    <a:pt x="109283" y="16395"/>
                  </a:lnTo>
                  <a:lnTo>
                    <a:pt x="104851" y="14516"/>
                  </a:lnTo>
                  <a:lnTo>
                    <a:pt x="93459" y="14516"/>
                  </a:lnTo>
                  <a:lnTo>
                    <a:pt x="88963" y="16395"/>
                  </a:lnTo>
                  <a:lnTo>
                    <a:pt x="85763" y="20027"/>
                  </a:lnTo>
                  <a:lnTo>
                    <a:pt x="82575" y="23723"/>
                  </a:lnTo>
                  <a:lnTo>
                    <a:pt x="80975" y="28803"/>
                  </a:lnTo>
                  <a:lnTo>
                    <a:pt x="80975" y="41871"/>
                  </a:lnTo>
                  <a:lnTo>
                    <a:pt x="82575" y="46939"/>
                  </a:lnTo>
                  <a:lnTo>
                    <a:pt x="85826" y="50647"/>
                  </a:lnTo>
                  <a:lnTo>
                    <a:pt x="88963" y="54267"/>
                  </a:lnTo>
                  <a:lnTo>
                    <a:pt x="93459" y="56083"/>
                  </a:lnTo>
                  <a:lnTo>
                    <a:pt x="104851" y="56083"/>
                  </a:lnTo>
                  <a:lnTo>
                    <a:pt x="109283" y="54267"/>
                  </a:lnTo>
                  <a:lnTo>
                    <a:pt x="112471" y="50647"/>
                  </a:lnTo>
                  <a:lnTo>
                    <a:pt x="115735" y="46939"/>
                  </a:lnTo>
                  <a:lnTo>
                    <a:pt x="117398" y="41871"/>
                  </a:lnTo>
                  <a:lnTo>
                    <a:pt x="117398" y="28803"/>
                  </a:lnTo>
                  <a:close/>
                </a:path>
                <a:path w="148590" h="56514">
                  <a:moveTo>
                    <a:pt x="148094" y="15455"/>
                  </a:moveTo>
                  <a:lnTo>
                    <a:pt x="134670" y="15455"/>
                  </a:lnTo>
                  <a:lnTo>
                    <a:pt x="134670" y="4203"/>
                  </a:lnTo>
                  <a:lnTo>
                    <a:pt x="128143" y="4203"/>
                  </a:lnTo>
                  <a:lnTo>
                    <a:pt x="128143" y="15455"/>
                  </a:lnTo>
                  <a:lnTo>
                    <a:pt x="123355" y="15455"/>
                  </a:lnTo>
                  <a:lnTo>
                    <a:pt x="123355" y="20535"/>
                  </a:lnTo>
                  <a:lnTo>
                    <a:pt x="128143" y="20535"/>
                  </a:lnTo>
                  <a:lnTo>
                    <a:pt x="128143" y="47015"/>
                  </a:lnTo>
                  <a:lnTo>
                    <a:pt x="129082" y="50431"/>
                  </a:lnTo>
                  <a:lnTo>
                    <a:pt x="132854" y="54203"/>
                  </a:lnTo>
                  <a:lnTo>
                    <a:pt x="136347" y="55143"/>
                  </a:lnTo>
                  <a:lnTo>
                    <a:pt x="148094" y="55143"/>
                  </a:lnTo>
                  <a:lnTo>
                    <a:pt x="148094" y="49707"/>
                  </a:lnTo>
                  <a:lnTo>
                    <a:pt x="138658" y="49707"/>
                  </a:lnTo>
                  <a:lnTo>
                    <a:pt x="136855" y="49263"/>
                  </a:lnTo>
                  <a:lnTo>
                    <a:pt x="135102" y="47447"/>
                  </a:lnTo>
                  <a:lnTo>
                    <a:pt x="134670" y="45351"/>
                  </a:lnTo>
                  <a:lnTo>
                    <a:pt x="134670" y="20535"/>
                  </a:lnTo>
                  <a:lnTo>
                    <a:pt x="148094" y="20535"/>
                  </a:lnTo>
                  <a:lnTo>
                    <a:pt x="148094" y="15455"/>
                  </a:lnTo>
                  <a:close/>
                </a:path>
              </a:pathLst>
            </a:custGeom>
            <a:solidFill>
              <a:srgbClr val="000000"/>
            </a:solidFill>
          </p:spPr>
          <p:txBody>
            <a:bodyPr wrap="square" lIns="0" tIns="0" rIns="0" bIns="0" rtlCol="0"/>
            <a:lstStyle/>
            <a:p>
              <a:endParaRPr/>
            </a:p>
          </p:txBody>
        </p:sp>
        <p:sp>
          <p:nvSpPr>
            <p:cNvPr id="162" name="object 162"/>
            <p:cNvSpPr/>
            <p:nvPr/>
          </p:nvSpPr>
          <p:spPr>
            <a:xfrm>
              <a:off x="1505038" y="4440391"/>
              <a:ext cx="6582409" cy="0"/>
            </a:xfrm>
            <a:custGeom>
              <a:avLst/>
              <a:gdLst/>
              <a:ahLst/>
              <a:cxnLst/>
              <a:rect l="l" t="t" r="r" b="b"/>
              <a:pathLst>
                <a:path w="6582409">
                  <a:moveTo>
                    <a:pt x="0" y="0"/>
                  </a:moveTo>
                  <a:lnTo>
                    <a:pt x="3922244" y="0"/>
                  </a:lnTo>
                </a:path>
                <a:path w="6582409">
                  <a:moveTo>
                    <a:pt x="6463425" y="0"/>
                  </a:moveTo>
                  <a:lnTo>
                    <a:pt x="6582403" y="0"/>
                  </a:lnTo>
                </a:path>
              </a:pathLst>
            </a:custGeom>
            <a:ln w="5804">
              <a:solidFill>
                <a:srgbClr val="B0B0B0"/>
              </a:solidFill>
            </a:ln>
          </p:spPr>
          <p:txBody>
            <a:bodyPr wrap="square" lIns="0" tIns="0" rIns="0" bIns="0" rtlCol="0"/>
            <a:lstStyle/>
            <a:p>
              <a:endParaRPr/>
            </a:p>
          </p:txBody>
        </p:sp>
        <p:sp>
          <p:nvSpPr>
            <p:cNvPr id="163" name="object 163"/>
            <p:cNvSpPr/>
            <p:nvPr/>
          </p:nvSpPr>
          <p:spPr>
            <a:xfrm>
              <a:off x="1479643" y="4440391"/>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64" name="object 164"/>
            <p:cNvSpPr/>
            <p:nvPr/>
          </p:nvSpPr>
          <p:spPr>
            <a:xfrm>
              <a:off x="1479643" y="4440391"/>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165" name="object 165"/>
            <p:cNvSpPr/>
            <p:nvPr/>
          </p:nvSpPr>
          <p:spPr>
            <a:xfrm>
              <a:off x="1326286" y="4412805"/>
              <a:ext cx="124460" cy="56515"/>
            </a:xfrm>
            <a:custGeom>
              <a:avLst/>
              <a:gdLst/>
              <a:ahLst/>
              <a:cxnLst/>
              <a:rect l="l" t="t" r="r" b="b"/>
              <a:pathLst>
                <a:path w="124459" h="56514">
                  <a:moveTo>
                    <a:pt x="33528" y="26479"/>
                  </a:moveTo>
                  <a:lnTo>
                    <a:pt x="32080" y="21983"/>
                  </a:lnTo>
                  <a:lnTo>
                    <a:pt x="30213" y="20027"/>
                  </a:lnTo>
                  <a:lnTo>
                    <a:pt x="26416" y="16027"/>
                  </a:lnTo>
                  <a:lnTo>
                    <a:pt x="22136" y="14503"/>
                  </a:lnTo>
                  <a:lnTo>
                    <a:pt x="14224" y="14503"/>
                  </a:lnTo>
                  <a:lnTo>
                    <a:pt x="12052" y="14795"/>
                  </a:lnTo>
                  <a:lnTo>
                    <a:pt x="7556" y="15671"/>
                  </a:lnTo>
                  <a:lnTo>
                    <a:pt x="5232" y="16395"/>
                  </a:lnTo>
                  <a:lnTo>
                    <a:pt x="2908" y="17272"/>
                  </a:lnTo>
                  <a:lnTo>
                    <a:pt x="2908" y="23291"/>
                  </a:lnTo>
                  <a:lnTo>
                    <a:pt x="4864" y="22275"/>
                  </a:lnTo>
                  <a:lnTo>
                    <a:pt x="6896" y="21475"/>
                  </a:lnTo>
                  <a:lnTo>
                    <a:pt x="11252" y="20307"/>
                  </a:lnTo>
                  <a:lnTo>
                    <a:pt x="13423" y="20027"/>
                  </a:lnTo>
                  <a:lnTo>
                    <a:pt x="19304" y="20027"/>
                  </a:lnTo>
                  <a:lnTo>
                    <a:pt x="22059" y="20891"/>
                  </a:lnTo>
                  <a:lnTo>
                    <a:pt x="24015" y="22491"/>
                  </a:lnTo>
                  <a:lnTo>
                    <a:pt x="25984" y="24155"/>
                  </a:lnTo>
                  <a:lnTo>
                    <a:pt x="27000" y="26479"/>
                  </a:lnTo>
                  <a:lnTo>
                    <a:pt x="27000" y="30111"/>
                  </a:lnTo>
                  <a:lnTo>
                    <a:pt x="27000" y="35191"/>
                  </a:lnTo>
                  <a:lnTo>
                    <a:pt x="27000" y="40919"/>
                  </a:lnTo>
                  <a:lnTo>
                    <a:pt x="25908" y="44335"/>
                  </a:lnTo>
                  <a:lnTo>
                    <a:pt x="23253" y="47447"/>
                  </a:lnTo>
                  <a:lnTo>
                    <a:pt x="21551" y="49479"/>
                  </a:lnTo>
                  <a:lnTo>
                    <a:pt x="18656" y="50711"/>
                  </a:lnTo>
                  <a:lnTo>
                    <a:pt x="12407" y="50711"/>
                  </a:lnTo>
                  <a:lnTo>
                    <a:pt x="10312" y="50063"/>
                  </a:lnTo>
                  <a:lnTo>
                    <a:pt x="8788" y="48679"/>
                  </a:lnTo>
                  <a:lnTo>
                    <a:pt x="7264" y="47371"/>
                  </a:lnTo>
                  <a:lnTo>
                    <a:pt x="6540" y="45491"/>
                  </a:lnTo>
                  <a:lnTo>
                    <a:pt x="6540" y="40271"/>
                  </a:lnTo>
                  <a:lnTo>
                    <a:pt x="7556" y="38239"/>
                  </a:lnTo>
                  <a:lnTo>
                    <a:pt x="9588" y="36995"/>
                  </a:lnTo>
                  <a:lnTo>
                    <a:pt x="11620" y="35839"/>
                  </a:lnTo>
                  <a:lnTo>
                    <a:pt x="15240" y="35191"/>
                  </a:lnTo>
                  <a:lnTo>
                    <a:pt x="27000" y="35191"/>
                  </a:lnTo>
                  <a:lnTo>
                    <a:pt x="27000" y="30111"/>
                  </a:lnTo>
                  <a:lnTo>
                    <a:pt x="11899" y="30111"/>
                  </a:lnTo>
                  <a:lnTo>
                    <a:pt x="7480" y="31267"/>
                  </a:lnTo>
                  <a:lnTo>
                    <a:pt x="1460" y="35839"/>
                  </a:lnTo>
                  <a:lnTo>
                    <a:pt x="0" y="39179"/>
                  </a:lnTo>
                  <a:lnTo>
                    <a:pt x="0" y="47447"/>
                  </a:lnTo>
                  <a:lnTo>
                    <a:pt x="1168" y="50495"/>
                  </a:lnTo>
                  <a:lnTo>
                    <a:pt x="5956" y="54991"/>
                  </a:lnTo>
                  <a:lnTo>
                    <a:pt x="9220" y="56083"/>
                  </a:lnTo>
                  <a:lnTo>
                    <a:pt x="16471" y="56083"/>
                  </a:lnTo>
                  <a:lnTo>
                    <a:pt x="19227" y="55499"/>
                  </a:lnTo>
                  <a:lnTo>
                    <a:pt x="23583" y="53327"/>
                  </a:lnTo>
                  <a:lnTo>
                    <a:pt x="25476" y="51587"/>
                  </a:lnTo>
                  <a:lnTo>
                    <a:pt x="26009" y="50711"/>
                  </a:lnTo>
                  <a:lnTo>
                    <a:pt x="27000" y="49123"/>
                  </a:lnTo>
                  <a:lnTo>
                    <a:pt x="27000" y="55143"/>
                  </a:lnTo>
                  <a:lnTo>
                    <a:pt x="33528" y="55143"/>
                  </a:lnTo>
                  <a:lnTo>
                    <a:pt x="33528" y="49123"/>
                  </a:lnTo>
                  <a:lnTo>
                    <a:pt x="33528" y="35191"/>
                  </a:lnTo>
                  <a:lnTo>
                    <a:pt x="33528" y="26479"/>
                  </a:lnTo>
                  <a:close/>
                </a:path>
                <a:path w="124459" h="56514">
                  <a:moveTo>
                    <a:pt x="53479" y="15455"/>
                  </a:moveTo>
                  <a:lnTo>
                    <a:pt x="46951" y="15455"/>
                  </a:lnTo>
                  <a:lnTo>
                    <a:pt x="46951" y="55143"/>
                  </a:lnTo>
                  <a:lnTo>
                    <a:pt x="53479" y="55143"/>
                  </a:lnTo>
                  <a:lnTo>
                    <a:pt x="53479" y="15455"/>
                  </a:lnTo>
                  <a:close/>
                </a:path>
                <a:path w="124459" h="56514">
                  <a:moveTo>
                    <a:pt x="53479" y="0"/>
                  </a:moveTo>
                  <a:lnTo>
                    <a:pt x="46951" y="0"/>
                  </a:lnTo>
                  <a:lnTo>
                    <a:pt x="46951" y="8267"/>
                  </a:lnTo>
                  <a:lnTo>
                    <a:pt x="53479" y="8267"/>
                  </a:lnTo>
                  <a:lnTo>
                    <a:pt x="53479" y="0"/>
                  </a:lnTo>
                  <a:close/>
                </a:path>
                <a:path w="124459" h="56514">
                  <a:moveTo>
                    <a:pt x="90119" y="14871"/>
                  </a:moveTo>
                  <a:lnTo>
                    <a:pt x="89395" y="14732"/>
                  </a:lnTo>
                  <a:lnTo>
                    <a:pt x="87223" y="14503"/>
                  </a:lnTo>
                  <a:lnTo>
                    <a:pt x="83591" y="14503"/>
                  </a:lnTo>
                  <a:lnTo>
                    <a:pt x="80911" y="15087"/>
                  </a:lnTo>
                  <a:lnTo>
                    <a:pt x="76555" y="17411"/>
                  </a:lnTo>
                  <a:lnTo>
                    <a:pt x="74739" y="19227"/>
                  </a:lnTo>
                  <a:lnTo>
                    <a:pt x="73431" y="21615"/>
                  </a:lnTo>
                  <a:lnTo>
                    <a:pt x="73431" y="15455"/>
                  </a:lnTo>
                  <a:lnTo>
                    <a:pt x="66903" y="15455"/>
                  </a:lnTo>
                  <a:lnTo>
                    <a:pt x="66903" y="55143"/>
                  </a:lnTo>
                  <a:lnTo>
                    <a:pt x="73431" y="55143"/>
                  </a:lnTo>
                  <a:lnTo>
                    <a:pt x="73431" y="29743"/>
                  </a:lnTo>
                  <a:lnTo>
                    <a:pt x="74371" y="26339"/>
                  </a:lnTo>
                  <a:lnTo>
                    <a:pt x="78371" y="21551"/>
                  </a:lnTo>
                  <a:lnTo>
                    <a:pt x="81191" y="20307"/>
                  </a:lnTo>
                  <a:lnTo>
                    <a:pt x="85915" y="20307"/>
                  </a:lnTo>
                  <a:lnTo>
                    <a:pt x="88595" y="20815"/>
                  </a:lnTo>
                  <a:lnTo>
                    <a:pt x="89395" y="21107"/>
                  </a:lnTo>
                  <a:lnTo>
                    <a:pt x="90119" y="21551"/>
                  </a:lnTo>
                  <a:lnTo>
                    <a:pt x="90119" y="14871"/>
                  </a:lnTo>
                  <a:close/>
                </a:path>
                <a:path w="124459" h="56514">
                  <a:moveTo>
                    <a:pt x="124371" y="40995"/>
                  </a:moveTo>
                  <a:lnTo>
                    <a:pt x="105867" y="31191"/>
                  </a:lnTo>
                  <a:lnTo>
                    <a:pt x="103543" y="30327"/>
                  </a:lnTo>
                  <a:lnTo>
                    <a:pt x="101219" y="28587"/>
                  </a:lnTo>
                  <a:lnTo>
                    <a:pt x="100647" y="27419"/>
                  </a:lnTo>
                  <a:lnTo>
                    <a:pt x="100647" y="23939"/>
                  </a:lnTo>
                  <a:lnTo>
                    <a:pt x="101434" y="22491"/>
                  </a:lnTo>
                  <a:lnTo>
                    <a:pt x="104635" y="20459"/>
                  </a:lnTo>
                  <a:lnTo>
                    <a:pt x="107099" y="19951"/>
                  </a:lnTo>
                  <a:lnTo>
                    <a:pt x="112471" y="19951"/>
                  </a:lnTo>
                  <a:lnTo>
                    <a:pt x="122262" y="22783"/>
                  </a:lnTo>
                  <a:lnTo>
                    <a:pt x="122262" y="16611"/>
                  </a:lnTo>
                  <a:lnTo>
                    <a:pt x="120446" y="15963"/>
                  </a:lnTo>
                  <a:lnTo>
                    <a:pt x="118491" y="15455"/>
                  </a:lnTo>
                  <a:lnTo>
                    <a:pt x="114211" y="14732"/>
                  </a:lnTo>
                  <a:lnTo>
                    <a:pt x="111963" y="14503"/>
                  </a:lnTo>
                  <a:lnTo>
                    <a:pt x="104635" y="14503"/>
                  </a:lnTo>
                  <a:lnTo>
                    <a:pt x="100863" y="15519"/>
                  </a:lnTo>
                  <a:lnTo>
                    <a:pt x="95631" y="19583"/>
                  </a:lnTo>
                  <a:lnTo>
                    <a:pt x="94335" y="22491"/>
                  </a:lnTo>
                  <a:lnTo>
                    <a:pt x="94335" y="29311"/>
                  </a:lnTo>
                  <a:lnTo>
                    <a:pt x="95199" y="31699"/>
                  </a:lnTo>
                  <a:lnTo>
                    <a:pt x="98755" y="35191"/>
                  </a:lnTo>
                  <a:lnTo>
                    <a:pt x="101727" y="36499"/>
                  </a:lnTo>
                  <a:lnTo>
                    <a:pt x="112102" y="38747"/>
                  </a:lnTo>
                  <a:lnTo>
                    <a:pt x="114719" y="39687"/>
                  </a:lnTo>
                  <a:lnTo>
                    <a:pt x="117043" y="41567"/>
                  </a:lnTo>
                  <a:lnTo>
                    <a:pt x="117690" y="42951"/>
                  </a:lnTo>
                  <a:lnTo>
                    <a:pt x="117690" y="46647"/>
                  </a:lnTo>
                  <a:lnTo>
                    <a:pt x="116827" y="48171"/>
                  </a:lnTo>
                  <a:lnTo>
                    <a:pt x="113563" y="50203"/>
                  </a:lnTo>
                  <a:lnTo>
                    <a:pt x="111163" y="50711"/>
                  </a:lnTo>
                  <a:lnTo>
                    <a:pt x="105791" y="50711"/>
                  </a:lnTo>
                  <a:lnTo>
                    <a:pt x="103466" y="50419"/>
                  </a:lnTo>
                  <a:lnTo>
                    <a:pt x="98831" y="49187"/>
                  </a:lnTo>
                  <a:lnTo>
                    <a:pt x="96431" y="48247"/>
                  </a:lnTo>
                  <a:lnTo>
                    <a:pt x="94043" y="46939"/>
                  </a:lnTo>
                  <a:lnTo>
                    <a:pt x="94043" y="53695"/>
                  </a:lnTo>
                  <a:lnTo>
                    <a:pt x="96583" y="54559"/>
                  </a:lnTo>
                  <a:lnTo>
                    <a:pt x="98971" y="55143"/>
                  </a:lnTo>
                  <a:lnTo>
                    <a:pt x="103619" y="55867"/>
                  </a:lnTo>
                  <a:lnTo>
                    <a:pt x="105791" y="56083"/>
                  </a:lnTo>
                  <a:lnTo>
                    <a:pt x="113055" y="56083"/>
                  </a:lnTo>
                  <a:lnTo>
                    <a:pt x="117119" y="55067"/>
                  </a:lnTo>
                  <a:lnTo>
                    <a:pt x="122923" y="50787"/>
                  </a:lnTo>
                  <a:lnTo>
                    <a:pt x="124371" y="47879"/>
                  </a:lnTo>
                  <a:lnTo>
                    <a:pt x="124371" y="40995"/>
                  </a:lnTo>
                  <a:close/>
                </a:path>
              </a:pathLst>
            </a:custGeom>
            <a:solidFill>
              <a:srgbClr val="000000"/>
            </a:solidFill>
          </p:spPr>
          <p:txBody>
            <a:bodyPr wrap="square" lIns="0" tIns="0" rIns="0" bIns="0" rtlCol="0"/>
            <a:lstStyle/>
            <a:p>
              <a:endParaRPr/>
            </a:p>
          </p:txBody>
        </p:sp>
        <p:sp>
          <p:nvSpPr>
            <p:cNvPr id="166" name="object 166"/>
            <p:cNvSpPr/>
            <p:nvPr/>
          </p:nvSpPr>
          <p:spPr>
            <a:xfrm>
              <a:off x="1505038" y="4564098"/>
              <a:ext cx="6582409" cy="0"/>
            </a:xfrm>
            <a:custGeom>
              <a:avLst/>
              <a:gdLst/>
              <a:ahLst/>
              <a:cxnLst/>
              <a:rect l="l" t="t" r="r" b="b"/>
              <a:pathLst>
                <a:path w="6582409">
                  <a:moveTo>
                    <a:pt x="0" y="0"/>
                  </a:moveTo>
                  <a:lnTo>
                    <a:pt x="3922244" y="0"/>
                  </a:lnTo>
                </a:path>
                <a:path w="6582409">
                  <a:moveTo>
                    <a:pt x="6463425" y="0"/>
                  </a:moveTo>
                  <a:lnTo>
                    <a:pt x="6582403" y="0"/>
                  </a:lnTo>
                </a:path>
              </a:pathLst>
            </a:custGeom>
            <a:ln w="5804">
              <a:solidFill>
                <a:srgbClr val="B0B0B0"/>
              </a:solidFill>
            </a:ln>
          </p:spPr>
          <p:txBody>
            <a:bodyPr wrap="square" lIns="0" tIns="0" rIns="0" bIns="0" rtlCol="0"/>
            <a:lstStyle/>
            <a:p>
              <a:endParaRPr/>
            </a:p>
          </p:txBody>
        </p:sp>
        <p:sp>
          <p:nvSpPr>
            <p:cNvPr id="167" name="object 167"/>
            <p:cNvSpPr/>
            <p:nvPr/>
          </p:nvSpPr>
          <p:spPr>
            <a:xfrm>
              <a:off x="1479643" y="4564098"/>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68" name="object 168"/>
            <p:cNvSpPr/>
            <p:nvPr/>
          </p:nvSpPr>
          <p:spPr>
            <a:xfrm>
              <a:off x="1479643" y="4564098"/>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169" name="object 169"/>
            <p:cNvSpPr/>
            <p:nvPr/>
          </p:nvSpPr>
          <p:spPr>
            <a:xfrm>
              <a:off x="977392" y="4536516"/>
              <a:ext cx="473709" cy="56515"/>
            </a:xfrm>
            <a:custGeom>
              <a:avLst/>
              <a:gdLst/>
              <a:ahLst/>
              <a:cxnLst/>
              <a:rect l="l" t="t" r="r" b="b"/>
              <a:pathLst>
                <a:path w="473709" h="56514">
                  <a:moveTo>
                    <a:pt x="46215" y="27495"/>
                  </a:moveTo>
                  <a:lnTo>
                    <a:pt x="27419" y="27495"/>
                  </a:lnTo>
                  <a:lnTo>
                    <a:pt x="27419" y="33375"/>
                  </a:lnTo>
                  <a:lnTo>
                    <a:pt x="39103" y="33375"/>
                  </a:lnTo>
                  <a:lnTo>
                    <a:pt x="39103" y="47586"/>
                  </a:lnTo>
                  <a:lnTo>
                    <a:pt x="37503" y="48539"/>
                  </a:lnTo>
                  <a:lnTo>
                    <a:pt x="35763" y="49187"/>
                  </a:lnTo>
                  <a:lnTo>
                    <a:pt x="31699" y="50063"/>
                  </a:lnTo>
                  <a:lnTo>
                    <a:pt x="29451" y="50279"/>
                  </a:lnTo>
                  <a:lnTo>
                    <a:pt x="20459" y="50279"/>
                  </a:lnTo>
                  <a:lnTo>
                    <a:pt x="15595" y="48539"/>
                  </a:lnTo>
                  <a:lnTo>
                    <a:pt x="9131" y="41275"/>
                  </a:lnTo>
                  <a:lnTo>
                    <a:pt x="7543" y="35915"/>
                  </a:lnTo>
                  <a:lnTo>
                    <a:pt x="7543" y="21615"/>
                  </a:lnTo>
                  <a:lnTo>
                    <a:pt x="9131" y="16243"/>
                  </a:lnTo>
                  <a:lnTo>
                    <a:pt x="15595" y="8991"/>
                  </a:lnTo>
                  <a:lnTo>
                    <a:pt x="20459" y="7175"/>
                  </a:lnTo>
                  <a:lnTo>
                    <a:pt x="30251" y="7175"/>
                  </a:lnTo>
                  <a:lnTo>
                    <a:pt x="33375" y="7759"/>
                  </a:lnTo>
                  <a:lnTo>
                    <a:pt x="39319" y="10083"/>
                  </a:lnTo>
                  <a:lnTo>
                    <a:pt x="42151" y="11747"/>
                  </a:lnTo>
                  <a:lnTo>
                    <a:pt x="44831" y="13919"/>
                  </a:lnTo>
                  <a:lnTo>
                    <a:pt x="44831" y="6311"/>
                  </a:lnTo>
                  <a:lnTo>
                    <a:pt x="42227" y="4711"/>
                  </a:lnTo>
                  <a:lnTo>
                    <a:pt x="39319" y="3479"/>
                  </a:lnTo>
                  <a:lnTo>
                    <a:pt x="33083" y="1739"/>
                  </a:lnTo>
                  <a:lnTo>
                    <a:pt x="29819" y="1295"/>
                  </a:lnTo>
                  <a:lnTo>
                    <a:pt x="18135" y="1295"/>
                  </a:lnTo>
                  <a:lnTo>
                    <a:pt x="11607" y="3771"/>
                  </a:lnTo>
                  <a:lnTo>
                    <a:pt x="2311" y="13411"/>
                  </a:lnTo>
                  <a:lnTo>
                    <a:pt x="0" y="20167"/>
                  </a:lnTo>
                  <a:lnTo>
                    <a:pt x="0" y="37363"/>
                  </a:lnTo>
                  <a:lnTo>
                    <a:pt x="2311" y="44107"/>
                  </a:lnTo>
                  <a:lnTo>
                    <a:pt x="11607" y="53682"/>
                  </a:lnTo>
                  <a:lnTo>
                    <a:pt x="18135" y="56083"/>
                  </a:lnTo>
                  <a:lnTo>
                    <a:pt x="30175" y="56083"/>
                  </a:lnTo>
                  <a:lnTo>
                    <a:pt x="33731" y="55575"/>
                  </a:lnTo>
                  <a:lnTo>
                    <a:pt x="40411" y="53682"/>
                  </a:lnTo>
                  <a:lnTo>
                    <a:pt x="43459" y="52235"/>
                  </a:lnTo>
                  <a:lnTo>
                    <a:pt x="46215" y="50203"/>
                  </a:lnTo>
                  <a:lnTo>
                    <a:pt x="46215" y="27495"/>
                  </a:lnTo>
                  <a:close/>
                </a:path>
                <a:path w="473709" h="56514">
                  <a:moveTo>
                    <a:pt x="81978" y="14871"/>
                  </a:moveTo>
                  <a:lnTo>
                    <a:pt x="81254" y="14719"/>
                  </a:lnTo>
                  <a:lnTo>
                    <a:pt x="79082" y="14503"/>
                  </a:lnTo>
                  <a:lnTo>
                    <a:pt x="75450" y="14503"/>
                  </a:lnTo>
                  <a:lnTo>
                    <a:pt x="72771" y="15087"/>
                  </a:lnTo>
                  <a:lnTo>
                    <a:pt x="68414" y="17411"/>
                  </a:lnTo>
                  <a:lnTo>
                    <a:pt x="66598" y="19227"/>
                  </a:lnTo>
                  <a:lnTo>
                    <a:pt x="65290" y="21615"/>
                  </a:lnTo>
                  <a:lnTo>
                    <a:pt x="65290" y="15443"/>
                  </a:lnTo>
                  <a:lnTo>
                    <a:pt x="58762" y="15443"/>
                  </a:lnTo>
                  <a:lnTo>
                    <a:pt x="58762" y="55143"/>
                  </a:lnTo>
                  <a:lnTo>
                    <a:pt x="65290" y="55143"/>
                  </a:lnTo>
                  <a:lnTo>
                    <a:pt x="65290" y="29743"/>
                  </a:lnTo>
                  <a:lnTo>
                    <a:pt x="66243" y="26327"/>
                  </a:lnTo>
                  <a:lnTo>
                    <a:pt x="70231" y="21539"/>
                  </a:lnTo>
                  <a:lnTo>
                    <a:pt x="73063" y="20307"/>
                  </a:lnTo>
                  <a:lnTo>
                    <a:pt x="77774" y="20307"/>
                  </a:lnTo>
                  <a:lnTo>
                    <a:pt x="80454" y="20815"/>
                  </a:lnTo>
                  <a:lnTo>
                    <a:pt x="81254" y="21107"/>
                  </a:lnTo>
                  <a:lnTo>
                    <a:pt x="81978" y="21539"/>
                  </a:lnTo>
                  <a:lnTo>
                    <a:pt x="81978" y="14871"/>
                  </a:lnTo>
                  <a:close/>
                </a:path>
                <a:path w="473709" h="56514">
                  <a:moveTo>
                    <a:pt x="122402" y="28803"/>
                  </a:moveTo>
                  <a:lnTo>
                    <a:pt x="120726" y="23723"/>
                  </a:lnTo>
                  <a:lnTo>
                    <a:pt x="117538" y="20015"/>
                  </a:lnTo>
                  <a:lnTo>
                    <a:pt x="115506" y="17767"/>
                  </a:lnTo>
                  <a:lnTo>
                    <a:pt x="115506" y="40119"/>
                  </a:lnTo>
                  <a:lnTo>
                    <a:pt x="114490" y="43815"/>
                  </a:lnTo>
                  <a:lnTo>
                    <a:pt x="110426" y="49326"/>
                  </a:lnTo>
                  <a:lnTo>
                    <a:pt x="107670" y="50634"/>
                  </a:lnTo>
                  <a:lnTo>
                    <a:pt x="100634" y="50634"/>
                  </a:lnTo>
                  <a:lnTo>
                    <a:pt x="97878" y="49326"/>
                  </a:lnTo>
                  <a:lnTo>
                    <a:pt x="93814" y="43815"/>
                  </a:lnTo>
                  <a:lnTo>
                    <a:pt x="92862" y="40119"/>
                  </a:lnTo>
                  <a:lnTo>
                    <a:pt x="92862" y="30607"/>
                  </a:lnTo>
                  <a:lnTo>
                    <a:pt x="93878" y="26911"/>
                  </a:lnTo>
                  <a:lnTo>
                    <a:pt x="97942" y="21399"/>
                  </a:lnTo>
                  <a:lnTo>
                    <a:pt x="100698" y="20015"/>
                  </a:lnTo>
                  <a:lnTo>
                    <a:pt x="107670" y="20015"/>
                  </a:lnTo>
                  <a:lnTo>
                    <a:pt x="110426" y="21399"/>
                  </a:lnTo>
                  <a:lnTo>
                    <a:pt x="114490" y="26911"/>
                  </a:lnTo>
                  <a:lnTo>
                    <a:pt x="115481" y="30607"/>
                  </a:lnTo>
                  <a:lnTo>
                    <a:pt x="115506" y="40119"/>
                  </a:lnTo>
                  <a:lnTo>
                    <a:pt x="115506" y="17767"/>
                  </a:lnTo>
                  <a:lnTo>
                    <a:pt x="114274" y="16395"/>
                  </a:lnTo>
                  <a:lnTo>
                    <a:pt x="109842" y="14503"/>
                  </a:lnTo>
                  <a:lnTo>
                    <a:pt x="98450" y="14503"/>
                  </a:lnTo>
                  <a:lnTo>
                    <a:pt x="93954" y="16395"/>
                  </a:lnTo>
                  <a:lnTo>
                    <a:pt x="90766" y="20015"/>
                  </a:lnTo>
                  <a:lnTo>
                    <a:pt x="87566" y="23723"/>
                  </a:lnTo>
                  <a:lnTo>
                    <a:pt x="85979" y="28803"/>
                  </a:lnTo>
                  <a:lnTo>
                    <a:pt x="85979" y="41859"/>
                  </a:lnTo>
                  <a:lnTo>
                    <a:pt x="87566" y="46939"/>
                  </a:lnTo>
                  <a:lnTo>
                    <a:pt x="90830" y="50634"/>
                  </a:lnTo>
                  <a:lnTo>
                    <a:pt x="93954" y="54267"/>
                  </a:lnTo>
                  <a:lnTo>
                    <a:pt x="98450" y="56083"/>
                  </a:lnTo>
                  <a:lnTo>
                    <a:pt x="109842" y="56083"/>
                  </a:lnTo>
                  <a:lnTo>
                    <a:pt x="114274" y="54267"/>
                  </a:lnTo>
                  <a:lnTo>
                    <a:pt x="117462" y="50634"/>
                  </a:lnTo>
                  <a:lnTo>
                    <a:pt x="120726" y="46939"/>
                  </a:lnTo>
                  <a:lnTo>
                    <a:pt x="122402" y="41859"/>
                  </a:lnTo>
                  <a:lnTo>
                    <a:pt x="122402" y="28803"/>
                  </a:lnTo>
                  <a:close/>
                </a:path>
                <a:path w="473709" h="56514">
                  <a:moveTo>
                    <a:pt x="165785" y="15443"/>
                  </a:moveTo>
                  <a:lnTo>
                    <a:pt x="159258" y="15443"/>
                  </a:lnTo>
                  <a:lnTo>
                    <a:pt x="159258" y="41859"/>
                  </a:lnTo>
                  <a:lnTo>
                    <a:pt x="158242" y="44907"/>
                  </a:lnTo>
                  <a:lnTo>
                    <a:pt x="154178" y="49403"/>
                  </a:lnTo>
                  <a:lnTo>
                    <a:pt x="151345" y="50495"/>
                  </a:lnTo>
                  <a:lnTo>
                    <a:pt x="144894" y="50495"/>
                  </a:lnTo>
                  <a:lnTo>
                    <a:pt x="142709" y="49555"/>
                  </a:lnTo>
                  <a:lnTo>
                    <a:pt x="139814" y="45783"/>
                  </a:lnTo>
                  <a:lnTo>
                    <a:pt x="139090" y="43014"/>
                  </a:lnTo>
                  <a:lnTo>
                    <a:pt x="139090" y="15443"/>
                  </a:lnTo>
                  <a:lnTo>
                    <a:pt x="132549" y="15443"/>
                  </a:lnTo>
                  <a:lnTo>
                    <a:pt x="132549" y="44983"/>
                  </a:lnTo>
                  <a:lnTo>
                    <a:pt x="133718" y="49110"/>
                  </a:lnTo>
                  <a:lnTo>
                    <a:pt x="136105" y="51866"/>
                  </a:lnTo>
                  <a:lnTo>
                    <a:pt x="138430" y="54698"/>
                  </a:lnTo>
                  <a:lnTo>
                    <a:pt x="141909" y="56083"/>
                  </a:lnTo>
                  <a:lnTo>
                    <a:pt x="149250" y="56083"/>
                  </a:lnTo>
                  <a:lnTo>
                    <a:pt x="159258" y="49047"/>
                  </a:lnTo>
                  <a:lnTo>
                    <a:pt x="159258" y="55143"/>
                  </a:lnTo>
                  <a:lnTo>
                    <a:pt x="165785" y="55143"/>
                  </a:lnTo>
                  <a:lnTo>
                    <a:pt x="165785" y="49047"/>
                  </a:lnTo>
                  <a:lnTo>
                    <a:pt x="165785" y="15443"/>
                  </a:lnTo>
                  <a:close/>
                </a:path>
                <a:path w="473709" h="56514">
                  <a:moveTo>
                    <a:pt x="212229" y="25755"/>
                  </a:moveTo>
                  <a:lnTo>
                    <a:pt x="210985" y="21615"/>
                  </a:lnTo>
                  <a:lnTo>
                    <a:pt x="206349" y="15951"/>
                  </a:lnTo>
                  <a:lnTo>
                    <a:pt x="202869" y="14503"/>
                  </a:lnTo>
                  <a:lnTo>
                    <a:pt x="195605" y="14503"/>
                  </a:lnTo>
                  <a:lnTo>
                    <a:pt x="193141" y="15163"/>
                  </a:lnTo>
                  <a:lnTo>
                    <a:pt x="188861" y="17475"/>
                  </a:lnTo>
                  <a:lnTo>
                    <a:pt x="187045" y="19291"/>
                  </a:lnTo>
                  <a:lnTo>
                    <a:pt x="185521" y="21615"/>
                  </a:lnTo>
                  <a:lnTo>
                    <a:pt x="185521" y="15443"/>
                  </a:lnTo>
                  <a:lnTo>
                    <a:pt x="178993" y="15443"/>
                  </a:lnTo>
                  <a:lnTo>
                    <a:pt x="178993" y="55143"/>
                  </a:lnTo>
                  <a:lnTo>
                    <a:pt x="185521" y="55143"/>
                  </a:lnTo>
                  <a:lnTo>
                    <a:pt x="185521" y="28867"/>
                  </a:lnTo>
                  <a:lnTo>
                    <a:pt x="186537" y="25819"/>
                  </a:lnTo>
                  <a:lnTo>
                    <a:pt x="190601" y="21323"/>
                  </a:lnTo>
                  <a:lnTo>
                    <a:pt x="193357" y="20167"/>
                  </a:lnTo>
                  <a:lnTo>
                    <a:pt x="199821" y="20167"/>
                  </a:lnTo>
                  <a:lnTo>
                    <a:pt x="201993" y="21107"/>
                  </a:lnTo>
                  <a:lnTo>
                    <a:pt x="204901" y="24879"/>
                  </a:lnTo>
                  <a:lnTo>
                    <a:pt x="205689" y="27635"/>
                  </a:lnTo>
                  <a:lnTo>
                    <a:pt x="205689" y="55143"/>
                  </a:lnTo>
                  <a:lnTo>
                    <a:pt x="212229" y="55143"/>
                  </a:lnTo>
                  <a:lnTo>
                    <a:pt x="212229" y="31191"/>
                  </a:lnTo>
                  <a:lnTo>
                    <a:pt x="212229" y="25755"/>
                  </a:lnTo>
                  <a:close/>
                </a:path>
                <a:path w="473709" h="56514">
                  <a:moveTo>
                    <a:pt x="257860" y="0"/>
                  </a:moveTo>
                  <a:lnTo>
                    <a:pt x="251333" y="0"/>
                  </a:lnTo>
                  <a:lnTo>
                    <a:pt x="251333" y="21475"/>
                  </a:lnTo>
                  <a:lnTo>
                    <a:pt x="251333" y="30543"/>
                  </a:lnTo>
                  <a:lnTo>
                    <a:pt x="251333" y="40119"/>
                  </a:lnTo>
                  <a:lnTo>
                    <a:pt x="250317" y="43891"/>
                  </a:lnTo>
                  <a:lnTo>
                    <a:pt x="248361" y="46647"/>
                  </a:lnTo>
                  <a:lnTo>
                    <a:pt x="246329" y="49403"/>
                  </a:lnTo>
                  <a:lnTo>
                    <a:pt x="243636" y="50711"/>
                  </a:lnTo>
                  <a:lnTo>
                    <a:pt x="236753" y="50711"/>
                  </a:lnTo>
                  <a:lnTo>
                    <a:pt x="233997" y="49403"/>
                  </a:lnTo>
                  <a:lnTo>
                    <a:pt x="230073" y="43891"/>
                  </a:lnTo>
                  <a:lnTo>
                    <a:pt x="229133" y="40119"/>
                  </a:lnTo>
                  <a:lnTo>
                    <a:pt x="229133" y="30543"/>
                  </a:lnTo>
                  <a:lnTo>
                    <a:pt x="230073" y="26835"/>
                  </a:lnTo>
                  <a:lnTo>
                    <a:pt x="233997" y="21323"/>
                  </a:lnTo>
                  <a:lnTo>
                    <a:pt x="236753" y="19951"/>
                  </a:lnTo>
                  <a:lnTo>
                    <a:pt x="243636" y="19951"/>
                  </a:lnTo>
                  <a:lnTo>
                    <a:pt x="246329" y="21323"/>
                  </a:lnTo>
                  <a:lnTo>
                    <a:pt x="248361" y="24079"/>
                  </a:lnTo>
                  <a:lnTo>
                    <a:pt x="250317" y="26835"/>
                  </a:lnTo>
                  <a:lnTo>
                    <a:pt x="251333" y="30543"/>
                  </a:lnTo>
                  <a:lnTo>
                    <a:pt x="251333" y="21475"/>
                  </a:lnTo>
                  <a:lnTo>
                    <a:pt x="241541" y="14503"/>
                  </a:lnTo>
                  <a:lnTo>
                    <a:pt x="233845" y="14503"/>
                  </a:lnTo>
                  <a:lnTo>
                    <a:pt x="229933" y="16459"/>
                  </a:lnTo>
                  <a:lnTo>
                    <a:pt x="225907" y="21475"/>
                  </a:lnTo>
                  <a:lnTo>
                    <a:pt x="223837" y="24079"/>
                  </a:lnTo>
                  <a:lnTo>
                    <a:pt x="222377" y="29083"/>
                  </a:lnTo>
                  <a:lnTo>
                    <a:pt x="222377" y="41567"/>
                  </a:lnTo>
                  <a:lnTo>
                    <a:pt x="223837" y="46647"/>
                  </a:lnTo>
                  <a:lnTo>
                    <a:pt x="229933" y="54190"/>
                  </a:lnTo>
                  <a:lnTo>
                    <a:pt x="233845" y="56083"/>
                  </a:lnTo>
                  <a:lnTo>
                    <a:pt x="241541" y="56083"/>
                  </a:lnTo>
                  <a:lnTo>
                    <a:pt x="251333" y="49187"/>
                  </a:lnTo>
                  <a:lnTo>
                    <a:pt x="251333" y="55143"/>
                  </a:lnTo>
                  <a:lnTo>
                    <a:pt x="257860" y="55143"/>
                  </a:lnTo>
                  <a:lnTo>
                    <a:pt x="257860" y="49187"/>
                  </a:lnTo>
                  <a:lnTo>
                    <a:pt x="257860" y="21475"/>
                  </a:lnTo>
                  <a:lnTo>
                    <a:pt x="257860" y="0"/>
                  </a:lnTo>
                  <a:close/>
                </a:path>
                <a:path w="473709" h="56514">
                  <a:moveTo>
                    <a:pt x="287108" y="32359"/>
                  </a:moveTo>
                  <a:lnTo>
                    <a:pt x="268020" y="32359"/>
                  </a:lnTo>
                  <a:lnTo>
                    <a:pt x="268020" y="38163"/>
                  </a:lnTo>
                  <a:lnTo>
                    <a:pt x="287108" y="38163"/>
                  </a:lnTo>
                  <a:lnTo>
                    <a:pt x="287108" y="32359"/>
                  </a:lnTo>
                  <a:close/>
                </a:path>
                <a:path w="473709" h="56514">
                  <a:moveTo>
                    <a:pt x="340944" y="27495"/>
                  </a:moveTo>
                  <a:lnTo>
                    <a:pt x="322148" y="27495"/>
                  </a:lnTo>
                  <a:lnTo>
                    <a:pt x="322148" y="33375"/>
                  </a:lnTo>
                  <a:lnTo>
                    <a:pt x="333832" y="33375"/>
                  </a:lnTo>
                  <a:lnTo>
                    <a:pt x="333832" y="47586"/>
                  </a:lnTo>
                  <a:lnTo>
                    <a:pt x="332232" y="48539"/>
                  </a:lnTo>
                  <a:lnTo>
                    <a:pt x="330492" y="49187"/>
                  </a:lnTo>
                  <a:lnTo>
                    <a:pt x="326428" y="50063"/>
                  </a:lnTo>
                  <a:lnTo>
                    <a:pt x="324180" y="50279"/>
                  </a:lnTo>
                  <a:lnTo>
                    <a:pt x="315188" y="50279"/>
                  </a:lnTo>
                  <a:lnTo>
                    <a:pt x="310324" y="48539"/>
                  </a:lnTo>
                  <a:lnTo>
                    <a:pt x="303860" y="41275"/>
                  </a:lnTo>
                  <a:lnTo>
                    <a:pt x="302272" y="35915"/>
                  </a:lnTo>
                  <a:lnTo>
                    <a:pt x="302272" y="21615"/>
                  </a:lnTo>
                  <a:lnTo>
                    <a:pt x="303860" y="16243"/>
                  </a:lnTo>
                  <a:lnTo>
                    <a:pt x="310324" y="8991"/>
                  </a:lnTo>
                  <a:lnTo>
                    <a:pt x="315188" y="7175"/>
                  </a:lnTo>
                  <a:lnTo>
                    <a:pt x="324980" y="7175"/>
                  </a:lnTo>
                  <a:lnTo>
                    <a:pt x="328104" y="7759"/>
                  </a:lnTo>
                  <a:lnTo>
                    <a:pt x="334048" y="10083"/>
                  </a:lnTo>
                  <a:lnTo>
                    <a:pt x="336880" y="11747"/>
                  </a:lnTo>
                  <a:lnTo>
                    <a:pt x="339559" y="13919"/>
                  </a:lnTo>
                  <a:lnTo>
                    <a:pt x="339559" y="6311"/>
                  </a:lnTo>
                  <a:lnTo>
                    <a:pt x="336956" y="4711"/>
                  </a:lnTo>
                  <a:lnTo>
                    <a:pt x="334048" y="3479"/>
                  </a:lnTo>
                  <a:lnTo>
                    <a:pt x="327812" y="1739"/>
                  </a:lnTo>
                  <a:lnTo>
                    <a:pt x="324548" y="1295"/>
                  </a:lnTo>
                  <a:lnTo>
                    <a:pt x="312864" y="1295"/>
                  </a:lnTo>
                  <a:lnTo>
                    <a:pt x="306336" y="3771"/>
                  </a:lnTo>
                  <a:lnTo>
                    <a:pt x="297040" y="13411"/>
                  </a:lnTo>
                  <a:lnTo>
                    <a:pt x="294716" y="20167"/>
                  </a:lnTo>
                  <a:lnTo>
                    <a:pt x="294716" y="37363"/>
                  </a:lnTo>
                  <a:lnTo>
                    <a:pt x="297040" y="44107"/>
                  </a:lnTo>
                  <a:lnTo>
                    <a:pt x="306336" y="53682"/>
                  </a:lnTo>
                  <a:lnTo>
                    <a:pt x="312864" y="56083"/>
                  </a:lnTo>
                  <a:lnTo>
                    <a:pt x="324904" y="56083"/>
                  </a:lnTo>
                  <a:lnTo>
                    <a:pt x="328460" y="55575"/>
                  </a:lnTo>
                  <a:lnTo>
                    <a:pt x="335140" y="53682"/>
                  </a:lnTo>
                  <a:lnTo>
                    <a:pt x="338188" y="52235"/>
                  </a:lnTo>
                  <a:lnTo>
                    <a:pt x="340944" y="50203"/>
                  </a:lnTo>
                  <a:lnTo>
                    <a:pt x="340944" y="27495"/>
                  </a:lnTo>
                  <a:close/>
                </a:path>
                <a:path w="473709" h="56514">
                  <a:moveTo>
                    <a:pt x="386727" y="25755"/>
                  </a:moveTo>
                  <a:lnTo>
                    <a:pt x="385495" y="21615"/>
                  </a:lnTo>
                  <a:lnTo>
                    <a:pt x="380847" y="15951"/>
                  </a:lnTo>
                  <a:lnTo>
                    <a:pt x="377367" y="14503"/>
                  </a:lnTo>
                  <a:lnTo>
                    <a:pt x="370103" y="14503"/>
                  </a:lnTo>
                  <a:lnTo>
                    <a:pt x="367639" y="15163"/>
                  </a:lnTo>
                  <a:lnTo>
                    <a:pt x="363359" y="17475"/>
                  </a:lnTo>
                  <a:lnTo>
                    <a:pt x="361543" y="19291"/>
                  </a:lnTo>
                  <a:lnTo>
                    <a:pt x="360019" y="21615"/>
                  </a:lnTo>
                  <a:lnTo>
                    <a:pt x="360019" y="15443"/>
                  </a:lnTo>
                  <a:lnTo>
                    <a:pt x="353491" y="15443"/>
                  </a:lnTo>
                  <a:lnTo>
                    <a:pt x="353491" y="55143"/>
                  </a:lnTo>
                  <a:lnTo>
                    <a:pt x="360019" y="55143"/>
                  </a:lnTo>
                  <a:lnTo>
                    <a:pt x="360019" y="28867"/>
                  </a:lnTo>
                  <a:lnTo>
                    <a:pt x="361035" y="25819"/>
                  </a:lnTo>
                  <a:lnTo>
                    <a:pt x="365099" y="21323"/>
                  </a:lnTo>
                  <a:lnTo>
                    <a:pt x="367855" y="20167"/>
                  </a:lnTo>
                  <a:lnTo>
                    <a:pt x="374319" y="20167"/>
                  </a:lnTo>
                  <a:lnTo>
                    <a:pt x="376491" y="21107"/>
                  </a:lnTo>
                  <a:lnTo>
                    <a:pt x="379399" y="24879"/>
                  </a:lnTo>
                  <a:lnTo>
                    <a:pt x="380199" y="27635"/>
                  </a:lnTo>
                  <a:lnTo>
                    <a:pt x="380199" y="55143"/>
                  </a:lnTo>
                  <a:lnTo>
                    <a:pt x="386727" y="55143"/>
                  </a:lnTo>
                  <a:lnTo>
                    <a:pt x="386727" y="31191"/>
                  </a:lnTo>
                  <a:lnTo>
                    <a:pt x="386727" y="25755"/>
                  </a:lnTo>
                  <a:close/>
                </a:path>
                <a:path w="473709" h="56514">
                  <a:moveTo>
                    <a:pt x="432727" y="25755"/>
                  </a:moveTo>
                  <a:lnTo>
                    <a:pt x="431495" y="21615"/>
                  </a:lnTo>
                  <a:lnTo>
                    <a:pt x="426847" y="15951"/>
                  </a:lnTo>
                  <a:lnTo>
                    <a:pt x="423367" y="14503"/>
                  </a:lnTo>
                  <a:lnTo>
                    <a:pt x="416115" y="14503"/>
                  </a:lnTo>
                  <a:lnTo>
                    <a:pt x="413639" y="15163"/>
                  </a:lnTo>
                  <a:lnTo>
                    <a:pt x="409359" y="17475"/>
                  </a:lnTo>
                  <a:lnTo>
                    <a:pt x="407543" y="19291"/>
                  </a:lnTo>
                  <a:lnTo>
                    <a:pt x="406019" y="21615"/>
                  </a:lnTo>
                  <a:lnTo>
                    <a:pt x="406019" y="15443"/>
                  </a:lnTo>
                  <a:lnTo>
                    <a:pt x="399491" y="15443"/>
                  </a:lnTo>
                  <a:lnTo>
                    <a:pt x="399491" y="55143"/>
                  </a:lnTo>
                  <a:lnTo>
                    <a:pt x="406019" y="55143"/>
                  </a:lnTo>
                  <a:lnTo>
                    <a:pt x="406019" y="28867"/>
                  </a:lnTo>
                  <a:lnTo>
                    <a:pt x="407035" y="25819"/>
                  </a:lnTo>
                  <a:lnTo>
                    <a:pt x="411099" y="21323"/>
                  </a:lnTo>
                  <a:lnTo>
                    <a:pt x="413867" y="20167"/>
                  </a:lnTo>
                  <a:lnTo>
                    <a:pt x="420319" y="20167"/>
                  </a:lnTo>
                  <a:lnTo>
                    <a:pt x="422490" y="21107"/>
                  </a:lnTo>
                  <a:lnTo>
                    <a:pt x="425399" y="24879"/>
                  </a:lnTo>
                  <a:lnTo>
                    <a:pt x="426199" y="27635"/>
                  </a:lnTo>
                  <a:lnTo>
                    <a:pt x="426199" y="55143"/>
                  </a:lnTo>
                  <a:lnTo>
                    <a:pt x="432727" y="55143"/>
                  </a:lnTo>
                  <a:lnTo>
                    <a:pt x="432727" y="31191"/>
                  </a:lnTo>
                  <a:lnTo>
                    <a:pt x="432727" y="25755"/>
                  </a:lnTo>
                  <a:close/>
                </a:path>
                <a:path w="473709" h="56514">
                  <a:moveTo>
                    <a:pt x="473138" y="40982"/>
                  </a:moveTo>
                  <a:lnTo>
                    <a:pt x="454634" y="31191"/>
                  </a:lnTo>
                  <a:lnTo>
                    <a:pt x="452323" y="30327"/>
                  </a:lnTo>
                  <a:lnTo>
                    <a:pt x="449999" y="28587"/>
                  </a:lnTo>
                  <a:lnTo>
                    <a:pt x="449414" y="27419"/>
                  </a:lnTo>
                  <a:lnTo>
                    <a:pt x="449414" y="23939"/>
                  </a:lnTo>
                  <a:lnTo>
                    <a:pt x="450215" y="22491"/>
                  </a:lnTo>
                  <a:lnTo>
                    <a:pt x="453402" y="20459"/>
                  </a:lnTo>
                  <a:lnTo>
                    <a:pt x="455866" y="19951"/>
                  </a:lnTo>
                  <a:lnTo>
                    <a:pt x="461238" y="19951"/>
                  </a:lnTo>
                  <a:lnTo>
                    <a:pt x="471043" y="22771"/>
                  </a:lnTo>
                  <a:lnTo>
                    <a:pt x="471043" y="16611"/>
                  </a:lnTo>
                  <a:lnTo>
                    <a:pt x="469226" y="15951"/>
                  </a:lnTo>
                  <a:lnTo>
                    <a:pt x="467258" y="15443"/>
                  </a:lnTo>
                  <a:lnTo>
                    <a:pt x="462978" y="14719"/>
                  </a:lnTo>
                  <a:lnTo>
                    <a:pt x="460730" y="14503"/>
                  </a:lnTo>
                  <a:lnTo>
                    <a:pt x="453402" y="14503"/>
                  </a:lnTo>
                  <a:lnTo>
                    <a:pt x="449630" y="15519"/>
                  </a:lnTo>
                  <a:lnTo>
                    <a:pt x="444411" y="19583"/>
                  </a:lnTo>
                  <a:lnTo>
                    <a:pt x="443103" y="22491"/>
                  </a:lnTo>
                  <a:lnTo>
                    <a:pt x="443103" y="29311"/>
                  </a:lnTo>
                  <a:lnTo>
                    <a:pt x="443966" y="31699"/>
                  </a:lnTo>
                  <a:lnTo>
                    <a:pt x="447522" y="35179"/>
                  </a:lnTo>
                  <a:lnTo>
                    <a:pt x="450507" y="36487"/>
                  </a:lnTo>
                  <a:lnTo>
                    <a:pt x="460883" y="38735"/>
                  </a:lnTo>
                  <a:lnTo>
                    <a:pt x="463486" y="39687"/>
                  </a:lnTo>
                  <a:lnTo>
                    <a:pt x="465810" y="41567"/>
                  </a:lnTo>
                  <a:lnTo>
                    <a:pt x="466471" y="42951"/>
                  </a:lnTo>
                  <a:lnTo>
                    <a:pt x="466471" y="46647"/>
                  </a:lnTo>
                  <a:lnTo>
                    <a:pt x="465594" y="48171"/>
                  </a:lnTo>
                  <a:lnTo>
                    <a:pt x="462330" y="50203"/>
                  </a:lnTo>
                  <a:lnTo>
                    <a:pt x="459930" y="50711"/>
                  </a:lnTo>
                  <a:lnTo>
                    <a:pt x="454571" y="50711"/>
                  </a:lnTo>
                  <a:lnTo>
                    <a:pt x="452247" y="50419"/>
                  </a:lnTo>
                  <a:lnTo>
                    <a:pt x="447598" y="49187"/>
                  </a:lnTo>
                  <a:lnTo>
                    <a:pt x="445211" y="48247"/>
                  </a:lnTo>
                  <a:lnTo>
                    <a:pt x="442810" y="46939"/>
                  </a:lnTo>
                  <a:lnTo>
                    <a:pt x="442810" y="53682"/>
                  </a:lnTo>
                  <a:lnTo>
                    <a:pt x="445350" y="54559"/>
                  </a:lnTo>
                  <a:lnTo>
                    <a:pt x="447751" y="55143"/>
                  </a:lnTo>
                  <a:lnTo>
                    <a:pt x="452386" y="55867"/>
                  </a:lnTo>
                  <a:lnTo>
                    <a:pt x="454571" y="56083"/>
                  </a:lnTo>
                  <a:lnTo>
                    <a:pt x="461822" y="56083"/>
                  </a:lnTo>
                  <a:lnTo>
                    <a:pt x="465886" y="55067"/>
                  </a:lnTo>
                  <a:lnTo>
                    <a:pt x="471690" y="50787"/>
                  </a:lnTo>
                  <a:lnTo>
                    <a:pt x="473138" y="47879"/>
                  </a:lnTo>
                  <a:lnTo>
                    <a:pt x="473138" y="40982"/>
                  </a:lnTo>
                  <a:close/>
                </a:path>
              </a:pathLst>
            </a:custGeom>
            <a:solidFill>
              <a:srgbClr val="000000"/>
            </a:solidFill>
          </p:spPr>
          <p:txBody>
            <a:bodyPr wrap="square" lIns="0" tIns="0" rIns="0" bIns="0" rtlCol="0"/>
            <a:lstStyle/>
            <a:p>
              <a:endParaRPr/>
            </a:p>
          </p:txBody>
        </p:sp>
        <p:sp>
          <p:nvSpPr>
            <p:cNvPr id="170" name="object 170"/>
            <p:cNvSpPr/>
            <p:nvPr/>
          </p:nvSpPr>
          <p:spPr>
            <a:xfrm>
              <a:off x="1505038" y="4687806"/>
              <a:ext cx="6582409" cy="0"/>
            </a:xfrm>
            <a:custGeom>
              <a:avLst/>
              <a:gdLst/>
              <a:ahLst/>
              <a:cxnLst/>
              <a:rect l="l" t="t" r="r" b="b"/>
              <a:pathLst>
                <a:path w="6582409">
                  <a:moveTo>
                    <a:pt x="0" y="0"/>
                  </a:moveTo>
                  <a:lnTo>
                    <a:pt x="3922244" y="0"/>
                  </a:lnTo>
                </a:path>
                <a:path w="6582409">
                  <a:moveTo>
                    <a:pt x="6463425" y="0"/>
                  </a:moveTo>
                  <a:lnTo>
                    <a:pt x="6582403" y="0"/>
                  </a:lnTo>
                </a:path>
              </a:pathLst>
            </a:custGeom>
            <a:ln w="5804">
              <a:solidFill>
                <a:srgbClr val="B0B0B0"/>
              </a:solidFill>
            </a:ln>
          </p:spPr>
          <p:txBody>
            <a:bodyPr wrap="square" lIns="0" tIns="0" rIns="0" bIns="0" rtlCol="0"/>
            <a:lstStyle/>
            <a:p>
              <a:endParaRPr/>
            </a:p>
          </p:txBody>
        </p:sp>
        <p:sp>
          <p:nvSpPr>
            <p:cNvPr id="171" name="object 171"/>
            <p:cNvSpPr/>
            <p:nvPr/>
          </p:nvSpPr>
          <p:spPr>
            <a:xfrm>
              <a:off x="1479643" y="4687806"/>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72" name="object 172"/>
            <p:cNvSpPr/>
            <p:nvPr/>
          </p:nvSpPr>
          <p:spPr>
            <a:xfrm>
              <a:off x="1479643" y="4687806"/>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173" name="object 173"/>
            <p:cNvSpPr/>
            <p:nvPr/>
          </p:nvSpPr>
          <p:spPr>
            <a:xfrm>
              <a:off x="1200658" y="4660214"/>
              <a:ext cx="246379" cy="56515"/>
            </a:xfrm>
            <a:custGeom>
              <a:avLst/>
              <a:gdLst/>
              <a:ahLst/>
              <a:cxnLst/>
              <a:rect l="l" t="t" r="r" b="b"/>
              <a:pathLst>
                <a:path w="246380" h="56514">
                  <a:moveTo>
                    <a:pt x="57899" y="25908"/>
                  </a:moveTo>
                  <a:lnTo>
                    <a:pt x="56743" y="21767"/>
                  </a:lnTo>
                  <a:lnTo>
                    <a:pt x="52247" y="15963"/>
                  </a:lnTo>
                  <a:lnTo>
                    <a:pt x="49047" y="14516"/>
                  </a:lnTo>
                  <a:lnTo>
                    <a:pt x="41871" y="14516"/>
                  </a:lnTo>
                  <a:lnTo>
                    <a:pt x="39179" y="15240"/>
                  </a:lnTo>
                  <a:lnTo>
                    <a:pt x="34683" y="18072"/>
                  </a:lnTo>
                  <a:lnTo>
                    <a:pt x="32727" y="20180"/>
                  </a:lnTo>
                  <a:lnTo>
                    <a:pt x="31127" y="23075"/>
                  </a:lnTo>
                  <a:lnTo>
                    <a:pt x="30111" y="20320"/>
                  </a:lnTo>
                  <a:lnTo>
                    <a:pt x="28663" y="18148"/>
                  </a:lnTo>
                  <a:lnTo>
                    <a:pt x="24599" y="15240"/>
                  </a:lnTo>
                  <a:lnTo>
                    <a:pt x="22199" y="14516"/>
                  </a:lnTo>
                  <a:lnTo>
                    <a:pt x="16395" y="14516"/>
                  </a:lnTo>
                  <a:lnTo>
                    <a:pt x="13931" y="15100"/>
                  </a:lnTo>
                  <a:lnTo>
                    <a:pt x="9791" y="17411"/>
                  </a:lnTo>
                  <a:lnTo>
                    <a:pt x="7975" y="19227"/>
                  </a:lnTo>
                  <a:lnTo>
                    <a:pt x="6527" y="21628"/>
                  </a:lnTo>
                  <a:lnTo>
                    <a:pt x="6527" y="15455"/>
                  </a:lnTo>
                  <a:lnTo>
                    <a:pt x="0" y="15455"/>
                  </a:lnTo>
                  <a:lnTo>
                    <a:pt x="0" y="55143"/>
                  </a:lnTo>
                  <a:lnTo>
                    <a:pt x="6527" y="55143"/>
                  </a:lnTo>
                  <a:lnTo>
                    <a:pt x="6527" y="28879"/>
                  </a:lnTo>
                  <a:lnTo>
                    <a:pt x="7467" y="25831"/>
                  </a:lnTo>
                  <a:lnTo>
                    <a:pt x="11391" y="21336"/>
                  </a:lnTo>
                  <a:lnTo>
                    <a:pt x="14071" y="20180"/>
                  </a:lnTo>
                  <a:lnTo>
                    <a:pt x="20167" y="20180"/>
                  </a:lnTo>
                  <a:lnTo>
                    <a:pt x="22275" y="21120"/>
                  </a:lnTo>
                  <a:lnTo>
                    <a:pt x="24955" y="24815"/>
                  </a:lnTo>
                  <a:lnTo>
                    <a:pt x="25679" y="27647"/>
                  </a:lnTo>
                  <a:lnTo>
                    <a:pt x="25679" y="55143"/>
                  </a:lnTo>
                  <a:lnTo>
                    <a:pt x="32219" y="55143"/>
                  </a:lnTo>
                  <a:lnTo>
                    <a:pt x="32219" y="28879"/>
                  </a:lnTo>
                  <a:lnTo>
                    <a:pt x="33159" y="25831"/>
                  </a:lnTo>
                  <a:lnTo>
                    <a:pt x="37071" y="21336"/>
                  </a:lnTo>
                  <a:lnTo>
                    <a:pt x="39763" y="20180"/>
                  </a:lnTo>
                  <a:lnTo>
                    <a:pt x="45923" y="20180"/>
                  </a:lnTo>
                  <a:lnTo>
                    <a:pt x="47955" y="21120"/>
                  </a:lnTo>
                  <a:lnTo>
                    <a:pt x="50647" y="24815"/>
                  </a:lnTo>
                  <a:lnTo>
                    <a:pt x="51371" y="27647"/>
                  </a:lnTo>
                  <a:lnTo>
                    <a:pt x="51371" y="55143"/>
                  </a:lnTo>
                  <a:lnTo>
                    <a:pt x="57899" y="55143"/>
                  </a:lnTo>
                  <a:lnTo>
                    <a:pt x="57899" y="25908"/>
                  </a:lnTo>
                  <a:close/>
                </a:path>
                <a:path w="246380" h="56514">
                  <a:moveTo>
                    <a:pt x="120370" y="15455"/>
                  </a:moveTo>
                  <a:lnTo>
                    <a:pt x="113842" y="15455"/>
                  </a:lnTo>
                  <a:lnTo>
                    <a:pt x="105714" y="46443"/>
                  </a:lnTo>
                  <a:lnTo>
                    <a:pt x="97586" y="15455"/>
                  </a:lnTo>
                  <a:lnTo>
                    <a:pt x="89903" y="15455"/>
                  </a:lnTo>
                  <a:lnTo>
                    <a:pt x="81775" y="46443"/>
                  </a:lnTo>
                  <a:lnTo>
                    <a:pt x="73647" y="15455"/>
                  </a:lnTo>
                  <a:lnTo>
                    <a:pt x="67119" y="15455"/>
                  </a:lnTo>
                  <a:lnTo>
                    <a:pt x="77495" y="55143"/>
                  </a:lnTo>
                  <a:lnTo>
                    <a:pt x="85178" y="55143"/>
                  </a:lnTo>
                  <a:lnTo>
                    <a:pt x="93738" y="22644"/>
                  </a:lnTo>
                  <a:lnTo>
                    <a:pt x="102311" y="55143"/>
                  </a:lnTo>
                  <a:lnTo>
                    <a:pt x="109994" y="55143"/>
                  </a:lnTo>
                  <a:lnTo>
                    <a:pt x="120370" y="15455"/>
                  </a:lnTo>
                  <a:close/>
                </a:path>
                <a:path w="246380" h="56514">
                  <a:moveTo>
                    <a:pt x="163258" y="25755"/>
                  </a:moveTo>
                  <a:lnTo>
                    <a:pt x="162026" y="21628"/>
                  </a:lnTo>
                  <a:lnTo>
                    <a:pt x="157378" y="15963"/>
                  </a:lnTo>
                  <a:lnTo>
                    <a:pt x="153898" y="14516"/>
                  </a:lnTo>
                  <a:lnTo>
                    <a:pt x="146634" y="14516"/>
                  </a:lnTo>
                  <a:lnTo>
                    <a:pt x="144170" y="15163"/>
                  </a:lnTo>
                  <a:lnTo>
                    <a:pt x="139890" y="17487"/>
                  </a:lnTo>
                  <a:lnTo>
                    <a:pt x="138074" y="19304"/>
                  </a:lnTo>
                  <a:lnTo>
                    <a:pt x="136550" y="21628"/>
                  </a:lnTo>
                  <a:lnTo>
                    <a:pt x="136550" y="0"/>
                  </a:lnTo>
                  <a:lnTo>
                    <a:pt x="130022" y="0"/>
                  </a:lnTo>
                  <a:lnTo>
                    <a:pt x="130022" y="55143"/>
                  </a:lnTo>
                  <a:lnTo>
                    <a:pt x="136550" y="55143"/>
                  </a:lnTo>
                  <a:lnTo>
                    <a:pt x="136550" y="28879"/>
                  </a:lnTo>
                  <a:lnTo>
                    <a:pt x="137566" y="25831"/>
                  </a:lnTo>
                  <a:lnTo>
                    <a:pt x="141630" y="21336"/>
                  </a:lnTo>
                  <a:lnTo>
                    <a:pt x="144386" y="20180"/>
                  </a:lnTo>
                  <a:lnTo>
                    <a:pt x="150850" y="20180"/>
                  </a:lnTo>
                  <a:lnTo>
                    <a:pt x="153022" y="21120"/>
                  </a:lnTo>
                  <a:lnTo>
                    <a:pt x="155930" y="24892"/>
                  </a:lnTo>
                  <a:lnTo>
                    <a:pt x="156730" y="27647"/>
                  </a:lnTo>
                  <a:lnTo>
                    <a:pt x="156730" y="55143"/>
                  </a:lnTo>
                  <a:lnTo>
                    <a:pt x="163258" y="55143"/>
                  </a:lnTo>
                  <a:lnTo>
                    <a:pt x="163258" y="31203"/>
                  </a:lnTo>
                  <a:lnTo>
                    <a:pt x="163258" y="25755"/>
                  </a:lnTo>
                  <a:close/>
                </a:path>
                <a:path w="246380" h="56514">
                  <a:moveTo>
                    <a:pt x="203669" y="40995"/>
                  </a:moveTo>
                  <a:lnTo>
                    <a:pt x="185166" y="31203"/>
                  </a:lnTo>
                  <a:lnTo>
                    <a:pt x="182841" y="30327"/>
                  </a:lnTo>
                  <a:lnTo>
                    <a:pt x="180517" y="28587"/>
                  </a:lnTo>
                  <a:lnTo>
                    <a:pt x="179946" y="27432"/>
                  </a:lnTo>
                  <a:lnTo>
                    <a:pt x="179946" y="23952"/>
                  </a:lnTo>
                  <a:lnTo>
                    <a:pt x="180746" y="22491"/>
                  </a:lnTo>
                  <a:lnTo>
                    <a:pt x="183934" y="20459"/>
                  </a:lnTo>
                  <a:lnTo>
                    <a:pt x="186397" y="19951"/>
                  </a:lnTo>
                  <a:lnTo>
                    <a:pt x="191770" y="19951"/>
                  </a:lnTo>
                  <a:lnTo>
                    <a:pt x="201561" y="22783"/>
                  </a:lnTo>
                  <a:lnTo>
                    <a:pt x="201561" y="16624"/>
                  </a:lnTo>
                  <a:lnTo>
                    <a:pt x="199745" y="15963"/>
                  </a:lnTo>
                  <a:lnTo>
                    <a:pt x="197789" y="15455"/>
                  </a:lnTo>
                  <a:lnTo>
                    <a:pt x="193509" y="14732"/>
                  </a:lnTo>
                  <a:lnTo>
                    <a:pt x="191262" y="14516"/>
                  </a:lnTo>
                  <a:lnTo>
                    <a:pt x="183934" y="14516"/>
                  </a:lnTo>
                  <a:lnTo>
                    <a:pt x="180162" y="15532"/>
                  </a:lnTo>
                  <a:lnTo>
                    <a:pt x="174942" y="19596"/>
                  </a:lnTo>
                  <a:lnTo>
                    <a:pt x="173634" y="22491"/>
                  </a:lnTo>
                  <a:lnTo>
                    <a:pt x="173634" y="29311"/>
                  </a:lnTo>
                  <a:lnTo>
                    <a:pt x="174498" y="31711"/>
                  </a:lnTo>
                  <a:lnTo>
                    <a:pt x="178054" y="35191"/>
                  </a:lnTo>
                  <a:lnTo>
                    <a:pt x="181025" y="36499"/>
                  </a:lnTo>
                  <a:lnTo>
                    <a:pt x="191401" y="38747"/>
                  </a:lnTo>
                  <a:lnTo>
                    <a:pt x="194017" y="39687"/>
                  </a:lnTo>
                  <a:lnTo>
                    <a:pt x="196342" y="41579"/>
                  </a:lnTo>
                  <a:lnTo>
                    <a:pt x="196989" y="42951"/>
                  </a:lnTo>
                  <a:lnTo>
                    <a:pt x="196989" y="46659"/>
                  </a:lnTo>
                  <a:lnTo>
                    <a:pt x="196126" y="48183"/>
                  </a:lnTo>
                  <a:lnTo>
                    <a:pt x="192862" y="50215"/>
                  </a:lnTo>
                  <a:lnTo>
                    <a:pt x="190461" y="50723"/>
                  </a:lnTo>
                  <a:lnTo>
                    <a:pt x="185089" y="50723"/>
                  </a:lnTo>
                  <a:lnTo>
                    <a:pt x="182778" y="50431"/>
                  </a:lnTo>
                  <a:lnTo>
                    <a:pt x="178130" y="49199"/>
                  </a:lnTo>
                  <a:lnTo>
                    <a:pt x="175729" y="48260"/>
                  </a:lnTo>
                  <a:lnTo>
                    <a:pt x="173342" y="46951"/>
                  </a:lnTo>
                  <a:lnTo>
                    <a:pt x="173342" y="53695"/>
                  </a:lnTo>
                  <a:lnTo>
                    <a:pt x="175882" y="54571"/>
                  </a:lnTo>
                  <a:lnTo>
                    <a:pt x="178269" y="55143"/>
                  </a:lnTo>
                  <a:lnTo>
                    <a:pt x="182918" y="55867"/>
                  </a:lnTo>
                  <a:lnTo>
                    <a:pt x="185089" y="56095"/>
                  </a:lnTo>
                  <a:lnTo>
                    <a:pt x="192354" y="56095"/>
                  </a:lnTo>
                  <a:lnTo>
                    <a:pt x="196418" y="55079"/>
                  </a:lnTo>
                  <a:lnTo>
                    <a:pt x="202222" y="50787"/>
                  </a:lnTo>
                  <a:lnTo>
                    <a:pt x="203669" y="47891"/>
                  </a:lnTo>
                  <a:lnTo>
                    <a:pt x="203669" y="40995"/>
                  </a:lnTo>
                  <a:close/>
                </a:path>
                <a:path w="246380" h="56514">
                  <a:moveTo>
                    <a:pt x="246113" y="49123"/>
                  </a:moveTo>
                  <a:lnTo>
                    <a:pt x="221157" y="49123"/>
                  </a:lnTo>
                  <a:lnTo>
                    <a:pt x="239585" y="30187"/>
                  </a:lnTo>
                  <a:lnTo>
                    <a:pt x="242341" y="26847"/>
                  </a:lnTo>
                  <a:lnTo>
                    <a:pt x="243789" y="24523"/>
                  </a:lnTo>
                  <a:lnTo>
                    <a:pt x="245389" y="20688"/>
                  </a:lnTo>
                  <a:lnTo>
                    <a:pt x="245821" y="18580"/>
                  </a:lnTo>
                  <a:lnTo>
                    <a:pt x="245821" y="11836"/>
                  </a:lnTo>
                  <a:lnTo>
                    <a:pt x="244157" y="8204"/>
                  </a:lnTo>
                  <a:lnTo>
                    <a:pt x="237629" y="2692"/>
                  </a:lnTo>
                  <a:lnTo>
                    <a:pt x="233273" y="1308"/>
                  </a:lnTo>
                  <a:lnTo>
                    <a:pt x="225729" y="1308"/>
                  </a:lnTo>
                  <a:lnTo>
                    <a:pt x="223405" y="1600"/>
                  </a:lnTo>
                  <a:lnTo>
                    <a:pt x="218465" y="2755"/>
                  </a:lnTo>
                  <a:lnTo>
                    <a:pt x="215785" y="3632"/>
                  </a:lnTo>
                  <a:lnTo>
                    <a:pt x="212890" y="4787"/>
                  </a:lnTo>
                  <a:lnTo>
                    <a:pt x="212890" y="12052"/>
                  </a:lnTo>
                  <a:lnTo>
                    <a:pt x="215709" y="10452"/>
                  </a:lnTo>
                  <a:lnTo>
                    <a:pt x="218401" y="9296"/>
                  </a:lnTo>
                  <a:lnTo>
                    <a:pt x="223329" y="7772"/>
                  </a:lnTo>
                  <a:lnTo>
                    <a:pt x="225729" y="7327"/>
                  </a:lnTo>
                  <a:lnTo>
                    <a:pt x="231165" y="7327"/>
                  </a:lnTo>
                  <a:lnTo>
                    <a:pt x="233705" y="8280"/>
                  </a:lnTo>
                  <a:lnTo>
                    <a:pt x="237629" y="11760"/>
                  </a:lnTo>
                  <a:lnTo>
                    <a:pt x="238645" y="14084"/>
                  </a:lnTo>
                  <a:lnTo>
                    <a:pt x="238645" y="18580"/>
                  </a:lnTo>
                  <a:lnTo>
                    <a:pt x="212521" y="49123"/>
                  </a:lnTo>
                  <a:lnTo>
                    <a:pt x="212521" y="55143"/>
                  </a:lnTo>
                  <a:lnTo>
                    <a:pt x="246113" y="55143"/>
                  </a:lnTo>
                  <a:lnTo>
                    <a:pt x="246113" y="49123"/>
                  </a:lnTo>
                  <a:close/>
                </a:path>
              </a:pathLst>
            </a:custGeom>
            <a:solidFill>
              <a:srgbClr val="000000"/>
            </a:solidFill>
          </p:spPr>
          <p:txBody>
            <a:bodyPr wrap="square" lIns="0" tIns="0" rIns="0" bIns="0" rtlCol="0"/>
            <a:lstStyle/>
            <a:p>
              <a:endParaRPr/>
            </a:p>
          </p:txBody>
        </p:sp>
        <p:sp>
          <p:nvSpPr>
            <p:cNvPr id="174" name="object 174"/>
            <p:cNvSpPr/>
            <p:nvPr/>
          </p:nvSpPr>
          <p:spPr>
            <a:xfrm>
              <a:off x="1505038" y="4811513"/>
              <a:ext cx="6582409" cy="0"/>
            </a:xfrm>
            <a:custGeom>
              <a:avLst/>
              <a:gdLst/>
              <a:ahLst/>
              <a:cxnLst/>
              <a:rect l="l" t="t" r="r" b="b"/>
              <a:pathLst>
                <a:path w="6582409">
                  <a:moveTo>
                    <a:pt x="0" y="0"/>
                  </a:moveTo>
                  <a:lnTo>
                    <a:pt x="3922244" y="0"/>
                  </a:lnTo>
                </a:path>
                <a:path w="6582409">
                  <a:moveTo>
                    <a:pt x="6463425" y="0"/>
                  </a:moveTo>
                  <a:lnTo>
                    <a:pt x="6582403" y="0"/>
                  </a:lnTo>
                </a:path>
              </a:pathLst>
            </a:custGeom>
            <a:ln w="5804">
              <a:solidFill>
                <a:srgbClr val="B0B0B0"/>
              </a:solidFill>
            </a:ln>
          </p:spPr>
          <p:txBody>
            <a:bodyPr wrap="square" lIns="0" tIns="0" rIns="0" bIns="0" rtlCol="0"/>
            <a:lstStyle/>
            <a:p>
              <a:endParaRPr/>
            </a:p>
          </p:txBody>
        </p:sp>
        <p:sp>
          <p:nvSpPr>
            <p:cNvPr id="175" name="object 175"/>
            <p:cNvSpPr/>
            <p:nvPr/>
          </p:nvSpPr>
          <p:spPr>
            <a:xfrm>
              <a:off x="1479643" y="4811513"/>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76" name="object 176"/>
            <p:cNvSpPr/>
            <p:nvPr/>
          </p:nvSpPr>
          <p:spPr>
            <a:xfrm>
              <a:off x="1479643" y="4811513"/>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pic>
          <p:nvPicPr>
            <p:cNvPr id="177" name="object 177"/>
            <p:cNvPicPr/>
            <p:nvPr/>
          </p:nvPicPr>
          <p:blipFill>
            <a:blip r:embed="rId8" cstate="print"/>
            <a:stretch>
              <a:fillRect/>
            </a:stretch>
          </p:blipFill>
          <p:spPr>
            <a:xfrm>
              <a:off x="1148282" y="4783918"/>
              <a:ext cx="299226" cy="70163"/>
            </a:xfrm>
            <a:prstGeom prst="rect">
              <a:avLst/>
            </a:prstGeom>
          </p:spPr>
        </p:pic>
        <p:sp>
          <p:nvSpPr>
            <p:cNvPr id="178" name="object 178"/>
            <p:cNvSpPr/>
            <p:nvPr/>
          </p:nvSpPr>
          <p:spPr>
            <a:xfrm>
              <a:off x="1505038" y="4935220"/>
              <a:ext cx="6582409" cy="0"/>
            </a:xfrm>
            <a:custGeom>
              <a:avLst/>
              <a:gdLst/>
              <a:ahLst/>
              <a:cxnLst/>
              <a:rect l="l" t="t" r="r" b="b"/>
              <a:pathLst>
                <a:path w="6582409">
                  <a:moveTo>
                    <a:pt x="0" y="0"/>
                  </a:moveTo>
                  <a:lnTo>
                    <a:pt x="6582403" y="0"/>
                  </a:lnTo>
                </a:path>
              </a:pathLst>
            </a:custGeom>
            <a:ln w="5804">
              <a:solidFill>
                <a:srgbClr val="B0B0B0"/>
              </a:solidFill>
            </a:ln>
          </p:spPr>
          <p:txBody>
            <a:bodyPr wrap="square" lIns="0" tIns="0" rIns="0" bIns="0" rtlCol="0"/>
            <a:lstStyle/>
            <a:p>
              <a:endParaRPr/>
            </a:p>
          </p:txBody>
        </p:sp>
        <p:sp>
          <p:nvSpPr>
            <p:cNvPr id="179" name="object 179"/>
            <p:cNvSpPr/>
            <p:nvPr/>
          </p:nvSpPr>
          <p:spPr>
            <a:xfrm>
              <a:off x="1479643" y="4935220"/>
              <a:ext cx="25400" cy="0"/>
            </a:xfrm>
            <a:custGeom>
              <a:avLst/>
              <a:gdLst/>
              <a:ahLst/>
              <a:cxnLst/>
              <a:rect l="l" t="t" r="r" b="b"/>
              <a:pathLst>
                <a:path w="25400">
                  <a:moveTo>
                    <a:pt x="25395" y="0"/>
                  </a:moveTo>
                  <a:lnTo>
                    <a:pt x="0" y="0"/>
                  </a:lnTo>
                </a:path>
              </a:pathLst>
            </a:custGeom>
            <a:solidFill>
              <a:srgbClr val="000000"/>
            </a:solidFill>
          </p:spPr>
          <p:txBody>
            <a:bodyPr wrap="square" lIns="0" tIns="0" rIns="0" bIns="0" rtlCol="0"/>
            <a:lstStyle/>
            <a:p>
              <a:endParaRPr/>
            </a:p>
          </p:txBody>
        </p:sp>
        <p:sp>
          <p:nvSpPr>
            <p:cNvPr id="180" name="object 180"/>
            <p:cNvSpPr/>
            <p:nvPr/>
          </p:nvSpPr>
          <p:spPr>
            <a:xfrm>
              <a:off x="1479643" y="4935220"/>
              <a:ext cx="25400" cy="0"/>
            </a:xfrm>
            <a:custGeom>
              <a:avLst/>
              <a:gdLst/>
              <a:ahLst/>
              <a:cxnLst/>
              <a:rect l="l" t="t" r="r" b="b"/>
              <a:pathLst>
                <a:path w="25400">
                  <a:moveTo>
                    <a:pt x="25395" y="0"/>
                  </a:moveTo>
                  <a:lnTo>
                    <a:pt x="0" y="0"/>
                  </a:lnTo>
                </a:path>
              </a:pathLst>
            </a:custGeom>
            <a:ln w="5804">
              <a:solidFill>
                <a:srgbClr val="000000"/>
              </a:solidFill>
            </a:ln>
          </p:spPr>
          <p:txBody>
            <a:bodyPr wrap="square" lIns="0" tIns="0" rIns="0" bIns="0" rtlCol="0"/>
            <a:lstStyle/>
            <a:p>
              <a:endParaRPr/>
            </a:p>
          </p:txBody>
        </p:sp>
        <p:sp>
          <p:nvSpPr>
            <p:cNvPr id="181" name="object 181"/>
            <p:cNvSpPr/>
            <p:nvPr/>
          </p:nvSpPr>
          <p:spPr>
            <a:xfrm>
              <a:off x="1229588" y="4908943"/>
              <a:ext cx="217804" cy="55244"/>
            </a:xfrm>
            <a:custGeom>
              <a:avLst/>
              <a:gdLst/>
              <a:ahLst/>
              <a:cxnLst/>
              <a:rect l="l" t="t" r="r" b="b"/>
              <a:pathLst>
                <a:path w="217805" h="55245">
                  <a:moveTo>
                    <a:pt x="33515" y="25171"/>
                  </a:moveTo>
                  <a:lnTo>
                    <a:pt x="32067" y="20675"/>
                  </a:lnTo>
                  <a:lnTo>
                    <a:pt x="30200" y="18719"/>
                  </a:lnTo>
                  <a:lnTo>
                    <a:pt x="26403" y="14719"/>
                  </a:lnTo>
                  <a:lnTo>
                    <a:pt x="22123" y="13195"/>
                  </a:lnTo>
                  <a:lnTo>
                    <a:pt x="14224" y="13195"/>
                  </a:lnTo>
                  <a:lnTo>
                    <a:pt x="12039" y="13487"/>
                  </a:lnTo>
                  <a:lnTo>
                    <a:pt x="7543" y="14363"/>
                  </a:lnTo>
                  <a:lnTo>
                    <a:pt x="5219" y="15087"/>
                  </a:lnTo>
                  <a:lnTo>
                    <a:pt x="2895" y="15951"/>
                  </a:lnTo>
                  <a:lnTo>
                    <a:pt x="2895" y="21983"/>
                  </a:lnTo>
                  <a:lnTo>
                    <a:pt x="4864" y="20967"/>
                  </a:lnTo>
                  <a:lnTo>
                    <a:pt x="6896" y="20167"/>
                  </a:lnTo>
                  <a:lnTo>
                    <a:pt x="11239" y="18999"/>
                  </a:lnTo>
                  <a:lnTo>
                    <a:pt x="13423" y="18719"/>
                  </a:lnTo>
                  <a:lnTo>
                    <a:pt x="19304" y="18719"/>
                  </a:lnTo>
                  <a:lnTo>
                    <a:pt x="22059" y="19583"/>
                  </a:lnTo>
                  <a:lnTo>
                    <a:pt x="24015" y="21183"/>
                  </a:lnTo>
                  <a:lnTo>
                    <a:pt x="25971" y="22847"/>
                  </a:lnTo>
                  <a:lnTo>
                    <a:pt x="26987" y="25171"/>
                  </a:lnTo>
                  <a:lnTo>
                    <a:pt x="26987" y="28803"/>
                  </a:lnTo>
                  <a:lnTo>
                    <a:pt x="26987" y="33883"/>
                  </a:lnTo>
                  <a:lnTo>
                    <a:pt x="26987" y="39611"/>
                  </a:lnTo>
                  <a:lnTo>
                    <a:pt x="25895" y="43014"/>
                  </a:lnTo>
                  <a:lnTo>
                    <a:pt x="23241" y="46139"/>
                  </a:lnTo>
                  <a:lnTo>
                    <a:pt x="21551" y="48171"/>
                  </a:lnTo>
                  <a:lnTo>
                    <a:pt x="18643" y="49403"/>
                  </a:lnTo>
                  <a:lnTo>
                    <a:pt x="12407" y="49403"/>
                  </a:lnTo>
                  <a:lnTo>
                    <a:pt x="10299" y="48755"/>
                  </a:lnTo>
                  <a:lnTo>
                    <a:pt x="8775" y="47371"/>
                  </a:lnTo>
                  <a:lnTo>
                    <a:pt x="7251" y="46062"/>
                  </a:lnTo>
                  <a:lnTo>
                    <a:pt x="6527" y="44183"/>
                  </a:lnTo>
                  <a:lnTo>
                    <a:pt x="6527" y="38963"/>
                  </a:lnTo>
                  <a:lnTo>
                    <a:pt x="7543" y="36931"/>
                  </a:lnTo>
                  <a:lnTo>
                    <a:pt x="9575" y="35687"/>
                  </a:lnTo>
                  <a:lnTo>
                    <a:pt x="11607" y="34531"/>
                  </a:lnTo>
                  <a:lnTo>
                    <a:pt x="15240" y="33883"/>
                  </a:lnTo>
                  <a:lnTo>
                    <a:pt x="26987" y="33883"/>
                  </a:lnTo>
                  <a:lnTo>
                    <a:pt x="26987" y="28803"/>
                  </a:lnTo>
                  <a:lnTo>
                    <a:pt x="11899" y="28803"/>
                  </a:lnTo>
                  <a:lnTo>
                    <a:pt x="7467" y="29959"/>
                  </a:lnTo>
                  <a:lnTo>
                    <a:pt x="1447" y="34531"/>
                  </a:lnTo>
                  <a:lnTo>
                    <a:pt x="0" y="37871"/>
                  </a:lnTo>
                  <a:lnTo>
                    <a:pt x="0" y="46139"/>
                  </a:lnTo>
                  <a:lnTo>
                    <a:pt x="1155" y="49187"/>
                  </a:lnTo>
                  <a:lnTo>
                    <a:pt x="5943" y="53682"/>
                  </a:lnTo>
                  <a:lnTo>
                    <a:pt x="9207" y="54775"/>
                  </a:lnTo>
                  <a:lnTo>
                    <a:pt x="16471" y="54775"/>
                  </a:lnTo>
                  <a:lnTo>
                    <a:pt x="19227" y="54190"/>
                  </a:lnTo>
                  <a:lnTo>
                    <a:pt x="23583" y="52019"/>
                  </a:lnTo>
                  <a:lnTo>
                    <a:pt x="25463" y="50279"/>
                  </a:lnTo>
                  <a:lnTo>
                    <a:pt x="25996" y="49403"/>
                  </a:lnTo>
                  <a:lnTo>
                    <a:pt x="26987" y="47815"/>
                  </a:lnTo>
                  <a:lnTo>
                    <a:pt x="26987" y="53835"/>
                  </a:lnTo>
                  <a:lnTo>
                    <a:pt x="33515" y="53835"/>
                  </a:lnTo>
                  <a:lnTo>
                    <a:pt x="33515" y="47815"/>
                  </a:lnTo>
                  <a:lnTo>
                    <a:pt x="33515" y="33883"/>
                  </a:lnTo>
                  <a:lnTo>
                    <a:pt x="33515" y="25171"/>
                  </a:lnTo>
                  <a:close/>
                </a:path>
                <a:path w="217805" h="55245">
                  <a:moveTo>
                    <a:pt x="104622" y="24587"/>
                  </a:moveTo>
                  <a:lnTo>
                    <a:pt x="103466" y="20459"/>
                  </a:lnTo>
                  <a:lnTo>
                    <a:pt x="98971" y="14655"/>
                  </a:lnTo>
                  <a:lnTo>
                    <a:pt x="95770" y="13195"/>
                  </a:lnTo>
                  <a:lnTo>
                    <a:pt x="88595" y="13195"/>
                  </a:lnTo>
                  <a:lnTo>
                    <a:pt x="85902" y="13931"/>
                  </a:lnTo>
                  <a:lnTo>
                    <a:pt x="81407" y="16751"/>
                  </a:lnTo>
                  <a:lnTo>
                    <a:pt x="79451" y="18859"/>
                  </a:lnTo>
                  <a:lnTo>
                    <a:pt x="77851" y="21767"/>
                  </a:lnTo>
                  <a:lnTo>
                    <a:pt x="76835" y="18999"/>
                  </a:lnTo>
                  <a:lnTo>
                    <a:pt x="75387" y="16827"/>
                  </a:lnTo>
                  <a:lnTo>
                    <a:pt x="71323" y="13931"/>
                  </a:lnTo>
                  <a:lnTo>
                    <a:pt x="68922" y="13195"/>
                  </a:lnTo>
                  <a:lnTo>
                    <a:pt x="63119" y="13195"/>
                  </a:lnTo>
                  <a:lnTo>
                    <a:pt x="60655" y="13779"/>
                  </a:lnTo>
                  <a:lnTo>
                    <a:pt x="56515" y="16103"/>
                  </a:lnTo>
                  <a:lnTo>
                    <a:pt x="54711" y="17919"/>
                  </a:lnTo>
                  <a:lnTo>
                    <a:pt x="53251" y="20307"/>
                  </a:lnTo>
                  <a:lnTo>
                    <a:pt x="53251" y="14147"/>
                  </a:lnTo>
                  <a:lnTo>
                    <a:pt x="46723" y="14147"/>
                  </a:lnTo>
                  <a:lnTo>
                    <a:pt x="46723" y="53835"/>
                  </a:lnTo>
                  <a:lnTo>
                    <a:pt x="53251" y="53835"/>
                  </a:lnTo>
                  <a:lnTo>
                    <a:pt x="53251" y="27571"/>
                  </a:lnTo>
                  <a:lnTo>
                    <a:pt x="54203" y="24523"/>
                  </a:lnTo>
                  <a:lnTo>
                    <a:pt x="58115" y="20015"/>
                  </a:lnTo>
                  <a:lnTo>
                    <a:pt x="60794" y="18859"/>
                  </a:lnTo>
                  <a:lnTo>
                    <a:pt x="66890" y="18859"/>
                  </a:lnTo>
                  <a:lnTo>
                    <a:pt x="68999" y="19799"/>
                  </a:lnTo>
                  <a:lnTo>
                    <a:pt x="71678" y="23507"/>
                  </a:lnTo>
                  <a:lnTo>
                    <a:pt x="72415" y="26327"/>
                  </a:lnTo>
                  <a:lnTo>
                    <a:pt x="72415" y="53835"/>
                  </a:lnTo>
                  <a:lnTo>
                    <a:pt x="78943" y="53835"/>
                  </a:lnTo>
                  <a:lnTo>
                    <a:pt x="78943" y="27571"/>
                  </a:lnTo>
                  <a:lnTo>
                    <a:pt x="79883" y="24523"/>
                  </a:lnTo>
                  <a:lnTo>
                    <a:pt x="83807" y="20015"/>
                  </a:lnTo>
                  <a:lnTo>
                    <a:pt x="86487" y="18859"/>
                  </a:lnTo>
                  <a:lnTo>
                    <a:pt x="92659" y="18859"/>
                  </a:lnTo>
                  <a:lnTo>
                    <a:pt x="94691" y="19799"/>
                  </a:lnTo>
                  <a:lnTo>
                    <a:pt x="97370" y="23507"/>
                  </a:lnTo>
                  <a:lnTo>
                    <a:pt x="98094" y="26327"/>
                  </a:lnTo>
                  <a:lnTo>
                    <a:pt x="98094" y="53835"/>
                  </a:lnTo>
                  <a:lnTo>
                    <a:pt x="104622" y="53835"/>
                  </a:lnTo>
                  <a:lnTo>
                    <a:pt x="104622" y="24587"/>
                  </a:lnTo>
                  <a:close/>
                </a:path>
                <a:path w="217805" h="55245">
                  <a:moveTo>
                    <a:pt x="145034" y="39687"/>
                  </a:moveTo>
                  <a:lnTo>
                    <a:pt x="126542" y="29883"/>
                  </a:lnTo>
                  <a:lnTo>
                    <a:pt x="124218" y="29019"/>
                  </a:lnTo>
                  <a:lnTo>
                    <a:pt x="121894" y="27279"/>
                  </a:lnTo>
                  <a:lnTo>
                    <a:pt x="121310" y="26111"/>
                  </a:lnTo>
                  <a:lnTo>
                    <a:pt x="121310" y="22631"/>
                  </a:lnTo>
                  <a:lnTo>
                    <a:pt x="122110" y="21183"/>
                  </a:lnTo>
                  <a:lnTo>
                    <a:pt x="125310" y="19151"/>
                  </a:lnTo>
                  <a:lnTo>
                    <a:pt x="127774" y="18643"/>
                  </a:lnTo>
                  <a:lnTo>
                    <a:pt x="133146" y="18643"/>
                  </a:lnTo>
                  <a:lnTo>
                    <a:pt x="142938" y="21475"/>
                  </a:lnTo>
                  <a:lnTo>
                    <a:pt x="142938" y="15303"/>
                  </a:lnTo>
                  <a:lnTo>
                    <a:pt x="141122" y="14655"/>
                  </a:lnTo>
                  <a:lnTo>
                    <a:pt x="139166" y="14147"/>
                  </a:lnTo>
                  <a:lnTo>
                    <a:pt x="134886" y="13423"/>
                  </a:lnTo>
                  <a:lnTo>
                    <a:pt x="132638" y="13195"/>
                  </a:lnTo>
                  <a:lnTo>
                    <a:pt x="125310" y="13195"/>
                  </a:lnTo>
                  <a:lnTo>
                    <a:pt x="121526" y="14211"/>
                  </a:lnTo>
                  <a:lnTo>
                    <a:pt x="116306" y="18275"/>
                  </a:lnTo>
                  <a:lnTo>
                    <a:pt x="114998" y="21183"/>
                  </a:lnTo>
                  <a:lnTo>
                    <a:pt x="114998" y="28003"/>
                  </a:lnTo>
                  <a:lnTo>
                    <a:pt x="115874" y="30391"/>
                  </a:lnTo>
                  <a:lnTo>
                    <a:pt x="119430" y="33883"/>
                  </a:lnTo>
                  <a:lnTo>
                    <a:pt x="122402" y="35179"/>
                  </a:lnTo>
                  <a:lnTo>
                    <a:pt x="132778" y="37439"/>
                  </a:lnTo>
                  <a:lnTo>
                    <a:pt x="135394" y="38379"/>
                  </a:lnTo>
                  <a:lnTo>
                    <a:pt x="137706" y="40259"/>
                  </a:lnTo>
                  <a:lnTo>
                    <a:pt x="138366" y="41643"/>
                  </a:lnTo>
                  <a:lnTo>
                    <a:pt x="138366" y="45339"/>
                  </a:lnTo>
                  <a:lnTo>
                    <a:pt x="137490" y="46863"/>
                  </a:lnTo>
                  <a:lnTo>
                    <a:pt x="134226" y="48895"/>
                  </a:lnTo>
                  <a:lnTo>
                    <a:pt x="131838" y="49403"/>
                  </a:lnTo>
                  <a:lnTo>
                    <a:pt x="126466" y="49403"/>
                  </a:lnTo>
                  <a:lnTo>
                    <a:pt x="124142" y="49110"/>
                  </a:lnTo>
                  <a:lnTo>
                    <a:pt x="119494" y="47879"/>
                  </a:lnTo>
                  <a:lnTo>
                    <a:pt x="117106" y="46939"/>
                  </a:lnTo>
                  <a:lnTo>
                    <a:pt x="114706" y="45631"/>
                  </a:lnTo>
                  <a:lnTo>
                    <a:pt x="114706" y="52374"/>
                  </a:lnTo>
                  <a:lnTo>
                    <a:pt x="117246" y="53251"/>
                  </a:lnTo>
                  <a:lnTo>
                    <a:pt x="119646" y="53835"/>
                  </a:lnTo>
                  <a:lnTo>
                    <a:pt x="124294" y="54559"/>
                  </a:lnTo>
                  <a:lnTo>
                    <a:pt x="126466" y="54775"/>
                  </a:lnTo>
                  <a:lnTo>
                    <a:pt x="133718" y="54775"/>
                  </a:lnTo>
                  <a:lnTo>
                    <a:pt x="137782" y="53759"/>
                  </a:lnTo>
                  <a:lnTo>
                    <a:pt x="143586" y="49479"/>
                  </a:lnTo>
                  <a:lnTo>
                    <a:pt x="145034" y="46570"/>
                  </a:lnTo>
                  <a:lnTo>
                    <a:pt x="145034" y="39687"/>
                  </a:lnTo>
                  <a:close/>
                </a:path>
                <a:path w="217805" h="55245">
                  <a:moveTo>
                    <a:pt x="178422" y="13563"/>
                  </a:moveTo>
                  <a:lnTo>
                    <a:pt x="177685" y="13423"/>
                  </a:lnTo>
                  <a:lnTo>
                    <a:pt x="175514" y="13195"/>
                  </a:lnTo>
                  <a:lnTo>
                    <a:pt x="171881" y="13195"/>
                  </a:lnTo>
                  <a:lnTo>
                    <a:pt x="169202" y="13779"/>
                  </a:lnTo>
                  <a:lnTo>
                    <a:pt x="164846" y="16103"/>
                  </a:lnTo>
                  <a:lnTo>
                    <a:pt x="163029" y="17919"/>
                  </a:lnTo>
                  <a:lnTo>
                    <a:pt x="161734" y="20307"/>
                  </a:lnTo>
                  <a:lnTo>
                    <a:pt x="161734" y="14147"/>
                  </a:lnTo>
                  <a:lnTo>
                    <a:pt x="155194" y="14147"/>
                  </a:lnTo>
                  <a:lnTo>
                    <a:pt x="155194" y="53835"/>
                  </a:lnTo>
                  <a:lnTo>
                    <a:pt x="161734" y="53835"/>
                  </a:lnTo>
                  <a:lnTo>
                    <a:pt x="161734" y="28435"/>
                  </a:lnTo>
                  <a:lnTo>
                    <a:pt x="162674" y="25031"/>
                  </a:lnTo>
                  <a:lnTo>
                    <a:pt x="166662" y="20243"/>
                  </a:lnTo>
                  <a:lnTo>
                    <a:pt x="169494" y="18999"/>
                  </a:lnTo>
                  <a:lnTo>
                    <a:pt x="174205" y="18999"/>
                  </a:lnTo>
                  <a:lnTo>
                    <a:pt x="176898" y="19507"/>
                  </a:lnTo>
                  <a:lnTo>
                    <a:pt x="177685" y="19799"/>
                  </a:lnTo>
                  <a:lnTo>
                    <a:pt x="178422" y="20243"/>
                  </a:lnTo>
                  <a:lnTo>
                    <a:pt x="178422" y="13563"/>
                  </a:lnTo>
                  <a:close/>
                </a:path>
                <a:path w="217805" h="55245">
                  <a:moveTo>
                    <a:pt x="217309" y="47815"/>
                  </a:moveTo>
                  <a:lnTo>
                    <a:pt x="192341" y="47815"/>
                  </a:lnTo>
                  <a:lnTo>
                    <a:pt x="210781" y="28867"/>
                  </a:lnTo>
                  <a:lnTo>
                    <a:pt x="213537" y="25539"/>
                  </a:lnTo>
                  <a:lnTo>
                    <a:pt x="214985" y="23215"/>
                  </a:lnTo>
                  <a:lnTo>
                    <a:pt x="216585" y="19367"/>
                  </a:lnTo>
                  <a:lnTo>
                    <a:pt x="217017" y="17259"/>
                  </a:lnTo>
                  <a:lnTo>
                    <a:pt x="217017" y="10515"/>
                  </a:lnTo>
                  <a:lnTo>
                    <a:pt x="215353" y="6883"/>
                  </a:lnTo>
                  <a:lnTo>
                    <a:pt x="208813" y="1371"/>
                  </a:lnTo>
                  <a:lnTo>
                    <a:pt x="204470" y="0"/>
                  </a:lnTo>
                  <a:lnTo>
                    <a:pt x="196913" y="0"/>
                  </a:lnTo>
                  <a:lnTo>
                    <a:pt x="194602" y="279"/>
                  </a:lnTo>
                  <a:lnTo>
                    <a:pt x="189661" y="1447"/>
                  </a:lnTo>
                  <a:lnTo>
                    <a:pt x="186982" y="2311"/>
                  </a:lnTo>
                  <a:lnTo>
                    <a:pt x="184073" y="3479"/>
                  </a:lnTo>
                  <a:lnTo>
                    <a:pt x="184073" y="10731"/>
                  </a:lnTo>
                  <a:lnTo>
                    <a:pt x="186905" y="9131"/>
                  </a:lnTo>
                  <a:lnTo>
                    <a:pt x="189585" y="7975"/>
                  </a:lnTo>
                  <a:lnTo>
                    <a:pt x="194525" y="6451"/>
                  </a:lnTo>
                  <a:lnTo>
                    <a:pt x="196913" y="6019"/>
                  </a:lnTo>
                  <a:lnTo>
                    <a:pt x="202361" y="6019"/>
                  </a:lnTo>
                  <a:lnTo>
                    <a:pt x="204901" y="6959"/>
                  </a:lnTo>
                  <a:lnTo>
                    <a:pt x="208813" y="10439"/>
                  </a:lnTo>
                  <a:lnTo>
                    <a:pt x="209829" y="12763"/>
                  </a:lnTo>
                  <a:lnTo>
                    <a:pt x="209829" y="17259"/>
                  </a:lnTo>
                  <a:lnTo>
                    <a:pt x="183718" y="47815"/>
                  </a:lnTo>
                  <a:lnTo>
                    <a:pt x="183718" y="53835"/>
                  </a:lnTo>
                  <a:lnTo>
                    <a:pt x="217309" y="53835"/>
                  </a:lnTo>
                  <a:lnTo>
                    <a:pt x="217309" y="47815"/>
                  </a:lnTo>
                  <a:close/>
                </a:path>
              </a:pathLst>
            </a:custGeom>
            <a:solidFill>
              <a:srgbClr val="000000"/>
            </a:solidFill>
          </p:spPr>
          <p:txBody>
            <a:bodyPr wrap="square" lIns="0" tIns="0" rIns="0" bIns="0" rtlCol="0"/>
            <a:lstStyle/>
            <a:p>
              <a:endParaRPr/>
            </a:p>
          </p:txBody>
        </p:sp>
        <p:pic>
          <p:nvPicPr>
            <p:cNvPr id="182" name="object 182"/>
            <p:cNvPicPr/>
            <p:nvPr/>
          </p:nvPicPr>
          <p:blipFill>
            <a:blip r:embed="rId9" cstate="print"/>
            <a:stretch>
              <a:fillRect/>
            </a:stretch>
          </p:blipFill>
          <p:spPr>
            <a:xfrm>
              <a:off x="794425" y="2715823"/>
              <a:ext cx="77722" cy="1596740"/>
            </a:xfrm>
            <a:prstGeom prst="rect">
              <a:avLst/>
            </a:prstGeom>
          </p:spPr>
        </p:pic>
        <p:sp>
          <p:nvSpPr>
            <p:cNvPr id="183" name="object 183"/>
            <p:cNvSpPr/>
            <p:nvPr/>
          </p:nvSpPr>
          <p:spPr>
            <a:xfrm>
              <a:off x="1505038" y="1966243"/>
              <a:ext cx="6582409" cy="3093085"/>
            </a:xfrm>
            <a:custGeom>
              <a:avLst/>
              <a:gdLst/>
              <a:ahLst/>
              <a:cxnLst/>
              <a:rect l="l" t="t" r="r" b="b"/>
              <a:pathLst>
                <a:path w="6582409" h="3093085">
                  <a:moveTo>
                    <a:pt x="0" y="3092684"/>
                  </a:moveTo>
                  <a:lnTo>
                    <a:pt x="0" y="0"/>
                  </a:lnTo>
                </a:path>
                <a:path w="6582409" h="3093085">
                  <a:moveTo>
                    <a:pt x="6582403" y="3092684"/>
                  </a:moveTo>
                  <a:lnTo>
                    <a:pt x="6582403" y="0"/>
                  </a:lnTo>
                </a:path>
                <a:path w="6582409" h="3093085">
                  <a:moveTo>
                    <a:pt x="0" y="3092684"/>
                  </a:moveTo>
                  <a:lnTo>
                    <a:pt x="6582403" y="3092684"/>
                  </a:lnTo>
                </a:path>
                <a:path w="6582409" h="3093085">
                  <a:moveTo>
                    <a:pt x="0" y="0"/>
                  </a:moveTo>
                  <a:lnTo>
                    <a:pt x="6582403" y="0"/>
                  </a:lnTo>
                </a:path>
              </a:pathLst>
            </a:custGeom>
            <a:ln w="5804">
              <a:solidFill>
                <a:srgbClr val="000000"/>
              </a:solidFill>
            </a:ln>
          </p:spPr>
          <p:txBody>
            <a:bodyPr wrap="square" lIns="0" tIns="0" rIns="0" bIns="0" rtlCol="0"/>
            <a:lstStyle/>
            <a:p>
              <a:endParaRPr/>
            </a:p>
          </p:txBody>
        </p:sp>
        <p:pic>
          <p:nvPicPr>
            <p:cNvPr id="184" name="object 184"/>
            <p:cNvPicPr/>
            <p:nvPr/>
          </p:nvPicPr>
          <p:blipFill>
            <a:blip r:embed="rId10" cstate="print"/>
            <a:stretch>
              <a:fillRect/>
            </a:stretch>
          </p:blipFill>
          <p:spPr>
            <a:xfrm>
              <a:off x="2841626" y="1681111"/>
              <a:ext cx="3882906" cy="258085"/>
            </a:xfrm>
            <a:prstGeom prst="rect">
              <a:avLst/>
            </a:prstGeom>
          </p:spPr>
        </p:pic>
        <p:sp>
          <p:nvSpPr>
            <p:cNvPr id="185" name="object 185"/>
            <p:cNvSpPr/>
            <p:nvPr/>
          </p:nvSpPr>
          <p:spPr>
            <a:xfrm>
              <a:off x="6735467" y="1821209"/>
              <a:ext cx="8255" cy="10160"/>
            </a:xfrm>
            <a:custGeom>
              <a:avLst/>
              <a:gdLst/>
              <a:ahLst/>
              <a:cxnLst/>
              <a:rect l="l" t="t" r="r" b="b"/>
              <a:pathLst>
                <a:path w="8254" h="10160">
                  <a:moveTo>
                    <a:pt x="8220" y="0"/>
                  </a:moveTo>
                  <a:lnTo>
                    <a:pt x="0" y="0"/>
                  </a:lnTo>
                  <a:lnTo>
                    <a:pt x="0" y="9895"/>
                  </a:lnTo>
                  <a:lnTo>
                    <a:pt x="8220" y="9895"/>
                  </a:lnTo>
                  <a:lnTo>
                    <a:pt x="8220" y="0"/>
                  </a:lnTo>
                  <a:close/>
                </a:path>
              </a:pathLst>
            </a:custGeom>
            <a:solidFill>
              <a:srgbClr val="000000"/>
            </a:solidFill>
          </p:spPr>
          <p:txBody>
            <a:bodyPr wrap="square" lIns="0" tIns="0" rIns="0" bIns="0" rtlCol="0"/>
            <a:lstStyle/>
            <a:p>
              <a:endParaRPr/>
            </a:p>
          </p:txBody>
        </p:sp>
        <p:sp>
          <p:nvSpPr>
            <p:cNvPr id="186" name="object 186"/>
            <p:cNvSpPr/>
            <p:nvPr/>
          </p:nvSpPr>
          <p:spPr>
            <a:xfrm>
              <a:off x="5427282" y="2939051"/>
              <a:ext cx="2541270" cy="1939289"/>
            </a:xfrm>
            <a:custGeom>
              <a:avLst/>
              <a:gdLst/>
              <a:ahLst/>
              <a:cxnLst/>
              <a:rect l="l" t="t" r="r" b="b"/>
              <a:pathLst>
                <a:path w="2541270" h="1939289">
                  <a:moveTo>
                    <a:pt x="0" y="0"/>
                  </a:moveTo>
                  <a:lnTo>
                    <a:pt x="2541181" y="0"/>
                  </a:lnTo>
                  <a:lnTo>
                    <a:pt x="2541181" y="1938992"/>
                  </a:lnTo>
                  <a:lnTo>
                    <a:pt x="0" y="1938992"/>
                  </a:lnTo>
                  <a:lnTo>
                    <a:pt x="0" y="0"/>
                  </a:lnTo>
                  <a:close/>
                </a:path>
              </a:pathLst>
            </a:custGeom>
            <a:ln w="9525">
              <a:solidFill>
                <a:srgbClr val="403152"/>
              </a:solidFill>
            </a:ln>
          </p:spPr>
          <p:txBody>
            <a:bodyPr wrap="square" lIns="0" tIns="0" rIns="0" bIns="0" rtlCol="0"/>
            <a:lstStyle/>
            <a:p>
              <a:endParaRPr/>
            </a:p>
          </p:txBody>
        </p:sp>
      </p:grpSp>
      <p:grpSp>
        <p:nvGrpSpPr>
          <p:cNvPr id="187" name="object 187"/>
          <p:cNvGrpSpPr/>
          <p:nvPr/>
        </p:nvGrpSpPr>
        <p:grpSpPr>
          <a:xfrm>
            <a:off x="3991404" y="1422971"/>
            <a:ext cx="1866900" cy="84455"/>
            <a:chOff x="2467404" y="1422970"/>
            <a:chExt cx="1866900" cy="84455"/>
          </a:xfrm>
        </p:grpSpPr>
        <p:pic>
          <p:nvPicPr>
            <p:cNvPr id="188" name="object 188"/>
            <p:cNvPicPr/>
            <p:nvPr/>
          </p:nvPicPr>
          <p:blipFill>
            <a:blip r:embed="rId11" cstate="print"/>
            <a:stretch>
              <a:fillRect/>
            </a:stretch>
          </p:blipFill>
          <p:spPr>
            <a:xfrm>
              <a:off x="2467404" y="1422970"/>
              <a:ext cx="1577078" cy="84195"/>
            </a:xfrm>
            <a:prstGeom prst="rect">
              <a:avLst/>
            </a:prstGeom>
          </p:spPr>
        </p:pic>
        <p:sp>
          <p:nvSpPr>
            <p:cNvPr id="189" name="object 189"/>
            <p:cNvSpPr/>
            <p:nvPr/>
          </p:nvSpPr>
          <p:spPr>
            <a:xfrm>
              <a:off x="4055365" y="1472686"/>
              <a:ext cx="15875" cy="16510"/>
            </a:xfrm>
            <a:custGeom>
              <a:avLst/>
              <a:gdLst/>
              <a:ahLst/>
              <a:cxnLst/>
              <a:rect l="l" t="t" r="r" b="b"/>
              <a:pathLst>
                <a:path w="15875" h="16509">
                  <a:moveTo>
                    <a:pt x="15325" y="0"/>
                  </a:moveTo>
                  <a:lnTo>
                    <a:pt x="0" y="0"/>
                  </a:lnTo>
                  <a:lnTo>
                    <a:pt x="0" y="16455"/>
                  </a:lnTo>
                  <a:lnTo>
                    <a:pt x="15325" y="16455"/>
                  </a:lnTo>
                  <a:lnTo>
                    <a:pt x="15325" y="0"/>
                  </a:lnTo>
                  <a:close/>
                </a:path>
              </a:pathLst>
            </a:custGeom>
            <a:solidFill>
              <a:srgbClr val="000000"/>
            </a:solidFill>
          </p:spPr>
          <p:txBody>
            <a:bodyPr wrap="square" lIns="0" tIns="0" rIns="0" bIns="0" rtlCol="0"/>
            <a:lstStyle/>
            <a:p>
              <a:endParaRPr/>
            </a:p>
          </p:txBody>
        </p:sp>
        <p:pic>
          <p:nvPicPr>
            <p:cNvPr id="190" name="object 190"/>
            <p:cNvPicPr/>
            <p:nvPr/>
          </p:nvPicPr>
          <p:blipFill>
            <a:blip r:embed="rId12" cstate="print"/>
            <a:stretch>
              <a:fillRect/>
            </a:stretch>
          </p:blipFill>
          <p:spPr>
            <a:xfrm>
              <a:off x="4111002" y="1422970"/>
              <a:ext cx="223244" cy="67304"/>
            </a:xfrm>
            <a:prstGeom prst="rect">
              <a:avLst/>
            </a:prstGeom>
          </p:spPr>
        </p:pic>
      </p:grpSp>
      <p:grpSp>
        <p:nvGrpSpPr>
          <p:cNvPr id="191" name="object 191"/>
          <p:cNvGrpSpPr/>
          <p:nvPr/>
        </p:nvGrpSpPr>
        <p:grpSpPr>
          <a:xfrm>
            <a:off x="5903174" y="1422971"/>
            <a:ext cx="1650364" cy="84455"/>
            <a:chOff x="4379174" y="1422970"/>
            <a:chExt cx="1650364" cy="84455"/>
          </a:xfrm>
        </p:grpSpPr>
        <p:pic>
          <p:nvPicPr>
            <p:cNvPr id="192" name="object 192"/>
            <p:cNvPicPr/>
            <p:nvPr/>
          </p:nvPicPr>
          <p:blipFill>
            <a:blip r:embed="rId13" cstate="print"/>
            <a:stretch>
              <a:fillRect/>
            </a:stretch>
          </p:blipFill>
          <p:spPr>
            <a:xfrm>
              <a:off x="4379174" y="1422970"/>
              <a:ext cx="325638" cy="84195"/>
            </a:xfrm>
            <a:prstGeom prst="rect">
              <a:avLst/>
            </a:prstGeom>
          </p:spPr>
        </p:pic>
        <p:pic>
          <p:nvPicPr>
            <p:cNvPr id="193" name="object 193"/>
            <p:cNvPicPr/>
            <p:nvPr/>
          </p:nvPicPr>
          <p:blipFill>
            <a:blip r:embed="rId14" cstate="print"/>
            <a:stretch>
              <a:fillRect/>
            </a:stretch>
          </p:blipFill>
          <p:spPr>
            <a:xfrm>
              <a:off x="4740923" y="1422970"/>
              <a:ext cx="94665" cy="67304"/>
            </a:xfrm>
            <a:prstGeom prst="rect">
              <a:avLst/>
            </a:prstGeom>
          </p:spPr>
        </p:pic>
        <p:sp>
          <p:nvSpPr>
            <p:cNvPr id="194" name="object 194"/>
            <p:cNvSpPr/>
            <p:nvPr/>
          </p:nvSpPr>
          <p:spPr>
            <a:xfrm>
              <a:off x="4868849" y="1422971"/>
              <a:ext cx="78105" cy="67310"/>
            </a:xfrm>
            <a:custGeom>
              <a:avLst/>
              <a:gdLst/>
              <a:ahLst/>
              <a:cxnLst/>
              <a:rect l="l" t="t" r="r" b="b"/>
              <a:pathLst>
                <a:path w="78104" h="67309">
                  <a:moveTo>
                    <a:pt x="48145" y="31432"/>
                  </a:moveTo>
                  <a:lnTo>
                    <a:pt x="46774" y="27520"/>
                  </a:lnTo>
                  <a:lnTo>
                    <a:pt x="46228" y="25946"/>
                  </a:lnTo>
                  <a:lnTo>
                    <a:pt x="38569" y="19164"/>
                  </a:lnTo>
                  <a:lnTo>
                    <a:pt x="32385" y="17424"/>
                  </a:lnTo>
                  <a:lnTo>
                    <a:pt x="20548" y="17424"/>
                  </a:lnTo>
                  <a:lnTo>
                    <a:pt x="4178" y="19850"/>
                  </a:lnTo>
                  <a:lnTo>
                    <a:pt x="4178" y="31432"/>
                  </a:lnTo>
                  <a:lnTo>
                    <a:pt x="6527" y="30213"/>
                  </a:lnTo>
                  <a:lnTo>
                    <a:pt x="9131" y="29260"/>
                  </a:lnTo>
                  <a:lnTo>
                    <a:pt x="14706" y="27863"/>
                  </a:lnTo>
                  <a:lnTo>
                    <a:pt x="17754" y="27520"/>
                  </a:lnTo>
                  <a:lnTo>
                    <a:pt x="25069" y="27520"/>
                  </a:lnTo>
                  <a:lnTo>
                    <a:pt x="28028" y="28130"/>
                  </a:lnTo>
                  <a:lnTo>
                    <a:pt x="31864" y="30391"/>
                  </a:lnTo>
                  <a:lnTo>
                    <a:pt x="32816" y="32131"/>
                  </a:lnTo>
                  <a:lnTo>
                    <a:pt x="32816" y="35699"/>
                  </a:lnTo>
                  <a:lnTo>
                    <a:pt x="32816" y="44754"/>
                  </a:lnTo>
                  <a:lnTo>
                    <a:pt x="32816" y="49631"/>
                  </a:lnTo>
                  <a:lnTo>
                    <a:pt x="31775" y="52158"/>
                  </a:lnTo>
                  <a:lnTo>
                    <a:pt x="27940" y="56337"/>
                  </a:lnTo>
                  <a:lnTo>
                    <a:pt x="25501" y="57289"/>
                  </a:lnTo>
                  <a:lnTo>
                    <a:pt x="20370" y="57289"/>
                  </a:lnTo>
                  <a:lnTo>
                    <a:pt x="18542" y="56769"/>
                  </a:lnTo>
                  <a:lnTo>
                    <a:pt x="17233" y="55638"/>
                  </a:lnTo>
                  <a:lnTo>
                    <a:pt x="15925" y="54597"/>
                  </a:lnTo>
                  <a:lnTo>
                    <a:pt x="15316" y="53035"/>
                  </a:lnTo>
                  <a:lnTo>
                    <a:pt x="15316" y="49022"/>
                  </a:lnTo>
                  <a:lnTo>
                    <a:pt x="16103" y="47459"/>
                  </a:lnTo>
                  <a:lnTo>
                    <a:pt x="19240" y="45364"/>
                  </a:lnTo>
                  <a:lnTo>
                    <a:pt x="21678" y="44754"/>
                  </a:lnTo>
                  <a:lnTo>
                    <a:pt x="32816" y="44754"/>
                  </a:lnTo>
                  <a:lnTo>
                    <a:pt x="32816" y="35699"/>
                  </a:lnTo>
                  <a:lnTo>
                    <a:pt x="15582" y="35699"/>
                  </a:lnTo>
                  <a:lnTo>
                    <a:pt x="9575" y="37007"/>
                  </a:lnTo>
                  <a:lnTo>
                    <a:pt x="1905" y="42227"/>
                  </a:lnTo>
                  <a:lnTo>
                    <a:pt x="0" y="46329"/>
                  </a:lnTo>
                  <a:lnTo>
                    <a:pt x="101" y="56769"/>
                  </a:lnTo>
                  <a:lnTo>
                    <a:pt x="1473" y="60261"/>
                  </a:lnTo>
                  <a:lnTo>
                    <a:pt x="4610" y="63042"/>
                  </a:lnTo>
                  <a:lnTo>
                    <a:pt x="7658" y="65913"/>
                  </a:lnTo>
                  <a:lnTo>
                    <a:pt x="11658" y="67310"/>
                  </a:lnTo>
                  <a:lnTo>
                    <a:pt x="20281" y="67310"/>
                  </a:lnTo>
                  <a:lnTo>
                    <a:pt x="32816" y="59118"/>
                  </a:lnTo>
                  <a:lnTo>
                    <a:pt x="32816" y="66179"/>
                  </a:lnTo>
                  <a:lnTo>
                    <a:pt x="48145" y="66179"/>
                  </a:lnTo>
                  <a:lnTo>
                    <a:pt x="48145" y="59118"/>
                  </a:lnTo>
                  <a:lnTo>
                    <a:pt x="48145" y="57289"/>
                  </a:lnTo>
                  <a:lnTo>
                    <a:pt x="48145" y="44754"/>
                  </a:lnTo>
                  <a:lnTo>
                    <a:pt x="48145" y="31432"/>
                  </a:lnTo>
                  <a:close/>
                </a:path>
                <a:path w="78104" h="67309">
                  <a:moveTo>
                    <a:pt x="77571" y="0"/>
                  </a:moveTo>
                  <a:lnTo>
                    <a:pt x="62331" y="0"/>
                  </a:lnTo>
                  <a:lnTo>
                    <a:pt x="62331" y="66179"/>
                  </a:lnTo>
                  <a:lnTo>
                    <a:pt x="77571" y="66179"/>
                  </a:lnTo>
                  <a:lnTo>
                    <a:pt x="77571" y="0"/>
                  </a:lnTo>
                  <a:close/>
                </a:path>
              </a:pathLst>
            </a:custGeom>
            <a:solidFill>
              <a:srgbClr val="000000"/>
            </a:solidFill>
          </p:spPr>
          <p:txBody>
            <a:bodyPr wrap="square" lIns="0" tIns="0" rIns="0" bIns="0" rtlCol="0"/>
            <a:lstStyle/>
            <a:p>
              <a:endParaRPr/>
            </a:p>
          </p:txBody>
        </p:sp>
        <p:pic>
          <p:nvPicPr>
            <p:cNvPr id="195" name="object 195"/>
            <p:cNvPicPr/>
            <p:nvPr/>
          </p:nvPicPr>
          <p:blipFill>
            <a:blip r:embed="rId15" cstate="print"/>
            <a:stretch>
              <a:fillRect/>
            </a:stretch>
          </p:blipFill>
          <p:spPr>
            <a:xfrm>
              <a:off x="4961055" y="1422970"/>
              <a:ext cx="1068073" cy="77577"/>
            </a:xfrm>
            <a:prstGeom prst="rect">
              <a:avLst/>
            </a:prstGeom>
          </p:spPr>
        </p:pic>
      </p:grpSp>
      <p:sp>
        <p:nvSpPr>
          <p:cNvPr id="196" name="object 196"/>
          <p:cNvSpPr txBox="1"/>
          <p:nvPr/>
        </p:nvSpPr>
        <p:spPr>
          <a:xfrm>
            <a:off x="3578391" y="5624850"/>
            <a:ext cx="5035550" cy="957955"/>
          </a:xfrm>
          <a:prstGeom prst="rect">
            <a:avLst/>
          </a:prstGeom>
          <a:solidFill>
            <a:srgbClr val="DBEEF4"/>
          </a:solidFill>
          <a:ln w="9525">
            <a:solidFill>
              <a:srgbClr val="4BACC6"/>
            </a:solidFill>
          </a:ln>
        </p:spPr>
        <p:txBody>
          <a:bodyPr vert="horz" wrap="square" lIns="0" tIns="34290" rIns="0" bIns="0" rtlCol="0">
            <a:spAutoFit/>
          </a:bodyPr>
          <a:lstStyle/>
          <a:p>
            <a:pPr marL="728345" marR="720725" algn="ctr">
              <a:spcBef>
                <a:spcPts val="270"/>
              </a:spcBef>
              <a:tabLst>
                <a:tab pos="2459990" algn="l"/>
              </a:tabLst>
            </a:pPr>
            <a:r>
              <a:rPr sz="2000" i="1" spc="-5" dirty="0">
                <a:latin typeface="Arial"/>
                <a:cs typeface="Arial"/>
              </a:rPr>
              <a:t>Current status	</a:t>
            </a:r>
            <a:r>
              <a:rPr sz="2000" i="1" dirty="0">
                <a:latin typeface="Arial"/>
                <a:cs typeface="Arial"/>
              </a:rPr>
              <a:t>-</a:t>
            </a:r>
            <a:r>
              <a:rPr sz="2000" i="1" spc="-40" dirty="0">
                <a:latin typeface="Arial"/>
                <a:cs typeface="Arial"/>
              </a:rPr>
              <a:t> </a:t>
            </a:r>
            <a:r>
              <a:rPr sz="2000" i="1" dirty="0">
                <a:latin typeface="Arial"/>
                <a:cs typeface="Arial"/>
              </a:rPr>
              <a:t>2</a:t>
            </a:r>
            <a:r>
              <a:rPr sz="2000" i="1" spc="-40" dirty="0">
                <a:latin typeface="Arial"/>
                <a:cs typeface="Arial"/>
              </a:rPr>
              <a:t> </a:t>
            </a:r>
            <a:r>
              <a:rPr sz="2000" i="1" spc="-5" dirty="0">
                <a:latin typeface="Arial"/>
                <a:cs typeface="Arial"/>
              </a:rPr>
              <a:t>month</a:t>
            </a:r>
            <a:r>
              <a:rPr sz="2000" i="1" spc="-35" dirty="0">
                <a:latin typeface="Arial"/>
                <a:cs typeface="Arial"/>
              </a:rPr>
              <a:t> </a:t>
            </a:r>
            <a:r>
              <a:rPr sz="2000" i="1" dirty="0">
                <a:latin typeface="Arial"/>
                <a:cs typeface="Arial"/>
              </a:rPr>
              <a:t>period </a:t>
            </a:r>
            <a:r>
              <a:rPr sz="2000" i="1" spc="-545" dirty="0">
                <a:latin typeface="Arial"/>
                <a:cs typeface="Arial"/>
              </a:rPr>
              <a:t> </a:t>
            </a:r>
            <a:r>
              <a:rPr sz="2000" i="1" spc="-5" dirty="0">
                <a:latin typeface="Arial"/>
                <a:cs typeface="Arial"/>
              </a:rPr>
              <a:t>(July/August</a:t>
            </a:r>
            <a:r>
              <a:rPr sz="2000" i="1" spc="-20" dirty="0">
                <a:latin typeface="Arial"/>
                <a:cs typeface="Arial"/>
              </a:rPr>
              <a:t> </a:t>
            </a:r>
            <a:r>
              <a:rPr sz="2000" i="1" dirty="0">
                <a:latin typeface="Arial"/>
                <a:cs typeface="Arial"/>
              </a:rPr>
              <a:t>2020)</a:t>
            </a:r>
            <a:endParaRPr sz="2000">
              <a:latin typeface="Arial"/>
              <a:cs typeface="Arial"/>
            </a:endParaRPr>
          </a:p>
          <a:p>
            <a:pPr algn="ctr">
              <a:lnSpc>
                <a:spcPct val="100000"/>
              </a:lnSpc>
            </a:pPr>
            <a:r>
              <a:rPr sz="2000" i="1" dirty="0">
                <a:latin typeface="Arial"/>
                <a:cs typeface="Arial"/>
              </a:rPr>
              <a:t>Dry</a:t>
            </a:r>
            <a:r>
              <a:rPr sz="2000" i="1" spc="-20" dirty="0">
                <a:latin typeface="Arial"/>
                <a:cs typeface="Arial"/>
              </a:rPr>
              <a:t> </a:t>
            </a:r>
            <a:r>
              <a:rPr sz="2000" i="1" spc="-5" dirty="0">
                <a:latin typeface="Arial"/>
                <a:cs typeface="Arial"/>
              </a:rPr>
              <a:t>norm</a:t>
            </a:r>
            <a:r>
              <a:rPr sz="2000" i="1" spc="-15" dirty="0">
                <a:latin typeface="Arial"/>
                <a:cs typeface="Arial"/>
              </a:rPr>
              <a:t> </a:t>
            </a:r>
            <a:r>
              <a:rPr sz="2000" i="1" dirty="0">
                <a:latin typeface="Arial"/>
                <a:cs typeface="Arial"/>
              </a:rPr>
              <a:t>/</a:t>
            </a:r>
            <a:r>
              <a:rPr sz="2000" i="1" spc="-25" dirty="0">
                <a:latin typeface="Arial"/>
                <a:cs typeface="Arial"/>
              </a:rPr>
              <a:t> </a:t>
            </a:r>
            <a:r>
              <a:rPr sz="2000" i="1" spc="-5" dirty="0">
                <a:latin typeface="Arial"/>
                <a:cs typeface="Arial"/>
              </a:rPr>
              <a:t>dry</a:t>
            </a:r>
            <a:r>
              <a:rPr sz="2000" i="1" spc="-15" dirty="0">
                <a:latin typeface="Arial"/>
                <a:cs typeface="Arial"/>
              </a:rPr>
              <a:t> </a:t>
            </a:r>
            <a:r>
              <a:rPr sz="2000" i="1" dirty="0">
                <a:latin typeface="Arial"/>
                <a:cs typeface="Arial"/>
              </a:rPr>
              <a:t>adjoint</a:t>
            </a:r>
            <a:r>
              <a:rPr sz="2000" i="1" spc="-25" dirty="0">
                <a:latin typeface="Arial"/>
                <a:cs typeface="Arial"/>
              </a:rPr>
              <a:t> </a:t>
            </a:r>
            <a:r>
              <a:rPr sz="2000" i="1" spc="-5" dirty="0">
                <a:latin typeface="Arial"/>
                <a:cs typeface="Arial"/>
              </a:rPr>
              <a:t>model</a:t>
            </a:r>
            <a:endParaRPr sz="2000">
              <a:latin typeface="Arial"/>
              <a:cs typeface="Arial"/>
            </a:endParaRPr>
          </a:p>
        </p:txBody>
      </p:sp>
      <p:sp>
        <p:nvSpPr>
          <p:cNvPr id="197" name="object 197"/>
          <p:cNvSpPr txBox="1"/>
          <p:nvPr/>
        </p:nvSpPr>
        <p:spPr>
          <a:xfrm>
            <a:off x="7814439" y="2959100"/>
            <a:ext cx="814069" cy="391160"/>
          </a:xfrm>
          <a:prstGeom prst="rect">
            <a:avLst/>
          </a:prstGeom>
        </p:spPr>
        <p:txBody>
          <a:bodyPr vert="horz" wrap="square" lIns="0" tIns="12700" rIns="0" bIns="0" rtlCol="0">
            <a:spAutoFit/>
          </a:bodyPr>
          <a:lstStyle/>
          <a:p>
            <a:pPr marL="12700">
              <a:spcBef>
                <a:spcPts val="100"/>
              </a:spcBef>
            </a:pPr>
            <a:r>
              <a:rPr sz="2400" b="1" spc="-65" dirty="0">
                <a:latin typeface="Arial"/>
                <a:cs typeface="Arial"/>
              </a:rPr>
              <a:t>Top</a:t>
            </a:r>
            <a:r>
              <a:rPr sz="2400" b="1" spc="-95" dirty="0">
                <a:latin typeface="Arial"/>
                <a:cs typeface="Arial"/>
              </a:rPr>
              <a:t> </a:t>
            </a:r>
            <a:r>
              <a:rPr sz="2400" b="1" dirty="0">
                <a:latin typeface="Arial"/>
                <a:cs typeface="Arial"/>
              </a:rPr>
              <a:t>5</a:t>
            </a:r>
            <a:endParaRPr sz="2400">
              <a:latin typeface="Arial"/>
              <a:cs typeface="Arial"/>
            </a:endParaRPr>
          </a:p>
        </p:txBody>
      </p:sp>
      <p:sp>
        <p:nvSpPr>
          <p:cNvPr id="198" name="object 198"/>
          <p:cNvSpPr txBox="1"/>
          <p:nvPr/>
        </p:nvSpPr>
        <p:spPr>
          <a:xfrm>
            <a:off x="7030022" y="3327907"/>
            <a:ext cx="2317750" cy="1494790"/>
          </a:xfrm>
          <a:prstGeom prst="rect">
            <a:avLst/>
          </a:prstGeom>
        </p:spPr>
        <p:txBody>
          <a:bodyPr vert="horz" wrap="square" lIns="0" tIns="12700" rIns="0" bIns="0" rtlCol="0">
            <a:spAutoFit/>
          </a:bodyPr>
          <a:lstStyle/>
          <a:p>
            <a:pPr marL="12700">
              <a:spcBef>
                <a:spcPts val="100"/>
              </a:spcBef>
            </a:pPr>
            <a:r>
              <a:rPr sz="2400" b="1" dirty="0">
                <a:solidFill>
                  <a:srgbClr val="9BBB59"/>
                </a:solidFill>
                <a:latin typeface="Arial"/>
                <a:cs typeface="Arial"/>
              </a:rPr>
              <a:t>IASI</a:t>
            </a:r>
            <a:endParaRPr sz="2400">
              <a:latin typeface="Arial"/>
              <a:cs typeface="Arial"/>
            </a:endParaRPr>
          </a:p>
          <a:p>
            <a:pPr marL="12700" marR="5080">
              <a:lnSpc>
                <a:spcPct val="100800"/>
              </a:lnSpc>
            </a:pPr>
            <a:r>
              <a:rPr sz="2400" b="1" spc="-5" dirty="0">
                <a:solidFill>
                  <a:srgbClr val="FFFF00"/>
                </a:solidFill>
                <a:latin typeface="Arial"/>
                <a:cs typeface="Arial"/>
              </a:rPr>
              <a:t>AMSU-A</a:t>
            </a:r>
            <a:r>
              <a:rPr sz="2400" b="1" spc="-130" dirty="0">
                <a:solidFill>
                  <a:srgbClr val="FFFF00"/>
                </a:solidFill>
                <a:latin typeface="Arial"/>
                <a:cs typeface="Arial"/>
              </a:rPr>
              <a:t> </a:t>
            </a:r>
            <a:r>
              <a:rPr sz="2400" b="1" dirty="0">
                <a:latin typeface="Arial"/>
                <a:cs typeface="Arial"/>
              </a:rPr>
              <a:t>/</a:t>
            </a:r>
            <a:r>
              <a:rPr sz="2400" b="1" spc="-135" dirty="0">
                <a:latin typeface="Arial"/>
                <a:cs typeface="Arial"/>
              </a:rPr>
              <a:t> </a:t>
            </a:r>
            <a:r>
              <a:rPr sz="2400" b="1" spc="-45" dirty="0">
                <a:solidFill>
                  <a:srgbClr val="945200"/>
                </a:solidFill>
                <a:latin typeface="Arial"/>
                <a:cs typeface="Arial"/>
              </a:rPr>
              <a:t>ATMS </a:t>
            </a:r>
            <a:r>
              <a:rPr sz="2400" b="1" spc="-650" dirty="0">
                <a:solidFill>
                  <a:srgbClr val="945200"/>
                </a:solidFill>
                <a:latin typeface="Arial"/>
                <a:cs typeface="Arial"/>
              </a:rPr>
              <a:t> </a:t>
            </a:r>
            <a:r>
              <a:rPr sz="2400" b="1" spc="-5" dirty="0">
                <a:solidFill>
                  <a:srgbClr val="0070C0"/>
                </a:solidFill>
                <a:latin typeface="Arial"/>
                <a:cs typeface="Arial"/>
              </a:rPr>
              <a:t>AMVs</a:t>
            </a:r>
            <a:endParaRPr sz="2400">
              <a:latin typeface="Arial"/>
              <a:cs typeface="Arial"/>
            </a:endParaRPr>
          </a:p>
          <a:p>
            <a:pPr marL="12700"/>
            <a:r>
              <a:rPr sz="2400" b="1" spc="-5" dirty="0">
                <a:solidFill>
                  <a:srgbClr val="008F00"/>
                </a:solidFill>
                <a:latin typeface="Arial"/>
                <a:cs typeface="Arial"/>
              </a:rPr>
              <a:t>RAOBs</a:t>
            </a:r>
            <a:endParaRPr sz="2400">
              <a:latin typeface="Arial"/>
              <a:cs typeface="Arial"/>
            </a:endParaRPr>
          </a:p>
        </p:txBody>
      </p:sp>
      <p:grpSp>
        <p:nvGrpSpPr>
          <p:cNvPr id="199" name="object 199"/>
          <p:cNvGrpSpPr/>
          <p:nvPr/>
        </p:nvGrpSpPr>
        <p:grpSpPr>
          <a:xfrm>
            <a:off x="4139609" y="3429001"/>
            <a:ext cx="1961514" cy="861060"/>
            <a:chOff x="2615609" y="3429001"/>
            <a:chExt cx="1961514" cy="861060"/>
          </a:xfrm>
        </p:grpSpPr>
        <p:sp>
          <p:nvSpPr>
            <p:cNvPr id="200" name="object 200"/>
            <p:cNvSpPr/>
            <p:nvPr/>
          </p:nvSpPr>
          <p:spPr>
            <a:xfrm>
              <a:off x="2615603" y="3429012"/>
              <a:ext cx="1956435" cy="855980"/>
            </a:xfrm>
            <a:custGeom>
              <a:avLst/>
              <a:gdLst/>
              <a:ahLst/>
              <a:cxnLst/>
              <a:rect l="l" t="t" r="r" b="b"/>
              <a:pathLst>
                <a:path w="1956435" h="855979">
                  <a:moveTo>
                    <a:pt x="1956384" y="558203"/>
                  </a:moveTo>
                  <a:lnTo>
                    <a:pt x="786803" y="558203"/>
                  </a:lnTo>
                  <a:lnTo>
                    <a:pt x="794156" y="547839"/>
                  </a:lnTo>
                  <a:lnTo>
                    <a:pt x="69494" y="33731"/>
                  </a:lnTo>
                  <a:lnTo>
                    <a:pt x="74714" y="26377"/>
                  </a:lnTo>
                  <a:lnTo>
                    <a:pt x="84201" y="13017"/>
                  </a:lnTo>
                  <a:lnTo>
                    <a:pt x="0" y="0"/>
                  </a:lnTo>
                  <a:lnTo>
                    <a:pt x="40106" y="75158"/>
                  </a:lnTo>
                  <a:lnTo>
                    <a:pt x="54800" y="54444"/>
                  </a:lnTo>
                  <a:lnTo>
                    <a:pt x="779462" y="568553"/>
                  </a:lnTo>
                  <a:lnTo>
                    <a:pt x="786803" y="558215"/>
                  </a:lnTo>
                  <a:lnTo>
                    <a:pt x="786803" y="855916"/>
                  </a:lnTo>
                  <a:lnTo>
                    <a:pt x="1956384" y="855916"/>
                  </a:lnTo>
                  <a:lnTo>
                    <a:pt x="1956384" y="558203"/>
                  </a:lnTo>
                  <a:close/>
                </a:path>
              </a:pathLst>
            </a:custGeom>
            <a:solidFill>
              <a:srgbClr val="FFD579"/>
            </a:solidFill>
          </p:spPr>
          <p:txBody>
            <a:bodyPr wrap="square" lIns="0" tIns="0" rIns="0" bIns="0" rtlCol="0"/>
            <a:lstStyle/>
            <a:p>
              <a:endParaRPr/>
            </a:p>
          </p:txBody>
        </p:sp>
        <p:sp>
          <p:nvSpPr>
            <p:cNvPr id="201" name="object 201"/>
            <p:cNvSpPr/>
            <p:nvPr/>
          </p:nvSpPr>
          <p:spPr>
            <a:xfrm>
              <a:off x="3402417" y="3987209"/>
              <a:ext cx="1169670" cy="297815"/>
            </a:xfrm>
            <a:custGeom>
              <a:avLst/>
              <a:gdLst/>
              <a:ahLst/>
              <a:cxnLst/>
              <a:rect l="l" t="t" r="r" b="b"/>
              <a:pathLst>
                <a:path w="1169670" h="297814">
                  <a:moveTo>
                    <a:pt x="0" y="0"/>
                  </a:moveTo>
                  <a:lnTo>
                    <a:pt x="1169581" y="0"/>
                  </a:lnTo>
                  <a:lnTo>
                    <a:pt x="1169581" y="297712"/>
                  </a:lnTo>
                  <a:lnTo>
                    <a:pt x="0" y="297712"/>
                  </a:lnTo>
                  <a:lnTo>
                    <a:pt x="0" y="0"/>
                  </a:lnTo>
                  <a:close/>
                </a:path>
              </a:pathLst>
            </a:custGeom>
            <a:ln w="9525">
              <a:solidFill>
                <a:srgbClr val="000000"/>
              </a:solidFill>
            </a:ln>
          </p:spPr>
          <p:txBody>
            <a:bodyPr wrap="square" lIns="0" tIns="0" rIns="0" bIns="0" rtlCol="0"/>
            <a:lstStyle/>
            <a:p>
              <a:endParaRPr/>
            </a:p>
          </p:txBody>
        </p:sp>
      </p:grpSp>
      <p:sp>
        <p:nvSpPr>
          <p:cNvPr id="202" name="object 202"/>
          <p:cNvSpPr txBox="1"/>
          <p:nvPr/>
        </p:nvSpPr>
        <p:spPr>
          <a:xfrm>
            <a:off x="5149259" y="3986276"/>
            <a:ext cx="724535" cy="299720"/>
          </a:xfrm>
          <a:prstGeom prst="rect">
            <a:avLst/>
          </a:prstGeom>
        </p:spPr>
        <p:txBody>
          <a:bodyPr vert="horz" wrap="square" lIns="0" tIns="12700" rIns="0" bIns="0" rtlCol="0">
            <a:spAutoFit/>
          </a:bodyPr>
          <a:lstStyle/>
          <a:p>
            <a:pPr marL="12700">
              <a:spcBef>
                <a:spcPts val="100"/>
              </a:spcBef>
            </a:pPr>
            <a:r>
              <a:rPr spc="-5" dirty="0">
                <a:latin typeface="Arial"/>
                <a:cs typeface="Arial"/>
              </a:rPr>
              <a:t>Aeo</a:t>
            </a:r>
            <a:r>
              <a:rPr dirty="0">
                <a:latin typeface="Arial"/>
                <a:cs typeface="Arial"/>
              </a:rPr>
              <a:t>l</a:t>
            </a:r>
            <a:r>
              <a:rPr spc="-5" dirty="0">
                <a:latin typeface="Arial"/>
                <a:cs typeface="Arial"/>
              </a:rPr>
              <a:t>us</a:t>
            </a:r>
            <a:endParaRPr>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STUDY ASSUMPTIONS</a:t>
            </a:r>
          </a:p>
        </p:txBody>
      </p:sp>
      <p:sp>
        <p:nvSpPr>
          <p:cNvPr id="3" name="Content Placeholder 2"/>
          <p:cNvSpPr>
            <a:spLocks noGrp="1"/>
          </p:cNvSpPr>
          <p:nvPr>
            <p:ph idx="1"/>
          </p:nvPr>
        </p:nvSpPr>
        <p:spPr/>
        <p:txBody>
          <a:bodyPr>
            <a:normAutofit/>
          </a:bodyPr>
          <a:lstStyle/>
          <a:p>
            <a:r>
              <a:rPr lang="en-US" dirty="0"/>
              <a:t>Global NWP focus</a:t>
            </a:r>
          </a:p>
          <a:p>
            <a:r>
              <a:rPr lang="en-US" dirty="0"/>
              <a:t>Will rely on previous studies-no additional research</a:t>
            </a:r>
          </a:p>
          <a:p>
            <a:pPr lvl="0"/>
            <a:r>
              <a:rPr lang="en-US" dirty="0"/>
              <a:t>Will not consider costs explicitly (should be realistic, however)</a:t>
            </a:r>
          </a:p>
          <a:p>
            <a:pPr lvl="0"/>
            <a:r>
              <a:rPr lang="en-US" dirty="0"/>
              <a:t>Will not consider important non-satellite systems (e.g. radiosondes and aircraft) explicitly (but should be aware of these)</a:t>
            </a:r>
          </a:p>
          <a:p>
            <a:pPr lvl="0"/>
            <a:r>
              <a:rPr lang="en-US" dirty="0"/>
              <a:t>Will be done is short time (1-2 months)</a:t>
            </a:r>
          </a:p>
          <a:p>
            <a:pPr lvl="1"/>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3</a:t>
            </a:fld>
            <a:endParaRPr lang="en-US"/>
          </a:p>
        </p:txBody>
      </p:sp>
    </p:spTree>
    <p:extLst>
      <p:ext uri="{BB962C8B-B14F-4D97-AF65-F5344CB8AC3E}">
        <p14:creationId xmlns:p14="http://schemas.microsoft.com/office/powerpoint/2010/main" val="1619803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703513" y="1124744"/>
            <a:ext cx="8476141" cy="1815882"/>
          </a:xfrm>
          <a:prstGeom prst="rect">
            <a:avLst/>
          </a:prstGeom>
        </p:spPr>
        <p:txBody>
          <a:bodyPr wrap="square">
            <a:spAutoFit/>
          </a:bodyPr>
          <a:lstStyle/>
          <a:p>
            <a:pPr algn="ctr" eaLnBrk="1" hangingPunct="1"/>
            <a:r>
              <a:rPr lang="en-US" altLang="en-US" sz="2400" b="1" dirty="0">
                <a:solidFill>
                  <a:srgbClr val="2D4B9B"/>
                </a:solidFill>
                <a:latin typeface="Arial" charset="0"/>
              </a:rPr>
              <a:t>Global impact studies at the </a:t>
            </a:r>
            <a:r>
              <a:rPr lang="en-US" altLang="en-US" sz="2400" b="1" dirty="0" err="1">
                <a:solidFill>
                  <a:srgbClr val="2D4B9B"/>
                </a:solidFill>
                <a:latin typeface="Arial" charset="0"/>
              </a:rPr>
              <a:t>Deutscher</a:t>
            </a:r>
            <a:r>
              <a:rPr lang="en-US" altLang="en-US" sz="2400" b="1" dirty="0">
                <a:solidFill>
                  <a:srgbClr val="2D4B9B"/>
                </a:solidFill>
                <a:latin typeface="Arial" charset="0"/>
              </a:rPr>
              <a:t> </a:t>
            </a:r>
            <a:r>
              <a:rPr lang="en-US" altLang="en-US" sz="2400" b="1" dirty="0" err="1">
                <a:solidFill>
                  <a:srgbClr val="2D4B9B"/>
                </a:solidFill>
                <a:latin typeface="Arial" charset="0"/>
              </a:rPr>
              <a:t>Wetterdienst</a:t>
            </a:r>
            <a:r>
              <a:rPr lang="en-US" altLang="en-US" sz="2400" b="1" dirty="0">
                <a:solidFill>
                  <a:srgbClr val="2D4B9B"/>
                </a:solidFill>
                <a:latin typeface="Arial" charset="0"/>
              </a:rPr>
              <a:t> (DWD)</a:t>
            </a:r>
          </a:p>
          <a:p>
            <a:pPr eaLnBrk="1" hangingPunct="1"/>
            <a:endParaRPr lang="en-US" altLang="en-US" sz="2000" dirty="0">
              <a:solidFill>
                <a:srgbClr val="2D4B9B"/>
              </a:solidFill>
              <a:latin typeface="Arial" charset="0"/>
            </a:endParaRPr>
          </a:p>
          <a:p>
            <a:pPr algn="ctr" eaLnBrk="1" hangingPunct="1"/>
            <a:r>
              <a:rPr lang="en-US" altLang="en-US" sz="1200" dirty="0">
                <a:solidFill>
                  <a:srgbClr val="000000"/>
                </a:solidFill>
                <a:latin typeface="Arial" charset="0"/>
              </a:rPr>
              <a:t>Alexander Cress, Andreas Anlauf, Robin Faulwetter, Michael Bender </a:t>
            </a:r>
          </a:p>
          <a:p>
            <a:pPr algn="ctr" eaLnBrk="1" hangingPunct="1"/>
            <a:r>
              <a:rPr lang="en-US" altLang="en-US" sz="1200" dirty="0" err="1">
                <a:solidFill>
                  <a:srgbClr val="000000"/>
                </a:solidFill>
                <a:latin typeface="Arial" charset="0"/>
              </a:rPr>
              <a:t>Deutscher</a:t>
            </a:r>
            <a:r>
              <a:rPr lang="en-US" altLang="en-US" sz="1200" dirty="0">
                <a:solidFill>
                  <a:srgbClr val="000000"/>
                </a:solidFill>
                <a:latin typeface="Arial" charset="0"/>
              </a:rPr>
              <a:t> </a:t>
            </a:r>
            <a:r>
              <a:rPr lang="en-US" altLang="en-US" sz="1200" dirty="0" err="1">
                <a:solidFill>
                  <a:srgbClr val="000000"/>
                </a:solidFill>
                <a:latin typeface="Arial" charset="0"/>
              </a:rPr>
              <a:t>Wetterdienst</a:t>
            </a:r>
            <a:r>
              <a:rPr lang="en-US" altLang="en-US" sz="1200" dirty="0">
                <a:solidFill>
                  <a:srgbClr val="000000"/>
                </a:solidFill>
                <a:latin typeface="Arial" charset="0"/>
              </a:rPr>
              <a:t>, Frankfurter </a:t>
            </a:r>
            <a:r>
              <a:rPr lang="en-US" altLang="en-US" sz="1200" dirty="0" err="1">
                <a:solidFill>
                  <a:srgbClr val="000000"/>
                </a:solidFill>
                <a:latin typeface="Arial" charset="0"/>
              </a:rPr>
              <a:t>Strasse</a:t>
            </a:r>
            <a:r>
              <a:rPr lang="en-US" altLang="en-US" sz="1200" dirty="0">
                <a:solidFill>
                  <a:srgbClr val="000000"/>
                </a:solidFill>
                <a:latin typeface="Arial" charset="0"/>
              </a:rPr>
              <a:t> 135, 63067 Offenbach am Main, Germany</a:t>
            </a:r>
          </a:p>
          <a:p>
            <a:pPr algn="ctr" eaLnBrk="1" hangingPunct="1"/>
            <a:r>
              <a:rPr lang="en-US" altLang="en-US" sz="1100" i="1" dirty="0">
                <a:solidFill>
                  <a:srgbClr val="2D4B9B"/>
                </a:solidFill>
                <a:latin typeface="Arial" charset="0"/>
                <a:hlinkClick r:id="rId2"/>
              </a:rPr>
              <a:t>alexander.cress@dwd.de</a:t>
            </a:r>
            <a:r>
              <a:rPr lang="de-DE" altLang="en-US" sz="2000" i="1" dirty="0">
                <a:solidFill>
                  <a:srgbClr val="000000"/>
                </a:solidFill>
                <a:latin typeface="Arial" charset="0"/>
              </a:rPr>
              <a:t> </a:t>
            </a:r>
            <a:endParaRPr lang="en-GB" altLang="en-US" sz="2000" i="1" dirty="0">
              <a:solidFill>
                <a:srgbClr val="000000"/>
              </a:solidFill>
              <a:latin typeface="Arial" charset="0"/>
            </a:endParaRPr>
          </a:p>
        </p:txBody>
      </p:sp>
      <p:sp>
        <p:nvSpPr>
          <p:cNvPr id="4" name="Rechteck 3"/>
          <p:cNvSpPr/>
          <p:nvPr/>
        </p:nvSpPr>
        <p:spPr>
          <a:xfrm>
            <a:off x="2639616" y="6453337"/>
            <a:ext cx="7344816" cy="276999"/>
          </a:xfrm>
          <a:prstGeom prst="rect">
            <a:avLst/>
          </a:prstGeom>
        </p:spPr>
        <p:txBody>
          <a:bodyPr wrap="square">
            <a:spAutoFit/>
          </a:bodyPr>
          <a:lstStyle/>
          <a:p>
            <a:pPr>
              <a:defRPr/>
            </a:pPr>
            <a:r>
              <a:rPr lang="en-US" sz="1200" kern="0" dirty="0">
                <a:solidFill>
                  <a:srgbClr val="000000"/>
                </a:solidFill>
              </a:rPr>
              <a:t>WMO Impact workshop, Nov-Dec 2020                                                               Alexander Cress</a:t>
            </a:r>
          </a:p>
        </p:txBody>
      </p:sp>
      <p:sp>
        <p:nvSpPr>
          <p:cNvPr id="5" name="Textfeld 4"/>
          <p:cNvSpPr txBox="1"/>
          <p:nvPr/>
        </p:nvSpPr>
        <p:spPr>
          <a:xfrm>
            <a:off x="2279576" y="3249741"/>
            <a:ext cx="5316584" cy="2846933"/>
          </a:xfrm>
          <a:prstGeom prst="rect">
            <a:avLst/>
          </a:prstGeom>
          <a:noFill/>
        </p:spPr>
        <p:txBody>
          <a:bodyPr wrap="none" rtlCol="0">
            <a:spAutoFit/>
          </a:bodyPr>
          <a:lstStyle/>
          <a:p>
            <a:pPr marL="285750" indent="-285750">
              <a:buFont typeface="Arial" panose="020B0604020202020204" pitchFamily="34" charset="0"/>
              <a:buChar char="•"/>
            </a:pPr>
            <a:r>
              <a:rPr lang="de-DE" b="1" dirty="0" err="1">
                <a:solidFill>
                  <a:schemeClr val="tx2"/>
                </a:solidFill>
              </a:rPr>
              <a:t>Introduction</a:t>
            </a:r>
            <a:endParaRPr lang="de-DE" b="1" dirty="0">
              <a:solidFill>
                <a:schemeClr val="tx2"/>
              </a:solidFill>
            </a:endParaRPr>
          </a:p>
          <a:p>
            <a:pPr marL="285750" indent="-285750">
              <a:buFont typeface="Arial" panose="020B0604020202020204" pitchFamily="34" charset="0"/>
              <a:buChar char="•"/>
            </a:pPr>
            <a:endParaRPr lang="de-DE" sz="500" b="1" dirty="0">
              <a:solidFill>
                <a:schemeClr val="tx2"/>
              </a:solidFill>
            </a:endParaRPr>
          </a:p>
          <a:p>
            <a:pPr marL="285750" indent="-285750">
              <a:buFont typeface="Arial" panose="020B0604020202020204" pitchFamily="34" charset="0"/>
              <a:buChar char="•"/>
            </a:pPr>
            <a:r>
              <a:rPr lang="de-DE" b="1" dirty="0">
                <a:solidFill>
                  <a:schemeClr val="tx2"/>
                </a:solidFill>
              </a:rPr>
              <a:t>Polar </a:t>
            </a:r>
            <a:r>
              <a:rPr lang="de-DE" b="1" dirty="0" err="1">
                <a:solidFill>
                  <a:schemeClr val="tx2"/>
                </a:solidFill>
              </a:rPr>
              <a:t>impact</a:t>
            </a:r>
            <a:r>
              <a:rPr lang="de-DE" b="1" dirty="0">
                <a:solidFill>
                  <a:schemeClr val="tx2"/>
                </a:solidFill>
              </a:rPr>
              <a:t> </a:t>
            </a:r>
            <a:r>
              <a:rPr lang="de-DE" b="1" dirty="0" err="1">
                <a:solidFill>
                  <a:schemeClr val="tx2"/>
                </a:solidFill>
              </a:rPr>
              <a:t>studies</a:t>
            </a:r>
            <a:r>
              <a:rPr lang="de-DE" b="1" dirty="0">
                <a:solidFill>
                  <a:schemeClr val="tx2"/>
                </a:solidFill>
              </a:rPr>
              <a:t> (YOPP)</a:t>
            </a:r>
          </a:p>
          <a:p>
            <a:pPr marL="285750" indent="-285750">
              <a:buFont typeface="Arial" panose="020B0604020202020204" pitchFamily="34" charset="0"/>
              <a:buChar char="•"/>
            </a:pPr>
            <a:endParaRPr lang="de-DE" sz="500" b="1" dirty="0">
              <a:solidFill>
                <a:schemeClr val="tx2"/>
              </a:solidFill>
            </a:endParaRPr>
          </a:p>
          <a:p>
            <a:pPr marL="285750" indent="-285750">
              <a:buFont typeface="Arial" panose="020B0604020202020204" pitchFamily="34" charset="0"/>
              <a:buChar char="•"/>
            </a:pPr>
            <a:r>
              <a:rPr lang="de-DE" b="1" dirty="0">
                <a:solidFill>
                  <a:schemeClr val="tx2"/>
                </a:solidFill>
              </a:rPr>
              <a:t>Aeolus wind </a:t>
            </a:r>
            <a:r>
              <a:rPr lang="de-DE" b="1" dirty="0" err="1">
                <a:solidFill>
                  <a:schemeClr val="tx2"/>
                </a:solidFill>
              </a:rPr>
              <a:t>lidar</a:t>
            </a:r>
            <a:endParaRPr lang="de-DE" b="1" dirty="0">
              <a:solidFill>
                <a:schemeClr val="tx2"/>
              </a:solidFill>
            </a:endParaRPr>
          </a:p>
          <a:p>
            <a:pPr marL="285750" indent="-285750">
              <a:buFont typeface="Arial" panose="020B0604020202020204" pitchFamily="34" charset="0"/>
              <a:buChar char="•"/>
            </a:pPr>
            <a:endParaRPr lang="de-DE" sz="500" b="1" dirty="0">
              <a:solidFill>
                <a:schemeClr val="tx2"/>
              </a:solidFill>
            </a:endParaRPr>
          </a:p>
          <a:p>
            <a:pPr marL="285750" indent="-285750">
              <a:buFont typeface="Arial" panose="020B0604020202020204" pitchFamily="34" charset="0"/>
              <a:buChar char="•"/>
            </a:pPr>
            <a:r>
              <a:rPr lang="de-DE" b="1" dirty="0" err="1">
                <a:solidFill>
                  <a:schemeClr val="tx2"/>
                </a:solidFill>
              </a:rPr>
              <a:t>Use</a:t>
            </a:r>
            <a:r>
              <a:rPr lang="de-DE" b="1" dirty="0">
                <a:solidFill>
                  <a:schemeClr val="tx2"/>
                </a:solidFill>
              </a:rPr>
              <a:t> </a:t>
            </a:r>
            <a:r>
              <a:rPr lang="de-DE" b="1" dirty="0" err="1">
                <a:solidFill>
                  <a:schemeClr val="tx2"/>
                </a:solidFill>
              </a:rPr>
              <a:t>of</a:t>
            </a:r>
            <a:r>
              <a:rPr lang="de-DE" b="1" dirty="0">
                <a:solidFill>
                  <a:schemeClr val="tx2"/>
                </a:solidFill>
              </a:rPr>
              <a:t> </a:t>
            </a:r>
            <a:r>
              <a:rPr lang="de-DE" b="1" dirty="0" err="1">
                <a:solidFill>
                  <a:schemeClr val="tx2"/>
                </a:solidFill>
              </a:rPr>
              <a:t>new</a:t>
            </a:r>
            <a:r>
              <a:rPr lang="de-DE" b="1" dirty="0">
                <a:solidFill>
                  <a:schemeClr val="tx2"/>
                </a:solidFill>
              </a:rPr>
              <a:t> </a:t>
            </a:r>
            <a:r>
              <a:rPr lang="de-DE" b="1" dirty="0" err="1">
                <a:solidFill>
                  <a:schemeClr val="tx2"/>
                </a:solidFill>
              </a:rPr>
              <a:t>radio</a:t>
            </a:r>
            <a:r>
              <a:rPr lang="de-DE" b="1" dirty="0">
                <a:solidFill>
                  <a:schemeClr val="tx2"/>
                </a:solidFill>
              </a:rPr>
              <a:t> </a:t>
            </a:r>
            <a:r>
              <a:rPr lang="de-DE" b="1" dirty="0" err="1">
                <a:solidFill>
                  <a:schemeClr val="tx2"/>
                </a:solidFill>
              </a:rPr>
              <a:t>occultation</a:t>
            </a:r>
            <a:r>
              <a:rPr lang="de-DE" b="1" dirty="0">
                <a:solidFill>
                  <a:schemeClr val="tx2"/>
                </a:solidFill>
              </a:rPr>
              <a:t> </a:t>
            </a:r>
            <a:r>
              <a:rPr lang="de-DE" b="1" dirty="0" err="1">
                <a:solidFill>
                  <a:schemeClr val="tx2"/>
                </a:solidFill>
              </a:rPr>
              <a:t>data</a:t>
            </a:r>
            <a:r>
              <a:rPr lang="de-DE" b="1" dirty="0">
                <a:solidFill>
                  <a:schemeClr val="tx2"/>
                </a:solidFill>
              </a:rPr>
              <a:t> (</a:t>
            </a:r>
            <a:r>
              <a:rPr lang="de-DE" b="1" dirty="0" err="1">
                <a:solidFill>
                  <a:schemeClr val="tx2"/>
                </a:solidFill>
              </a:rPr>
              <a:t>Cosmic</a:t>
            </a:r>
            <a:r>
              <a:rPr lang="de-DE" b="1" dirty="0">
                <a:solidFill>
                  <a:schemeClr val="tx2"/>
                </a:solidFill>
              </a:rPr>
              <a:t> 2)</a:t>
            </a:r>
          </a:p>
          <a:p>
            <a:pPr marL="285750" indent="-285750">
              <a:buFont typeface="Arial" panose="020B0604020202020204" pitchFamily="34" charset="0"/>
              <a:buChar char="•"/>
            </a:pPr>
            <a:endParaRPr lang="de-DE" sz="500" b="1" dirty="0">
              <a:solidFill>
                <a:schemeClr val="tx2"/>
              </a:solidFill>
            </a:endParaRPr>
          </a:p>
          <a:p>
            <a:pPr marL="285750" indent="-285750">
              <a:buFont typeface="Arial" panose="020B0604020202020204" pitchFamily="34" charset="0"/>
              <a:buChar char="•"/>
            </a:pPr>
            <a:r>
              <a:rPr lang="de-DE" b="1" dirty="0">
                <a:solidFill>
                  <a:schemeClr val="tx2"/>
                </a:solidFill>
              </a:rPr>
              <a:t>Impact </a:t>
            </a:r>
            <a:r>
              <a:rPr lang="de-DE" b="1" dirty="0" err="1">
                <a:solidFill>
                  <a:schemeClr val="tx2"/>
                </a:solidFill>
              </a:rPr>
              <a:t>of</a:t>
            </a:r>
            <a:r>
              <a:rPr lang="de-DE" b="1" dirty="0">
                <a:solidFill>
                  <a:schemeClr val="tx2"/>
                </a:solidFill>
              </a:rPr>
              <a:t> </a:t>
            </a:r>
            <a:r>
              <a:rPr lang="de-DE" b="1" dirty="0" err="1">
                <a:solidFill>
                  <a:schemeClr val="tx2"/>
                </a:solidFill>
              </a:rPr>
              <a:t>microwave</a:t>
            </a:r>
            <a:r>
              <a:rPr lang="de-DE" b="1" dirty="0">
                <a:solidFill>
                  <a:schemeClr val="tx2"/>
                </a:solidFill>
              </a:rPr>
              <a:t> </a:t>
            </a:r>
            <a:r>
              <a:rPr lang="de-DE" b="1" dirty="0" err="1">
                <a:solidFill>
                  <a:schemeClr val="tx2"/>
                </a:solidFill>
              </a:rPr>
              <a:t>imagers</a:t>
            </a:r>
            <a:endParaRPr lang="de-DE" b="1" dirty="0">
              <a:solidFill>
                <a:schemeClr val="tx2"/>
              </a:solidFill>
            </a:endParaRPr>
          </a:p>
          <a:p>
            <a:pPr marL="285750" indent="-285750">
              <a:buFont typeface="Arial" panose="020B0604020202020204" pitchFamily="34" charset="0"/>
              <a:buChar char="•"/>
            </a:pPr>
            <a:endParaRPr lang="de-DE" sz="500" b="1" dirty="0">
              <a:solidFill>
                <a:schemeClr val="tx2"/>
              </a:solidFill>
            </a:endParaRPr>
          </a:p>
          <a:p>
            <a:pPr marL="285750" indent="-285750">
              <a:buFont typeface="Arial" panose="020B0604020202020204" pitchFamily="34" charset="0"/>
              <a:buChar char="•"/>
            </a:pPr>
            <a:r>
              <a:rPr lang="de-DE" b="1" dirty="0" err="1">
                <a:solidFill>
                  <a:schemeClr val="tx2"/>
                </a:solidFill>
              </a:rPr>
              <a:t>Use</a:t>
            </a:r>
            <a:r>
              <a:rPr lang="de-DE" b="1" dirty="0">
                <a:solidFill>
                  <a:schemeClr val="tx2"/>
                </a:solidFill>
              </a:rPr>
              <a:t> </a:t>
            </a:r>
            <a:r>
              <a:rPr lang="de-DE" b="1" dirty="0" err="1">
                <a:solidFill>
                  <a:schemeClr val="tx2"/>
                </a:solidFill>
              </a:rPr>
              <a:t>of</a:t>
            </a:r>
            <a:r>
              <a:rPr lang="de-DE" b="1" dirty="0">
                <a:solidFill>
                  <a:schemeClr val="tx2"/>
                </a:solidFill>
              </a:rPr>
              <a:t> </a:t>
            </a:r>
            <a:r>
              <a:rPr lang="de-DE" b="1" dirty="0" err="1">
                <a:solidFill>
                  <a:schemeClr val="tx2"/>
                </a:solidFill>
              </a:rPr>
              <a:t>ground-based</a:t>
            </a:r>
            <a:r>
              <a:rPr lang="de-DE" b="1" dirty="0">
                <a:solidFill>
                  <a:schemeClr val="tx2"/>
                </a:solidFill>
              </a:rPr>
              <a:t> GNSS </a:t>
            </a:r>
            <a:r>
              <a:rPr lang="de-DE" b="1" dirty="0" err="1">
                <a:solidFill>
                  <a:schemeClr val="tx2"/>
                </a:solidFill>
              </a:rPr>
              <a:t>observations</a:t>
            </a:r>
            <a:endParaRPr lang="de-DE" b="1" dirty="0">
              <a:solidFill>
                <a:schemeClr val="tx2"/>
              </a:solidFill>
            </a:endParaRPr>
          </a:p>
          <a:p>
            <a:pPr marL="285750" indent="-285750">
              <a:buFont typeface="Arial" panose="020B0604020202020204" pitchFamily="34" charset="0"/>
              <a:buChar char="•"/>
            </a:pPr>
            <a:endParaRPr lang="de-DE" sz="500" b="1" dirty="0">
              <a:solidFill>
                <a:schemeClr val="tx2"/>
              </a:solidFill>
            </a:endParaRPr>
          </a:p>
          <a:p>
            <a:pPr marL="285750" indent="-285750">
              <a:buFont typeface="Arial" panose="020B0604020202020204" pitchFamily="34" charset="0"/>
              <a:buChar char="•"/>
            </a:pPr>
            <a:r>
              <a:rPr lang="de-DE" b="1" dirty="0">
                <a:solidFill>
                  <a:schemeClr val="tx2"/>
                </a:solidFill>
              </a:rPr>
              <a:t>Impact </a:t>
            </a:r>
            <a:r>
              <a:rPr lang="de-DE" b="1" dirty="0" err="1">
                <a:solidFill>
                  <a:schemeClr val="tx2"/>
                </a:solidFill>
              </a:rPr>
              <a:t>of</a:t>
            </a:r>
            <a:r>
              <a:rPr lang="de-DE" b="1" dirty="0">
                <a:solidFill>
                  <a:schemeClr val="tx2"/>
                </a:solidFill>
              </a:rPr>
              <a:t> </a:t>
            </a:r>
            <a:r>
              <a:rPr lang="de-DE" b="1" dirty="0" err="1">
                <a:solidFill>
                  <a:schemeClr val="tx2"/>
                </a:solidFill>
              </a:rPr>
              <a:t>new</a:t>
            </a:r>
            <a:r>
              <a:rPr lang="de-DE" b="1" dirty="0">
                <a:solidFill>
                  <a:schemeClr val="tx2"/>
                </a:solidFill>
              </a:rPr>
              <a:t> </a:t>
            </a:r>
            <a:r>
              <a:rPr lang="de-DE" b="1" dirty="0" err="1">
                <a:solidFill>
                  <a:schemeClr val="tx2"/>
                </a:solidFill>
              </a:rPr>
              <a:t>Aircaft</a:t>
            </a:r>
            <a:r>
              <a:rPr lang="de-DE" b="1" dirty="0">
                <a:solidFill>
                  <a:schemeClr val="tx2"/>
                </a:solidFill>
              </a:rPr>
              <a:t> </a:t>
            </a:r>
            <a:r>
              <a:rPr lang="de-DE" b="1" dirty="0" err="1">
                <a:solidFill>
                  <a:schemeClr val="tx2"/>
                </a:solidFill>
              </a:rPr>
              <a:t>data</a:t>
            </a:r>
            <a:r>
              <a:rPr lang="de-DE" b="1" dirty="0">
                <a:solidFill>
                  <a:schemeClr val="tx2"/>
                </a:solidFill>
              </a:rPr>
              <a:t> (TAMDAR </a:t>
            </a:r>
            <a:r>
              <a:rPr lang="de-DE" b="1" dirty="0" err="1">
                <a:solidFill>
                  <a:schemeClr val="tx2"/>
                </a:solidFill>
              </a:rPr>
              <a:t>and</a:t>
            </a:r>
            <a:r>
              <a:rPr lang="de-DE" b="1" dirty="0">
                <a:solidFill>
                  <a:schemeClr val="tx2"/>
                </a:solidFill>
              </a:rPr>
              <a:t> MODE-S)</a:t>
            </a:r>
          </a:p>
          <a:p>
            <a:pPr marL="285750" indent="-285750">
              <a:buFont typeface="Arial" panose="020B0604020202020204" pitchFamily="34" charset="0"/>
              <a:buChar char="•"/>
            </a:pPr>
            <a:endParaRPr lang="de-DE" sz="500" b="1" dirty="0">
              <a:solidFill>
                <a:schemeClr val="tx2"/>
              </a:solidFill>
            </a:endParaRPr>
          </a:p>
          <a:p>
            <a:pPr marL="285750" indent="-285750">
              <a:buFont typeface="Arial" panose="020B0604020202020204" pitchFamily="34" charset="0"/>
              <a:buChar char="•"/>
            </a:pPr>
            <a:r>
              <a:rPr lang="de-DE" b="1" dirty="0" err="1">
                <a:solidFill>
                  <a:schemeClr val="tx2"/>
                </a:solidFill>
              </a:rPr>
              <a:t>Conclusions</a:t>
            </a:r>
            <a:endParaRPr lang="de-DE" b="1" dirty="0">
              <a:solidFill>
                <a:schemeClr val="tx2"/>
              </a:solidFill>
            </a:endParaRPr>
          </a:p>
        </p:txBody>
      </p:sp>
    </p:spTree>
    <p:extLst>
      <p:ext uri="{BB962C8B-B14F-4D97-AF65-F5344CB8AC3E}">
        <p14:creationId xmlns:p14="http://schemas.microsoft.com/office/powerpoint/2010/main" val="979170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639616" y="6453337"/>
            <a:ext cx="7344816" cy="276999"/>
          </a:xfrm>
          <a:prstGeom prst="rect">
            <a:avLst/>
          </a:prstGeom>
        </p:spPr>
        <p:txBody>
          <a:bodyPr wrap="square">
            <a:spAutoFit/>
          </a:bodyPr>
          <a:lstStyle/>
          <a:p>
            <a:pPr>
              <a:defRPr/>
            </a:pPr>
            <a:r>
              <a:rPr lang="en-US" sz="1200" kern="0" dirty="0">
                <a:solidFill>
                  <a:srgbClr val="000000"/>
                </a:solidFill>
              </a:rPr>
              <a:t>WMO Impact workshop, Nov-Dec 2020                                                               Alexander Cress</a:t>
            </a:r>
          </a:p>
        </p:txBody>
      </p:sp>
      <p:sp>
        <p:nvSpPr>
          <p:cNvPr id="6" name="Rechteck 5"/>
          <p:cNvSpPr/>
          <p:nvPr/>
        </p:nvSpPr>
        <p:spPr>
          <a:xfrm>
            <a:off x="2495600" y="410181"/>
            <a:ext cx="4607159" cy="584775"/>
          </a:xfrm>
          <a:prstGeom prst="rect">
            <a:avLst/>
          </a:prstGeom>
        </p:spPr>
        <p:txBody>
          <a:bodyPr wrap="none">
            <a:spAutoFit/>
          </a:bodyPr>
          <a:lstStyle/>
          <a:p>
            <a:r>
              <a:rPr lang="de-DE" sz="3200" b="1" dirty="0">
                <a:solidFill>
                  <a:schemeClr val="accent1"/>
                </a:solidFill>
              </a:rPr>
              <a:t>Summary </a:t>
            </a:r>
            <a:r>
              <a:rPr lang="de-DE" sz="3200" b="1" dirty="0" err="1">
                <a:solidFill>
                  <a:schemeClr val="accent1"/>
                </a:solidFill>
              </a:rPr>
              <a:t>and</a:t>
            </a:r>
            <a:r>
              <a:rPr lang="de-DE" sz="3200" b="1" dirty="0">
                <a:solidFill>
                  <a:schemeClr val="accent1"/>
                </a:solidFill>
              </a:rPr>
              <a:t> </a:t>
            </a:r>
            <a:r>
              <a:rPr lang="de-DE" sz="3200" b="1" dirty="0" err="1">
                <a:solidFill>
                  <a:schemeClr val="accent1"/>
                </a:solidFill>
              </a:rPr>
              <a:t>conclusions</a:t>
            </a:r>
            <a:endParaRPr lang="de-DE" sz="3200" b="1" dirty="0">
              <a:solidFill>
                <a:schemeClr val="accent1"/>
              </a:solidFill>
            </a:endParaRPr>
          </a:p>
        </p:txBody>
      </p:sp>
      <p:sp>
        <p:nvSpPr>
          <p:cNvPr id="9" name="Textfeld 8"/>
          <p:cNvSpPr txBox="1"/>
          <p:nvPr/>
        </p:nvSpPr>
        <p:spPr>
          <a:xfrm>
            <a:off x="1991544" y="1772817"/>
            <a:ext cx="7256474" cy="4216539"/>
          </a:xfrm>
          <a:prstGeom prst="rect">
            <a:avLst/>
          </a:prstGeom>
          <a:noFill/>
        </p:spPr>
        <p:txBody>
          <a:bodyPr wrap="none" rtlCol="0">
            <a:spAutoFit/>
          </a:bodyPr>
          <a:lstStyle/>
          <a:p>
            <a:pPr marL="285750" indent="-285750">
              <a:buFont typeface="Wingdings" panose="05000000000000000000" pitchFamily="2" charset="2"/>
              <a:buChar char="Ø"/>
            </a:pPr>
            <a:r>
              <a:rPr lang="de-DE" b="1" dirty="0">
                <a:solidFill>
                  <a:srgbClr val="FF0000"/>
                </a:solidFill>
              </a:rPr>
              <a:t>Radiosonde </a:t>
            </a:r>
            <a:r>
              <a:rPr lang="de-DE" b="1" dirty="0" err="1">
                <a:solidFill>
                  <a:srgbClr val="FF0000"/>
                </a:solidFill>
              </a:rPr>
              <a:t>and</a:t>
            </a:r>
            <a:r>
              <a:rPr lang="de-DE" b="1" dirty="0">
                <a:solidFill>
                  <a:srgbClr val="FF0000"/>
                </a:solidFill>
              </a:rPr>
              <a:t> AMVs </a:t>
            </a:r>
            <a:r>
              <a:rPr lang="de-DE" b="1" dirty="0" err="1">
                <a:solidFill>
                  <a:srgbClr val="FF0000"/>
                </a:solidFill>
              </a:rPr>
              <a:t>are</a:t>
            </a:r>
            <a:r>
              <a:rPr lang="de-DE" b="1" dirty="0">
                <a:solidFill>
                  <a:srgbClr val="FF0000"/>
                </a:solidFill>
              </a:rPr>
              <a:t> </a:t>
            </a:r>
            <a:r>
              <a:rPr lang="de-DE" b="1" dirty="0" err="1">
                <a:solidFill>
                  <a:srgbClr val="FF0000"/>
                </a:solidFill>
              </a:rPr>
              <a:t>very</a:t>
            </a:r>
            <a:r>
              <a:rPr lang="de-DE" b="1" dirty="0">
                <a:solidFill>
                  <a:srgbClr val="FF0000"/>
                </a:solidFill>
              </a:rPr>
              <a:t> </a:t>
            </a:r>
            <a:r>
              <a:rPr lang="de-DE" b="1" dirty="0" err="1">
                <a:solidFill>
                  <a:srgbClr val="FF0000"/>
                </a:solidFill>
              </a:rPr>
              <a:t>important</a:t>
            </a:r>
            <a:r>
              <a:rPr lang="de-DE" b="1" dirty="0">
                <a:solidFill>
                  <a:srgbClr val="FF0000"/>
                </a:solidFill>
              </a:rPr>
              <a:t> </a:t>
            </a:r>
            <a:r>
              <a:rPr lang="de-DE" b="1" dirty="0" err="1">
                <a:solidFill>
                  <a:srgbClr val="FF0000"/>
                </a:solidFill>
              </a:rPr>
              <a:t>data</a:t>
            </a:r>
            <a:r>
              <a:rPr lang="de-DE" b="1" dirty="0">
                <a:solidFill>
                  <a:srgbClr val="FF0000"/>
                </a:solidFill>
              </a:rPr>
              <a:t> </a:t>
            </a:r>
            <a:r>
              <a:rPr lang="de-DE" b="1" dirty="0" err="1">
                <a:solidFill>
                  <a:srgbClr val="FF0000"/>
                </a:solidFill>
              </a:rPr>
              <a:t>sources</a:t>
            </a:r>
            <a:r>
              <a:rPr lang="de-DE" b="1" dirty="0">
                <a:solidFill>
                  <a:srgbClr val="FF0000"/>
                </a:solidFill>
              </a:rPr>
              <a:t> in polar </a:t>
            </a:r>
            <a:r>
              <a:rPr lang="de-DE" b="1" dirty="0" err="1">
                <a:solidFill>
                  <a:srgbClr val="FF0000"/>
                </a:solidFill>
              </a:rPr>
              <a:t>regions</a:t>
            </a:r>
            <a:endParaRPr lang="de-DE" b="1" dirty="0">
              <a:solidFill>
                <a:srgbClr val="FF0000"/>
              </a:solidFill>
            </a:endParaRPr>
          </a:p>
          <a:p>
            <a:pPr marL="171450" indent="-171450">
              <a:buFont typeface="Wingdings" panose="05000000000000000000" pitchFamily="2" charset="2"/>
              <a:buChar char="Ø"/>
            </a:pPr>
            <a:endParaRPr lang="de-DE" sz="1000" b="1" dirty="0"/>
          </a:p>
          <a:p>
            <a:pPr marL="285750" indent="-285750">
              <a:buFont typeface="Wingdings" panose="05000000000000000000" pitchFamily="2" charset="2"/>
              <a:buChar char="Ø"/>
            </a:pPr>
            <a:r>
              <a:rPr lang="de-DE" b="1" dirty="0"/>
              <a:t>Additional polar </a:t>
            </a:r>
            <a:r>
              <a:rPr lang="de-DE" b="1" dirty="0" err="1"/>
              <a:t>radiosondes</a:t>
            </a:r>
            <a:r>
              <a:rPr lang="de-DE" b="1" dirty="0"/>
              <a:t> </a:t>
            </a:r>
            <a:r>
              <a:rPr lang="de-DE" b="1" dirty="0" err="1"/>
              <a:t>show</a:t>
            </a:r>
            <a:r>
              <a:rPr lang="de-DE" b="1" dirty="0"/>
              <a:t> </a:t>
            </a:r>
            <a:r>
              <a:rPr lang="de-DE" b="1" dirty="0" err="1"/>
              <a:t>largest</a:t>
            </a:r>
            <a:r>
              <a:rPr lang="de-DE" b="1" dirty="0"/>
              <a:t> </a:t>
            </a:r>
            <a:r>
              <a:rPr lang="de-DE" b="1" dirty="0" err="1"/>
              <a:t>impact</a:t>
            </a:r>
            <a:r>
              <a:rPr lang="de-DE" b="1" dirty="0"/>
              <a:t> on </a:t>
            </a:r>
            <a:r>
              <a:rPr lang="de-DE" b="1" dirty="0" err="1"/>
              <a:t>synoptic</a:t>
            </a:r>
            <a:r>
              <a:rPr lang="de-DE" b="1" dirty="0"/>
              <a:t> </a:t>
            </a:r>
            <a:r>
              <a:rPr lang="de-DE" b="1" dirty="0" err="1"/>
              <a:t>and</a:t>
            </a:r>
            <a:endParaRPr lang="de-DE" b="1" dirty="0"/>
          </a:p>
          <a:p>
            <a:r>
              <a:rPr lang="de-DE" b="1" dirty="0"/>
              <a:t>   </a:t>
            </a:r>
            <a:r>
              <a:rPr lang="de-DE" b="1" dirty="0" err="1"/>
              <a:t>planetary</a:t>
            </a:r>
            <a:r>
              <a:rPr lang="de-DE" b="1" dirty="0"/>
              <a:t> </a:t>
            </a:r>
            <a:r>
              <a:rPr lang="de-DE" b="1" dirty="0" err="1"/>
              <a:t>scales</a:t>
            </a:r>
            <a:endParaRPr lang="de-DE" b="1" dirty="0"/>
          </a:p>
          <a:p>
            <a:pPr marL="171450" indent="-171450">
              <a:buFont typeface="Wingdings" panose="05000000000000000000" pitchFamily="2" charset="2"/>
              <a:buChar char="Ø"/>
            </a:pPr>
            <a:endParaRPr lang="de-DE" sz="1000" b="1" dirty="0"/>
          </a:p>
          <a:p>
            <a:pPr marL="285750" indent="-285750">
              <a:buFont typeface="Wingdings" panose="05000000000000000000" pitchFamily="2" charset="2"/>
              <a:buChar char="Ø"/>
            </a:pPr>
            <a:r>
              <a:rPr lang="de-DE" b="1" dirty="0">
                <a:solidFill>
                  <a:srgbClr val="FF0000"/>
                </a:solidFill>
              </a:rPr>
              <a:t>Large positive </a:t>
            </a:r>
            <a:r>
              <a:rPr lang="de-DE" b="1" dirty="0" err="1">
                <a:solidFill>
                  <a:srgbClr val="FF0000"/>
                </a:solidFill>
              </a:rPr>
              <a:t>impact</a:t>
            </a:r>
            <a:r>
              <a:rPr lang="de-DE" b="1" dirty="0">
                <a:solidFill>
                  <a:srgbClr val="FF0000"/>
                </a:solidFill>
              </a:rPr>
              <a:t> </a:t>
            </a:r>
            <a:r>
              <a:rPr lang="de-DE" b="1" dirty="0" err="1">
                <a:solidFill>
                  <a:srgbClr val="FF0000"/>
                </a:solidFill>
              </a:rPr>
              <a:t>of</a:t>
            </a:r>
            <a:r>
              <a:rPr lang="de-DE" b="1" dirty="0">
                <a:solidFill>
                  <a:srgbClr val="FF0000"/>
                </a:solidFill>
              </a:rPr>
              <a:t> Aeolus on all </a:t>
            </a:r>
            <a:r>
              <a:rPr lang="de-DE" b="1" dirty="0" err="1">
                <a:solidFill>
                  <a:srgbClr val="FF0000"/>
                </a:solidFill>
              </a:rPr>
              <a:t>hemispheres</a:t>
            </a:r>
            <a:endParaRPr lang="de-DE" b="1" dirty="0">
              <a:solidFill>
                <a:srgbClr val="FF0000"/>
              </a:solidFill>
            </a:endParaRPr>
          </a:p>
          <a:p>
            <a:endParaRPr lang="de-DE" sz="1000" b="1" dirty="0"/>
          </a:p>
          <a:p>
            <a:pPr marL="285750" indent="-285750">
              <a:buFont typeface="Wingdings" panose="05000000000000000000" pitchFamily="2" charset="2"/>
              <a:buChar char="Ø"/>
            </a:pPr>
            <a:r>
              <a:rPr lang="de-DE" b="1" dirty="0" err="1">
                <a:solidFill>
                  <a:srgbClr val="FF0000"/>
                </a:solidFill>
              </a:rPr>
              <a:t>Largest</a:t>
            </a:r>
            <a:r>
              <a:rPr lang="de-DE" b="1" dirty="0">
                <a:solidFill>
                  <a:srgbClr val="FF0000"/>
                </a:solidFill>
              </a:rPr>
              <a:t> in </a:t>
            </a:r>
            <a:r>
              <a:rPr lang="de-DE" b="1" dirty="0" err="1">
                <a:solidFill>
                  <a:srgbClr val="FF0000"/>
                </a:solidFill>
              </a:rPr>
              <a:t>the</a:t>
            </a:r>
            <a:r>
              <a:rPr lang="de-DE" b="1" dirty="0">
                <a:solidFill>
                  <a:srgbClr val="FF0000"/>
                </a:solidFill>
              </a:rPr>
              <a:t> </a:t>
            </a:r>
            <a:r>
              <a:rPr lang="de-DE" b="1" dirty="0" err="1">
                <a:solidFill>
                  <a:srgbClr val="FF0000"/>
                </a:solidFill>
              </a:rPr>
              <a:t>tropical</a:t>
            </a:r>
            <a:r>
              <a:rPr lang="de-DE" b="1" dirty="0">
                <a:solidFill>
                  <a:srgbClr val="FF0000"/>
                </a:solidFill>
              </a:rPr>
              <a:t> </a:t>
            </a:r>
            <a:r>
              <a:rPr lang="de-DE" b="1" dirty="0" err="1">
                <a:solidFill>
                  <a:srgbClr val="FF0000"/>
                </a:solidFill>
              </a:rPr>
              <a:t>upper</a:t>
            </a:r>
            <a:r>
              <a:rPr lang="de-DE" b="1" dirty="0">
                <a:solidFill>
                  <a:srgbClr val="FF0000"/>
                </a:solidFill>
              </a:rPr>
              <a:t> </a:t>
            </a:r>
            <a:r>
              <a:rPr lang="de-DE" b="1" dirty="0" err="1">
                <a:solidFill>
                  <a:srgbClr val="FF0000"/>
                </a:solidFill>
              </a:rPr>
              <a:t>troposphere</a:t>
            </a:r>
            <a:r>
              <a:rPr lang="de-DE" b="1" dirty="0">
                <a:solidFill>
                  <a:srgbClr val="FF0000"/>
                </a:solidFill>
              </a:rPr>
              <a:t>/</a:t>
            </a:r>
            <a:r>
              <a:rPr lang="de-DE" b="1" dirty="0" err="1">
                <a:solidFill>
                  <a:srgbClr val="FF0000"/>
                </a:solidFill>
              </a:rPr>
              <a:t>lower</a:t>
            </a:r>
            <a:r>
              <a:rPr lang="de-DE" b="1" dirty="0">
                <a:solidFill>
                  <a:srgbClr val="FF0000"/>
                </a:solidFill>
              </a:rPr>
              <a:t> </a:t>
            </a:r>
            <a:r>
              <a:rPr lang="de-DE" b="1" dirty="0" err="1">
                <a:solidFill>
                  <a:srgbClr val="FF0000"/>
                </a:solidFill>
              </a:rPr>
              <a:t>stratosphere</a:t>
            </a:r>
            <a:endParaRPr lang="de-DE" b="1" dirty="0">
              <a:solidFill>
                <a:srgbClr val="FF0000"/>
              </a:solidFill>
            </a:endParaRPr>
          </a:p>
          <a:p>
            <a:pPr marL="285750" indent="-285750">
              <a:buFont typeface="Wingdings" panose="05000000000000000000" pitchFamily="2" charset="2"/>
              <a:buChar char="Ø"/>
            </a:pPr>
            <a:endParaRPr lang="de-DE" sz="1000" b="1" dirty="0">
              <a:solidFill>
                <a:srgbClr val="FF0000"/>
              </a:solidFill>
            </a:endParaRPr>
          </a:p>
          <a:p>
            <a:pPr marL="285750" indent="-285750">
              <a:buFont typeface="Wingdings" panose="05000000000000000000" pitchFamily="2" charset="2"/>
              <a:buChar char="Ø"/>
            </a:pPr>
            <a:r>
              <a:rPr lang="de-DE" b="1" dirty="0">
                <a:solidFill>
                  <a:srgbClr val="FF0000"/>
                </a:solidFill>
              </a:rPr>
              <a:t>Large positive </a:t>
            </a:r>
            <a:r>
              <a:rPr lang="de-DE" b="1" dirty="0" err="1">
                <a:solidFill>
                  <a:srgbClr val="FF0000"/>
                </a:solidFill>
              </a:rPr>
              <a:t>impact</a:t>
            </a:r>
            <a:r>
              <a:rPr lang="de-DE" b="1" dirty="0">
                <a:solidFill>
                  <a:srgbClr val="FF0000"/>
                </a:solidFill>
              </a:rPr>
              <a:t> </a:t>
            </a:r>
            <a:r>
              <a:rPr lang="de-DE" b="1" dirty="0" err="1">
                <a:solidFill>
                  <a:srgbClr val="FF0000"/>
                </a:solidFill>
              </a:rPr>
              <a:t>of</a:t>
            </a:r>
            <a:r>
              <a:rPr lang="de-DE" b="1" dirty="0">
                <a:solidFill>
                  <a:srgbClr val="FF0000"/>
                </a:solidFill>
              </a:rPr>
              <a:t> additional RO </a:t>
            </a:r>
            <a:r>
              <a:rPr lang="de-DE" b="1" dirty="0" err="1">
                <a:solidFill>
                  <a:srgbClr val="FF0000"/>
                </a:solidFill>
              </a:rPr>
              <a:t>data</a:t>
            </a:r>
            <a:endParaRPr lang="de-DE" b="1" dirty="0">
              <a:solidFill>
                <a:srgbClr val="FF0000"/>
              </a:solidFill>
            </a:endParaRPr>
          </a:p>
          <a:p>
            <a:r>
              <a:rPr lang="de-DE" b="1" dirty="0">
                <a:solidFill>
                  <a:srgbClr val="FF0000"/>
                </a:solidFill>
              </a:rPr>
              <a:t>   (Cosmic2, Kompsat-5, FY-3D,PAZ)</a:t>
            </a:r>
          </a:p>
          <a:p>
            <a:endParaRPr lang="de-DE" sz="1000" b="1" dirty="0">
              <a:solidFill>
                <a:srgbClr val="FF0000"/>
              </a:solidFill>
            </a:endParaRPr>
          </a:p>
          <a:p>
            <a:pPr marL="285750" indent="-285750">
              <a:buFont typeface="Wingdings" panose="05000000000000000000" pitchFamily="2" charset="2"/>
              <a:buChar char="Ø"/>
            </a:pPr>
            <a:r>
              <a:rPr lang="de-DE" b="1" dirty="0">
                <a:solidFill>
                  <a:srgbClr val="FF0000"/>
                </a:solidFill>
              </a:rPr>
              <a:t>Positive </a:t>
            </a:r>
            <a:r>
              <a:rPr lang="de-DE" b="1" dirty="0" err="1">
                <a:solidFill>
                  <a:srgbClr val="FF0000"/>
                </a:solidFill>
              </a:rPr>
              <a:t>impact</a:t>
            </a:r>
            <a:r>
              <a:rPr lang="de-DE" b="1" dirty="0">
                <a:solidFill>
                  <a:srgbClr val="FF0000"/>
                </a:solidFill>
              </a:rPr>
              <a:t> </a:t>
            </a:r>
            <a:r>
              <a:rPr lang="de-DE" b="1" dirty="0" err="1">
                <a:solidFill>
                  <a:srgbClr val="FF0000"/>
                </a:solidFill>
              </a:rPr>
              <a:t>of</a:t>
            </a:r>
            <a:r>
              <a:rPr lang="de-DE" b="1" dirty="0">
                <a:solidFill>
                  <a:srgbClr val="FF0000"/>
                </a:solidFill>
              </a:rPr>
              <a:t> </a:t>
            </a:r>
            <a:r>
              <a:rPr lang="de-DE" b="1" dirty="0" err="1">
                <a:solidFill>
                  <a:srgbClr val="FF0000"/>
                </a:solidFill>
              </a:rPr>
              <a:t>microwave</a:t>
            </a:r>
            <a:r>
              <a:rPr lang="de-DE" b="1" dirty="0">
                <a:solidFill>
                  <a:srgbClr val="FF0000"/>
                </a:solidFill>
              </a:rPr>
              <a:t> </a:t>
            </a:r>
            <a:r>
              <a:rPr lang="de-DE" b="1" dirty="0" err="1">
                <a:solidFill>
                  <a:srgbClr val="FF0000"/>
                </a:solidFill>
              </a:rPr>
              <a:t>imager</a:t>
            </a:r>
            <a:r>
              <a:rPr lang="de-DE" b="1" dirty="0">
                <a:solidFill>
                  <a:srgbClr val="FF0000"/>
                </a:solidFill>
              </a:rPr>
              <a:t> </a:t>
            </a:r>
            <a:r>
              <a:rPr lang="de-DE" b="1" dirty="0" err="1">
                <a:solidFill>
                  <a:srgbClr val="FF0000"/>
                </a:solidFill>
              </a:rPr>
              <a:t>data</a:t>
            </a:r>
            <a:endParaRPr lang="de-DE" b="1" dirty="0">
              <a:solidFill>
                <a:srgbClr val="FF0000"/>
              </a:solidFill>
            </a:endParaRPr>
          </a:p>
          <a:p>
            <a:pPr marL="285750" indent="-285750">
              <a:buFont typeface="Wingdings" panose="05000000000000000000" pitchFamily="2" charset="2"/>
              <a:buChar char="Ø"/>
            </a:pPr>
            <a:endParaRPr lang="de-DE" sz="1000" b="1" dirty="0"/>
          </a:p>
          <a:p>
            <a:pPr marL="285750" indent="-285750">
              <a:buFont typeface="Wingdings" panose="05000000000000000000" pitchFamily="2" charset="2"/>
              <a:buChar char="Ø"/>
            </a:pPr>
            <a:r>
              <a:rPr lang="de-DE" b="1" dirty="0" err="1"/>
              <a:t>Ground-based</a:t>
            </a:r>
            <a:r>
              <a:rPr lang="de-DE" b="1" dirty="0"/>
              <a:t> GNSS </a:t>
            </a:r>
            <a:r>
              <a:rPr lang="de-DE" b="1" dirty="0" err="1"/>
              <a:t>data</a:t>
            </a:r>
            <a:r>
              <a:rPr lang="de-DE" b="1" dirty="0"/>
              <a:t> </a:t>
            </a:r>
            <a:r>
              <a:rPr lang="de-DE" b="1" dirty="0" err="1"/>
              <a:t>show</a:t>
            </a:r>
            <a:r>
              <a:rPr lang="de-DE" b="1" dirty="0"/>
              <a:t> positive </a:t>
            </a:r>
            <a:r>
              <a:rPr lang="de-DE" b="1" dirty="0" err="1"/>
              <a:t>impact</a:t>
            </a:r>
            <a:r>
              <a:rPr lang="de-DE" b="1" dirty="0"/>
              <a:t> in Europe </a:t>
            </a:r>
            <a:r>
              <a:rPr lang="de-DE" b="1" dirty="0" err="1"/>
              <a:t>and</a:t>
            </a:r>
            <a:r>
              <a:rPr lang="de-DE" b="1" dirty="0"/>
              <a:t> NH</a:t>
            </a:r>
          </a:p>
          <a:p>
            <a:pPr marL="285750" indent="-285750">
              <a:buFont typeface="Wingdings" panose="05000000000000000000" pitchFamily="2" charset="2"/>
              <a:buChar char="Ø"/>
            </a:pPr>
            <a:endParaRPr lang="de-DE" sz="1000" b="1" dirty="0"/>
          </a:p>
          <a:p>
            <a:pPr marL="285750" indent="-285750">
              <a:buFont typeface="Wingdings" panose="05000000000000000000" pitchFamily="2" charset="2"/>
              <a:buChar char="Ø"/>
            </a:pPr>
            <a:r>
              <a:rPr lang="de-DE" b="1" dirty="0"/>
              <a:t>Additional </a:t>
            </a:r>
            <a:r>
              <a:rPr lang="de-DE" b="1" dirty="0" err="1"/>
              <a:t>aircraft</a:t>
            </a:r>
            <a:r>
              <a:rPr lang="de-DE" b="1" dirty="0"/>
              <a:t> </a:t>
            </a:r>
            <a:r>
              <a:rPr lang="de-DE" b="1" dirty="0" err="1"/>
              <a:t>data</a:t>
            </a:r>
            <a:r>
              <a:rPr lang="de-DE" b="1" dirty="0"/>
              <a:t> (TAMDAR; Mode-S) </a:t>
            </a:r>
            <a:r>
              <a:rPr lang="de-DE" b="1" dirty="0" err="1"/>
              <a:t>show</a:t>
            </a:r>
            <a:r>
              <a:rPr lang="de-DE" b="1" dirty="0"/>
              <a:t> positive </a:t>
            </a:r>
            <a:r>
              <a:rPr lang="de-DE" b="1" dirty="0" err="1"/>
              <a:t>impact</a:t>
            </a:r>
            <a:r>
              <a:rPr lang="de-DE" b="1" dirty="0"/>
              <a:t> on </a:t>
            </a:r>
          </a:p>
          <a:p>
            <a:r>
              <a:rPr lang="de-DE" b="1" dirty="0"/>
              <a:t>   </a:t>
            </a:r>
            <a:r>
              <a:rPr lang="de-DE" b="1" dirty="0" err="1"/>
              <a:t>shorter</a:t>
            </a:r>
            <a:r>
              <a:rPr lang="de-DE" b="1" dirty="0"/>
              <a:t> time </a:t>
            </a:r>
            <a:r>
              <a:rPr lang="de-DE" b="1" dirty="0" err="1"/>
              <a:t>scales</a:t>
            </a:r>
            <a:r>
              <a:rPr lang="de-DE" b="1" dirty="0"/>
              <a:t> (</a:t>
            </a:r>
            <a:r>
              <a:rPr lang="de-DE" b="1" dirty="0" err="1"/>
              <a:t>up</a:t>
            </a:r>
            <a:r>
              <a:rPr lang="de-DE" b="1" dirty="0"/>
              <a:t> </a:t>
            </a:r>
            <a:r>
              <a:rPr lang="de-DE" b="1" dirty="0" err="1"/>
              <a:t>to</a:t>
            </a:r>
            <a:r>
              <a:rPr lang="de-DE" b="1" dirty="0"/>
              <a:t> 72 h).  </a:t>
            </a:r>
          </a:p>
        </p:txBody>
      </p:sp>
    </p:spTree>
    <p:extLst>
      <p:ext uri="{BB962C8B-B14F-4D97-AF65-F5344CB8AC3E}">
        <p14:creationId xmlns:p14="http://schemas.microsoft.com/office/powerpoint/2010/main" val="1024471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83691C-766F-4681-BC08-CF822B345C03}"/>
              </a:ext>
            </a:extLst>
          </p:cNvPr>
          <p:cNvSpPr>
            <a:spLocks noGrp="1"/>
          </p:cNvSpPr>
          <p:nvPr>
            <p:ph type="body" sz="quarter" idx="10"/>
          </p:nvPr>
        </p:nvSpPr>
        <p:spPr/>
        <p:txBody>
          <a:bodyPr/>
          <a:lstStyle/>
          <a:p>
            <a:r>
              <a:rPr lang="en-US" dirty="0"/>
              <a:t>Impact of GNSS-RO in global NWP</a:t>
            </a:r>
            <a:endParaRPr lang="en-GB" dirty="0"/>
          </a:p>
        </p:txBody>
      </p:sp>
      <p:sp>
        <p:nvSpPr>
          <p:cNvPr id="4" name="Text Placeholder 3">
            <a:extLst>
              <a:ext uri="{FF2B5EF4-FFF2-40B4-BE49-F238E27FC236}">
                <a16:creationId xmlns:a16="http://schemas.microsoft.com/office/drawing/2014/main" id="{47DFC1CD-2648-4957-9E40-C4A7462AE66C}"/>
              </a:ext>
            </a:extLst>
          </p:cNvPr>
          <p:cNvSpPr>
            <a:spLocks noGrp="1"/>
          </p:cNvSpPr>
          <p:nvPr>
            <p:ph type="body" sz="quarter" idx="12"/>
          </p:nvPr>
        </p:nvSpPr>
        <p:spPr>
          <a:xfrm>
            <a:off x="2161588" y="2700002"/>
            <a:ext cx="7869600" cy="1538883"/>
          </a:xfrm>
        </p:spPr>
        <p:txBody>
          <a:bodyPr/>
          <a:lstStyle/>
          <a:p>
            <a:r>
              <a:rPr lang="en-US" dirty="0"/>
              <a:t>Sean Healy and Katrin Lonitz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76497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278B-819B-4931-9FB0-767AC2E02A49}"/>
              </a:ext>
            </a:extLst>
          </p:cNvPr>
          <p:cNvSpPr>
            <a:spLocks noGrp="1"/>
          </p:cNvSpPr>
          <p:nvPr>
            <p:ph type="title"/>
          </p:nvPr>
        </p:nvSpPr>
        <p:spPr/>
        <p:txBody>
          <a:bodyPr>
            <a:normAutofit fontScale="90000"/>
          </a:bodyPr>
          <a:lstStyle/>
          <a:p>
            <a:r>
              <a:rPr lang="en-US" dirty="0"/>
              <a:t>Background</a:t>
            </a:r>
            <a:endParaRPr lang="en-GB" dirty="0"/>
          </a:p>
        </p:txBody>
      </p:sp>
      <p:sp>
        <p:nvSpPr>
          <p:cNvPr id="3" name="Content Placeholder 2">
            <a:extLst>
              <a:ext uri="{FF2B5EF4-FFF2-40B4-BE49-F238E27FC236}">
                <a16:creationId xmlns:a16="http://schemas.microsoft.com/office/drawing/2014/main" id="{65EEDEFD-BAE2-4587-9EEE-E68A5E521FB2}"/>
              </a:ext>
            </a:extLst>
          </p:cNvPr>
          <p:cNvSpPr>
            <a:spLocks noGrp="1"/>
          </p:cNvSpPr>
          <p:nvPr>
            <p:ph sz="quarter" idx="14"/>
          </p:nvPr>
        </p:nvSpPr>
        <p:spPr/>
        <p:txBody>
          <a:bodyPr/>
          <a:lstStyle/>
          <a:p>
            <a:r>
              <a:rPr lang="en-US" b="1" dirty="0"/>
              <a:t>GNSS-RO is useful component of the GOS</a:t>
            </a:r>
            <a:r>
              <a:rPr lang="en-US" dirty="0"/>
              <a:t>. Information content largest in the upper-troposphere/lower-mid stratosphere temperatures</a:t>
            </a:r>
          </a:p>
          <a:p>
            <a:pPr lvl="1"/>
            <a:r>
              <a:rPr lang="en-US" dirty="0"/>
              <a:t>Good vertical resolution</a:t>
            </a:r>
          </a:p>
          <a:p>
            <a:pPr lvl="1"/>
            <a:r>
              <a:rPr lang="en-US" dirty="0"/>
              <a:t>Assimilation without bias correction (anchor measurement)</a:t>
            </a:r>
          </a:p>
          <a:p>
            <a:r>
              <a:rPr lang="en-US" dirty="0"/>
              <a:t>Good arguments for more GNSS-RO (e.g. OSSEs, EDAs)</a:t>
            </a:r>
          </a:p>
          <a:p>
            <a:endParaRPr lang="en-US" dirty="0"/>
          </a:p>
          <a:p>
            <a:r>
              <a:rPr lang="en-US" dirty="0">
                <a:solidFill>
                  <a:srgbClr val="FF0000"/>
                </a:solidFill>
              </a:rPr>
              <a:t>Community (IROWG) target 20,000 profiles per day globally distributed with good temporal/spatial sampling </a:t>
            </a:r>
          </a:p>
          <a:p>
            <a:pPr lvl="1"/>
            <a:r>
              <a:rPr lang="en-US" sz="1400" dirty="0">
                <a:hlinkClick r:id="rId2"/>
              </a:rPr>
              <a:t>https://irowg.org/wpcms/wp-content/uploads/2020/05/IROWG7_Minutes_Summary.pdf</a:t>
            </a:r>
            <a:endParaRPr lang="en-US" sz="1400" dirty="0"/>
          </a:p>
          <a:p>
            <a:endParaRPr lang="en-US" dirty="0"/>
          </a:p>
          <a:p>
            <a:r>
              <a:rPr lang="en-US" dirty="0"/>
              <a:t>Significant increases in GNSS-RO numbers tested in an ongoing ESA study</a:t>
            </a:r>
          </a:p>
          <a:p>
            <a:pPr lvl="1"/>
            <a:r>
              <a:rPr lang="en-US" dirty="0"/>
              <a:t>COSMIC-2 &gt; 4000 profiles in ± 40 degree latitude band</a:t>
            </a:r>
          </a:p>
          <a:p>
            <a:pPr lvl="1"/>
            <a:r>
              <a:rPr lang="en-US" dirty="0"/>
              <a:t>Spire &gt; 5000 globally distributed</a:t>
            </a:r>
          </a:p>
          <a:p>
            <a:pPr indent="0">
              <a:buNone/>
            </a:pPr>
            <a:endParaRPr lang="en-GB" dirty="0"/>
          </a:p>
        </p:txBody>
      </p:sp>
      <p:sp>
        <p:nvSpPr>
          <p:cNvPr id="4" name="Slide Number Placeholder 3">
            <a:extLst>
              <a:ext uri="{FF2B5EF4-FFF2-40B4-BE49-F238E27FC236}">
                <a16:creationId xmlns:a16="http://schemas.microsoft.com/office/drawing/2014/main" id="{9D273022-0702-4553-8AA8-5F09525B2099}"/>
              </a:ext>
            </a:extLst>
          </p:cNvPr>
          <p:cNvSpPr>
            <a:spLocks noGrp="1"/>
          </p:cNvSpPr>
          <p:nvPr>
            <p:ph type="sldNum" sz="quarter" idx="10"/>
          </p:nvPr>
        </p:nvSpPr>
        <p:spPr/>
        <p:txBody>
          <a:bodyPr/>
          <a:lstStyle/>
          <a:p>
            <a:fld id="{6B3B0B0F-E794-1244-9699-107C60B9C23A}" type="slidenum">
              <a:rPr lang="en-US" smtClean="0"/>
              <a:pPr/>
              <a:t>33</a:t>
            </a:fld>
            <a:endParaRPr lang="en-US" dirty="0"/>
          </a:p>
        </p:txBody>
      </p:sp>
      <p:sp>
        <p:nvSpPr>
          <p:cNvPr id="5" name="Footer Placeholder 4">
            <a:extLst>
              <a:ext uri="{FF2B5EF4-FFF2-40B4-BE49-F238E27FC236}">
                <a16:creationId xmlns:a16="http://schemas.microsoft.com/office/drawing/2014/main" id="{1156AE3C-6B68-46AB-8A10-7ABA86648925}"/>
              </a:ext>
            </a:extLst>
          </p:cNvPr>
          <p:cNvSpPr>
            <a:spLocks noGrp="1"/>
          </p:cNvSpPr>
          <p:nvPr>
            <p:ph type="ftr" sz="quarter" idx="3"/>
          </p:nvPr>
        </p:nvSpPr>
        <p:spPr/>
        <p:txBody>
          <a:bodyPr/>
          <a:lstStyle/>
          <a:p>
            <a:pPr algn="ctr"/>
            <a:r>
              <a:rPr lang="en-US"/>
              <a:t>European Centre for Medium-Range Weather Forecasts</a:t>
            </a:r>
            <a:endParaRPr lang="en-US" dirty="0"/>
          </a:p>
        </p:txBody>
      </p:sp>
    </p:spTree>
    <p:extLst>
      <p:ext uri="{BB962C8B-B14F-4D97-AF65-F5344CB8AC3E}">
        <p14:creationId xmlns:p14="http://schemas.microsoft.com/office/powerpoint/2010/main" val="1562951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A118E-51C7-4E5A-ABD8-1DD3253FE345}"/>
              </a:ext>
            </a:extLst>
          </p:cNvPr>
          <p:cNvSpPr>
            <a:spLocks noGrp="1"/>
          </p:cNvSpPr>
          <p:nvPr>
            <p:ph type="title"/>
          </p:nvPr>
        </p:nvSpPr>
        <p:spPr>
          <a:xfrm>
            <a:off x="1080281" y="267405"/>
            <a:ext cx="10032213" cy="369332"/>
          </a:xfrm>
        </p:spPr>
        <p:txBody>
          <a:bodyPr>
            <a:noAutofit/>
          </a:bodyPr>
          <a:lstStyle/>
          <a:p>
            <a:pPr algn="ctr"/>
            <a:r>
              <a:rPr lang="en-GB" sz="2800" b="1" dirty="0"/>
              <a:t>Impact of COSMIC-2 and SPIRE RO observations</a:t>
            </a:r>
            <a:br>
              <a:rPr lang="en-GB" sz="2800" b="1" dirty="0"/>
            </a:br>
            <a:r>
              <a:rPr lang="en-GB" sz="2800" b="1" dirty="0"/>
              <a:t>Global</a:t>
            </a:r>
            <a:r>
              <a:rPr lang="en-GB" sz="2800" dirty="0"/>
              <a:t> radiosonde Temperature and Vector wind departures</a:t>
            </a:r>
          </a:p>
        </p:txBody>
      </p:sp>
      <p:pic>
        <p:nvPicPr>
          <p:cNvPr id="7" name="Content Placeholder 6" descr="A close up of a map&#10;&#10;Description automatically generated">
            <a:extLst>
              <a:ext uri="{FF2B5EF4-FFF2-40B4-BE49-F238E27FC236}">
                <a16:creationId xmlns:a16="http://schemas.microsoft.com/office/drawing/2014/main" id="{F7DA250A-D4A3-4D91-B5AA-E39C2DC3FA05}"/>
              </a:ext>
            </a:extLst>
          </p:cNvPr>
          <p:cNvPicPr>
            <a:picLocks noGrp="1" noChangeAspect="1"/>
          </p:cNvPicPr>
          <p:nvPr>
            <p:ph sz="quarter" idx="14"/>
          </p:nvPr>
        </p:nvPicPr>
        <p:blipFill>
          <a:blip r:embed="rId2"/>
          <a:stretch>
            <a:fillRect/>
          </a:stretch>
        </p:blipFill>
        <p:spPr>
          <a:xfrm>
            <a:off x="281965" y="1026418"/>
            <a:ext cx="6074473" cy="4984750"/>
          </a:xfrm>
        </p:spPr>
      </p:pic>
      <p:sp>
        <p:nvSpPr>
          <p:cNvPr id="4" name="Slide Number Placeholder 3">
            <a:extLst>
              <a:ext uri="{FF2B5EF4-FFF2-40B4-BE49-F238E27FC236}">
                <a16:creationId xmlns:a16="http://schemas.microsoft.com/office/drawing/2014/main" id="{921AEB94-9CD9-41E8-A7B5-8471D6579D5D}"/>
              </a:ext>
            </a:extLst>
          </p:cNvPr>
          <p:cNvSpPr>
            <a:spLocks noGrp="1"/>
          </p:cNvSpPr>
          <p:nvPr>
            <p:ph type="sldNum" sz="quarter" idx="10"/>
          </p:nvPr>
        </p:nvSpPr>
        <p:spPr/>
        <p:txBody>
          <a:bodyPr/>
          <a:lstStyle/>
          <a:p>
            <a:fld id="{E4AB80EA-DB86-D849-B86F-15DAF31F0474}" type="slidenum">
              <a:rPr lang="en-US" smtClean="0"/>
              <a:pPr/>
              <a:t>34</a:t>
            </a:fld>
            <a:endParaRPr lang="en-US" dirty="0"/>
          </a:p>
        </p:txBody>
      </p:sp>
      <p:sp>
        <p:nvSpPr>
          <p:cNvPr id="5" name="Footer Placeholder 4">
            <a:extLst>
              <a:ext uri="{FF2B5EF4-FFF2-40B4-BE49-F238E27FC236}">
                <a16:creationId xmlns:a16="http://schemas.microsoft.com/office/drawing/2014/main" id="{B3BAD3C7-AED9-4EB4-8F7B-A254A18D6A80}"/>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9" name="Picture 8" descr="A close up of a map&#10;&#10;Description automatically generated">
            <a:extLst>
              <a:ext uri="{FF2B5EF4-FFF2-40B4-BE49-F238E27FC236}">
                <a16:creationId xmlns:a16="http://schemas.microsoft.com/office/drawing/2014/main" id="{D451BA71-1723-4A57-9D8A-433342F802A8}"/>
              </a:ext>
            </a:extLst>
          </p:cNvPr>
          <p:cNvPicPr>
            <a:picLocks noChangeAspect="1"/>
          </p:cNvPicPr>
          <p:nvPr/>
        </p:nvPicPr>
        <p:blipFill>
          <a:blip r:embed="rId3"/>
          <a:stretch>
            <a:fillRect/>
          </a:stretch>
        </p:blipFill>
        <p:spPr>
          <a:xfrm>
            <a:off x="5707058" y="855509"/>
            <a:ext cx="6311134" cy="5178952"/>
          </a:xfrm>
          <a:prstGeom prst="rect">
            <a:avLst/>
          </a:prstGeom>
        </p:spPr>
      </p:pic>
      <p:sp>
        <p:nvSpPr>
          <p:cNvPr id="3" name="Arrow: Right 2">
            <a:extLst>
              <a:ext uri="{FF2B5EF4-FFF2-40B4-BE49-F238E27FC236}">
                <a16:creationId xmlns:a16="http://schemas.microsoft.com/office/drawing/2014/main" id="{56DF9A3B-17DA-4248-B092-1D4F73F5AF69}"/>
              </a:ext>
            </a:extLst>
          </p:cNvPr>
          <p:cNvSpPr/>
          <p:nvPr/>
        </p:nvSpPr>
        <p:spPr>
          <a:xfrm rot="10800000">
            <a:off x="9825426" y="1643449"/>
            <a:ext cx="1150032" cy="6795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FF666F1-0170-4754-97AB-7285FCB8EFB7}"/>
              </a:ext>
            </a:extLst>
          </p:cNvPr>
          <p:cNvSpPr txBox="1"/>
          <p:nvPr/>
        </p:nvSpPr>
        <p:spPr>
          <a:xfrm>
            <a:off x="10031189" y="2322972"/>
            <a:ext cx="864339" cy="369332"/>
          </a:xfrm>
          <a:prstGeom prst="rect">
            <a:avLst/>
          </a:prstGeom>
          <a:solidFill>
            <a:schemeClr val="bg1"/>
          </a:solidFill>
        </p:spPr>
        <p:txBody>
          <a:bodyPr wrap="none" rtlCol="0">
            <a:spAutoFit/>
          </a:bodyPr>
          <a:lstStyle/>
          <a:p>
            <a:r>
              <a:rPr lang="en-US" b="1" dirty="0">
                <a:solidFill>
                  <a:schemeClr val="accent1"/>
                </a:solidFill>
              </a:rPr>
              <a:t>GOOD!</a:t>
            </a:r>
            <a:endParaRPr lang="en-GB" b="1" dirty="0">
              <a:solidFill>
                <a:schemeClr val="accent1"/>
              </a:solidFill>
            </a:endParaRPr>
          </a:p>
        </p:txBody>
      </p:sp>
      <p:sp>
        <p:nvSpPr>
          <p:cNvPr id="8" name="TextBox 7">
            <a:extLst>
              <a:ext uri="{FF2B5EF4-FFF2-40B4-BE49-F238E27FC236}">
                <a16:creationId xmlns:a16="http://schemas.microsoft.com/office/drawing/2014/main" id="{3942B379-71B0-CB4C-89DA-010BC3ED313F}"/>
              </a:ext>
            </a:extLst>
          </p:cNvPr>
          <p:cNvSpPr txBox="1"/>
          <p:nvPr/>
        </p:nvSpPr>
        <p:spPr>
          <a:xfrm>
            <a:off x="2164466" y="3518704"/>
            <a:ext cx="1388585" cy="369332"/>
          </a:xfrm>
          <a:prstGeom prst="rect">
            <a:avLst/>
          </a:prstGeom>
          <a:noFill/>
        </p:spPr>
        <p:txBody>
          <a:bodyPr wrap="none" rtlCol="0">
            <a:spAutoFit/>
          </a:bodyPr>
          <a:lstStyle/>
          <a:p>
            <a:r>
              <a:rPr lang="en-US" dirty="0">
                <a:solidFill>
                  <a:srgbClr val="FF0000"/>
                </a:solidFill>
              </a:rPr>
              <a:t>Temperature</a:t>
            </a:r>
          </a:p>
        </p:txBody>
      </p:sp>
      <p:sp>
        <p:nvSpPr>
          <p:cNvPr id="10" name="TextBox 9">
            <a:extLst>
              <a:ext uri="{FF2B5EF4-FFF2-40B4-BE49-F238E27FC236}">
                <a16:creationId xmlns:a16="http://schemas.microsoft.com/office/drawing/2014/main" id="{BF722340-F93E-6241-A8B4-D588E56B2EE7}"/>
              </a:ext>
            </a:extLst>
          </p:cNvPr>
          <p:cNvSpPr txBox="1"/>
          <p:nvPr/>
        </p:nvSpPr>
        <p:spPr>
          <a:xfrm>
            <a:off x="7743463" y="3634451"/>
            <a:ext cx="776175" cy="369332"/>
          </a:xfrm>
          <a:prstGeom prst="rect">
            <a:avLst/>
          </a:prstGeom>
          <a:noFill/>
        </p:spPr>
        <p:txBody>
          <a:bodyPr wrap="none" rtlCol="0">
            <a:spAutoFit/>
          </a:bodyPr>
          <a:lstStyle/>
          <a:p>
            <a:r>
              <a:rPr lang="en-US" dirty="0">
                <a:solidFill>
                  <a:srgbClr val="FF0000"/>
                </a:solidFill>
              </a:rPr>
              <a:t>Winds</a:t>
            </a:r>
          </a:p>
        </p:txBody>
      </p:sp>
    </p:spTree>
    <p:extLst>
      <p:ext uri="{BB962C8B-B14F-4D97-AF65-F5344CB8AC3E}">
        <p14:creationId xmlns:p14="http://schemas.microsoft.com/office/powerpoint/2010/main" val="2482064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091B-5131-479F-A93F-8389E286D4E5}"/>
              </a:ext>
            </a:extLst>
          </p:cNvPr>
          <p:cNvSpPr>
            <a:spLocks noGrp="1"/>
          </p:cNvSpPr>
          <p:nvPr>
            <p:ph type="title"/>
          </p:nvPr>
        </p:nvSpPr>
        <p:spPr>
          <a:xfrm>
            <a:off x="2161588" y="105884"/>
            <a:ext cx="8348974" cy="476516"/>
          </a:xfrm>
        </p:spPr>
        <p:txBody>
          <a:bodyPr>
            <a:normAutofit fontScale="90000"/>
          </a:bodyPr>
          <a:lstStyle/>
          <a:p>
            <a:r>
              <a:rPr lang="en-US" b="1" dirty="0"/>
              <a:t>Operational FSOI time series in 2020 </a:t>
            </a:r>
            <a:r>
              <a:rPr lang="en-US" sz="1400" b="1" dirty="0"/>
              <a:t>(Spire from May 13-Sept 30, 2020)</a:t>
            </a:r>
            <a:endParaRPr lang="en-GB" sz="1400" b="1" dirty="0"/>
          </a:p>
        </p:txBody>
      </p:sp>
      <p:pic>
        <p:nvPicPr>
          <p:cNvPr id="7" name="Content Placeholder 6" descr="A close up of a map&#10;&#10;Description automatically generated">
            <a:extLst>
              <a:ext uri="{FF2B5EF4-FFF2-40B4-BE49-F238E27FC236}">
                <a16:creationId xmlns:a16="http://schemas.microsoft.com/office/drawing/2014/main" id="{E91BB4B3-79CF-4FE0-9C4C-DCEB07BD7B3F}"/>
              </a:ext>
            </a:extLst>
          </p:cNvPr>
          <p:cNvPicPr>
            <a:picLocks noGrp="1" noChangeAspect="1"/>
          </p:cNvPicPr>
          <p:nvPr>
            <p:ph sz="quarter" idx="14"/>
          </p:nvPr>
        </p:nvPicPr>
        <p:blipFill>
          <a:blip r:embed="rId2"/>
          <a:stretch>
            <a:fillRect/>
          </a:stretch>
        </p:blipFill>
        <p:spPr>
          <a:xfrm>
            <a:off x="2161589" y="656764"/>
            <a:ext cx="7143572" cy="5549386"/>
          </a:xfrm>
        </p:spPr>
      </p:pic>
      <p:sp>
        <p:nvSpPr>
          <p:cNvPr id="4" name="Slide Number Placeholder 3">
            <a:extLst>
              <a:ext uri="{FF2B5EF4-FFF2-40B4-BE49-F238E27FC236}">
                <a16:creationId xmlns:a16="http://schemas.microsoft.com/office/drawing/2014/main" id="{D5392560-B13D-4788-B202-51916D2117F7}"/>
              </a:ext>
            </a:extLst>
          </p:cNvPr>
          <p:cNvSpPr>
            <a:spLocks noGrp="1"/>
          </p:cNvSpPr>
          <p:nvPr>
            <p:ph type="sldNum" sz="quarter" idx="10"/>
          </p:nvPr>
        </p:nvSpPr>
        <p:spPr/>
        <p:txBody>
          <a:bodyPr/>
          <a:lstStyle/>
          <a:p>
            <a:fld id="{6B3B0B0F-E794-1244-9699-107C60B9C23A}" type="slidenum">
              <a:rPr lang="en-US" smtClean="0"/>
              <a:pPr/>
              <a:t>35</a:t>
            </a:fld>
            <a:endParaRPr lang="en-US" dirty="0"/>
          </a:p>
        </p:txBody>
      </p:sp>
      <p:sp>
        <p:nvSpPr>
          <p:cNvPr id="5" name="Footer Placeholder 4">
            <a:extLst>
              <a:ext uri="{FF2B5EF4-FFF2-40B4-BE49-F238E27FC236}">
                <a16:creationId xmlns:a16="http://schemas.microsoft.com/office/drawing/2014/main" id="{9E8312C3-F08A-413C-8008-0AEE3D4B646E}"/>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3" name="Arrow: Down 2">
            <a:extLst>
              <a:ext uri="{FF2B5EF4-FFF2-40B4-BE49-F238E27FC236}">
                <a16:creationId xmlns:a16="http://schemas.microsoft.com/office/drawing/2014/main" id="{87DDB5CD-9EA4-485A-A75B-106F3F09BE12}"/>
              </a:ext>
            </a:extLst>
          </p:cNvPr>
          <p:cNvSpPr/>
          <p:nvPr/>
        </p:nvSpPr>
        <p:spPr>
          <a:xfrm rot="10800000">
            <a:off x="5986054" y="4815884"/>
            <a:ext cx="219891" cy="580768"/>
          </a:xfrm>
          <a:prstGeom prst="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7DAA615-6F50-47B4-8349-490B99A79B17}"/>
              </a:ext>
            </a:extLst>
          </p:cNvPr>
          <p:cNvPicPr>
            <a:picLocks noChangeAspect="1"/>
          </p:cNvPicPr>
          <p:nvPr/>
        </p:nvPicPr>
        <p:blipFill>
          <a:blip r:embed="rId3"/>
          <a:stretch>
            <a:fillRect/>
          </a:stretch>
        </p:blipFill>
        <p:spPr>
          <a:xfrm>
            <a:off x="7747837" y="4249130"/>
            <a:ext cx="329213" cy="682811"/>
          </a:xfrm>
          <a:prstGeom prst="rect">
            <a:avLst/>
          </a:prstGeom>
        </p:spPr>
      </p:pic>
      <p:sp>
        <p:nvSpPr>
          <p:cNvPr id="8" name="TextBox 7">
            <a:extLst>
              <a:ext uri="{FF2B5EF4-FFF2-40B4-BE49-F238E27FC236}">
                <a16:creationId xmlns:a16="http://schemas.microsoft.com/office/drawing/2014/main" id="{FEE33B99-2995-4C16-987D-C9E77A5201D4}"/>
              </a:ext>
            </a:extLst>
          </p:cNvPr>
          <p:cNvSpPr txBox="1"/>
          <p:nvPr/>
        </p:nvSpPr>
        <p:spPr>
          <a:xfrm>
            <a:off x="4926448" y="5396653"/>
            <a:ext cx="2095317" cy="369332"/>
          </a:xfrm>
          <a:prstGeom prst="rect">
            <a:avLst/>
          </a:prstGeom>
          <a:solidFill>
            <a:schemeClr val="bg1"/>
          </a:solidFill>
        </p:spPr>
        <p:txBody>
          <a:bodyPr wrap="none" rtlCol="0">
            <a:spAutoFit/>
          </a:bodyPr>
          <a:lstStyle/>
          <a:p>
            <a:r>
              <a:rPr lang="en-US" b="1" dirty="0">
                <a:solidFill>
                  <a:schemeClr val="accent6"/>
                </a:solidFill>
              </a:rPr>
              <a:t>COSMIC-2 March 25</a:t>
            </a:r>
            <a:endParaRPr lang="en-GB" b="1" dirty="0">
              <a:solidFill>
                <a:schemeClr val="accent6"/>
              </a:solidFill>
            </a:endParaRPr>
          </a:p>
        </p:txBody>
      </p:sp>
      <p:sp>
        <p:nvSpPr>
          <p:cNvPr id="9" name="TextBox 8">
            <a:extLst>
              <a:ext uri="{FF2B5EF4-FFF2-40B4-BE49-F238E27FC236}">
                <a16:creationId xmlns:a16="http://schemas.microsoft.com/office/drawing/2014/main" id="{5A77FDC5-28AD-4D67-ABE4-C6B0B865784E}"/>
              </a:ext>
            </a:extLst>
          </p:cNvPr>
          <p:cNvSpPr txBox="1"/>
          <p:nvPr/>
        </p:nvSpPr>
        <p:spPr>
          <a:xfrm>
            <a:off x="7140436" y="4921602"/>
            <a:ext cx="1428276" cy="369332"/>
          </a:xfrm>
          <a:prstGeom prst="rect">
            <a:avLst/>
          </a:prstGeom>
          <a:solidFill>
            <a:schemeClr val="bg1"/>
          </a:solidFill>
        </p:spPr>
        <p:txBody>
          <a:bodyPr wrap="none" rtlCol="0">
            <a:spAutoFit/>
          </a:bodyPr>
          <a:lstStyle/>
          <a:p>
            <a:r>
              <a:rPr lang="en-US" b="1" dirty="0">
                <a:solidFill>
                  <a:schemeClr val="accent6"/>
                </a:solidFill>
              </a:rPr>
              <a:t>Spire May 13</a:t>
            </a:r>
            <a:endParaRPr lang="en-GB" b="1" dirty="0">
              <a:solidFill>
                <a:schemeClr val="accent6"/>
              </a:solidFill>
            </a:endParaRPr>
          </a:p>
        </p:txBody>
      </p:sp>
      <p:sp>
        <p:nvSpPr>
          <p:cNvPr id="10" name="Arrow: Right 9">
            <a:extLst>
              <a:ext uri="{FF2B5EF4-FFF2-40B4-BE49-F238E27FC236}">
                <a16:creationId xmlns:a16="http://schemas.microsoft.com/office/drawing/2014/main" id="{736C68B0-4DED-449D-B4D8-4289B0BD7CE1}"/>
              </a:ext>
            </a:extLst>
          </p:cNvPr>
          <p:cNvSpPr/>
          <p:nvPr/>
        </p:nvSpPr>
        <p:spPr>
          <a:xfrm>
            <a:off x="1978669" y="4967779"/>
            <a:ext cx="741406" cy="369332"/>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1F97D600-5907-4610-9751-AB616637A4E9}"/>
              </a:ext>
            </a:extLst>
          </p:cNvPr>
          <p:cNvPicPr>
            <a:picLocks noChangeAspect="1"/>
          </p:cNvPicPr>
          <p:nvPr/>
        </p:nvPicPr>
        <p:blipFill>
          <a:blip r:embed="rId4"/>
          <a:stretch>
            <a:fillRect/>
          </a:stretch>
        </p:blipFill>
        <p:spPr>
          <a:xfrm rot="10800000">
            <a:off x="9226598" y="3792299"/>
            <a:ext cx="841321" cy="487722"/>
          </a:xfrm>
          <a:prstGeom prst="rect">
            <a:avLst/>
          </a:prstGeom>
        </p:spPr>
      </p:pic>
      <p:sp>
        <p:nvSpPr>
          <p:cNvPr id="12" name="TextBox 11">
            <a:extLst>
              <a:ext uri="{FF2B5EF4-FFF2-40B4-BE49-F238E27FC236}">
                <a16:creationId xmlns:a16="http://schemas.microsoft.com/office/drawing/2014/main" id="{3C1CC4E4-ACC2-DB46-BA71-A6FC2AEB5C6E}"/>
              </a:ext>
            </a:extLst>
          </p:cNvPr>
          <p:cNvSpPr txBox="1"/>
          <p:nvPr/>
        </p:nvSpPr>
        <p:spPr>
          <a:xfrm>
            <a:off x="9190294" y="1574157"/>
            <a:ext cx="2998385" cy="1477328"/>
          </a:xfrm>
          <a:prstGeom prst="rect">
            <a:avLst/>
          </a:prstGeom>
          <a:noFill/>
        </p:spPr>
        <p:txBody>
          <a:bodyPr wrap="none" rtlCol="0">
            <a:spAutoFit/>
          </a:bodyPr>
          <a:lstStyle/>
          <a:p>
            <a:r>
              <a:rPr lang="en-US" dirty="0">
                <a:solidFill>
                  <a:srgbClr val="FF0000"/>
                </a:solidFill>
              </a:rPr>
              <a:t>Huge increase of RO impact</a:t>
            </a:r>
          </a:p>
          <a:p>
            <a:r>
              <a:rPr lang="en-US" dirty="0">
                <a:solidFill>
                  <a:srgbClr val="FF0000"/>
                </a:solidFill>
              </a:rPr>
              <a:t>with addition of COSMIC-2</a:t>
            </a:r>
          </a:p>
          <a:p>
            <a:r>
              <a:rPr lang="en-US" dirty="0">
                <a:solidFill>
                  <a:srgbClr val="FF0000"/>
                </a:solidFill>
              </a:rPr>
              <a:t>Another huge impact with</a:t>
            </a:r>
          </a:p>
          <a:p>
            <a:r>
              <a:rPr lang="en-US" dirty="0">
                <a:solidFill>
                  <a:srgbClr val="FF0000"/>
                </a:solidFill>
              </a:rPr>
              <a:t>addition of SPIRE. With both</a:t>
            </a:r>
          </a:p>
          <a:p>
            <a:r>
              <a:rPr lang="en-US" dirty="0">
                <a:solidFill>
                  <a:srgbClr val="FF0000"/>
                </a:solidFill>
              </a:rPr>
              <a:t>RO approaches impact of MW</a:t>
            </a:r>
          </a:p>
        </p:txBody>
      </p:sp>
    </p:spTree>
    <p:extLst>
      <p:ext uri="{BB962C8B-B14F-4D97-AF65-F5344CB8AC3E}">
        <p14:creationId xmlns:p14="http://schemas.microsoft.com/office/powerpoint/2010/main" val="2810599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DCF7-E3AD-4A6C-9018-C7E20CAE1A21}"/>
              </a:ext>
            </a:extLst>
          </p:cNvPr>
          <p:cNvSpPr>
            <a:spLocks noGrp="1"/>
          </p:cNvSpPr>
          <p:nvPr>
            <p:ph type="title"/>
          </p:nvPr>
        </p:nvSpPr>
        <p:spPr/>
        <p:txBody>
          <a:bodyPr>
            <a:normAutofit fontScale="90000"/>
          </a:bodyPr>
          <a:lstStyle/>
          <a:p>
            <a:r>
              <a:rPr lang="en-GB" dirty="0"/>
              <a:t>Summary</a:t>
            </a:r>
          </a:p>
        </p:txBody>
      </p:sp>
      <p:sp>
        <p:nvSpPr>
          <p:cNvPr id="3" name="Content Placeholder 2">
            <a:extLst>
              <a:ext uri="{FF2B5EF4-FFF2-40B4-BE49-F238E27FC236}">
                <a16:creationId xmlns:a16="http://schemas.microsoft.com/office/drawing/2014/main" id="{571E06A0-FEDE-4489-A6DF-ABBB2E9C6FC3}"/>
              </a:ext>
            </a:extLst>
          </p:cNvPr>
          <p:cNvSpPr>
            <a:spLocks noGrp="1"/>
          </p:cNvSpPr>
          <p:nvPr>
            <p:ph sz="quarter" idx="14"/>
          </p:nvPr>
        </p:nvSpPr>
        <p:spPr>
          <a:xfrm>
            <a:off x="2160562" y="1461295"/>
            <a:ext cx="7871651" cy="3937557"/>
          </a:xfrm>
        </p:spPr>
        <p:txBody>
          <a:bodyPr>
            <a:normAutofit/>
          </a:bodyPr>
          <a:lstStyle/>
          <a:p>
            <a:r>
              <a:rPr lang="en-US" sz="2400" dirty="0"/>
              <a:t>Tested significant increases in GNSS-RO numbers in 2020</a:t>
            </a:r>
          </a:p>
          <a:p>
            <a:r>
              <a:rPr lang="en-US" sz="2400" dirty="0"/>
              <a:t>Demonstrated that Spire data can be used in operations (Met Office have also shown this) </a:t>
            </a:r>
          </a:p>
          <a:p>
            <a:r>
              <a:rPr lang="en-US" sz="2400" dirty="0"/>
              <a:t>Good impact on upper-tropospheric/stratospheric temperature and winds (as expected). No indication of saturation</a:t>
            </a:r>
          </a:p>
          <a:p>
            <a:r>
              <a:rPr lang="en-US" sz="2400" dirty="0"/>
              <a:t>Good impact on tropospheric humidity. Tropical humidity signal driven mainly by COSMIC-2 data </a:t>
            </a:r>
          </a:p>
          <a:p>
            <a:r>
              <a:rPr lang="en-US" sz="2400" dirty="0"/>
              <a:t>Increase in GNSS-RO FSOI contribution during 2020</a:t>
            </a:r>
          </a:p>
          <a:p>
            <a:r>
              <a:rPr lang="en-US" sz="2400" b="1" dirty="0"/>
              <a:t>ESA study to do</a:t>
            </a:r>
            <a:r>
              <a:rPr lang="en-US" sz="2400" dirty="0"/>
              <a:t>: Comparing EDA spreads with OSE results</a:t>
            </a:r>
          </a:p>
          <a:p>
            <a:pPr indent="0">
              <a:buNone/>
            </a:pPr>
            <a:endParaRPr lang="en-US" sz="2400" dirty="0"/>
          </a:p>
          <a:p>
            <a:endParaRPr lang="en-US" sz="2400" dirty="0"/>
          </a:p>
          <a:p>
            <a:endParaRPr lang="en-US" sz="2400" dirty="0"/>
          </a:p>
          <a:p>
            <a:endParaRPr lang="en-GB" sz="2400" dirty="0"/>
          </a:p>
        </p:txBody>
      </p:sp>
      <p:sp>
        <p:nvSpPr>
          <p:cNvPr id="4" name="Slide Number Placeholder 3">
            <a:extLst>
              <a:ext uri="{FF2B5EF4-FFF2-40B4-BE49-F238E27FC236}">
                <a16:creationId xmlns:a16="http://schemas.microsoft.com/office/drawing/2014/main" id="{28A8CDCE-8D67-40A1-93A6-A1960F0A847C}"/>
              </a:ext>
            </a:extLst>
          </p:cNvPr>
          <p:cNvSpPr>
            <a:spLocks noGrp="1"/>
          </p:cNvSpPr>
          <p:nvPr>
            <p:ph type="sldNum" sz="quarter" idx="10"/>
          </p:nvPr>
        </p:nvSpPr>
        <p:spPr/>
        <p:txBody>
          <a:bodyPr/>
          <a:lstStyle/>
          <a:p>
            <a:fld id="{6B3B0B0F-E794-1244-9699-107C60B9C23A}" type="slidenum">
              <a:rPr lang="en-US" smtClean="0"/>
              <a:pPr/>
              <a:t>36</a:t>
            </a:fld>
            <a:endParaRPr lang="en-US" dirty="0"/>
          </a:p>
        </p:txBody>
      </p:sp>
      <p:sp>
        <p:nvSpPr>
          <p:cNvPr id="5" name="Footer Placeholder 4">
            <a:extLst>
              <a:ext uri="{FF2B5EF4-FFF2-40B4-BE49-F238E27FC236}">
                <a16:creationId xmlns:a16="http://schemas.microsoft.com/office/drawing/2014/main" id="{D199E65B-74B2-44D0-909C-A45CFB1A9EFB}"/>
              </a:ext>
            </a:extLst>
          </p:cNvPr>
          <p:cNvSpPr>
            <a:spLocks noGrp="1"/>
          </p:cNvSpPr>
          <p:nvPr>
            <p:ph type="ftr" sz="quarter" idx="3"/>
          </p:nvPr>
        </p:nvSpPr>
        <p:spPr/>
        <p:txBody>
          <a:bodyPr/>
          <a:lstStyle/>
          <a:p>
            <a:pPr algn="ctr"/>
            <a:r>
              <a:rPr lang="en-US"/>
              <a:t>European Centre for Medium-Range Weather Forecasts</a:t>
            </a:r>
            <a:endParaRPr lang="en-US" dirty="0"/>
          </a:p>
        </p:txBody>
      </p:sp>
    </p:spTree>
    <p:extLst>
      <p:ext uri="{BB962C8B-B14F-4D97-AF65-F5344CB8AC3E}">
        <p14:creationId xmlns:p14="http://schemas.microsoft.com/office/powerpoint/2010/main" val="3334018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3025" y="6485060"/>
            <a:ext cx="1353820" cy="182166"/>
          </a:xfrm>
          <a:prstGeom prst="rect">
            <a:avLst/>
          </a:prstGeom>
        </p:spPr>
        <p:txBody>
          <a:bodyPr vert="horz" wrap="square" lIns="0" tIns="17780" rIns="0" bIns="0" rtlCol="0">
            <a:spAutoFit/>
          </a:bodyPr>
          <a:lstStyle/>
          <a:p>
            <a:pPr marL="16933">
              <a:spcBef>
                <a:spcPts val="140"/>
              </a:spcBef>
            </a:pPr>
            <a:r>
              <a:rPr sz="1067" spc="-7" dirty="0">
                <a:solidFill>
                  <a:srgbClr val="FFFFFF"/>
                </a:solidFill>
                <a:latin typeface="Arial"/>
                <a:cs typeface="Arial"/>
                <a:hlinkClick r:id="rId2"/>
              </a:rPr>
              <a:t>www.metoffice.gov.uk</a:t>
            </a:r>
            <a:endParaRPr sz="1067">
              <a:latin typeface="Arial"/>
              <a:cs typeface="Arial"/>
            </a:endParaRPr>
          </a:p>
        </p:txBody>
      </p:sp>
      <p:sp>
        <p:nvSpPr>
          <p:cNvPr id="3" name="object 3"/>
          <p:cNvSpPr txBox="1"/>
          <p:nvPr/>
        </p:nvSpPr>
        <p:spPr>
          <a:xfrm>
            <a:off x="9541934" y="6485060"/>
            <a:ext cx="2186093" cy="182166"/>
          </a:xfrm>
          <a:prstGeom prst="rect">
            <a:avLst/>
          </a:prstGeom>
        </p:spPr>
        <p:txBody>
          <a:bodyPr vert="horz" wrap="square" lIns="0" tIns="17780" rIns="0" bIns="0" rtlCol="0">
            <a:spAutoFit/>
          </a:bodyPr>
          <a:lstStyle/>
          <a:p>
            <a:pPr marL="16933">
              <a:spcBef>
                <a:spcPts val="140"/>
              </a:spcBef>
            </a:pPr>
            <a:r>
              <a:rPr sz="1067" dirty="0">
                <a:solidFill>
                  <a:srgbClr val="FFFFFF"/>
                </a:solidFill>
                <a:latin typeface="Arial"/>
                <a:cs typeface="Arial"/>
              </a:rPr>
              <a:t>©</a:t>
            </a:r>
            <a:r>
              <a:rPr sz="1067" spc="-13" dirty="0">
                <a:solidFill>
                  <a:srgbClr val="FFFFFF"/>
                </a:solidFill>
                <a:latin typeface="Arial"/>
                <a:cs typeface="Arial"/>
              </a:rPr>
              <a:t> </a:t>
            </a:r>
            <a:r>
              <a:rPr sz="1067" spc="-7" dirty="0">
                <a:solidFill>
                  <a:srgbClr val="FFFFFF"/>
                </a:solidFill>
                <a:latin typeface="Arial"/>
                <a:cs typeface="Arial"/>
              </a:rPr>
              <a:t>Crown</a:t>
            </a:r>
            <a:r>
              <a:rPr sz="1067" spc="7" dirty="0">
                <a:solidFill>
                  <a:srgbClr val="FFFFFF"/>
                </a:solidFill>
                <a:latin typeface="Arial"/>
                <a:cs typeface="Arial"/>
              </a:rPr>
              <a:t> </a:t>
            </a:r>
            <a:r>
              <a:rPr sz="1067" spc="-7" dirty="0">
                <a:solidFill>
                  <a:srgbClr val="FFFFFF"/>
                </a:solidFill>
                <a:latin typeface="Arial"/>
                <a:cs typeface="Arial"/>
              </a:rPr>
              <a:t>Copyright</a:t>
            </a:r>
            <a:r>
              <a:rPr sz="1067" spc="13" dirty="0">
                <a:solidFill>
                  <a:srgbClr val="FFFFFF"/>
                </a:solidFill>
                <a:latin typeface="Arial"/>
                <a:cs typeface="Arial"/>
              </a:rPr>
              <a:t> </a:t>
            </a:r>
            <a:r>
              <a:rPr sz="1067" spc="-7" dirty="0">
                <a:solidFill>
                  <a:srgbClr val="FFFFFF"/>
                </a:solidFill>
                <a:latin typeface="Arial"/>
                <a:cs typeface="Arial"/>
              </a:rPr>
              <a:t>2020</a:t>
            </a:r>
            <a:r>
              <a:rPr sz="1067" spc="27" dirty="0">
                <a:solidFill>
                  <a:srgbClr val="FFFFFF"/>
                </a:solidFill>
                <a:latin typeface="Arial"/>
                <a:cs typeface="Arial"/>
              </a:rPr>
              <a:t> </a:t>
            </a:r>
            <a:r>
              <a:rPr sz="1067" spc="-7" dirty="0">
                <a:solidFill>
                  <a:srgbClr val="FFFFFF"/>
                </a:solidFill>
                <a:latin typeface="Arial"/>
                <a:cs typeface="Arial"/>
              </a:rPr>
              <a:t>Met</a:t>
            </a:r>
            <a:r>
              <a:rPr sz="1067" dirty="0">
                <a:solidFill>
                  <a:srgbClr val="FFFFFF"/>
                </a:solidFill>
                <a:latin typeface="Arial"/>
                <a:cs typeface="Arial"/>
              </a:rPr>
              <a:t> Office</a:t>
            </a:r>
            <a:endParaRPr sz="1067">
              <a:latin typeface="Arial"/>
              <a:cs typeface="Arial"/>
            </a:endParaRPr>
          </a:p>
        </p:txBody>
      </p:sp>
      <p:pic>
        <p:nvPicPr>
          <p:cNvPr id="4" name="object 4"/>
          <p:cNvPicPr/>
          <p:nvPr/>
        </p:nvPicPr>
        <p:blipFill>
          <a:blip r:embed="rId3" cstate="print"/>
          <a:stretch>
            <a:fillRect/>
          </a:stretch>
        </p:blipFill>
        <p:spPr>
          <a:xfrm>
            <a:off x="243839" y="71119"/>
            <a:ext cx="2405888" cy="755903"/>
          </a:xfrm>
          <a:prstGeom prst="rect">
            <a:avLst/>
          </a:prstGeom>
        </p:spPr>
      </p:pic>
      <p:sp>
        <p:nvSpPr>
          <p:cNvPr id="5" name="object 5"/>
          <p:cNvSpPr txBox="1"/>
          <p:nvPr/>
        </p:nvSpPr>
        <p:spPr>
          <a:xfrm>
            <a:off x="267952" y="1474995"/>
            <a:ext cx="4895427" cy="1167179"/>
          </a:xfrm>
          <a:prstGeom prst="rect">
            <a:avLst/>
          </a:prstGeom>
        </p:spPr>
        <p:txBody>
          <a:bodyPr vert="horz" wrap="square" lIns="0" tIns="58420" rIns="0" bIns="0" rtlCol="0">
            <a:spAutoFit/>
          </a:bodyPr>
          <a:lstStyle/>
          <a:p>
            <a:pPr marL="16933" marR="6773">
              <a:lnSpc>
                <a:spcPct val="90000"/>
              </a:lnSpc>
              <a:spcBef>
                <a:spcPts val="460"/>
              </a:spcBef>
            </a:pPr>
            <a:r>
              <a:rPr sz="2667" dirty="0">
                <a:solidFill>
                  <a:srgbClr val="FFFFFF"/>
                </a:solidFill>
                <a:latin typeface="Arial"/>
                <a:cs typeface="Arial"/>
              </a:rPr>
              <a:t>A</a:t>
            </a:r>
            <a:r>
              <a:rPr sz="2667" spc="-160" dirty="0">
                <a:solidFill>
                  <a:srgbClr val="FFFFFF"/>
                </a:solidFill>
                <a:latin typeface="Arial"/>
                <a:cs typeface="Arial"/>
              </a:rPr>
              <a:t> </a:t>
            </a:r>
            <a:r>
              <a:rPr sz="2667" dirty="0">
                <a:solidFill>
                  <a:srgbClr val="FFFFFF"/>
                </a:solidFill>
                <a:latin typeface="Arial"/>
                <a:cs typeface="Arial"/>
              </a:rPr>
              <a:t>review</a:t>
            </a:r>
            <a:r>
              <a:rPr sz="2667" spc="-27" dirty="0">
                <a:solidFill>
                  <a:srgbClr val="FFFFFF"/>
                </a:solidFill>
                <a:latin typeface="Arial"/>
                <a:cs typeface="Arial"/>
              </a:rPr>
              <a:t> </a:t>
            </a:r>
            <a:r>
              <a:rPr sz="2667" dirty="0">
                <a:solidFill>
                  <a:srgbClr val="FFFFFF"/>
                </a:solidFill>
                <a:latin typeface="Arial"/>
                <a:cs typeface="Arial"/>
              </a:rPr>
              <a:t>of</a:t>
            </a:r>
            <a:r>
              <a:rPr sz="2667" spc="-20" dirty="0">
                <a:solidFill>
                  <a:srgbClr val="FFFFFF"/>
                </a:solidFill>
                <a:latin typeface="Arial"/>
                <a:cs typeface="Arial"/>
              </a:rPr>
              <a:t> </a:t>
            </a:r>
            <a:r>
              <a:rPr sz="2667" dirty="0">
                <a:solidFill>
                  <a:srgbClr val="FFFFFF"/>
                </a:solidFill>
                <a:latin typeface="Arial"/>
                <a:cs typeface="Arial"/>
              </a:rPr>
              <a:t>Observation</a:t>
            </a:r>
            <a:r>
              <a:rPr sz="2667" spc="-73" dirty="0">
                <a:solidFill>
                  <a:srgbClr val="FFFFFF"/>
                </a:solidFill>
                <a:latin typeface="Arial"/>
                <a:cs typeface="Arial"/>
              </a:rPr>
              <a:t> </a:t>
            </a:r>
            <a:r>
              <a:rPr sz="2667" dirty="0">
                <a:solidFill>
                  <a:srgbClr val="FFFFFF"/>
                </a:solidFill>
                <a:latin typeface="Arial"/>
                <a:cs typeface="Arial"/>
              </a:rPr>
              <a:t>Impacts </a:t>
            </a:r>
            <a:r>
              <a:rPr sz="2667" spc="-720" dirty="0">
                <a:solidFill>
                  <a:srgbClr val="FFFFFF"/>
                </a:solidFill>
                <a:latin typeface="Arial"/>
                <a:cs typeface="Arial"/>
              </a:rPr>
              <a:t> </a:t>
            </a:r>
            <a:r>
              <a:rPr sz="2667" dirty="0">
                <a:solidFill>
                  <a:srgbClr val="FFFFFF"/>
                </a:solidFill>
                <a:latin typeface="Arial"/>
                <a:cs typeface="Arial"/>
              </a:rPr>
              <a:t>through Data Denials and FSOI </a:t>
            </a:r>
            <a:r>
              <a:rPr sz="2667" spc="7" dirty="0">
                <a:solidFill>
                  <a:srgbClr val="FFFFFF"/>
                </a:solidFill>
                <a:latin typeface="Arial"/>
                <a:cs typeface="Arial"/>
              </a:rPr>
              <a:t> </a:t>
            </a:r>
            <a:r>
              <a:rPr sz="2667" dirty="0">
                <a:solidFill>
                  <a:srgbClr val="FFFFFF"/>
                </a:solidFill>
                <a:latin typeface="Arial"/>
                <a:cs typeface="Arial"/>
              </a:rPr>
              <a:t>metrics</a:t>
            </a:r>
            <a:r>
              <a:rPr sz="2667" spc="-53" dirty="0">
                <a:solidFill>
                  <a:srgbClr val="FFFFFF"/>
                </a:solidFill>
                <a:latin typeface="Arial"/>
                <a:cs typeface="Arial"/>
              </a:rPr>
              <a:t> </a:t>
            </a:r>
            <a:r>
              <a:rPr sz="2667" dirty="0">
                <a:solidFill>
                  <a:srgbClr val="FFFFFF"/>
                </a:solidFill>
                <a:latin typeface="Arial"/>
                <a:cs typeface="Arial"/>
              </a:rPr>
              <a:t>at</a:t>
            </a:r>
            <a:r>
              <a:rPr sz="2667" spc="-13" dirty="0">
                <a:solidFill>
                  <a:srgbClr val="FFFFFF"/>
                </a:solidFill>
                <a:latin typeface="Arial"/>
                <a:cs typeface="Arial"/>
              </a:rPr>
              <a:t> </a:t>
            </a:r>
            <a:r>
              <a:rPr sz="2667" dirty="0">
                <a:solidFill>
                  <a:srgbClr val="FFFFFF"/>
                </a:solidFill>
                <a:latin typeface="Arial"/>
                <a:cs typeface="Arial"/>
              </a:rPr>
              <a:t>the</a:t>
            </a:r>
            <a:r>
              <a:rPr sz="2667" spc="-27" dirty="0">
                <a:solidFill>
                  <a:srgbClr val="FFFFFF"/>
                </a:solidFill>
                <a:latin typeface="Arial"/>
                <a:cs typeface="Arial"/>
              </a:rPr>
              <a:t> </a:t>
            </a:r>
            <a:r>
              <a:rPr sz="2667" dirty="0">
                <a:solidFill>
                  <a:srgbClr val="FFFFFF"/>
                </a:solidFill>
                <a:latin typeface="Arial"/>
                <a:cs typeface="Arial"/>
              </a:rPr>
              <a:t>Met</a:t>
            </a:r>
            <a:r>
              <a:rPr sz="2667" spc="-20" dirty="0">
                <a:solidFill>
                  <a:srgbClr val="FFFFFF"/>
                </a:solidFill>
                <a:latin typeface="Arial"/>
                <a:cs typeface="Arial"/>
              </a:rPr>
              <a:t> </a:t>
            </a:r>
            <a:r>
              <a:rPr sz="2667" spc="-7" dirty="0">
                <a:solidFill>
                  <a:srgbClr val="FFFFFF"/>
                </a:solidFill>
                <a:latin typeface="Arial"/>
                <a:cs typeface="Arial"/>
              </a:rPr>
              <a:t>Office</a:t>
            </a:r>
            <a:endParaRPr sz="2667">
              <a:latin typeface="Arial"/>
              <a:cs typeface="Arial"/>
            </a:endParaRPr>
          </a:p>
        </p:txBody>
      </p:sp>
      <p:sp>
        <p:nvSpPr>
          <p:cNvPr id="6" name="object 6"/>
          <p:cNvSpPr txBox="1"/>
          <p:nvPr/>
        </p:nvSpPr>
        <p:spPr>
          <a:xfrm>
            <a:off x="267953" y="2944469"/>
            <a:ext cx="5416972" cy="386430"/>
          </a:xfrm>
          <a:prstGeom prst="rect">
            <a:avLst/>
          </a:prstGeom>
        </p:spPr>
        <p:txBody>
          <a:bodyPr vert="horz" wrap="square" lIns="0" tIns="16933" rIns="0" bIns="0" rtlCol="0">
            <a:spAutoFit/>
          </a:bodyPr>
          <a:lstStyle/>
          <a:p>
            <a:pPr marL="16933">
              <a:spcBef>
                <a:spcPts val="133"/>
              </a:spcBef>
            </a:pPr>
            <a:r>
              <a:rPr sz="2400" dirty="0">
                <a:solidFill>
                  <a:srgbClr val="FFFFFF"/>
                </a:solidFill>
                <a:latin typeface="Arial"/>
                <a:cs typeface="Arial"/>
              </a:rPr>
              <a:t>Brett</a:t>
            </a:r>
            <a:r>
              <a:rPr sz="2400" spc="-20" dirty="0">
                <a:solidFill>
                  <a:srgbClr val="FFFFFF"/>
                </a:solidFill>
                <a:latin typeface="Arial"/>
                <a:cs typeface="Arial"/>
              </a:rPr>
              <a:t> </a:t>
            </a:r>
            <a:r>
              <a:rPr sz="2400" spc="-40" dirty="0">
                <a:solidFill>
                  <a:srgbClr val="FFFFFF"/>
                </a:solidFill>
                <a:latin typeface="Arial"/>
                <a:cs typeface="Arial"/>
              </a:rPr>
              <a:t>Candy,</a:t>
            </a:r>
            <a:r>
              <a:rPr sz="2400" spc="47" dirty="0">
                <a:solidFill>
                  <a:srgbClr val="FFFFFF"/>
                </a:solidFill>
                <a:latin typeface="Arial"/>
                <a:cs typeface="Arial"/>
              </a:rPr>
              <a:t> </a:t>
            </a:r>
            <a:r>
              <a:rPr sz="2400" dirty="0">
                <a:solidFill>
                  <a:srgbClr val="FFFFFF"/>
                </a:solidFill>
                <a:latin typeface="Arial"/>
                <a:cs typeface="Arial"/>
              </a:rPr>
              <a:t>James</a:t>
            </a:r>
            <a:r>
              <a:rPr sz="2400" spc="-7" dirty="0">
                <a:solidFill>
                  <a:srgbClr val="FFFFFF"/>
                </a:solidFill>
                <a:latin typeface="Arial"/>
                <a:cs typeface="Arial"/>
              </a:rPr>
              <a:t> Cotton</a:t>
            </a:r>
            <a:r>
              <a:rPr sz="2400" dirty="0">
                <a:solidFill>
                  <a:srgbClr val="FFFFFF"/>
                </a:solidFill>
                <a:latin typeface="Arial"/>
                <a:cs typeface="Arial"/>
              </a:rPr>
              <a:t> &amp;</a:t>
            </a:r>
            <a:r>
              <a:rPr sz="2400" spc="-13" dirty="0">
                <a:solidFill>
                  <a:srgbClr val="FFFFFF"/>
                </a:solidFill>
                <a:latin typeface="Arial"/>
                <a:cs typeface="Arial"/>
              </a:rPr>
              <a:t> </a:t>
            </a:r>
            <a:r>
              <a:rPr sz="2400" spc="-7" dirty="0">
                <a:solidFill>
                  <a:srgbClr val="FFFFFF"/>
                </a:solidFill>
                <a:latin typeface="Arial"/>
                <a:cs typeface="Arial"/>
              </a:rPr>
              <a:t>John</a:t>
            </a:r>
            <a:r>
              <a:rPr sz="2400" spc="7" dirty="0">
                <a:solidFill>
                  <a:srgbClr val="FFFFFF"/>
                </a:solidFill>
                <a:latin typeface="Arial"/>
                <a:cs typeface="Arial"/>
              </a:rPr>
              <a:t> </a:t>
            </a:r>
            <a:r>
              <a:rPr sz="2400" spc="-13" dirty="0">
                <a:solidFill>
                  <a:srgbClr val="FFFFFF"/>
                </a:solidFill>
                <a:latin typeface="Arial"/>
                <a:cs typeface="Arial"/>
              </a:rPr>
              <a:t>Eyre</a:t>
            </a:r>
            <a:endParaRPr sz="24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41079" y="2021162"/>
            <a:ext cx="11043920" cy="3872214"/>
          </a:xfrm>
          <a:prstGeom prst="rect">
            <a:avLst/>
          </a:prstGeom>
        </p:spPr>
        <p:txBody>
          <a:bodyPr vert="horz" wrap="square" lIns="0" tIns="17780" rIns="0" bIns="0" rtlCol="0">
            <a:spAutoFit/>
          </a:bodyPr>
          <a:lstStyle/>
          <a:p>
            <a:pPr marL="246374" indent="-230288">
              <a:spcBef>
                <a:spcPts val="140"/>
              </a:spcBef>
              <a:buChar char="•"/>
              <a:tabLst>
                <a:tab pos="247220" algn="l"/>
              </a:tabLst>
            </a:pPr>
            <a:r>
              <a:rPr sz="1867" spc="-13" dirty="0">
                <a:solidFill>
                  <a:srgbClr val="2A2A2A"/>
                </a:solidFill>
                <a:latin typeface="Arial"/>
                <a:cs typeface="Arial"/>
              </a:rPr>
              <a:t>Typically</a:t>
            </a:r>
            <a:r>
              <a:rPr sz="1867" spc="-20" dirty="0">
                <a:solidFill>
                  <a:srgbClr val="2A2A2A"/>
                </a:solidFill>
                <a:latin typeface="Arial"/>
                <a:cs typeface="Arial"/>
              </a:rPr>
              <a:t> </a:t>
            </a:r>
            <a:r>
              <a:rPr sz="1867" spc="-13" dirty="0">
                <a:solidFill>
                  <a:srgbClr val="2A2A2A"/>
                </a:solidFill>
                <a:latin typeface="Arial"/>
                <a:cs typeface="Arial"/>
              </a:rPr>
              <a:t>we</a:t>
            </a:r>
            <a:r>
              <a:rPr sz="1867" spc="7" dirty="0">
                <a:solidFill>
                  <a:srgbClr val="2A2A2A"/>
                </a:solidFill>
                <a:latin typeface="Arial"/>
                <a:cs typeface="Arial"/>
              </a:rPr>
              <a:t> </a:t>
            </a:r>
            <a:r>
              <a:rPr sz="1867" spc="-7" dirty="0">
                <a:solidFill>
                  <a:srgbClr val="2A2A2A"/>
                </a:solidFill>
                <a:latin typeface="Arial"/>
                <a:cs typeface="Arial"/>
              </a:rPr>
              <a:t>make</a:t>
            </a:r>
            <a:r>
              <a:rPr sz="1867" spc="-20" dirty="0">
                <a:solidFill>
                  <a:srgbClr val="2A2A2A"/>
                </a:solidFill>
                <a:latin typeface="Arial"/>
                <a:cs typeface="Arial"/>
              </a:rPr>
              <a:t> </a:t>
            </a:r>
            <a:r>
              <a:rPr sz="1867" dirty="0">
                <a:solidFill>
                  <a:srgbClr val="2A2A2A"/>
                </a:solidFill>
                <a:latin typeface="Arial"/>
                <a:cs typeface="Arial"/>
              </a:rPr>
              <a:t>one</a:t>
            </a:r>
            <a:r>
              <a:rPr sz="1867" spc="-27" dirty="0">
                <a:solidFill>
                  <a:srgbClr val="2A2A2A"/>
                </a:solidFill>
                <a:latin typeface="Arial"/>
                <a:cs typeface="Arial"/>
              </a:rPr>
              <a:t> </a:t>
            </a:r>
            <a:r>
              <a:rPr sz="1867" dirty="0">
                <a:solidFill>
                  <a:srgbClr val="2A2A2A"/>
                </a:solidFill>
                <a:latin typeface="Arial"/>
                <a:cs typeface="Arial"/>
              </a:rPr>
              <a:t>large</a:t>
            </a:r>
            <a:r>
              <a:rPr sz="1867" spc="-27" dirty="0">
                <a:solidFill>
                  <a:srgbClr val="2A2A2A"/>
                </a:solidFill>
                <a:latin typeface="Arial"/>
                <a:cs typeface="Arial"/>
              </a:rPr>
              <a:t> </a:t>
            </a:r>
            <a:r>
              <a:rPr sz="1867" dirty="0">
                <a:solidFill>
                  <a:srgbClr val="2A2A2A"/>
                </a:solidFill>
                <a:latin typeface="Arial"/>
                <a:cs typeface="Arial"/>
              </a:rPr>
              <a:t>package</a:t>
            </a:r>
            <a:r>
              <a:rPr sz="1867" spc="-73" dirty="0">
                <a:solidFill>
                  <a:srgbClr val="2A2A2A"/>
                </a:solidFill>
                <a:latin typeface="Arial"/>
                <a:cs typeface="Arial"/>
              </a:rPr>
              <a:t> </a:t>
            </a:r>
            <a:r>
              <a:rPr sz="1867" dirty="0">
                <a:solidFill>
                  <a:srgbClr val="2A2A2A"/>
                </a:solidFill>
                <a:latin typeface="Arial"/>
                <a:cs typeface="Arial"/>
              </a:rPr>
              <a:t>of changes</a:t>
            </a:r>
            <a:r>
              <a:rPr sz="1867" spc="-53" dirty="0">
                <a:solidFill>
                  <a:srgbClr val="2A2A2A"/>
                </a:solidFill>
                <a:latin typeface="Arial"/>
                <a:cs typeface="Arial"/>
              </a:rPr>
              <a:t> </a:t>
            </a:r>
            <a:r>
              <a:rPr sz="1867" dirty="0">
                <a:solidFill>
                  <a:srgbClr val="2A2A2A"/>
                </a:solidFill>
                <a:latin typeface="Arial"/>
                <a:cs typeface="Arial"/>
              </a:rPr>
              <a:t>per</a:t>
            </a:r>
            <a:r>
              <a:rPr sz="1867" spc="-27" dirty="0">
                <a:solidFill>
                  <a:srgbClr val="2A2A2A"/>
                </a:solidFill>
                <a:latin typeface="Arial"/>
                <a:cs typeface="Arial"/>
              </a:rPr>
              <a:t> </a:t>
            </a:r>
            <a:r>
              <a:rPr sz="1867" spc="-7" dirty="0">
                <a:solidFill>
                  <a:srgbClr val="2A2A2A"/>
                </a:solidFill>
                <a:latin typeface="Arial"/>
                <a:cs typeface="Arial"/>
              </a:rPr>
              <a:t>year </a:t>
            </a:r>
            <a:r>
              <a:rPr sz="1867" dirty="0">
                <a:solidFill>
                  <a:srgbClr val="2A2A2A"/>
                </a:solidFill>
                <a:latin typeface="Arial"/>
                <a:cs typeface="Arial"/>
              </a:rPr>
              <a:t>to</a:t>
            </a:r>
            <a:r>
              <a:rPr sz="1867" spc="-27" dirty="0">
                <a:solidFill>
                  <a:srgbClr val="2A2A2A"/>
                </a:solidFill>
                <a:latin typeface="Arial"/>
                <a:cs typeface="Arial"/>
              </a:rPr>
              <a:t> </a:t>
            </a:r>
            <a:r>
              <a:rPr sz="1867" dirty="0">
                <a:solidFill>
                  <a:srgbClr val="2A2A2A"/>
                </a:solidFill>
                <a:latin typeface="Arial"/>
                <a:cs typeface="Arial"/>
              </a:rPr>
              <a:t>the</a:t>
            </a:r>
            <a:r>
              <a:rPr sz="1867" spc="-27" dirty="0">
                <a:solidFill>
                  <a:srgbClr val="2A2A2A"/>
                </a:solidFill>
                <a:latin typeface="Arial"/>
                <a:cs typeface="Arial"/>
              </a:rPr>
              <a:t> </a:t>
            </a:r>
            <a:r>
              <a:rPr sz="1867" dirty="0">
                <a:solidFill>
                  <a:srgbClr val="2A2A2A"/>
                </a:solidFill>
                <a:latin typeface="Arial"/>
                <a:cs typeface="Arial"/>
              </a:rPr>
              <a:t>operational</a:t>
            </a:r>
            <a:r>
              <a:rPr sz="1867" spc="-53" dirty="0">
                <a:solidFill>
                  <a:srgbClr val="2A2A2A"/>
                </a:solidFill>
                <a:latin typeface="Arial"/>
                <a:cs typeface="Arial"/>
              </a:rPr>
              <a:t> </a:t>
            </a:r>
            <a:r>
              <a:rPr sz="1867" spc="-7" dirty="0">
                <a:solidFill>
                  <a:srgbClr val="2A2A2A"/>
                </a:solidFill>
                <a:latin typeface="Arial"/>
                <a:cs typeface="Arial"/>
              </a:rPr>
              <a:t>system.</a:t>
            </a:r>
            <a:endParaRPr sz="1867">
              <a:latin typeface="Arial"/>
              <a:cs typeface="Arial"/>
            </a:endParaRPr>
          </a:p>
          <a:p>
            <a:pPr marL="474121" marR="2489138"/>
            <a:r>
              <a:rPr sz="1467" spc="-7" dirty="0">
                <a:solidFill>
                  <a:srgbClr val="2A2A2A"/>
                </a:solidFill>
                <a:latin typeface="Arial"/>
                <a:cs typeface="Arial"/>
              </a:rPr>
              <a:t>Switching </a:t>
            </a:r>
            <a:r>
              <a:rPr sz="1467" dirty="0">
                <a:solidFill>
                  <a:srgbClr val="2A2A2A"/>
                </a:solidFill>
                <a:latin typeface="Arial"/>
                <a:cs typeface="Arial"/>
              </a:rPr>
              <a:t>on </a:t>
            </a:r>
            <a:r>
              <a:rPr sz="1467" spc="-7" dirty="0">
                <a:solidFill>
                  <a:srgbClr val="2A2A2A"/>
                </a:solidFill>
                <a:latin typeface="Arial"/>
                <a:cs typeface="Arial"/>
              </a:rPr>
              <a:t>assimilation </a:t>
            </a:r>
            <a:r>
              <a:rPr sz="1467" dirty="0">
                <a:solidFill>
                  <a:srgbClr val="2A2A2A"/>
                </a:solidFill>
                <a:latin typeface="Arial"/>
                <a:cs typeface="Arial"/>
              </a:rPr>
              <a:t>of instruments </a:t>
            </a:r>
            <a:r>
              <a:rPr sz="1467" spc="7" dirty="0">
                <a:solidFill>
                  <a:srgbClr val="2A2A2A"/>
                </a:solidFill>
                <a:latin typeface="Arial"/>
                <a:cs typeface="Arial"/>
              </a:rPr>
              <a:t>from </a:t>
            </a:r>
            <a:r>
              <a:rPr sz="1467" dirty="0">
                <a:solidFill>
                  <a:srgbClr val="2A2A2A"/>
                </a:solidFill>
                <a:latin typeface="Arial"/>
                <a:cs typeface="Arial"/>
              </a:rPr>
              <a:t>new </a:t>
            </a:r>
            <a:r>
              <a:rPr sz="1467" spc="-7" dirty="0">
                <a:solidFill>
                  <a:srgbClr val="2A2A2A"/>
                </a:solidFill>
                <a:latin typeface="Arial"/>
                <a:cs typeface="Arial"/>
              </a:rPr>
              <a:t>satellites </a:t>
            </a:r>
            <a:r>
              <a:rPr sz="1467" dirty="0">
                <a:solidFill>
                  <a:srgbClr val="2A2A2A"/>
                </a:solidFill>
                <a:latin typeface="Arial"/>
                <a:cs typeface="Arial"/>
              </a:rPr>
              <a:t>– e.g. </a:t>
            </a:r>
            <a:r>
              <a:rPr sz="1467" spc="-7" dirty="0">
                <a:solidFill>
                  <a:srgbClr val="2A2A2A"/>
                </a:solidFill>
                <a:latin typeface="Arial"/>
                <a:cs typeface="Arial"/>
              </a:rPr>
              <a:t>Metop-C, FY-3D, NOAA-20 </a:t>
            </a:r>
            <a:r>
              <a:rPr sz="1467" dirty="0">
                <a:solidFill>
                  <a:srgbClr val="2A2A2A"/>
                </a:solidFill>
                <a:latin typeface="Arial"/>
                <a:cs typeface="Arial"/>
              </a:rPr>
              <a:t> Improved</a:t>
            </a:r>
            <a:r>
              <a:rPr sz="1467" spc="-40" dirty="0">
                <a:solidFill>
                  <a:srgbClr val="2A2A2A"/>
                </a:solidFill>
                <a:latin typeface="Arial"/>
                <a:cs typeface="Arial"/>
              </a:rPr>
              <a:t> </a:t>
            </a:r>
            <a:r>
              <a:rPr sz="1467" spc="-7" dirty="0">
                <a:solidFill>
                  <a:srgbClr val="2A2A2A"/>
                </a:solidFill>
                <a:latin typeface="Arial"/>
                <a:cs typeface="Arial"/>
              </a:rPr>
              <a:t>science</a:t>
            </a:r>
            <a:r>
              <a:rPr sz="1467" spc="7" dirty="0">
                <a:solidFill>
                  <a:srgbClr val="2A2A2A"/>
                </a:solidFill>
                <a:latin typeface="Arial"/>
                <a:cs typeface="Arial"/>
              </a:rPr>
              <a:t> </a:t>
            </a:r>
            <a:r>
              <a:rPr sz="1467" dirty="0">
                <a:solidFill>
                  <a:srgbClr val="2A2A2A"/>
                </a:solidFill>
                <a:latin typeface="Arial"/>
                <a:cs typeface="Arial"/>
              </a:rPr>
              <a:t>in</a:t>
            </a:r>
            <a:r>
              <a:rPr sz="1467" spc="7" dirty="0">
                <a:solidFill>
                  <a:srgbClr val="2A2A2A"/>
                </a:solidFill>
                <a:latin typeface="Arial"/>
                <a:cs typeface="Arial"/>
              </a:rPr>
              <a:t> </a:t>
            </a:r>
            <a:r>
              <a:rPr sz="1467" dirty="0">
                <a:solidFill>
                  <a:srgbClr val="2A2A2A"/>
                </a:solidFill>
                <a:latin typeface="Arial"/>
                <a:cs typeface="Arial"/>
              </a:rPr>
              <a:t>the</a:t>
            </a:r>
            <a:r>
              <a:rPr sz="1467" spc="-20" dirty="0">
                <a:solidFill>
                  <a:srgbClr val="2A2A2A"/>
                </a:solidFill>
                <a:latin typeface="Arial"/>
                <a:cs typeface="Arial"/>
              </a:rPr>
              <a:t> </a:t>
            </a:r>
            <a:r>
              <a:rPr sz="1467" spc="-7" dirty="0">
                <a:solidFill>
                  <a:srgbClr val="2A2A2A"/>
                </a:solidFill>
                <a:latin typeface="Arial"/>
                <a:cs typeface="Arial"/>
              </a:rPr>
              <a:t>treatment</a:t>
            </a:r>
            <a:r>
              <a:rPr sz="1467" spc="-60" dirty="0">
                <a:solidFill>
                  <a:srgbClr val="2A2A2A"/>
                </a:solidFill>
                <a:latin typeface="Arial"/>
                <a:cs typeface="Arial"/>
              </a:rPr>
              <a:t> </a:t>
            </a:r>
            <a:r>
              <a:rPr sz="1467" dirty="0">
                <a:solidFill>
                  <a:srgbClr val="2A2A2A"/>
                </a:solidFill>
                <a:latin typeface="Arial"/>
                <a:cs typeface="Arial"/>
              </a:rPr>
              <a:t>of</a:t>
            </a:r>
            <a:r>
              <a:rPr sz="1467" spc="-20" dirty="0">
                <a:solidFill>
                  <a:srgbClr val="2A2A2A"/>
                </a:solidFill>
                <a:latin typeface="Arial"/>
                <a:cs typeface="Arial"/>
              </a:rPr>
              <a:t> </a:t>
            </a:r>
            <a:r>
              <a:rPr sz="1467" spc="-7" dirty="0">
                <a:solidFill>
                  <a:srgbClr val="2A2A2A"/>
                </a:solidFill>
                <a:latin typeface="Arial"/>
                <a:cs typeface="Arial"/>
              </a:rPr>
              <a:t>existing</a:t>
            </a:r>
            <a:r>
              <a:rPr sz="1467" spc="20" dirty="0">
                <a:solidFill>
                  <a:srgbClr val="2A2A2A"/>
                </a:solidFill>
                <a:latin typeface="Arial"/>
                <a:cs typeface="Arial"/>
              </a:rPr>
              <a:t> </a:t>
            </a:r>
            <a:r>
              <a:rPr sz="1467" dirty="0">
                <a:solidFill>
                  <a:srgbClr val="2A2A2A"/>
                </a:solidFill>
                <a:latin typeface="Arial"/>
                <a:cs typeface="Arial"/>
              </a:rPr>
              <a:t>observations</a:t>
            </a:r>
            <a:r>
              <a:rPr sz="1467" spc="-7" dirty="0">
                <a:solidFill>
                  <a:srgbClr val="2A2A2A"/>
                </a:solidFill>
                <a:latin typeface="Arial"/>
                <a:cs typeface="Arial"/>
              </a:rPr>
              <a:t> </a:t>
            </a:r>
            <a:r>
              <a:rPr sz="1467" dirty="0">
                <a:solidFill>
                  <a:srgbClr val="2A2A2A"/>
                </a:solidFill>
                <a:latin typeface="Arial"/>
                <a:cs typeface="Arial"/>
              </a:rPr>
              <a:t>– e.g.</a:t>
            </a:r>
            <a:r>
              <a:rPr sz="1467" spc="-33" dirty="0">
                <a:solidFill>
                  <a:srgbClr val="2A2A2A"/>
                </a:solidFill>
                <a:latin typeface="Arial"/>
                <a:cs typeface="Arial"/>
              </a:rPr>
              <a:t> </a:t>
            </a:r>
            <a:r>
              <a:rPr sz="1467" dirty="0">
                <a:solidFill>
                  <a:srgbClr val="2A2A2A"/>
                </a:solidFill>
                <a:latin typeface="Arial"/>
                <a:cs typeface="Arial"/>
              </a:rPr>
              <a:t>forward</a:t>
            </a:r>
            <a:r>
              <a:rPr sz="1467" spc="-33" dirty="0">
                <a:solidFill>
                  <a:srgbClr val="2A2A2A"/>
                </a:solidFill>
                <a:latin typeface="Arial"/>
                <a:cs typeface="Arial"/>
              </a:rPr>
              <a:t> </a:t>
            </a:r>
            <a:r>
              <a:rPr sz="1467" dirty="0">
                <a:solidFill>
                  <a:srgbClr val="2A2A2A"/>
                </a:solidFill>
                <a:latin typeface="Arial"/>
                <a:cs typeface="Arial"/>
              </a:rPr>
              <a:t>operators,</a:t>
            </a:r>
            <a:r>
              <a:rPr sz="1467" spc="-60" dirty="0">
                <a:solidFill>
                  <a:srgbClr val="2A2A2A"/>
                </a:solidFill>
                <a:latin typeface="Arial"/>
                <a:cs typeface="Arial"/>
              </a:rPr>
              <a:t> </a:t>
            </a:r>
            <a:r>
              <a:rPr sz="1467" spc="-7" dirty="0">
                <a:solidFill>
                  <a:srgbClr val="2A2A2A"/>
                </a:solidFill>
                <a:latin typeface="Arial"/>
                <a:cs typeface="Arial"/>
              </a:rPr>
              <a:t>quality</a:t>
            </a:r>
            <a:r>
              <a:rPr sz="1467" dirty="0">
                <a:solidFill>
                  <a:srgbClr val="2A2A2A"/>
                </a:solidFill>
                <a:latin typeface="Arial"/>
                <a:cs typeface="Arial"/>
              </a:rPr>
              <a:t> control</a:t>
            </a:r>
            <a:endParaRPr sz="1467">
              <a:latin typeface="Arial"/>
              <a:cs typeface="Arial"/>
            </a:endParaRPr>
          </a:p>
          <a:p>
            <a:pPr marL="474121">
              <a:spcBef>
                <a:spcPts val="13"/>
              </a:spcBef>
            </a:pPr>
            <a:r>
              <a:rPr sz="1467" dirty="0">
                <a:solidFill>
                  <a:srgbClr val="2A2A2A"/>
                </a:solidFill>
                <a:latin typeface="Arial"/>
                <a:cs typeface="Arial"/>
              </a:rPr>
              <a:t>Changes</a:t>
            </a:r>
            <a:r>
              <a:rPr sz="1467" spc="-20" dirty="0">
                <a:solidFill>
                  <a:srgbClr val="2A2A2A"/>
                </a:solidFill>
                <a:latin typeface="Arial"/>
                <a:cs typeface="Arial"/>
              </a:rPr>
              <a:t> </a:t>
            </a:r>
            <a:r>
              <a:rPr sz="1467" dirty="0">
                <a:solidFill>
                  <a:srgbClr val="2A2A2A"/>
                </a:solidFill>
                <a:latin typeface="Arial"/>
                <a:cs typeface="Arial"/>
              </a:rPr>
              <a:t>to</a:t>
            </a:r>
            <a:r>
              <a:rPr sz="1467" spc="-33" dirty="0">
                <a:solidFill>
                  <a:srgbClr val="2A2A2A"/>
                </a:solidFill>
                <a:latin typeface="Arial"/>
                <a:cs typeface="Arial"/>
              </a:rPr>
              <a:t> </a:t>
            </a:r>
            <a:r>
              <a:rPr sz="1467" dirty="0">
                <a:solidFill>
                  <a:srgbClr val="2A2A2A"/>
                </a:solidFill>
                <a:latin typeface="Arial"/>
                <a:cs typeface="Arial"/>
              </a:rPr>
              <a:t>the</a:t>
            </a:r>
            <a:r>
              <a:rPr sz="1467" spc="-40" dirty="0">
                <a:solidFill>
                  <a:srgbClr val="2A2A2A"/>
                </a:solidFill>
                <a:latin typeface="Arial"/>
                <a:cs typeface="Arial"/>
              </a:rPr>
              <a:t> </a:t>
            </a:r>
            <a:r>
              <a:rPr sz="1467" dirty="0">
                <a:solidFill>
                  <a:srgbClr val="2A2A2A"/>
                </a:solidFill>
                <a:latin typeface="Arial"/>
                <a:cs typeface="Arial"/>
              </a:rPr>
              <a:t>data</a:t>
            </a:r>
            <a:r>
              <a:rPr sz="1467" spc="-33" dirty="0">
                <a:solidFill>
                  <a:srgbClr val="2A2A2A"/>
                </a:solidFill>
                <a:latin typeface="Arial"/>
                <a:cs typeface="Arial"/>
              </a:rPr>
              <a:t> </a:t>
            </a:r>
            <a:r>
              <a:rPr sz="1467" spc="-7" dirty="0">
                <a:solidFill>
                  <a:srgbClr val="2A2A2A"/>
                </a:solidFill>
                <a:latin typeface="Arial"/>
                <a:cs typeface="Arial"/>
              </a:rPr>
              <a:t>assimilation </a:t>
            </a:r>
            <a:r>
              <a:rPr sz="1467" dirty="0">
                <a:solidFill>
                  <a:srgbClr val="2A2A2A"/>
                </a:solidFill>
                <a:latin typeface="Arial"/>
                <a:cs typeface="Arial"/>
              </a:rPr>
              <a:t>scheme</a:t>
            </a:r>
            <a:endParaRPr sz="1467">
              <a:latin typeface="Arial"/>
              <a:cs typeface="Arial"/>
            </a:endParaRPr>
          </a:p>
          <a:p>
            <a:pPr marL="474121"/>
            <a:r>
              <a:rPr sz="1467" dirty="0">
                <a:solidFill>
                  <a:srgbClr val="2A2A2A"/>
                </a:solidFill>
                <a:latin typeface="Arial"/>
                <a:cs typeface="Arial"/>
              </a:rPr>
              <a:t>Changes</a:t>
            </a:r>
            <a:r>
              <a:rPr sz="1467" spc="-7" dirty="0">
                <a:solidFill>
                  <a:srgbClr val="2A2A2A"/>
                </a:solidFill>
                <a:latin typeface="Arial"/>
                <a:cs typeface="Arial"/>
              </a:rPr>
              <a:t> </a:t>
            </a:r>
            <a:r>
              <a:rPr sz="1467" dirty="0">
                <a:solidFill>
                  <a:srgbClr val="2A2A2A"/>
                </a:solidFill>
                <a:latin typeface="Arial"/>
                <a:cs typeface="Arial"/>
              </a:rPr>
              <a:t>to</a:t>
            </a:r>
            <a:r>
              <a:rPr sz="1467" spc="-20" dirty="0">
                <a:solidFill>
                  <a:srgbClr val="2A2A2A"/>
                </a:solidFill>
                <a:latin typeface="Arial"/>
                <a:cs typeface="Arial"/>
              </a:rPr>
              <a:t> </a:t>
            </a:r>
            <a:r>
              <a:rPr sz="1467" dirty="0">
                <a:solidFill>
                  <a:srgbClr val="2A2A2A"/>
                </a:solidFill>
                <a:latin typeface="Arial"/>
                <a:cs typeface="Arial"/>
              </a:rPr>
              <a:t>the</a:t>
            </a:r>
            <a:r>
              <a:rPr sz="1467" spc="-27" dirty="0">
                <a:solidFill>
                  <a:srgbClr val="2A2A2A"/>
                </a:solidFill>
                <a:latin typeface="Arial"/>
                <a:cs typeface="Arial"/>
              </a:rPr>
              <a:t> </a:t>
            </a:r>
            <a:r>
              <a:rPr sz="1467" dirty="0">
                <a:solidFill>
                  <a:srgbClr val="2A2A2A"/>
                </a:solidFill>
                <a:latin typeface="Arial"/>
                <a:cs typeface="Arial"/>
              </a:rPr>
              <a:t>forecast</a:t>
            </a:r>
            <a:r>
              <a:rPr sz="1467" spc="-60" dirty="0">
                <a:solidFill>
                  <a:srgbClr val="2A2A2A"/>
                </a:solidFill>
                <a:latin typeface="Arial"/>
                <a:cs typeface="Arial"/>
              </a:rPr>
              <a:t> </a:t>
            </a:r>
            <a:r>
              <a:rPr sz="1467" dirty="0">
                <a:solidFill>
                  <a:srgbClr val="2A2A2A"/>
                </a:solidFill>
                <a:latin typeface="Arial"/>
                <a:cs typeface="Arial"/>
              </a:rPr>
              <a:t>model</a:t>
            </a:r>
            <a:r>
              <a:rPr sz="1467" spc="-7" dirty="0">
                <a:solidFill>
                  <a:srgbClr val="2A2A2A"/>
                </a:solidFill>
                <a:latin typeface="Arial"/>
                <a:cs typeface="Arial"/>
              </a:rPr>
              <a:t> </a:t>
            </a:r>
            <a:r>
              <a:rPr sz="1467" dirty="0">
                <a:solidFill>
                  <a:srgbClr val="2A2A2A"/>
                </a:solidFill>
                <a:latin typeface="Arial"/>
                <a:cs typeface="Arial"/>
              </a:rPr>
              <a:t>–</a:t>
            </a:r>
            <a:r>
              <a:rPr sz="1467" spc="-7" dirty="0">
                <a:solidFill>
                  <a:srgbClr val="2A2A2A"/>
                </a:solidFill>
                <a:latin typeface="Arial"/>
                <a:cs typeface="Arial"/>
              </a:rPr>
              <a:t> </a:t>
            </a:r>
            <a:r>
              <a:rPr sz="1467" dirty="0">
                <a:solidFill>
                  <a:srgbClr val="2A2A2A"/>
                </a:solidFill>
                <a:latin typeface="Arial"/>
                <a:cs typeface="Arial"/>
              </a:rPr>
              <a:t>e.g.</a:t>
            </a:r>
            <a:r>
              <a:rPr sz="1467" spc="-40" dirty="0">
                <a:solidFill>
                  <a:srgbClr val="2A2A2A"/>
                </a:solidFill>
                <a:latin typeface="Arial"/>
                <a:cs typeface="Arial"/>
              </a:rPr>
              <a:t> </a:t>
            </a:r>
            <a:r>
              <a:rPr sz="1467" spc="-7" dirty="0">
                <a:solidFill>
                  <a:srgbClr val="2A2A2A"/>
                </a:solidFill>
                <a:latin typeface="Arial"/>
                <a:cs typeface="Arial"/>
              </a:rPr>
              <a:t>parameterisations</a:t>
            </a:r>
            <a:endParaRPr sz="1467">
              <a:latin typeface="Arial"/>
              <a:cs typeface="Arial"/>
            </a:endParaRPr>
          </a:p>
          <a:p>
            <a:pPr marL="246374" indent="-230288">
              <a:spcBef>
                <a:spcPts val="400"/>
              </a:spcBef>
              <a:buChar char="•"/>
              <a:tabLst>
                <a:tab pos="247220" algn="l"/>
              </a:tabLst>
            </a:pPr>
            <a:r>
              <a:rPr sz="1867" spc="-7" dirty="0">
                <a:solidFill>
                  <a:srgbClr val="2A2A2A"/>
                </a:solidFill>
                <a:latin typeface="Arial"/>
                <a:cs typeface="Arial"/>
              </a:rPr>
              <a:t>Interventions.</a:t>
            </a:r>
            <a:endParaRPr sz="1867">
              <a:latin typeface="Arial"/>
              <a:cs typeface="Arial"/>
            </a:endParaRPr>
          </a:p>
          <a:p>
            <a:pPr marL="474121" marR="2150480"/>
            <a:r>
              <a:rPr sz="1467" dirty="0">
                <a:solidFill>
                  <a:srgbClr val="2A2A2A"/>
                </a:solidFill>
                <a:latin typeface="Arial"/>
                <a:cs typeface="Arial"/>
              </a:rPr>
              <a:t>Rejection of </a:t>
            </a:r>
            <a:r>
              <a:rPr sz="1467" spc="-7" dirty="0">
                <a:solidFill>
                  <a:srgbClr val="2A2A2A"/>
                </a:solidFill>
                <a:latin typeface="Arial"/>
                <a:cs typeface="Arial"/>
              </a:rPr>
              <a:t>satellite </a:t>
            </a:r>
            <a:r>
              <a:rPr sz="1467" dirty="0">
                <a:solidFill>
                  <a:srgbClr val="2A2A2A"/>
                </a:solidFill>
                <a:latin typeface="Arial"/>
                <a:cs typeface="Arial"/>
              </a:rPr>
              <a:t>instruments, </a:t>
            </a:r>
            <a:r>
              <a:rPr sz="1467" spc="-7" dirty="0">
                <a:solidFill>
                  <a:srgbClr val="2A2A2A"/>
                </a:solidFill>
                <a:latin typeface="Arial"/>
                <a:cs typeface="Arial"/>
              </a:rPr>
              <a:t>channels </a:t>
            </a:r>
            <a:r>
              <a:rPr sz="1467" dirty="0">
                <a:solidFill>
                  <a:srgbClr val="2A2A2A"/>
                </a:solidFill>
                <a:latin typeface="Arial"/>
                <a:cs typeface="Arial"/>
              </a:rPr>
              <a:t>etc and or </a:t>
            </a:r>
            <a:r>
              <a:rPr sz="1467" spc="-7" dirty="0">
                <a:solidFill>
                  <a:srgbClr val="2A2A2A"/>
                </a:solidFill>
                <a:latin typeface="Arial"/>
                <a:cs typeface="Arial"/>
              </a:rPr>
              <a:t>conventional </a:t>
            </a:r>
            <a:r>
              <a:rPr sz="1467" dirty="0">
                <a:solidFill>
                  <a:srgbClr val="2A2A2A"/>
                </a:solidFill>
                <a:latin typeface="Arial"/>
                <a:cs typeface="Arial"/>
              </a:rPr>
              <a:t>stations based on </a:t>
            </a:r>
            <a:r>
              <a:rPr sz="1467" spc="-7" dirty="0">
                <a:solidFill>
                  <a:srgbClr val="2A2A2A"/>
                </a:solidFill>
                <a:latin typeface="Arial"/>
                <a:cs typeface="Arial"/>
              </a:rPr>
              <a:t>monitoring </a:t>
            </a:r>
            <a:r>
              <a:rPr sz="1467" dirty="0">
                <a:solidFill>
                  <a:srgbClr val="2A2A2A"/>
                </a:solidFill>
                <a:latin typeface="Arial"/>
                <a:cs typeface="Arial"/>
              </a:rPr>
              <a:t> </a:t>
            </a:r>
            <a:r>
              <a:rPr sz="1467" spc="-7" dirty="0">
                <a:solidFill>
                  <a:srgbClr val="2A2A2A"/>
                </a:solidFill>
                <a:latin typeface="Arial"/>
                <a:cs typeface="Arial"/>
              </a:rPr>
              <a:t>Routine</a:t>
            </a:r>
            <a:r>
              <a:rPr sz="1467" spc="7" dirty="0">
                <a:solidFill>
                  <a:srgbClr val="2A2A2A"/>
                </a:solidFill>
                <a:latin typeface="Arial"/>
                <a:cs typeface="Arial"/>
              </a:rPr>
              <a:t> </a:t>
            </a:r>
            <a:r>
              <a:rPr sz="1467" dirty="0">
                <a:solidFill>
                  <a:srgbClr val="2A2A2A"/>
                </a:solidFill>
                <a:latin typeface="Arial"/>
                <a:cs typeface="Arial"/>
              </a:rPr>
              <a:t>changes</a:t>
            </a:r>
            <a:r>
              <a:rPr sz="1467" spc="-20" dirty="0">
                <a:solidFill>
                  <a:srgbClr val="2A2A2A"/>
                </a:solidFill>
                <a:latin typeface="Arial"/>
                <a:cs typeface="Arial"/>
              </a:rPr>
              <a:t> </a:t>
            </a:r>
            <a:r>
              <a:rPr sz="1467" dirty="0">
                <a:solidFill>
                  <a:srgbClr val="2A2A2A"/>
                </a:solidFill>
                <a:latin typeface="Arial"/>
                <a:cs typeface="Arial"/>
              </a:rPr>
              <a:t>to</a:t>
            </a:r>
            <a:r>
              <a:rPr sz="1467" spc="-7" dirty="0">
                <a:solidFill>
                  <a:srgbClr val="2A2A2A"/>
                </a:solidFill>
                <a:latin typeface="Arial"/>
                <a:cs typeface="Arial"/>
              </a:rPr>
              <a:t> </a:t>
            </a:r>
            <a:r>
              <a:rPr sz="1467" dirty="0">
                <a:solidFill>
                  <a:srgbClr val="2A2A2A"/>
                </a:solidFill>
                <a:latin typeface="Arial"/>
                <a:cs typeface="Arial"/>
              </a:rPr>
              <a:t>observation</a:t>
            </a:r>
            <a:r>
              <a:rPr sz="1467" spc="-7" dirty="0">
                <a:solidFill>
                  <a:srgbClr val="2A2A2A"/>
                </a:solidFill>
                <a:latin typeface="Arial"/>
                <a:cs typeface="Arial"/>
              </a:rPr>
              <a:t> </a:t>
            </a:r>
            <a:r>
              <a:rPr sz="1467" dirty="0">
                <a:solidFill>
                  <a:srgbClr val="2A2A2A"/>
                </a:solidFill>
                <a:latin typeface="Arial"/>
                <a:cs typeface="Arial"/>
              </a:rPr>
              <a:t>errors</a:t>
            </a:r>
            <a:r>
              <a:rPr sz="1467" spc="-40" dirty="0">
                <a:solidFill>
                  <a:srgbClr val="2A2A2A"/>
                </a:solidFill>
                <a:latin typeface="Arial"/>
                <a:cs typeface="Arial"/>
              </a:rPr>
              <a:t> </a:t>
            </a:r>
            <a:r>
              <a:rPr sz="1467" dirty="0">
                <a:solidFill>
                  <a:srgbClr val="2A2A2A"/>
                </a:solidFill>
                <a:latin typeface="Arial"/>
                <a:cs typeface="Arial"/>
              </a:rPr>
              <a:t>– reflects</a:t>
            </a:r>
            <a:r>
              <a:rPr sz="1467" spc="-47" dirty="0">
                <a:solidFill>
                  <a:srgbClr val="2A2A2A"/>
                </a:solidFill>
                <a:latin typeface="Arial"/>
                <a:cs typeface="Arial"/>
              </a:rPr>
              <a:t> </a:t>
            </a:r>
            <a:r>
              <a:rPr sz="1467" dirty="0">
                <a:solidFill>
                  <a:srgbClr val="2A2A2A"/>
                </a:solidFill>
                <a:latin typeface="Arial"/>
                <a:cs typeface="Arial"/>
              </a:rPr>
              <a:t>the</a:t>
            </a:r>
            <a:r>
              <a:rPr sz="1467" spc="-27" dirty="0">
                <a:solidFill>
                  <a:srgbClr val="2A2A2A"/>
                </a:solidFill>
                <a:latin typeface="Arial"/>
                <a:cs typeface="Arial"/>
              </a:rPr>
              <a:t> </a:t>
            </a:r>
            <a:r>
              <a:rPr sz="1467" spc="-7" dirty="0">
                <a:solidFill>
                  <a:srgbClr val="2A2A2A"/>
                </a:solidFill>
                <a:latin typeface="Arial"/>
                <a:cs typeface="Arial"/>
              </a:rPr>
              <a:t>weight</a:t>
            </a:r>
            <a:r>
              <a:rPr sz="1467" spc="20" dirty="0">
                <a:solidFill>
                  <a:srgbClr val="2A2A2A"/>
                </a:solidFill>
                <a:latin typeface="Arial"/>
                <a:cs typeface="Arial"/>
              </a:rPr>
              <a:t> </a:t>
            </a:r>
            <a:r>
              <a:rPr sz="1467" spc="-7" dirty="0">
                <a:solidFill>
                  <a:srgbClr val="2A2A2A"/>
                </a:solidFill>
                <a:latin typeface="Arial"/>
                <a:cs typeface="Arial"/>
              </a:rPr>
              <a:t>in</a:t>
            </a:r>
            <a:r>
              <a:rPr sz="1467" spc="7" dirty="0">
                <a:solidFill>
                  <a:srgbClr val="2A2A2A"/>
                </a:solidFill>
                <a:latin typeface="Arial"/>
                <a:cs typeface="Arial"/>
              </a:rPr>
              <a:t> </a:t>
            </a:r>
            <a:r>
              <a:rPr sz="1467" dirty="0">
                <a:solidFill>
                  <a:srgbClr val="2A2A2A"/>
                </a:solidFill>
                <a:latin typeface="Arial"/>
                <a:cs typeface="Arial"/>
              </a:rPr>
              <a:t>the</a:t>
            </a:r>
            <a:r>
              <a:rPr sz="1467" spc="-27" dirty="0">
                <a:solidFill>
                  <a:srgbClr val="2A2A2A"/>
                </a:solidFill>
                <a:latin typeface="Arial"/>
                <a:cs typeface="Arial"/>
              </a:rPr>
              <a:t> </a:t>
            </a:r>
            <a:r>
              <a:rPr sz="1467" spc="-7" dirty="0">
                <a:solidFill>
                  <a:srgbClr val="2A2A2A"/>
                </a:solidFill>
                <a:latin typeface="Arial"/>
                <a:cs typeface="Arial"/>
              </a:rPr>
              <a:t>analysis.</a:t>
            </a:r>
            <a:r>
              <a:rPr sz="1467" spc="27" dirty="0">
                <a:solidFill>
                  <a:srgbClr val="2A2A2A"/>
                </a:solidFill>
                <a:latin typeface="Arial"/>
                <a:cs typeface="Arial"/>
              </a:rPr>
              <a:t> </a:t>
            </a:r>
            <a:r>
              <a:rPr sz="1467" spc="-7" dirty="0">
                <a:solidFill>
                  <a:srgbClr val="2A2A2A"/>
                </a:solidFill>
                <a:latin typeface="Arial"/>
                <a:cs typeface="Arial"/>
              </a:rPr>
              <a:t>Again </a:t>
            </a:r>
            <a:r>
              <a:rPr sz="1467" dirty="0">
                <a:solidFill>
                  <a:srgbClr val="2A2A2A"/>
                </a:solidFill>
                <a:latin typeface="Arial"/>
                <a:cs typeface="Arial"/>
              </a:rPr>
              <a:t>based on</a:t>
            </a:r>
            <a:r>
              <a:rPr sz="1467" spc="-7" dirty="0">
                <a:solidFill>
                  <a:srgbClr val="2A2A2A"/>
                </a:solidFill>
                <a:latin typeface="Arial"/>
                <a:cs typeface="Arial"/>
              </a:rPr>
              <a:t> monitoring</a:t>
            </a:r>
            <a:endParaRPr sz="1467">
              <a:latin typeface="Arial"/>
              <a:cs typeface="Arial"/>
            </a:endParaRPr>
          </a:p>
          <a:p>
            <a:pPr>
              <a:spcBef>
                <a:spcPts val="20"/>
              </a:spcBef>
            </a:pPr>
            <a:endParaRPr sz="1867">
              <a:latin typeface="Arial"/>
              <a:cs typeface="Arial"/>
            </a:endParaRPr>
          </a:p>
          <a:p>
            <a:pPr marL="246374" indent="-230288">
              <a:buChar char="•"/>
              <a:tabLst>
                <a:tab pos="247220" algn="l"/>
              </a:tabLst>
            </a:pPr>
            <a:r>
              <a:rPr sz="1867" spc="-47" dirty="0">
                <a:solidFill>
                  <a:srgbClr val="2A2A2A"/>
                </a:solidFill>
                <a:latin typeface="Arial"/>
                <a:cs typeface="Arial"/>
              </a:rPr>
              <a:t>Two</a:t>
            </a:r>
            <a:r>
              <a:rPr sz="1867" spc="-13" dirty="0">
                <a:solidFill>
                  <a:srgbClr val="2A2A2A"/>
                </a:solidFill>
                <a:latin typeface="Arial"/>
                <a:cs typeface="Arial"/>
              </a:rPr>
              <a:t> </a:t>
            </a:r>
            <a:r>
              <a:rPr sz="1867" dirty="0">
                <a:solidFill>
                  <a:srgbClr val="2A2A2A"/>
                </a:solidFill>
                <a:latin typeface="Arial"/>
                <a:cs typeface="Arial"/>
              </a:rPr>
              <a:t>methods</a:t>
            </a:r>
            <a:r>
              <a:rPr sz="1867" spc="-67" dirty="0">
                <a:solidFill>
                  <a:srgbClr val="2A2A2A"/>
                </a:solidFill>
                <a:latin typeface="Arial"/>
                <a:cs typeface="Arial"/>
              </a:rPr>
              <a:t> </a:t>
            </a:r>
            <a:r>
              <a:rPr sz="1867" dirty="0">
                <a:solidFill>
                  <a:srgbClr val="2A2A2A"/>
                </a:solidFill>
                <a:latin typeface="Arial"/>
                <a:cs typeface="Arial"/>
              </a:rPr>
              <a:t>for</a:t>
            </a:r>
            <a:r>
              <a:rPr sz="1867" spc="-53" dirty="0">
                <a:solidFill>
                  <a:srgbClr val="2A2A2A"/>
                </a:solidFill>
                <a:latin typeface="Arial"/>
                <a:cs typeface="Arial"/>
              </a:rPr>
              <a:t> </a:t>
            </a:r>
            <a:r>
              <a:rPr sz="1867" dirty="0">
                <a:solidFill>
                  <a:srgbClr val="2A2A2A"/>
                </a:solidFill>
                <a:latin typeface="Arial"/>
                <a:cs typeface="Arial"/>
              </a:rPr>
              <a:t>assessing</a:t>
            </a:r>
            <a:r>
              <a:rPr sz="1867" spc="-80" dirty="0">
                <a:solidFill>
                  <a:srgbClr val="2A2A2A"/>
                </a:solidFill>
                <a:latin typeface="Arial"/>
                <a:cs typeface="Arial"/>
              </a:rPr>
              <a:t> </a:t>
            </a:r>
            <a:r>
              <a:rPr sz="1867" dirty="0">
                <a:solidFill>
                  <a:srgbClr val="2A2A2A"/>
                </a:solidFill>
                <a:latin typeface="Arial"/>
                <a:cs typeface="Arial"/>
              </a:rPr>
              <a:t>impact</a:t>
            </a:r>
            <a:endParaRPr sz="1867">
              <a:latin typeface="Arial"/>
              <a:cs typeface="Arial"/>
            </a:endParaRPr>
          </a:p>
          <a:p>
            <a:pPr marL="703562" marR="103291" lvl="1" indent="-230288">
              <a:lnSpc>
                <a:spcPct val="70000"/>
              </a:lnSpc>
              <a:spcBef>
                <a:spcPts val="545"/>
              </a:spcBef>
              <a:buChar char="•"/>
              <a:tabLst>
                <a:tab pos="704409" algn="l"/>
              </a:tabLst>
            </a:pPr>
            <a:r>
              <a:rPr sz="1467" spc="-7" dirty="0">
                <a:solidFill>
                  <a:srgbClr val="2A2A2A"/>
                </a:solidFill>
                <a:latin typeface="Arial"/>
                <a:cs typeface="Arial"/>
              </a:rPr>
              <a:t>Full </a:t>
            </a:r>
            <a:r>
              <a:rPr sz="1467" dirty="0">
                <a:solidFill>
                  <a:srgbClr val="2A2A2A"/>
                </a:solidFill>
                <a:latin typeface="Arial"/>
                <a:cs typeface="Arial"/>
              </a:rPr>
              <a:t>data </a:t>
            </a:r>
            <a:r>
              <a:rPr sz="1467" spc="-7" dirty="0">
                <a:solidFill>
                  <a:srgbClr val="2A2A2A"/>
                </a:solidFill>
                <a:latin typeface="Arial"/>
                <a:cs typeface="Arial"/>
              </a:rPr>
              <a:t>denial experiment </a:t>
            </a:r>
            <a:r>
              <a:rPr sz="1467" dirty="0">
                <a:solidFill>
                  <a:srgbClr val="2A2A2A"/>
                </a:solidFill>
                <a:latin typeface="Arial"/>
                <a:cs typeface="Arial"/>
              </a:rPr>
              <a:t>– test </a:t>
            </a:r>
            <a:r>
              <a:rPr sz="1467" spc="-7" dirty="0">
                <a:solidFill>
                  <a:srgbClr val="2A2A2A"/>
                </a:solidFill>
                <a:latin typeface="Arial"/>
                <a:cs typeface="Arial"/>
              </a:rPr>
              <a:t>withdrawal </a:t>
            </a:r>
            <a:r>
              <a:rPr sz="1467" dirty="0">
                <a:solidFill>
                  <a:srgbClr val="2A2A2A"/>
                </a:solidFill>
                <a:latin typeface="Arial"/>
                <a:cs typeface="Arial"/>
              </a:rPr>
              <a:t>of observation </a:t>
            </a:r>
            <a:r>
              <a:rPr sz="1467" spc="7" dirty="0">
                <a:solidFill>
                  <a:srgbClr val="2A2A2A"/>
                </a:solidFill>
                <a:latin typeface="Arial"/>
                <a:cs typeface="Arial"/>
              </a:rPr>
              <a:t>from </a:t>
            </a:r>
            <a:r>
              <a:rPr sz="1467" dirty="0">
                <a:solidFill>
                  <a:srgbClr val="2A2A2A"/>
                </a:solidFill>
                <a:latin typeface="Arial"/>
                <a:cs typeface="Arial"/>
              </a:rPr>
              <a:t>the </a:t>
            </a:r>
            <a:r>
              <a:rPr sz="1467" spc="-7" dirty="0">
                <a:solidFill>
                  <a:srgbClr val="2A2A2A"/>
                </a:solidFill>
                <a:latin typeface="Arial"/>
                <a:cs typeface="Arial"/>
              </a:rPr>
              <a:t>assimilation </a:t>
            </a:r>
            <a:r>
              <a:rPr sz="1467" dirty="0">
                <a:solidFill>
                  <a:srgbClr val="2A2A2A"/>
                </a:solidFill>
                <a:latin typeface="Arial"/>
                <a:cs typeface="Arial"/>
              </a:rPr>
              <a:t>scheme. Compare </a:t>
            </a:r>
            <a:r>
              <a:rPr sz="1467" spc="-7" dirty="0">
                <a:solidFill>
                  <a:srgbClr val="2A2A2A"/>
                </a:solidFill>
                <a:latin typeface="Arial"/>
                <a:cs typeface="Arial"/>
              </a:rPr>
              <a:t>resulting </a:t>
            </a:r>
            <a:r>
              <a:rPr sz="1467" dirty="0">
                <a:solidFill>
                  <a:srgbClr val="2A2A2A"/>
                </a:solidFill>
                <a:latin typeface="Arial"/>
                <a:cs typeface="Arial"/>
              </a:rPr>
              <a:t>forecast errors </a:t>
            </a:r>
            <a:r>
              <a:rPr sz="1467" spc="-393" dirty="0">
                <a:solidFill>
                  <a:srgbClr val="2A2A2A"/>
                </a:solidFill>
                <a:latin typeface="Arial"/>
                <a:cs typeface="Arial"/>
              </a:rPr>
              <a:t> </a:t>
            </a:r>
            <a:r>
              <a:rPr sz="1467" spc="-13" dirty="0">
                <a:solidFill>
                  <a:srgbClr val="2A2A2A"/>
                </a:solidFill>
                <a:latin typeface="Arial"/>
                <a:cs typeface="Arial"/>
              </a:rPr>
              <a:t>with</a:t>
            </a:r>
            <a:r>
              <a:rPr sz="1467" spc="13" dirty="0">
                <a:solidFill>
                  <a:srgbClr val="2A2A2A"/>
                </a:solidFill>
                <a:latin typeface="Arial"/>
                <a:cs typeface="Arial"/>
              </a:rPr>
              <a:t> </a:t>
            </a:r>
            <a:r>
              <a:rPr sz="1467" dirty="0">
                <a:solidFill>
                  <a:srgbClr val="2A2A2A"/>
                </a:solidFill>
                <a:latin typeface="Arial"/>
                <a:cs typeface="Arial"/>
              </a:rPr>
              <a:t>a</a:t>
            </a:r>
            <a:r>
              <a:rPr sz="1467" spc="-13" dirty="0">
                <a:solidFill>
                  <a:srgbClr val="2A2A2A"/>
                </a:solidFill>
                <a:latin typeface="Arial"/>
                <a:cs typeface="Arial"/>
              </a:rPr>
              <a:t> </a:t>
            </a:r>
            <a:r>
              <a:rPr sz="1467" dirty="0">
                <a:solidFill>
                  <a:srgbClr val="2A2A2A"/>
                </a:solidFill>
                <a:latin typeface="Arial"/>
                <a:cs typeface="Arial"/>
              </a:rPr>
              <a:t>control</a:t>
            </a:r>
            <a:r>
              <a:rPr sz="1467" spc="-33" dirty="0">
                <a:solidFill>
                  <a:srgbClr val="2A2A2A"/>
                </a:solidFill>
                <a:latin typeface="Arial"/>
                <a:cs typeface="Arial"/>
              </a:rPr>
              <a:t> </a:t>
            </a:r>
            <a:r>
              <a:rPr sz="1467" dirty="0">
                <a:solidFill>
                  <a:srgbClr val="2A2A2A"/>
                </a:solidFill>
                <a:latin typeface="Arial"/>
                <a:cs typeface="Arial"/>
              </a:rPr>
              <a:t>run</a:t>
            </a:r>
            <a:endParaRPr sz="1467">
              <a:latin typeface="Arial"/>
              <a:cs typeface="Arial"/>
            </a:endParaRPr>
          </a:p>
          <a:p>
            <a:pPr marL="703562" marR="6773" lvl="1" indent="-230288">
              <a:lnSpc>
                <a:spcPct val="70000"/>
              </a:lnSpc>
              <a:spcBef>
                <a:spcPts val="527"/>
              </a:spcBef>
              <a:buChar char="•"/>
              <a:tabLst>
                <a:tab pos="704409" algn="l"/>
              </a:tabLst>
            </a:pPr>
            <a:r>
              <a:rPr sz="1467" dirty="0">
                <a:solidFill>
                  <a:srgbClr val="2A2A2A"/>
                </a:solidFill>
                <a:latin typeface="Arial"/>
                <a:cs typeface="Arial"/>
              </a:rPr>
              <a:t>Forecast </a:t>
            </a:r>
            <a:r>
              <a:rPr sz="1467" spc="-7" dirty="0">
                <a:solidFill>
                  <a:srgbClr val="2A2A2A"/>
                </a:solidFill>
                <a:latin typeface="Arial"/>
                <a:cs typeface="Arial"/>
              </a:rPr>
              <a:t>Sensitivity </a:t>
            </a:r>
            <a:r>
              <a:rPr sz="1467" dirty="0">
                <a:solidFill>
                  <a:srgbClr val="2A2A2A"/>
                </a:solidFill>
                <a:latin typeface="Arial"/>
                <a:cs typeface="Arial"/>
              </a:rPr>
              <a:t>to </a:t>
            </a:r>
            <a:r>
              <a:rPr sz="1467" spc="-7" dirty="0">
                <a:solidFill>
                  <a:srgbClr val="2A2A2A"/>
                </a:solidFill>
                <a:latin typeface="Arial"/>
                <a:cs typeface="Arial"/>
              </a:rPr>
              <a:t>Observation </a:t>
            </a:r>
            <a:r>
              <a:rPr sz="1467" dirty="0">
                <a:solidFill>
                  <a:srgbClr val="2A2A2A"/>
                </a:solidFill>
                <a:latin typeface="Arial"/>
                <a:cs typeface="Arial"/>
              </a:rPr>
              <a:t>Impact – runs as part of the data </a:t>
            </a:r>
            <a:r>
              <a:rPr sz="1467" spc="-7" dirty="0">
                <a:solidFill>
                  <a:srgbClr val="2A2A2A"/>
                </a:solidFill>
                <a:latin typeface="Arial"/>
                <a:cs typeface="Arial"/>
              </a:rPr>
              <a:t>assimilation </a:t>
            </a:r>
            <a:r>
              <a:rPr sz="1467" dirty="0">
                <a:solidFill>
                  <a:srgbClr val="2A2A2A"/>
                </a:solidFill>
                <a:latin typeface="Arial"/>
                <a:cs typeface="Arial"/>
              </a:rPr>
              <a:t>scheme and </a:t>
            </a:r>
            <a:r>
              <a:rPr sz="1467" spc="-7" dirty="0">
                <a:solidFill>
                  <a:srgbClr val="2A2A2A"/>
                </a:solidFill>
                <a:latin typeface="Arial"/>
                <a:cs typeface="Arial"/>
              </a:rPr>
              <a:t>allows </a:t>
            </a:r>
            <a:r>
              <a:rPr sz="1467" dirty="0">
                <a:solidFill>
                  <a:srgbClr val="2A2A2A"/>
                </a:solidFill>
                <a:latin typeface="Arial"/>
                <a:cs typeface="Arial"/>
              </a:rPr>
              <a:t>a </a:t>
            </a:r>
            <a:r>
              <a:rPr sz="1467" spc="-7" dirty="0">
                <a:solidFill>
                  <a:srgbClr val="2A2A2A"/>
                </a:solidFill>
                <a:latin typeface="Arial"/>
                <a:cs typeface="Arial"/>
              </a:rPr>
              <a:t>diagnostic over time </a:t>
            </a:r>
            <a:r>
              <a:rPr sz="1467" dirty="0">
                <a:solidFill>
                  <a:srgbClr val="2A2A2A"/>
                </a:solidFill>
                <a:latin typeface="Arial"/>
                <a:cs typeface="Arial"/>
              </a:rPr>
              <a:t>of </a:t>
            </a:r>
            <a:r>
              <a:rPr sz="1467" spc="-393" dirty="0">
                <a:solidFill>
                  <a:srgbClr val="2A2A2A"/>
                </a:solidFill>
                <a:latin typeface="Arial"/>
                <a:cs typeface="Arial"/>
              </a:rPr>
              <a:t> </a:t>
            </a:r>
            <a:r>
              <a:rPr sz="1467" spc="-7" dirty="0">
                <a:solidFill>
                  <a:srgbClr val="2A2A2A"/>
                </a:solidFill>
                <a:latin typeface="Arial"/>
                <a:cs typeface="Arial"/>
              </a:rPr>
              <a:t>impacts</a:t>
            </a:r>
            <a:endParaRPr sz="1467">
              <a:latin typeface="Arial"/>
              <a:cs typeface="Arial"/>
            </a:endParaRPr>
          </a:p>
          <a:p>
            <a:pPr marL="246374" indent="-230288">
              <a:lnSpc>
                <a:spcPts val="1907"/>
              </a:lnSpc>
              <a:spcBef>
                <a:spcPts val="400"/>
              </a:spcBef>
              <a:buChar char="•"/>
              <a:tabLst>
                <a:tab pos="247220" algn="l"/>
              </a:tabLst>
            </a:pPr>
            <a:r>
              <a:rPr sz="1867" dirty="0">
                <a:solidFill>
                  <a:srgbClr val="2A2A2A"/>
                </a:solidFill>
                <a:latin typeface="Arial"/>
                <a:cs typeface="Arial"/>
              </a:rPr>
              <a:t>Focusing</a:t>
            </a:r>
            <a:r>
              <a:rPr sz="1867" spc="-60" dirty="0">
                <a:solidFill>
                  <a:srgbClr val="2A2A2A"/>
                </a:solidFill>
                <a:latin typeface="Arial"/>
                <a:cs typeface="Arial"/>
              </a:rPr>
              <a:t> </a:t>
            </a:r>
            <a:r>
              <a:rPr sz="1867" dirty="0">
                <a:solidFill>
                  <a:srgbClr val="2A2A2A"/>
                </a:solidFill>
                <a:latin typeface="Arial"/>
                <a:cs typeface="Arial"/>
              </a:rPr>
              <a:t>on the</a:t>
            </a:r>
            <a:r>
              <a:rPr sz="1867" spc="-40" dirty="0">
                <a:solidFill>
                  <a:srgbClr val="2A2A2A"/>
                </a:solidFill>
                <a:latin typeface="Arial"/>
                <a:cs typeface="Arial"/>
              </a:rPr>
              <a:t> </a:t>
            </a:r>
            <a:r>
              <a:rPr sz="1867" dirty="0">
                <a:solidFill>
                  <a:srgbClr val="2A2A2A"/>
                </a:solidFill>
                <a:latin typeface="Arial"/>
                <a:cs typeface="Arial"/>
              </a:rPr>
              <a:t>global</a:t>
            </a:r>
            <a:r>
              <a:rPr sz="1867" spc="-13" dirty="0">
                <a:solidFill>
                  <a:srgbClr val="2A2A2A"/>
                </a:solidFill>
                <a:latin typeface="Arial"/>
                <a:cs typeface="Arial"/>
              </a:rPr>
              <a:t> </a:t>
            </a:r>
            <a:r>
              <a:rPr sz="1867" dirty="0">
                <a:solidFill>
                  <a:srgbClr val="2A2A2A"/>
                </a:solidFill>
                <a:latin typeface="Arial"/>
                <a:cs typeface="Arial"/>
              </a:rPr>
              <a:t>data</a:t>
            </a:r>
            <a:r>
              <a:rPr sz="1867" spc="-40" dirty="0">
                <a:solidFill>
                  <a:srgbClr val="2A2A2A"/>
                </a:solidFill>
                <a:latin typeface="Arial"/>
                <a:cs typeface="Arial"/>
              </a:rPr>
              <a:t> </a:t>
            </a:r>
            <a:r>
              <a:rPr sz="1867" spc="-7" dirty="0">
                <a:solidFill>
                  <a:srgbClr val="2A2A2A"/>
                </a:solidFill>
                <a:latin typeface="Arial"/>
                <a:cs typeface="Arial"/>
              </a:rPr>
              <a:t>model</a:t>
            </a:r>
            <a:r>
              <a:rPr sz="1867" spc="-13" dirty="0">
                <a:solidFill>
                  <a:srgbClr val="2A2A2A"/>
                </a:solidFill>
                <a:latin typeface="Arial"/>
                <a:cs typeface="Arial"/>
              </a:rPr>
              <a:t> </a:t>
            </a:r>
            <a:r>
              <a:rPr sz="1867" dirty="0">
                <a:solidFill>
                  <a:srgbClr val="2A2A2A"/>
                </a:solidFill>
                <a:latin typeface="Arial"/>
                <a:cs typeface="Arial"/>
              </a:rPr>
              <a:t>assimilation</a:t>
            </a:r>
            <a:r>
              <a:rPr sz="1867" spc="-53" dirty="0">
                <a:solidFill>
                  <a:srgbClr val="2A2A2A"/>
                </a:solidFill>
                <a:latin typeface="Arial"/>
                <a:cs typeface="Arial"/>
              </a:rPr>
              <a:t> </a:t>
            </a:r>
            <a:r>
              <a:rPr sz="1867" spc="-7" dirty="0">
                <a:solidFill>
                  <a:srgbClr val="2A2A2A"/>
                </a:solidFill>
                <a:latin typeface="Arial"/>
                <a:cs typeface="Arial"/>
              </a:rPr>
              <a:t>system.</a:t>
            </a:r>
            <a:r>
              <a:rPr sz="1867" spc="7" dirty="0">
                <a:solidFill>
                  <a:srgbClr val="2A2A2A"/>
                </a:solidFill>
                <a:latin typeface="Arial"/>
                <a:cs typeface="Arial"/>
              </a:rPr>
              <a:t> </a:t>
            </a:r>
            <a:r>
              <a:rPr sz="1867" dirty="0">
                <a:solidFill>
                  <a:srgbClr val="2A2A2A"/>
                </a:solidFill>
                <a:latin typeface="Arial"/>
                <a:cs typeface="Arial"/>
              </a:rPr>
              <a:t>Forecast</a:t>
            </a:r>
            <a:r>
              <a:rPr sz="1867" spc="-40" dirty="0">
                <a:solidFill>
                  <a:srgbClr val="2A2A2A"/>
                </a:solidFill>
                <a:latin typeface="Arial"/>
                <a:cs typeface="Arial"/>
              </a:rPr>
              <a:t> </a:t>
            </a:r>
            <a:r>
              <a:rPr sz="1867" dirty="0">
                <a:solidFill>
                  <a:srgbClr val="2A2A2A"/>
                </a:solidFill>
                <a:latin typeface="Arial"/>
                <a:cs typeface="Arial"/>
              </a:rPr>
              <a:t>Parameters</a:t>
            </a:r>
            <a:r>
              <a:rPr sz="1867" spc="-40" dirty="0">
                <a:solidFill>
                  <a:srgbClr val="2A2A2A"/>
                </a:solidFill>
                <a:latin typeface="Arial"/>
                <a:cs typeface="Arial"/>
              </a:rPr>
              <a:t> </a:t>
            </a:r>
            <a:r>
              <a:rPr sz="1867" dirty="0">
                <a:solidFill>
                  <a:srgbClr val="2A2A2A"/>
                </a:solidFill>
                <a:latin typeface="Arial"/>
                <a:cs typeface="Arial"/>
              </a:rPr>
              <a:t>of</a:t>
            </a:r>
            <a:r>
              <a:rPr sz="1867" spc="-7" dirty="0">
                <a:solidFill>
                  <a:srgbClr val="2A2A2A"/>
                </a:solidFill>
                <a:latin typeface="Arial"/>
                <a:cs typeface="Arial"/>
              </a:rPr>
              <a:t> </a:t>
            </a:r>
            <a:r>
              <a:rPr sz="1867" dirty="0">
                <a:solidFill>
                  <a:srgbClr val="2A2A2A"/>
                </a:solidFill>
                <a:latin typeface="Arial"/>
                <a:cs typeface="Arial"/>
              </a:rPr>
              <a:t>interest</a:t>
            </a:r>
            <a:r>
              <a:rPr sz="1867" spc="-33" dirty="0">
                <a:solidFill>
                  <a:srgbClr val="2A2A2A"/>
                </a:solidFill>
                <a:latin typeface="Arial"/>
                <a:cs typeface="Arial"/>
              </a:rPr>
              <a:t> </a:t>
            </a:r>
            <a:r>
              <a:rPr sz="1867" dirty="0">
                <a:solidFill>
                  <a:srgbClr val="2A2A2A"/>
                </a:solidFill>
                <a:latin typeface="Arial"/>
                <a:cs typeface="Arial"/>
              </a:rPr>
              <a:t>are</a:t>
            </a:r>
            <a:r>
              <a:rPr sz="1867" spc="-20" dirty="0">
                <a:solidFill>
                  <a:srgbClr val="2A2A2A"/>
                </a:solidFill>
                <a:latin typeface="Arial"/>
                <a:cs typeface="Arial"/>
              </a:rPr>
              <a:t> </a:t>
            </a:r>
            <a:r>
              <a:rPr sz="1867" spc="-7" dirty="0">
                <a:solidFill>
                  <a:srgbClr val="2A2A2A"/>
                </a:solidFill>
                <a:latin typeface="Arial"/>
                <a:cs typeface="Arial"/>
              </a:rPr>
              <a:t>standard</a:t>
            </a:r>
            <a:endParaRPr sz="1867">
              <a:latin typeface="Arial"/>
              <a:cs typeface="Arial"/>
            </a:endParaRPr>
          </a:p>
          <a:p>
            <a:pPr marL="246374">
              <a:lnSpc>
                <a:spcPts val="1907"/>
              </a:lnSpc>
            </a:pPr>
            <a:r>
              <a:rPr sz="1867" spc="-7" dirty="0">
                <a:solidFill>
                  <a:srgbClr val="2A2A2A"/>
                </a:solidFill>
                <a:latin typeface="Arial"/>
                <a:cs typeface="Arial"/>
              </a:rPr>
              <a:t>variables</a:t>
            </a:r>
            <a:r>
              <a:rPr sz="1867" spc="-13" dirty="0">
                <a:solidFill>
                  <a:srgbClr val="2A2A2A"/>
                </a:solidFill>
                <a:latin typeface="Arial"/>
                <a:cs typeface="Arial"/>
              </a:rPr>
              <a:t> </a:t>
            </a:r>
            <a:r>
              <a:rPr sz="1867" spc="-7" dirty="0">
                <a:solidFill>
                  <a:srgbClr val="2A2A2A"/>
                </a:solidFill>
                <a:latin typeface="Arial"/>
                <a:cs typeface="Arial"/>
              </a:rPr>
              <a:t>representing</a:t>
            </a:r>
            <a:r>
              <a:rPr sz="1867" spc="-47" dirty="0">
                <a:solidFill>
                  <a:srgbClr val="2A2A2A"/>
                </a:solidFill>
                <a:latin typeface="Arial"/>
                <a:cs typeface="Arial"/>
              </a:rPr>
              <a:t> </a:t>
            </a:r>
            <a:r>
              <a:rPr sz="1867" dirty="0">
                <a:solidFill>
                  <a:srgbClr val="2A2A2A"/>
                </a:solidFill>
                <a:latin typeface="Arial"/>
                <a:cs typeface="Arial"/>
              </a:rPr>
              <a:t>the</a:t>
            </a:r>
            <a:r>
              <a:rPr sz="1867" spc="-20" dirty="0">
                <a:solidFill>
                  <a:srgbClr val="2A2A2A"/>
                </a:solidFill>
                <a:latin typeface="Arial"/>
                <a:cs typeface="Arial"/>
              </a:rPr>
              <a:t> </a:t>
            </a:r>
            <a:r>
              <a:rPr sz="1867" dirty="0">
                <a:solidFill>
                  <a:srgbClr val="2A2A2A"/>
                </a:solidFill>
                <a:latin typeface="Arial"/>
                <a:cs typeface="Arial"/>
              </a:rPr>
              <a:t>large</a:t>
            </a:r>
            <a:r>
              <a:rPr sz="1867" spc="-27" dirty="0">
                <a:solidFill>
                  <a:srgbClr val="2A2A2A"/>
                </a:solidFill>
                <a:latin typeface="Arial"/>
                <a:cs typeface="Arial"/>
              </a:rPr>
              <a:t> </a:t>
            </a:r>
            <a:r>
              <a:rPr sz="1867" dirty="0">
                <a:solidFill>
                  <a:srgbClr val="2A2A2A"/>
                </a:solidFill>
                <a:latin typeface="Arial"/>
                <a:cs typeface="Arial"/>
              </a:rPr>
              <a:t>scale</a:t>
            </a:r>
            <a:r>
              <a:rPr sz="1867" spc="-20" dirty="0">
                <a:solidFill>
                  <a:srgbClr val="2A2A2A"/>
                </a:solidFill>
                <a:latin typeface="Arial"/>
                <a:cs typeface="Arial"/>
              </a:rPr>
              <a:t> </a:t>
            </a:r>
            <a:r>
              <a:rPr sz="1867" dirty="0">
                <a:solidFill>
                  <a:srgbClr val="2A2A2A"/>
                </a:solidFill>
                <a:latin typeface="Arial"/>
                <a:cs typeface="Arial"/>
              </a:rPr>
              <a:t>flow</a:t>
            </a:r>
            <a:r>
              <a:rPr sz="1867" spc="-20" dirty="0">
                <a:solidFill>
                  <a:srgbClr val="2A2A2A"/>
                </a:solidFill>
                <a:latin typeface="Arial"/>
                <a:cs typeface="Arial"/>
              </a:rPr>
              <a:t> </a:t>
            </a:r>
            <a:r>
              <a:rPr sz="1867" dirty="0">
                <a:solidFill>
                  <a:srgbClr val="2A2A2A"/>
                </a:solidFill>
                <a:latin typeface="Arial"/>
                <a:cs typeface="Arial"/>
              </a:rPr>
              <a:t>in</a:t>
            </a:r>
            <a:r>
              <a:rPr sz="1867" spc="-7" dirty="0">
                <a:solidFill>
                  <a:srgbClr val="2A2A2A"/>
                </a:solidFill>
                <a:latin typeface="Arial"/>
                <a:cs typeface="Arial"/>
              </a:rPr>
              <a:t> </a:t>
            </a:r>
            <a:r>
              <a:rPr sz="1867" dirty="0">
                <a:solidFill>
                  <a:srgbClr val="2A2A2A"/>
                </a:solidFill>
                <a:latin typeface="Arial"/>
                <a:cs typeface="Arial"/>
              </a:rPr>
              <a:t>the</a:t>
            </a:r>
            <a:r>
              <a:rPr sz="1867" spc="-13" dirty="0">
                <a:solidFill>
                  <a:srgbClr val="2A2A2A"/>
                </a:solidFill>
                <a:latin typeface="Arial"/>
                <a:cs typeface="Arial"/>
              </a:rPr>
              <a:t> </a:t>
            </a:r>
            <a:r>
              <a:rPr sz="1867" spc="-7" dirty="0">
                <a:solidFill>
                  <a:srgbClr val="2A2A2A"/>
                </a:solidFill>
                <a:latin typeface="Arial"/>
                <a:cs typeface="Arial"/>
              </a:rPr>
              <a:t>troposphere</a:t>
            </a:r>
            <a:endParaRPr sz="1867">
              <a:latin typeface="Arial"/>
              <a:cs typeface="Arial"/>
            </a:endParaRPr>
          </a:p>
        </p:txBody>
      </p:sp>
      <p:sp>
        <p:nvSpPr>
          <p:cNvPr id="3" name="object 3"/>
          <p:cNvSpPr txBox="1">
            <a:spLocks noGrp="1"/>
          </p:cNvSpPr>
          <p:nvPr>
            <p:ph type="title"/>
          </p:nvPr>
        </p:nvSpPr>
        <p:spPr>
          <a:xfrm>
            <a:off x="441079" y="962414"/>
            <a:ext cx="4729480" cy="674608"/>
          </a:xfrm>
          <a:prstGeom prst="rect">
            <a:avLst/>
          </a:prstGeom>
        </p:spPr>
        <p:txBody>
          <a:bodyPr vert="horz" wrap="square" lIns="0" tIns="17780" rIns="0" bIns="0" rtlCol="0" anchor="ctr">
            <a:spAutoFit/>
          </a:bodyPr>
          <a:lstStyle/>
          <a:p>
            <a:pPr marL="16933">
              <a:lnSpc>
                <a:spcPct val="100000"/>
              </a:lnSpc>
              <a:spcBef>
                <a:spcPts val="140"/>
              </a:spcBef>
            </a:pPr>
            <a:r>
              <a:rPr sz="4267" dirty="0"/>
              <a:t>Why</a:t>
            </a:r>
            <a:r>
              <a:rPr sz="4267" spc="-53" dirty="0"/>
              <a:t> </a:t>
            </a:r>
            <a:r>
              <a:rPr sz="4267" dirty="0"/>
              <a:t>revisit</a:t>
            </a:r>
            <a:r>
              <a:rPr sz="4267" spc="-53" dirty="0"/>
              <a:t> </a:t>
            </a:r>
            <a:r>
              <a:rPr sz="4267" spc="-7" dirty="0"/>
              <a:t>impact?</a:t>
            </a:r>
            <a:endParaRPr sz="4267"/>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790720" y="1106762"/>
            <a:ext cx="6547273" cy="4947359"/>
          </a:xfrm>
          <a:prstGeom prst="rect">
            <a:avLst/>
          </a:prstGeom>
        </p:spPr>
        <p:txBody>
          <a:bodyPr vert="horz" wrap="square" lIns="0" tIns="16933" rIns="0" bIns="0" rtlCol="0">
            <a:spAutoFit/>
          </a:bodyPr>
          <a:lstStyle/>
          <a:p>
            <a:pPr marL="84665">
              <a:lnSpc>
                <a:spcPts val="2360"/>
              </a:lnSpc>
              <a:spcBef>
                <a:spcPts val="133"/>
              </a:spcBef>
            </a:pPr>
            <a:r>
              <a:rPr sz="2000" dirty="0">
                <a:solidFill>
                  <a:srgbClr val="2A2A2A"/>
                </a:solidFill>
                <a:latin typeface="Arial"/>
                <a:cs typeface="Arial"/>
              </a:rPr>
              <a:t>In</a:t>
            </a:r>
            <a:r>
              <a:rPr sz="2000" spc="-13" dirty="0">
                <a:solidFill>
                  <a:srgbClr val="2A2A2A"/>
                </a:solidFill>
                <a:latin typeface="Arial"/>
                <a:cs typeface="Arial"/>
              </a:rPr>
              <a:t> </a:t>
            </a:r>
            <a:r>
              <a:rPr sz="2000" spc="-7" dirty="0">
                <a:solidFill>
                  <a:srgbClr val="2A2A2A"/>
                </a:solidFill>
                <a:latin typeface="Arial"/>
                <a:cs typeface="Arial"/>
              </a:rPr>
              <a:t>Each</a:t>
            </a:r>
            <a:r>
              <a:rPr sz="2000" spc="-27" dirty="0">
                <a:solidFill>
                  <a:srgbClr val="2A2A2A"/>
                </a:solidFill>
                <a:latin typeface="Arial"/>
                <a:cs typeface="Arial"/>
              </a:rPr>
              <a:t> </a:t>
            </a:r>
            <a:r>
              <a:rPr sz="2000" spc="-7" dirty="0">
                <a:solidFill>
                  <a:srgbClr val="2A2A2A"/>
                </a:solidFill>
                <a:latin typeface="Arial"/>
                <a:cs typeface="Arial"/>
              </a:rPr>
              <a:t>data</a:t>
            </a:r>
            <a:r>
              <a:rPr sz="2000" spc="-20" dirty="0">
                <a:solidFill>
                  <a:srgbClr val="2A2A2A"/>
                </a:solidFill>
                <a:latin typeface="Arial"/>
                <a:cs typeface="Arial"/>
              </a:rPr>
              <a:t> </a:t>
            </a:r>
            <a:r>
              <a:rPr sz="2000" dirty="0">
                <a:solidFill>
                  <a:srgbClr val="2A2A2A"/>
                </a:solidFill>
                <a:latin typeface="Arial"/>
                <a:cs typeface="Arial"/>
              </a:rPr>
              <a:t>denial</a:t>
            </a:r>
            <a:r>
              <a:rPr sz="2000" spc="-20" dirty="0">
                <a:solidFill>
                  <a:srgbClr val="2A2A2A"/>
                </a:solidFill>
                <a:latin typeface="Arial"/>
                <a:cs typeface="Arial"/>
              </a:rPr>
              <a:t> </a:t>
            </a:r>
            <a:r>
              <a:rPr sz="2000" spc="-7" dirty="0">
                <a:solidFill>
                  <a:srgbClr val="2A2A2A"/>
                </a:solidFill>
                <a:latin typeface="Arial"/>
                <a:cs typeface="Arial"/>
              </a:rPr>
              <a:t>experiment</a:t>
            </a:r>
            <a:r>
              <a:rPr sz="2000" spc="-13" dirty="0">
                <a:solidFill>
                  <a:srgbClr val="2A2A2A"/>
                </a:solidFill>
                <a:latin typeface="Arial"/>
                <a:cs typeface="Arial"/>
              </a:rPr>
              <a:t> </a:t>
            </a:r>
            <a:r>
              <a:rPr sz="2000" spc="-7" dirty="0">
                <a:solidFill>
                  <a:srgbClr val="2A2A2A"/>
                </a:solidFill>
                <a:latin typeface="Arial"/>
                <a:cs typeface="Arial"/>
              </a:rPr>
              <a:t>(DDE):</a:t>
            </a:r>
            <a:endParaRPr sz="2000">
              <a:latin typeface="Arial"/>
              <a:cs typeface="Arial"/>
            </a:endParaRPr>
          </a:p>
          <a:p>
            <a:pPr marL="541853">
              <a:lnSpc>
                <a:spcPts val="1727"/>
              </a:lnSpc>
            </a:pPr>
            <a:r>
              <a:rPr sz="1733" spc="-7" dirty="0">
                <a:solidFill>
                  <a:srgbClr val="2A2A2A"/>
                </a:solidFill>
                <a:latin typeface="Arial"/>
                <a:cs typeface="Arial"/>
              </a:rPr>
              <a:t>One</a:t>
            </a:r>
            <a:r>
              <a:rPr sz="1733" spc="7" dirty="0">
                <a:solidFill>
                  <a:srgbClr val="2A2A2A"/>
                </a:solidFill>
                <a:latin typeface="Arial"/>
                <a:cs typeface="Arial"/>
              </a:rPr>
              <a:t> </a:t>
            </a:r>
            <a:r>
              <a:rPr sz="1733" spc="-7" dirty="0">
                <a:solidFill>
                  <a:srgbClr val="2A2A2A"/>
                </a:solidFill>
                <a:latin typeface="Arial"/>
                <a:cs typeface="Arial"/>
              </a:rPr>
              <a:t>of</a:t>
            </a:r>
            <a:r>
              <a:rPr sz="1733" spc="7" dirty="0">
                <a:solidFill>
                  <a:srgbClr val="2A2A2A"/>
                </a:solidFill>
                <a:latin typeface="Arial"/>
                <a:cs typeface="Arial"/>
              </a:rPr>
              <a:t> </a:t>
            </a:r>
            <a:r>
              <a:rPr sz="1733" spc="-7" dirty="0">
                <a:solidFill>
                  <a:srgbClr val="2A2A2A"/>
                </a:solidFill>
                <a:latin typeface="Arial"/>
                <a:cs typeface="Arial"/>
              </a:rPr>
              <a:t>the</a:t>
            </a:r>
            <a:r>
              <a:rPr sz="1733" spc="7" dirty="0">
                <a:solidFill>
                  <a:srgbClr val="2A2A2A"/>
                </a:solidFill>
                <a:latin typeface="Arial"/>
                <a:cs typeface="Arial"/>
              </a:rPr>
              <a:t> </a:t>
            </a:r>
            <a:r>
              <a:rPr sz="1733" spc="-7" dirty="0">
                <a:solidFill>
                  <a:srgbClr val="2A2A2A"/>
                </a:solidFill>
                <a:latin typeface="Arial"/>
                <a:cs typeface="Arial"/>
              </a:rPr>
              <a:t>observation</a:t>
            </a:r>
            <a:r>
              <a:rPr sz="1733" spc="73" dirty="0">
                <a:solidFill>
                  <a:srgbClr val="2A2A2A"/>
                </a:solidFill>
                <a:latin typeface="Arial"/>
                <a:cs typeface="Arial"/>
              </a:rPr>
              <a:t> </a:t>
            </a:r>
            <a:r>
              <a:rPr sz="1733" spc="-7" dirty="0">
                <a:solidFill>
                  <a:srgbClr val="2A2A2A"/>
                </a:solidFill>
                <a:latin typeface="Arial"/>
                <a:cs typeface="Arial"/>
              </a:rPr>
              <a:t>category</a:t>
            </a:r>
            <a:r>
              <a:rPr sz="1733" spc="40" dirty="0">
                <a:solidFill>
                  <a:srgbClr val="2A2A2A"/>
                </a:solidFill>
                <a:latin typeface="Arial"/>
                <a:cs typeface="Arial"/>
              </a:rPr>
              <a:t> </a:t>
            </a:r>
            <a:r>
              <a:rPr sz="1733" spc="-7" dirty="0">
                <a:solidFill>
                  <a:srgbClr val="2A2A2A"/>
                </a:solidFill>
                <a:latin typeface="Arial"/>
                <a:cs typeface="Arial"/>
              </a:rPr>
              <a:t>is</a:t>
            </a:r>
            <a:r>
              <a:rPr sz="1733" dirty="0">
                <a:solidFill>
                  <a:srgbClr val="2A2A2A"/>
                </a:solidFill>
                <a:latin typeface="Arial"/>
                <a:cs typeface="Arial"/>
              </a:rPr>
              <a:t> </a:t>
            </a:r>
            <a:r>
              <a:rPr sz="1733" spc="-7" dirty="0">
                <a:solidFill>
                  <a:srgbClr val="2A2A2A"/>
                </a:solidFill>
                <a:latin typeface="Arial"/>
                <a:cs typeface="Arial"/>
              </a:rPr>
              <a:t>removed</a:t>
            </a:r>
            <a:r>
              <a:rPr sz="1733" spc="73" dirty="0">
                <a:solidFill>
                  <a:srgbClr val="2A2A2A"/>
                </a:solidFill>
                <a:latin typeface="Arial"/>
                <a:cs typeface="Arial"/>
              </a:rPr>
              <a:t> </a:t>
            </a:r>
            <a:r>
              <a:rPr sz="1733" spc="-7" dirty="0">
                <a:solidFill>
                  <a:srgbClr val="2A2A2A"/>
                </a:solidFill>
                <a:latin typeface="Arial"/>
                <a:cs typeface="Arial"/>
              </a:rPr>
              <a:t>from</a:t>
            </a:r>
            <a:r>
              <a:rPr sz="1733" spc="7" dirty="0">
                <a:solidFill>
                  <a:srgbClr val="2A2A2A"/>
                </a:solidFill>
                <a:latin typeface="Arial"/>
                <a:cs typeface="Arial"/>
              </a:rPr>
              <a:t> </a:t>
            </a:r>
            <a:r>
              <a:rPr sz="1733" spc="-7" dirty="0">
                <a:solidFill>
                  <a:srgbClr val="2A2A2A"/>
                </a:solidFill>
                <a:latin typeface="Arial"/>
                <a:cs typeface="Arial"/>
              </a:rPr>
              <a:t>the</a:t>
            </a:r>
            <a:r>
              <a:rPr sz="1733" spc="20" dirty="0">
                <a:solidFill>
                  <a:srgbClr val="2A2A2A"/>
                </a:solidFill>
                <a:latin typeface="Arial"/>
                <a:cs typeface="Arial"/>
              </a:rPr>
              <a:t> </a:t>
            </a:r>
            <a:r>
              <a:rPr sz="1733" spc="-7" dirty="0">
                <a:solidFill>
                  <a:srgbClr val="2A2A2A"/>
                </a:solidFill>
                <a:latin typeface="Arial"/>
                <a:cs typeface="Arial"/>
              </a:rPr>
              <a:t>data</a:t>
            </a:r>
            <a:endParaRPr sz="1733">
              <a:latin typeface="Arial"/>
              <a:cs typeface="Arial"/>
            </a:endParaRPr>
          </a:p>
          <a:p>
            <a:pPr marL="541853">
              <a:lnSpc>
                <a:spcPts val="1720"/>
              </a:lnSpc>
            </a:pPr>
            <a:r>
              <a:rPr sz="1733" spc="-7" dirty="0">
                <a:solidFill>
                  <a:srgbClr val="2A2A2A"/>
                </a:solidFill>
                <a:latin typeface="Arial"/>
                <a:cs typeface="Arial"/>
              </a:rPr>
              <a:t>assimilation</a:t>
            </a:r>
            <a:r>
              <a:rPr sz="1733" spc="20" dirty="0">
                <a:solidFill>
                  <a:srgbClr val="2A2A2A"/>
                </a:solidFill>
                <a:latin typeface="Arial"/>
                <a:cs typeface="Arial"/>
              </a:rPr>
              <a:t> </a:t>
            </a:r>
            <a:r>
              <a:rPr sz="1733" spc="-7" dirty="0">
                <a:solidFill>
                  <a:srgbClr val="2A2A2A"/>
                </a:solidFill>
                <a:latin typeface="Arial"/>
                <a:cs typeface="Arial"/>
              </a:rPr>
              <a:t>step</a:t>
            </a:r>
            <a:r>
              <a:rPr sz="1733" dirty="0">
                <a:solidFill>
                  <a:srgbClr val="2A2A2A"/>
                </a:solidFill>
                <a:latin typeface="Arial"/>
                <a:cs typeface="Arial"/>
              </a:rPr>
              <a:t> </a:t>
            </a:r>
            <a:r>
              <a:rPr sz="1733" spc="-7" dirty="0">
                <a:solidFill>
                  <a:srgbClr val="2A2A2A"/>
                </a:solidFill>
                <a:latin typeface="Arial"/>
                <a:cs typeface="Arial"/>
              </a:rPr>
              <a:t>– hybrid</a:t>
            </a:r>
            <a:r>
              <a:rPr sz="1733" spc="27" dirty="0">
                <a:solidFill>
                  <a:srgbClr val="2A2A2A"/>
                </a:solidFill>
                <a:latin typeface="Arial"/>
                <a:cs typeface="Arial"/>
              </a:rPr>
              <a:t> </a:t>
            </a:r>
            <a:r>
              <a:rPr sz="1733" spc="-27" dirty="0">
                <a:solidFill>
                  <a:srgbClr val="2A2A2A"/>
                </a:solidFill>
                <a:latin typeface="Arial"/>
                <a:cs typeface="Arial"/>
              </a:rPr>
              <a:t>4D-Var</a:t>
            </a:r>
            <a:endParaRPr sz="1733">
              <a:latin typeface="Arial"/>
              <a:cs typeface="Arial"/>
            </a:endParaRPr>
          </a:p>
          <a:p>
            <a:pPr marL="541853">
              <a:lnSpc>
                <a:spcPts val="1720"/>
              </a:lnSpc>
            </a:pPr>
            <a:r>
              <a:rPr sz="1733" spc="-7" dirty="0">
                <a:solidFill>
                  <a:srgbClr val="2A2A2A"/>
                </a:solidFill>
                <a:latin typeface="Arial"/>
                <a:cs typeface="Arial"/>
              </a:rPr>
              <a:t>Forecasts</a:t>
            </a:r>
            <a:r>
              <a:rPr sz="1733" spc="40" dirty="0">
                <a:solidFill>
                  <a:srgbClr val="2A2A2A"/>
                </a:solidFill>
                <a:latin typeface="Arial"/>
                <a:cs typeface="Arial"/>
              </a:rPr>
              <a:t> </a:t>
            </a:r>
            <a:r>
              <a:rPr sz="1733" spc="-7" dirty="0">
                <a:solidFill>
                  <a:srgbClr val="2A2A2A"/>
                </a:solidFill>
                <a:latin typeface="Arial"/>
                <a:cs typeface="Arial"/>
              </a:rPr>
              <a:t>are</a:t>
            </a:r>
            <a:r>
              <a:rPr sz="1733" spc="33" dirty="0">
                <a:solidFill>
                  <a:srgbClr val="2A2A2A"/>
                </a:solidFill>
                <a:latin typeface="Arial"/>
                <a:cs typeface="Arial"/>
              </a:rPr>
              <a:t> </a:t>
            </a:r>
            <a:r>
              <a:rPr sz="1733" spc="-7" dirty="0">
                <a:solidFill>
                  <a:srgbClr val="2A2A2A"/>
                </a:solidFill>
                <a:latin typeface="Arial"/>
                <a:cs typeface="Arial"/>
              </a:rPr>
              <a:t>compared</a:t>
            </a:r>
            <a:r>
              <a:rPr sz="1733" spc="47" dirty="0">
                <a:solidFill>
                  <a:srgbClr val="2A2A2A"/>
                </a:solidFill>
                <a:latin typeface="Arial"/>
                <a:cs typeface="Arial"/>
              </a:rPr>
              <a:t> </a:t>
            </a:r>
            <a:r>
              <a:rPr sz="1733" spc="-7" dirty="0">
                <a:solidFill>
                  <a:srgbClr val="2A2A2A"/>
                </a:solidFill>
                <a:latin typeface="Arial"/>
                <a:cs typeface="Arial"/>
              </a:rPr>
              <a:t>to</a:t>
            </a:r>
            <a:r>
              <a:rPr sz="1733" spc="13" dirty="0">
                <a:solidFill>
                  <a:srgbClr val="2A2A2A"/>
                </a:solidFill>
                <a:latin typeface="Arial"/>
                <a:cs typeface="Arial"/>
              </a:rPr>
              <a:t> </a:t>
            </a:r>
            <a:r>
              <a:rPr sz="1733" spc="-7" dirty="0">
                <a:solidFill>
                  <a:srgbClr val="2A2A2A"/>
                </a:solidFill>
                <a:latin typeface="Arial"/>
                <a:cs typeface="Arial"/>
              </a:rPr>
              <a:t>a</a:t>
            </a:r>
            <a:r>
              <a:rPr sz="1733" spc="20" dirty="0">
                <a:solidFill>
                  <a:srgbClr val="2A2A2A"/>
                </a:solidFill>
                <a:latin typeface="Arial"/>
                <a:cs typeface="Arial"/>
              </a:rPr>
              <a:t> </a:t>
            </a:r>
            <a:r>
              <a:rPr sz="1733" i="1" spc="-7" dirty="0">
                <a:solidFill>
                  <a:srgbClr val="2A2A2A"/>
                </a:solidFill>
                <a:latin typeface="Arial"/>
                <a:cs typeface="Arial"/>
              </a:rPr>
              <a:t>control</a:t>
            </a:r>
            <a:r>
              <a:rPr sz="1733" i="1" spc="33" dirty="0">
                <a:solidFill>
                  <a:srgbClr val="2A2A2A"/>
                </a:solidFill>
                <a:latin typeface="Arial"/>
                <a:cs typeface="Arial"/>
              </a:rPr>
              <a:t> </a:t>
            </a:r>
            <a:r>
              <a:rPr sz="1733" spc="-13" dirty="0">
                <a:solidFill>
                  <a:srgbClr val="2A2A2A"/>
                </a:solidFill>
                <a:latin typeface="Arial"/>
                <a:cs typeface="Arial"/>
              </a:rPr>
              <a:t>which</a:t>
            </a:r>
            <a:r>
              <a:rPr sz="1733" spc="33" dirty="0">
                <a:solidFill>
                  <a:srgbClr val="2A2A2A"/>
                </a:solidFill>
                <a:latin typeface="Arial"/>
                <a:cs typeface="Arial"/>
              </a:rPr>
              <a:t> </a:t>
            </a:r>
            <a:r>
              <a:rPr sz="1733" spc="-7" dirty="0">
                <a:solidFill>
                  <a:srgbClr val="2A2A2A"/>
                </a:solidFill>
                <a:latin typeface="Arial"/>
                <a:cs typeface="Arial"/>
              </a:rPr>
              <a:t>uses</a:t>
            </a:r>
            <a:r>
              <a:rPr sz="1733" spc="27" dirty="0">
                <a:solidFill>
                  <a:srgbClr val="2A2A2A"/>
                </a:solidFill>
                <a:latin typeface="Arial"/>
                <a:cs typeface="Arial"/>
              </a:rPr>
              <a:t> </a:t>
            </a:r>
            <a:r>
              <a:rPr sz="1733" spc="-7" dirty="0">
                <a:solidFill>
                  <a:srgbClr val="2A2A2A"/>
                </a:solidFill>
                <a:latin typeface="Arial"/>
                <a:cs typeface="Arial"/>
              </a:rPr>
              <a:t>all</a:t>
            </a:r>
            <a:endParaRPr sz="1733">
              <a:latin typeface="Arial"/>
              <a:cs typeface="Arial"/>
            </a:endParaRPr>
          </a:p>
          <a:p>
            <a:pPr marL="541853" marR="1287748">
              <a:lnSpc>
                <a:spcPct val="70000"/>
              </a:lnSpc>
              <a:spcBef>
                <a:spcPts val="305"/>
              </a:spcBef>
            </a:pPr>
            <a:r>
              <a:rPr sz="1733" spc="-7" dirty="0">
                <a:solidFill>
                  <a:srgbClr val="2A2A2A"/>
                </a:solidFill>
                <a:latin typeface="Arial"/>
                <a:cs typeface="Arial"/>
              </a:rPr>
              <a:t>observations</a:t>
            </a:r>
            <a:r>
              <a:rPr sz="1733" spc="73" dirty="0">
                <a:solidFill>
                  <a:srgbClr val="2A2A2A"/>
                </a:solidFill>
                <a:latin typeface="Arial"/>
                <a:cs typeface="Arial"/>
              </a:rPr>
              <a:t> </a:t>
            </a:r>
            <a:r>
              <a:rPr sz="1733" spc="-7" dirty="0">
                <a:solidFill>
                  <a:srgbClr val="2A2A2A"/>
                </a:solidFill>
                <a:latin typeface="Arial"/>
                <a:cs typeface="Arial"/>
              </a:rPr>
              <a:t>as</a:t>
            </a:r>
            <a:r>
              <a:rPr sz="1733" spc="7" dirty="0">
                <a:solidFill>
                  <a:srgbClr val="2A2A2A"/>
                </a:solidFill>
                <a:latin typeface="Arial"/>
                <a:cs typeface="Arial"/>
              </a:rPr>
              <a:t> </a:t>
            </a:r>
            <a:r>
              <a:rPr sz="1733" spc="-7" dirty="0">
                <a:solidFill>
                  <a:srgbClr val="2A2A2A"/>
                </a:solidFill>
                <a:latin typeface="Arial"/>
                <a:cs typeface="Arial"/>
              </a:rPr>
              <a:t>operations</a:t>
            </a:r>
            <a:r>
              <a:rPr sz="1733" spc="40" dirty="0">
                <a:solidFill>
                  <a:srgbClr val="2A2A2A"/>
                </a:solidFill>
                <a:latin typeface="Arial"/>
                <a:cs typeface="Arial"/>
              </a:rPr>
              <a:t> </a:t>
            </a:r>
            <a:r>
              <a:rPr sz="1733" spc="-7" dirty="0">
                <a:solidFill>
                  <a:srgbClr val="2A2A2A"/>
                </a:solidFill>
                <a:latin typeface="Arial"/>
                <a:cs typeface="Arial"/>
              </a:rPr>
              <a:t>in</a:t>
            </a:r>
            <a:r>
              <a:rPr sz="1733" spc="20" dirty="0">
                <a:solidFill>
                  <a:srgbClr val="2A2A2A"/>
                </a:solidFill>
                <a:latin typeface="Arial"/>
                <a:cs typeface="Arial"/>
              </a:rPr>
              <a:t> </a:t>
            </a:r>
            <a:r>
              <a:rPr sz="1733" spc="-7" dirty="0">
                <a:solidFill>
                  <a:srgbClr val="2A2A2A"/>
                </a:solidFill>
                <a:latin typeface="Arial"/>
                <a:cs typeface="Arial"/>
              </a:rPr>
              <a:t>late</a:t>
            </a:r>
            <a:r>
              <a:rPr sz="1733" spc="20" dirty="0">
                <a:solidFill>
                  <a:srgbClr val="2A2A2A"/>
                </a:solidFill>
                <a:latin typeface="Arial"/>
                <a:cs typeface="Arial"/>
              </a:rPr>
              <a:t> </a:t>
            </a:r>
            <a:r>
              <a:rPr sz="1733" spc="-7" dirty="0">
                <a:solidFill>
                  <a:srgbClr val="2A2A2A"/>
                </a:solidFill>
                <a:latin typeface="Arial"/>
                <a:cs typeface="Arial"/>
              </a:rPr>
              <a:t>2019</a:t>
            </a:r>
            <a:r>
              <a:rPr sz="1733" spc="20" dirty="0">
                <a:solidFill>
                  <a:srgbClr val="2A2A2A"/>
                </a:solidFill>
                <a:latin typeface="Arial"/>
                <a:cs typeface="Arial"/>
              </a:rPr>
              <a:t> </a:t>
            </a:r>
            <a:r>
              <a:rPr sz="1733" spc="-7" dirty="0">
                <a:solidFill>
                  <a:srgbClr val="2A2A2A"/>
                </a:solidFill>
                <a:latin typeface="Arial"/>
                <a:cs typeface="Arial"/>
              </a:rPr>
              <a:t>(present </a:t>
            </a:r>
            <a:r>
              <a:rPr sz="1733" spc="-460" dirty="0">
                <a:solidFill>
                  <a:srgbClr val="2A2A2A"/>
                </a:solidFill>
                <a:latin typeface="Arial"/>
                <a:cs typeface="Arial"/>
              </a:rPr>
              <a:t> </a:t>
            </a:r>
            <a:r>
              <a:rPr sz="1733" spc="-7" dirty="0">
                <a:solidFill>
                  <a:srgbClr val="2A2A2A"/>
                </a:solidFill>
                <a:latin typeface="Arial"/>
                <a:cs typeface="Arial"/>
              </a:rPr>
              <a:t>configuration).</a:t>
            </a:r>
            <a:endParaRPr sz="1733">
              <a:latin typeface="Arial"/>
              <a:cs typeface="Arial"/>
            </a:endParaRPr>
          </a:p>
          <a:p>
            <a:pPr>
              <a:spcBef>
                <a:spcPts val="67"/>
              </a:spcBef>
            </a:pPr>
            <a:endParaRPr sz="2133">
              <a:latin typeface="Arial"/>
              <a:cs typeface="Arial"/>
            </a:endParaRPr>
          </a:p>
          <a:p>
            <a:pPr marL="84665" marR="542698">
              <a:lnSpc>
                <a:spcPct val="70000"/>
              </a:lnSpc>
            </a:pPr>
            <a:r>
              <a:rPr sz="2000" spc="-7" dirty="0">
                <a:solidFill>
                  <a:srgbClr val="2A2A2A"/>
                </a:solidFill>
                <a:latin typeface="Arial"/>
                <a:cs typeface="Arial"/>
              </a:rPr>
              <a:t>DDEs were </a:t>
            </a:r>
            <a:r>
              <a:rPr sz="2000" dirty="0">
                <a:solidFill>
                  <a:srgbClr val="2A2A2A"/>
                </a:solidFill>
                <a:latin typeface="Arial"/>
                <a:cs typeface="Arial"/>
              </a:rPr>
              <a:t>run </a:t>
            </a:r>
            <a:r>
              <a:rPr sz="2000" spc="-13" dirty="0">
                <a:solidFill>
                  <a:srgbClr val="2A2A2A"/>
                </a:solidFill>
                <a:latin typeface="Arial"/>
                <a:cs typeface="Arial"/>
              </a:rPr>
              <a:t>over </a:t>
            </a:r>
            <a:r>
              <a:rPr sz="2000" dirty="0">
                <a:solidFill>
                  <a:srgbClr val="2A2A2A"/>
                </a:solidFill>
                <a:latin typeface="Arial"/>
                <a:cs typeface="Arial"/>
              </a:rPr>
              <a:t>three </a:t>
            </a:r>
            <a:r>
              <a:rPr sz="2000" spc="-7" dirty="0">
                <a:solidFill>
                  <a:srgbClr val="2A2A2A"/>
                </a:solidFill>
                <a:latin typeface="Arial"/>
                <a:cs typeface="Arial"/>
              </a:rPr>
              <a:t>month </a:t>
            </a:r>
            <a:r>
              <a:rPr sz="2000" dirty="0">
                <a:solidFill>
                  <a:srgbClr val="2A2A2A"/>
                </a:solidFill>
                <a:latin typeface="Arial"/>
                <a:cs typeface="Arial"/>
              </a:rPr>
              <a:t>period: </a:t>
            </a:r>
            <a:r>
              <a:rPr sz="2000" spc="7" dirty="0">
                <a:solidFill>
                  <a:srgbClr val="2A2A2A"/>
                </a:solidFill>
                <a:latin typeface="Arial"/>
                <a:cs typeface="Arial"/>
              </a:rPr>
              <a:t>15</a:t>
            </a:r>
            <a:r>
              <a:rPr sz="2000" spc="9" baseline="25000" dirty="0">
                <a:solidFill>
                  <a:srgbClr val="2A2A2A"/>
                </a:solidFill>
                <a:latin typeface="Arial"/>
                <a:cs typeface="Arial"/>
              </a:rPr>
              <a:t>th </a:t>
            </a:r>
            <a:r>
              <a:rPr sz="2000" dirty="0">
                <a:solidFill>
                  <a:srgbClr val="2A2A2A"/>
                </a:solidFill>
                <a:latin typeface="Arial"/>
                <a:cs typeface="Arial"/>
              </a:rPr>
              <a:t>August </a:t>
            </a:r>
            <a:r>
              <a:rPr sz="2000" spc="-540" dirty="0">
                <a:solidFill>
                  <a:srgbClr val="2A2A2A"/>
                </a:solidFill>
                <a:latin typeface="Arial"/>
                <a:cs typeface="Arial"/>
              </a:rPr>
              <a:t> </a:t>
            </a:r>
            <a:r>
              <a:rPr sz="2000" dirty="0">
                <a:solidFill>
                  <a:srgbClr val="2A2A2A"/>
                </a:solidFill>
                <a:latin typeface="Arial"/>
                <a:cs typeface="Arial"/>
              </a:rPr>
              <a:t>2019-15</a:t>
            </a:r>
            <a:r>
              <a:rPr sz="2000" baseline="25000" dirty="0">
                <a:solidFill>
                  <a:srgbClr val="2A2A2A"/>
                </a:solidFill>
                <a:latin typeface="Arial"/>
                <a:cs typeface="Arial"/>
              </a:rPr>
              <a:t>th</a:t>
            </a:r>
            <a:r>
              <a:rPr sz="2000" spc="220" baseline="25000" dirty="0">
                <a:solidFill>
                  <a:srgbClr val="2A2A2A"/>
                </a:solidFill>
                <a:latin typeface="Arial"/>
                <a:cs typeface="Arial"/>
              </a:rPr>
              <a:t> </a:t>
            </a:r>
            <a:r>
              <a:rPr sz="2000" spc="-7" dirty="0">
                <a:solidFill>
                  <a:srgbClr val="2A2A2A"/>
                </a:solidFill>
                <a:latin typeface="Arial"/>
                <a:cs typeface="Arial"/>
              </a:rPr>
              <a:t>November</a:t>
            </a:r>
            <a:r>
              <a:rPr sz="2000" spc="7" dirty="0">
                <a:solidFill>
                  <a:srgbClr val="2A2A2A"/>
                </a:solidFill>
                <a:latin typeface="Arial"/>
                <a:cs typeface="Arial"/>
              </a:rPr>
              <a:t> </a:t>
            </a:r>
            <a:r>
              <a:rPr sz="2000" spc="-7" dirty="0">
                <a:solidFill>
                  <a:srgbClr val="2A2A2A"/>
                </a:solidFill>
                <a:latin typeface="Arial"/>
                <a:cs typeface="Arial"/>
              </a:rPr>
              <a:t>2019</a:t>
            </a:r>
            <a:endParaRPr sz="2000">
              <a:latin typeface="Arial"/>
              <a:cs typeface="Arial"/>
            </a:endParaRPr>
          </a:p>
          <a:p>
            <a:pPr marL="84665">
              <a:lnSpc>
                <a:spcPts val="2307"/>
              </a:lnSpc>
              <a:spcBef>
                <a:spcPts val="2040"/>
              </a:spcBef>
            </a:pPr>
            <a:r>
              <a:rPr sz="2000" spc="-7" dirty="0">
                <a:solidFill>
                  <a:srgbClr val="2A2A2A"/>
                </a:solidFill>
                <a:latin typeface="Arial"/>
                <a:cs typeface="Arial"/>
              </a:rPr>
              <a:t>Simplification</a:t>
            </a:r>
            <a:r>
              <a:rPr sz="2000" spc="-40" dirty="0">
                <a:solidFill>
                  <a:srgbClr val="2A2A2A"/>
                </a:solidFill>
                <a:latin typeface="Arial"/>
                <a:cs typeface="Arial"/>
              </a:rPr>
              <a:t> </a:t>
            </a:r>
            <a:r>
              <a:rPr sz="2000" dirty="0">
                <a:solidFill>
                  <a:srgbClr val="2A2A2A"/>
                </a:solidFill>
                <a:latin typeface="Arial"/>
                <a:cs typeface="Arial"/>
              </a:rPr>
              <a:t>compared</a:t>
            </a:r>
            <a:r>
              <a:rPr sz="2000" spc="-33" dirty="0">
                <a:solidFill>
                  <a:srgbClr val="2A2A2A"/>
                </a:solidFill>
                <a:latin typeface="Arial"/>
                <a:cs typeface="Arial"/>
              </a:rPr>
              <a:t> </a:t>
            </a:r>
            <a:r>
              <a:rPr sz="2000" dirty="0">
                <a:solidFill>
                  <a:srgbClr val="2A2A2A"/>
                </a:solidFill>
                <a:latin typeface="Arial"/>
                <a:cs typeface="Arial"/>
              </a:rPr>
              <a:t>to</a:t>
            </a:r>
            <a:r>
              <a:rPr sz="2000" spc="-27" dirty="0">
                <a:solidFill>
                  <a:srgbClr val="2A2A2A"/>
                </a:solidFill>
                <a:latin typeface="Arial"/>
                <a:cs typeface="Arial"/>
              </a:rPr>
              <a:t> </a:t>
            </a:r>
            <a:r>
              <a:rPr sz="2000" dirty="0">
                <a:solidFill>
                  <a:srgbClr val="2A2A2A"/>
                </a:solidFill>
                <a:latin typeface="Arial"/>
                <a:cs typeface="Arial"/>
              </a:rPr>
              <a:t>operations:</a:t>
            </a:r>
            <a:endParaRPr sz="2000">
              <a:latin typeface="Arial"/>
              <a:cs typeface="Arial"/>
            </a:endParaRPr>
          </a:p>
          <a:p>
            <a:pPr marL="314105" indent="-230288">
              <a:lnSpc>
                <a:spcPts val="2207"/>
              </a:lnSpc>
              <a:buChar char="•"/>
              <a:tabLst>
                <a:tab pos="314952" algn="l"/>
              </a:tabLst>
            </a:pPr>
            <a:r>
              <a:rPr sz="2000" spc="-7" dirty="0">
                <a:solidFill>
                  <a:srgbClr val="2A2A2A"/>
                </a:solidFill>
                <a:latin typeface="Arial"/>
                <a:cs typeface="Arial"/>
              </a:rPr>
              <a:t>Reduced</a:t>
            </a:r>
            <a:r>
              <a:rPr sz="2000" spc="-53" dirty="0">
                <a:solidFill>
                  <a:srgbClr val="2A2A2A"/>
                </a:solidFill>
                <a:latin typeface="Arial"/>
                <a:cs typeface="Arial"/>
              </a:rPr>
              <a:t> </a:t>
            </a:r>
            <a:r>
              <a:rPr sz="2000" dirty="0">
                <a:solidFill>
                  <a:srgbClr val="2A2A2A"/>
                </a:solidFill>
                <a:latin typeface="Arial"/>
                <a:cs typeface="Arial"/>
              </a:rPr>
              <a:t>horizontal</a:t>
            </a:r>
            <a:r>
              <a:rPr sz="2000" spc="-47" dirty="0">
                <a:solidFill>
                  <a:srgbClr val="2A2A2A"/>
                </a:solidFill>
                <a:latin typeface="Arial"/>
                <a:cs typeface="Arial"/>
              </a:rPr>
              <a:t> </a:t>
            </a:r>
            <a:r>
              <a:rPr sz="2000" dirty="0">
                <a:solidFill>
                  <a:srgbClr val="2A2A2A"/>
                </a:solidFill>
                <a:latin typeface="Arial"/>
                <a:cs typeface="Arial"/>
              </a:rPr>
              <a:t>resolution</a:t>
            </a:r>
            <a:endParaRPr sz="2000">
              <a:latin typeface="Arial"/>
              <a:cs typeface="Arial"/>
            </a:endParaRPr>
          </a:p>
          <a:p>
            <a:pPr marL="314105" indent="-230288">
              <a:lnSpc>
                <a:spcPts val="1947"/>
              </a:lnSpc>
              <a:buChar char="•"/>
              <a:tabLst>
                <a:tab pos="314952" algn="l"/>
              </a:tabLst>
            </a:pPr>
            <a:r>
              <a:rPr sz="2000" spc="-7" dirty="0">
                <a:solidFill>
                  <a:srgbClr val="2A2A2A"/>
                </a:solidFill>
                <a:latin typeface="Arial"/>
                <a:cs typeface="Arial"/>
              </a:rPr>
              <a:t>Effect</a:t>
            </a:r>
            <a:r>
              <a:rPr sz="2000" spc="-47" dirty="0">
                <a:solidFill>
                  <a:srgbClr val="2A2A2A"/>
                </a:solidFill>
                <a:latin typeface="Arial"/>
                <a:cs typeface="Arial"/>
              </a:rPr>
              <a:t> </a:t>
            </a:r>
            <a:r>
              <a:rPr sz="2000" dirty="0">
                <a:solidFill>
                  <a:srgbClr val="2A2A2A"/>
                </a:solidFill>
                <a:latin typeface="Arial"/>
                <a:cs typeface="Arial"/>
              </a:rPr>
              <a:t>of</a:t>
            </a:r>
            <a:r>
              <a:rPr sz="2000" spc="-27" dirty="0">
                <a:solidFill>
                  <a:srgbClr val="2A2A2A"/>
                </a:solidFill>
                <a:latin typeface="Arial"/>
                <a:cs typeface="Arial"/>
              </a:rPr>
              <a:t> </a:t>
            </a:r>
            <a:r>
              <a:rPr sz="2000" spc="-7" dirty="0">
                <a:solidFill>
                  <a:srgbClr val="2A2A2A"/>
                </a:solidFill>
                <a:latin typeface="Arial"/>
                <a:cs typeface="Arial"/>
              </a:rPr>
              <a:t>withdrawal</a:t>
            </a:r>
            <a:r>
              <a:rPr sz="2000" spc="27" dirty="0">
                <a:solidFill>
                  <a:srgbClr val="2A2A2A"/>
                </a:solidFill>
                <a:latin typeface="Arial"/>
                <a:cs typeface="Arial"/>
              </a:rPr>
              <a:t> </a:t>
            </a:r>
            <a:r>
              <a:rPr sz="2000" dirty="0">
                <a:solidFill>
                  <a:srgbClr val="2A2A2A"/>
                </a:solidFill>
                <a:latin typeface="Arial"/>
                <a:cs typeface="Arial"/>
              </a:rPr>
              <a:t>of</a:t>
            </a:r>
            <a:r>
              <a:rPr sz="2000" spc="-27" dirty="0">
                <a:solidFill>
                  <a:srgbClr val="2A2A2A"/>
                </a:solidFill>
                <a:latin typeface="Arial"/>
                <a:cs typeface="Arial"/>
              </a:rPr>
              <a:t> </a:t>
            </a:r>
            <a:r>
              <a:rPr sz="2000" spc="-7" dirty="0">
                <a:solidFill>
                  <a:srgbClr val="2A2A2A"/>
                </a:solidFill>
                <a:latin typeface="Arial"/>
                <a:cs typeface="Arial"/>
              </a:rPr>
              <a:t>observations</a:t>
            </a:r>
            <a:r>
              <a:rPr sz="2000" spc="-27" dirty="0">
                <a:solidFill>
                  <a:srgbClr val="2A2A2A"/>
                </a:solidFill>
                <a:latin typeface="Arial"/>
                <a:cs typeface="Arial"/>
              </a:rPr>
              <a:t> </a:t>
            </a:r>
            <a:r>
              <a:rPr sz="2000" dirty="0">
                <a:solidFill>
                  <a:srgbClr val="2A2A2A"/>
                </a:solidFill>
                <a:latin typeface="Arial"/>
                <a:cs typeface="Arial"/>
              </a:rPr>
              <a:t>from</a:t>
            </a:r>
            <a:r>
              <a:rPr sz="2000" spc="-33" dirty="0">
                <a:solidFill>
                  <a:srgbClr val="2A2A2A"/>
                </a:solidFill>
                <a:latin typeface="Arial"/>
                <a:cs typeface="Arial"/>
              </a:rPr>
              <a:t> </a:t>
            </a:r>
            <a:r>
              <a:rPr sz="2000" dirty="0">
                <a:solidFill>
                  <a:srgbClr val="2A2A2A"/>
                </a:solidFill>
                <a:latin typeface="Arial"/>
                <a:cs typeface="Arial"/>
              </a:rPr>
              <a:t>ensemble</a:t>
            </a:r>
            <a:endParaRPr sz="2000">
              <a:latin typeface="Arial"/>
              <a:cs typeface="Arial"/>
            </a:endParaRPr>
          </a:p>
          <a:p>
            <a:pPr marL="314105" marR="23706">
              <a:lnSpc>
                <a:spcPct val="70000"/>
              </a:lnSpc>
              <a:spcBef>
                <a:spcPts val="360"/>
              </a:spcBef>
            </a:pPr>
            <a:r>
              <a:rPr sz="2000" spc="-7" dirty="0">
                <a:solidFill>
                  <a:srgbClr val="2A2A2A"/>
                </a:solidFill>
                <a:latin typeface="Arial"/>
                <a:cs typeface="Arial"/>
              </a:rPr>
              <a:t>system is </a:t>
            </a:r>
            <a:r>
              <a:rPr sz="2000" dirty="0">
                <a:solidFill>
                  <a:srgbClr val="2A2A2A"/>
                </a:solidFill>
                <a:latin typeface="Arial"/>
                <a:cs typeface="Arial"/>
              </a:rPr>
              <a:t>ignored (ensemble feeds into deterministic </a:t>
            </a:r>
            <a:r>
              <a:rPr sz="2000" spc="7" dirty="0">
                <a:solidFill>
                  <a:srgbClr val="2A2A2A"/>
                </a:solidFill>
                <a:latin typeface="Arial"/>
                <a:cs typeface="Arial"/>
              </a:rPr>
              <a:t> </a:t>
            </a:r>
            <a:r>
              <a:rPr sz="2000" dirty="0">
                <a:solidFill>
                  <a:srgbClr val="2A2A2A"/>
                </a:solidFill>
                <a:latin typeface="Arial"/>
                <a:cs typeface="Arial"/>
              </a:rPr>
              <a:t>forecasts</a:t>
            </a:r>
            <a:r>
              <a:rPr sz="2000" spc="-53" dirty="0">
                <a:solidFill>
                  <a:srgbClr val="2A2A2A"/>
                </a:solidFill>
                <a:latin typeface="Arial"/>
                <a:cs typeface="Arial"/>
              </a:rPr>
              <a:t> </a:t>
            </a:r>
            <a:r>
              <a:rPr sz="2000" spc="-13" dirty="0">
                <a:solidFill>
                  <a:srgbClr val="2A2A2A"/>
                </a:solidFill>
                <a:latin typeface="Arial"/>
                <a:cs typeface="Arial"/>
              </a:rPr>
              <a:t>via</a:t>
            </a:r>
            <a:r>
              <a:rPr sz="2000" spc="7" dirty="0">
                <a:solidFill>
                  <a:srgbClr val="2A2A2A"/>
                </a:solidFill>
                <a:latin typeface="Arial"/>
                <a:cs typeface="Arial"/>
              </a:rPr>
              <a:t> </a:t>
            </a:r>
            <a:r>
              <a:rPr sz="2000" dirty="0">
                <a:solidFill>
                  <a:srgbClr val="2A2A2A"/>
                </a:solidFill>
                <a:latin typeface="Arial"/>
                <a:cs typeface="Arial"/>
              </a:rPr>
              <a:t>forecast</a:t>
            </a:r>
            <a:r>
              <a:rPr sz="2000" spc="-40" dirty="0">
                <a:solidFill>
                  <a:srgbClr val="2A2A2A"/>
                </a:solidFill>
                <a:latin typeface="Arial"/>
                <a:cs typeface="Arial"/>
              </a:rPr>
              <a:t> </a:t>
            </a:r>
            <a:r>
              <a:rPr sz="2000" dirty="0">
                <a:solidFill>
                  <a:srgbClr val="2A2A2A"/>
                </a:solidFill>
                <a:latin typeface="Arial"/>
                <a:cs typeface="Arial"/>
              </a:rPr>
              <a:t>error</a:t>
            </a:r>
            <a:r>
              <a:rPr sz="2000" spc="-27" dirty="0">
                <a:solidFill>
                  <a:srgbClr val="2A2A2A"/>
                </a:solidFill>
                <a:latin typeface="Arial"/>
                <a:cs typeface="Arial"/>
              </a:rPr>
              <a:t> </a:t>
            </a:r>
            <a:r>
              <a:rPr sz="2000" dirty="0">
                <a:solidFill>
                  <a:srgbClr val="2A2A2A"/>
                </a:solidFill>
                <a:latin typeface="Arial"/>
                <a:cs typeface="Arial"/>
              </a:rPr>
              <a:t>matrix</a:t>
            </a:r>
            <a:r>
              <a:rPr sz="2000" spc="-20" dirty="0">
                <a:solidFill>
                  <a:srgbClr val="2A2A2A"/>
                </a:solidFill>
                <a:latin typeface="Arial"/>
                <a:cs typeface="Arial"/>
              </a:rPr>
              <a:t> </a:t>
            </a:r>
            <a:r>
              <a:rPr sz="2000" spc="-7" dirty="0">
                <a:solidFill>
                  <a:srgbClr val="2A2A2A"/>
                </a:solidFill>
                <a:latin typeface="Arial"/>
                <a:cs typeface="Arial"/>
              </a:rPr>
              <a:t>within</a:t>
            </a:r>
            <a:r>
              <a:rPr sz="2000" spc="7" dirty="0">
                <a:solidFill>
                  <a:srgbClr val="2A2A2A"/>
                </a:solidFill>
                <a:latin typeface="Arial"/>
                <a:cs typeface="Arial"/>
              </a:rPr>
              <a:t> </a:t>
            </a:r>
            <a:r>
              <a:rPr sz="2000" spc="-7" dirty="0">
                <a:solidFill>
                  <a:srgbClr val="2A2A2A"/>
                </a:solidFill>
                <a:latin typeface="Arial"/>
                <a:cs typeface="Arial"/>
              </a:rPr>
              <a:t>hybrid</a:t>
            </a:r>
            <a:r>
              <a:rPr sz="2000" spc="7" dirty="0">
                <a:solidFill>
                  <a:srgbClr val="2A2A2A"/>
                </a:solidFill>
                <a:latin typeface="Arial"/>
                <a:cs typeface="Arial"/>
              </a:rPr>
              <a:t> </a:t>
            </a:r>
            <a:r>
              <a:rPr sz="2000" spc="-20" dirty="0">
                <a:solidFill>
                  <a:srgbClr val="2A2A2A"/>
                </a:solidFill>
                <a:latin typeface="Arial"/>
                <a:cs typeface="Arial"/>
              </a:rPr>
              <a:t>4D-Var)</a:t>
            </a:r>
            <a:endParaRPr sz="2000">
              <a:latin typeface="Arial"/>
              <a:cs typeface="Arial"/>
            </a:endParaRPr>
          </a:p>
          <a:p>
            <a:pPr marL="314105" indent="-230288">
              <a:lnSpc>
                <a:spcPts val="1867"/>
              </a:lnSpc>
              <a:buChar char="•"/>
              <a:tabLst>
                <a:tab pos="314952" algn="l"/>
              </a:tabLst>
            </a:pPr>
            <a:r>
              <a:rPr sz="2000" dirty="0">
                <a:solidFill>
                  <a:srgbClr val="2A2A2A"/>
                </a:solidFill>
                <a:latin typeface="Arial"/>
                <a:cs typeface="Arial"/>
              </a:rPr>
              <a:t>Based</a:t>
            </a:r>
            <a:r>
              <a:rPr sz="2000" spc="-7" dirty="0">
                <a:solidFill>
                  <a:srgbClr val="2A2A2A"/>
                </a:solidFill>
                <a:latin typeface="Arial"/>
                <a:cs typeface="Arial"/>
              </a:rPr>
              <a:t> on</a:t>
            </a:r>
            <a:r>
              <a:rPr sz="2000" dirty="0">
                <a:solidFill>
                  <a:srgbClr val="2A2A2A"/>
                </a:solidFill>
                <a:latin typeface="Arial"/>
                <a:cs typeface="Arial"/>
              </a:rPr>
              <a:t> </a:t>
            </a:r>
            <a:r>
              <a:rPr sz="2000" spc="-7" dirty="0">
                <a:solidFill>
                  <a:srgbClr val="2A2A2A"/>
                </a:solidFill>
                <a:latin typeface="Arial"/>
                <a:cs typeface="Arial"/>
              </a:rPr>
              <a:t>a sensitivity</a:t>
            </a:r>
            <a:r>
              <a:rPr sz="2000" spc="-20" dirty="0">
                <a:solidFill>
                  <a:srgbClr val="2A2A2A"/>
                </a:solidFill>
                <a:latin typeface="Arial"/>
                <a:cs typeface="Arial"/>
              </a:rPr>
              <a:t> </a:t>
            </a:r>
            <a:r>
              <a:rPr sz="2000" dirty="0">
                <a:solidFill>
                  <a:srgbClr val="2A2A2A"/>
                </a:solidFill>
                <a:latin typeface="Arial"/>
                <a:cs typeface="Arial"/>
              </a:rPr>
              <a:t>study</a:t>
            </a:r>
            <a:r>
              <a:rPr sz="2000" spc="-40" dirty="0">
                <a:solidFill>
                  <a:srgbClr val="2A2A2A"/>
                </a:solidFill>
                <a:latin typeface="Arial"/>
                <a:cs typeface="Arial"/>
              </a:rPr>
              <a:t> </a:t>
            </a:r>
            <a:r>
              <a:rPr sz="2000" dirty="0">
                <a:solidFill>
                  <a:srgbClr val="2A2A2A"/>
                </a:solidFill>
                <a:latin typeface="Arial"/>
                <a:cs typeface="Arial"/>
              </a:rPr>
              <a:t>it </a:t>
            </a:r>
            <a:r>
              <a:rPr sz="2000" spc="-7" dirty="0">
                <a:solidFill>
                  <a:srgbClr val="2A2A2A"/>
                </a:solidFill>
                <a:latin typeface="Arial"/>
                <a:cs typeface="Arial"/>
              </a:rPr>
              <a:t>is likely</a:t>
            </a:r>
            <a:r>
              <a:rPr sz="2000" dirty="0">
                <a:solidFill>
                  <a:srgbClr val="2A2A2A"/>
                </a:solidFill>
                <a:latin typeface="Arial"/>
                <a:cs typeface="Arial"/>
              </a:rPr>
              <a:t> that</a:t>
            </a:r>
            <a:r>
              <a:rPr sz="2000" spc="-40" dirty="0">
                <a:solidFill>
                  <a:srgbClr val="2A2A2A"/>
                </a:solidFill>
                <a:latin typeface="Arial"/>
                <a:cs typeface="Arial"/>
              </a:rPr>
              <a:t> </a:t>
            </a:r>
            <a:r>
              <a:rPr sz="2000" spc="-7" dirty="0">
                <a:solidFill>
                  <a:srgbClr val="2A2A2A"/>
                </a:solidFill>
                <a:latin typeface="Arial"/>
                <a:cs typeface="Arial"/>
              </a:rPr>
              <a:t>our</a:t>
            </a:r>
            <a:endParaRPr sz="2000">
              <a:latin typeface="Arial"/>
              <a:cs typeface="Arial"/>
            </a:endParaRPr>
          </a:p>
          <a:p>
            <a:pPr marL="314105" marR="307331">
              <a:lnSpc>
                <a:spcPct val="70000"/>
              </a:lnSpc>
              <a:spcBef>
                <a:spcPts val="360"/>
              </a:spcBef>
            </a:pPr>
            <a:r>
              <a:rPr sz="2000" dirty="0">
                <a:solidFill>
                  <a:srgbClr val="2A2A2A"/>
                </a:solidFill>
                <a:latin typeface="Arial"/>
                <a:cs typeface="Arial"/>
              </a:rPr>
              <a:t>approach</a:t>
            </a:r>
            <a:r>
              <a:rPr sz="2000" spc="-60" dirty="0">
                <a:solidFill>
                  <a:srgbClr val="2A2A2A"/>
                </a:solidFill>
                <a:latin typeface="Arial"/>
                <a:cs typeface="Arial"/>
              </a:rPr>
              <a:t> </a:t>
            </a:r>
            <a:r>
              <a:rPr sz="2000" dirty="0">
                <a:solidFill>
                  <a:srgbClr val="2A2A2A"/>
                </a:solidFill>
                <a:latin typeface="Arial"/>
                <a:cs typeface="Arial"/>
              </a:rPr>
              <a:t>ignoring</a:t>
            </a:r>
            <a:r>
              <a:rPr sz="2000" spc="-20" dirty="0">
                <a:solidFill>
                  <a:srgbClr val="2A2A2A"/>
                </a:solidFill>
                <a:latin typeface="Arial"/>
                <a:cs typeface="Arial"/>
              </a:rPr>
              <a:t> </a:t>
            </a:r>
            <a:r>
              <a:rPr sz="2000" dirty="0">
                <a:solidFill>
                  <a:srgbClr val="2A2A2A"/>
                </a:solidFill>
                <a:latin typeface="Arial"/>
                <a:cs typeface="Arial"/>
              </a:rPr>
              <a:t>ensemble</a:t>
            </a:r>
            <a:r>
              <a:rPr sz="2000" spc="-33" dirty="0">
                <a:solidFill>
                  <a:srgbClr val="2A2A2A"/>
                </a:solidFill>
                <a:latin typeface="Arial"/>
                <a:cs typeface="Arial"/>
              </a:rPr>
              <a:t> </a:t>
            </a:r>
            <a:r>
              <a:rPr sz="2000" dirty="0">
                <a:solidFill>
                  <a:srgbClr val="2A2A2A"/>
                </a:solidFill>
                <a:latin typeface="Arial"/>
                <a:cs typeface="Arial"/>
              </a:rPr>
              <a:t>underpredicts</a:t>
            </a:r>
            <a:r>
              <a:rPr sz="2000" spc="-80" dirty="0">
                <a:solidFill>
                  <a:srgbClr val="2A2A2A"/>
                </a:solidFill>
                <a:latin typeface="Arial"/>
                <a:cs typeface="Arial"/>
              </a:rPr>
              <a:t> </a:t>
            </a:r>
            <a:r>
              <a:rPr sz="2000" spc="-7" dirty="0">
                <a:solidFill>
                  <a:srgbClr val="2A2A2A"/>
                </a:solidFill>
                <a:latin typeface="Arial"/>
                <a:cs typeface="Arial"/>
              </a:rPr>
              <a:t>effects</a:t>
            </a:r>
            <a:r>
              <a:rPr sz="2000" spc="-67" dirty="0">
                <a:solidFill>
                  <a:srgbClr val="2A2A2A"/>
                </a:solidFill>
                <a:latin typeface="Arial"/>
                <a:cs typeface="Arial"/>
              </a:rPr>
              <a:t> </a:t>
            </a:r>
            <a:r>
              <a:rPr sz="2000" dirty="0">
                <a:solidFill>
                  <a:srgbClr val="2A2A2A"/>
                </a:solidFill>
                <a:latin typeface="Arial"/>
                <a:cs typeface="Arial"/>
              </a:rPr>
              <a:t>at </a:t>
            </a:r>
            <a:r>
              <a:rPr sz="2000" spc="-533" dirty="0">
                <a:solidFill>
                  <a:srgbClr val="2A2A2A"/>
                </a:solidFill>
                <a:latin typeface="Arial"/>
                <a:cs typeface="Arial"/>
              </a:rPr>
              <a:t> </a:t>
            </a:r>
            <a:r>
              <a:rPr sz="2000" dirty="0">
                <a:solidFill>
                  <a:srgbClr val="2A2A2A"/>
                </a:solidFill>
                <a:latin typeface="Arial"/>
                <a:cs typeface="Arial"/>
              </a:rPr>
              <a:t>longer</a:t>
            </a:r>
            <a:r>
              <a:rPr sz="2000" spc="-33" dirty="0">
                <a:solidFill>
                  <a:srgbClr val="2A2A2A"/>
                </a:solidFill>
                <a:latin typeface="Arial"/>
                <a:cs typeface="Arial"/>
              </a:rPr>
              <a:t> </a:t>
            </a:r>
            <a:r>
              <a:rPr sz="2000" dirty="0">
                <a:solidFill>
                  <a:srgbClr val="2A2A2A"/>
                </a:solidFill>
                <a:latin typeface="Arial"/>
                <a:cs typeface="Arial"/>
              </a:rPr>
              <a:t>forecast</a:t>
            </a:r>
            <a:r>
              <a:rPr sz="2000" spc="-60" dirty="0">
                <a:solidFill>
                  <a:srgbClr val="2A2A2A"/>
                </a:solidFill>
                <a:latin typeface="Arial"/>
                <a:cs typeface="Arial"/>
              </a:rPr>
              <a:t> </a:t>
            </a:r>
            <a:r>
              <a:rPr sz="2000" dirty="0">
                <a:solidFill>
                  <a:srgbClr val="2A2A2A"/>
                </a:solidFill>
                <a:latin typeface="Arial"/>
                <a:cs typeface="Arial"/>
              </a:rPr>
              <a:t>range</a:t>
            </a:r>
            <a:endParaRPr sz="2000">
              <a:latin typeface="Arial"/>
              <a:cs typeface="Arial"/>
            </a:endParaRPr>
          </a:p>
          <a:p>
            <a:pPr marL="314105" marR="962636" indent="-230288">
              <a:lnSpc>
                <a:spcPct val="70000"/>
              </a:lnSpc>
              <a:spcBef>
                <a:spcPts val="527"/>
              </a:spcBef>
              <a:buChar char="•"/>
              <a:tabLst>
                <a:tab pos="314952" algn="l"/>
              </a:tabLst>
            </a:pPr>
            <a:r>
              <a:rPr sz="2000" dirty="0">
                <a:solidFill>
                  <a:srgbClr val="2A2A2A"/>
                </a:solidFill>
                <a:latin typeface="Arial"/>
                <a:cs typeface="Arial"/>
              </a:rPr>
              <a:t>We</a:t>
            </a:r>
            <a:r>
              <a:rPr sz="2000" spc="-47" dirty="0">
                <a:solidFill>
                  <a:srgbClr val="2A2A2A"/>
                </a:solidFill>
                <a:latin typeface="Arial"/>
                <a:cs typeface="Arial"/>
              </a:rPr>
              <a:t> </a:t>
            </a:r>
            <a:r>
              <a:rPr sz="2000" spc="-13" dirty="0">
                <a:solidFill>
                  <a:srgbClr val="2A2A2A"/>
                </a:solidFill>
                <a:latin typeface="Arial"/>
                <a:cs typeface="Arial"/>
              </a:rPr>
              <a:t>have</a:t>
            </a:r>
            <a:r>
              <a:rPr sz="2000" dirty="0">
                <a:solidFill>
                  <a:srgbClr val="2A2A2A"/>
                </a:solidFill>
                <a:latin typeface="Arial"/>
                <a:cs typeface="Arial"/>
              </a:rPr>
              <a:t> not</a:t>
            </a:r>
            <a:r>
              <a:rPr sz="2000" spc="-27" dirty="0">
                <a:solidFill>
                  <a:srgbClr val="2A2A2A"/>
                </a:solidFill>
                <a:latin typeface="Arial"/>
                <a:cs typeface="Arial"/>
              </a:rPr>
              <a:t> </a:t>
            </a:r>
            <a:r>
              <a:rPr sz="2000" dirty="0">
                <a:solidFill>
                  <a:srgbClr val="2A2A2A"/>
                </a:solidFill>
                <a:latin typeface="Arial"/>
                <a:cs typeface="Arial"/>
              </a:rPr>
              <a:t>tested</a:t>
            </a:r>
            <a:r>
              <a:rPr sz="2000" spc="-40" dirty="0">
                <a:solidFill>
                  <a:srgbClr val="2A2A2A"/>
                </a:solidFill>
                <a:latin typeface="Arial"/>
                <a:cs typeface="Arial"/>
              </a:rPr>
              <a:t> </a:t>
            </a:r>
            <a:r>
              <a:rPr sz="2000" dirty="0">
                <a:solidFill>
                  <a:srgbClr val="2A2A2A"/>
                </a:solidFill>
                <a:latin typeface="Arial"/>
                <a:cs typeface="Arial"/>
              </a:rPr>
              <a:t>the</a:t>
            </a:r>
            <a:r>
              <a:rPr sz="2000" spc="-13" dirty="0">
                <a:solidFill>
                  <a:srgbClr val="2A2A2A"/>
                </a:solidFill>
                <a:latin typeface="Arial"/>
                <a:cs typeface="Arial"/>
              </a:rPr>
              <a:t> </a:t>
            </a:r>
            <a:r>
              <a:rPr sz="2000" dirty="0">
                <a:solidFill>
                  <a:srgbClr val="2A2A2A"/>
                </a:solidFill>
                <a:latin typeface="Arial"/>
                <a:cs typeface="Arial"/>
              </a:rPr>
              <a:t>impact</a:t>
            </a:r>
            <a:r>
              <a:rPr sz="2000" spc="-27" dirty="0">
                <a:solidFill>
                  <a:srgbClr val="2A2A2A"/>
                </a:solidFill>
                <a:latin typeface="Arial"/>
                <a:cs typeface="Arial"/>
              </a:rPr>
              <a:t> </a:t>
            </a:r>
            <a:r>
              <a:rPr sz="2000" dirty="0">
                <a:solidFill>
                  <a:srgbClr val="2A2A2A"/>
                </a:solidFill>
                <a:latin typeface="Arial"/>
                <a:cs typeface="Arial"/>
              </a:rPr>
              <a:t>of</a:t>
            </a:r>
            <a:r>
              <a:rPr sz="2000" spc="-27" dirty="0">
                <a:solidFill>
                  <a:srgbClr val="2A2A2A"/>
                </a:solidFill>
                <a:latin typeface="Arial"/>
                <a:cs typeface="Arial"/>
              </a:rPr>
              <a:t> </a:t>
            </a:r>
            <a:r>
              <a:rPr sz="2000" dirty="0">
                <a:solidFill>
                  <a:srgbClr val="2A2A2A"/>
                </a:solidFill>
                <a:latin typeface="Arial"/>
                <a:cs typeface="Arial"/>
              </a:rPr>
              <a:t>the</a:t>
            </a:r>
            <a:r>
              <a:rPr sz="2000" spc="-7" dirty="0">
                <a:solidFill>
                  <a:srgbClr val="2A2A2A"/>
                </a:solidFill>
                <a:latin typeface="Arial"/>
                <a:cs typeface="Arial"/>
              </a:rPr>
              <a:t> following: </a:t>
            </a:r>
            <a:r>
              <a:rPr sz="2000" spc="-533" dirty="0">
                <a:solidFill>
                  <a:srgbClr val="2A2A2A"/>
                </a:solidFill>
                <a:latin typeface="Arial"/>
                <a:cs typeface="Arial"/>
              </a:rPr>
              <a:t> </a:t>
            </a:r>
            <a:r>
              <a:rPr sz="2000" spc="-7" dirty="0">
                <a:solidFill>
                  <a:srgbClr val="2A2A2A"/>
                </a:solidFill>
                <a:latin typeface="Arial"/>
                <a:cs typeface="Arial"/>
              </a:rPr>
              <a:t>windprofilers</a:t>
            </a:r>
            <a:r>
              <a:rPr sz="2000" spc="13" dirty="0">
                <a:solidFill>
                  <a:srgbClr val="2A2A2A"/>
                </a:solidFill>
                <a:latin typeface="Arial"/>
                <a:cs typeface="Arial"/>
              </a:rPr>
              <a:t> </a:t>
            </a:r>
            <a:r>
              <a:rPr sz="2000" dirty="0">
                <a:solidFill>
                  <a:srgbClr val="2A2A2A"/>
                </a:solidFill>
                <a:latin typeface="Arial"/>
                <a:cs typeface="Arial"/>
              </a:rPr>
              <a:t>&amp;</a:t>
            </a:r>
            <a:r>
              <a:rPr sz="2000" spc="-20" dirty="0">
                <a:solidFill>
                  <a:srgbClr val="2A2A2A"/>
                </a:solidFill>
                <a:latin typeface="Arial"/>
                <a:cs typeface="Arial"/>
              </a:rPr>
              <a:t> </a:t>
            </a:r>
            <a:r>
              <a:rPr sz="2000" spc="-7" dirty="0">
                <a:solidFill>
                  <a:srgbClr val="2A2A2A"/>
                </a:solidFill>
                <a:latin typeface="Arial"/>
                <a:cs typeface="Arial"/>
              </a:rPr>
              <a:t>Bogus observations.</a:t>
            </a:r>
            <a:endParaRPr sz="2000">
              <a:latin typeface="Arial"/>
              <a:cs typeface="Arial"/>
            </a:endParaRPr>
          </a:p>
        </p:txBody>
      </p:sp>
      <p:sp>
        <p:nvSpPr>
          <p:cNvPr id="3" name="object 3"/>
          <p:cNvSpPr txBox="1">
            <a:spLocks noGrp="1"/>
          </p:cNvSpPr>
          <p:nvPr>
            <p:ph type="title"/>
          </p:nvPr>
        </p:nvSpPr>
        <p:spPr>
          <a:xfrm>
            <a:off x="2543386" y="154908"/>
            <a:ext cx="5278967" cy="590697"/>
          </a:xfrm>
          <a:prstGeom prst="rect">
            <a:avLst/>
          </a:prstGeom>
        </p:spPr>
        <p:txBody>
          <a:bodyPr vert="horz" wrap="square" lIns="0" tIns="16087" rIns="0" bIns="0" rtlCol="0" anchor="ctr">
            <a:spAutoFit/>
          </a:bodyPr>
          <a:lstStyle/>
          <a:p>
            <a:pPr marL="16933">
              <a:lnSpc>
                <a:spcPct val="100000"/>
              </a:lnSpc>
              <a:spcBef>
                <a:spcPts val="127"/>
              </a:spcBef>
            </a:pPr>
            <a:r>
              <a:rPr sz="3733" spc="-7" dirty="0"/>
              <a:t>Data</a:t>
            </a:r>
            <a:r>
              <a:rPr sz="3733" spc="-13" dirty="0"/>
              <a:t> </a:t>
            </a:r>
            <a:r>
              <a:rPr sz="3733" spc="-7" dirty="0"/>
              <a:t>Denial</a:t>
            </a:r>
            <a:r>
              <a:rPr sz="3733" dirty="0"/>
              <a:t> </a:t>
            </a:r>
            <a:r>
              <a:rPr sz="3733" spc="-7" dirty="0"/>
              <a:t>Experiments</a:t>
            </a:r>
            <a:endParaRPr sz="3733"/>
          </a:p>
        </p:txBody>
      </p:sp>
      <p:graphicFrame>
        <p:nvGraphicFramePr>
          <p:cNvPr id="4" name="object 4"/>
          <p:cNvGraphicFramePr>
            <a:graphicFrameLocks noGrp="1"/>
          </p:cNvGraphicFramePr>
          <p:nvPr/>
        </p:nvGraphicFramePr>
        <p:xfrm>
          <a:off x="8009129" y="31327"/>
          <a:ext cx="4175759" cy="6553194"/>
        </p:xfrm>
        <a:graphic>
          <a:graphicData uri="http://schemas.openxmlformats.org/drawingml/2006/table">
            <a:tbl>
              <a:tblPr firstRow="1" bandRow="1">
                <a:tableStyleId>{2D5ABB26-0587-4C30-8999-92F81FD0307C}</a:tableStyleId>
              </a:tblPr>
              <a:tblGrid>
                <a:gridCol w="1230207">
                  <a:extLst>
                    <a:ext uri="{9D8B030D-6E8A-4147-A177-3AD203B41FA5}">
                      <a16:colId xmlns:a16="http://schemas.microsoft.com/office/drawing/2014/main" val="20000"/>
                    </a:ext>
                  </a:extLst>
                </a:gridCol>
                <a:gridCol w="1397845">
                  <a:extLst>
                    <a:ext uri="{9D8B030D-6E8A-4147-A177-3AD203B41FA5}">
                      <a16:colId xmlns:a16="http://schemas.microsoft.com/office/drawing/2014/main" val="20001"/>
                    </a:ext>
                  </a:extLst>
                </a:gridCol>
                <a:gridCol w="1547707">
                  <a:extLst>
                    <a:ext uri="{9D8B030D-6E8A-4147-A177-3AD203B41FA5}">
                      <a16:colId xmlns:a16="http://schemas.microsoft.com/office/drawing/2014/main" val="20002"/>
                    </a:ext>
                  </a:extLst>
                </a:gridCol>
              </a:tblGrid>
              <a:tr h="267547">
                <a:tc>
                  <a:txBody>
                    <a:bodyPr/>
                    <a:lstStyle/>
                    <a:p>
                      <a:pPr marL="33655">
                        <a:lnSpc>
                          <a:spcPts val="1160"/>
                        </a:lnSpc>
                      </a:pPr>
                      <a:r>
                        <a:rPr sz="1300" b="1" spc="-5" dirty="0">
                          <a:solidFill>
                            <a:srgbClr val="2A2A2A"/>
                          </a:solidFill>
                          <a:latin typeface="Arial"/>
                          <a:cs typeface="Arial"/>
                        </a:rPr>
                        <a:t>Category</a:t>
                      </a:r>
                      <a:endParaRPr sz="13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tc>
                  <a:txBody>
                    <a:bodyPr/>
                    <a:lstStyle/>
                    <a:p>
                      <a:pPr marL="33655">
                        <a:lnSpc>
                          <a:spcPts val="1160"/>
                        </a:lnSpc>
                      </a:pPr>
                      <a:r>
                        <a:rPr sz="1300" b="1" spc="-5" dirty="0">
                          <a:solidFill>
                            <a:srgbClr val="2A2A2A"/>
                          </a:solidFill>
                          <a:latin typeface="Arial"/>
                          <a:cs typeface="Arial"/>
                        </a:rPr>
                        <a:t>Description</a:t>
                      </a:r>
                      <a:endParaRPr sz="13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tc>
                  <a:txBody>
                    <a:bodyPr/>
                    <a:lstStyle/>
                    <a:p>
                      <a:pPr marL="34290">
                        <a:lnSpc>
                          <a:spcPts val="1160"/>
                        </a:lnSpc>
                      </a:pPr>
                      <a:r>
                        <a:rPr sz="1300" b="1" spc="-5" dirty="0">
                          <a:solidFill>
                            <a:srgbClr val="2A2A2A"/>
                          </a:solidFill>
                          <a:latin typeface="Arial"/>
                          <a:cs typeface="Arial"/>
                        </a:rPr>
                        <a:t>Key</a:t>
                      </a:r>
                      <a:r>
                        <a:rPr sz="1300" b="1" spc="-40" dirty="0">
                          <a:solidFill>
                            <a:srgbClr val="2A2A2A"/>
                          </a:solidFill>
                          <a:latin typeface="Arial"/>
                          <a:cs typeface="Arial"/>
                        </a:rPr>
                        <a:t> </a:t>
                      </a:r>
                      <a:r>
                        <a:rPr sz="1300" b="1" spc="-5" dirty="0">
                          <a:solidFill>
                            <a:srgbClr val="2A2A2A"/>
                          </a:solidFill>
                          <a:latin typeface="Arial"/>
                          <a:cs typeface="Arial"/>
                        </a:rPr>
                        <a:t>instruments</a:t>
                      </a:r>
                      <a:endParaRPr sz="13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extLst>
                  <a:ext uri="{0D108BD9-81ED-4DB2-BD59-A6C34878D82A}">
                    <a16:rowId xmlns:a16="http://schemas.microsoft.com/office/drawing/2014/main" val="10000"/>
                  </a:ext>
                </a:extLst>
              </a:tr>
              <a:tr h="338667">
                <a:tc>
                  <a:txBody>
                    <a:bodyPr/>
                    <a:lstStyle/>
                    <a:p>
                      <a:pPr marL="33655">
                        <a:lnSpc>
                          <a:spcPts val="1160"/>
                        </a:lnSpc>
                      </a:pPr>
                      <a:r>
                        <a:rPr sz="1300" spc="-5" dirty="0">
                          <a:solidFill>
                            <a:srgbClr val="2A2A2A"/>
                          </a:solidFill>
                          <a:latin typeface="Arial"/>
                          <a:cs typeface="Arial"/>
                        </a:rPr>
                        <a:t>Aircraft</a:t>
                      </a:r>
                      <a:endParaRPr sz="13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tc>
                  <a:txBody>
                    <a:bodyPr/>
                    <a:lstStyle/>
                    <a:p>
                      <a:pPr marL="33655">
                        <a:lnSpc>
                          <a:spcPts val="930"/>
                        </a:lnSpc>
                      </a:pPr>
                      <a:r>
                        <a:rPr sz="1100" spc="-5" dirty="0">
                          <a:solidFill>
                            <a:srgbClr val="2A2A2A"/>
                          </a:solidFill>
                          <a:latin typeface="Arial"/>
                          <a:cs typeface="Arial"/>
                        </a:rPr>
                        <a:t>temperatures,U,V</a:t>
                      </a:r>
                      <a:r>
                        <a:rPr sz="1100" spc="-15" dirty="0">
                          <a:solidFill>
                            <a:srgbClr val="2A2A2A"/>
                          </a:solidFill>
                          <a:latin typeface="Arial"/>
                          <a:cs typeface="Arial"/>
                        </a:rPr>
                        <a:t> </a:t>
                      </a:r>
                      <a:r>
                        <a:rPr sz="1100" dirty="0">
                          <a:solidFill>
                            <a:srgbClr val="2A2A2A"/>
                          </a:solidFill>
                          <a:latin typeface="Arial"/>
                          <a:cs typeface="Arial"/>
                        </a:rPr>
                        <a:t>&amp;</a:t>
                      </a:r>
                      <a:endParaRPr sz="1100">
                        <a:latin typeface="Arial"/>
                        <a:cs typeface="Arial"/>
                      </a:endParaRPr>
                    </a:p>
                    <a:p>
                      <a:pPr marL="33655">
                        <a:lnSpc>
                          <a:spcPts val="900"/>
                        </a:lnSpc>
                        <a:spcBef>
                          <a:spcPts val="70"/>
                        </a:spcBef>
                      </a:pPr>
                      <a:r>
                        <a:rPr sz="1100" dirty="0">
                          <a:solidFill>
                            <a:srgbClr val="2A2A2A"/>
                          </a:solidFill>
                          <a:latin typeface="Arial"/>
                          <a:cs typeface="Arial"/>
                        </a:rPr>
                        <a:t>RH</a:t>
                      </a:r>
                      <a:r>
                        <a:rPr sz="1100" spc="-15" dirty="0">
                          <a:solidFill>
                            <a:srgbClr val="2A2A2A"/>
                          </a:solidFill>
                          <a:latin typeface="Arial"/>
                          <a:cs typeface="Arial"/>
                        </a:rPr>
                        <a:t> </a:t>
                      </a:r>
                      <a:r>
                        <a:rPr sz="1100" spc="-5" dirty="0">
                          <a:solidFill>
                            <a:srgbClr val="2A2A2A"/>
                          </a:solidFill>
                          <a:latin typeface="Arial"/>
                          <a:cs typeface="Arial"/>
                        </a:rPr>
                        <a:t>from</a:t>
                      </a:r>
                      <a:r>
                        <a:rPr sz="1100" spc="-20" dirty="0">
                          <a:solidFill>
                            <a:srgbClr val="2A2A2A"/>
                          </a:solidFill>
                          <a:latin typeface="Arial"/>
                          <a:cs typeface="Arial"/>
                        </a:rPr>
                        <a:t> </a:t>
                      </a:r>
                      <a:r>
                        <a:rPr sz="1100" spc="-5" dirty="0">
                          <a:solidFill>
                            <a:srgbClr val="2A2A2A"/>
                          </a:solidFill>
                          <a:latin typeface="Arial"/>
                          <a:cs typeface="Arial"/>
                        </a:rPr>
                        <a:t>aircraft</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tc>
                  <a:txBody>
                    <a:bodyPr/>
                    <a:lstStyle/>
                    <a:p>
                      <a:pPr marL="377190" indent="-343535">
                        <a:lnSpc>
                          <a:spcPts val="930"/>
                        </a:lnSpc>
                        <a:buChar char="•"/>
                        <a:tabLst>
                          <a:tab pos="377190" algn="l"/>
                          <a:tab pos="377825" algn="l"/>
                        </a:tabLst>
                      </a:pPr>
                      <a:r>
                        <a:rPr sz="1100" spc="-5" dirty="0">
                          <a:solidFill>
                            <a:srgbClr val="2A2A2A"/>
                          </a:solidFill>
                          <a:latin typeface="Arial"/>
                          <a:cs typeface="Arial"/>
                        </a:rPr>
                        <a:t>AMDAR</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extLst>
                  <a:ext uri="{0D108BD9-81ED-4DB2-BD59-A6C34878D82A}">
                    <a16:rowId xmlns:a16="http://schemas.microsoft.com/office/drawing/2014/main" val="10001"/>
                  </a:ext>
                </a:extLst>
              </a:tr>
              <a:tr h="686645">
                <a:tc>
                  <a:txBody>
                    <a:bodyPr/>
                    <a:lstStyle/>
                    <a:p>
                      <a:pPr marL="33655">
                        <a:lnSpc>
                          <a:spcPts val="1160"/>
                        </a:lnSpc>
                      </a:pPr>
                      <a:r>
                        <a:rPr sz="1300" spc="-10" dirty="0">
                          <a:solidFill>
                            <a:srgbClr val="2A2A2A"/>
                          </a:solidFill>
                          <a:latin typeface="Arial"/>
                          <a:cs typeface="Arial"/>
                        </a:rPr>
                        <a:t>AMVs</a:t>
                      </a:r>
                      <a:endParaRPr sz="13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tc>
                  <a:txBody>
                    <a:bodyPr/>
                    <a:lstStyle/>
                    <a:p>
                      <a:pPr marL="33655">
                        <a:lnSpc>
                          <a:spcPts val="930"/>
                        </a:lnSpc>
                      </a:pPr>
                      <a:r>
                        <a:rPr sz="1100" spc="-5" dirty="0">
                          <a:solidFill>
                            <a:srgbClr val="2A2A2A"/>
                          </a:solidFill>
                          <a:latin typeface="Arial"/>
                          <a:cs typeface="Arial"/>
                        </a:rPr>
                        <a:t>wind</a:t>
                      </a:r>
                      <a:r>
                        <a:rPr sz="1100" spc="-10" dirty="0">
                          <a:solidFill>
                            <a:srgbClr val="2A2A2A"/>
                          </a:solidFill>
                          <a:latin typeface="Arial"/>
                          <a:cs typeface="Arial"/>
                        </a:rPr>
                        <a:t> </a:t>
                      </a:r>
                      <a:r>
                        <a:rPr sz="1100" spc="-5" dirty="0">
                          <a:solidFill>
                            <a:srgbClr val="2A2A2A"/>
                          </a:solidFill>
                          <a:latin typeface="Arial"/>
                          <a:cs typeface="Arial"/>
                        </a:rPr>
                        <a:t>vectors</a:t>
                      </a:r>
                      <a:r>
                        <a:rPr sz="1100" spc="-15" dirty="0">
                          <a:solidFill>
                            <a:srgbClr val="2A2A2A"/>
                          </a:solidFill>
                          <a:latin typeface="Arial"/>
                          <a:cs typeface="Arial"/>
                        </a:rPr>
                        <a:t> </a:t>
                      </a:r>
                      <a:r>
                        <a:rPr sz="1100" dirty="0">
                          <a:solidFill>
                            <a:srgbClr val="2A2A2A"/>
                          </a:solidFill>
                          <a:latin typeface="Arial"/>
                          <a:cs typeface="Arial"/>
                        </a:rPr>
                        <a:t>from</a:t>
                      </a:r>
                      <a:endParaRPr sz="1100">
                        <a:latin typeface="Arial"/>
                        <a:cs typeface="Arial"/>
                      </a:endParaRPr>
                    </a:p>
                    <a:p>
                      <a:pPr marL="33655" marR="393065">
                        <a:lnSpc>
                          <a:spcPct val="106300"/>
                        </a:lnSpc>
                        <a:spcBef>
                          <a:spcPts val="15"/>
                        </a:spcBef>
                      </a:pPr>
                      <a:r>
                        <a:rPr sz="1100" dirty="0">
                          <a:solidFill>
                            <a:srgbClr val="2A2A2A"/>
                          </a:solidFill>
                          <a:latin typeface="Arial"/>
                          <a:cs typeface="Arial"/>
                        </a:rPr>
                        <a:t>visible</a:t>
                      </a:r>
                      <a:r>
                        <a:rPr sz="1100" spc="-45" dirty="0">
                          <a:solidFill>
                            <a:srgbClr val="2A2A2A"/>
                          </a:solidFill>
                          <a:latin typeface="Arial"/>
                          <a:cs typeface="Arial"/>
                        </a:rPr>
                        <a:t> </a:t>
                      </a:r>
                      <a:r>
                        <a:rPr sz="1100" spc="-5" dirty="0">
                          <a:solidFill>
                            <a:srgbClr val="2A2A2A"/>
                          </a:solidFill>
                          <a:latin typeface="Arial"/>
                          <a:cs typeface="Arial"/>
                        </a:rPr>
                        <a:t>and</a:t>
                      </a:r>
                      <a:r>
                        <a:rPr sz="1100" spc="-30" dirty="0">
                          <a:solidFill>
                            <a:srgbClr val="2A2A2A"/>
                          </a:solidFill>
                          <a:latin typeface="Arial"/>
                          <a:cs typeface="Arial"/>
                        </a:rPr>
                        <a:t> </a:t>
                      </a:r>
                      <a:r>
                        <a:rPr sz="1100" dirty="0">
                          <a:solidFill>
                            <a:srgbClr val="2A2A2A"/>
                          </a:solidFill>
                          <a:latin typeface="Arial"/>
                          <a:cs typeface="Arial"/>
                        </a:rPr>
                        <a:t>IR </a:t>
                      </a:r>
                      <a:r>
                        <a:rPr sz="1100" spc="-210" dirty="0">
                          <a:solidFill>
                            <a:srgbClr val="2A2A2A"/>
                          </a:solidFill>
                          <a:latin typeface="Arial"/>
                          <a:cs typeface="Arial"/>
                        </a:rPr>
                        <a:t> </a:t>
                      </a:r>
                      <a:r>
                        <a:rPr sz="1100" dirty="0">
                          <a:solidFill>
                            <a:srgbClr val="2A2A2A"/>
                          </a:solidFill>
                          <a:latin typeface="Arial"/>
                          <a:cs typeface="Arial"/>
                        </a:rPr>
                        <a:t>imagers</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tc>
                  <a:txBody>
                    <a:bodyPr/>
                    <a:lstStyle/>
                    <a:p>
                      <a:pPr marL="377190" indent="-343535">
                        <a:lnSpc>
                          <a:spcPts val="930"/>
                        </a:lnSpc>
                        <a:buChar char="•"/>
                        <a:tabLst>
                          <a:tab pos="377190" algn="l"/>
                          <a:tab pos="377825" algn="l"/>
                        </a:tabLst>
                      </a:pPr>
                      <a:r>
                        <a:rPr sz="1100" dirty="0">
                          <a:solidFill>
                            <a:srgbClr val="2A2A2A"/>
                          </a:solidFill>
                          <a:latin typeface="Arial"/>
                          <a:cs typeface="Arial"/>
                        </a:rPr>
                        <a:t>MSG,</a:t>
                      </a:r>
                      <a:r>
                        <a:rPr sz="1100" spc="-40" dirty="0">
                          <a:solidFill>
                            <a:srgbClr val="2A2A2A"/>
                          </a:solidFill>
                          <a:latin typeface="Arial"/>
                          <a:cs typeface="Arial"/>
                        </a:rPr>
                        <a:t> </a:t>
                      </a:r>
                      <a:r>
                        <a:rPr sz="1100" dirty="0">
                          <a:solidFill>
                            <a:srgbClr val="2A2A2A"/>
                          </a:solidFill>
                          <a:latin typeface="Arial"/>
                          <a:cs typeface="Arial"/>
                        </a:rPr>
                        <a:t>AHI,</a:t>
                      </a:r>
                      <a:endParaRPr sz="1100">
                        <a:latin typeface="Arial"/>
                        <a:cs typeface="Arial"/>
                      </a:endParaRPr>
                    </a:p>
                    <a:p>
                      <a:pPr marL="377190" marR="26034">
                        <a:lnSpc>
                          <a:spcPct val="106900"/>
                        </a:lnSpc>
                      </a:pPr>
                      <a:r>
                        <a:rPr sz="1100" dirty="0">
                          <a:solidFill>
                            <a:srgbClr val="2A2A2A"/>
                          </a:solidFill>
                          <a:latin typeface="Arial"/>
                          <a:cs typeface="Arial"/>
                        </a:rPr>
                        <a:t>GOES, Polar </a:t>
                      </a:r>
                      <a:r>
                        <a:rPr sz="1100" spc="5" dirty="0">
                          <a:solidFill>
                            <a:srgbClr val="2A2A2A"/>
                          </a:solidFill>
                          <a:latin typeface="Arial"/>
                          <a:cs typeface="Arial"/>
                        </a:rPr>
                        <a:t> </a:t>
                      </a:r>
                      <a:r>
                        <a:rPr sz="1100" spc="-5" dirty="0">
                          <a:solidFill>
                            <a:srgbClr val="2A2A2A"/>
                          </a:solidFill>
                          <a:latin typeface="Arial"/>
                          <a:cs typeface="Arial"/>
                        </a:rPr>
                        <a:t>winds</a:t>
                      </a:r>
                      <a:r>
                        <a:rPr sz="1100" spc="10" dirty="0">
                          <a:solidFill>
                            <a:srgbClr val="2A2A2A"/>
                          </a:solidFill>
                          <a:latin typeface="Arial"/>
                          <a:cs typeface="Arial"/>
                        </a:rPr>
                        <a:t> </a:t>
                      </a:r>
                      <a:r>
                        <a:rPr sz="1100" spc="-5" dirty="0">
                          <a:solidFill>
                            <a:srgbClr val="2A2A2A"/>
                          </a:solidFill>
                          <a:latin typeface="Arial"/>
                          <a:cs typeface="Arial"/>
                        </a:rPr>
                        <a:t>from </a:t>
                      </a:r>
                      <a:r>
                        <a:rPr sz="1100" dirty="0">
                          <a:solidFill>
                            <a:srgbClr val="2A2A2A"/>
                          </a:solidFill>
                          <a:latin typeface="Arial"/>
                          <a:cs typeface="Arial"/>
                        </a:rPr>
                        <a:t> AVHRR</a:t>
                      </a:r>
                      <a:r>
                        <a:rPr sz="1100" spc="-55" dirty="0">
                          <a:solidFill>
                            <a:srgbClr val="2A2A2A"/>
                          </a:solidFill>
                          <a:latin typeface="Arial"/>
                          <a:cs typeface="Arial"/>
                        </a:rPr>
                        <a:t> </a:t>
                      </a:r>
                      <a:r>
                        <a:rPr sz="1100" dirty="0">
                          <a:solidFill>
                            <a:srgbClr val="2A2A2A"/>
                          </a:solidFill>
                          <a:latin typeface="Arial"/>
                          <a:cs typeface="Arial"/>
                        </a:rPr>
                        <a:t>&amp;</a:t>
                      </a:r>
                      <a:r>
                        <a:rPr sz="1100" spc="-35" dirty="0">
                          <a:solidFill>
                            <a:srgbClr val="2A2A2A"/>
                          </a:solidFill>
                          <a:latin typeface="Arial"/>
                          <a:cs typeface="Arial"/>
                        </a:rPr>
                        <a:t> </a:t>
                      </a:r>
                      <a:r>
                        <a:rPr sz="1100" dirty="0">
                          <a:solidFill>
                            <a:srgbClr val="2A2A2A"/>
                          </a:solidFill>
                          <a:latin typeface="Arial"/>
                          <a:cs typeface="Arial"/>
                        </a:rPr>
                        <a:t>VIIRS</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extLst>
                  <a:ext uri="{0D108BD9-81ED-4DB2-BD59-A6C34878D82A}">
                    <a16:rowId xmlns:a16="http://schemas.microsoft.com/office/drawing/2014/main" val="10002"/>
                  </a:ext>
                </a:extLst>
              </a:tr>
              <a:tr h="423333">
                <a:tc>
                  <a:txBody>
                    <a:bodyPr/>
                    <a:lstStyle/>
                    <a:p>
                      <a:pPr marL="33655">
                        <a:lnSpc>
                          <a:spcPts val="1160"/>
                        </a:lnSpc>
                      </a:pPr>
                      <a:r>
                        <a:rPr sz="1300" spc="-5" dirty="0">
                          <a:solidFill>
                            <a:srgbClr val="2A2A2A"/>
                          </a:solidFill>
                          <a:latin typeface="Arial"/>
                          <a:cs typeface="Arial"/>
                        </a:rPr>
                        <a:t>Geostationary</a:t>
                      </a:r>
                      <a:endParaRPr sz="1300">
                        <a:latin typeface="Arial"/>
                        <a:cs typeface="Arial"/>
                      </a:endParaRPr>
                    </a:p>
                    <a:p>
                      <a:pPr marL="33655">
                        <a:lnSpc>
                          <a:spcPts val="1155"/>
                        </a:lnSpc>
                        <a:spcBef>
                          <a:spcPts val="80"/>
                        </a:spcBef>
                      </a:pPr>
                      <a:r>
                        <a:rPr sz="1300" spc="-5" dirty="0">
                          <a:solidFill>
                            <a:srgbClr val="2A2A2A"/>
                          </a:solidFill>
                          <a:latin typeface="Arial"/>
                          <a:cs typeface="Arial"/>
                        </a:rPr>
                        <a:t>CSR</a:t>
                      </a:r>
                      <a:endParaRPr sz="13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tc>
                  <a:txBody>
                    <a:bodyPr/>
                    <a:lstStyle/>
                    <a:p>
                      <a:pPr marL="33655">
                        <a:lnSpc>
                          <a:spcPts val="930"/>
                        </a:lnSpc>
                      </a:pPr>
                      <a:r>
                        <a:rPr sz="1100" dirty="0">
                          <a:solidFill>
                            <a:srgbClr val="2A2A2A"/>
                          </a:solidFill>
                          <a:latin typeface="Arial"/>
                          <a:cs typeface="Arial"/>
                        </a:rPr>
                        <a:t>clear</a:t>
                      </a:r>
                      <a:r>
                        <a:rPr sz="1100" spc="-20" dirty="0">
                          <a:solidFill>
                            <a:srgbClr val="2A2A2A"/>
                          </a:solidFill>
                          <a:latin typeface="Arial"/>
                          <a:cs typeface="Arial"/>
                        </a:rPr>
                        <a:t> </a:t>
                      </a:r>
                      <a:r>
                        <a:rPr sz="1100" dirty="0">
                          <a:solidFill>
                            <a:srgbClr val="2A2A2A"/>
                          </a:solidFill>
                          <a:latin typeface="Arial"/>
                          <a:cs typeface="Arial"/>
                        </a:rPr>
                        <a:t>sky</a:t>
                      </a:r>
                      <a:r>
                        <a:rPr sz="1100" spc="-40" dirty="0">
                          <a:solidFill>
                            <a:srgbClr val="2A2A2A"/>
                          </a:solidFill>
                          <a:latin typeface="Arial"/>
                          <a:cs typeface="Arial"/>
                        </a:rPr>
                        <a:t> </a:t>
                      </a:r>
                      <a:r>
                        <a:rPr sz="1100" spc="-5" dirty="0">
                          <a:solidFill>
                            <a:srgbClr val="2A2A2A"/>
                          </a:solidFill>
                          <a:latin typeface="Arial"/>
                          <a:cs typeface="Arial"/>
                        </a:rPr>
                        <a:t>radiances</a:t>
                      </a:r>
                      <a:endParaRPr sz="1100">
                        <a:latin typeface="Arial"/>
                        <a:cs typeface="Arial"/>
                      </a:endParaRPr>
                    </a:p>
                    <a:p>
                      <a:pPr marL="33655">
                        <a:lnSpc>
                          <a:spcPct val="100000"/>
                        </a:lnSpc>
                        <a:spcBef>
                          <a:spcPts val="70"/>
                        </a:spcBef>
                      </a:pPr>
                      <a:r>
                        <a:rPr sz="1100" spc="-5" dirty="0">
                          <a:solidFill>
                            <a:srgbClr val="2A2A2A"/>
                          </a:solidFill>
                          <a:latin typeface="Arial"/>
                          <a:cs typeface="Arial"/>
                        </a:rPr>
                        <a:t>from</a:t>
                      </a:r>
                      <a:r>
                        <a:rPr sz="1100" spc="-20" dirty="0">
                          <a:solidFill>
                            <a:srgbClr val="2A2A2A"/>
                          </a:solidFill>
                          <a:latin typeface="Arial"/>
                          <a:cs typeface="Arial"/>
                        </a:rPr>
                        <a:t> </a:t>
                      </a:r>
                      <a:r>
                        <a:rPr sz="1100" spc="-5" dirty="0">
                          <a:solidFill>
                            <a:srgbClr val="2A2A2A"/>
                          </a:solidFill>
                          <a:latin typeface="Arial"/>
                          <a:cs typeface="Arial"/>
                        </a:rPr>
                        <a:t>geo </a:t>
                      </a:r>
                      <a:r>
                        <a:rPr sz="1100" dirty="0">
                          <a:solidFill>
                            <a:srgbClr val="2A2A2A"/>
                          </a:solidFill>
                          <a:latin typeface="Arial"/>
                          <a:cs typeface="Arial"/>
                        </a:rPr>
                        <a:t>IR</a:t>
                      </a:r>
                      <a:r>
                        <a:rPr sz="1100" spc="-15" dirty="0">
                          <a:solidFill>
                            <a:srgbClr val="2A2A2A"/>
                          </a:solidFill>
                          <a:latin typeface="Arial"/>
                          <a:cs typeface="Arial"/>
                        </a:rPr>
                        <a:t> </a:t>
                      </a:r>
                      <a:r>
                        <a:rPr sz="1100" dirty="0">
                          <a:solidFill>
                            <a:srgbClr val="2A2A2A"/>
                          </a:solidFill>
                          <a:latin typeface="Arial"/>
                          <a:cs typeface="Arial"/>
                        </a:rPr>
                        <a:t>imagers</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tc>
                  <a:txBody>
                    <a:bodyPr/>
                    <a:lstStyle/>
                    <a:p>
                      <a:pPr marL="206375" indent="-172720">
                        <a:lnSpc>
                          <a:spcPts val="930"/>
                        </a:lnSpc>
                        <a:buChar char="•"/>
                        <a:tabLst>
                          <a:tab pos="206375" algn="l"/>
                          <a:tab pos="207010" algn="l"/>
                        </a:tabLst>
                      </a:pPr>
                      <a:r>
                        <a:rPr sz="1100" dirty="0">
                          <a:solidFill>
                            <a:srgbClr val="2A2A2A"/>
                          </a:solidFill>
                          <a:latin typeface="Arial"/>
                          <a:cs typeface="Arial"/>
                        </a:rPr>
                        <a:t>MSG,GOES,AHI</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extLst>
                  <a:ext uri="{0D108BD9-81ED-4DB2-BD59-A6C34878D82A}">
                    <a16:rowId xmlns:a16="http://schemas.microsoft.com/office/drawing/2014/main" val="10003"/>
                  </a:ext>
                </a:extLst>
              </a:tr>
              <a:tr h="512233">
                <a:tc>
                  <a:txBody>
                    <a:bodyPr/>
                    <a:lstStyle/>
                    <a:p>
                      <a:pPr marL="33655">
                        <a:lnSpc>
                          <a:spcPts val="1160"/>
                        </a:lnSpc>
                      </a:pPr>
                      <a:r>
                        <a:rPr sz="1300" spc="-5" dirty="0">
                          <a:solidFill>
                            <a:srgbClr val="2A2A2A"/>
                          </a:solidFill>
                          <a:latin typeface="Arial"/>
                          <a:cs typeface="Arial"/>
                        </a:rPr>
                        <a:t>Ground-based</a:t>
                      </a:r>
                      <a:endParaRPr sz="1300">
                        <a:latin typeface="Arial"/>
                        <a:cs typeface="Arial"/>
                      </a:endParaRPr>
                    </a:p>
                    <a:p>
                      <a:pPr marL="33655">
                        <a:lnSpc>
                          <a:spcPct val="100000"/>
                        </a:lnSpc>
                        <a:spcBef>
                          <a:spcPts val="80"/>
                        </a:spcBef>
                      </a:pPr>
                      <a:r>
                        <a:rPr sz="1300" spc="-5" dirty="0">
                          <a:solidFill>
                            <a:srgbClr val="2A2A2A"/>
                          </a:solidFill>
                          <a:latin typeface="Arial"/>
                          <a:cs typeface="Arial"/>
                        </a:rPr>
                        <a:t>GNSS</a:t>
                      </a:r>
                      <a:endParaRPr sz="13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tc>
                  <a:txBody>
                    <a:bodyPr/>
                    <a:lstStyle/>
                    <a:p>
                      <a:pPr marL="33655">
                        <a:lnSpc>
                          <a:spcPts val="930"/>
                        </a:lnSpc>
                      </a:pPr>
                      <a:r>
                        <a:rPr sz="1100" spc="-5" dirty="0">
                          <a:solidFill>
                            <a:srgbClr val="2A2A2A"/>
                          </a:solidFill>
                          <a:latin typeface="Arial"/>
                          <a:cs typeface="Arial"/>
                        </a:rPr>
                        <a:t>water</a:t>
                      </a:r>
                      <a:r>
                        <a:rPr sz="1100" spc="-30" dirty="0">
                          <a:solidFill>
                            <a:srgbClr val="2A2A2A"/>
                          </a:solidFill>
                          <a:latin typeface="Arial"/>
                          <a:cs typeface="Arial"/>
                        </a:rPr>
                        <a:t> </a:t>
                      </a:r>
                      <a:r>
                        <a:rPr sz="1100" spc="-5" dirty="0">
                          <a:solidFill>
                            <a:srgbClr val="2A2A2A"/>
                          </a:solidFill>
                          <a:latin typeface="Arial"/>
                          <a:cs typeface="Arial"/>
                        </a:rPr>
                        <a:t>vapour</a:t>
                      </a:r>
                      <a:endParaRPr sz="1100">
                        <a:latin typeface="Arial"/>
                        <a:cs typeface="Arial"/>
                      </a:endParaRPr>
                    </a:p>
                    <a:p>
                      <a:pPr marL="33655" marR="154305">
                        <a:lnSpc>
                          <a:spcPct val="106500"/>
                        </a:lnSpc>
                      </a:pPr>
                      <a:r>
                        <a:rPr sz="1100" dirty="0">
                          <a:solidFill>
                            <a:srgbClr val="2A2A2A"/>
                          </a:solidFill>
                          <a:latin typeface="Arial"/>
                          <a:cs typeface="Arial"/>
                        </a:rPr>
                        <a:t>information </a:t>
                      </a:r>
                      <a:r>
                        <a:rPr sz="1100" spc="-5" dirty="0">
                          <a:solidFill>
                            <a:srgbClr val="2A2A2A"/>
                          </a:solidFill>
                          <a:latin typeface="Arial"/>
                          <a:cs typeface="Arial"/>
                        </a:rPr>
                        <a:t>from </a:t>
                      </a:r>
                      <a:r>
                        <a:rPr sz="1100" dirty="0">
                          <a:solidFill>
                            <a:srgbClr val="2A2A2A"/>
                          </a:solidFill>
                          <a:latin typeface="Arial"/>
                          <a:cs typeface="Arial"/>
                        </a:rPr>
                        <a:t> </a:t>
                      </a:r>
                      <a:r>
                        <a:rPr sz="1100" spc="-5" dirty="0">
                          <a:solidFill>
                            <a:srgbClr val="2A2A2A"/>
                          </a:solidFill>
                          <a:latin typeface="Arial"/>
                          <a:cs typeface="Arial"/>
                        </a:rPr>
                        <a:t>network</a:t>
                      </a:r>
                      <a:r>
                        <a:rPr sz="1100" spc="-20" dirty="0">
                          <a:solidFill>
                            <a:srgbClr val="2A2A2A"/>
                          </a:solidFill>
                          <a:latin typeface="Arial"/>
                          <a:cs typeface="Arial"/>
                        </a:rPr>
                        <a:t> </a:t>
                      </a:r>
                      <a:r>
                        <a:rPr sz="1100" spc="-5" dirty="0">
                          <a:solidFill>
                            <a:srgbClr val="2A2A2A"/>
                          </a:solidFill>
                          <a:latin typeface="Arial"/>
                          <a:cs typeface="Arial"/>
                        </a:rPr>
                        <a:t>of</a:t>
                      </a:r>
                      <a:r>
                        <a:rPr sz="1100" spc="-30" dirty="0">
                          <a:solidFill>
                            <a:srgbClr val="2A2A2A"/>
                          </a:solidFill>
                          <a:latin typeface="Arial"/>
                          <a:cs typeface="Arial"/>
                        </a:rPr>
                        <a:t> </a:t>
                      </a:r>
                      <a:r>
                        <a:rPr sz="1100" dirty="0">
                          <a:solidFill>
                            <a:srgbClr val="2A2A2A"/>
                          </a:solidFill>
                          <a:latin typeface="Arial"/>
                          <a:cs typeface="Arial"/>
                        </a:rPr>
                        <a:t>stations</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tc>
                  <a:txBody>
                    <a:bodyPr/>
                    <a:lstStyle/>
                    <a:p>
                      <a:pPr>
                        <a:lnSpc>
                          <a:spcPct val="100000"/>
                        </a:lnSpc>
                      </a:pPr>
                      <a:endParaRPr sz="1500">
                        <a:latin typeface="Times New Roman"/>
                        <a:cs typeface="Times New Roman"/>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extLst>
                  <a:ext uri="{0D108BD9-81ED-4DB2-BD59-A6C34878D82A}">
                    <a16:rowId xmlns:a16="http://schemas.microsoft.com/office/drawing/2014/main" val="10004"/>
                  </a:ext>
                </a:extLst>
              </a:tr>
              <a:tr h="686645">
                <a:tc>
                  <a:txBody>
                    <a:bodyPr/>
                    <a:lstStyle/>
                    <a:p>
                      <a:pPr marL="33655">
                        <a:lnSpc>
                          <a:spcPts val="1165"/>
                        </a:lnSpc>
                      </a:pPr>
                      <a:r>
                        <a:rPr sz="1300" spc="-5" dirty="0">
                          <a:solidFill>
                            <a:srgbClr val="2A2A2A"/>
                          </a:solidFill>
                          <a:latin typeface="Arial"/>
                          <a:cs typeface="Arial"/>
                        </a:rPr>
                        <a:t>GNSS</a:t>
                      </a:r>
                      <a:r>
                        <a:rPr sz="1300" spc="-50" dirty="0">
                          <a:solidFill>
                            <a:srgbClr val="2A2A2A"/>
                          </a:solidFill>
                          <a:latin typeface="Arial"/>
                          <a:cs typeface="Arial"/>
                        </a:rPr>
                        <a:t> </a:t>
                      </a:r>
                      <a:r>
                        <a:rPr sz="1300" spc="-5" dirty="0">
                          <a:solidFill>
                            <a:srgbClr val="2A2A2A"/>
                          </a:solidFill>
                          <a:latin typeface="Arial"/>
                          <a:cs typeface="Arial"/>
                        </a:rPr>
                        <a:t>RO</a:t>
                      </a:r>
                      <a:endParaRPr sz="13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tc>
                  <a:txBody>
                    <a:bodyPr/>
                    <a:lstStyle/>
                    <a:p>
                      <a:pPr marL="33655">
                        <a:lnSpc>
                          <a:spcPts val="930"/>
                        </a:lnSpc>
                      </a:pPr>
                      <a:r>
                        <a:rPr sz="1100" spc="-5" dirty="0">
                          <a:solidFill>
                            <a:srgbClr val="2A2A2A"/>
                          </a:solidFill>
                          <a:latin typeface="Arial"/>
                          <a:cs typeface="Arial"/>
                        </a:rPr>
                        <a:t>bending angles</a:t>
                      </a:r>
                      <a:endParaRPr sz="1100">
                        <a:latin typeface="Arial"/>
                        <a:cs typeface="Arial"/>
                      </a:endParaRPr>
                    </a:p>
                    <a:p>
                      <a:pPr marL="33655" marR="257810">
                        <a:lnSpc>
                          <a:spcPct val="106900"/>
                        </a:lnSpc>
                      </a:pPr>
                      <a:r>
                        <a:rPr sz="1100" dirty="0">
                          <a:solidFill>
                            <a:srgbClr val="2A2A2A"/>
                          </a:solidFill>
                          <a:latin typeface="Arial"/>
                          <a:cs typeface="Arial"/>
                        </a:rPr>
                        <a:t>sensitive to </a:t>
                      </a:r>
                      <a:r>
                        <a:rPr sz="1100" spc="5" dirty="0">
                          <a:solidFill>
                            <a:srgbClr val="2A2A2A"/>
                          </a:solidFill>
                          <a:latin typeface="Arial"/>
                          <a:cs typeface="Arial"/>
                        </a:rPr>
                        <a:t> </a:t>
                      </a:r>
                      <a:r>
                        <a:rPr sz="1100" spc="-5" dirty="0">
                          <a:solidFill>
                            <a:srgbClr val="2A2A2A"/>
                          </a:solidFill>
                          <a:latin typeface="Arial"/>
                          <a:cs typeface="Arial"/>
                        </a:rPr>
                        <a:t>temperature and </a:t>
                      </a:r>
                      <a:r>
                        <a:rPr sz="1100" spc="-215" dirty="0">
                          <a:solidFill>
                            <a:srgbClr val="2A2A2A"/>
                          </a:solidFill>
                          <a:latin typeface="Arial"/>
                          <a:cs typeface="Arial"/>
                        </a:rPr>
                        <a:t> </a:t>
                      </a:r>
                      <a:r>
                        <a:rPr sz="1100" dirty="0">
                          <a:solidFill>
                            <a:srgbClr val="2A2A2A"/>
                          </a:solidFill>
                          <a:latin typeface="Arial"/>
                          <a:cs typeface="Arial"/>
                        </a:rPr>
                        <a:t>humidity</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tc>
                  <a:txBody>
                    <a:bodyPr/>
                    <a:lstStyle/>
                    <a:p>
                      <a:pPr marL="377190" indent="-343535">
                        <a:lnSpc>
                          <a:spcPts val="930"/>
                        </a:lnSpc>
                        <a:buChar char="•"/>
                        <a:tabLst>
                          <a:tab pos="377190" algn="l"/>
                          <a:tab pos="377825" algn="l"/>
                        </a:tabLst>
                      </a:pPr>
                      <a:r>
                        <a:rPr sz="1100" spc="-5" dirty="0">
                          <a:solidFill>
                            <a:srgbClr val="2A2A2A"/>
                          </a:solidFill>
                          <a:latin typeface="Arial"/>
                          <a:cs typeface="Arial"/>
                        </a:rPr>
                        <a:t>receivers</a:t>
                      </a:r>
                      <a:endParaRPr sz="1100">
                        <a:latin typeface="Arial"/>
                        <a:cs typeface="Arial"/>
                      </a:endParaRPr>
                    </a:p>
                    <a:p>
                      <a:pPr marL="377190" marR="59055">
                        <a:lnSpc>
                          <a:spcPct val="106200"/>
                        </a:lnSpc>
                        <a:spcBef>
                          <a:spcPts val="10"/>
                        </a:spcBef>
                      </a:pPr>
                      <a:r>
                        <a:rPr sz="1100" spc="-5" dirty="0">
                          <a:solidFill>
                            <a:srgbClr val="2A2A2A"/>
                          </a:solidFill>
                          <a:latin typeface="Arial"/>
                          <a:cs typeface="Arial"/>
                        </a:rPr>
                        <a:t>onboard Metop, </a:t>
                      </a:r>
                      <a:r>
                        <a:rPr sz="1100" spc="-210" dirty="0">
                          <a:solidFill>
                            <a:srgbClr val="2A2A2A"/>
                          </a:solidFill>
                          <a:latin typeface="Arial"/>
                          <a:cs typeface="Arial"/>
                        </a:rPr>
                        <a:t> </a:t>
                      </a:r>
                      <a:r>
                        <a:rPr sz="1100" spc="-5" dirty="0">
                          <a:solidFill>
                            <a:srgbClr val="2A2A2A"/>
                          </a:solidFill>
                          <a:latin typeface="Arial"/>
                          <a:cs typeface="Arial"/>
                        </a:rPr>
                        <a:t>FY-3D</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extLst>
                  <a:ext uri="{0D108BD9-81ED-4DB2-BD59-A6C34878D82A}">
                    <a16:rowId xmlns:a16="http://schemas.microsoft.com/office/drawing/2014/main" val="10005"/>
                  </a:ext>
                </a:extLst>
              </a:tr>
              <a:tr h="512233">
                <a:tc>
                  <a:txBody>
                    <a:bodyPr/>
                    <a:lstStyle/>
                    <a:p>
                      <a:pPr marL="33655">
                        <a:lnSpc>
                          <a:spcPts val="1165"/>
                        </a:lnSpc>
                      </a:pPr>
                      <a:r>
                        <a:rPr sz="1300" spc="-5" dirty="0">
                          <a:solidFill>
                            <a:srgbClr val="2A2A2A"/>
                          </a:solidFill>
                          <a:latin typeface="Arial"/>
                          <a:cs typeface="Arial"/>
                        </a:rPr>
                        <a:t>Hyperspectral</a:t>
                      </a:r>
                      <a:endParaRPr sz="1300">
                        <a:latin typeface="Arial"/>
                        <a:cs typeface="Arial"/>
                      </a:endParaRPr>
                    </a:p>
                    <a:p>
                      <a:pPr marL="33655">
                        <a:lnSpc>
                          <a:spcPct val="100000"/>
                        </a:lnSpc>
                        <a:spcBef>
                          <a:spcPts val="80"/>
                        </a:spcBef>
                      </a:pPr>
                      <a:r>
                        <a:rPr sz="1300" spc="-10" dirty="0">
                          <a:solidFill>
                            <a:srgbClr val="2A2A2A"/>
                          </a:solidFill>
                          <a:latin typeface="Arial"/>
                          <a:cs typeface="Arial"/>
                        </a:rPr>
                        <a:t>IR</a:t>
                      </a:r>
                      <a:endParaRPr sz="13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tc>
                  <a:txBody>
                    <a:bodyPr/>
                    <a:lstStyle/>
                    <a:p>
                      <a:pPr marL="33655">
                        <a:lnSpc>
                          <a:spcPts val="935"/>
                        </a:lnSpc>
                      </a:pPr>
                      <a:r>
                        <a:rPr sz="1100" spc="-5" dirty="0">
                          <a:solidFill>
                            <a:srgbClr val="2A2A2A"/>
                          </a:solidFill>
                          <a:latin typeface="Arial"/>
                          <a:cs typeface="Arial"/>
                        </a:rPr>
                        <a:t>radiances</a:t>
                      </a:r>
                      <a:r>
                        <a:rPr sz="1100" spc="-20" dirty="0">
                          <a:solidFill>
                            <a:srgbClr val="2A2A2A"/>
                          </a:solidFill>
                          <a:latin typeface="Arial"/>
                          <a:cs typeface="Arial"/>
                        </a:rPr>
                        <a:t> </a:t>
                      </a:r>
                      <a:r>
                        <a:rPr sz="1100" dirty="0">
                          <a:solidFill>
                            <a:srgbClr val="2A2A2A"/>
                          </a:solidFill>
                          <a:latin typeface="Arial"/>
                          <a:cs typeface="Arial"/>
                        </a:rPr>
                        <a:t>sensitive</a:t>
                      </a:r>
                      <a:endParaRPr sz="1100">
                        <a:latin typeface="Arial"/>
                        <a:cs typeface="Arial"/>
                      </a:endParaRPr>
                    </a:p>
                    <a:p>
                      <a:pPr marL="33655" marR="143510">
                        <a:lnSpc>
                          <a:spcPct val="106200"/>
                        </a:lnSpc>
                      </a:pPr>
                      <a:r>
                        <a:rPr sz="1100" dirty="0">
                          <a:solidFill>
                            <a:srgbClr val="2A2A2A"/>
                          </a:solidFill>
                          <a:latin typeface="Arial"/>
                          <a:cs typeface="Arial"/>
                        </a:rPr>
                        <a:t>to </a:t>
                      </a:r>
                      <a:r>
                        <a:rPr sz="1100" spc="-5" dirty="0">
                          <a:solidFill>
                            <a:srgbClr val="2A2A2A"/>
                          </a:solidFill>
                          <a:latin typeface="Arial"/>
                          <a:cs typeface="Arial"/>
                        </a:rPr>
                        <a:t>temperature and </a:t>
                      </a:r>
                      <a:r>
                        <a:rPr sz="1100" spc="-210" dirty="0">
                          <a:solidFill>
                            <a:srgbClr val="2A2A2A"/>
                          </a:solidFill>
                          <a:latin typeface="Arial"/>
                          <a:cs typeface="Arial"/>
                        </a:rPr>
                        <a:t> </a:t>
                      </a:r>
                      <a:r>
                        <a:rPr sz="1100" dirty="0">
                          <a:solidFill>
                            <a:srgbClr val="2A2A2A"/>
                          </a:solidFill>
                          <a:latin typeface="Arial"/>
                          <a:cs typeface="Arial"/>
                        </a:rPr>
                        <a:t>humidity</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tc>
                  <a:txBody>
                    <a:bodyPr/>
                    <a:lstStyle/>
                    <a:p>
                      <a:pPr marL="377190" indent="-343535">
                        <a:lnSpc>
                          <a:spcPts val="935"/>
                        </a:lnSpc>
                        <a:buChar char="•"/>
                        <a:tabLst>
                          <a:tab pos="377190" algn="l"/>
                          <a:tab pos="377825" algn="l"/>
                        </a:tabLst>
                      </a:pPr>
                      <a:r>
                        <a:rPr sz="1100" dirty="0">
                          <a:solidFill>
                            <a:srgbClr val="2A2A2A"/>
                          </a:solidFill>
                          <a:latin typeface="Arial"/>
                          <a:cs typeface="Arial"/>
                        </a:rPr>
                        <a:t>AIRS,CrIS,</a:t>
                      </a:r>
                      <a:r>
                        <a:rPr sz="1100" spc="-55" dirty="0">
                          <a:solidFill>
                            <a:srgbClr val="2A2A2A"/>
                          </a:solidFill>
                          <a:latin typeface="Arial"/>
                          <a:cs typeface="Arial"/>
                        </a:rPr>
                        <a:t> </a:t>
                      </a:r>
                      <a:r>
                        <a:rPr sz="1100" dirty="0">
                          <a:solidFill>
                            <a:srgbClr val="2A2A2A"/>
                          </a:solidFill>
                          <a:latin typeface="Arial"/>
                          <a:cs typeface="Arial"/>
                        </a:rPr>
                        <a:t>IASI</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extLst>
                  <a:ext uri="{0D108BD9-81ED-4DB2-BD59-A6C34878D82A}">
                    <a16:rowId xmlns:a16="http://schemas.microsoft.com/office/drawing/2014/main" val="10006"/>
                  </a:ext>
                </a:extLst>
              </a:tr>
              <a:tr h="541867">
                <a:tc>
                  <a:txBody>
                    <a:bodyPr/>
                    <a:lstStyle/>
                    <a:p>
                      <a:pPr marL="33655">
                        <a:lnSpc>
                          <a:spcPts val="1165"/>
                        </a:lnSpc>
                      </a:pPr>
                      <a:r>
                        <a:rPr sz="1300" spc="-5" dirty="0">
                          <a:solidFill>
                            <a:srgbClr val="2A2A2A"/>
                          </a:solidFill>
                          <a:latin typeface="Arial"/>
                          <a:cs typeface="Arial"/>
                        </a:rPr>
                        <a:t>MW</a:t>
                      </a:r>
                      <a:r>
                        <a:rPr sz="1300" spc="-25" dirty="0">
                          <a:solidFill>
                            <a:srgbClr val="2A2A2A"/>
                          </a:solidFill>
                          <a:latin typeface="Arial"/>
                          <a:cs typeface="Arial"/>
                        </a:rPr>
                        <a:t> </a:t>
                      </a:r>
                      <a:r>
                        <a:rPr sz="1300" spc="-5" dirty="0">
                          <a:solidFill>
                            <a:srgbClr val="2A2A2A"/>
                          </a:solidFill>
                          <a:latin typeface="Arial"/>
                          <a:cs typeface="Arial"/>
                        </a:rPr>
                        <a:t>sounders</a:t>
                      </a:r>
                      <a:endParaRPr sz="1300">
                        <a:latin typeface="Arial"/>
                        <a:cs typeface="Arial"/>
                      </a:endParaRPr>
                    </a:p>
                    <a:p>
                      <a:pPr marL="33655">
                        <a:lnSpc>
                          <a:spcPct val="100000"/>
                        </a:lnSpc>
                        <a:spcBef>
                          <a:spcPts val="80"/>
                        </a:spcBef>
                      </a:pPr>
                      <a:r>
                        <a:rPr sz="1300" spc="-5" dirty="0">
                          <a:solidFill>
                            <a:srgbClr val="2A2A2A"/>
                          </a:solidFill>
                          <a:latin typeface="Arial"/>
                          <a:cs typeface="Arial"/>
                        </a:rPr>
                        <a:t>and</a:t>
                      </a:r>
                      <a:r>
                        <a:rPr sz="1300" spc="-50" dirty="0">
                          <a:solidFill>
                            <a:srgbClr val="2A2A2A"/>
                          </a:solidFill>
                          <a:latin typeface="Arial"/>
                          <a:cs typeface="Arial"/>
                        </a:rPr>
                        <a:t> </a:t>
                      </a:r>
                      <a:r>
                        <a:rPr sz="1300" spc="-5" dirty="0">
                          <a:solidFill>
                            <a:srgbClr val="2A2A2A"/>
                          </a:solidFill>
                          <a:latin typeface="Arial"/>
                          <a:cs typeface="Arial"/>
                        </a:rPr>
                        <a:t>imagers</a:t>
                      </a:r>
                      <a:endParaRPr sz="13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tc>
                  <a:txBody>
                    <a:bodyPr/>
                    <a:lstStyle/>
                    <a:p>
                      <a:pPr marL="33655">
                        <a:lnSpc>
                          <a:spcPts val="935"/>
                        </a:lnSpc>
                      </a:pPr>
                      <a:r>
                        <a:rPr sz="1100" spc="-5" dirty="0">
                          <a:solidFill>
                            <a:srgbClr val="2A2A2A"/>
                          </a:solidFill>
                          <a:latin typeface="Arial"/>
                          <a:cs typeface="Arial"/>
                        </a:rPr>
                        <a:t>rad</a:t>
                      </a:r>
                      <a:r>
                        <a:rPr sz="1100" dirty="0">
                          <a:solidFill>
                            <a:srgbClr val="2A2A2A"/>
                          </a:solidFill>
                          <a:latin typeface="Arial"/>
                          <a:cs typeface="Arial"/>
                        </a:rPr>
                        <a:t>ia</a:t>
                      </a:r>
                      <a:r>
                        <a:rPr sz="1100" spc="-5" dirty="0">
                          <a:solidFill>
                            <a:srgbClr val="2A2A2A"/>
                          </a:solidFill>
                          <a:latin typeface="Arial"/>
                          <a:cs typeface="Arial"/>
                        </a:rPr>
                        <a:t>n</a:t>
                      </a:r>
                      <a:r>
                        <a:rPr sz="1100" dirty="0">
                          <a:solidFill>
                            <a:srgbClr val="2A2A2A"/>
                          </a:solidFill>
                          <a:latin typeface="Arial"/>
                          <a:cs typeface="Arial"/>
                        </a:rPr>
                        <a:t>c</a:t>
                      </a:r>
                      <a:r>
                        <a:rPr sz="1100" spc="-5" dirty="0">
                          <a:solidFill>
                            <a:srgbClr val="2A2A2A"/>
                          </a:solidFill>
                          <a:latin typeface="Arial"/>
                          <a:cs typeface="Arial"/>
                        </a:rPr>
                        <a:t>e</a:t>
                      </a:r>
                      <a:r>
                        <a:rPr sz="1100" dirty="0">
                          <a:solidFill>
                            <a:srgbClr val="2A2A2A"/>
                          </a:solidFill>
                          <a:latin typeface="Arial"/>
                          <a:cs typeface="Arial"/>
                        </a:rPr>
                        <a:t>s</a:t>
                      </a:r>
                      <a:r>
                        <a:rPr sz="1100" spc="10" dirty="0">
                          <a:solidFill>
                            <a:srgbClr val="2A2A2A"/>
                          </a:solidFill>
                          <a:latin typeface="Arial"/>
                          <a:cs typeface="Arial"/>
                        </a:rPr>
                        <a:t> </a:t>
                      </a:r>
                      <a:r>
                        <a:rPr sz="1100" dirty="0">
                          <a:solidFill>
                            <a:srgbClr val="2A2A2A"/>
                          </a:solidFill>
                          <a:latin typeface="Arial"/>
                          <a:cs typeface="Arial"/>
                        </a:rPr>
                        <a:t>s</a:t>
                      </a:r>
                      <a:r>
                        <a:rPr sz="1100" spc="-5" dirty="0">
                          <a:solidFill>
                            <a:srgbClr val="2A2A2A"/>
                          </a:solidFill>
                          <a:latin typeface="Arial"/>
                          <a:cs typeface="Arial"/>
                        </a:rPr>
                        <a:t>en</a:t>
                      </a:r>
                      <a:r>
                        <a:rPr sz="1100" dirty="0">
                          <a:solidFill>
                            <a:srgbClr val="2A2A2A"/>
                          </a:solidFill>
                          <a:latin typeface="Arial"/>
                          <a:cs typeface="Arial"/>
                        </a:rPr>
                        <a:t>siti</a:t>
                      </a:r>
                      <a:r>
                        <a:rPr sz="1100" spc="-5" dirty="0">
                          <a:solidFill>
                            <a:srgbClr val="2A2A2A"/>
                          </a:solidFill>
                          <a:latin typeface="Arial"/>
                          <a:cs typeface="Arial"/>
                        </a:rPr>
                        <a:t>v</a:t>
                      </a:r>
                      <a:r>
                        <a:rPr sz="1100" dirty="0">
                          <a:solidFill>
                            <a:srgbClr val="2A2A2A"/>
                          </a:solidFill>
                          <a:latin typeface="Arial"/>
                          <a:cs typeface="Arial"/>
                        </a:rPr>
                        <a:t>e</a:t>
                      </a:r>
                      <a:endParaRPr sz="1100">
                        <a:latin typeface="Arial"/>
                        <a:cs typeface="Arial"/>
                      </a:endParaRPr>
                    </a:p>
                    <a:p>
                      <a:pPr marL="33655">
                        <a:lnSpc>
                          <a:spcPct val="100000"/>
                        </a:lnSpc>
                        <a:spcBef>
                          <a:spcPts val="70"/>
                        </a:spcBef>
                      </a:pPr>
                      <a:r>
                        <a:rPr sz="1100" dirty="0">
                          <a:solidFill>
                            <a:srgbClr val="2A2A2A"/>
                          </a:solidFill>
                          <a:latin typeface="Arial"/>
                          <a:cs typeface="Arial"/>
                        </a:rPr>
                        <a:t>to</a:t>
                      </a:r>
                      <a:r>
                        <a:rPr sz="1100" spc="-20" dirty="0">
                          <a:solidFill>
                            <a:srgbClr val="2A2A2A"/>
                          </a:solidFill>
                          <a:latin typeface="Arial"/>
                          <a:cs typeface="Arial"/>
                        </a:rPr>
                        <a:t> </a:t>
                      </a:r>
                      <a:r>
                        <a:rPr sz="1100" spc="-5" dirty="0">
                          <a:solidFill>
                            <a:srgbClr val="2A2A2A"/>
                          </a:solidFill>
                          <a:latin typeface="Arial"/>
                          <a:cs typeface="Arial"/>
                        </a:rPr>
                        <a:t>temperature</a:t>
                      </a:r>
                      <a:r>
                        <a:rPr sz="1100" spc="-15" dirty="0">
                          <a:solidFill>
                            <a:srgbClr val="2A2A2A"/>
                          </a:solidFill>
                          <a:latin typeface="Arial"/>
                          <a:cs typeface="Arial"/>
                        </a:rPr>
                        <a:t> </a:t>
                      </a:r>
                      <a:r>
                        <a:rPr sz="1100" spc="-5" dirty="0">
                          <a:solidFill>
                            <a:srgbClr val="2A2A2A"/>
                          </a:solidFill>
                          <a:latin typeface="Arial"/>
                          <a:cs typeface="Arial"/>
                        </a:rPr>
                        <a:t>and</a:t>
                      </a:r>
                      <a:endParaRPr sz="1100">
                        <a:latin typeface="Arial"/>
                        <a:cs typeface="Arial"/>
                      </a:endParaRPr>
                    </a:p>
                    <a:p>
                      <a:pPr marL="33655">
                        <a:lnSpc>
                          <a:spcPct val="100000"/>
                        </a:lnSpc>
                        <a:spcBef>
                          <a:spcPts val="60"/>
                        </a:spcBef>
                      </a:pPr>
                      <a:r>
                        <a:rPr sz="1100" dirty="0">
                          <a:solidFill>
                            <a:srgbClr val="2A2A2A"/>
                          </a:solidFill>
                          <a:latin typeface="Arial"/>
                          <a:cs typeface="Arial"/>
                        </a:rPr>
                        <a:t>humidity</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tc>
                  <a:txBody>
                    <a:bodyPr/>
                    <a:lstStyle/>
                    <a:p>
                      <a:pPr marL="377190" indent="-343535">
                        <a:lnSpc>
                          <a:spcPts val="935"/>
                        </a:lnSpc>
                        <a:buChar char="•"/>
                        <a:tabLst>
                          <a:tab pos="377190" algn="l"/>
                          <a:tab pos="377825" algn="l"/>
                        </a:tabLst>
                      </a:pPr>
                      <a:r>
                        <a:rPr sz="1100" spc="-5" dirty="0">
                          <a:solidFill>
                            <a:srgbClr val="2A2A2A"/>
                          </a:solidFill>
                          <a:latin typeface="Arial"/>
                          <a:cs typeface="Arial"/>
                        </a:rPr>
                        <a:t>AMSU-A,</a:t>
                      </a:r>
                      <a:endParaRPr sz="1100">
                        <a:latin typeface="Arial"/>
                        <a:cs typeface="Arial"/>
                      </a:endParaRPr>
                    </a:p>
                    <a:p>
                      <a:pPr marL="377190">
                        <a:lnSpc>
                          <a:spcPct val="100000"/>
                        </a:lnSpc>
                        <a:spcBef>
                          <a:spcPts val="70"/>
                        </a:spcBef>
                      </a:pPr>
                      <a:r>
                        <a:rPr sz="1100" dirty="0">
                          <a:solidFill>
                            <a:srgbClr val="2A2A2A"/>
                          </a:solidFill>
                          <a:latin typeface="Arial"/>
                          <a:cs typeface="Arial"/>
                        </a:rPr>
                        <a:t>ATMS,</a:t>
                      </a:r>
                      <a:r>
                        <a:rPr sz="1100" spc="175" dirty="0">
                          <a:solidFill>
                            <a:srgbClr val="2A2A2A"/>
                          </a:solidFill>
                          <a:latin typeface="Arial"/>
                          <a:cs typeface="Arial"/>
                        </a:rPr>
                        <a:t> </a:t>
                      </a:r>
                      <a:r>
                        <a:rPr sz="1100" spc="-5" dirty="0">
                          <a:solidFill>
                            <a:srgbClr val="2A2A2A"/>
                          </a:solidFill>
                          <a:latin typeface="Arial"/>
                          <a:cs typeface="Arial"/>
                        </a:rPr>
                        <a:t>AMSR2,</a:t>
                      </a:r>
                      <a:endParaRPr sz="1100">
                        <a:latin typeface="Arial"/>
                        <a:cs typeface="Arial"/>
                      </a:endParaRPr>
                    </a:p>
                    <a:p>
                      <a:pPr marL="377190">
                        <a:lnSpc>
                          <a:spcPct val="100000"/>
                        </a:lnSpc>
                        <a:spcBef>
                          <a:spcPts val="60"/>
                        </a:spcBef>
                      </a:pPr>
                      <a:r>
                        <a:rPr sz="1100" dirty="0">
                          <a:solidFill>
                            <a:srgbClr val="2A2A2A"/>
                          </a:solidFill>
                          <a:latin typeface="Arial"/>
                          <a:cs typeface="Arial"/>
                        </a:rPr>
                        <a:t>MHS,MWHS-2</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extLst>
                  <a:ext uri="{0D108BD9-81ED-4DB2-BD59-A6C34878D82A}">
                    <a16:rowId xmlns:a16="http://schemas.microsoft.com/office/drawing/2014/main" val="10007"/>
                  </a:ext>
                </a:extLst>
              </a:tr>
              <a:tr h="512233">
                <a:tc>
                  <a:txBody>
                    <a:bodyPr/>
                    <a:lstStyle/>
                    <a:p>
                      <a:pPr marL="33655">
                        <a:lnSpc>
                          <a:spcPts val="1165"/>
                        </a:lnSpc>
                      </a:pPr>
                      <a:r>
                        <a:rPr sz="1300" spc="-5" dirty="0">
                          <a:solidFill>
                            <a:srgbClr val="2A2A2A"/>
                          </a:solidFill>
                          <a:latin typeface="Arial"/>
                          <a:cs typeface="Arial"/>
                        </a:rPr>
                        <a:t>Radiosondes</a:t>
                      </a:r>
                      <a:endParaRPr sz="13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tc>
                  <a:txBody>
                    <a:bodyPr/>
                    <a:lstStyle/>
                    <a:p>
                      <a:pPr marL="33655">
                        <a:lnSpc>
                          <a:spcPts val="935"/>
                        </a:lnSpc>
                      </a:pPr>
                      <a:r>
                        <a:rPr sz="1100" spc="-5" dirty="0">
                          <a:solidFill>
                            <a:srgbClr val="2A2A2A"/>
                          </a:solidFill>
                          <a:latin typeface="Arial"/>
                          <a:cs typeface="Arial"/>
                        </a:rPr>
                        <a:t>profiles</a:t>
                      </a:r>
                      <a:r>
                        <a:rPr sz="1100" spc="-35" dirty="0">
                          <a:solidFill>
                            <a:srgbClr val="2A2A2A"/>
                          </a:solidFill>
                          <a:latin typeface="Arial"/>
                          <a:cs typeface="Arial"/>
                        </a:rPr>
                        <a:t> </a:t>
                      </a:r>
                      <a:r>
                        <a:rPr sz="1100" spc="-5" dirty="0">
                          <a:solidFill>
                            <a:srgbClr val="2A2A2A"/>
                          </a:solidFill>
                          <a:latin typeface="Arial"/>
                          <a:cs typeface="Arial"/>
                        </a:rPr>
                        <a:t>of</a:t>
                      </a:r>
                      <a:endParaRPr sz="1100">
                        <a:latin typeface="Arial"/>
                        <a:cs typeface="Arial"/>
                      </a:endParaRPr>
                    </a:p>
                    <a:p>
                      <a:pPr marL="33655" marR="66675">
                        <a:lnSpc>
                          <a:spcPct val="106200"/>
                        </a:lnSpc>
                      </a:pPr>
                      <a:r>
                        <a:rPr sz="1100" spc="-5" dirty="0">
                          <a:solidFill>
                            <a:srgbClr val="2A2A2A"/>
                          </a:solidFill>
                          <a:latin typeface="Arial"/>
                          <a:cs typeface="Arial"/>
                        </a:rPr>
                        <a:t>temperature, winds </a:t>
                      </a:r>
                      <a:r>
                        <a:rPr sz="1100" dirty="0">
                          <a:solidFill>
                            <a:srgbClr val="2A2A2A"/>
                          </a:solidFill>
                          <a:latin typeface="Arial"/>
                          <a:cs typeface="Arial"/>
                        </a:rPr>
                        <a:t> </a:t>
                      </a:r>
                      <a:r>
                        <a:rPr sz="1100" spc="-5" dirty="0">
                          <a:solidFill>
                            <a:srgbClr val="2A2A2A"/>
                          </a:solidFill>
                          <a:latin typeface="Arial"/>
                          <a:cs typeface="Arial"/>
                        </a:rPr>
                        <a:t>and</a:t>
                      </a:r>
                      <a:r>
                        <a:rPr sz="1100" spc="-10" dirty="0">
                          <a:solidFill>
                            <a:srgbClr val="2A2A2A"/>
                          </a:solidFill>
                          <a:latin typeface="Arial"/>
                          <a:cs typeface="Arial"/>
                        </a:rPr>
                        <a:t> </a:t>
                      </a:r>
                      <a:r>
                        <a:rPr sz="1100" spc="-5" dirty="0">
                          <a:solidFill>
                            <a:srgbClr val="2A2A2A"/>
                          </a:solidFill>
                          <a:latin typeface="Arial"/>
                          <a:cs typeface="Arial"/>
                        </a:rPr>
                        <a:t>relative </a:t>
                      </a:r>
                      <a:r>
                        <a:rPr sz="1100" dirty="0">
                          <a:solidFill>
                            <a:srgbClr val="2A2A2A"/>
                          </a:solidFill>
                          <a:latin typeface="Arial"/>
                          <a:cs typeface="Arial"/>
                        </a:rPr>
                        <a:t>humidity</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tc>
                  <a:txBody>
                    <a:bodyPr/>
                    <a:lstStyle/>
                    <a:p>
                      <a:pPr>
                        <a:lnSpc>
                          <a:spcPct val="100000"/>
                        </a:lnSpc>
                      </a:pPr>
                      <a:endParaRPr sz="1500">
                        <a:latin typeface="Times New Roman"/>
                        <a:cs typeface="Times New Roman"/>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extLst>
                  <a:ext uri="{0D108BD9-81ED-4DB2-BD59-A6C34878D82A}">
                    <a16:rowId xmlns:a16="http://schemas.microsoft.com/office/drawing/2014/main" val="10008"/>
                  </a:ext>
                </a:extLst>
              </a:tr>
              <a:tr h="512233">
                <a:tc>
                  <a:txBody>
                    <a:bodyPr/>
                    <a:lstStyle/>
                    <a:p>
                      <a:pPr marL="33655">
                        <a:lnSpc>
                          <a:spcPts val="1170"/>
                        </a:lnSpc>
                      </a:pPr>
                      <a:r>
                        <a:rPr sz="1300" spc="-5" dirty="0">
                          <a:solidFill>
                            <a:srgbClr val="2A2A2A"/>
                          </a:solidFill>
                          <a:latin typeface="Arial"/>
                          <a:cs typeface="Arial"/>
                        </a:rPr>
                        <a:t>Scatwind</a:t>
                      </a:r>
                      <a:endParaRPr sz="13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tc>
                  <a:txBody>
                    <a:bodyPr/>
                    <a:lstStyle/>
                    <a:p>
                      <a:pPr marL="33655">
                        <a:lnSpc>
                          <a:spcPts val="935"/>
                        </a:lnSpc>
                      </a:pPr>
                      <a:r>
                        <a:rPr sz="1100" spc="-5" dirty="0">
                          <a:solidFill>
                            <a:srgbClr val="2A2A2A"/>
                          </a:solidFill>
                          <a:latin typeface="Arial"/>
                          <a:cs typeface="Arial"/>
                        </a:rPr>
                        <a:t>wind</a:t>
                      </a:r>
                      <a:r>
                        <a:rPr sz="1100" spc="-10" dirty="0">
                          <a:solidFill>
                            <a:srgbClr val="2A2A2A"/>
                          </a:solidFill>
                          <a:latin typeface="Arial"/>
                          <a:cs typeface="Arial"/>
                        </a:rPr>
                        <a:t> </a:t>
                      </a:r>
                      <a:r>
                        <a:rPr sz="1100" spc="-5" dirty="0">
                          <a:solidFill>
                            <a:srgbClr val="2A2A2A"/>
                          </a:solidFill>
                          <a:latin typeface="Arial"/>
                          <a:cs typeface="Arial"/>
                        </a:rPr>
                        <a:t>vectors</a:t>
                      </a:r>
                      <a:r>
                        <a:rPr sz="1100" spc="-10" dirty="0">
                          <a:solidFill>
                            <a:srgbClr val="2A2A2A"/>
                          </a:solidFill>
                          <a:latin typeface="Arial"/>
                          <a:cs typeface="Arial"/>
                        </a:rPr>
                        <a:t> </a:t>
                      </a:r>
                      <a:r>
                        <a:rPr sz="1100" spc="-5" dirty="0">
                          <a:solidFill>
                            <a:srgbClr val="2A2A2A"/>
                          </a:solidFill>
                          <a:latin typeface="Arial"/>
                          <a:cs typeface="Arial"/>
                        </a:rPr>
                        <a:t>over</a:t>
                      </a:r>
                      <a:endParaRPr sz="1100">
                        <a:latin typeface="Arial"/>
                        <a:cs typeface="Arial"/>
                      </a:endParaRPr>
                    </a:p>
                    <a:p>
                      <a:pPr marL="33655">
                        <a:lnSpc>
                          <a:spcPct val="100000"/>
                        </a:lnSpc>
                        <a:spcBef>
                          <a:spcPts val="70"/>
                        </a:spcBef>
                      </a:pPr>
                      <a:r>
                        <a:rPr sz="1100" spc="-5" dirty="0">
                          <a:solidFill>
                            <a:srgbClr val="2A2A2A"/>
                          </a:solidFill>
                          <a:latin typeface="Arial"/>
                          <a:cs typeface="Arial"/>
                        </a:rPr>
                        <a:t>ocean</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tc>
                  <a:txBody>
                    <a:bodyPr/>
                    <a:lstStyle/>
                    <a:p>
                      <a:pPr marL="377190" indent="-343535">
                        <a:lnSpc>
                          <a:spcPts val="935"/>
                        </a:lnSpc>
                        <a:buChar char="•"/>
                        <a:tabLst>
                          <a:tab pos="377190" algn="l"/>
                          <a:tab pos="377825" algn="l"/>
                        </a:tabLst>
                      </a:pPr>
                      <a:r>
                        <a:rPr sz="1100" dirty="0">
                          <a:solidFill>
                            <a:srgbClr val="2A2A2A"/>
                          </a:solidFill>
                          <a:latin typeface="Arial"/>
                          <a:cs typeface="Arial"/>
                        </a:rPr>
                        <a:t>ASCAT,</a:t>
                      </a:r>
                      <a:endParaRPr sz="1100">
                        <a:latin typeface="Arial"/>
                        <a:cs typeface="Arial"/>
                      </a:endParaRPr>
                    </a:p>
                    <a:p>
                      <a:pPr marL="377190" marR="357505">
                        <a:lnSpc>
                          <a:spcPct val="106300"/>
                        </a:lnSpc>
                      </a:pPr>
                      <a:r>
                        <a:rPr sz="1100" spc="20" dirty="0">
                          <a:solidFill>
                            <a:srgbClr val="2A2A2A"/>
                          </a:solidFill>
                          <a:latin typeface="Arial"/>
                          <a:cs typeface="Arial"/>
                        </a:rPr>
                        <a:t>W</a:t>
                      </a:r>
                      <a:r>
                        <a:rPr sz="1100" dirty="0">
                          <a:solidFill>
                            <a:srgbClr val="2A2A2A"/>
                          </a:solidFill>
                          <a:latin typeface="Arial"/>
                          <a:cs typeface="Arial"/>
                        </a:rPr>
                        <a:t>in</a:t>
                      </a:r>
                      <a:r>
                        <a:rPr sz="1100" spc="-5" dirty="0">
                          <a:solidFill>
                            <a:srgbClr val="2A2A2A"/>
                          </a:solidFill>
                          <a:latin typeface="Arial"/>
                          <a:cs typeface="Arial"/>
                        </a:rPr>
                        <a:t>d</a:t>
                      </a:r>
                      <a:r>
                        <a:rPr sz="1100" dirty="0">
                          <a:solidFill>
                            <a:srgbClr val="2A2A2A"/>
                          </a:solidFill>
                          <a:latin typeface="Arial"/>
                          <a:cs typeface="Arial"/>
                        </a:rPr>
                        <a:t>S</a:t>
                      </a:r>
                      <a:r>
                        <a:rPr sz="1100" spc="-5" dirty="0">
                          <a:solidFill>
                            <a:srgbClr val="2A2A2A"/>
                          </a:solidFill>
                          <a:latin typeface="Arial"/>
                          <a:cs typeface="Arial"/>
                        </a:rPr>
                        <a:t>a</a:t>
                      </a:r>
                      <a:r>
                        <a:rPr sz="1100" spc="5" dirty="0">
                          <a:solidFill>
                            <a:srgbClr val="2A2A2A"/>
                          </a:solidFill>
                          <a:latin typeface="Arial"/>
                          <a:cs typeface="Arial"/>
                        </a:rPr>
                        <a:t>t</a:t>
                      </a:r>
                      <a:r>
                        <a:rPr sz="1100" dirty="0">
                          <a:solidFill>
                            <a:srgbClr val="2A2A2A"/>
                          </a:solidFill>
                          <a:latin typeface="Arial"/>
                          <a:cs typeface="Arial"/>
                        </a:rPr>
                        <a:t>,  ScatSat</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extLst>
                  <a:ext uri="{0D108BD9-81ED-4DB2-BD59-A6C34878D82A}">
                    <a16:rowId xmlns:a16="http://schemas.microsoft.com/office/drawing/2014/main" val="10009"/>
                  </a:ext>
                </a:extLst>
              </a:tr>
              <a:tr h="686645">
                <a:tc>
                  <a:txBody>
                    <a:bodyPr/>
                    <a:lstStyle/>
                    <a:p>
                      <a:pPr marL="33655">
                        <a:lnSpc>
                          <a:spcPts val="1165"/>
                        </a:lnSpc>
                      </a:pPr>
                      <a:r>
                        <a:rPr sz="1300" spc="-5" dirty="0">
                          <a:solidFill>
                            <a:srgbClr val="2A2A2A"/>
                          </a:solidFill>
                          <a:latin typeface="Arial"/>
                          <a:cs typeface="Arial"/>
                        </a:rPr>
                        <a:t>Surface</a:t>
                      </a:r>
                      <a:r>
                        <a:rPr sz="1300" spc="-50" dirty="0">
                          <a:solidFill>
                            <a:srgbClr val="2A2A2A"/>
                          </a:solidFill>
                          <a:latin typeface="Arial"/>
                          <a:cs typeface="Arial"/>
                        </a:rPr>
                        <a:t> </a:t>
                      </a:r>
                      <a:r>
                        <a:rPr sz="1300" spc="-5" dirty="0">
                          <a:solidFill>
                            <a:srgbClr val="2A2A2A"/>
                          </a:solidFill>
                          <a:latin typeface="Arial"/>
                          <a:cs typeface="Arial"/>
                        </a:rPr>
                        <a:t>-</a:t>
                      </a:r>
                      <a:r>
                        <a:rPr sz="1300" spc="-20" dirty="0">
                          <a:solidFill>
                            <a:srgbClr val="2A2A2A"/>
                          </a:solidFill>
                          <a:latin typeface="Arial"/>
                          <a:cs typeface="Arial"/>
                        </a:rPr>
                        <a:t> </a:t>
                      </a:r>
                      <a:r>
                        <a:rPr sz="1300" spc="-5" dirty="0">
                          <a:solidFill>
                            <a:srgbClr val="2A2A2A"/>
                          </a:solidFill>
                          <a:latin typeface="Arial"/>
                          <a:cs typeface="Arial"/>
                        </a:rPr>
                        <a:t>land</a:t>
                      </a:r>
                      <a:endParaRPr sz="13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tc>
                  <a:txBody>
                    <a:bodyPr/>
                    <a:lstStyle/>
                    <a:p>
                      <a:pPr marL="33655">
                        <a:lnSpc>
                          <a:spcPts val="935"/>
                        </a:lnSpc>
                      </a:pPr>
                      <a:r>
                        <a:rPr sz="1100" spc="-5" dirty="0">
                          <a:solidFill>
                            <a:srgbClr val="2A2A2A"/>
                          </a:solidFill>
                          <a:latin typeface="Arial"/>
                          <a:cs typeface="Arial"/>
                        </a:rPr>
                        <a:t>temperature,</a:t>
                      </a:r>
                      <a:r>
                        <a:rPr sz="1100" dirty="0">
                          <a:solidFill>
                            <a:srgbClr val="2A2A2A"/>
                          </a:solidFill>
                          <a:latin typeface="Arial"/>
                          <a:cs typeface="Arial"/>
                        </a:rPr>
                        <a:t> </a:t>
                      </a:r>
                      <a:r>
                        <a:rPr sz="1100" spc="-5" dirty="0">
                          <a:solidFill>
                            <a:srgbClr val="2A2A2A"/>
                          </a:solidFill>
                          <a:latin typeface="Arial"/>
                          <a:cs typeface="Arial"/>
                        </a:rPr>
                        <a:t>relative</a:t>
                      </a:r>
                      <a:endParaRPr sz="1100">
                        <a:latin typeface="Arial"/>
                        <a:cs typeface="Arial"/>
                      </a:endParaRPr>
                    </a:p>
                    <a:p>
                      <a:pPr marL="33655" marR="93345">
                        <a:lnSpc>
                          <a:spcPct val="106900"/>
                        </a:lnSpc>
                      </a:pPr>
                      <a:r>
                        <a:rPr sz="1100" dirty="0">
                          <a:solidFill>
                            <a:srgbClr val="2A2A2A"/>
                          </a:solidFill>
                          <a:latin typeface="Arial"/>
                          <a:cs typeface="Arial"/>
                        </a:rPr>
                        <a:t>humidity, </a:t>
                      </a:r>
                      <a:r>
                        <a:rPr sz="1100" spc="-5" dirty="0">
                          <a:solidFill>
                            <a:srgbClr val="2A2A2A"/>
                          </a:solidFill>
                          <a:latin typeface="Arial"/>
                          <a:cs typeface="Arial"/>
                        </a:rPr>
                        <a:t>pressure </a:t>
                      </a:r>
                      <a:r>
                        <a:rPr sz="1100" dirty="0">
                          <a:solidFill>
                            <a:srgbClr val="2A2A2A"/>
                          </a:solidFill>
                          <a:latin typeface="Arial"/>
                          <a:cs typeface="Arial"/>
                        </a:rPr>
                        <a:t> </a:t>
                      </a:r>
                      <a:r>
                        <a:rPr sz="1100" spc="-5" dirty="0">
                          <a:solidFill>
                            <a:srgbClr val="2A2A2A"/>
                          </a:solidFill>
                          <a:latin typeface="Arial"/>
                          <a:cs typeface="Arial"/>
                        </a:rPr>
                        <a:t>and winds from </a:t>
                      </a:r>
                      <a:r>
                        <a:rPr sz="1100" dirty="0">
                          <a:solidFill>
                            <a:srgbClr val="2A2A2A"/>
                          </a:solidFill>
                          <a:latin typeface="Arial"/>
                          <a:cs typeface="Arial"/>
                        </a:rPr>
                        <a:t>land </a:t>
                      </a:r>
                      <a:r>
                        <a:rPr sz="1100" spc="-210" dirty="0">
                          <a:solidFill>
                            <a:srgbClr val="2A2A2A"/>
                          </a:solidFill>
                          <a:latin typeface="Arial"/>
                          <a:cs typeface="Arial"/>
                        </a:rPr>
                        <a:t> </a:t>
                      </a:r>
                      <a:r>
                        <a:rPr sz="1100" dirty="0">
                          <a:solidFill>
                            <a:srgbClr val="2A2A2A"/>
                          </a:solidFill>
                          <a:latin typeface="Arial"/>
                          <a:cs typeface="Arial"/>
                        </a:rPr>
                        <a:t>stations</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tc>
                  <a:txBody>
                    <a:bodyPr/>
                    <a:lstStyle/>
                    <a:p>
                      <a:pPr>
                        <a:lnSpc>
                          <a:spcPct val="100000"/>
                        </a:lnSpc>
                      </a:pPr>
                      <a:endParaRPr sz="1500">
                        <a:latin typeface="Times New Roman"/>
                        <a:cs typeface="Times New Roman"/>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E9F3EF"/>
                    </a:solidFill>
                  </a:tcPr>
                </a:tc>
                <a:extLst>
                  <a:ext uri="{0D108BD9-81ED-4DB2-BD59-A6C34878D82A}">
                    <a16:rowId xmlns:a16="http://schemas.microsoft.com/office/drawing/2014/main" val="10010"/>
                  </a:ext>
                </a:extLst>
              </a:tr>
              <a:tr h="872913">
                <a:tc>
                  <a:txBody>
                    <a:bodyPr/>
                    <a:lstStyle/>
                    <a:p>
                      <a:pPr marL="33655">
                        <a:lnSpc>
                          <a:spcPts val="1170"/>
                        </a:lnSpc>
                      </a:pPr>
                      <a:r>
                        <a:rPr sz="1300" spc="-5" dirty="0">
                          <a:solidFill>
                            <a:srgbClr val="2A2A2A"/>
                          </a:solidFill>
                          <a:latin typeface="Arial"/>
                          <a:cs typeface="Arial"/>
                        </a:rPr>
                        <a:t>Surface</a:t>
                      </a:r>
                      <a:r>
                        <a:rPr sz="1300" spc="-60" dirty="0">
                          <a:solidFill>
                            <a:srgbClr val="2A2A2A"/>
                          </a:solidFill>
                          <a:latin typeface="Arial"/>
                          <a:cs typeface="Arial"/>
                        </a:rPr>
                        <a:t> </a:t>
                      </a:r>
                      <a:r>
                        <a:rPr sz="1300" spc="-5" dirty="0">
                          <a:solidFill>
                            <a:srgbClr val="2A2A2A"/>
                          </a:solidFill>
                          <a:latin typeface="Arial"/>
                          <a:cs typeface="Arial"/>
                        </a:rPr>
                        <a:t>-</a:t>
                      </a:r>
                      <a:endParaRPr sz="1300">
                        <a:latin typeface="Arial"/>
                        <a:cs typeface="Arial"/>
                      </a:endParaRPr>
                    </a:p>
                    <a:p>
                      <a:pPr marL="33655">
                        <a:lnSpc>
                          <a:spcPct val="100000"/>
                        </a:lnSpc>
                        <a:spcBef>
                          <a:spcPts val="85"/>
                        </a:spcBef>
                      </a:pPr>
                      <a:r>
                        <a:rPr sz="1300" spc="-5" dirty="0">
                          <a:solidFill>
                            <a:srgbClr val="2A2A2A"/>
                          </a:solidFill>
                          <a:latin typeface="Arial"/>
                          <a:cs typeface="Arial"/>
                        </a:rPr>
                        <a:t>ocean</a:t>
                      </a:r>
                      <a:endParaRPr sz="13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tc>
                  <a:txBody>
                    <a:bodyPr/>
                    <a:lstStyle/>
                    <a:p>
                      <a:pPr marL="33655">
                        <a:lnSpc>
                          <a:spcPts val="935"/>
                        </a:lnSpc>
                      </a:pPr>
                      <a:r>
                        <a:rPr sz="1100" spc="-5" dirty="0">
                          <a:solidFill>
                            <a:srgbClr val="2A2A2A"/>
                          </a:solidFill>
                          <a:latin typeface="Arial"/>
                          <a:cs typeface="Arial"/>
                        </a:rPr>
                        <a:t>temperature,</a:t>
                      </a:r>
                      <a:r>
                        <a:rPr sz="1100" dirty="0">
                          <a:solidFill>
                            <a:srgbClr val="2A2A2A"/>
                          </a:solidFill>
                          <a:latin typeface="Arial"/>
                          <a:cs typeface="Arial"/>
                        </a:rPr>
                        <a:t> </a:t>
                      </a:r>
                      <a:r>
                        <a:rPr sz="1100" spc="-5" dirty="0">
                          <a:solidFill>
                            <a:srgbClr val="2A2A2A"/>
                          </a:solidFill>
                          <a:latin typeface="Arial"/>
                          <a:cs typeface="Arial"/>
                        </a:rPr>
                        <a:t>relative</a:t>
                      </a:r>
                      <a:endParaRPr sz="1100">
                        <a:latin typeface="Arial"/>
                        <a:cs typeface="Arial"/>
                      </a:endParaRPr>
                    </a:p>
                    <a:p>
                      <a:pPr marL="33655" marR="167640">
                        <a:lnSpc>
                          <a:spcPct val="107100"/>
                        </a:lnSpc>
                      </a:pPr>
                      <a:r>
                        <a:rPr sz="1100" spc="-5" dirty="0">
                          <a:solidFill>
                            <a:srgbClr val="2A2A2A"/>
                          </a:solidFill>
                          <a:latin typeface="Arial"/>
                          <a:cs typeface="Arial"/>
                        </a:rPr>
                        <a:t>hu</a:t>
                      </a:r>
                      <a:r>
                        <a:rPr sz="1100" spc="10" dirty="0">
                          <a:solidFill>
                            <a:srgbClr val="2A2A2A"/>
                          </a:solidFill>
                          <a:latin typeface="Arial"/>
                          <a:cs typeface="Arial"/>
                        </a:rPr>
                        <a:t>m</a:t>
                      </a:r>
                      <a:r>
                        <a:rPr sz="1100" dirty="0">
                          <a:solidFill>
                            <a:srgbClr val="2A2A2A"/>
                          </a:solidFill>
                          <a:latin typeface="Arial"/>
                          <a:cs typeface="Arial"/>
                        </a:rPr>
                        <a:t>idit</a:t>
                      </a:r>
                      <a:r>
                        <a:rPr sz="1100" spc="-10" dirty="0">
                          <a:solidFill>
                            <a:srgbClr val="2A2A2A"/>
                          </a:solidFill>
                          <a:latin typeface="Arial"/>
                          <a:cs typeface="Arial"/>
                        </a:rPr>
                        <a:t>y</a:t>
                      </a:r>
                      <a:r>
                        <a:rPr sz="1100" dirty="0">
                          <a:solidFill>
                            <a:srgbClr val="2A2A2A"/>
                          </a:solidFill>
                          <a:latin typeface="Arial"/>
                          <a:cs typeface="Arial"/>
                        </a:rPr>
                        <a:t>,</a:t>
                      </a:r>
                      <a:r>
                        <a:rPr sz="1100" spc="-15" dirty="0">
                          <a:solidFill>
                            <a:srgbClr val="2A2A2A"/>
                          </a:solidFill>
                          <a:latin typeface="Arial"/>
                          <a:cs typeface="Arial"/>
                        </a:rPr>
                        <a:t> </a:t>
                      </a:r>
                      <a:r>
                        <a:rPr sz="1100" spc="-5" dirty="0">
                          <a:solidFill>
                            <a:srgbClr val="2A2A2A"/>
                          </a:solidFill>
                          <a:latin typeface="Arial"/>
                          <a:cs typeface="Arial"/>
                        </a:rPr>
                        <a:t>pre</a:t>
                      </a:r>
                      <a:r>
                        <a:rPr sz="1100" dirty="0">
                          <a:solidFill>
                            <a:srgbClr val="2A2A2A"/>
                          </a:solidFill>
                          <a:latin typeface="Arial"/>
                          <a:cs typeface="Arial"/>
                        </a:rPr>
                        <a:t>ss</a:t>
                      </a:r>
                      <a:r>
                        <a:rPr sz="1100" spc="-5" dirty="0">
                          <a:solidFill>
                            <a:srgbClr val="2A2A2A"/>
                          </a:solidFill>
                          <a:latin typeface="Arial"/>
                          <a:cs typeface="Arial"/>
                        </a:rPr>
                        <a:t>ur</a:t>
                      </a:r>
                      <a:r>
                        <a:rPr sz="1100" dirty="0">
                          <a:solidFill>
                            <a:srgbClr val="2A2A2A"/>
                          </a:solidFill>
                          <a:latin typeface="Arial"/>
                          <a:cs typeface="Arial"/>
                        </a:rPr>
                        <a:t>e  </a:t>
                      </a:r>
                      <a:r>
                        <a:rPr sz="1100" spc="-5" dirty="0">
                          <a:solidFill>
                            <a:srgbClr val="2A2A2A"/>
                          </a:solidFill>
                          <a:latin typeface="Arial"/>
                          <a:cs typeface="Arial"/>
                        </a:rPr>
                        <a:t>and</a:t>
                      </a:r>
                      <a:r>
                        <a:rPr sz="1100" dirty="0">
                          <a:solidFill>
                            <a:srgbClr val="2A2A2A"/>
                          </a:solidFill>
                          <a:latin typeface="Arial"/>
                          <a:cs typeface="Arial"/>
                        </a:rPr>
                        <a:t> </a:t>
                      </a:r>
                      <a:r>
                        <a:rPr sz="1100" spc="-5" dirty="0">
                          <a:solidFill>
                            <a:srgbClr val="2A2A2A"/>
                          </a:solidFill>
                          <a:latin typeface="Arial"/>
                          <a:cs typeface="Arial"/>
                        </a:rPr>
                        <a:t>winds</a:t>
                      </a:r>
                      <a:r>
                        <a:rPr sz="1100" spc="10" dirty="0">
                          <a:solidFill>
                            <a:srgbClr val="2A2A2A"/>
                          </a:solidFill>
                          <a:latin typeface="Arial"/>
                          <a:cs typeface="Arial"/>
                        </a:rPr>
                        <a:t> </a:t>
                      </a:r>
                      <a:r>
                        <a:rPr sz="1100" spc="-5" dirty="0">
                          <a:solidFill>
                            <a:srgbClr val="2A2A2A"/>
                          </a:solidFill>
                          <a:latin typeface="Arial"/>
                          <a:cs typeface="Arial"/>
                        </a:rPr>
                        <a:t>over </a:t>
                      </a:r>
                      <a:r>
                        <a:rPr sz="1100" dirty="0">
                          <a:solidFill>
                            <a:srgbClr val="2A2A2A"/>
                          </a:solidFill>
                          <a:latin typeface="Arial"/>
                          <a:cs typeface="Arial"/>
                        </a:rPr>
                        <a:t> </a:t>
                      </a:r>
                      <a:r>
                        <a:rPr sz="1100" spc="-5" dirty="0">
                          <a:solidFill>
                            <a:srgbClr val="2A2A2A"/>
                          </a:solidFill>
                          <a:latin typeface="Arial"/>
                          <a:cs typeface="Arial"/>
                        </a:rPr>
                        <a:t>ocean from buoys, </a:t>
                      </a:r>
                      <a:r>
                        <a:rPr sz="1100" spc="-210" dirty="0">
                          <a:solidFill>
                            <a:srgbClr val="2A2A2A"/>
                          </a:solidFill>
                          <a:latin typeface="Arial"/>
                          <a:cs typeface="Arial"/>
                        </a:rPr>
                        <a:t> </a:t>
                      </a:r>
                      <a:r>
                        <a:rPr sz="1100" dirty="0">
                          <a:solidFill>
                            <a:srgbClr val="2A2A2A"/>
                          </a:solidFill>
                          <a:latin typeface="Arial"/>
                          <a:cs typeface="Arial"/>
                        </a:rPr>
                        <a:t>ships</a:t>
                      </a:r>
                      <a:r>
                        <a:rPr sz="1100" spc="-15" dirty="0">
                          <a:solidFill>
                            <a:srgbClr val="2A2A2A"/>
                          </a:solidFill>
                          <a:latin typeface="Arial"/>
                          <a:cs typeface="Arial"/>
                        </a:rPr>
                        <a:t> </a:t>
                      </a:r>
                      <a:r>
                        <a:rPr sz="1100" dirty="0">
                          <a:solidFill>
                            <a:srgbClr val="2A2A2A"/>
                          </a:solidFill>
                          <a:latin typeface="Arial"/>
                          <a:cs typeface="Arial"/>
                        </a:rPr>
                        <a:t>and</a:t>
                      </a:r>
                      <a:r>
                        <a:rPr sz="1100" spc="-5" dirty="0">
                          <a:solidFill>
                            <a:srgbClr val="2A2A2A"/>
                          </a:solidFill>
                          <a:latin typeface="Arial"/>
                          <a:cs typeface="Arial"/>
                        </a:rPr>
                        <a:t> </a:t>
                      </a:r>
                      <a:r>
                        <a:rPr sz="1100" dirty="0">
                          <a:solidFill>
                            <a:srgbClr val="2A2A2A"/>
                          </a:solidFill>
                          <a:latin typeface="Arial"/>
                          <a:cs typeface="Arial"/>
                        </a:rPr>
                        <a:t>rigs</a:t>
                      </a:r>
                      <a:endParaRPr sz="1100">
                        <a:latin typeface="Arial"/>
                        <a:cs typeface="Arial"/>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tc>
                  <a:txBody>
                    <a:bodyPr/>
                    <a:lstStyle/>
                    <a:p>
                      <a:pPr>
                        <a:lnSpc>
                          <a:spcPct val="100000"/>
                        </a:lnSpc>
                      </a:pPr>
                      <a:endParaRPr sz="1500">
                        <a:latin typeface="Times New Roman"/>
                        <a:cs typeface="Times New Roman"/>
                      </a:endParaRPr>
                    </a:p>
                  </a:txBody>
                  <a:tcPr marL="0" marR="0" marT="0" marB="0">
                    <a:lnL w="12700">
                      <a:solidFill>
                        <a:srgbClr val="50B8A3"/>
                      </a:solidFill>
                      <a:prstDash val="solid"/>
                    </a:lnL>
                    <a:lnR w="12700">
                      <a:solidFill>
                        <a:srgbClr val="50B8A3"/>
                      </a:solidFill>
                      <a:prstDash val="solid"/>
                    </a:lnR>
                    <a:lnT w="12700">
                      <a:solidFill>
                        <a:srgbClr val="50B8A3"/>
                      </a:solidFill>
                      <a:prstDash val="solid"/>
                    </a:lnT>
                    <a:lnB w="12700">
                      <a:solidFill>
                        <a:srgbClr val="50B8A3"/>
                      </a:solidFill>
                      <a:prstDash val="solid"/>
                    </a:lnB>
                    <a:solidFill>
                      <a:srgbClr val="D0E6DF"/>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Why? How does this fit with previous studies?</a:t>
            </a:r>
          </a:p>
        </p:txBody>
      </p:sp>
      <p:sp>
        <p:nvSpPr>
          <p:cNvPr id="3" name="Content Placeholder 2"/>
          <p:cNvSpPr>
            <a:spLocks noGrp="1"/>
          </p:cNvSpPr>
          <p:nvPr>
            <p:ph idx="1"/>
          </p:nvPr>
        </p:nvSpPr>
        <p:spPr/>
        <p:txBody>
          <a:bodyPr>
            <a:normAutofit/>
          </a:bodyPr>
          <a:lstStyle/>
          <a:p>
            <a:r>
              <a:rPr lang="en-US" dirty="0"/>
              <a:t>Summarize from big picture point of view-how all pieces of puzzle fit together-review and holistic synthesis</a:t>
            </a:r>
          </a:p>
          <a:p>
            <a:r>
              <a:rPr lang="en-US" dirty="0"/>
              <a:t>Make sure something important is not missing (objectives, attributes)</a:t>
            </a:r>
          </a:p>
          <a:p>
            <a:r>
              <a:rPr lang="en-US" dirty="0"/>
              <a:t>Make sure all global NWP requirements are met by NOAA’s LEO and GEO satellites and its partners</a:t>
            </a:r>
          </a:p>
          <a:p>
            <a:r>
              <a:rPr lang="en-US" dirty="0"/>
              <a:t>Synergies and not duplication in NOAA’s satellite missions</a:t>
            </a:r>
          </a:p>
          <a:p>
            <a:r>
              <a:rPr lang="en-US" dirty="0"/>
              <a:t>Narrowing from broad concepts to detailed, specific requirements</a:t>
            </a:r>
          </a:p>
          <a:p>
            <a:r>
              <a:rPr lang="en-US"/>
              <a:t>Convergence</a:t>
            </a:r>
            <a:endParaRPr lang="en-US" dirty="0"/>
          </a:p>
          <a:p>
            <a:r>
              <a:rPr lang="en-US" dirty="0"/>
              <a:t>Provide input to ASPEN</a:t>
            </a:r>
          </a:p>
        </p:txBody>
      </p:sp>
      <p:sp>
        <p:nvSpPr>
          <p:cNvPr id="4" name="Slide Number Placeholder 3"/>
          <p:cNvSpPr>
            <a:spLocks noGrp="1"/>
          </p:cNvSpPr>
          <p:nvPr>
            <p:ph type="sldNum" sz="quarter" idx="12"/>
          </p:nvPr>
        </p:nvSpPr>
        <p:spPr/>
        <p:txBody>
          <a:bodyPr/>
          <a:lstStyle/>
          <a:p>
            <a:fld id="{7D7DBD7C-A45C-9646-A671-D1C5E89DFF57}" type="slidenum">
              <a:rPr lang="en-US" smtClean="0"/>
              <a:t>4</a:t>
            </a:fld>
            <a:endParaRPr lang="en-US"/>
          </a:p>
        </p:txBody>
      </p:sp>
    </p:spTree>
    <p:extLst>
      <p:ext uri="{BB962C8B-B14F-4D97-AF65-F5344CB8AC3E}">
        <p14:creationId xmlns:p14="http://schemas.microsoft.com/office/powerpoint/2010/main" val="123006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7309" y="5137031"/>
            <a:ext cx="10737427" cy="1167179"/>
          </a:xfrm>
          <a:prstGeom prst="rect">
            <a:avLst/>
          </a:prstGeom>
        </p:spPr>
        <p:txBody>
          <a:bodyPr vert="horz" wrap="square" lIns="0" tIns="58420" rIns="0" bIns="0" rtlCol="0">
            <a:spAutoFit/>
          </a:bodyPr>
          <a:lstStyle/>
          <a:p>
            <a:pPr marL="246374" marR="6773" indent="-230288">
              <a:lnSpc>
                <a:spcPct val="90000"/>
              </a:lnSpc>
              <a:spcBef>
                <a:spcPts val="460"/>
              </a:spcBef>
              <a:buChar char="•"/>
              <a:tabLst>
                <a:tab pos="247220" algn="l"/>
              </a:tabLst>
            </a:pPr>
            <a:r>
              <a:rPr sz="2667" spc="-7" dirty="0">
                <a:solidFill>
                  <a:srgbClr val="2A2A2A"/>
                </a:solidFill>
                <a:latin typeface="Arial"/>
                <a:cs typeface="Arial"/>
              </a:rPr>
              <a:t>Satellite </a:t>
            </a:r>
            <a:r>
              <a:rPr sz="2667" dirty="0">
                <a:solidFill>
                  <a:srgbClr val="2A2A2A"/>
                </a:solidFill>
                <a:latin typeface="Arial"/>
                <a:cs typeface="Arial"/>
              </a:rPr>
              <a:t>Sounders, radiosondes and GNSSRO still give large impact. </a:t>
            </a:r>
            <a:r>
              <a:rPr sz="2667" spc="7" dirty="0">
                <a:solidFill>
                  <a:srgbClr val="2A2A2A"/>
                </a:solidFill>
                <a:latin typeface="Arial"/>
                <a:cs typeface="Arial"/>
              </a:rPr>
              <a:t> </a:t>
            </a:r>
            <a:r>
              <a:rPr sz="2667" dirty="0">
                <a:solidFill>
                  <a:srgbClr val="2A2A2A"/>
                </a:solidFill>
                <a:latin typeface="Arial"/>
                <a:cs typeface="Arial"/>
              </a:rPr>
              <a:t>AMVs &amp;</a:t>
            </a:r>
            <a:r>
              <a:rPr sz="2667" spc="-152" dirty="0">
                <a:solidFill>
                  <a:srgbClr val="2A2A2A"/>
                </a:solidFill>
                <a:latin typeface="Arial"/>
                <a:cs typeface="Arial"/>
              </a:rPr>
              <a:t> </a:t>
            </a:r>
            <a:r>
              <a:rPr sz="2667" dirty="0">
                <a:solidFill>
                  <a:srgbClr val="2A2A2A"/>
                </a:solidFill>
                <a:latin typeface="Arial"/>
                <a:cs typeface="Arial"/>
              </a:rPr>
              <a:t>Aircraft</a:t>
            </a:r>
            <a:r>
              <a:rPr sz="2667" spc="-47" dirty="0">
                <a:solidFill>
                  <a:srgbClr val="2A2A2A"/>
                </a:solidFill>
                <a:latin typeface="Arial"/>
                <a:cs typeface="Arial"/>
              </a:rPr>
              <a:t> </a:t>
            </a:r>
            <a:r>
              <a:rPr sz="2667" dirty="0">
                <a:solidFill>
                  <a:srgbClr val="2A2A2A"/>
                </a:solidFill>
                <a:latin typeface="Arial"/>
                <a:cs typeface="Arial"/>
              </a:rPr>
              <a:t>also</a:t>
            </a:r>
            <a:r>
              <a:rPr sz="2667" spc="-20" dirty="0">
                <a:solidFill>
                  <a:srgbClr val="2A2A2A"/>
                </a:solidFill>
                <a:latin typeface="Arial"/>
                <a:cs typeface="Arial"/>
              </a:rPr>
              <a:t> </a:t>
            </a:r>
            <a:r>
              <a:rPr sz="2667" dirty="0">
                <a:solidFill>
                  <a:srgbClr val="2A2A2A"/>
                </a:solidFill>
                <a:latin typeface="Arial"/>
                <a:cs typeface="Arial"/>
              </a:rPr>
              <a:t>important.</a:t>
            </a:r>
            <a:r>
              <a:rPr sz="2667" spc="-60" dirty="0">
                <a:solidFill>
                  <a:srgbClr val="2A2A2A"/>
                </a:solidFill>
                <a:latin typeface="Arial"/>
                <a:cs typeface="Arial"/>
              </a:rPr>
              <a:t> </a:t>
            </a:r>
            <a:r>
              <a:rPr sz="2667" dirty="0">
                <a:solidFill>
                  <a:srgbClr val="2A2A2A"/>
                </a:solidFill>
                <a:latin typeface="Arial"/>
                <a:cs typeface="Arial"/>
              </a:rPr>
              <a:t>Nearly</a:t>
            </a:r>
            <a:r>
              <a:rPr sz="2667" spc="-27" dirty="0">
                <a:solidFill>
                  <a:srgbClr val="2A2A2A"/>
                </a:solidFill>
                <a:latin typeface="Arial"/>
                <a:cs typeface="Arial"/>
              </a:rPr>
              <a:t> </a:t>
            </a:r>
            <a:r>
              <a:rPr sz="2667" dirty="0">
                <a:solidFill>
                  <a:srgbClr val="2A2A2A"/>
                </a:solidFill>
                <a:latin typeface="Arial"/>
                <a:cs typeface="Arial"/>
              </a:rPr>
              <a:t>all</a:t>
            </a:r>
            <a:r>
              <a:rPr sz="2667" spc="7" dirty="0">
                <a:solidFill>
                  <a:srgbClr val="2A2A2A"/>
                </a:solidFill>
                <a:latin typeface="Arial"/>
                <a:cs typeface="Arial"/>
              </a:rPr>
              <a:t> </a:t>
            </a:r>
            <a:r>
              <a:rPr sz="2667" dirty="0">
                <a:solidFill>
                  <a:srgbClr val="2A2A2A"/>
                </a:solidFill>
                <a:latin typeface="Arial"/>
                <a:cs typeface="Arial"/>
              </a:rPr>
              <a:t>observation</a:t>
            </a:r>
            <a:r>
              <a:rPr sz="2667" spc="-53" dirty="0">
                <a:solidFill>
                  <a:srgbClr val="2A2A2A"/>
                </a:solidFill>
                <a:latin typeface="Arial"/>
                <a:cs typeface="Arial"/>
              </a:rPr>
              <a:t> </a:t>
            </a:r>
            <a:r>
              <a:rPr sz="2667" dirty="0">
                <a:solidFill>
                  <a:srgbClr val="2A2A2A"/>
                </a:solidFill>
                <a:latin typeface="Arial"/>
                <a:cs typeface="Arial"/>
              </a:rPr>
              <a:t>categories</a:t>
            </a:r>
            <a:r>
              <a:rPr sz="2667" spc="-40" dirty="0">
                <a:solidFill>
                  <a:srgbClr val="2A2A2A"/>
                </a:solidFill>
                <a:latin typeface="Arial"/>
                <a:cs typeface="Arial"/>
              </a:rPr>
              <a:t> </a:t>
            </a:r>
            <a:r>
              <a:rPr sz="2667" spc="-7" dirty="0">
                <a:solidFill>
                  <a:srgbClr val="2A2A2A"/>
                </a:solidFill>
                <a:latin typeface="Arial"/>
                <a:cs typeface="Arial"/>
              </a:rPr>
              <a:t>yield </a:t>
            </a:r>
            <a:r>
              <a:rPr sz="2667" spc="-727" dirty="0">
                <a:solidFill>
                  <a:srgbClr val="2A2A2A"/>
                </a:solidFill>
                <a:latin typeface="Arial"/>
                <a:cs typeface="Arial"/>
              </a:rPr>
              <a:t> </a:t>
            </a:r>
            <a:r>
              <a:rPr sz="2667" dirty="0">
                <a:solidFill>
                  <a:srgbClr val="2A2A2A"/>
                </a:solidFill>
                <a:latin typeface="Arial"/>
                <a:cs typeface="Arial"/>
              </a:rPr>
              <a:t>benefit.</a:t>
            </a:r>
            <a:endParaRPr sz="2667">
              <a:latin typeface="Arial"/>
              <a:cs typeface="Arial"/>
            </a:endParaRPr>
          </a:p>
        </p:txBody>
      </p:sp>
      <p:sp>
        <p:nvSpPr>
          <p:cNvPr id="3" name="object 3"/>
          <p:cNvSpPr txBox="1">
            <a:spLocks noGrp="1"/>
          </p:cNvSpPr>
          <p:nvPr>
            <p:ph type="title"/>
          </p:nvPr>
        </p:nvSpPr>
        <p:spPr>
          <a:xfrm>
            <a:off x="3219704" y="142671"/>
            <a:ext cx="7014633" cy="674608"/>
          </a:xfrm>
          <a:prstGeom prst="rect">
            <a:avLst/>
          </a:prstGeom>
        </p:spPr>
        <p:txBody>
          <a:bodyPr vert="horz" wrap="square" lIns="0" tIns="17780" rIns="0" bIns="0" rtlCol="0" anchor="ctr">
            <a:spAutoFit/>
          </a:bodyPr>
          <a:lstStyle/>
          <a:p>
            <a:pPr marL="16933">
              <a:lnSpc>
                <a:spcPct val="100000"/>
              </a:lnSpc>
              <a:spcBef>
                <a:spcPts val="140"/>
              </a:spcBef>
            </a:pPr>
            <a:r>
              <a:rPr sz="4267" dirty="0"/>
              <a:t>Data</a:t>
            </a:r>
            <a:r>
              <a:rPr sz="4267" spc="-40" dirty="0"/>
              <a:t> </a:t>
            </a:r>
            <a:r>
              <a:rPr sz="4267" spc="-7" dirty="0"/>
              <a:t>Denial Impact</a:t>
            </a:r>
            <a:r>
              <a:rPr sz="4267" spc="-27" dirty="0"/>
              <a:t> </a:t>
            </a:r>
            <a:r>
              <a:rPr sz="4267" spc="-7" dirty="0"/>
              <a:t>summary</a:t>
            </a:r>
            <a:endParaRPr sz="4267"/>
          </a:p>
        </p:txBody>
      </p:sp>
      <p:pic>
        <p:nvPicPr>
          <p:cNvPr id="4" name="object 4"/>
          <p:cNvPicPr/>
          <p:nvPr/>
        </p:nvPicPr>
        <p:blipFill>
          <a:blip r:embed="rId2" cstate="print"/>
          <a:stretch>
            <a:fillRect/>
          </a:stretch>
        </p:blipFill>
        <p:spPr>
          <a:xfrm>
            <a:off x="586935" y="1038403"/>
            <a:ext cx="9867196" cy="395401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4798" y="72335"/>
            <a:ext cx="11333107" cy="694207"/>
          </a:xfrm>
          <a:prstGeom prst="rect">
            <a:avLst/>
          </a:prstGeom>
        </p:spPr>
        <p:txBody>
          <a:bodyPr vert="horz" wrap="square" lIns="0" tIns="16933" rIns="0" bIns="0" rtlCol="0" anchor="ctr">
            <a:spAutoFit/>
          </a:bodyPr>
          <a:lstStyle/>
          <a:p>
            <a:pPr marL="16933">
              <a:lnSpc>
                <a:spcPct val="100000"/>
              </a:lnSpc>
              <a:spcBef>
                <a:spcPts val="133"/>
              </a:spcBef>
            </a:pPr>
            <a:r>
              <a:rPr spc="-7" dirty="0"/>
              <a:t>Forecast Sensitivity</a:t>
            </a:r>
            <a:r>
              <a:rPr spc="40" dirty="0"/>
              <a:t> </a:t>
            </a:r>
            <a:r>
              <a:rPr dirty="0"/>
              <a:t>to</a:t>
            </a:r>
            <a:r>
              <a:rPr spc="-20" dirty="0"/>
              <a:t> </a:t>
            </a:r>
            <a:r>
              <a:rPr dirty="0"/>
              <a:t>Observation</a:t>
            </a:r>
            <a:r>
              <a:rPr spc="13" dirty="0"/>
              <a:t> </a:t>
            </a:r>
            <a:r>
              <a:rPr dirty="0"/>
              <a:t>Impact</a:t>
            </a:r>
            <a:r>
              <a:rPr spc="-20" dirty="0"/>
              <a:t> </a:t>
            </a:r>
            <a:r>
              <a:rPr dirty="0"/>
              <a:t>(FSOI)</a:t>
            </a:r>
          </a:p>
        </p:txBody>
      </p:sp>
      <p:pic>
        <p:nvPicPr>
          <p:cNvPr id="3" name="object 3"/>
          <p:cNvPicPr/>
          <p:nvPr/>
        </p:nvPicPr>
        <p:blipFill>
          <a:blip r:embed="rId2" cstate="print"/>
          <a:stretch>
            <a:fillRect/>
          </a:stretch>
        </p:blipFill>
        <p:spPr>
          <a:xfrm>
            <a:off x="397374" y="1707354"/>
            <a:ext cx="4908823" cy="3774073"/>
          </a:xfrm>
          <a:prstGeom prst="rect">
            <a:avLst/>
          </a:prstGeom>
        </p:spPr>
      </p:pic>
      <p:pic>
        <p:nvPicPr>
          <p:cNvPr id="4" name="object 4"/>
          <p:cNvPicPr/>
          <p:nvPr/>
        </p:nvPicPr>
        <p:blipFill>
          <a:blip r:embed="rId3" cstate="print"/>
          <a:stretch>
            <a:fillRect/>
          </a:stretch>
        </p:blipFill>
        <p:spPr>
          <a:xfrm>
            <a:off x="6009758" y="1737805"/>
            <a:ext cx="4908823" cy="3772076"/>
          </a:xfrm>
          <a:prstGeom prst="rect">
            <a:avLst/>
          </a:prstGeom>
        </p:spPr>
      </p:pic>
      <p:sp>
        <p:nvSpPr>
          <p:cNvPr id="5" name="object 5"/>
          <p:cNvSpPr txBox="1"/>
          <p:nvPr/>
        </p:nvSpPr>
        <p:spPr>
          <a:xfrm>
            <a:off x="589008" y="930757"/>
            <a:ext cx="10677312" cy="672706"/>
          </a:xfrm>
          <a:prstGeom prst="rect">
            <a:avLst/>
          </a:prstGeom>
        </p:spPr>
        <p:txBody>
          <a:bodyPr vert="horz" wrap="square" lIns="0" tIns="16087" rIns="0" bIns="0" rtlCol="0">
            <a:spAutoFit/>
          </a:bodyPr>
          <a:lstStyle/>
          <a:p>
            <a:pPr marL="16933">
              <a:spcBef>
                <a:spcPts val="127"/>
              </a:spcBef>
            </a:pPr>
            <a:r>
              <a:rPr sz="2133" spc="-7" dirty="0">
                <a:solidFill>
                  <a:srgbClr val="2A2A2A"/>
                </a:solidFill>
                <a:latin typeface="Arial"/>
                <a:cs typeface="Arial"/>
              </a:rPr>
              <a:t>FSOI</a:t>
            </a:r>
            <a:r>
              <a:rPr sz="2133" spc="33" dirty="0">
                <a:solidFill>
                  <a:srgbClr val="2A2A2A"/>
                </a:solidFill>
                <a:latin typeface="Arial"/>
                <a:cs typeface="Arial"/>
              </a:rPr>
              <a:t> </a:t>
            </a:r>
            <a:r>
              <a:rPr sz="2133" spc="-7" dirty="0">
                <a:solidFill>
                  <a:srgbClr val="2A2A2A"/>
                </a:solidFill>
                <a:latin typeface="Arial"/>
                <a:cs typeface="Arial"/>
              </a:rPr>
              <a:t>which</a:t>
            </a:r>
            <a:r>
              <a:rPr sz="2133" spc="7" dirty="0">
                <a:solidFill>
                  <a:srgbClr val="2A2A2A"/>
                </a:solidFill>
                <a:latin typeface="Arial"/>
                <a:cs typeface="Arial"/>
              </a:rPr>
              <a:t> </a:t>
            </a:r>
            <a:r>
              <a:rPr sz="2133" spc="-7" dirty="0">
                <a:solidFill>
                  <a:srgbClr val="2A2A2A"/>
                </a:solidFill>
                <a:latin typeface="Arial"/>
                <a:cs typeface="Arial"/>
              </a:rPr>
              <a:t>is</a:t>
            </a:r>
            <a:r>
              <a:rPr sz="2133" dirty="0">
                <a:solidFill>
                  <a:srgbClr val="2A2A2A"/>
                </a:solidFill>
                <a:latin typeface="Arial"/>
                <a:cs typeface="Arial"/>
              </a:rPr>
              <a:t> </a:t>
            </a:r>
            <a:r>
              <a:rPr sz="2133" spc="-7" dirty="0">
                <a:solidFill>
                  <a:srgbClr val="2A2A2A"/>
                </a:solidFill>
                <a:latin typeface="Arial"/>
                <a:cs typeface="Arial"/>
              </a:rPr>
              <a:t>a</a:t>
            </a:r>
            <a:r>
              <a:rPr sz="2133" spc="27" dirty="0">
                <a:solidFill>
                  <a:srgbClr val="2A2A2A"/>
                </a:solidFill>
                <a:latin typeface="Arial"/>
                <a:cs typeface="Arial"/>
              </a:rPr>
              <a:t> </a:t>
            </a:r>
            <a:r>
              <a:rPr sz="2133" spc="-7" dirty="0">
                <a:solidFill>
                  <a:srgbClr val="2A2A2A"/>
                </a:solidFill>
                <a:latin typeface="Arial"/>
                <a:cs typeface="Arial"/>
              </a:rPr>
              <a:t>diagnostic</a:t>
            </a:r>
            <a:r>
              <a:rPr sz="2133" spc="-20" dirty="0">
                <a:solidFill>
                  <a:srgbClr val="2A2A2A"/>
                </a:solidFill>
                <a:latin typeface="Arial"/>
                <a:cs typeface="Arial"/>
              </a:rPr>
              <a:t> </a:t>
            </a:r>
            <a:r>
              <a:rPr sz="2133" spc="-7" dirty="0">
                <a:solidFill>
                  <a:srgbClr val="2A2A2A"/>
                </a:solidFill>
                <a:latin typeface="Arial"/>
                <a:cs typeface="Arial"/>
              </a:rPr>
              <a:t>generated</a:t>
            </a:r>
            <a:r>
              <a:rPr sz="2133" spc="47" dirty="0">
                <a:solidFill>
                  <a:srgbClr val="2A2A2A"/>
                </a:solidFill>
                <a:latin typeface="Arial"/>
                <a:cs typeface="Arial"/>
              </a:rPr>
              <a:t> </a:t>
            </a:r>
            <a:r>
              <a:rPr sz="2133" spc="-7" dirty="0">
                <a:solidFill>
                  <a:srgbClr val="2A2A2A"/>
                </a:solidFill>
                <a:latin typeface="Arial"/>
                <a:cs typeface="Arial"/>
              </a:rPr>
              <a:t>as</a:t>
            </a:r>
            <a:r>
              <a:rPr sz="2133" spc="13" dirty="0">
                <a:solidFill>
                  <a:srgbClr val="2A2A2A"/>
                </a:solidFill>
                <a:latin typeface="Arial"/>
                <a:cs typeface="Arial"/>
              </a:rPr>
              <a:t> </a:t>
            </a:r>
            <a:r>
              <a:rPr sz="2133" spc="-7" dirty="0">
                <a:solidFill>
                  <a:srgbClr val="2A2A2A"/>
                </a:solidFill>
                <a:latin typeface="Arial"/>
                <a:cs typeface="Arial"/>
              </a:rPr>
              <a:t>part</a:t>
            </a:r>
            <a:r>
              <a:rPr sz="2133" spc="40" dirty="0">
                <a:solidFill>
                  <a:srgbClr val="2A2A2A"/>
                </a:solidFill>
                <a:latin typeface="Arial"/>
                <a:cs typeface="Arial"/>
              </a:rPr>
              <a:t> </a:t>
            </a:r>
            <a:r>
              <a:rPr sz="2133" spc="-7" dirty="0">
                <a:solidFill>
                  <a:srgbClr val="2A2A2A"/>
                </a:solidFill>
                <a:latin typeface="Arial"/>
                <a:cs typeface="Arial"/>
              </a:rPr>
              <a:t>of</a:t>
            </a:r>
            <a:r>
              <a:rPr sz="2133" spc="27" dirty="0">
                <a:solidFill>
                  <a:srgbClr val="2A2A2A"/>
                </a:solidFill>
                <a:latin typeface="Arial"/>
                <a:cs typeface="Arial"/>
              </a:rPr>
              <a:t> </a:t>
            </a:r>
            <a:r>
              <a:rPr sz="2133" spc="-7" dirty="0">
                <a:solidFill>
                  <a:srgbClr val="2A2A2A"/>
                </a:solidFill>
                <a:latin typeface="Arial"/>
                <a:cs typeface="Arial"/>
              </a:rPr>
              <a:t>the</a:t>
            </a:r>
            <a:r>
              <a:rPr sz="2133" spc="33" dirty="0">
                <a:solidFill>
                  <a:srgbClr val="2A2A2A"/>
                </a:solidFill>
                <a:latin typeface="Arial"/>
                <a:cs typeface="Arial"/>
              </a:rPr>
              <a:t> </a:t>
            </a:r>
            <a:r>
              <a:rPr sz="2133" spc="-7" dirty="0">
                <a:solidFill>
                  <a:srgbClr val="2A2A2A"/>
                </a:solidFill>
                <a:latin typeface="Arial"/>
                <a:cs typeface="Arial"/>
              </a:rPr>
              <a:t>data</a:t>
            </a:r>
            <a:r>
              <a:rPr sz="2133" spc="7" dirty="0">
                <a:solidFill>
                  <a:srgbClr val="2A2A2A"/>
                </a:solidFill>
                <a:latin typeface="Arial"/>
                <a:cs typeface="Arial"/>
              </a:rPr>
              <a:t> </a:t>
            </a:r>
            <a:r>
              <a:rPr sz="2133" spc="-7" dirty="0">
                <a:solidFill>
                  <a:srgbClr val="2A2A2A"/>
                </a:solidFill>
                <a:latin typeface="Arial"/>
                <a:cs typeface="Arial"/>
              </a:rPr>
              <a:t>assimilation</a:t>
            </a:r>
            <a:r>
              <a:rPr sz="2133" spc="-20" dirty="0">
                <a:solidFill>
                  <a:srgbClr val="2A2A2A"/>
                </a:solidFill>
                <a:latin typeface="Arial"/>
                <a:cs typeface="Arial"/>
              </a:rPr>
              <a:t> </a:t>
            </a:r>
            <a:r>
              <a:rPr sz="2133" spc="-7" dirty="0">
                <a:solidFill>
                  <a:srgbClr val="2A2A2A"/>
                </a:solidFill>
                <a:latin typeface="Arial"/>
                <a:cs typeface="Arial"/>
              </a:rPr>
              <a:t>system</a:t>
            </a:r>
            <a:r>
              <a:rPr sz="2133" spc="47" dirty="0">
                <a:solidFill>
                  <a:srgbClr val="2A2A2A"/>
                </a:solidFill>
                <a:latin typeface="Arial"/>
                <a:cs typeface="Arial"/>
              </a:rPr>
              <a:t> </a:t>
            </a:r>
            <a:r>
              <a:rPr sz="2133" spc="-7" dirty="0">
                <a:solidFill>
                  <a:srgbClr val="2A2A2A"/>
                </a:solidFill>
                <a:latin typeface="Arial"/>
                <a:cs typeface="Arial"/>
              </a:rPr>
              <a:t>and</a:t>
            </a:r>
            <a:r>
              <a:rPr sz="2133" spc="13" dirty="0">
                <a:solidFill>
                  <a:srgbClr val="2A2A2A"/>
                </a:solidFill>
                <a:latin typeface="Arial"/>
                <a:cs typeface="Arial"/>
              </a:rPr>
              <a:t> </a:t>
            </a:r>
            <a:r>
              <a:rPr sz="2133" spc="-7" dirty="0">
                <a:solidFill>
                  <a:srgbClr val="2A2A2A"/>
                </a:solidFill>
                <a:latin typeface="Arial"/>
                <a:cs typeface="Arial"/>
              </a:rPr>
              <a:t>is</a:t>
            </a:r>
            <a:r>
              <a:rPr sz="2133" spc="20" dirty="0">
                <a:solidFill>
                  <a:srgbClr val="2A2A2A"/>
                </a:solidFill>
                <a:latin typeface="Arial"/>
                <a:cs typeface="Arial"/>
              </a:rPr>
              <a:t> </a:t>
            </a:r>
            <a:r>
              <a:rPr sz="2133" spc="-7" dirty="0">
                <a:solidFill>
                  <a:srgbClr val="2A2A2A"/>
                </a:solidFill>
                <a:latin typeface="Arial"/>
                <a:cs typeface="Arial"/>
              </a:rPr>
              <a:t>used</a:t>
            </a:r>
            <a:endParaRPr sz="2133">
              <a:latin typeface="Arial"/>
              <a:cs typeface="Arial"/>
            </a:endParaRPr>
          </a:p>
          <a:p>
            <a:pPr marL="16933">
              <a:spcBef>
                <a:spcPts val="7"/>
              </a:spcBef>
            </a:pPr>
            <a:r>
              <a:rPr sz="2133" spc="-7" dirty="0">
                <a:solidFill>
                  <a:srgbClr val="2A2A2A"/>
                </a:solidFill>
                <a:latin typeface="Arial"/>
                <a:cs typeface="Arial"/>
              </a:rPr>
              <a:t>routinely</a:t>
            </a:r>
            <a:r>
              <a:rPr sz="2133" spc="7" dirty="0">
                <a:solidFill>
                  <a:srgbClr val="2A2A2A"/>
                </a:solidFill>
                <a:latin typeface="Arial"/>
                <a:cs typeface="Arial"/>
              </a:rPr>
              <a:t> </a:t>
            </a:r>
            <a:r>
              <a:rPr sz="2133" spc="-7" dirty="0">
                <a:solidFill>
                  <a:srgbClr val="2A2A2A"/>
                </a:solidFill>
                <a:latin typeface="Arial"/>
                <a:cs typeface="Arial"/>
              </a:rPr>
              <a:t>at</a:t>
            </a:r>
            <a:r>
              <a:rPr sz="2133" spc="27" dirty="0">
                <a:solidFill>
                  <a:srgbClr val="2A2A2A"/>
                </a:solidFill>
                <a:latin typeface="Arial"/>
                <a:cs typeface="Arial"/>
              </a:rPr>
              <a:t> </a:t>
            </a:r>
            <a:r>
              <a:rPr sz="2133" spc="-7" dirty="0">
                <a:solidFill>
                  <a:srgbClr val="2A2A2A"/>
                </a:solidFill>
                <a:latin typeface="Arial"/>
                <a:cs typeface="Arial"/>
              </a:rPr>
              <a:t>several</a:t>
            </a:r>
            <a:r>
              <a:rPr sz="2133" dirty="0">
                <a:solidFill>
                  <a:srgbClr val="2A2A2A"/>
                </a:solidFill>
                <a:latin typeface="Arial"/>
                <a:cs typeface="Arial"/>
              </a:rPr>
              <a:t> </a:t>
            </a:r>
            <a:r>
              <a:rPr sz="2133" spc="-7" dirty="0">
                <a:solidFill>
                  <a:srgbClr val="2A2A2A"/>
                </a:solidFill>
                <a:latin typeface="Arial"/>
                <a:cs typeface="Arial"/>
              </a:rPr>
              <a:t>NWP</a:t>
            </a:r>
            <a:r>
              <a:rPr sz="2133" spc="-20" dirty="0">
                <a:solidFill>
                  <a:srgbClr val="2A2A2A"/>
                </a:solidFill>
                <a:latin typeface="Arial"/>
                <a:cs typeface="Arial"/>
              </a:rPr>
              <a:t> </a:t>
            </a:r>
            <a:r>
              <a:rPr sz="2133" spc="-7" dirty="0">
                <a:solidFill>
                  <a:srgbClr val="2A2A2A"/>
                </a:solidFill>
                <a:latin typeface="Arial"/>
                <a:cs typeface="Arial"/>
              </a:rPr>
              <a:t>centres</a:t>
            </a:r>
            <a:r>
              <a:rPr sz="2133" spc="33" dirty="0">
                <a:solidFill>
                  <a:srgbClr val="2A2A2A"/>
                </a:solidFill>
                <a:latin typeface="Arial"/>
                <a:cs typeface="Arial"/>
              </a:rPr>
              <a:t> </a:t>
            </a:r>
            <a:r>
              <a:rPr sz="2133" spc="-7" dirty="0">
                <a:solidFill>
                  <a:srgbClr val="2A2A2A"/>
                </a:solidFill>
                <a:latin typeface="Arial"/>
                <a:cs typeface="Arial"/>
              </a:rPr>
              <a:t>(Langland</a:t>
            </a:r>
            <a:r>
              <a:rPr sz="2133" spc="7" dirty="0">
                <a:solidFill>
                  <a:srgbClr val="2A2A2A"/>
                </a:solidFill>
                <a:latin typeface="Arial"/>
                <a:cs typeface="Arial"/>
              </a:rPr>
              <a:t> </a:t>
            </a:r>
            <a:r>
              <a:rPr sz="2133" spc="-7" dirty="0">
                <a:solidFill>
                  <a:srgbClr val="2A2A2A"/>
                </a:solidFill>
                <a:latin typeface="Arial"/>
                <a:cs typeface="Arial"/>
              </a:rPr>
              <a:t>&amp;</a:t>
            </a:r>
            <a:r>
              <a:rPr sz="2133" spc="13" dirty="0">
                <a:solidFill>
                  <a:srgbClr val="2A2A2A"/>
                </a:solidFill>
                <a:latin typeface="Arial"/>
                <a:cs typeface="Arial"/>
              </a:rPr>
              <a:t> </a:t>
            </a:r>
            <a:r>
              <a:rPr sz="2133" spc="-27" dirty="0">
                <a:solidFill>
                  <a:srgbClr val="2A2A2A"/>
                </a:solidFill>
                <a:latin typeface="Arial"/>
                <a:cs typeface="Arial"/>
              </a:rPr>
              <a:t>Baker,</a:t>
            </a:r>
            <a:r>
              <a:rPr sz="2133" spc="27" dirty="0">
                <a:solidFill>
                  <a:srgbClr val="2A2A2A"/>
                </a:solidFill>
                <a:latin typeface="Arial"/>
                <a:cs typeface="Arial"/>
              </a:rPr>
              <a:t> </a:t>
            </a:r>
            <a:r>
              <a:rPr sz="2133" spc="-7" dirty="0">
                <a:solidFill>
                  <a:srgbClr val="2A2A2A"/>
                </a:solidFill>
                <a:latin typeface="Arial"/>
                <a:cs typeface="Arial"/>
              </a:rPr>
              <a:t>2004).</a:t>
            </a:r>
            <a:endParaRPr sz="2133">
              <a:latin typeface="Arial"/>
              <a:cs typeface="Arial"/>
            </a:endParaRPr>
          </a:p>
        </p:txBody>
      </p:sp>
      <p:sp>
        <p:nvSpPr>
          <p:cNvPr id="6" name="object 6"/>
          <p:cNvSpPr txBox="1"/>
          <p:nvPr/>
        </p:nvSpPr>
        <p:spPr>
          <a:xfrm>
            <a:off x="524798" y="5488974"/>
            <a:ext cx="11081173" cy="879066"/>
          </a:xfrm>
          <a:prstGeom prst="rect">
            <a:avLst/>
          </a:prstGeom>
        </p:spPr>
        <p:txBody>
          <a:bodyPr vert="horz" wrap="square" lIns="0" tIns="16933" rIns="0" bIns="0" rtlCol="0">
            <a:spAutoFit/>
          </a:bodyPr>
          <a:lstStyle/>
          <a:p>
            <a:pPr marL="16933" marR="6773">
              <a:spcBef>
                <a:spcPts val="133"/>
              </a:spcBef>
            </a:pPr>
            <a:r>
              <a:rPr sz="1867" spc="-7" dirty="0">
                <a:solidFill>
                  <a:srgbClr val="2A2A2A"/>
                </a:solidFill>
                <a:latin typeface="Arial"/>
                <a:cs typeface="Arial"/>
              </a:rPr>
              <a:t>Generally </a:t>
            </a:r>
            <a:r>
              <a:rPr sz="1867" dirty="0">
                <a:solidFill>
                  <a:srgbClr val="2A2A2A"/>
                </a:solidFill>
                <a:latin typeface="Arial"/>
                <a:cs typeface="Arial"/>
              </a:rPr>
              <a:t>the </a:t>
            </a:r>
            <a:r>
              <a:rPr sz="1867" spc="-7" dirty="0">
                <a:solidFill>
                  <a:srgbClr val="2A2A2A"/>
                </a:solidFill>
                <a:latin typeface="Arial"/>
                <a:cs typeface="Arial"/>
              </a:rPr>
              <a:t>ranking based on FSOI is similar </a:t>
            </a:r>
            <a:r>
              <a:rPr sz="1867" dirty="0">
                <a:solidFill>
                  <a:srgbClr val="2A2A2A"/>
                </a:solidFill>
                <a:latin typeface="Arial"/>
                <a:cs typeface="Arial"/>
              </a:rPr>
              <a:t>to the </a:t>
            </a:r>
            <a:r>
              <a:rPr sz="1867" spc="-7" dirty="0">
                <a:solidFill>
                  <a:srgbClr val="2A2A2A"/>
                </a:solidFill>
                <a:latin typeface="Arial"/>
                <a:cs typeface="Arial"/>
              </a:rPr>
              <a:t>DDE results, except for GNSSRO, FSOI tends </a:t>
            </a:r>
            <a:r>
              <a:rPr sz="1867" dirty="0">
                <a:solidFill>
                  <a:srgbClr val="2A2A2A"/>
                </a:solidFill>
                <a:latin typeface="Arial"/>
                <a:cs typeface="Arial"/>
              </a:rPr>
              <a:t>to </a:t>
            </a:r>
            <a:r>
              <a:rPr sz="1867" spc="7" dirty="0">
                <a:solidFill>
                  <a:srgbClr val="2A2A2A"/>
                </a:solidFill>
                <a:latin typeface="Arial"/>
                <a:cs typeface="Arial"/>
              </a:rPr>
              <a:t> </a:t>
            </a:r>
            <a:r>
              <a:rPr sz="1867" dirty="0">
                <a:solidFill>
                  <a:srgbClr val="2A2A2A"/>
                </a:solidFill>
                <a:latin typeface="Arial"/>
                <a:cs typeface="Arial"/>
              </a:rPr>
              <a:t>underestimate</a:t>
            </a:r>
            <a:r>
              <a:rPr sz="1867" spc="-60" dirty="0">
                <a:solidFill>
                  <a:srgbClr val="2A2A2A"/>
                </a:solidFill>
                <a:latin typeface="Arial"/>
                <a:cs typeface="Arial"/>
              </a:rPr>
              <a:t> </a:t>
            </a:r>
            <a:r>
              <a:rPr sz="1867" dirty="0">
                <a:solidFill>
                  <a:srgbClr val="2A2A2A"/>
                </a:solidFill>
                <a:latin typeface="Arial"/>
                <a:cs typeface="Arial"/>
              </a:rPr>
              <a:t>impact.</a:t>
            </a:r>
            <a:r>
              <a:rPr sz="1867" spc="-53" dirty="0">
                <a:solidFill>
                  <a:srgbClr val="2A2A2A"/>
                </a:solidFill>
                <a:latin typeface="Arial"/>
                <a:cs typeface="Arial"/>
              </a:rPr>
              <a:t> </a:t>
            </a:r>
            <a:r>
              <a:rPr sz="1867" spc="-7" dirty="0">
                <a:solidFill>
                  <a:srgbClr val="2A2A2A"/>
                </a:solidFill>
                <a:latin typeface="Arial"/>
                <a:cs typeface="Arial"/>
              </a:rPr>
              <a:t>Over</a:t>
            </a:r>
            <a:r>
              <a:rPr sz="1867" spc="-13" dirty="0">
                <a:solidFill>
                  <a:srgbClr val="2A2A2A"/>
                </a:solidFill>
                <a:latin typeface="Arial"/>
                <a:cs typeface="Arial"/>
              </a:rPr>
              <a:t> </a:t>
            </a:r>
            <a:r>
              <a:rPr sz="1867" dirty="0">
                <a:solidFill>
                  <a:srgbClr val="2A2A2A"/>
                </a:solidFill>
                <a:latin typeface="Arial"/>
                <a:cs typeface="Arial"/>
              </a:rPr>
              <a:t>50%</a:t>
            </a:r>
            <a:r>
              <a:rPr sz="1867" spc="-13" dirty="0">
                <a:solidFill>
                  <a:srgbClr val="2A2A2A"/>
                </a:solidFill>
                <a:latin typeface="Arial"/>
                <a:cs typeface="Arial"/>
              </a:rPr>
              <a:t> </a:t>
            </a:r>
            <a:r>
              <a:rPr sz="1867" dirty="0">
                <a:solidFill>
                  <a:srgbClr val="2A2A2A"/>
                </a:solidFill>
                <a:latin typeface="Arial"/>
                <a:cs typeface="Arial"/>
              </a:rPr>
              <a:t>of</a:t>
            </a:r>
            <a:r>
              <a:rPr sz="1867" spc="-20" dirty="0">
                <a:solidFill>
                  <a:srgbClr val="2A2A2A"/>
                </a:solidFill>
                <a:latin typeface="Arial"/>
                <a:cs typeface="Arial"/>
              </a:rPr>
              <a:t> </a:t>
            </a:r>
            <a:r>
              <a:rPr sz="1867" dirty="0">
                <a:solidFill>
                  <a:srgbClr val="2A2A2A"/>
                </a:solidFill>
                <a:latin typeface="Arial"/>
                <a:cs typeface="Arial"/>
              </a:rPr>
              <a:t>the</a:t>
            </a:r>
            <a:r>
              <a:rPr sz="1867" spc="-20" dirty="0">
                <a:solidFill>
                  <a:srgbClr val="2A2A2A"/>
                </a:solidFill>
                <a:latin typeface="Arial"/>
                <a:cs typeface="Arial"/>
              </a:rPr>
              <a:t> </a:t>
            </a:r>
            <a:r>
              <a:rPr sz="1867" dirty="0">
                <a:solidFill>
                  <a:srgbClr val="2A2A2A"/>
                </a:solidFill>
                <a:latin typeface="Arial"/>
                <a:cs typeface="Arial"/>
              </a:rPr>
              <a:t>impact,</a:t>
            </a:r>
            <a:r>
              <a:rPr sz="1867" spc="-53" dirty="0">
                <a:solidFill>
                  <a:srgbClr val="2A2A2A"/>
                </a:solidFill>
                <a:latin typeface="Arial"/>
                <a:cs typeface="Arial"/>
              </a:rPr>
              <a:t> </a:t>
            </a:r>
            <a:r>
              <a:rPr sz="1867" dirty="0">
                <a:solidFill>
                  <a:srgbClr val="2A2A2A"/>
                </a:solidFill>
                <a:latin typeface="Arial"/>
                <a:cs typeface="Arial"/>
              </a:rPr>
              <a:t>according</a:t>
            </a:r>
            <a:r>
              <a:rPr sz="1867" spc="-60" dirty="0">
                <a:solidFill>
                  <a:srgbClr val="2A2A2A"/>
                </a:solidFill>
                <a:latin typeface="Arial"/>
                <a:cs typeface="Arial"/>
              </a:rPr>
              <a:t> </a:t>
            </a:r>
            <a:r>
              <a:rPr sz="1867" dirty="0">
                <a:solidFill>
                  <a:srgbClr val="2A2A2A"/>
                </a:solidFill>
                <a:latin typeface="Arial"/>
                <a:cs typeface="Arial"/>
              </a:rPr>
              <a:t>to</a:t>
            </a:r>
            <a:r>
              <a:rPr sz="1867" spc="-27" dirty="0">
                <a:solidFill>
                  <a:srgbClr val="2A2A2A"/>
                </a:solidFill>
                <a:latin typeface="Arial"/>
                <a:cs typeface="Arial"/>
              </a:rPr>
              <a:t> </a:t>
            </a:r>
            <a:r>
              <a:rPr sz="1867" dirty="0">
                <a:solidFill>
                  <a:srgbClr val="2A2A2A"/>
                </a:solidFill>
                <a:latin typeface="Arial"/>
                <a:cs typeface="Arial"/>
              </a:rPr>
              <a:t>FSOI,</a:t>
            </a:r>
            <a:r>
              <a:rPr sz="1867" spc="-40" dirty="0">
                <a:solidFill>
                  <a:srgbClr val="2A2A2A"/>
                </a:solidFill>
                <a:latin typeface="Arial"/>
                <a:cs typeface="Arial"/>
              </a:rPr>
              <a:t> </a:t>
            </a:r>
            <a:r>
              <a:rPr sz="1867" dirty="0">
                <a:solidFill>
                  <a:srgbClr val="2A2A2A"/>
                </a:solidFill>
                <a:latin typeface="Arial"/>
                <a:cs typeface="Arial"/>
              </a:rPr>
              <a:t>is from</a:t>
            </a:r>
            <a:r>
              <a:rPr sz="1867" spc="-33" dirty="0">
                <a:solidFill>
                  <a:srgbClr val="2A2A2A"/>
                </a:solidFill>
                <a:latin typeface="Arial"/>
                <a:cs typeface="Arial"/>
              </a:rPr>
              <a:t> </a:t>
            </a:r>
            <a:r>
              <a:rPr sz="1867" dirty="0">
                <a:solidFill>
                  <a:srgbClr val="2A2A2A"/>
                </a:solidFill>
                <a:latin typeface="Arial"/>
                <a:cs typeface="Arial"/>
              </a:rPr>
              <a:t>satellite</a:t>
            </a:r>
            <a:r>
              <a:rPr sz="1867" spc="-60" dirty="0">
                <a:solidFill>
                  <a:srgbClr val="2A2A2A"/>
                </a:solidFill>
                <a:latin typeface="Arial"/>
                <a:cs typeface="Arial"/>
              </a:rPr>
              <a:t> </a:t>
            </a:r>
            <a:r>
              <a:rPr sz="1867" dirty="0">
                <a:solidFill>
                  <a:srgbClr val="2A2A2A"/>
                </a:solidFill>
                <a:latin typeface="Arial"/>
                <a:cs typeface="Arial"/>
              </a:rPr>
              <a:t>sounding.</a:t>
            </a:r>
            <a:r>
              <a:rPr sz="1867" spc="-73" dirty="0">
                <a:solidFill>
                  <a:srgbClr val="2A2A2A"/>
                </a:solidFill>
                <a:latin typeface="Arial"/>
                <a:cs typeface="Arial"/>
              </a:rPr>
              <a:t> </a:t>
            </a:r>
            <a:r>
              <a:rPr sz="1867" dirty="0">
                <a:solidFill>
                  <a:srgbClr val="2A2A2A"/>
                </a:solidFill>
                <a:latin typeface="Arial"/>
                <a:cs typeface="Arial"/>
              </a:rPr>
              <a:t>2016</a:t>
            </a:r>
            <a:r>
              <a:rPr sz="1867" spc="-27" dirty="0">
                <a:solidFill>
                  <a:srgbClr val="2A2A2A"/>
                </a:solidFill>
                <a:latin typeface="Arial"/>
                <a:cs typeface="Arial"/>
              </a:rPr>
              <a:t> </a:t>
            </a:r>
            <a:r>
              <a:rPr sz="1867" dirty="0">
                <a:solidFill>
                  <a:srgbClr val="2A2A2A"/>
                </a:solidFill>
                <a:latin typeface="Arial"/>
                <a:cs typeface="Arial"/>
              </a:rPr>
              <a:t>results </a:t>
            </a:r>
            <a:r>
              <a:rPr sz="1867" spc="-500" dirty="0">
                <a:solidFill>
                  <a:srgbClr val="2A2A2A"/>
                </a:solidFill>
                <a:latin typeface="Arial"/>
                <a:cs typeface="Arial"/>
              </a:rPr>
              <a:t> </a:t>
            </a:r>
            <a:r>
              <a:rPr sz="1867" spc="-7" dirty="0">
                <a:solidFill>
                  <a:srgbClr val="2A2A2A"/>
                </a:solidFill>
                <a:latin typeface="Arial"/>
                <a:cs typeface="Arial"/>
              </a:rPr>
              <a:t>very</a:t>
            </a:r>
            <a:r>
              <a:rPr sz="1867" spc="-13" dirty="0">
                <a:solidFill>
                  <a:srgbClr val="2A2A2A"/>
                </a:solidFill>
                <a:latin typeface="Arial"/>
                <a:cs typeface="Arial"/>
              </a:rPr>
              <a:t> </a:t>
            </a:r>
            <a:r>
              <a:rPr sz="1867" dirty="0">
                <a:solidFill>
                  <a:srgbClr val="2A2A2A"/>
                </a:solidFill>
                <a:latin typeface="Arial"/>
                <a:cs typeface="Arial"/>
              </a:rPr>
              <a:t>similar</a:t>
            </a:r>
            <a:endParaRPr sz="1867">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41079" y="1237997"/>
            <a:ext cx="11278447" cy="2912763"/>
          </a:xfrm>
          <a:prstGeom prst="rect">
            <a:avLst/>
          </a:prstGeom>
        </p:spPr>
        <p:txBody>
          <a:bodyPr vert="horz" wrap="square" lIns="0" tIns="113453" rIns="0" bIns="0" rtlCol="0">
            <a:spAutoFit/>
          </a:bodyPr>
          <a:lstStyle/>
          <a:p>
            <a:pPr marL="246374" marR="99058" indent="-230288">
              <a:lnSpc>
                <a:spcPct val="70000"/>
              </a:lnSpc>
              <a:spcBef>
                <a:spcPts val="893"/>
              </a:spcBef>
              <a:buChar char="•"/>
              <a:tabLst>
                <a:tab pos="247220" algn="l"/>
              </a:tabLst>
            </a:pPr>
            <a:r>
              <a:rPr sz="2133" spc="-7" dirty="0">
                <a:solidFill>
                  <a:srgbClr val="2A2A2A"/>
                </a:solidFill>
                <a:latin typeface="Arial"/>
                <a:cs typeface="Arial"/>
              </a:rPr>
              <a:t>The</a:t>
            </a:r>
            <a:r>
              <a:rPr sz="2133" spc="27" dirty="0">
                <a:solidFill>
                  <a:srgbClr val="2A2A2A"/>
                </a:solidFill>
                <a:latin typeface="Arial"/>
                <a:cs typeface="Arial"/>
              </a:rPr>
              <a:t> </a:t>
            </a:r>
            <a:r>
              <a:rPr sz="2133" spc="-7" dirty="0">
                <a:solidFill>
                  <a:srgbClr val="2A2A2A"/>
                </a:solidFill>
                <a:latin typeface="Arial"/>
                <a:cs typeface="Arial"/>
              </a:rPr>
              <a:t>majority</a:t>
            </a:r>
            <a:r>
              <a:rPr sz="2133" spc="20" dirty="0">
                <a:solidFill>
                  <a:srgbClr val="2A2A2A"/>
                </a:solidFill>
                <a:latin typeface="Arial"/>
                <a:cs typeface="Arial"/>
              </a:rPr>
              <a:t> </a:t>
            </a:r>
            <a:r>
              <a:rPr sz="2133" spc="-7" dirty="0">
                <a:solidFill>
                  <a:srgbClr val="2A2A2A"/>
                </a:solidFill>
                <a:latin typeface="Arial"/>
                <a:cs typeface="Arial"/>
              </a:rPr>
              <a:t>of</a:t>
            </a:r>
            <a:r>
              <a:rPr sz="2133" spc="27" dirty="0">
                <a:solidFill>
                  <a:srgbClr val="2A2A2A"/>
                </a:solidFill>
                <a:latin typeface="Arial"/>
                <a:cs typeface="Arial"/>
              </a:rPr>
              <a:t> </a:t>
            </a:r>
            <a:r>
              <a:rPr sz="2133" spc="-7" dirty="0">
                <a:solidFill>
                  <a:srgbClr val="2A2A2A"/>
                </a:solidFill>
                <a:latin typeface="Arial"/>
                <a:cs typeface="Arial"/>
              </a:rPr>
              <a:t>observation</a:t>
            </a:r>
            <a:r>
              <a:rPr sz="2133" spc="13" dirty="0">
                <a:solidFill>
                  <a:srgbClr val="2A2A2A"/>
                </a:solidFill>
                <a:latin typeface="Arial"/>
                <a:cs typeface="Arial"/>
              </a:rPr>
              <a:t> </a:t>
            </a:r>
            <a:r>
              <a:rPr sz="2133" spc="-13" dirty="0">
                <a:solidFill>
                  <a:srgbClr val="2A2A2A"/>
                </a:solidFill>
                <a:latin typeface="Arial"/>
                <a:cs typeface="Arial"/>
              </a:rPr>
              <a:t>types</a:t>
            </a:r>
            <a:r>
              <a:rPr sz="2133" spc="47" dirty="0">
                <a:solidFill>
                  <a:srgbClr val="2A2A2A"/>
                </a:solidFill>
                <a:latin typeface="Arial"/>
                <a:cs typeface="Arial"/>
              </a:rPr>
              <a:t> </a:t>
            </a:r>
            <a:r>
              <a:rPr sz="2133" spc="-7" dirty="0">
                <a:solidFill>
                  <a:srgbClr val="2A2A2A"/>
                </a:solidFill>
                <a:latin typeface="Arial"/>
                <a:cs typeface="Arial"/>
              </a:rPr>
              <a:t>continue</a:t>
            </a:r>
            <a:r>
              <a:rPr sz="2133" spc="13" dirty="0">
                <a:solidFill>
                  <a:srgbClr val="2A2A2A"/>
                </a:solidFill>
                <a:latin typeface="Arial"/>
                <a:cs typeface="Arial"/>
              </a:rPr>
              <a:t> </a:t>
            </a:r>
            <a:r>
              <a:rPr sz="2133" spc="-7" dirty="0">
                <a:solidFill>
                  <a:srgbClr val="2A2A2A"/>
                </a:solidFill>
                <a:latin typeface="Arial"/>
                <a:cs typeface="Arial"/>
              </a:rPr>
              <a:t>to</a:t>
            </a:r>
            <a:r>
              <a:rPr sz="2133" spc="27" dirty="0">
                <a:solidFill>
                  <a:srgbClr val="2A2A2A"/>
                </a:solidFill>
                <a:latin typeface="Arial"/>
                <a:cs typeface="Arial"/>
              </a:rPr>
              <a:t> </a:t>
            </a:r>
            <a:r>
              <a:rPr sz="2133" spc="-7" dirty="0">
                <a:solidFill>
                  <a:srgbClr val="2A2A2A"/>
                </a:solidFill>
                <a:latin typeface="Arial"/>
                <a:cs typeface="Arial"/>
              </a:rPr>
              <a:t>show</a:t>
            </a:r>
            <a:r>
              <a:rPr sz="2133" spc="13" dirty="0">
                <a:solidFill>
                  <a:srgbClr val="2A2A2A"/>
                </a:solidFill>
                <a:latin typeface="Arial"/>
                <a:cs typeface="Arial"/>
              </a:rPr>
              <a:t> </a:t>
            </a:r>
            <a:r>
              <a:rPr sz="2133" spc="-7" dirty="0">
                <a:solidFill>
                  <a:srgbClr val="2A2A2A"/>
                </a:solidFill>
                <a:latin typeface="Arial"/>
                <a:cs typeface="Arial"/>
              </a:rPr>
              <a:t>benefit</a:t>
            </a:r>
            <a:r>
              <a:rPr sz="2133" spc="7" dirty="0">
                <a:solidFill>
                  <a:srgbClr val="2A2A2A"/>
                </a:solidFill>
                <a:latin typeface="Arial"/>
                <a:cs typeface="Arial"/>
              </a:rPr>
              <a:t> </a:t>
            </a:r>
            <a:r>
              <a:rPr sz="2133" spc="-7" dirty="0">
                <a:solidFill>
                  <a:srgbClr val="2A2A2A"/>
                </a:solidFill>
                <a:latin typeface="Arial"/>
                <a:cs typeface="Arial"/>
              </a:rPr>
              <a:t>for</a:t>
            </a:r>
            <a:r>
              <a:rPr sz="2133" spc="33" dirty="0">
                <a:solidFill>
                  <a:srgbClr val="2A2A2A"/>
                </a:solidFill>
                <a:latin typeface="Arial"/>
                <a:cs typeface="Arial"/>
              </a:rPr>
              <a:t> </a:t>
            </a:r>
            <a:r>
              <a:rPr sz="2133" spc="-7" dirty="0">
                <a:solidFill>
                  <a:srgbClr val="2A2A2A"/>
                </a:solidFill>
                <a:latin typeface="Arial"/>
                <a:cs typeface="Arial"/>
              </a:rPr>
              <a:t>global</a:t>
            </a:r>
            <a:r>
              <a:rPr sz="2133" spc="7" dirty="0">
                <a:solidFill>
                  <a:srgbClr val="2A2A2A"/>
                </a:solidFill>
                <a:latin typeface="Arial"/>
                <a:cs typeface="Arial"/>
              </a:rPr>
              <a:t> </a:t>
            </a:r>
            <a:r>
              <a:rPr sz="2133" spc="-73" dirty="0">
                <a:solidFill>
                  <a:srgbClr val="2A2A2A"/>
                </a:solidFill>
                <a:latin typeface="Arial"/>
                <a:cs typeface="Arial"/>
              </a:rPr>
              <a:t>NWP.</a:t>
            </a:r>
            <a:endParaRPr lang="en-US" sz="2133" spc="-73" dirty="0">
              <a:solidFill>
                <a:srgbClr val="2A2A2A"/>
              </a:solidFill>
              <a:latin typeface="Arial"/>
              <a:cs typeface="Arial"/>
            </a:endParaRPr>
          </a:p>
          <a:p>
            <a:pPr marL="246374" marR="99058" indent="-230288">
              <a:lnSpc>
                <a:spcPct val="70000"/>
              </a:lnSpc>
              <a:spcBef>
                <a:spcPts val="893"/>
              </a:spcBef>
              <a:buChar char="•"/>
              <a:tabLst>
                <a:tab pos="247220" algn="l"/>
              </a:tabLst>
            </a:pPr>
            <a:endParaRPr sz="2133" dirty="0">
              <a:latin typeface="Arial"/>
              <a:cs typeface="Arial"/>
            </a:endParaRPr>
          </a:p>
          <a:p>
            <a:pPr marL="246374" marR="402157" indent="-230288">
              <a:lnSpc>
                <a:spcPct val="70000"/>
              </a:lnSpc>
              <a:spcBef>
                <a:spcPts val="1073"/>
              </a:spcBef>
              <a:buChar char="•"/>
              <a:tabLst>
                <a:tab pos="247220" algn="l"/>
              </a:tabLst>
            </a:pPr>
            <a:r>
              <a:rPr sz="2133" spc="-7" dirty="0">
                <a:solidFill>
                  <a:srgbClr val="2A2A2A"/>
                </a:solidFill>
                <a:latin typeface="Arial"/>
                <a:cs typeface="Arial"/>
              </a:rPr>
              <a:t>Microwave</a:t>
            </a:r>
            <a:r>
              <a:rPr sz="2133" spc="27" dirty="0">
                <a:solidFill>
                  <a:srgbClr val="2A2A2A"/>
                </a:solidFill>
                <a:latin typeface="Arial"/>
                <a:cs typeface="Arial"/>
              </a:rPr>
              <a:t> </a:t>
            </a:r>
            <a:r>
              <a:rPr sz="2133" spc="-7" dirty="0">
                <a:solidFill>
                  <a:srgbClr val="2A2A2A"/>
                </a:solidFill>
                <a:latin typeface="Arial"/>
                <a:cs typeface="Arial"/>
              </a:rPr>
              <a:t>and</a:t>
            </a:r>
            <a:r>
              <a:rPr sz="2133" spc="13" dirty="0">
                <a:solidFill>
                  <a:srgbClr val="2A2A2A"/>
                </a:solidFill>
                <a:latin typeface="Arial"/>
                <a:cs typeface="Arial"/>
              </a:rPr>
              <a:t> </a:t>
            </a:r>
            <a:r>
              <a:rPr sz="2133" spc="-7" dirty="0">
                <a:solidFill>
                  <a:srgbClr val="2A2A2A"/>
                </a:solidFill>
                <a:latin typeface="Arial"/>
                <a:cs typeface="Arial"/>
              </a:rPr>
              <a:t>IR</a:t>
            </a:r>
            <a:r>
              <a:rPr sz="2133" spc="33" dirty="0">
                <a:solidFill>
                  <a:srgbClr val="2A2A2A"/>
                </a:solidFill>
                <a:latin typeface="Arial"/>
                <a:cs typeface="Arial"/>
              </a:rPr>
              <a:t> </a:t>
            </a:r>
            <a:r>
              <a:rPr sz="2133" spc="-7" dirty="0">
                <a:solidFill>
                  <a:srgbClr val="2A2A2A"/>
                </a:solidFill>
                <a:latin typeface="Arial"/>
                <a:cs typeface="Arial"/>
              </a:rPr>
              <a:t>sounders,</a:t>
            </a:r>
            <a:r>
              <a:rPr sz="2133" spc="33" dirty="0">
                <a:solidFill>
                  <a:srgbClr val="2A2A2A"/>
                </a:solidFill>
                <a:latin typeface="Arial"/>
                <a:cs typeface="Arial"/>
              </a:rPr>
              <a:t> </a:t>
            </a:r>
            <a:r>
              <a:rPr sz="2133" spc="-7" dirty="0">
                <a:solidFill>
                  <a:srgbClr val="2A2A2A"/>
                </a:solidFill>
                <a:latin typeface="Arial"/>
                <a:cs typeface="Arial"/>
              </a:rPr>
              <a:t>radiosondes,</a:t>
            </a:r>
            <a:r>
              <a:rPr sz="2133" spc="13" dirty="0">
                <a:solidFill>
                  <a:srgbClr val="2A2A2A"/>
                </a:solidFill>
                <a:latin typeface="Arial"/>
                <a:cs typeface="Arial"/>
              </a:rPr>
              <a:t> </a:t>
            </a:r>
            <a:r>
              <a:rPr sz="2133" spc="-7" dirty="0">
                <a:solidFill>
                  <a:srgbClr val="2A2A2A"/>
                </a:solidFill>
                <a:latin typeface="Arial"/>
                <a:cs typeface="Arial"/>
              </a:rPr>
              <a:t>GNSSRO</a:t>
            </a:r>
            <a:r>
              <a:rPr sz="2133" spc="73" dirty="0">
                <a:solidFill>
                  <a:srgbClr val="2A2A2A"/>
                </a:solidFill>
                <a:latin typeface="Arial"/>
                <a:cs typeface="Arial"/>
              </a:rPr>
              <a:t> </a:t>
            </a:r>
            <a:r>
              <a:rPr sz="2133" spc="-7" dirty="0">
                <a:solidFill>
                  <a:srgbClr val="2A2A2A"/>
                </a:solidFill>
                <a:latin typeface="Arial"/>
                <a:cs typeface="Arial"/>
              </a:rPr>
              <a:t>give</a:t>
            </a:r>
            <a:r>
              <a:rPr sz="2133" dirty="0">
                <a:solidFill>
                  <a:srgbClr val="2A2A2A"/>
                </a:solidFill>
                <a:latin typeface="Arial"/>
                <a:cs typeface="Arial"/>
              </a:rPr>
              <a:t> </a:t>
            </a:r>
            <a:r>
              <a:rPr sz="2133" spc="-7" dirty="0">
                <a:solidFill>
                  <a:srgbClr val="2A2A2A"/>
                </a:solidFill>
                <a:latin typeface="Arial"/>
                <a:cs typeface="Arial"/>
              </a:rPr>
              <a:t>large</a:t>
            </a:r>
            <a:r>
              <a:rPr sz="2133" spc="13" dirty="0">
                <a:solidFill>
                  <a:srgbClr val="2A2A2A"/>
                </a:solidFill>
                <a:latin typeface="Arial"/>
                <a:cs typeface="Arial"/>
              </a:rPr>
              <a:t> </a:t>
            </a:r>
            <a:r>
              <a:rPr sz="2133" spc="-7" dirty="0">
                <a:solidFill>
                  <a:srgbClr val="2A2A2A"/>
                </a:solidFill>
                <a:latin typeface="Arial"/>
                <a:cs typeface="Arial"/>
              </a:rPr>
              <a:t>forecast</a:t>
            </a:r>
            <a:r>
              <a:rPr sz="2133" spc="47" dirty="0">
                <a:solidFill>
                  <a:srgbClr val="2A2A2A"/>
                </a:solidFill>
                <a:latin typeface="Arial"/>
                <a:cs typeface="Arial"/>
              </a:rPr>
              <a:t> </a:t>
            </a:r>
            <a:r>
              <a:rPr sz="2133" spc="-7" dirty="0">
                <a:solidFill>
                  <a:srgbClr val="2A2A2A"/>
                </a:solidFill>
                <a:latin typeface="Arial"/>
                <a:cs typeface="Arial"/>
              </a:rPr>
              <a:t>benefits.</a:t>
            </a:r>
            <a:r>
              <a:rPr lang="en-US" sz="2133" spc="-7" dirty="0">
                <a:solidFill>
                  <a:srgbClr val="2A2A2A"/>
                </a:solidFill>
                <a:latin typeface="Arial"/>
                <a:cs typeface="Arial"/>
              </a:rPr>
              <a:t> </a:t>
            </a:r>
            <a:r>
              <a:rPr sz="2133" spc="-100" dirty="0">
                <a:solidFill>
                  <a:srgbClr val="2A2A2A"/>
                </a:solidFill>
                <a:latin typeface="Arial"/>
                <a:cs typeface="Arial"/>
              </a:rPr>
              <a:t> </a:t>
            </a:r>
            <a:r>
              <a:rPr sz="2133" spc="-7" dirty="0">
                <a:solidFill>
                  <a:srgbClr val="2A2A2A"/>
                </a:solidFill>
                <a:latin typeface="Arial"/>
                <a:cs typeface="Arial"/>
              </a:rPr>
              <a:t>Aircraft </a:t>
            </a:r>
            <a:r>
              <a:rPr sz="2133" spc="-573" dirty="0">
                <a:solidFill>
                  <a:srgbClr val="2A2A2A"/>
                </a:solidFill>
                <a:latin typeface="Arial"/>
                <a:cs typeface="Arial"/>
              </a:rPr>
              <a:t> </a:t>
            </a:r>
            <a:r>
              <a:rPr sz="2133" spc="-7" dirty="0">
                <a:solidFill>
                  <a:srgbClr val="2A2A2A"/>
                </a:solidFill>
                <a:latin typeface="Arial"/>
                <a:cs typeface="Arial"/>
              </a:rPr>
              <a:t>and</a:t>
            </a:r>
            <a:r>
              <a:rPr sz="2133" spc="-113" dirty="0">
                <a:solidFill>
                  <a:srgbClr val="2A2A2A"/>
                </a:solidFill>
                <a:latin typeface="Arial"/>
                <a:cs typeface="Arial"/>
              </a:rPr>
              <a:t> </a:t>
            </a:r>
            <a:r>
              <a:rPr sz="2133" spc="-7" dirty="0">
                <a:solidFill>
                  <a:srgbClr val="2A2A2A"/>
                </a:solidFill>
                <a:latin typeface="Arial"/>
                <a:cs typeface="Arial"/>
              </a:rPr>
              <a:t>Atmospheric</a:t>
            </a:r>
            <a:r>
              <a:rPr sz="2133" spc="7" dirty="0">
                <a:solidFill>
                  <a:srgbClr val="2A2A2A"/>
                </a:solidFill>
                <a:latin typeface="Arial"/>
                <a:cs typeface="Arial"/>
              </a:rPr>
              <a:t> </a:t>
            </a:r>
            <a:r>
              <a:rPr sz="2133" spc="-7" dirty="0">
                <a:solidFill>
                  <a:srgbClr val="2A2A2A"/>
                </a:solidFill>
                <a:latin typeface="Arial"/>
                <a:cs typeface="Arial"/>
              </a:rPr>
              <a:t>Motion</a:t>
            </a:r>
            <a:r>
              <a:rPr sz="2133" spc="13" dirty="0">
                <a:solidFill>
                  <a:srgbClr val="2A2A2A"/>
                </a:solidFill>
                <a:latin typeface="Arial"/>
                <a:cs typeface="Arial"/>
              </a:rPr>
              <a:t> </a:t>
            </a:r>
            <a:r>
              <a:rPr sz="2133" spc="-20" dirty="0">
                <a:solidFill>
                  <a:srgbClr val="2A2A2A"/>
                </a:solidFill>
                <a:latin typeface="Arial"/>
                <a:cs typeface="Arial"/>
              </a:rPr>
              <a:t>Vectors</a:t>
            </a:r>
            <a:r>
              <a:rPr sz="2133" spc="-7" dirty="0">
                <a:solidFill>
                  <a:srgbClr val="2A2A2A"/>
                </a:solidFill>
                <a:latin typeface="Arial"/>
                <a:cs typeface="Arial"/>
              </a:rPr>
              <a:t> are</a:t>
            </a:r>
            <a:r>
              <a:rPr sz="2133" spc="13" dirty="0">
                <a:solidFill>
                  <a:srgbClr val="2A2A2A"/>
                </a:solidFill>
                <a:latin typeface="Arial"/>
                <a:cs typeface="Arial"/>
              </a:rPr>
              <a:t> </a:t>
            </a:r>
            <a:r>
              <a:rPr sz="2133" spc="-7" dirty="0">
                <a:solidFill>
                  <a:srgbClr val="2A2A2A"/>
                </a:solidFill>
                <a:latin typeface="Arial"/>
                <a:cs typeface="Arial"/>
              </a:rPr>
              <a:t>also</a:t>
            </a:r>
            <a:r>
              <a:rPr sz="2133" spc="-20" dirty="0">
                <a:solidFill>
                  <a:srgbClr val="2A2A2A"/>
                </a:solidFill>
                <a:latin typeface="Arial"/>
                <a:cs typeface="Arial"/>
              </a:rPr>
              <a:t> </a:t>
            </a:r>
            <a:r>
              <a:rPr sz="2133" spc="-7" dirty="0">
                <a:solidFill>
                  <a:srgbClr val="2A2A2A"/>
                </a:solidFill>
                <a:latin typeface="Arial"/>
                <a:cs typeface="Arial"/>
              </a:rPr>
              <a:t>important.</a:t>
            </a:r>
            <a:endParaRPr lang="en-US" sz="2133" spc="-7" dirty="0">
              <a:solidFill>
                <a:srgbClr val="2A2A2A"/>
              </a:solidFill>
              <a:latin typeface="Arial"/>
              <a:cs typeface="Arial"/>
            </a:endParaRPr>
          </a:p>
          <a:p>
            <a:pPr marL="246374" marR="402157" indent="-230288">
              <a:lnSpc>
                <a:spcPct val="70000"/>
              </a:lnSpc>
              <a:spcBef>
                <a:spcPts val="1073"/>
              </a:spcBef>
              <a:buChar char="•"/>
              <a:tabLst>
                <a:tab pos="247220" algn="l"/>
              </a:tabLst>
            </a:pPr>
            <a:endParaRPr sz="2133" dirty="0">
              <a:latin typeface="Arial"/>
              <a:cs typeface="Arial"/>
            </a:endParaRPr>
          </a:p>
          <a:p>
            <a:pPr marL="246374" indent="-230288">
              <a:lnSpc>
                <a:spcPts val="2180"/>
              </a:lnSpc>
              <a:spcBef>
                <a:spcPts val="287"/>
              </a:spcBef>
              <a:buChar char="•"/>
              <a:tabLst>
                <a:tab pos="247220" algn="l"/>
              </a:tabLst>
            </a:pPr>
            <a:r>
              <a:rPr sz="2133" spc="-7" dirty="0">
                <a:solidFill>
                  <a:srgbClr val="2A2A2A"/>
                </a:solidFill>
                <a:latin typeface="Arial"/>
                <a:cs typeface="Arial"/>
              </a:rPr>
              <a:t>FSOI</a:t>
            </a:r>
            <a:r>
              <a:rPr sz="2133" spc="33" dirty="0">
                <a:solidFill>
                  <a:srgbClr val="2A2A2A"/>
                </a:solidFill>
                <a:latin typeface="Arial"/>
                <a:cs typeface="Arial"/>
              </a:rPr>
              <a:t> </a:t>
            </a:r>
            <a:r>
              <a:rPr sz="2133" spc="-7" dirty="0">
                <a:solidFill>
                  <a:srgbClr val="2A2A2A"/>
                </a:solidFill>
                <a:latin typeface="Arial"/>
                <a:cs typeface="Arial"/>
              </a:rPr>
              <a:t>diagnostics</a:t>
            </a:r>
            <a:r>
              <a:rPr sz="2133" spc="-20" dirty="0">
                <a:solidFill>
                  <a:srgbClr val="2A2A2A"/>
                </a:solidFill>
                <a:latin typeface="Arial"/>
                <a:cs typeface="Arial"/>
              </a:rPr>
              <a:t> </a:t>
            </a:r>
            <a:r>
              <a:rPr sz="2133" dirty="0">
                <a:solidFill>
                  <a:srgbClr val="2A2A2A"/>
                </a:solidFill>
                <a:latin typeface="Arial"/>
                <a:cs typeface="Arial"/>
              </a:rPr>
              <a:t>give</a:t>
            </a:r>
            <a:r>
              <a:rPr sz="2133" spc="-7" dirty="0">
                <a:solidFill>
                  <a:srgbClr val="2A2A2A"/>
                </a:solidFill>
                <a:latin typeface="Arial"/>
                <a:cs typeface="Arial"/>
              </a:rPr>
              <a:t> a</a:t>
            </a:r>
            <a:r>
              <a:rPr sz="2133" spc="13" dirty="0">
                <a:solidFill>
                  <a:srgbClr val="2A2A2A"/>
                </a:solidFill>
                <a:latin typeface="Arial"/>
                <a:cs typeface="Arial"/>
              </a:rPr>
              <a:t> </a:t>
            </a:r>
            <a:r>
              <a:rPr sz="2133" spc="-7" dirty="0">
                <a:solidFill>
                  <a:srgbClr val="2A2A2A"/>
                </a:solidFill>
                <a:latin typeface="Arial"/>
                <a:cs typeface="Arial"/>
              </a:rPr>
              <a:t>similar</a:t>
            </a:r>
            <a:r>
              <a:rPr sz="2133" spc="-13" dirty="0">
                <a:solidFill>
                  <a:srgbClr val="2A2A2A"/>
                </a:solidFill>
                <a:latin typeface="Arial"/>
                <a:cs typeface="Arial"/>
              </a:rPr>
              <a:t> </a:t>
            </a:r>
            <a:r>
              <a:rPr sz="2133" spc="-7" dirty="0">
                <a:solidFill>
                  <a:srgbClr val="2A2A2A"/>
                </a:solidFill>
                <a:latin typeface="Arial"/>
                <a:cs typeface="Arial"/>
              </a:rPr>
              <a:t>picture.</a:t>
            </a:r>
            <a:r>
              <a:rPr sz="2133" spc="20" dirty="0">
                <a:solidFill>
                  <a:srgbClr val="2A2A2A"/>
                </a:solidFill>
                <a:latin typeface="Arial"/>
                <a:cs typeface="Arial"/>
              </a:rPr>
              <a:t> </a:t>
            </a:r>
            <a:r>
              <a:rPr sz="2133" spc="-7" dirty="0">
                <a:solidFill>
                  <a:srgbClr val="2A2A2A"/>
                </a:solidFill>
                <a:latin typeface="Arial"/>
                <a:cs typeface="Arial"/>
              </a:rPr>
              <a:t>One</a:t>
            </a:r>
            <a:r>
              <a:rPr sz="2133" spc="20" dirty="0">
                <a:solidFill>
                  <a:srgbClr val="2A2A2A"/>
                </a:solidFill>
                <a:latin typeface="Arial"/>
                <a:cs typeface="Arial"/>
              </a:rPr>
              <a:t> </a:t>
            </a:r>
            <a:r>
              <a:rPr sz="2133" spc="-7" dirty="0">
                <a:solidFill>
                  <a:srgbClr val="2A2A2A"/>
                </a:solidFill>
                <a:latin typeface="Arial"/>
                <a:cs typeface="Arial"/>
              </a:rPr>
              <a:t>notable</a:t>
            </a:r>
            <a:r>
              <a:rPr sz="2133" dirty="0">
                <a:solidFill>
                  <a:srgbClr val="2A2A2A"/>
                </a:solidFill>
                <a:latin typeface="Arial"/>
                <a:cs typeface="Arial"/>
              </a:rPr>
              <a:t> </a:t>
            </a:r>
            <a:r>
              <a:rPr sz="2133" spc="-7" dirty="0">
                <a:solidFill>
                  <a:srgbClr val="2A2A2A"/>
                </a:solidFill>
                <a:latin typeface="Arial"/>
                <a:cs typeface="Arial"/>
              </a:rPr>
              <a:t>difference</a:t>
            </a:r>
            <a:r>
              <a:rPr sz="2133" spc="27" dirty="0">
                <a:solidFill>
                  <a:srgbClr val="2A2A2A"/>
                </a:solidFill>
                <a:latin typeface="Arial"/>
                <a:cs typeface="Arial"/>
              </a:rPr>
              <a:t> </a:t>
            </a:r>
            <a:r>
              <a:rPr sz="2133" spc="-7" dirty="0">
                <a:solidFill>
                  <a:srgbClr val="2A2A2A"/>
                </a:solidFill>
                <a:latin typeface="Arial"/>
                <a:cs typeface="Arial"/>
              </a:rPr>
              <a:t>is</a:t>
            </a:r>
            <a:r>
              <a:rPr sz="2133" dirty="0">
                <a:solidFill>
                  <a:srgbClr val="2A2A2A"/>
                </a:solidFill>
                <a:latin typeface="Arial"/>
                <a:cs typeface="Arial"/>
              </a:rPr>
              <a:t> </a:t>
            </a:r>
            <a:r>
              <a:rPr sz="2133" spc="-7" dirty="0">
                <a:solidFill>
                  <a:srgbClr val="2A2A2A"/>
                </a:solidFill>
                <a:latin typeface="Arial"/>
                <a:cs typeface="Arial"/>
              </a:rPr>
              <a:t>that</a:t>
            </a:r>
            <a:r>
              <a:rPr sz="2133" spc="20" dirty="0">
                <a:solidFill>
                  <a:srgbClr val="2A2A2A"/>
                </a:solidFill>
                <a:latin typeface="Arial"/>
                <a:cs typeface="Arial"/>
              </a:rPr>
              <a:t> </a:t>
            </a:r>
            <a:r>
              <a:rPr sz="2133" spc="-7" dirty="0">
                <a:solidFill>
                  <a:srgbClr val="2A2A2A"/>
                </a:solidFill>
                <a:latin typeface="Arial"/>
                <a:cs typeface="Arial"/>
              </a:rPr>
              <a:t>FSOI</a:t>
            </a:r>
            <a:r>
              <a:rPr sz="2133" spc="33" dirty="0">
                <a:solidFill>
                  <a:srgbClr val="2A2A2A"/>
                </a:solidFill>
                <a:latin typeface="Arial"/>
                <a:cs typeface="Arial"/>
              </a:rPr>
              <a:t> </a:t>
            </a:r>
            <a:r>
              <a:rPr sz="2133" spc="-7" dirty="0">
                <a:solidFill>
                  <a:srgbClr val="2A2A2A"/>
                </a:solidFill>
                <a:latin typeface="Arial"/>
                <a:cs typeface="Arial"/>
              </a:rPr>
              <a:t>appears</a:t>
            </a:r>
            <a:r>
              <a:rPr sz="2133" spc="27" dirty="0">
                <a:solidFill>
                  <a:srgbClr val="2A2A2A"/>
                </a:solidFill>
                <a:latin typeface="Arial"/>
                <a:cs typeface="Arial"/>
              </a:rPr>
              <a:t> </a:t>
            </a:r>
            <a:r>
              <a:rPr sz="2133" spc="-7" dirty="0">
                <a:solidFill>
                  <a:srgbClr val="2A2A2A"/>
                </a:solidFill>
                <a:latin typeface="Arial"/>
                <a:cs typeface="Arial"/>
              </a:rPr>
              <a:t>to</a:t>
            </a:r>
            <a:endParaRPr sz="2133" dirty="0">
              <a:latin typeface="Arial"/>
              <a:cs typeface="Arial"/>
            </a:endParaRPr>
          </a:p>
          <a:p>
            <a:pPr marL="246374" marR="6773">
              <a:lnSpc>
                <a:spcPct val="70000"/>
              </a:lnSpc>
              <a:spcBef>
                <a:spcPts val="387"/>
              </a:spcBef>
            </a:pPr>
            <a:r>
              <a:rPr sz="2133" spc="-7" dirty="0">
                <a:solidFill>
                  <a:srgbClr val="2A2A2A"/>
                </a:solidFill>
                <a:latin typeface="Arial"/>
                <a:cs typeface="Arial"/>
              </a:rPr>
              <a:t>underestimate</a:t>
            </a:r>
            <a:r>
              <a:rPr sz="2133" spc="27" dirty="0">
                <a:solidFill>
                  <a:srgbClr val="2A2A2A"/>
                </a:solidFill>
                <a:latin typeface="Arial"/>
                <a:cs typeface="Arial"/>
              </a:rPr>
              <a:t> </a:t>
            </a:r>
            <a:r>
              <a:rPr sz="2133" spc="-7" dirty="0">
                <a:solidFill>
                  <a:srgbClr val="2A2A2A"/>
                </a:solidFill>
                <a:latin typeface="Arial"/>
                <a:cs typeface="Arial"/>
              </a:rPr>
              <a:t>the</a:t>
            </a:r>
            <a:r>
              <a:rPr sz="2133" spc="33" dirty="0">
                <a:solidFill>
                  <a:srgbClr val="2A2A2A"/>
                </a:solidFill>
                <a:latin typeface="Arial"/>
                <a:cs typeface="Arial"/>
              </a:rPr>
              <a:t> </a:t>
            </a:r>
            <a:r>
              <a:rPr sz="2133" spc="-7" dirty="0">
                <a:solidFill>
                  <a:srgbClr val="2A2A2A"/>
                </a:solidFill>
                <a:latin typeface="Arial"/>
                <a:cs typeface="Arial"/>
              </a:rPr>
              <a:t>importance</a:t>
            </a:r>
            <a:r>
              <a:rPr sz="2133" spc="27" dirty="0">
                <a:solidFill>
                  <a:srgbClr val="2A2A2A"/>
                </a:solidFill>
                <a:latin typeface="Arial"/>
                <a:cs typeface="Arial"/>
              </a:rPr>
              <a:t> </a:t>
            </a:r>
            <a:r>
              <a:rPr sz="2133" spc="-7" dirty="0">
                <a:solidFill>
                  <a:srgbClr val="2A2A2A"/>
                </a:solidFill>
                <a:latin typeface="Arial"/>
                <a:cs typeface="Arial"/>
              </a:rPr>
              <a:t>of</a:t>
            </a:r>
            <a:r>
              <a:rPr sz="2133" spc="33" dirty="0">
                <a:solidFill>
                  <a:srgbClr val="2A2A2A"/>
                </a:solidFill>
                <a:latin typeface="Arial"/>
                <a:cs typeface="Arial"/>
              </a:rPr>
              <a:t> </a:t>
            </a:r>
            <a:r>
              <a:rPr sz="2133" spc="-13" dirty="0">
                <a:solidFill>
                  <a:srgbClr val="2A2A2A"/>
                </a:solidFill>
                <a:latin typeface="Arial"/>
                <a:cs typeface="Arial"/>
              </a:rPr>
              <a:t>GNSSRO.</a:t>
            </a:r>
            <a:r>
              <a:rPr sz="2133" spc="40" dirty="0">
                <a:solidFill>
                  <a:srgbClr val="2A2A2A"/>
                </a:solidFill>
                <a:latin typeface="Arial"/>
                <a:cs typeface="Arial"/>
              </a:rPr>
              <a:t> </a:t>
            </a:r>
            <a:r>
              <a:rPr sz="2133" spc="-7" dirty="0">
                <a:solidFill>
                  <a:srgbClr val="2A2A2A"/>
                </a:solidFill>
                <a:latin typeface="Arial"/>
                <a:cs typeface="Arial"/>
              </a:rPr>
              <a:t>Order</a:t>
            </a:r>
            <a:r>
              <a:rPr sz="2133" spc="53" dirty="0">
                <a:solidFill>
                  <a:srgbClr val="2A2A2A"/>
                </a:solidFill>
                <a:latin typeface="Arial"/>
                <a:cs typeface="Arial"/>
              </a:rPr>
              <a:t> </a:t>
            </a:r>
            <a:r>
              <a:rPr sz="2133" spc="-7" dirty="0">
                <a:solidFill>
                  <a:srgbClr val="2A2A2A"/>
                </a:solidFill>
                <a:latin typeface="Arial"/>
                <a:cs typeface="Arial"/>
              </a:rPr>
              <a:t>of</a:t>
            </a:r>
            <a:r>
              <a:rPr sz="2133" spc="27" dirty="0">
                <a:solidFill>
                  <a:srgbClr val="2A2A2A"/>
                </a:solidFill>
                <a:latin typeface="Arial"/>
                <a:cs typeface="Arial"/>
              </a:rPr>
              <a:t> </a:t>
            </a:r>
            <a:r>
              <a:rPr sz="2133" spc="-7" dirty="0">
                <a:solidFill>
                  <a:srgbClr val="2A2A2A"/>
                </a:solidFill>
                <a:latin typeface="Arial"/>
                <a:cs typeface="Arial"/>
              </a:rPr>
              <a:t>importance</a:t>
            </a:r>
            <a:r>
              <a:rPr sz="2133" spc="33" dirty="0">
                <a:solidFill>
                  <a:srgbClr val="2A2A2A"/>
                </a:solidFill>
                <a:latin typeface="Arial"/>
                <a:cs typeface="Arial"/>
              </a:rPr>
              <a:t> </a:t>
            </a:r>
            <a:r>
              <a:rPr sz="2133" spc="-7" dirty="0">
                <a:solidFill>
                  <a:srgbClr val="2A2A2A"/>
                </a:solidFill>
                <a:latin typeface="Arial"/>
                <a:cs typeface="Arial"/>
              </a:rPr>
              <a:t>(according</a:t>
            </a:r>
            <a:r>
              <a:rPr sz="2133" spc="33" dirty="0">
                <a:solidFill>
                  <a:srgbClr val="2A2A2A"/>
                </a:solidFill>
                <a:latin typeface="Arial"/>
                <a:cs typeface="Arial"/>
              </a:rPr>
              <a:t> </a:t>
            </a:r>
            <a:r>
              <a:rPr sz="2133" spc="-7" dirty="0">
                <a:solidFill>
                  <a:srgbClr val="2A2A2A"/>
                </a:solidFill>
                <a:latin typeface="Arial"/>
                <a:cs typeface="Arial"/>
              </a:rPr>
              <a:t>to</a:t>
            </a:r>
            <a:r>
              <a:rPr sz="2133" spc="13" dirty="0">
                <a:solidFill>
                  <a:srgbClr val="2A2A2A"/>
                </a:solidFill>
                <a:latin typeface="Arial"/>
                <a:cs typeface="Arial"/>
              </a:rPr>
              <a:t> </a:t>
            </a:r>
            <a:r>
              <a:rPr sz="2133" spc="-7" dirty="0">
                <a:solidFill>
                  <a:srgbClr val="2A2A2A"/>
                </a:solidFill>
                <a:latin typeface="Arial"/>
                <a:cs typeface="Arial"/>
              </a:rPr>
              <a:t>this</a:t>
            </a:r>
            <a:r>
              <a:rPr sz="2133" spc="13" dirty="0">
                <a:solidFill>
                  <a:srgbClr val="2A2A2A"/>
                </a:solidFill>
                <a:latin typeface="Arial"/>
                <a:cs typeface="Arial"/>
              </a:rPr>
              <a:t> </a:t>
            </a:r>
            <a:r>
              <a:rPr sz="2133" spc="-7" dirty="0">
                <a:solidFill>
                  <a:srgbClr val="2A2A2A"/>
                </a:solidFill>
                <a:latin typeface="Arial"/>
                <a:cs typeface="Arial"/>
              </a:rPr>
              <a:t>metric)</a:t>
            </a:r>
            <a:r>
              <a:rPr sz="2133" spc="40" dirty="0">
                <a:solidFill>
                  <a:srgbClr val="2A2A2A"/>
                </a:solidFill>
                <a:latin typeface="Arial"/>
                <a:cs typeface="Arial"/>
              </a:rPr>
              <a:t> </a:t>
            </a:r>
            <a:r>
              <a:rPr sz="2133" spc="-7" dirty="0">
                <a:solidFill>
                  <a:srgbClr val="2A2A2A"/>
                </a:solidFill>
                <a:latin typeface="Arial"/>
                <a:cs typeface="Arial"/>
              </a:rPr>
              <a:t>is </a:t>
            </a:r>
            <a:r>
              <a:rPr sz="2133" spc="-573" dirty="0">
                <a:solidFill>
                  <a:srgbClr val="2A2A2A"/>
                </a:solidFill>
                <a:latin typeface="Arial"/>
                <a:cs typeface="Arial"/>
              </a:rPr>
              <a:t> </a:t>
            </a:r>
            <a:r>
              <a:rPr sz="2133" spc="-7" dirty="0">
                <a:solidFill>
                  <a:srgbClr val="2A2A2A"/>
                </a:solidFill>
                <a:latin typeface="Arial"/>
                <a:cs typeface="Arial"/>
              </a:rPr>
              <a:t>also</a:t>
            </a:r>
            <a:r>
              <a:rPr sz="2133" spc="-20" dirty="0">
                <a:solidFill>
                  <a:srgbClr val="2A2A2A"/>
                </a:solidFill>
                <a:latin typeface="Arial"/>
                <a:cs typeface="Arial"/>
              </a:rPr>
              <a:t> </a:t>
            </a:r>
            <a:r>
              <a:rPr sz="2133" spc="-7" dirty="0">
                <a:solidFill>
                  <a:srgbClr val="2A2A2A"/>
                </a:solidFill>
                <a:latin typeface="Arial"/>
                <a:cs typeface="Arial"/>
              </a:rPr>
              <a:t>very</a:t>
            </a:r>
            <a:r>
              <a:rPr sz="2133" spc="13" dirty="0">
                <a:solidFill>
                  <a:srgbClr val="2A2A2A"/>
                </a:solidFill>
                <a:latin typeface="Arial"/>
                <a:cs typeface="Arial"/>
              </a:rPr>
              <a:t> </a:t>
            </a:r>
            <a:r>
              <a:rPr sz="2133" spc="-7" dirty="0">
                <a:solidFill>
                  <a:srgbClr val="2A2A2A"/>
                </a:solidFill>
                <a:latin typeface="Arial"/>
                <a:cs typeface="Arial"/>
              </a:rPr>
              <a:t>similar</a:t>
            </a:r>
            <a:r>
              <a:rPr sz="2133" spc="-27" dirty="0">
                <a:solidFill>
                  <a:srgbClr val="2A2A2A"/>
                </a:solidFill>
                <a:latin typeface="Arial"/>
                <a:cs typeface="Arial"/>
              </a:rPr>
              <a:t> </a:t>
            </a:r>
            <a:r>
              <a:rPr sz="2133" spc="-7" dirty="0">
                <a:solidFill>
                  <a:srgbClr val="2A2A2A"/>
                </a:solidFill>
                <a:latin typeface="Arial"/>
                <a:cs typeface="Arial"/>
              </a:rPr>
              <a:t>to</a:t>
            </a:r>
            <a:r>
              <a:rPr sz="2133" spc="13" dirty="0">
                <a:solidFill>
                  <a:srgbClr val="2A2A2A"/>
                </a:solidFill>
                <a:latin typeface="Arial"/>
                <a:cs typeface="Arial"/>
              </a:rPr>
              <a:t> </a:t>
            </a:r>
            <a:r>
              <a:rPr sz="2133" spc="-7" dirty="0">
                <a:solidFill>
                  <a:srgbClr val="2A2A2A"/>
                </a:solidFill>
                <a:latin typeface="Arial"/>
                <a:cs typeface="Arial"/>
              </a:rPr>
              <a:t>previous</a:t>
            </a:r>
            <a:r>
              <a:rPr sz="2133" spc="-13" dirty="0">
                <a:solidFill>
                  <a:srgbClr val="2A2A2A"/>
                </a:solidFill>
                <a:latin typeface="Arial"/>
                <a:cs typeface="Arial"/>
              </a:rPr>
              <a:t> </a:t>
            </a:r>
            <a:r>
              <a:rPr sz="2133" spc="-7" dirty="0">
                <a:solidFill>
                  <a:srgbClr val="2A2A2A"/>
                </a:solidFill>
                <a:latin typeface="Arial"/>
                <a:cs typeface="Arial"/>
              </a:rPr>
              <a:t>study</a:t>
            </a:r>
            <a:r>
              <a:rPr sz="2133" spc="20" dirty="0">
                <a:solidFill>
                  <a:srgbClr val="2A2A2A"/>
                </a:solidFill>
                <a:latin typeface="Arial"/>
                <a:cs typeface="Arial"/>
              </a:rPr>
              <a:t> </a:t>
            </a:r>
            <a:r>
              <a:rPr sz="2133" spc="-7" dirty="0">
                <a:solidFill>
                  <a:srgbClr val="2A2A2A"/>
                </a:solidFill>
                <a:latin typeface="Arial"/>
                <a:cs typeface="Arial"/>
              </a:rPr>
              <a:t>in</a:t>
            </a:r>
            <a:r>
              <a:rPr sz="2133" spc="-20" dirty="0">
                <a:solidFill>
                  <a:srgbClr val="2A2A2A"/>
                </a:solidFill>
                <a:latin typeface="Arial"/>
                <a:cs typeface="Arial"/>
              </a:rPr>
              <a:t> </a:t>
            </a:r>
            <a:r>
              <a:rPr sz="2133" spc="-7" dirty="0">
                <a:solidFill>
                  <a:srgbClr val="2A2A2A"/>
                </a:solidFill>
                <a:latin typeface="Arial"/>
                <a:cs typeface="Arial"/>
              </a:rPr>
              <a:t>2016.</a:t>
            </a:r>
            <a:endParaRPr sz="2133" dirty="0">
              <a:latin typeface="Arial"/>
              <a:cs typeface="Arial"/>
            </a:endParaRPr>
          </a:p>
          <a:p>
            <a:pPr>
              <a:spcBef>
                <a:spcPts val="7"/>
              </a:spcBef>
            </a:pPr>
            <a:endParaRPr sz="2733" dirty="0">
              <a:latin typeface="Arial"/>
              <a:cs typeface="Arial"/>
            </a:endParaRPr>
          </a:p>
        </p:txBody>
      </p:sp>
      <p:sp>
        <p:nvSpPr>
          <p:cNvPr id="3" name="object 3"/>
          <p:cNvSpPr txBox="1">
            <a:spLocks noGrp="1"/>
          </p:cNvSpPr>
          <p:nvPr>
            <p:ph type="title"/>
          </p:nvPr>
        </p:nvSpPr>
        <p:spPr>
          <a:xfrm>
            <a:off x="3801193" y="154881"/>
            <a:ext cx="2987040" cy="674608"/>
          </a:xfrm>
          <a:prstGeom prst="rect">
            <a:avLst/>
          </a:prstGeom>
        </p:spPr>
        <p:txBody>
          <a:bodyPr vert="horz" wrap="square" lIns="0" tIns="17780" rIns="0" bIns="0" rtlCol="0" anchor="ctr">
            <a:spAutoFit/>
          </a:bodyPr>
          <a:lstStyle/>
          <a:p>
            <a:pPr marL="16933">
              <a:lnSpc>
                <a:spcPct val="100000"/>
              </a:lnSpc>
              <a:spcBef>
                <a:spcPts val="140"/>
              </a:spcBef>
            </a:pPr>
            <a:r>
              <a:rPr sz="4267" dirty="0"/>
              <a:t>Co</a:t>
            </a:r>
            <a:r>
              <a:rPr sz="4267" spc="-20" dirty="0"/>
              <a:t>n</a:t>
            </a:r>
            <a:r>
              <a:rPr sz="4267" dirty="0"/>
              <a:t>clusi</a:t>
            </a:r>
            <a:r>
              <a:rPr sz="4267" spc="-20" dirty="0"/>
              <a:t>o</a:t>
            </a:r>
            <a:r>
              <a:rPr sz="4267" dirty="0"/>
              <a:t>ns</a:t>
            </a:r>
            <a:endParaRPr sz="4267"/>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24106" y="144382"/>
            <a:ext cx="7464213" cy="674608"/>
          </a:xfrm>
          <a:prstGeom prst="rect">
            <a:avLst/>
          </a:prstGeom>
        </p:spPr>
        <p:txBody>
          <a:bodyPr vert="horz" wrap="square" lIns="0" tIns="17780" rIns="0" bIns="0" rtlCol="0" anchor="ctr">
            <a:spAutoFit/>
          </a:bodyPr>
          <a:lstStyle/>
          <a:p>
            <a:pPr marL="16933">
              <a:lnSpc>
                <a:spcPct val="100000"/>
              </a:lnSpc>
              <a:spcBef>
                <a:spcPts val="140"/>
              </a:spcBef>
            </a:pPr>
            <a:r>
              <a:rPr sz="4267" dirty="0"/>
              <a:t>Observation</a:t>
            </a:r>
            <a:r>
              <a:rPr sz="4267" spc="-93" dirty="0"/>
              <a:t> </a:t>
            </a:r>
            <a:r>
              <a:rPr sz="4267" dirty="0"/>
              <a:t>coverage</a:t>
            </a:r>
            <a:r>
              <a:rPr sz="4267" spc="-87" dirty="0"/>
              <a:t> </a:t>
            </a:r>
            <a:r>
              <a:rPr sz="4267" dirty="0"/>
              <a:t>at</a:t>
            </a:r>
            <a:r>
              <a:rPr sz="4267" spc="-40" dirty="0"/>
              <a:t> </a:t>
            </a:r>
            <a:r>
              <a:rPr sz="4267" dirty="0"/>
              <a:t>OS43</a:t>
            </a:r>
            <a:endParaRPr sz="4267"/>
          </a:p>
        </p:txBody>
      </p:sp>
      <p:pic>
        <p:nvPicPr>
          <p:cNvPr id="3" name="object 3"/>
          <p:cNvPicPr/>
          <p:nvPr/>
        </p:nvPicPr>
        <p:blipFill>
          <a:blip r:embed="rId2" cstate="print"/>
          <a:stretch>
            <a:fillRect/>
          </a:stretch>
        </p:blipFill>
        <p:spPr>
          <a:xfrm>
            <a:off x="1925872" y="1402445"/>
            <a:ext cx="6489051" cy="4326995"/>
          </a:xfrm>
          <a:prstGeom prst="rect">
            <a:avLst/>
          </a:prstGeom>
        </p:spPr>
      </p:pic>
      <p:sp>
        <p:nvSpPr>
          <p:cNvPr id="5" name="TextBox 4">
            <a:extLst>
              <a:ext uri="{FF2B5EF4-FFF2-40B4-BE49-F238E27FC236}">
                <a16:creationId xmlns:a16="http://schemas.microsoft.com/office/drawing/2014/main" id="{4E5F498E-173F-714C-8F10-9A4CF33ACF2C}"/>
              </a:ext>
            </a:extLst>
          </p:cNvPr>
          <p:cNvSpPr txBox="1"/>
          <p:nvPr/>
        </p:nvSpPr>
        <p:spPr>
          <a:xfrm>
            <a:off x="9074552" y="2013995"/>
            <a:ext cx="2862322" cy="2585323"/>
          </a:xfrm>
          <a:prstGeom prst="rect">
            <a:avLst/>
          </a:prstGeom>
          <a:noFill/>
        </p:spPr>
        <p:txBody>
          <a:bodyPr wrap="none" rtlCol="0">
            <a:spAutoFit/>
          </a:bodyPr>
          <a:lstStyle/>
          <a:p>
            <a:r>
              <a:rPr lang="en-US" dirty="0">
                <a:solidFill>
                  <a:srgbClr val="FF0000"/>
                </a:solidFill>
              </a:rPr>
              <a:t>Imbalance of MW, IR and RO</a:t>
            </a:r>
          </a:p>
          <a:p>
            <a:r>
              <a:rPr lang="en-US" dirty="0">
                <a:solidFill>
                  <a:srgbClr val="FF0000"/>
                </a:solidFill>
              </a:rPr>
              <a:t>observations and winds:</a:t>
            </a:r>
          </a:p>
          <a:p>
            <a:endParaRPr lang="en-US" dirty="0">
              <a:solidFill>
                <a:srgbClr val="FF0000"/>
              </a:solidFill>
            </a:endParaRPr>
          </a:p>
          <a:p>
            <a:r>
              <a:rPr lang="en-US" dirty="0">
                <a:solidFill>
                  <a:srgbClr val="FF0000"/>
                </a:solidFill>
              </a:rPr>
              <a:t>MW	44.6%</a:t>
            </a:r>
          </a:p>
          <a:p>
            <a:r>
              <a:rPr lang="en-US" dirty="0">
                <a:solidFill>
                  <a:srgbClr val="FF0000"/>
                </a:solidFill>
              </a:rPr>
              <a:t>GEO CSR	13.8%</a:t>
            </a:r>
          </a:p>
          <a:p>
            <a:r>
              <a:rPr lang="en-US" dirty="0">
                <a:solidFill>
                  <a:srgbClr val="FF0000"/>
                </a:solidFill>
              </a:rPr>
              <a:t>AMVs	11.6%</a:t>
            </a:r>
          </a:p>
          <a:p>
            <a:r>
              <a:rPr lang="en-US" dirty="0" err="1">
                <a:solidFill>
                  <a:srgbClr val="FF0000"/>
                </a:solidFill>
              </a:rPr>
              <a:t>Hyp</a:t>
            </a:r>
            <a:r>
              <a:rPr lang="en-US" dirty="0">
                <a:solidFill>
                  <a:srgbClr val="FF0000"/>
                </a:solidFill>
              </a:rPr>
              <a:t> IR	8.7%</a:t>
            </a:r>
          </a:p>
          <a:p>
            <a:r>
              <a:rPr lang="en-US" dirty="0">
                <a:solidFill>
                  <a:srgbClr val="FF0000"/>
                </a:solidFill>
              </a:rPr>
              <a:t>Scat wind	7.6%</a:t>
            </a:r>
          </a:p>
          <a:p>
            <a:r>
              <a:rPr lang="en-US" dirty="0">
                <a:solidFill>
                  <a:srgbClr val="FF0000"/>
                </a:solidFill>
              </a:rPr>
              <a:t>RO	0.1%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F6FCAE-A3E5-5F40-B914-51392479369E}"/>
              </a:ext>
            </a:extLst>
          </p:cNvPr>
          <p:cNvSpPr>
            <a:spLocks noGrp="1"/>
          </p:cNvSpPr>
          <p:nvPr>
            <p:ph type="sldNum" sz="quarter" idx="12"/>
          </p:nvPr>
        </p:nvSpPr>
        <p:spPr/>
        <p:txBody>
          <a:bodyPr/>
          <a:lstStyle/>
          <a:p>
            <a:fld id="{7D7DBD7C-A45C-9646-A671-D1C5E89DFF57}" type="slidenum">
              <a:rPr lang="en-US" smtClean="0"/>
              <a:t>44</a:t>
            </a:fld>
            <a:endParaRPr lang="en-US"/>
          </a:p>
        </p:txBody>
      </p:sp>
      <p:pic>
        <p:nvPicPr>
          <p:cNvPr id="4" name="Picture 3">
            <a:extLst>
              <a:ext uri="{FF2B5EF4-FFF2-40B4-BE49-F238E27FC236}">
                <a16:creationId xmlns:a16="http://schemas.microsoft.com/office/drawing/2014/main" id="{41EC5C0E-1B35-3541-BAC2-54A43AB5C0FF}"/>
              </a:ext>
            </a:extLst>
          </p:cNvPr>
          <p:cNvPicPr>
            <a:picLocks noChangeAspect="1"/>
          </p:cNvPicPr>
          <p:nvPr/>
        </p:nvPicPr>
        <p:blipFill>
          <a:blip r:embed="rId2"/>
          <a:stretch>
            <a:fillRect/>
          </a:stretch>
        </p:blipFill>
        <p:spPr>
          <a:xfrm>
            <a:off x="848091" y="0"/>
            <a:ext cx="10495817" cy="6858000"/>
          </a:xfrm>
          <a:prstGeom prst="rect">
            <a:avLst/>
          </a:prstGeom>
        </p:spPr>
      </p:pic>
      <p:sp>
        <p:nvSpPr>
          <p:cNvPr id="5" name="TextBox 4">
            <a:extLst>
              <a:ext uri="{FF2B5EF4-FFF2-40B4-BE49-F238E27FC236}">
                <a16:creationId xmlns:a16="http://schemas.microsoft.com/office/drawing/2014/main" id="{6B876E6D-F868-9245-9074-A3E5BBCDFC7A}"/>
              </a:ext>
            </a:extLst>
          </p:cNvPr>
          <p:cNvSpPr txBox="1"/>
          <p:nvPr/>
        </p:nvSpPr>
        <p:spPr>
          <a:xfrm>
            <a:off x="622569" y="5447490"/>
            <a:ext cx="2264274" cy="646331"/>
          </a:xfrm>
          <a:prstGeom prst="rect">
            <a:avLst/>
          </a:prstGeom>
          <a:noFill/>
        </p:spPr>
        <p:txBody>
          <a:bodyPr wrap="none" rtlCol="0">
            <a:spAutoFit/>
          </a:bodyPr>
          <a:lstStyle/>
          <a:p>
            <a:r>
              <a:rPr lang="en-US" dirty="0"/>
              <a:t>Cotton and Eyre, 2019</a:t>
            </a:r>
          </a:p>
          <a:p>
            <a:r>
              <a:rPr lang="en-US" dirty="0"/>
              <a:t>Tech </a:t>
            </a:r>
            <a:r>
              <a:rPr lang="en-US" dirty="0" err="1"/>
              <a:t>Rpt</a:t>
            </a:r>
            <a:r>
              <a:rPr lang="en-US" dirty="0"/>
              <a:t> #636</a:t>
            </a:r>
          </a:p>
        </p:txBody>
      </p:sp>
      <p:sp>
        <p:nvSpPr>
          <p:cNvPr id="6" name="TextBox 5">
            <a:extLst>
              <a:ext uri="{FF2B5EF4-FFF2-40B4-BE49-F238E27FC236}">
                <a16:creationId xmlns:a16="http://schemas.microsoft.com/office/drawing/2014/main" id="{8711AACB-AF9E-F249-8475-B2DC9151BB99}"/>
              </a:ext>
            </a:extLst>
          </p:cNvPr>
          <p:cNvSpPr txBox="1"/>
          <p:nvPr/>
        </p:nvSpPr>
        <p:spPr>
          <a:xfrm>
            <a:off x="6001985" y="155637"/>
            <a:ext cx="3579250" cy="954107"/>
          </a:xfrm>
          <a:prstGeom prst="rect">
            <a:avLst/>
          </a:prstGeom>
          <a:noFill/>
        </p:spPr>
        <p:txBody>
          <a:bodyPr wrap="none" rtlCol="0">
            <a:spAutoFit/>
          </a:bodyPr>
          <a:lstStyle/>
          <a:p>
            <a:r>
              <a:rPr lang="en-US" sz="2800" dirty="0">
                <a:solidFill>
                  <a:srgbClr val="FF0000"/>
                </a:solidFill>
              </a:rPr>
              <a:t>Impact per observation</a:t>
            </a:r>
          </a:p>
          <a:p>
            <a:endParaRPr lang="en-US" sz="2800" dirty="0">
              <a:solidFill>
                <a:srgbClr val="FF0000"/>
              </a:solidFill>
            </a:endParaRPr>
          </a:p>
        </p:txBody>
      </p:sp>
      <p:sp>
        <p:nvSpPr>
          <p:cNvPr id="7" name="TextBox 6">
            <a:extLst>
              <a:ext uri="{FF2B5EF4-FFF2-40B4-BE49-F238E27FC236}">
                <a16:creationId xmlns:a16="http://schemas.microsoft.com/office/drawing/2014/main" id="{6DFB541A-0961-1F4D-B046-AADFD6052C03}"/>
              </a:ext>
            </a:extLst>
          </p:cNvPr>
          <p:cNvSpPr txBox="1"/>
          <p:nvPr/>
        </p:nvSpPr>
        <p:spPr>
          <a:xfrm>
            <a:off x="9922213" y="1877441"/>
            <a:ext cx="1175194" cy="1169551"/>
          </a:xfrm>
          <a:prstGeom prst="rect">
            <a:avLst/>
          </a:prstGeom>
          <a:noFill/>
        </p:spPr>
        <p:txBody>
          <a:bodyPr wrap="none" rtlCol="0">
            <a:spAutoFit/>
          </a:bodyPr>
          <a:lstStyle/>
          <a:p>
            <a:r>
              <a:rPr lang="en-US" sz="1400" dirty="0">
                <a:solidFill>
                  <a:srgbClr val="FF0000"/>
                </a:solidFill>
              </a:rPr>
              <a:t>All AMVs</a:t>
            </a:r>
          </a:p>
          <a:p>
            <a:endParaRPr lang="en-US" sz="1400" dirty="0">
              <a:solidFill>
                <a:srgbClr val="FF0000"/>
              </a:solidFill>
            </a:endParaRPr>
          </a:p>
          <a:p>
            <a:r>
              <a:rPr lang="en-US" sz="1400" dirty="0">
                <a:solidFill>
                  <a:srgbClr val="FF0000"/>
                </a:solidFill>
              </a:rPr>
              <a:t>Himawari-8</a:t>
            </a:r>
          </a:p>
          <a:p>
            <a:endParaRPr lang="en-US" sz="1400" dirty="0">
              <a:solidFill>
                <a:srgbClr val="FF0000"/>
              </a:solidFill>
            </a:endParaRPr>
          </a:p>
          <a:p>
            <a:r>
              <a:rPr lang="en-US" sz="1400">
                <a:solidFill>
                  <a:srgbClr val="FF0000"/>
                </a:solidFill>
              </a:rPr>
              <a:t>COSMIC-1 RO</a:t>
            </a:r>
            <a:endParaRPr lang="en-US" sz="1400" dirty="0">
              <a:solidFill>
                <a:srgbClr val="FF0000"/>
              </a:solidFill>
            </a:endParaRPr>
          </a:p>
        </p:txBody>
      </p:sp>
    </p:spTree>
    <p:extLst>
      <p:ext uri="{BB962C8B-B14F-4D97-AF65-F5344CB8AC3E}">
        <p14:creationId xmlns:p14="http://schemas.microsoft.com/office/powerpoint/2010/main" val="4097836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600200" y="28576"/>
            <a:ext cx="9067800" cy="708025"/>
          </a:xfrm>
          <a:ln w="9525"/>
        </p:spPr>
        <p:txBody>
          <a:bodyPr/>
          <a:lstStyle/>
          <a:p>
            <a:pPr algn="ctr">
              <a:defRPr/>
            </a:pPr>
            <a:r>
              <a:rPr lang="en-GB" sz="3200" dirty="0"/>
              <a:t>How many RO profiles is enough?</a:t>
            </a:r>
          </a:p>
        </p:txBody>
      </p:sp>
      <p:pic>
        <p:nvPicPr>
          <p:cNvPr id="21507" name="Picture 3" descr="H:\matlab\program_eda\rel_obs_impact_curve_eda_t100_20080708_20080815_0.png"/>
          <p:cNvPicPr>
            <a:picLocks noChangeAspect="1" noChangeArrowheads="1"/>
          </p:cNvPicPr>
          <p:nvPr/>
        </p:nvPicPr>
        <p:blipFill>
          <a:blip r:embed="rId3">
            <a:extLst>
              <a:ext uri="{28A0092B-C50C-407E-A947-70E740481C1C}">
                <a14:useLocalDpi xmlns:a14="http://schemas.microsoft.com/office/drawing/2010/main" val="0"/>
              </a:ext>
            </a:extLst>
          </a:blip>
          <a:srcRect t="7774" r="7275"/>
          <a:stretch>
            <a:fillRect/>
          </a:stretch>
        </p:blipFill>
        <p:spPr bwMode="auto">
          <a:xfrm>
            <a:off x="3000376" y="1125539"/>
            <a:ext cx="5859463"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Arrow Connector 7"/>
          <p:cNvCxnSpPr>
            <a:cxnSpLocks noChangeShapeType="1"/>
          </p:cNvCxnSpPr>
          <p:nvPr/>
        </p:nvCxnSpPr>
        <p:spPr bwMode="auto">
          <a:xfrm flipH="1">
            <a:off x="4367214" y="1984376"/>
            <a:ext cx="441325" cy="487363"/>
          </a:xfrm>
          <a:prstGeom prst="straightConnector1">
            <a:avLst/>
          </a:prstGeom>
          <a:noFill/>
          <a:ln w="28575" algn="ctr">
            <a:solidFill>
              <a:schemeClr val="accent1">
                <a:lumMod val="75000"/>
              </a:schemeClr>
            </a:solidFill>
            <a:prstDash val="dash"/>
            <a:round/>
            <a:headEnd/>
            <a:tailEnd type="arrow" w="med" len="med"/>
          </a:ln>
          <a:extLst>
            <a:ext uri="{909E8E84-426E-40dd-AFC4-6F175D3DCCD1}">
              <a14:hiddenFill xmlns:a14="http://schemas.microsoft.com/office/drawing/2010/main" xmlns="">
                <a:noFill/>
              </a14:hiddenFill>
            </a:ext>
          </a:extLst>
        </p:spPr>
      </p:cxnSp>
      <p:sp>
        <p:nvSpPr>
          <p:cNvPr id="9" name="TextBox 8"/>
          <p:cNvSpPr txBox="1"/>
          <p:nvPr/>
        </p:nvSpPr>
        <p:spPr>
          <a:xfrm>
            <a:off x="4808538" y="1692275"/>
            <a:ext cx="2151062" cy="584200"/>
          </a:xfrm>
          <a:prstGeom prst="rect">
            <a:avLst/>
          </a:prstGeom>
          <a:noFill/>
        </p:spPr>
        <p:txBody>
          <a:bodyPr>
            <a:spAutoFit/>
          </a:bodyPr>
          <a:lstStyle/>
          <a:p>
            <a:pPr algn="ctr" eaLnBrk="1" hangingPunct="1">
              <a:defRPr/>
            </a:pPr>
            <a:r>
              <a:rPr lang="en-GB" sz="1600" dirty="0">
                <a:solidFill>
                  <a:schemeClr val="accent1">
                    <a:lumMod val="75000"/>
                  </a:schemeClr>
                </a:solidFill>
                <a:ea typeface="ＭＳ Ｐゴシック" panose="020B0600070205080204" pitchFamily="34" charset="-128"/>
              </a:rPr>
              <a:t>~ 50 % of the impact </a:t>
            </a:r>
          </a:p>
          <a:p>
            <a:pPr algn="ctr" eaLnBrk="1" hangingPunct="1">
              <a:defRPr/>
            </a:pPr>
            <a:r>
              <a:rPr lang="en-GB" sz="1600" dirty="0">
                <a:solidFill>
                  <a:schemeClr val="accent1">
                    <a:lumMod val="75000"/>
                  </a:schemeClr>
                </a:solidFill>
                <a:ea typeface="ＭＳ Ｐゴシック" panose="020B0600070205080204" pitchFamily="34" charset="-128"/>
              </a:rPr>
              <a:t>of 128 000 profiles </a:t>
            </a:r>
          </a:p>
        </p:txBody>
      </p:sp>
      <p:cxnSp>
        <p:nvCxnSpPr>
          <p:cNvPr id="10" name="Straight Arrow Connector 9"/>
          <p:cNvCxnSpPr>
            <a:cxnSpLocks noChangeShapeType="1"/>
          </p:cNvCxnSpPr>
          <p:nvPr/>
        </p:nvCxnSpPr>
        <p:spPr bwMode="auto">
          <a:xfrm flipH="1">
            <a:off x="8859838" y="4073525"/>
            <a:ext cx="730250" cy="5080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1" name="TextBox 10"/>
          <p:cNvSpPr txBox="1"/>
          <p:nvPr/>
        </p:nvSpPr>
        <p:spPr>
          <a:xfrm>
            <a:off x="9012053" y="2997200"/>
            <a:ext cx="1154483" cy="1077218"/>
          </a:xfrm>
          <a:prstGeom prst="rect">
            <a:avLst/>
          </a:prstGeom>
          <a:noFill/>
        </p:spPr>
        <p:txBody>
          <a:bodyPr wrap="none">
            <a:spAutoFit/>
          </a:bodyPr>
          <a:lstStyle/>
          <a:p>
            <a:pPr algn="ctr" eaLnBrk="1" hangingPunct="1">
              <a:defRPr/>
            </a:pPr>
            <a:r>
              <a:rPr lang="en-GB" sz="1600" dirty="0">
                <a:ea typeface="ＭＳ Ｐゴシック" panose="020B0600070205080204" pitchFamily="34" charset="-128"/>
              </a:rPr>
              <a:t>~ 25 million</a:t>
            </a:r>
          </a:p>
          <a:p>
            <a:pPr algn="ctr" eaLnBrk="1" hangingPunct="1">
              <a:defRPr/>
            </a:pPr>
            <a:r>
              <a:rPr lang="en-GB" sz="1600" dirty="0">
                <a:ea typeface="ＭＳ Ｐゴシック" panose="020B0600070205080204" pitchFamily="34" charset="-128"/>
              </a:rPr>
              <a:t>bending</a:t>
            </a:r>
          </a:p>
          <a:p>
            <a:pPr algn="ctr" eaLnBrk="1" hangingPunct="1">
              <a:defRPr/>
            </a:pPr>
            <a:r>
              <a:rPr lang="en-GB" sz="1600" dirty="0">
                <a:ea typeface="ＭＳ Ｐゴシック" panose="020B0600070205080204" pitchFamily="34" charset="-128"/>
              </a:rPr>
              <a:t> angles </a:t>
            </a:r>
          </a:p>
          <a:p>
            <a:pPr algn="ctr" eaLnBrk="1" hangingPunct="1">
              <a:defRPr/>
            </a:pPr>
            <a:r>
              <a:rPr lang="en-GB" sz="1600" dirty="0">
                <a:ea typeface="ＭＳ Ｐゴシック" panose="020B0600070205080204" pitchFamily="34" charset="-128"/>
              </a:rPr>
              <a:t>per day</a:t>
            </a:r>
          </a:p>
        </p:txBody>
      </p:sp>
      <p:cxnSp>
        <p:nvCxnSpPr>
          <p:cNvPr id="12" name="Straight Arrow Connector 11"/>
          <p:cNvCxnSpPr/>
          <p:nvPr/>
        </p:nvCxnSpPr>
        <p:spPr bwMode="auto">
          <a:xfrm>
            <a:off x="3719513" y="4271963"/>
            <a:ext cx="792162" cy="0"/>
          </a:xfrm>
          <a:prstGeom prst="straightConnector1">
            <a:avLst/>
          </a:prstGeom>
          <a:solidFill>
            <a:schemeClr val="accent1"/>
          </a:solidFill>
          <a:ln w="28575" cap="flat" cmpd="sng" algn="ctr">
            <a:solidFill>
              <a:schemeClr val="accent1">
                <a:lumMod val="75000"/>
              </a:schemeClr>
            </a:solidFill>
            <a:prstDash val="dash"/>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 name="Straight Connector 12"/>
          <p:cNvCxnSpPr/>
          <p:nvPr/>
        </p:nvCxnSpPr>
        <p:spPr bwMode="auto">
          <a:xfrm>
            <a:off x="3773488" y="1171575"/>
            <a:ext cx="0" cy="3697288"/>
          </a:xfrm>
          <a:prstGeom prst="line">
            <a:avLst/>
          </a:prstGeom>
          <a:solidFill>
            <a:schemeClr val="accent1"/>
          </a:solidFill>
          <a:ln w="12700" cap="flat" cmpd="sng" algn="ctr">
            <a:solidFill>
              <a:schemeClr val="accent2">
                <a:lumMod val="75000"/>
              </a:schemeClr>
            </a:solidFill>
            <a:prstDash val="dash"/>
            <a:round/>
            <a:headEnd type="none" w="med" len="med"/>
            <a:tailEnd type="none" w="med" len="med"/>
          </a:ln>
          <a:effectLst/>
        </p:spPr>
      </p:cxnSp>
      <p:pic>
        <p:nvPicPr>
          <p:cNvPr id="21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873125"/>
            <a:ext cx="1808163" cy="59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5" name="TextBox 14"/>
          <p:cNvSpPr txBox="1"/>
          <p:nvPr/>
        </p:nvSpPr>
        <p:spPr>
          <a:xfrm>
            <a:off x="3446463" y="4681538"/>
            <a:ext cx="654988" cy="338554"/>
          </a:xfrm>
          <a:prstGeom prst="rect">
            <a:avLst/>
          </a:prstGeom>
          <a:solidFill>
            <a:schemeClr val="bg1"/>
          </a:solidFill>
        </p:spPr>
        <p:txBody>
          <a:bodyPr wrap="none">
            <a:spAutoFit/>
          </a:bodyPr>
          <a:lstStyle/>
          <a:p>
            <a:pPr eaLnBrk="1" hangingPunct="1">
              <a:defRPr/>
            </a:pPr>
            <a:r>
              <a:rPr lang="en-GB" sz="1600" dirty="0">
                <a:solidFill>
                  <a:schemeClr val="accent2">
                    <a:lumMod val="75000"/>
                  </a:schemeClr>
                </a:solidFill>
                <a:ea typeface="ＭＳ Ｐゴシック" panose="020B0600070205080204" pitchFamily="34" charset="-128"/>
                <a:cs typeface="Arial" pitchFamily="34" charset="0"/>
              </a:rPr>
              <a:t>today</a:t>
            </a:r>
          </a:p>
        </p:txBody>
      </p:sp>
      <p:sp>
        <p:nvSpPr>
          <p:cNvPr id="16" name="TextBox 15"/>
          <p:cNvSpPr txBox="1"/>
          <p:nvPr/>
        </p:nvSpPr>
        <p:spPr>
          <a:xfrm>
            <a:off x="4254501" y="811213"/>
            <a:ext cx="2871235" cy="338554"/>
          </a:xfrm>
          <a:prstGeom prst="rect">
            <a:avLst/>
          </a:prstGeom>
          <a:noFill/>
        </p:spPr>
        <p:txBody>
          <a:bodyPr wrap="none">
            <a:spAutoFit/>
          </a:bodyPr>
          <a:lstStyle/>
          <a:p>
            <a:pPr eaLnBrk="1" hangingPunct="1">
              <a:defRPr/>
            </a:pPr>
            <a:r>
              <a:rPr lang="en-GB" sz="1600" dirty="0">
                <a:ea typeface="ＭＳ Ｐゴシック" panose="020B0600070205080204" pitchFamily="34" charset="-128"/>
                <a:cs typeface="Arial" pitchFamily="34" charset="0"/>
              </a:rPr>
              <a:t>Temperature analysis at 100 </a:t>
            </a:r>
            <a:r>
              <a:rPr lang="en-GB" sz="1600" dirty="0" err="1">
                <a:ea typeface="ＭＳ Ｐゴシック" panose="020B0600070205080204" pitchFamily="34" charset="-128"/>
                <a:cs typeface="Arial" pitchFamily="34" charset="0"/>
              </a:rPr>
              <a:t>hPa</a:t>
            </a:r>
            <a:endParaRPr lang="en-GB" sz="1600" dirty="0">
              <a:ea typeface="ＭＳ Ｐゴシック" panose="020B0600070205080204" pitchFamily="34" charset="-128"/>
              <a:cs typeface="Arial" pitchFamily="34" charset="0"/>
            </a:endParaRPr>
          </a:p>
        </p:txBody>
      </p:sp>
      <p:sp>
        <p:nvSpPr>
          <p:cNvPr id="17" name="Content Placeholder 22"/>
          <p:cNvSpPr txBox="1">
            <a:spLocks/>
          </p:cNvSpPr>
          <p:nvPr/>
        </p:nvSpPr>
        <p:spPr bwMode="auto">
          <a:xfrm>
            <a:off x="1565275" y="4908551"/>
            <a:ext cx="9067800"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lstStyle>
            <a:lvl1pPr marL="290513" indent="-290513" defTabSz="762000">
              <a:defRPr sz="2400" b="1">
                <a:solidFill>
                  <a:schemeClr val="tx1"/>
                </a:solidFill>
                <a:latin typeface="Arial" charset="0"/>
                <a:ea typeface="ＭＳ Ｐゴシック" charset="0"/>
                <a:cs typeface="ＭＳ Ｐゴシック" charset="0"/>
              </a:defRPr>
            </a:lvl1pPr>
            <a:lvl2pPr marL="766763" indent="-285750" defTabSz="762000">
              <a:defRPr sz="2400" b="1">
                <a:solidFill>
                  <a:schemeClr val="tx1"/>
                </a:solidFill>
                <a:latin typeface="Arial" charset="0"/>
                <a:ea typeface="ＭＳ Ｐゴシック" charset="0"/>
              </a:defRPr>
            </a:lvl2pPr>
            <a:lvl3pPr marL="1300163" indent="-342900" defTabSz="762000">
              <a:defRPr sz="2400" b="1">
                <a:solidFill>
                  <a:schemeClr val="tx1"/>
                </a:solidFill>
                <a:latin typeface="Arial" charset="0"/>
                <a:ea typeface="ＭＳ Ｐゴシック" charset="0"/>
              </a:defRPr>
            </a:lvl3pPr>
            <a:lvl4pPr marL="1719263" indent="-228600" defTabSz="762000">
              <a:defRPr sz="2400" b="1">
                <a:solidFill>
                  <a:schemeClr val="tx1"/>
                </a:solidFill>
                <a:latin typeface="Arial" charset="0"/>
                <a:ea typeface="ＭＳ Ｐゴシック" charset="0"/>
              </a:defRPr>
            </a:lvl4pPr>
            <a:lvl5pPr marL="2138363" indent="-228600" defTabSz="762000">
              <a:defRPr sz="2400" b="1">
                <a:solidFill>
                  <a:schemeClr val="tx1"/>
                </a:solidFill>
                <a:latin typeface="Arial" charset="0"/>
                <a:ea typeface="ＭＳ Ｐゴシック" charset="0"/>
              </a:defRPr>
            </a:lvl5pPr>
            <a:lvl6pPr marL="2595563" indent="-228600" defTabSz="762000" eaLnBrk="0" fontAlgn="base" hangingPunct="0">
              <a:spcBef>
                <a:spcPct val="0"/>
              </a:spcBef>
              <a:spcAft>
                <a:spcPct val="0"/>
              </a:spcAft>
              <a:defRPr sz="2400" b="1">
                <a:solidFill>
                  <a:schemeClr val="tx1"/>
                </a:solidFill>
                <a:latin typeface="Arial" charset="0"/>
                <a:ea typeface="ＭＳ Ｐゴシック" charset="0"/>
              </a:defRPr>
            </a:lvl6pPr>
            <a:lvl7pPr marL="3052763" indent="-228600" defTabSz="762000" eaLnBrk="0" fontAlgn="base" hangingPunct="0">
              <a:spcBef>
                <a:spcPct val="0"/>
              </a:spcBef>
              <a:spcAft>
                <a:spcPct val="0"/>
              </a:spcAft>
              <a:defRPr sz="2400" b="1">
                <a:solidFill>
                  <a:schemeClr val="tx1"/>
                </a:solidFill>
                <a:latin typeface="Arial" charset="0"/>
                <a:ea typeface="ＭＳ Ｐゴシック" charset="0"/>
              </a:defRPr>
            </a:lvl7pPr>
            <a:lvl8pPr marL="3509963" indent="-228600" defTabSz="762000" eaLnBrk="0" fontAlgn="base" hangingPunct="0">
              <a:spcBef>
                <a:spcPct val="0"/>
              </a:spcBef>
              <a:spcAft>
                <a:spcPct val="0"/>
              </a:spcAft>
              <a:defRPr sz="2400" b="1">
                <a:solidFill>
                  <a:schemeClr val="tx1"/>
                </a:solidFill>
                <a:latin typeface="Arial" charset="0"/>
                <a:ea typeface="ＭＳ Ｐゴシック" charset="0"/>
              </a:defRPr>
            </a:lvl8pPr>
            <a:lvl9pPr marL="3967163" indent="-228600" defTabSz="762000" eaLnBrk="0" fontAlgn="base" hangingPunct="0">
              <a:spcBef>
                <a:spcPct val="0"/>
              </a:spcBef>
              <a:spcAft>
                <a:spcPct val="0"/>
              </a:spcAft>
              <a:defRPr sz="2400" b="1">
                <a:solidFill>
                  <a:schemeClr val="tx1"/>
                </a:solidFill>
                <a:latin typeface="Arial" charset="0"/>
                <a:ea typeface="ＭＳ Ｐゴシック" charset="0"/>
              </a:defRPr>
            </a:lvl9pPr>
          </a:lstStyle>
          <a:p>
            <a:pPr>
              <a:lnSpc>
                <a:spcPts val="2500"/>
              </a:lnSpc>
              <a:spcAft>
                <a:spcPts val="600"/>
              </a:spcAft>
              <a:buClr>
                <a:schemeClr val="hlink"/>
              </a:buClr>
              <a:buSzPct val="100000"/>
              <a:buFont typeface="Arial" charset="0"/>
              <a:buChar char="•"/>
            </a:pPr>
            <a:r>
              <a:rPr lang="en-GB" sz="2000"/>
              <a:t>Large improvements up to </a:t>
            </a:r>
            <a:r>
              <a:rPr lang="en-GB" sz="2000">
                <a:solidFill>
                  <a:srgbClr val="F50993"/>
                </a:solidFill>
              </a:rPr>
              <a:t>16 000 profiles </a:t>
            </a:r>
            <a:r>
              <a:rPr lang="en-GB" sz="2000"/>
              <a:t>per day</a:t>
            </a:r>
          </a:p>
          <a:p>
            <a:pPr>
              <a:lnSpc>
                <a:spcPts val="2500"/>
              </a:lnSpc>
              <a:spcAft>
                <a:spcPts val="600"/>
              </a:spcAft>
              <a:buClr>
                <a:schemeClr val="hlink"/>
              </a:buClr>
              <a:buSzPct val="100000"/>
              <a:buFont typeface="Arial" charset="0"/>
              <a:buChar char="•"/>
            </a:pPr>
            <a:r>
              <a:rPr lang="en-GB" sz="2000"/>
              <a:t>Even with 32 000 – 128 000 profiles still improvements possible</a:t>
            </a:r>
          </a:p>
          <a:p>
            <a:pPr>
              <a:lnSpc>
                <a:spcPts val="2500"/>
              </a:lnSpc>
              <a:buClr>
                <a:schemeClr val="hlink"/>
              </a:buClr>
              <a:buSzPct val="100000"/>
            </a:pPr>
            <a:r>
              <a:rPr lang="en-GB" sz="2000"/>
              <a:t>	→ no evidence of saturated impact up to 128 000 profiles </a:t>
            </a:r>
          </a:p>
          <a:p>
            <a:pPr algn="ctr">
              <a:lnSpc>
                <a:spcPts val="2500"/>
              </a:lnSpc>
              <a:spcAft>
                <a:spcPts val="600"/>
              </a:spcAft>
              <a:buClr>
                <a:schemeClr val="hlink"/>
              </a:buClr>
              <a:buSzPct val="100000"/>
            </a:pPr>
            <a:r>
              <a:rPr lang="en-GB" sz="2000"/>
              <a:t>(although the additional impact per observation is decreasing) </a:t>
            </a:r>
          </a:p>
        </p:txBody>
      </p:sp>
      <p:sp>
        <p:nvSpPr>
          <p:cNvPr id="2" name="TextBox 1"/>
          <p:cNvSpPr txBox="1"/>
          <p:nvPr/>
        </p:nvSpPr>
        <p:spPr>
          <a:xfrm>
            <a:off x="8122494" y="6553200"/>
            <a:ext cx="2621706" cy="369332"/>
          </a:xfrm>
          <a:prstGeom prst="rect">
            <a:avLst/>
          </a:prstGeom>
          <a:noFill/>
        </p:spPr>
        <p:txBody>
          <a:bodyPr wrap="none" rtlCol="0">
            <a:spAutoFit/>
          </a:bodyPr>
          <a:lstStyle/>
          <a:p>
            <a:r>
              <a:rPr lang="en-US" dirty="0" err="1"/>
              <a:t>Harnisch</a:t>
            </a:r>
            <a:r>
              <a:rPr lang="en-US" dirty="0"/>
              <a:t> et al. MWR 2013</a:t>
            </a:r>
          </a:p>
        </p:txBody>
      </p:sp>
    </p:spTree>
    <p:extLst>
      <p:ext uri="{BB962C8B-B14F-4D97-AF65-F5344CB8AC3E}">
        <p14:creationId xmlns:p14="http://schemas.microsoft.com/office/powerpoint/2010/main" val="4292964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4339" y="2271140"/>
            <a:ext cx="7185025" cy="1122680"/>
          </a:xfrm>
          <a:prstGeom prst="rect">
            <a:avLst/>
          </a:prstGeom>
        </p:spPr>
        <p:txBody>
          <a:bodyPr vert="horz" wrap="square" lIns="0" tIns="12700" rIns="0" bIns="0" rtlCol="0" anchor="ctr">
            <a:spAutoFit/>
          </a:bodyPr>
          <a:lstStyle/>
          <a:p>
            <a:pPr marL="2326005" marR="5080" indent="-2313940">
              <a:lnSpc>
                <a:spcPct val="100000"/>
              </a:lnSpc>
              <a:spcBef>
                <a:spcPts val="100"/>
              </a:spcBef>
            </a:pPr>
            <a:r>
              <a:rPr sz="3600" spc="25" dirty="0"/>
              <a:t>FSO,</a:t>
            </a:r>
            <a:r>
              <a:rPr sz="3600" spc="-30" dirty="0"/>
              <a:t> </a:t>
            </a:r>
            <a:r>
              <a:rPr sz="3600" spc="35" dirty="0"/>
              <a:t>OSE</a:t>
            </a:r>
            <a:r>
              <a:rPr sz="3600" spc="-10" dirty="0"/>
              <a:t> </a:t>
            </a:r>
            <a:r>
              <a:rPr sz="3600" spc="295" dirty="0"/>
              <a:t>and</a:t>
            </a:r>
            <a:r>
              <a:rPr sz="3600" spc="-10" dirty="0"/>
              <a:t> </a:t>
            </a:r>
            <a:r>
              <a:rPr sz="3600" spc="195" dirty="0"/>
              <a:t>other</a:t>
            </a:r>
            <a:r>
              <a:rPr sz="3600" spc="10" dirty="0"/>
              <a:t> </a:t>
            </a:r>
            <a:r>
              <a:rPr sz="3600" spc="185" dirty="0"/>
              <a:t>Impact</a:t>
            </a:r>
            <a:r>
              <a:rPr sz="3600" spc="-20" dirty="0"/>
              <a:t> </a:t>
            </a:r>
            <a:r>
              <a:rPr sz="3600" spc="155" dirty="0"/>
              <a:t>Studies </a:t>
            </a:r>
            <a:r>
              <a:rPr sz="3600" spc="-885" dirty="0"/>
              <a:t> </a:t>
            </a:r>
            <a:r>
              <a:rPr sz="3600" spc="185" dirty="0"/>
              <a:t>at</a:t>
            </a:r>
            <a:r>
              <a:rPr sz="3600" spc="-5" dirty="0"/>
              <a:t> </a:t>
            </a:r>
            <a:r>
              <a:rPr sz="3600" spc="150" dirty="0"/>
              <a:t>NCMRWF</a:t>
            </a:r>
            <a:endParaRPr sz="3600" dirty="0"/>
          </a:p>
        </p:txBody>
      </p:sp>
      <p:sp>
        <p:nvSpPr>
          <p:cNvPr id="3" name="object 3"/>
          <p:cNvSpPr txBox="1"/>
          <p:nvPr/>
        </p:nvSpPr>
        <p:spPr>
          <a:xfrm>
            <a:off x="2993516" y="4153281"/>
            <a:ext cx="6203950" cy="1340485"/>
          </a:xfrm>
          <a:prstGeom prst="rect">
            <a:avLst/>
          </a:prstGeom>
        </p:spPr>
        <p:txBody>
          <a:bodyPr vert="horz" wrap="square" lIns="0" tIns="12700" rIns="0" bIns="0" rtlCol="0">
            <a:spAutoFit/>
          </a:bodyPr>
          <a:lstStyle/>
          <a:p>
            <a:pPr marL="2461895">
              <a:spcBef>
                <a:spcPts val="100"/>
              </a:spcBef>
            </a:pPr>
            <a:r>
              <a:rPr sz="2000" spc="-15" dirty="0">
                <a:solidFill>
                  <a:srgbClr val="888888"/>
                </a:solidFill>
                <a:latin typeface="Times New Roman"/>
                <a:cs typeface="Times New Roman"/>
              </a:rPr>
              <a:t>V.S.</a:t>
            </a:r>
            <a:r>
              <a:rPr sz="2000" spc="-55" dirty="0">
                <a:solidFill>
                  <a:srgbClr val="888888"/>
                </a:solidFill>
                <a:latin typeface="Times New Roman"/>
                <a:cs typeface="Times New Roman"/>
              </a:rPr>
              <a:t> </a:t>
            </a:r>
            <a:r>
              <a:rPr sz="2000" spc="125" dirty="0">
                <a:solidFill>
                  <a:srgbClr val="888888"/>
                </a:solidFill>
                <a:latin typeface="Times New Roman"/>
                <a:cs typeface="Times New Roman"/>
              </a:rPr>
              <a:t>Prasad</a:t>
            </a:r>
            <a:endParaRPr sz="2000">
              <a:latin typeface="Times New Roman"/>
              <a:cs typeface="Times New Roman"/>
            </a:endParaRPr>
          </a:p>
          <a:p>
            <a:pPr algn="ctr">
              <a:lnSpc>
                <a:spcPct val="100000"/>
              </a:lnSpc>
            </a:pPr>
            <a:r>
              <a:rPr sz="1700" spc="85" dirty="0">
                <a:solidFill>
                  <a:srgbClr val="888888"/>
                </a:solidFill>
                <a:latin typeface="Times New Roman"/>
                <a:cs typeface="Times New Roman"/>
              </a:rPr>
              <a:t>Suryakanti</a:t>
            </a:r>
            <a:r>
              <a:rPr sz="1700" spc="-30" dirty="0">
                <a:solidFill>
                  <a:srgbClr val="888888"/>
                </a:solidFill>
                <a:latin typeface="Times New Roman"/>
                <a:cs typeface="Times New Roman"/>
              </a:rPr>
              <a:t> </a:t>
            </a:r>
            <a:r>
              <a:rPr sz="1700" spc="85" dirty="0">
                <a:solidFill>
                  <a:srgbClr val="888888"/>
                </a:solidFill>
                <a:latin typeface="Times New Roman"/>
                <a:cs typeface="Times New Roman"/>
              </a:rPr>
              <a:t>Dutta,</a:t>
            </a:r>
            <a:r>
              <a:rPr sz="1700" spc="-30" dirty="0">
                <a:solidFill>
                  <a:srgbClr val="888888"/>
                </a:solidFill>
                <a:latin typeface="Times New Roman"/>
                <a:cs typeface="Times New Roman"/>
              </a:rPr>
              <a:t> </a:t>
            </a:r>
            <a:r>
              <a:rPr sz="1700" spc="-5" dirty="0">
                <a:solidFill>
                  <a:srgbClr val="888888"/>
                </a:solidFill>
                <a:latin typeface="Times New Roman"/>
                <a:cs typeface="Times New Roman"/>
              </a:rPr>
              <a:t>C.J.</a:t>
            </a:r>
            <a:r>
              <a:rPr sz="1700" spc="-30" dirty="0">
                <a:solidFill>
                  <a:srgbClr val="888888"/>
                </a:solidFill>
                <a:latin typeface="Times New Roman"/>
                <a:cs typeface="Times New Roman"/>
              </a:rPr>
              <a:t> </a:t>
            </a:r>
            <a:r>
              <a:rPr sz="1700" spc="60" dirty="0">
                <a:solidFill>
                  <a:srgbClr val="888888"/>
                </a:solidFill>
                <a:latin typeface="Times New Roman"/>
                <a:cs typeface="Times New Roman"/>
              </a:rPr>
              <a:t>Johny</a:t>
            </a:r>
            <a:r>
              <a:rPr sz="2000" spc="60" dirty="0">
                <a:solidFill>
                  <a:srgbClr val="888888"/>
                </a:solidFill>
                <a:latin typeface="Times New Roman"/>
                <a:cs typeface="Times New Roman"/>
              </a:rPr>
              <a:t>,</a:t>
            </a:r>
            <a:r>
              <a:rPr sz="2000" spc="-35" dirty="0">
                <a:solidFill>
                  <a:srgbClr val="888888"/>
                </a:solidFill>
                <a:latin typeface="Times New Roman"/>
                <a:cs typeface="Times New Roman"/>
              </a:rPr>
              <a:t> </a:t>
            </a:r>
            <a:r>
              <a:rPr sz="2000" spc="65" dirty="0">
                <a:solidFill>
                  <a:srgbClr val="888888"/>
                </a:solidFill>
                <a:latin typeface="Times New Roman"/>
                <a:cs typeface="Times New Roman"/>
              </a:rPr>
              <a:t>Sujata</a:t>
            </a:r>
            <a:r>
              <a:rPr sz="2000" spc="-40" dirty="0">
                <a:solidFill>
                  <a:srgbClr val="888888"/>
                </a:solidFill>
                <a:latin typeface="Times New Roman"/>
                <a:cs typeface="Times New Roman"/>
              </a:rPr>
              <a:t> </a:t>
            </a:r>
            <a:r>
              <a:rPr sz="2000" spc="90" dirty="0">
                <a:solidFill>
                  <a:srgbClr val="888888"/>
                </a:solidFill>
                <a:latin typeface="Times New Roman"/>
                <a:cs typeface="Times New Roman"/>
              </a:rPr>
              <a:t>Pattnaik,</a:t>
            </a:r>
            <a:endParaRPr sz="2000">
              <a:latin typeface="Times New Roman"/>
              <a:cs typeface="Times New Roman"/>
            </a:endParaRPr>
          </a:p>
          <a:p>
            <a:pPr algn="ctr">
              <a:lnSpc>
                <a:spcPct val="100000"/>
              </a:lnSpc>
            </a:pPr>
            <a:r>
              <a:rPr sz="2000" spc="75" dirty="0">
                <a:solidFill>
                  <a:srgbClr val="888888"/>
                </a:solidFill>
                <a:latin typeface="Times New Roman"/>
                <a:cs typeface="Times New Roman"/>
              </a:rPr>
              <a:t>John</a:t>
            </a:r>
            <a:r>
              <a:rPr sz="2000" spc="-25" dirty="0">
                <a:solidFill>
                  <a:srgbClr val="888888"/>
                </a:solidFill>
                <a:latin typeface="Times New Roman"/>
                <a:cs typeface="Times New Roman"/>
              </a:rPr>
              <a:t> </a:t>
            </a:r>
            <a:r>
              <a:rPr sz="2000" spc="95" dirty="0">
                <a:solidFill>
                  <a:srgbClr val="888888"/>
                </a:solidFill>
                <a:latin typeface="Times New Roman"/>
                <a:cs typeface="Times New Roman"/>
              </a:rPr>
              <a:t>P</a:t>
            </a:r>
            <a:r>
              <a:rPr sz="2000" dirty="0">
                <a:solidFill>
                  <a:srgbClr val="888888"/>
                </a:solidFill>
                <a:latin typeface="Times New Roman"/>
                <a:cs typeface="Times New Roman"/>
              </a:rPr>
              <a:t> </a:t>
            </a:r>
            <a:r>
              <a:rPr sz="2000" spc="75" dirty="0">
                <a:solidFill>
                  <a:srgbClr val="888888"/>
                </a:solidFill>
                <a:latin typeface="Times New Roman"/>
                <a:cs typeface="Times New Roman"/>
              </a:rPr>
              <a:t>George,</a:t>
            </a:r>
            <a:r>
              <a:rPr sz="2000" dirty="0">
                <a:solidFill>
                  <a:srgbClr val="888888"/>
                </a:solidFill>
                <a:latin typeface="Times New Roman"/>
                <a:cs typeface="Times New Roman"/>
              </a:rPr>
              <a:t> </a:t>
            </a:r>
            <a:r>
              <a:rPr sz="2000" spc="95" dirty="0">
                <a:solidFill>
                  <a:srgbClr val="888888"/>
                </a:solidFill>
                <a:latin typeface="Times New Roman"/>
                <a:cs typeface="Times New Roman"/>
              </a:rPr>
              <a:t>Sumit</a:t>
            </a:r>
            <a:r>
              <a:rPr sz="2000" spc="-25" dirty="0">
                <a:solidFill>
                  <a:srgbClr val="888888"/>
                </a:solidFill>
                <a:latin typeface="Times New Roman"/>
                <a:cs typeface="Times New Roman"/>
              </a:rPr>
              <a:t> </a:t>
            </a:r>
            <a:r>
              <a:rPr sz="2000" spc="105" dirty="0">
                <a:solidFill>
                  <a:srgbClr val="888888"/>
                </a:solidFill>
                <a:latin typeface="Times New Roman"/>
                <a:cs typeface="Times New Roman"/>
              </a:rPr>
              <a:t>Kumar,</a:t>
            </a:r>
            <a:r>
              <a:rPr sz="2000" spc="-30" dirty="0">
                <a:solidFill>
                  <a:srgbClr val="888888"/>
                </a:solidFill>
                <a:latin typeface="Times New Roman"/>
                <a:cs typeface="Times New Roman"/>
              </a:rPr>
              <a:t> </a:t>
            </a:r>
            <a:r>
              <a:rPr sz="2000" spc="110" dirty="0">
                <a:solidFill>
                  <a:srgbClr val="888888"/>
                </a:solidFill>
                <a:latin typeface="Times New Roman"/>
                <a:cs typeface="Times New Roman"/>
              </a:rPr>
              <a:t>Indira</a:t>
            </a:r>
            <a:r>
              <a:rPr sz="2000" spc="-10" dirty="0">
                <a:solidFill>
                  <a:srgbClr val="888888"/>
                </a:solidFill>
                <a:latin typeface="Times New Roman"/>
                <a:cs typeface="Times New Roman"/>
              </a:rPr>
              <a:t> </a:t>
            </a:r>
            <a:r>
              <a:rPr sz="2000" spc="60" dirty="0">
                <a:solidFill>
                  <a:srgbClr val="888888"/>
                </a:solidFill>
                <a:latin typeface="Times New Roman"/>
                <a:cs typeface="Times New Roman"/>
              </a:rPr>
              <a:t>Rani,</a:t>
            </a:r>
            <a:r>
              <a:rPr sz="2000" spc="-15" dirty="0">
                <a:solidFill>
                  <a:srgbClr val="888888"/>
                </a:solidFill>
                <a:latin typeface="Times New Roman"/>
                <a:cs typeface="Times New Roman"/>
              </a:rPr>
              <a:t> </a:t>
            </a:r>
            <a:r>
              <a:rPr sz="2000" spc="40" dirty="0">
                <a:solidFill>
                  <a:srgbClr val="888888"/>
                </a:solidFill>
                <a:latin typeface="Times New Roman"/>
                <a:cs typeface="Times New Roman"/>
              </a:rPr>
              <a:t>M.T</a:t>
            </a:r>
            <a:r>
              <a:rPr sz="2000" spc="-25" dirty="0">
                <a:solidFill>
                  <a:srgbClr val="888888"/>
                </a:solidFill>
                <a:latin typeface="Times New Roman"/>
                <a:cs typeface="Times New Roman"/>
              </a:rPr>
              <a:t> </a:t>
            </a:r>
            <a:r>
              <a:rPr sz="2000" spc="85" dirty="0">
                <a:solidFill>
                  <a:srgbClr val="888888"/>
                </a:solidFill>
                <a:latin typeface="Times New Roman"/>
                <a:cs typeface="Times New Roman"/>
              </a:rPr>
              <a:t>Bushair</a:t>
            </a:r>
            <a:endParaRPr sz="2000">
              <a:latin typeface="Times New Roman"/>
              <a:cs typeface="Times New Roman"/>
            </a:endParaRPr>
          </a:p>
          <a:p>
            <a:pPr algn="ctr">
              <a:spcBef>
                <a:spcPts val="30"/>
              </a:spcBef>
            </a:pPr>
            <a:r>
              <a:rPr sz="1300" u="sng" spc="55" dirty="0">
                <a:solidFill>
                  <a:srgbClr val="0000FF"/>
                </a:solidFill>
                <a:uFill>
                  <a:solidFill>
                    <a:srgbClr val="0000FF"/>
                  </a:solidFill>
                </a:uFill>
                <a:latin typeface="Times New Roman"/>
                <a:cs typeface="Times New Roman"/>
                <a:hlinkClick r:id="rId2"/>
              </a:rPr>
              <a:t>vsprasad@ncmrwf.gov.in</a:t>
            </a:r>
            <a:endParaRPr sz="1300">
              <a:latin typeface="Times New Roman"/>
              <a:cs typeface="Times New Roman"/>
            </a:endParaRPr>
          </a:p>
          <a:p>
            <a:pPr algn="ctr">
              <a:spcBef>
                <a:spcPts val="5"/>
              </a:spcBef>
            </a:pPr>
            <a:r>
              <a:rPr sz="1300" spc="65" dirty="0">
                <a:solidFill>
                  <a:srgbClr val="888888"/>
                </a:solidFill>
                <a:latin typeface="Times New Roman"/>
                <a:cs typeface="Times New Roman"/>
                <a:hlinkClick r:id="rId3"/>
              </a:rPr>
              <a:t>https:www.ncm</a:t>
            </a:r>
            <a:r>
              <a:rPr sz="1300" spc="65" dirty="0">
                <a:solidFill>
                  <a:srgbClr val="888888"/>
                </a:solidFill>
                <a:latin typeface="Times New Roman"/>
                <a:cs typeface="Times New Roman"/>
              </a:rPr>
              <a:t>rwf.g</a:t>
            </a:r>
            <a:r>
              <a:rPr sz="1300" spc="65" dirty="0">
                <a:solidFill>
                  <a:srgbClr val="888888"/>
                </a:solidFill>
                <a:latin typeface="Times New Roman"/>
                <a:cs typeface="Times New Roman"/>
                <a:hlinkClick r:id="rId3"/>
              </a:rPr>
              <a:t>ov.</a:t>
            </a:r>
            <a:r>
              <a:rPr sz="1300" spc="65" dirty="0">
                <a:solidFill>
                  <a:srgbClr val="888888"/>
                </a:solidFill>
                <a:latin typeface="Times New Roman"/>
                <a:cs typeface="Times New Roman"/>
              </a:rPr>
              <a:t>i</a:t>
            </a:r>
            <a:r>
              <a:rPr sz="1300" spc="65" dirty="0">
                <a:solidFill>
                  <a:srgbClr val="888888"/>
                </a:solidFill>
                <a:latin typeface="Times New Roman"/>
                <a:cs typeface="Times New Roman"/>
                <a:hlinkClick r:id="rId3"/>
              </a:rPr>
              <a:t>n</a:t>
            </a:r>
            <a:endParaRPr sz="1300">
              <a:latin typeface="Times New Roman"/>
              <a:cs typeface="Times New Roman"/>
            </a:endParaRPr>
          </a:p>
        </p:txBody>
      </p:sp>
      <p:sp>
        <p:nvSpPr>
          <p:cNvPr id="4" name="object 4"/>
          <p:cNvSpPr txBox="1"/>
          <p:nvPr/>
        </p:nvSpPr>
        <p:spPr>
          <a:xfrm>
            <a:off x="3868293" y="6379870"/>
            <a:ext cx="4832985" cy="391160"/>
          </a:xfrm>
          <a:prstGeom prst="rect">
            <a:avLst/>
          </a:prstGeom>
        </p:spPr>
        <p:txBody>
          <a:bodyPr vert="horz" wrap="square" lIns="0" tIns="12700" rIns="0" bIns="0" rtlCol="0">
            <a:spAutoFit/>
          </a:bodyPr>
          <a:lstStyle/>
          <a:p>
            <a:pPr marL="1779270" marR="5080" indent="-1767205">
              <a:spcBef>
                <a:spcPts val="100"/>
              </a:spcBef>
            </a:pPr>
            <a:r>
              <a:rPr sz="1200" spc="-10" dirty="0">
                <a:solidFill>
                  <a:srgbClr val="888888"/>
                </a:solidFill>
                <a:latin typeface="Arial"/>
                <a:cs typeface="Arial"/>
              </a:rPr>
              <a:t>7th</a:t>
            </a:r>
            <a:r>
              <a:rPr sz="1200" spc="-75" dirty="0">
                <a:solidFill>
                  <a:srgbClr val="888888"/>
                </a:solidFill>
                <a:latin typeface="Arial"/>
                <a:cs typeface="Arial"/>
              </a:rPr>
              <a:t> </a:t>
            </a:r>
            <a:r>
              <a:rPr sz="1200" spc="-30" dirty="0">
                <a:solidFill>
                  <a:srgbClr val="888888"/>
                </a:solidFill>
                <a:latin typeface="Arial"/>
                <a:cs typeface="Arial"/>
              </a:rPr>
              <a:t>(Virtual)</a:t>
            </a:r>
            <a:r>
              <a:rPr sz="1200" spc="190" dirty="0">
                <a:solidFill>
                  <a:srgbClr val="888888"/>
                </a:solidFill>
                <a:latin typeface="Arial"/>
                <a:cs typeface="Arial"/>
              </a:rPr>
              <a:t> </a:t>
            </a:r>
            <a:r>
              <a:rPr sz="1200" spc="-60" dirty="0">
                <a:solidFill>
                  <a:srgbClr val="888888"/>
                </a:solidFill>
                <a:latin typeface="Arial"/>
                <a:cs typeface="Arial"/>
              </a:rPr>
              <a:t>Workshop</a:t>
            </a:r>
            <a:r>
              <a:rPr sz="1200" spc="-40" dirty="0">
                <a:solidFill>
                  <a:srgbClr val="888888"/>
                </a:solidFill>
                <a:latin typeface="Arial"/>
                <a:cs typeface="Arial"/>
              </a:rPr>
              <a:t> on</a:t>
            </a:r>
            <a:r>
              <a:rPr sz="1200" spc="-55" dirty="0">
                <a:solidFill>
                  <a:srgbClr val="888888"/>
                </a:solidFill>
                <a:latin typeface="Arial"/>
                <a:cs typeface="Arial"/>
              </a:rPr>
              <a:t> </a:t>
            </a:r>
            <a:r>
              <a:rPr sz="1200" spc="-15" dirty="0">
                <a:solidFill>
                  <a:srgbClr val="888888"/>
                </a:solidFill>
                <a:latin typeface="Arial"/>
                <a:cs typeface="Arial"/>
              </a:rPr>
              <a:t>the</a:t>
            </a:r>
            <a:r>
              <a:rPr sz="1200" spc="-75" dirty="0">
                <a:solidFill>
                  <a:srgbClr val="888888"/>
                </a:solidFill>
                <a:latin typeface="Arial"/>
                <a:cs typeface="Arial"/>
              </a:rPr>
              <a:t> </a:t>
            </a:r>
            <a:r>
              <a:rPr sz="1200" spc="-40" dirty="0">
                <a:solidFill>
                  <a:srgbClr val="888888"/>
                </a:solidFill>
                <a:latin typeface="Arial"/>
                <a:cs typeface="Arial"/>
              </a:rPr>
              <a:t>Impact</a:t>
            </a:r>
            <a:r>
              <a:rPr sz="1200" spc="-55" dirty="0">
                <a:solidFill>
                  <a:srgbClr val="888888"/>
                </a:solidFill>
                <a:latin typeface="Arial"/>
                <a:cs typeface="Arial"/>
              </a:rPr>
              <a:t> </a:t>
            </a:r>
            <a:r>
              <a:rPr sz="1200" spc="-5" dirty="0">
                <a:solidFill>
                  <a:srgbClr val="888888"/>
                </a:solidFill>
                <a:latin typeface="Arial"/>
                <a:cs typeface="Arial"/>
              </a:rPr>
              <a:t>of</a:t>
            </a:r>
            <a:r>
              <a:rPr sz="1200" spc="-55" dirty="0">
                <a:solidFill>
                  <a:srgbClr val="888888"/>
                </a:solidFill>
                <a:latin typeface="Arial"/>
                <a:cs typeface="Arial"/>
              </a:rPr>
              <a:t> </a:t>
            </a:r>
            <a:r>
              <a:rPr sz="1200" spc="-70" dirty="0">
                <a:solidFill>
                  <a:srgbClr val="888888"/>
                </a:solidFill>
                <a:latin typeface="Arial"/>
                <a:cs typeface="Arial"/>
              </a:rPr>
              <a:t>Various</a:t>
            </a:r>
            <a:r>
              <a:rPr sz="1200" spc="-80" dirty="0">
                <a:solidFill>
                  <a:srgbClr val="888888"/>
                </a:solidFill>
                <a:latin typeface="Arial"/>
                <a:cs typeface="Arial"/>
              </a:rPr>
              <a:t> </a:t>
            </a:r>
            <a:r>
              <a:rPr sz="1200" spc="-65" dirty="0">
                <a:solidFill>
                  <a:srgbClr val="888888"/>
                </a:solidFill>
                <a:latin typeface="Arial"/>
                <a:cs typeface="Arial"/>
              </a:rPr>
              <a:t>Observing  </a:t>
            </a:r>
            <a:r>
              <a:rPr sz="1200" spc="-100" dirty="0">
                <a:solidFill>
                  <a:srgbClr val="888888"/>
                </a:solidFill>
                <a:latin typeface="Arial"/>
                <a:cs typeface="Arial"/>
              </a:rPr>
              <a:t>Systems</a:t>
            </a:r>
            <a:r>
              <a:rPr sz="1200" spc="-55" dirty="0">
                <a:solidFill>
                  <a:srgbClr val="888888"/>
                </a:solidFill>
                <a:latin typeface="Arial"/>
                <a:cs typeface="Arial"/>
              </a:rPr>
              <a:t> </a:t>
            </a:r>
            <a:r>
              <a:rPr sz="1200" spc="-40" dirty="0">
                <a:solidFill>
                  <a:srgbClr val="888888"/>
                </a:solidFill>
                <a:latin typeface="Arial"/>
                <a:cs typeface="Arial"/>
              </a:rPr>
              <a:t>on</a:t>
            </a:r>
            <a:r>
              <a:rPr sz="1200" spc="-55" dirty="0">
                <a:solidFill>
                  <a:srgbClr val="888888"/>
                </a:solidFill>
                <a:latin typeface="Arial"/>
                <a:cs typeface="Arial"/>
              </a:rPr>
              <a:t> </a:t>
            </a:r>
            <a:r>
              <a:rPr sz="1200" spc="-114" dirty="0">
                <a:solidFill>
                  <a:srgbClr val="888888"/>
                </a:solidFill>
                <a:latin typeface="Arial"/>
                <a:cs typeface="Arial"/>
              </a:rPr>
              <a:t>NWP </a:t>
            </a:r>
            <a:r>
              <a:rPr sz="1200" spc="-320" dirty="0">
                <a:solidFill>
                  <a:srgbClr val="888888"/>
                </a:solidFill>
                <a:latin typeface="Arial"/>
                <a:cs typeface="Arial"/>
              </a:rPr>
              <a:t> </a:t>
            </a:r>
            <a:r>
              <a:rPr sz="1200" spc="-60" dirty="0">
                <a:solidFill>
                  <a:srgbClr val="888888"/>
                </a:solidFill>
                <a:latin typeface="Arial"/>
                <a:cs typeface="Arial"/>
              </a:rPr>
              <a:t>30</a:t>
            </a:r>
            <a:r>
              <a:rPr sz="1200" spc="-55" dirty="0">
                <a:solidFill>
                  <a:srgbClr val="888888"/>
                </a:solidFill>
                <a:latin typeface="Arial"/>
                <a:cs typeface="Arial"/>
              </a:rPr>
              <a:t> </a:t>
            </a:r>
            <a:r>
              <a:rPr sz="1200" spc="-95" dirty="0">
                <a:solidFill>
                  <a:srgbClr val="888888"/>
                </a:solidFill>
                <a:latin typeface="Arial"/>
                <a:cs typeface="Arial"/>
              </a:rPr>
              <a:t>N</a:t>
            </a:r>
            <a:r>
              <a:rPr sz="1200" spc="-55" dirty="0">
                <a:solidFill>
                  <a:srgbClr val="888888"/>
                </a:solidFill>
                <a:latin typeface="Arial"/>
                <a:cs typeface="Arial"/>
              </a:rPr>
              <a:t>o</a:t>
            </a:r>
            <a:r>
              <a:rPr sz="1200" spc="-45" dirty="0">
                <a:solidFill>
                  <a:srgbClr val="888888"/>
                </a:solidFill>
                <a:latin typeface="Arial"/>
                <a:cs typeface="Arial"/>
              </a:rPr>
              <a:t>v</a:t>
            </a:r>
            <a:r>
              <a:rPr sz="1200" spc="-65" dirty="0">
                <a:solidFill>
                  <a:srgbClr val="888888"/>
                </a:solidFill>
                <a:latin typeface="Arial"/>
                <a:cs typeface="Arial"/>
              </a:rPr>
              <a:t> </a:t>
            </a:r>
            <a:r>
              <a:rPr sz="1200" spc="-70" dirty="0">
                <a:solidFill>
                  <a:srgbClr val="888888"/>
                </a:solidFill>
                <a:latin typeface="Arial"/>
                <a:cs typeface="Arial"/>
              </a:rPr>
              <a:t>–</a:t>
            </a:r>
            <a:r>
              <a:rPr sz="1200" spc="-55" dirty="0">
                <a:solidFill>
                  <a:srgbClr val="888888"/>
                </a:solidFill>
                <a:latin typeface="Arial"/>
                <a:cs typeface="Arial"/>
              </a:rPr>
              <a:t> </a:t>
            </a:r>
            <a:r>
              <a:rPr sz="1200" spc="-60" dirty="0">
                <a:solidFill>
                  <a:srgbClr val="888888"/>
                </a:solidFill>
                <a:latin typeface="Arial"/>
                <a:cs typeface="Arial"/>
              </a:rPr>
              <a:t>3</a:t>
            </a:r>
            <a:r>
              <a:rPr sz="1200" spc="-55" dirty="0">
                <a:solidFill>
                  <a:srgbClr val="888888"/>
                </a:solidFill>
                <a:latin typeface="Arial"/>
                <a:cs typeface="Arial"/>
              </a:rPr>
              <a:t> </a:t>
            </a:r>
            <a:r>
              <a:rPr sz="1200" spc="-130" dirty="0">
                <a:solidFill>
                  <a:srgbClr val="888888"/>
                </a:solidFill>
                <a:latin typeface="Arial"/>
                <a:cs typeface="Arial"/>
              </a:rPr>
              <a:t>D</a:t>
            </a:r>
            <a:r>
              <a:rPr sz="1200" spc="-85" dirty="0">
                <a:solidFill>
                  <a:srgbClr val="888888"/>
                </a:solidFill>
                <a:latin typeface="Arial"/>
                <a:cs typeface="Arial"/>
              </a:rPr>
              <a:t>ec</a:t>
            </a:r>
            <a:r>
              <a:rPr sz="1200" spc="-60" dirty="0">
                <a:solidFill>
                  <a:srgbClr val="888888"/>
                </a:solidFill>
                <a:latin typeface="Arial"/>
                <a:cs typeface="Arial"/>
              </a:rPr>
              <a:t> 2</a:t>
            </a:r>
            <a:r>
              <a:rPr sz="1200" spc="-55" dirty="0">
                <a:solidFill>
                  <a:srgbClr val="888888"/>
                </a:solidFill>
                <a:latin typeface="Arial"/>
                <a:cs typeface="Arial"/>
              </a:rPr>
              <a:t>0</a:t>
            </a:r>
            <a:r>
              <a:rPr sz="1200" spc="-60" dirty="0">
                <a:solidFill>
                  <a:srgbClr val="888888"/>
                </a:solidFill>
                <a:latin typeface="Arial"/>
                <a:cs typeface="Arial"/>
              </a:rPr>
              <a:t>20</a:t>
            </a:r>
            <a:endParaRPr sz="12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1340" y="778509"/>
            <a:ext cx="4110990" cy="3029034"/>
          </a:xfrm>
          <a:prstGeom prst="rect">
            <a:avLst/>
          </a:prstGeom>
        </p:spPr>
        <p:txBody>
          <a:bodyPr vert="horz" wrap="square" lIns="0" tIns="12700" rIns="0" bIns="0" rtlCol="0">
            <a:spAutoFit/>
          </a:bodyPr>
          <a:lstStyle/>
          <a:p>
            <a:pPr marL="355600" marR="6350" indent="-342900" algn="just">
              <a:spcBef>
                <a:spcPts val="100"/>
              </a:spcBef>
              <a:buFont typeface="Arial"/>
              <a:buChar char="•"/>
              <a:tabLst>
                <a:tab pos="355600" algn="l"/>
              </a:tabLst>
            </a:pPr>
            <a:r>
              <a:rPr spc="50" dirty="0">
                <a:latin typeface="Times New Roman"/>
                <a:cs typeface="Times New Roman"/>
              </a:rPr>
              <a:t>Both </a:t>
            </a:r>
            <a:r>
              <a:rPr spc="15" dirty="0">
                <a:latin typeface="Times New Roman"/>
                <a:cs typeface="Times New Roman"/>
              </a:rPr>
              <a:t>OSE </a:t>
            </a:r>
            <a:r>
              <a:rPr dirty="0">
                <a:latin typeface="Times New Roman"/>
                <a:cs typeface="Times New Roman"/>
              </a:rPr>
              <a:t>&amp; </a:t>
            </a:r>
            <a:r>
              <a:rPr spc="10" dirty="0">
                <a:latin typeface="Times New Roman"/>
                <a:cs typeface="Times New Roman"/>
              </a:rPr>
              <a:t>FSO </a:t>
            </a:r>
            <a:r>
              <a:rPr spc="105" dirty="0">
                <a:latin typeface="Times New Roman"/>
                <a:cs typeface="Times New Roman"/>
              </a:rPr>
              <a:t>were conducted </a:t>
            </a:r>
            <a:r>
              <a:rPr spc="80" dirty="0">
                <a:latin typeface="Times New Roman"/>
                <a:cs typeface="Times New Roman"/>
              </a:rPr>
              <a:t>to </a:t>
            </a:r>
            <a:r>
              <a:rPr spc="85" dirty="0">
                <a:latin typeface="Times New Roman"/>
                <a:cs typeface="Times New Roman"/>
              </a:rPr>
              <a:t> </a:t>
            </a:r>
            <a:r>
              <a:rPr spc="125" dirty="0">
                <a:latin typeface="Times New Roman"/>
                <a:cs typeface="Times New Roman"/>
              </a:rPr>
              <a:t>study</a:t>
            </a:r>
            <a:r>
              <a:rPr spc="-5" dirty="0">
                <a:latin typeface="Times New Roman"/>
                <a:cs typeface="Times New Roman"/>
              </a:rPr>
              <a:t> </a:t>
            </a:r>
            <a:r>
              <a:rPr spc="95" dirty="0">
                <a:latin typeface="Times New Roman"/>
                <a:cs typeface="Times New Roman"/>
              </a:rPr>
              <a:t>the</a:t>
            </a:r>
            <a:r>
              <a:rPr spc="-15" dirty="0">
                <a:latin typeface="Times New Roman"/>
                <a:cs typeface="Times New Roman"/>
              </a:rPr>
              <a:t> </a:t>
            </a:r>
            <a:r>
              <a:rPr spc="95" dirty="0">
                <a:latin typeface="Times New Roman"/>
                <a:cs typeface="Times New Roman"/>
              </a:rPr>
              <a:t>impact</a:t>
            </a:r>
            <a:r>
              <a:rPr spc="5" dirty="0">
                <a:latin typeface="Times New Roman"/>
                <a:cs typeface="Times New Roman"/>
              </a:rPr>
              <a:t> </a:t>
            </a:r>
            <a:r>
              <a:rPr spc="40" dirty="0">
                <a:latin typeface="Times New Roman"/>
                <a:cs typeface="Times New Roman"/>
              </a:rPr>
              <a:t>of</a:t>
            </a:r>
            <a:r>
              <a:rPr spc="455" dirty="0">
                <a:latin typeface="Times New Roman"/>
                <a:cs typeface="Times New Roman"/>
              </a:rPr>
              <a:t> </a:t>
            </a:r>
            <a:r>
              <a:rPr spc="35" dirty="0">
                <a:latin typeface="Times New Roman"/>
                <a:cs typeface="Times New Roman"/>
              </a:rPr>
              <a:t>AEOLUS.</a:t>
            </a:r>
            <a:endParaRPr>
              <a:latin typeface="Times New Roman"/>
              <a:cs typeface="Times New Roman"/>
            </a:endParaRPr>
          </a:p>
          <a:p>
            <a:pPr>
              <a:spcBef>
                <a:spcPts val="30"/>
              </a:spcBef>
              <a:buFont typeface="Arial"/>
              <a:buChar char="•"/>
            </a:pPr>
            <a:endParaRPr sz="2600">
              <a:latin typeface="Times New Roman"/>
              <a:cs typeface="Times New Roman"/>
            </a:endParaRPr>
          </a:p>
          <a:p>
            <a:pPr marL="355600" marR="5080" indent="-342900" algn="just">
              <a:spcBef>
                <a:spcPts val="5"/>
              </a:spcBef>
              <a:buFont typeface="Arial"/>
              <a:buChar char="•"/>
              <a:tabLst>
                <a:tab pos="355600" algn="l"/>
              </a:tabLst>
            </a:pPr>
            <a:r>
              <a:rPr spc="65" dirty="0">
                <a:latin typeface="Times New Roman"/>
                <a:cs typeface="Times New Roman"/>
              </a:rPr>
              <a:t>Positive</a:t>
            </a:r>
            <a:r>
              <a:rPr spc="70" dirty="0">
                <a:latin typeface="Times New Roman"/>
                <a:cs typeface="Times New Roman"/>
              </a:rPr>
              <a:t> </a:t>
            </a:r>
            <a:r>
              <a:rPr spc="95" dirty="0">
                <a:latin typeface="Times New Roman"/>
                <a:cs typeface="Times New Roman"/>
              </a:rPr>
              <a:t>impact</a:t>
            </a:r>
            <a:r>
              <a:rPr spc="100" dirty="0">
                <a:latin typeface="Times New Roman"/>
                <a:cs typeface="Times New Roman"/>
              </a:rPr>
              <a:t> </a:t>
            </a:r>
            <a:r>
              <a:rPr spc="90" dirty="0">
                <a:latin typeface="Times New Roman"/>
                <a:cs typeface="Times New Roman"/>
              </a:rPr>
              <a:t>at</a:t>
            </a:r>
            <a:r>
              <a:rPr spc="95" dirty="0">
                <a:latin typeface="Times New Roman"/>
                <a:cs typeface="Times New Roman"/>
              </a:rPr>
              <a:t> </a:t>
            </a:r>
            <a:r>
              <a:rPr dirty="0">
                <a:latin typeface="Times New Roman"/>
                <a:cs typeface="Times New Roman"/>
              </a:rPr>
              <a:t>95%</a:t>
            </a:r>
            <a:r>
              <a:rPr spc="5" dirty="0">
                <a:latin typeface="Times New Roman"/>
                <a:cs typeface="Times New Roman"/>
              </a:rPr>
              <a:t> </a:t>
            </a:r>
            <a:r>
              <a:rPr spc="55" dirty="0">
                <a:latin typeface="Times New Roman"/>
                <a:cs typeface="Times New Roman"/>
              </a:rPr>
              <a:t>level</a:t>
            </a:r>
            <a:r>
              <a:rPr spc="60" dirty="0">
                <a:latin typeface="Times New Roman"/>
                <a:cs typeface="Times New Roman"/>
              </a:rPr>
              <a:t> </a:t>
            </a:r>
            <a:r>
              <a:rPr spc="40" dirty="0">
                <a:latin typeface="Times New Roman"/>
                <a:cs typeface="Times New Roman"/>
              </a:rPr>
              <a:t>of </a:t>
            </a:r>
            <a:r>
              <a:rPr spc="45" dirty="0">
                <a:latin typeface="Times New Roman"/>
                <a:cs typeface="Times New Roman"/>
              </a:rPr>
              <a:t> </a:t>
            </a:r>
            <a:r>
              <a:rPr spc="55" dirty="0">
                <a:latin typeface="Times New Roman"/>
                <a:cs typeface="Times New Roman"/>
              </a:rPr>
              <a:t>significance</a:t>
            </a:r>
            <a:r>
              <a:rPr spc="60" dirty="0">
                <a:latin typeface="Times New Roman"/>
                <a:cs typeface="Times New Roman"/>
              </a:rPr>
              <a:t> </a:t>
            </a:r>
            <a:r>
              <a:rPr spc="90" dirty="0">
                <a:latin typeface="Times New Roman"/>
                <a:cs typeface="Times New Roman"/>
              </a:rPr>
              <a:t>are</a:t>
            </a:r>
            <a:r>
              <a:rPr spc="95" dirty="0">
                <a:latin typeface="Times New Roman"/>
                <a:cs typeface="Times New Roman"/>
              </a:rPr>
              <a:t> </a:t>
            </a:r>
            <a:r>
              <a:rPr spc="100" dirty="0">
                <a:latin typeface="Times New Roman"/>
                <a:cs typeface="Times New Roman"/>
              </a:rPr>
              <a:t>observed</a:t>
            </a:r>
            <a:r>
              <a:rPr spc="105" dirty="0">
                <a:latin typeface="Times New Roman"/>
                <a:cs typeface="Times New Roman"/>
              </a:rPr>
              <a:t> </a:t>
            </a:r>
            <a:r>
              <a:rPr spc="95" dirty="0">
                <a:latin typeface="Times New Roman"/>
                <a:cs typeface="Times New Roman"/>
              </a:rPr>
              <a:t>from </a:t>
            </a:r>
            <a:r>
              <a:rPr spc="100" dirty="0">
                <a:latin typeface="Times New Roman"/>
                <a:cs typeface="Times New Roman"/>
              </a:rPr>
              <a:t> </a:t>
            </a:r>
            <a:r>
              <a:rPr spc="114" dirty="0">
                <a:latin typeface="Times New Roman"/>
                <a:cs typeface="Times New Roman"/>
              </a:rPr>
              <a:t>middle</a:t>
            </a:r>
            <a:r>
              <a:rPr spc="120" dirty="0">
                <a:latin typeface="Times New Roman"/>
                <a:cs typeface="Times New Roman"/>
              </a:rPr>
              <a:t> </a:t>
            </a:r>
            <a:r>
              <a:rPr spc="80" dirty="0">
                <a:latin typeface="Times New Roman"/>
                <a:cs typeface="Times New Roman"/>
              </a:rPr>
              <a:t>to</a:t>
            </a:r>
            <a:r>
              <a:rPr spc="85" dirty="0">
                <a:latin typeface="Times New Roman"/>
                <a:cs typeface="Times New Roman"/>
              </a:rPr>
              <a:t> </a:t>
            </a:r>
            <a:r>
              <a:rPr spc="140" dirty="0">
                <a:latin typeface="Times New Roman"/>
                <a:cs typeface="Times New Roman"/>
              </a:rPr>
              <a:t>upper</a:t>
            </a:r>
            <a:r>
              <a:rPr spc="145" dirty="0">
                <a:latin typeface="Times New Roman"/>
                <a:cs typeface="Times New Roman"/>
              </a:rPr>
              <a:t> </a:t>
            </a:r>
            <a:r>
              <a:rPr spc="105" dirty="0">
                <a:latin typeface="Times New Roman"/>
                <a:cs typeface="Times New Roman"/>
              </a:rPr>
              <a:t>atmosphere </a:t>
            </a:r>
            <a:r>
              <a:rPr spc="110" dirty="0">
                <a:latin typeface="Times New Roman"/>
                <a:cs typeface="Times New Roman"/>
              </a:rPr>
              <a:t> </a:t>
            </a:r>
            <a:r>
              <a:rPr spc="114" dirty="0">
                <a:latin typeface="Times New Roman"/>
                <a:cs typeface="Times New Roman"/>
              </a:rPr>
              <a:t>through</a:t>
            </a:r>
            <a:r>
              <a:rPr spc="20" dirty="0">
                <a:latin typeface="Times New Roman"/>
                <a:cs typeface="Times New Roman"/>
              </a:rPr>
              <a:t> </a:t>
            </a:r>
            <a:r>
              <a:rPr dirty="0">
                <a:latin typeface="Times New Roman"/>
                <a:cs typeface="Times New Roman"/>
              </a:rPr>
              <a:t>OSE’s</a:t>
            </a:r>
            <a:endParaRPr>
              <a:latin typeface="Times New Roman"/>
              <a:cs typeface="Times New Roman"/>
            </a:endParaRPr>
          </a:p>
          <a:p>
            <a:pPr>
              <a:spcBef>
                <a:spcPts val="35"/>
              </a:spcBef>
              <a:buFont typeface="Arial"/>
              <a:buChar char="•"/>
            </a:pPr>
            <a:endParaRPr sz="2600">
              <a:latin typeface="Times New Roman"/>
              <a:cs typeface="Times New Roman"/>
            </a:endParaRPr>
          </a:p>
          <a:p>
            <a:pPr marL="355600" indent="-342900">
              <a:buFont typeface="Arial"/>
              <a:buChar char="•"/>
              <a:tabLst>
                <a:tab pos="354965" algn="l"/>
                <a:tab pos="355600" algn="l"/>
                <a:tab pos="673735" algn="l"/>
                <a:tab pos="1268095" algn="l"/>
                <a:tab pos="1792605" algn="l"/>
                <a:tab pos="2378075" algn="l"/>
                <a:tab pos="3896360" algn="l"/>
              </a:tabLst>
            </a:pPr>
            <a:r>
              <a:rPr spc="100" dirty="0">
                <a:latin typeface="Times New Roman"/>
                <a:cs typeface="Times New Roman"/>
              </a:rPr>
              <a:t>A	</a:t>
            </a:r>
            <a:r>
              <a:rPr spc="85" dirty="0">
                <a:latin typeface="Times New Roman"/>
                <a:cs typeface="Times New Roman"/>
              </a:rPr>
              <a:t>ove</a:t>
            </a:r>
            <a:r>
              <a:rPr spc="110" dirty="0">
                <a:latin typeface="Times New Roman"/>
                <a:cs typeface="Times New Roman"/>
              </a:rPr>
              <a:t>r	</a:t>
            </a:r>
            <a:r>
              <a:rPr spc="85" dirty="0">
                <a:latin typeface="Times New Roman"/>
                <a:cs typeface="Times New Roman"/>
              </a:rPr>
              <a:t>a</a:t>
            </a:r>
            <a:r>
              <a:rPr spc="20" dirty="0">
                <a:latin typeface="Times New Roman"/>
                <a:cs typeface="Times New Roman"/>
              </a:rPr>
              <a:t>ll</a:t>
            </a:r>
            <a:r>
              <a:rPr dirty="0">
                <a:latin typeface="Times New Roman"/>
                <a:cs typeface="Times New Roman"/>
              </a:rPr>
              <a:t>	</a:t>
            </a:r>
            <a:r>
              <a:rPr spc="114" dirty="0">
                <a:latin typeface="Times New Roman"/>
                <a:cs typeface="Times New Roman"/>
              </a:rPr>
              <a:t>~</a:t>
            </a:r>
            <a:r>
              <a:rPr dirty="0">
                <a:latin typeface="Times New Roman"/>
                <a:cs typeface="Times New Roman"/>
              </a:rPr>
              <a:t>3</a:t>
            </a:r>
            <a:r>
              <a:rPr spc="10" dirty="0">
                <a:latin typeface="Times New Roman"/>
                <a:cs typeface="Times New Roman"/>
              </a:rPr>
              <a:t>%</a:t>
            </a:r>
            <a:r>
              <a:rPr dirty="0">
                <a:latin typeface="Times New Roman"/>
                <a:cs typeface="Times New Roman"/>
              </a:rPr>
              <a:t>	</a:t>
            </a:r>
            <a:r>
              <a:rPr spc="135" dirty="0">
                <a:latin typeface="Times New Roman"/>
                <a:cs typeface="Times New Roman"/>
              </a:rPr>
              <a:t>imp</a:t>
            </a:r>
            <a:r>
              <a:rPr spc="75" dirty="0">
                <a:latin typeface="Times New Roman"/>
                <a:cs typeface="Times New Roman"/>
              </a:rPr>
              <a:t>r</a:t>
            </a:r>
            <a:r>
              <a:rPr spc="85" dirty="0">
                <a:latin typeface="Times New Roman"/>
                <a:cs typeface="Times New Roman"/>
              </a:rPr>
              <a:t>ove</a:t>
            </a:r>
            <a:r>
              <a:rPr spc="175" dirty="0">
                <a:latin typeface="Times New Roman"/>
                <a:cs typeface="Times New Roman"/>
              </a:rPr>
              <a:t>m</a:t>
            </a:r>
            <a:r>
              <a:rPr spc="95" dirty="0">
                <a:latin typeface="Times New Roman"/>
                <a:cs typeface="Times New Roman"/>
              </a:rPr>
              <a:t>ent</a:t>
            </a:r>
            <a:r>
              <a:rPr dirty="0">
                <a:latin typeface="Times New Roman"/>
                <a:cs typeface="Times New Roman"/>
              </a:rPr>
              <a:t>	</a:t>
            </a:r>
            <a:r>
              <a:rPr spc="85" dirty="0">
                <a:latin typeface="Times New Roman"/>
                <a:cs typeface="Times New Roman"/>
              </a:rPr>
              <a:t>in</a:t>
            </a:r>
            <a:endParaRPr>
              <a:latin typeface="Times New Roman"/>
              <a:cs typeface="Times New Roman"/>
            </a:endParaRPr>
          </a:p>
          <a:p>
            <a:pPr marL="355600"/>
            <a:r>
              <a:rPr spc="60" dirty="0">
                <a:latin typeface="Times New Roman"/>
                <a:cs typeface="Times New Roman"/>
              </a:rPr>
              <a:t>forecast</a:t>
            </a:r>
            <a:r>
              <a:rPr spc="-10" dirty="0">
                <a:latin typeface="Times New Roman"/>
                <a:cs typeface="Times New Roman"/>
              </a:rPr>
              <a:t> </a:t>
            </a:r>
            <a:r>
              <a:rPr spc="45" dirty="0">
                <a:latin typeface="Times New Roman"/>
                <a:cs typeface="Times New Roman"/>
              </a:rPr>
              <a:t>skill</a:t>
            </a:r>
            <a:r>
              <a:rPr spc="-5" dirty="0">
                <a:latin typeface="Times New Roman"/>
                <a:cs typeface="Times New Roman"/>
              </a:rPr>
              <a:t> </a:t>
            </a:r>
            <a:r>
              <a:rPr spc="40" dirty="0">
                <a:latin typeface="Times New Roman"/>
                <a:cs typeface="Times New Roman"/>
              </a:rPr>
              <a:t>is</a:t>
            </a:r>
            <a:r>
              <a:rPr spc="-5" dirty="0">
                <a:latin typeface="Times New Roman"/>
                <a:cs typeface="Times New Roman"/>
              </a:rPr>
              <a:t> </a:t>
            </a:r>
            <a:r>
              <a:rPr spc="100" dirty="0">
                <a:latin typeface="Times New Roman"/>
                <a:cs typeface="Times New Roman"/>
              </a:rPr>
              <a:t>observed</a:t>
            </a:r>
            <a:r>
              <a:rPr spc="-20" dirty="0">
                <a:latin typeface="Times New Roman"/>
                <a:cs typeface="Times New Roman"/>
              </a:rPr>
              <a:t> </a:t>
            </a:r>
            <a:r>
              <a:rPr spc="85" dirty="0">
                <a:latin typeface="Times New Roman"/>
                <a:cs typeface="Times New Roman"/>
              </a:rPr>
              <a:t>in</a:t>
            </a:r>
            <a:r>
              <a:rPr spc="-5" dirty="0">
                <a:latin typeface="Times New Roman"/>
                <a:cs typeface="Times New Roman"/>
              </a:rPr>
              <a:t> </a:t>
            </a:r>
            <a:r>
              <a:rPr spc="10" dirty="0">
                <a:latin typeface="Times New Roman"/>
                <a:cs typeface="Times New Roman"/>
              </a:rPr>
              <a:t>FSO.</a:t>
            </a:r>
            <a:endParaRPr>
              <a:latin typeface="Times New Roman"/>
              <a:cs typeface="Times New Roman"/>
            </a:endParaRPr>
          </a:p>
        </p:txBody>
      </p:sp>
      <p:sp>
        <p:nvSpPr>
          <p:cNvPr id="3" name="object 3"/>
          <p:cNvSpPr txBox="1"/>
          <p:nvPr/>
        </p:nvSpPr>
        <p:spPr>
          <a:xfrm>
            <a:off x="1831340" y="4125848"/>
            <a:ext cx="4109720" cy="848360"/>
          </a:xfrm>
          <a:prstGeom prst="rect">
            <a:avLst/>
          </a:prstGeom>
        </p:spPr>
        <p:txBody>
          <a:bodyPr vert="horz" wrap="square" lIns="0" tIns="12700" rIns="0" bIns="0" rtlCol="0">
            <a:spAutoFit/>
          </a:bodyPr>
          <a:lstStyle/>
          <a:p>
            <a:pPr marL="355600" marR="5080" indent="-342900" algn="just">
              <a:spcBef>
                <a:spcPts val="100"/>
              </a:spcBef>
              <a:buFont typeface="Arial"/>
              <a:buChar char="•"/>
              <a:tabLst>
                <a:tab pos="355600" algn="l"/>
              </a:tabLst>
            </a:pPr>
            <a:r>
              <a:rPr spc="65" dirty="0">
                <a:latin typeface="Times New Roman"/>
                <a:cs typeface="Times New Roman"/>
              </a:rPr>
              <a:t>Based</a:t>
            </a:r>
            <a:r>
              <a:rPr spc="-15" dirty="0">
                <a:latin typeface="Times New Roman"/>
                <a:cs typeface="Times New Roman"/>
              </a:rPr>
              <a:t> </a:t>
            </a:r>
            <a:r>
              <a:rPr spc="114" dirty="0">
                <a:latin typeface="Times New Roman"/>
                <a:cs typeface="Times New Roman"/>
              </a:rPr>
              <a:t>on</a:t>
            </a:r>
            <a:r>
              <a:rPr spc="-10" dirty="0">
                <a:latin typeface="Times New Roman"/>
                <a:cs typeface="Times New Roman"/>
              </a:rPr>
              <a:t> </a:t>
            </a:r>
            <a:r>
              <a:rPr spc="80" dirty="0">
                <a:latin typeface="Times New Roman"/>
                <a:cs typeface="Times New Roman"/>
              </a:rPr>
              <a:t>these</a:t>
            </a:r>
            <a:r>
              <a:rPr spc="-15" dirty="0">
                <a:latin typeface="Times New Roman"/>
                <a:cs typeface="Times New Roman"/>
              </a:rPr>
              <a:t> </a:t>
            </a:r>
            <a:r>
              <a:rPr spc="75" dirty="0">
                <a:latin typeface="Times New Roman"/>
                <a:cs typeface="Times New Roman"/>
              </a:rPr>
              <a:t>results,</a:t>
            </a:r>
            <a:r>
              <a:rPr spc="-10" dirty="0">
                <a:latin typeface="Times New Roman"/>
                <a:cs typeface="Times New Roman"/>
              </a:rPr>
              <a:t> </a:t>
            </a:r>
            <a:r>
              <a:rPr spc="85" dirty="0">
                <a:latin typeface="Times New Roman"/>
                <a:cs typeface="Times New Roman"/>
              </a:rPr>
              <a:t>Aeolus</a:t>
            </a:r>
            <a:r>
              <a:rPr spc="-25" dirty="0">
                <a:latin typeface="Times New Roman"/>
                <a:cs typeface="Times New Roman"/>
              </a:rPr>
              <a:t> </a:t>
            </a:r>
            <a:r>
              <a:rPr spc="125" dirty="0">
                <a:latin typeface="Times New Roman"/>
                <a:cs typeface="Times New Roman"/>
              </a:rPr>
              <a:t>winds </a:t>
            </a:r>
            <a:r>
              <a:rPr spc="-434" dirty="0">
                <a:latin typeface="Times New Roman"/>
                <a:cs typeface="Times New Roman"/>
              </a:rPr>
              <a:t> </a:t>
            </a:r>
            <a:r>
              <a:rPr spc="65" dirty="0">
                <a:latin typeface="Times New Roman"/>
                <a:cs typeface="Times New Roman"/>
              </a:rPr>
              <a:t>will</a:t>
            </a:r>
            <a:r>
              <a:rPr spc="70" dirty="0">
                <a:latin typeface="Times New Roman"/>
                <a:cs typeface="Times New Roman"/>
              </a:rPr>
              <a:t> </a:t>
            </a:r>
            <a:r>
              <a:rPr spc="75" dirty="0">
                <a:latin typeface="Times New Roman"/>
                <a:cs typeface="Times New Roman"/>
              </a:rPr>
              <a:t>be</a:t>
            </a:r>
            <a:r>
              <a:rPr spc="80" dirty="0">
                <a:latin typeface="Times New Roman"/>
                <a:cs typeface="Times New Roman"/>
              </a:rPr>
              <a:t> </a:t>
            </a:r>
            <a:r>
              <a:rPr spc="130" dirty="0">
                <a:latin typeface="Times New Roman"/>
                <a:cs typeface="Times New Roman"/>
              </a:rPr>
              <a:t>made</a:t>
            </a:r>
            <a:r>
              <a:rPr spc="135" dirty="0">
                <a:latin typeface="Times New Roman"/>
                <a:cs typeface="Times New Roman"/>
              </a:rPr>
              <a:t> </a:t>
            </a:r>
            <a:r>
              <a:rPr spc="90" dirty="0">
                <a:latin typeface="Times New Roman"/>
                <a:cs typeface="Times New Roman"/>
              </a:rPr>
              <a:t>operational</a:t>
            </a:r>
            <a:r>
              <a:rPr spc="95" dirty="0">
                <a:latin typeface="Times New Roman"/>
                <a:cs typeface="Times New Roman"/>
              </a:rPr>
              <a:t> </a:t>
            </a:r>
            <a:r>
              <a:rPr spc="90" dirty="0">
                <a:latin typeface="Times New Roman"/>
                <a:cs typeface="Times New Roman"/>
              </a:rPr>
              <a:t>at </a:t>
            </a:r>
            <a:r>
              <a:rPr spc="95" dirty="0">
                <a:latin typeface="Times New Roman"/>
                <a:cs typeface="Times New Roman"/>
              </a:rPr>
              <a:t> </a:t>
            </a:r>
            <a:r>
              <a:rPr spc="60" dirty="0">
                <a:latin typeface="Times New Roman"/>
                <a:cs typeface="Times New Roman"/>
              </a:rPr>
              <a:t>NCMRWF.</a:t>
            </a:r>
            <a:endParaRPr>
              <a:latin typeface="Times New Roman"/>
              <a:cs typeface="Times New Roman"/>
            </a:endParaRPr>
          </a:p>
        </p:txBody>
      </p:sp>
      <p:sp>
        <p:nvSpPr>
          <p:cNvPr id="4" name="object 4"/>
          <p:cNvSpPr txBox="1"/>
          <p:nvPr/>
        </p:nvSpPr>
        <p:spPr>
          <a:xfrm>
            <a:off x="4868418" y="6335370"/>
            <a:ext cx="2454275" cy="391795"/>
          </a:xfrm>
          <a:prstGeom prst="rect">
            <a:avLst/>
          </a:prstGeom>
        </p:spPr>
        <p:txBody>
          <a:bodyPr vert="horz" wrap="square" lIns="0" tIns="12700" rIns="0" bIns="0" rtlCol="0">
            <a:spAutoFit/>
          </a:bodyPr>
          <a:lstStyle/>
          <a:p>
            <a:pPr algn="ctr">
              <a:spcBef>
                <a:spcPts val="100"/>
              </a:spcBef>
            </a:pPr>
            <a:r>
              <a:rPr sz="1200" spc="5" dirty="0">
                <a:solidFill>
                  <a:srgbClr val="888888"/>
                </a:solidFill>
                <a:latin typeface="Arial"/>
                <a:cs typeface="Arial"/>
              </a:rPr>
              <a:t>7t</a:t>
            </a:r>
            <a:r>
              <a:rPr sz="1200" spc="-40" dirty="0">
                <a:solidFill>
                  <a:srgbClr val="888888"/>
                </a:solidFill>
                <a:latin typeface="Arial"/>
                <a:cs typeface="Arial"/>
              </a:rPr>
              <a:t>h</a:t>
            </a:r>
            <a:r>
              <a:rPr sz="1200" spc="-80" dirty="0">
                <a:solidFill>
                  <a:srgbClr val="888888"/>
                </a:solidFill>
                <a:latin typeface="Arial"/>
                <a:cs typeface="Arial"/>
              </a:rPr>
              <a:t> </a:t>
            </a:r>
            <a:r>
              <a:rPr sz="1200" spc="-114" dirty="0">
                <a:solidFill>
                  <a:srgbClr val="888888"/>
                </a:solidFill>
                <a:latin typeface="Arial"/>
                <a:cs typeface="Arial"/>
              </a:rPr>
              <a:t>W</a:t>
            </a:r>
            <a:r>
              <a:rPr sz="1200" spc="-15" dirty="0">
                <a:solidFill>
                  <a:srgbClr val="888888"/>
                </a:solidFill>
                <a:latin typeface="Arial"/>
                <a:cs typeface="Arial"/>
              </a:rPr>
              <a:t>o</a:t>
            </a:r>
            <a:r>
              <a:rPr sz="1200" spc="-10" dirty="0">
                <a:solidFill>
                  <a:srgbClr val="888888"/>
                </a:solidFill>
                <a:latin typeface="Arial"/>
                <a:cs typeface="Arial"/>
              </a:rPr>
              <a:t>r</a:t>
            </a:r>
            <a:r>
              <a:rPr sz="1200" spc="-75" dirty="0">
                <a:solidFill>
                  <a:srgbClr val="888888"/>
                </a:solidFill>
                <a:latin typeface="Arial"/>
                <a:cs typeface="Arial"/>
              </a:rPr>
              <a:t>k</a:t>
            </a:r>
            <a:r>
              <a:rPr sz="1200" spc="-85" dirty="0">
                <a:solidFill>
                  <a:srgbClr val="888888"/>
                </a:solidFill>
                <a:latin typeface="Arial"/>
                <a:cs typeface="Arial"/>
              </a:rPr>
              <a:t>s</a:t>
            </a:r>
            <a:r>
              <a:rPr sz="1200" spc="-90" dirty="0">
                <a:solidFill>
                  <a:srgbClr val="888888"/>
                </a:solidFill>
                <a:latin typeface="Arial"/>
                <a:cs typeface="Arial"/>
              </a:rPr>
              <a:t>h</a:t>
            </a:r>
            <a:r>
              <a:rPr sz="1200" spc="-45" dirty="0">
                <a:solidFill>
                  <a:srgbClr val="888888"/>
                </a:solidFill>
                <a:latin typeface="Arial"/>
                <a:cs typeface="Arial"/>
              </a:rPr>
              <a:t>o</a:t>
            </a:r>
            <a:r>
              <a:rPr sz="1200" spc="-40" dirty="0">
                <a:solidFill>
                  <a:srgbClr val="888888"/>
                </a:solidFill>
                <a:latin typeface="Arial"/>
                <a:cs typeface="Arial"/>
              </a:rPr>
              <a:t>p</a:t>
            </a:r>
            <a:r>
              <a:rPr sz="1200" spc="-65" dirty="0">
                <a:solidFill>
                  <a:srgbClr val="888888"/>
                </a:solidFill>
                <a:latin typeface="Arial"/>
                <a:cs typeface="Arial"/>
              </a:rPr>
              <a:t> </a:t>
            </a:r>
            <a:r>
              <a:rPr sz="1200" spc="-45" dirty="0">
                <a:solidFill>
                  <a:srgbClr val="888888"/>
                </a:solidFill>
                <a:latin typeface="Arial"/>
                <a:cs typeface="Arial"/>
              </a:rPr>
              <a:t>o</a:t>
            </a:r>
            <a:r>
              <a:rPr sz="1200" spc="-40" dirty="0">
                <a:solidFill>
                  <a:srgbClr val="888888"/>
                </a:solidFill>
                <a:latin typeface="Arial"/>
                <a:cs typeface="Arial"/>
              </a:rPr>
              <a:t>n</a:t>
            </a:r>
            <a:r>
              <a:rPr sz="1200" spc="-65" dirty="0">
                <a:solidFill>
                  <a:srgbClr val="888888"/>
                </a:solidFill>
                <a:latin typeface="Arial"/>
                <a:cs typeface="Arial"/>
              </a:rPr>
              <a:t> </a:t>
            </a:r>
            <a:r>
              <a:rPr sz="1200" spc="65" dirty="0">
                <a:solidFill>
                  <a:srgbClr val="888888"/>
                </a:solidFill>
                <a:latin typeface="Arial"/>
                <a:cs typeface="Arial"/>
              </a:rPr>
              <a:t>t</a:t>
            </a:r>
            <a:r>
              <a:rPr sz="1200" spc="-40" dirty="0">
                <a:solidFill>
                  <a:srgbClr val="888888"/>
                </a:solidFill>
                <a:latin typeface="Arial"/>
                <a:cs typeface="Arial"/>
              </a:rPr>
              <a:t>h</a:t>
            </a:r>
            <a:r>
              <a:rPr sz="1200" spc="-75" dirty="0">
                <a:solidFill>
                  <a:srgbClr val="888888"/>
                </a:solidFill>
                <a:latin typeface="Arial"/>
                <a:cs typeface="Arial"/>
              </a:rPr>
              <a:t>e</a:t>
            </a:r>
            <a:r>
              <a:rPr sz="1200" spc="-80" dirty="0">
                <a:solidFill>
                  <a:srgbClr val="888888"/>
                </a:solidFill>
                <a:latin typeface="Arial"/>
                <a:cs typeface="Arial"/>
              </a:rPr>
              <a:t> </a:t>
            </a:r>
            <a:r>
              <a:rPr sz="1200" spc="-40" dirty="0">
                <a:solidFill>
                  <a:srgbClr val="888888"/>
                </a:solidFill>
                <a:latin typeface="Arial"/>
                <a:cs typeface="Arial"/>
              </a:rPr>
              <a:t>Impact</a:t>
            </a:r>
            <a:r>
              <a:rPr sz="1200" spc="-60" dirty="0">
                <a:solidFill>
                  <a:srgbClr val="888888"/>
                </a:solidFill>
                <a:latin typeface="Arial"/>
                <a:cs typeface="Arial"/>
              </a:rPr>
              <a:t> </a:t>
            </a:r>
            <a:r>
              <a:rPr sz="1200" spc="-10" dirty="0">
                <a:solidFill>
                  <a:srgbClr val="888888"/>
                </a:solidFill>
                <a:latin typeface="Arial"/>
                <a:cs typeface="Arial"/>
              </a:rPr>
              <a:t>o</a:t>
            </a:r>
            <a:r>
              <a:rPr sz="1200" spc="-5" dirty="0">
                <a:solidFill>
                  <a:srgbClr val="888888"/>
                </a:solidFill>
                <a:latin typeface="Arial"/>
                <a:cs typeface="Arial"/>
              </a:rPr>
              <a:t>f</a:t>
            </a:r>
            <a:r>
              <a:rPr sz="1200" spc="-65" dirty="0">
                <a:solidFill>
                  <a:srgbClr val="888888"/>
                </a:solidFill>
                <a:latin typeface="Arial"/>
                <a:cs typeface="Arial"/>
              </a:rPr>
              <a:t> </a:t>
            </a:r>
            <a:r>
              <a:rPr sz="1200" spc="-190" dirty="0">
                <a:solidFill>
                  <a:srgbClr val="888888"/>
                </a:solidFill>
                <a:latin typeface="Arial"/>
                <a:cs typeface="Arial"/>
              </a:rPr>
              <a:t>V</a:t>
            </a:r>
            <a:r>
              <a:rPr sz="1200" spc="-25" dirty="0">
                <a:solidFill>
                  <a:srgbClr val="888888"/>
                </a:solidFill>
                <a:latin typeface="Arial"/>
                <a:cs typeface="Arial"/>
              </a:rPr>
              <a:t>ario</a:t>
            </a:r>
            <a:r>
              <a:rPr sz="1200" spc="-40" dirty="0">
                <a:solidFill>
                  <a:srgbClr val="888888"/>
                </a:solidFill>
                <a:latin typeface="Arial"/>
                <a:cs typeface="Arial"/>
              </a:rPr>
              <a:t>u</a:t>
            </a:r>
            <a:r>
              <a:rPr sz="1200" spc="-135" dirty="0">
                <a:solidFill>
                  <a:srgbClr val="888888"/>
                </a:solidFill>
                <a:latin typeface="Arial"/>
                <a:cs typeface="Arial"/>
              </a:rPr>
              <a:t>s</a:t>
            </a:r>
            <a:endParaRPr sz="1200">
              <a:latin typeface="Arial"/>
              <a:cs typeface="Arial"/>
            </a:endParaRPr>
          </a:p>
          <a:p>
            <a:pPr marL="635" algn="ctr"/>
            <a:r>
              <a:rPr sz="1200" spc="-145" dirty="0">
                <a:solidFill>
                  <a:srgbClr val="888888"/>
                </a:solidFill>
                <a:latin typeface="Arial"/>
                <a:cs typeface="Arial"/>
              </a:rPr>
              <a:t>O</a:t>
            </a:r>
            <a:r>
              <a:rPr sz="1200" spc="-40" dirty="0">
                <a:solidFill>
                  <a:srgbClr val="888888"/>
                </a:solidFill>
                <a:latin typeface="Arial"/>
                <a:cs typeface="Arial"/>
              </a:rPr>
              <a:t>b</a:t>
            </a:r>
            <a:r>
              <a:rPr sz="1200" spc="-75" dirty="0">
                <a:solidFill>
                  <a:srgbClr val="888888"/>
                </a:solidFill>
                <a:latin typeface="Arial"/>
                <a:cs typeface="Arial"/>
              </a:rPr>
              <a:t>se</a:t>
            </a:r>
            <a:r>
              <a:rPr sz="1200" spc="-35" dirty="0">
                <a:solidFill>
                  <a:srgbClr val="888888"/>
                </a:solidFill>
                <a:latin typeface="Arial"/>
                <a:cs typeface="Arial"/>
              </a:rPr>
              <a:t>rv</a:t>
            </a:r>
            <a:r>
              <a:rPr sz="1200" spc="-20" dirty="0">
                <a:solidFill>
                  <a:srgbClr val="888888"/>
                </a:solidFill>
                <a:latin typeface="Arial"/>
                <a:cs typeface="Arial"/>
              </a:rPr>
              <a:t>i</a:t>
            </a:r>
            <a:r>
              <a:rPr sz="1200" spc="-40" dirty="0">
                <a:solidFill>
                  <a:srgbClr val="888888"/>
                </a:solidFill>
                <a:latin typeface="Arial"/>
                <a:cs typeface="Arial"/>
              </a:rPr>
              <a:t>n</a:t>
            </a:r>
            <a:r>
              <a:rPr sz="1200" spc="-105" dirty="0">
                <a:solidFill>
                  <a:srgbClr val="888888"/>
                </a:solidFill>
                <a:latin typeface="Arial"/>
                <a:cs typeface="Arial"/>
              </a:rPr>
              <a:t>g</a:t>
            </a:r>
            <a:r>
              <a:rPr sz="1200" spc="-85" dirty="0">
                <a:solidFill>
                  <a:srgbClr val="888888"/>
                </a:solidFill>
                <a:latin typeface="Arial"/>
                <a:cs typeface="Arial"/>
              </a:rPr>
              <a:t> </a:t>
            </a:r>
            <a:r>
              <a:rPr sz="1200" spc="-80" dirty="0">
                <a:solidFill>
                  <a:srgbClr val="888888"/>
                </a:solidFill>
                <a:latin typeface="Arial"/>
                <a:cs typeface="Arial"/>
              </a:rPr>
              <a:t>y</a:t>
            </a:r>
            <a:r>
              <a:rPr sz="1200" spc="-145" dirty="0">
                <a:solidFill>
                  <a:srgbClr val="888888"/>
                </a:solidFill>
                <a:latin typeface="Arial"/>
                <a:cs typeface="Arial"/>
              </a:rPr>
              <a:t>s</a:t>
            </a:r>
            <a:r>
              <a:rPr sz="1200" spc="55" dirty="0">
                <a:solidFill>
                  <a:srgbClr val="888888"/>
                </a:solidFill>
                <a:latin typeface="Arial"/>
                <a:cs typeface="Arial"/>
              </a:rPr>
              <a:t>t</a:t>
            </a:r>
            <a:r>
              <a:rPr sz="1200" spc="-55" dirty="0">
                <a:solidFill>
                  <a:srgbClr val="888888"/>
                </a:solidFill>
                <a:latin typeface="Arial"/>
                <a:cs typeface="Arial"/>
              </a:rPr>
              <a:t>em</a:t>
            </a:r>
            <a:r>
              <a:rPr sz="1200" spc="-70" dirty="0">
                <a:solidFill>
                  <a:srgbClr val="888888"/>
                </a:solidFill>
                <a:latin typeface="Arial"/>
                <a:cs typeface="Arial"/>
              </a:rPr>
              <a:t> </a:t>
            </a:r>
            <a:r>
              <a:rPr sz="1200" spc="-40" dirty="0">
                <a:solidFill>
                  <a:srgbClr val="888888"/>
                </a:solidFill>
                <a:latin typeface="Arial"/>
                <a:cs typeface="Arial"/>
              </a:rPr>
              <a:t>o</a:t>
            </a:r>
            <a:r>
              <a:rPr sz="1200" spc="-35" dirty="0">
                <a:solidFill>
                  <a:srgbClr val="888888"/>
                </a:solidFill>
                <a:latin typeface="Arial"/>
                <a:cs typeface="Arial"/>
              </a:rPr>
              <a:t>n</a:t>
            </a:r>
            <a:r>
              <a:rPr sz="1200" spc="-55" dirty="0">
                <a:solidFill>
                  <a:srgbClr val="888888"/>
                </a:solidFill>
                <a:latin typeface="Arial"/>
                <a:cs typeface="Arial"/>
              </a:rPr>
              <a:t> </a:t>
            </a:r>
            <a:r>
              <a:rPr sz="1200" spc="-114" dirty="0">
                <a:solidFill>
                  <a:srgbClr val="888888"/>
                </a:solidFill>
                <a:latin typeface="Arial"/>
                <a:cs typeface="Arial"/>
              </a:rPr>
              <a:t>NWP</a:t>
            </a:r>
            <a:endParaRPr sz="1200">
              <a:latin typeface="Arial"/>
              <a:cs typeface="Arial"/>
            </a:endParaRPr>
          </a:p>
        </p:txBody>
      </p:sp>
      <p:pic>
        <p:nvPicPr>
          <p:cNvPr id="5" name="object 5"/>
          <p:cNvPicPr/>
          <p:nvPr/>
        </p:nvPicPr>
        <p:blipFill>
          <a:blip r:embed="rId2" cstate="print"/>
          <a:stretch>
            <a:fillRect/>
          </a:stretch>
        </p:blipFill>
        <p:spPr>
          <a:xfrm>
            <a:off x="6201465" y="1828800"/>
            <a:ext cx="4009334" cy="1973326"/>
          </a:xfrm>
          <a:prstGeom prst="rect">
            <a:avLst/>
          </a:prstGeom>
        </p:spPr>
      </p:pic>
      <p:sp>
        <p:nvSpPr>
          <p:cNvPr id="6" name="object 6"/>
          <p:cNvSpPr txBox="1"/>
          <p:nvPr/>
        </p:nvSpPr>
        <p:spPr>
          <a:xfrm>
            <a:off x="6403976" y="4208145"/>
            <a:ext cx="4016375" cy="574040"/>
          </a:xfrm>
          <a:prstGeom prst="rect">
            <a:avLst/>
          </a:prstGeom>
        </p:spPr>
        <p:txBody>
          <a:bodyPr vert="horz" wrap="square" lIns="0" tIns="12700" rIns="0" bIns="0" rtlCol="0">
            <a:spAutoFit/>
          </a:bodyPr>
          <a:lstStyle/>
          <a:p>
            <a:pPr marL="12700" marR="5080">
              <a:spcBef>
                <a:spcPts val="100"/>
              </a:spcBef>
            </a:pPr>
            <a:r>
              <a:rPr spc="90" dirty="0">
                <a:latin typeface="Times New Roman"/>
                <a:cs typeface="Times New Roman"/>
              </a:rPr>
              <a:t>Observation</a:t>
            </a:r>
            <a:r>
              <a:rPr spc="-20" dirty="0">
                <a:latin typeface="Times New Roman"/>
                <a:cs typeface="Times New Roman"/>
              </a:rPr>
              <a:t> </a:t>
            </a:r>
            <a:r>
              <a:rPr spc="95" dirty="0">
                <a:latin typeface="Times New Roman"/>
                <a:cs typeface="Times New Roman"/>
              </a:rPr>
              <a:t>impact</a:t>
            </a:r>
            <a:r>
              <a:rPr dirty="0">
                <a:latin typeface="Times New Roman"/>
                <a:cs typeface="Times New Roman"/>
              </a:rPr>
              <a:t> </a:t>
            </a:r>
            <a:r>
              <a:rPr spc="114" dirty="0">
                <a:latin typeface="Times New Roman"/>
                <a:cs typeface="Times New Roman"/>
              </a:rPr>
              <a:t>on</a:t>
            </a:r>
            <a:r>
              <a:rPr spc="-10" dirty="0">
                <a:latin typeface="Times New Roman"/>
                <a:cs typeface="Times New Roman"/>
              </a:rPr>
              <a:t> </a:t>
            </a:r>
            <a:r>
              <a:rPr dirty="0">
                <a:latin typeface="Times New Roman"/>
                <a:cs typeface="Times New Roman"/>
              </a:rPr>
              <a:t>24 </a:t>
            </a:r>
            <a:r>
              <a:rPr spc="125" dirty="0">
                <a:latin typeface="Times New Roman"/>
                <a:cs typeface="Times New Roman"/>
              </a:rPr>
              <a:t>hour</a:t>
            </a:r>
            <a:r>
              <a:rPr spc="5" dirty="0">
                <a:latin typeface="Times New Roman"/>
                <a:cs typeface="Times New Roman"/>
              </a:rPr>
              <a:t> </a:t>
            </a:r>
            <a:r>
              <a:rPr spc="60" dirty="0">
                <a:latin typeface="Times New Roman"/>
                <a:cs typeface="Times New Roman"/>
              </a:rPr>
              <a:t>forecast </a:t>
            </a:r>
            <a:r>
              <a:rPr spc="-434" dirty="0">
                <a:latin typeface="Times New Roman"/>
                <a:cs typeface="Times New Roman"/>
              </a:rPr>
              <a:t> </a:t>
            </a:r>
            <a:r>
              <a:rPr spc="75" dirty="0">
                <a:latin typeface="Times New Roman"/>
                <a:cs typeface="Times New Roman"/>
              </a:rPr>
              <a:t>In</a:t>
            </a:r>
            <a:r>
              <a:rPr dirty="0">
                <a:latin typeface="Times New Roman"/>
                <a:cs typeface="Times New Roman"/>
              </a:rPr>
              <a:t> </a:t>
            </a:r>
            <a:r>
              <a:rPr spc="90" dirty="0">
                <a:latin typeface="Times New Roman"/>
                <a:cs typeface="Times New Roman"/>
              </a:rPr>
              <a:t>NCUM.</a:t>
            </a:r>
            <a:endParaRPr>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F08E7-AB34-DD41-8124-E126E3BF982E}"/>
              </a:ext>
            </a:extLst>
          </p:cNvPr>
          <p:cNvSpPr txBox="1">
            <a:spLocks/>
          </p:cNvSpPr>
          <p:nvPr/>
        </p:nvSpPr>
        <p:spPr>
          <a:xfrm>
            <a:off x="335360" y="1346907"/>
            <a:ext cx="11665296"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Assessing the Impact of Atmospheric Wind Observations </a:t>
            </a:r>
          </a:p>
          <a:p>
            <a:r>
              <a:rPr lang="en-US" sz="3600" b="1" dirty="0"/>
              <a:t>from Satellites and Aircraft at Global and Regional Scales</a:t>
            </a:r>
            <a:endParaRPr lang="en-US" sz="3600" dirty="0"/>
          </a:p>
        </p:txBody>
      </p:sp>
      <p:sp>
        <p:nvSpPr>
          <p:cNvPr id="5" name="Subtitle 2">
            <a:extLst>
              <a:ext uri="{FF2B5EF4-FFF2-40B4-BE49-F238E27FC236}">
                <a16:creationId xmlns:a16="http://schemas.microsoft.com/office/drawing/2014/main" id="{5E95498F-DA88-DB4D-8CCF-6C926377BD70}"/>
              </a:ext>
            </a:extLst>
          </p:cNvPr>
          <p:cNvSpPr txBox="1">
            <a:spLocks/>
          </p:cNvSpPr>
          <p:nvPr/>
        </p:nvSpPr>
        <p:spPr>
          <a:xfrm>
            <a:off x="335360" y="3068960"/>
            <a:ext cx="11591056" cy="172819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500" dirty="0">
                <a:solidFill>
                  <a:schemeClr val="tx1">
                    <a:lumMod val="65000"/>
                    <a:lumOff val="35000"/>
                  </a:schemeClr>
                </a:solidFill>
              </a:rPr>
              <a:t>Ralph Petersen</a:t>
            </a:r>
            <a:r>
              <a:rPr lang="en-US" sz="3500" baseline="30000" dirty="0">
                <a:solidFill>
                  <a:schemeClr val="tx1">
                    <a:lumMod val="65000"/>
                    <a:lumOff val="35000"/>
                  </a:schemeClr>
                </a:solidFill>
              </a:rPr>
              <a:t>1</a:t>
            </a:r>
            <a:r>
              <a:rPr lang="en-US" sz="3500" dirty="0">
                <a:solidFill>
                  <a:schemeClr val="tx1">
                    <a:lumMod val="65000"/>
                    <a:lumOff val="35000"/>
                  </a:schemeClr>
                </a:solidFill>
              </a:rPr>
              <a:t> and Patricia Pauley</a:t>
            </a:r>
            <a:r>
              <a:rPr lang="en-US" sz="3500" baseline="30000" dirty="0">
                <a:solidFill>
                  <a:schemeClr val="tx1">
                    <a:lumMod val="65000"/>
                    <a:lumOff val="35000"/>
                  </a:schemeClr>
                </a:solidFill>
              </a:rPr>
              <a:t>2</a:t>
            </a:r>
            <a:endParaRPr lang="en-US" sz="2400" baseline="30000" dirty="0">
              <a:solidFill>
                <a:schemeClr val="tx1">
                  <a:lumMod val="65000"/>
                  <a:lumOff val="35000"/>
                </a:schemeClr>
              </a:solidFill>
            </a:endParaRPr>
          </a:p>
          <a:p>
            <a:pPr marL="0" indent="0" algn="ctr">
              <a:buNone/>
            </a:pPr>
            <a:r>
              <a:rPr lang="en-US" sz="2400" dirty="0"/>
              <a:t> </a:t>
            </a:r>
          </a:p>
          <a:p>
            <a:pPr marL="0" indent="0" algn="ctr">
              <a:buNone/>
            </a:pPr>
            <a:r>
              <a:rPr lang="en-US" sz="2200" baseline="30000" dirty="0"/>
              <a:t>1 </a:t>
            </a:r>
            <a:r>
              <a:rPr lang="en-US" sz="2200" dirty="0"/>
              <a:t>University of Wisconsin-Madison, Cooperative Institute for Meteorological Satellite Studies (CIMSS), Madison, WI</a:t>
            </a:r>
          </a:p>
          <a:p>
            <a:pPr marL="0" indent="0" algn="ctr">
              <a:buNone/>
            </a:pPr>
            <a:r>
              <a:rPr lang="en-US" sz="2200" baseline="30000" dirty="0"/>
              <a:t>2</a:t>
            </a:r>
            <a:r>
              <a:rPr lang="en-US" sz="2200" dirty="0"/>
              <a:t> Marine Meteorology Division, Naval Research Laboratory, Monterey, CA</a:t>
            </a:r>
          </a:p>
        </p:txBody>
      </p:sp>
      <p:sp>
        <p:nvSpPr>
          <p:cNvPr id="6" name="TextBox 5">
            <a:extLst>
              <a:ext uri="{FF2B5EF4-FFF2-40B4-BE49-F238E27FC236}">
                <a16:creationId xmlns:a16="http://schemas.microsoft.com/office/drawing/2014/main" id="{C1FBEC16-0524-5A4A-ABF7-AA7E6166F6B3}"/>
              </a:ext>
            </a:extLst>
          </p:cNvPr>
          <p:cNvSpPr txBox="1"/>
          <p:nvPr/>
        </p:nvSpPr>
        <p:spPr>
          <a:xfrm>
            <a:off x="261120" y="4941168"/>
            <a:ext cx="11665296" cy="1643527"/>
          </a:xfrm>
          <a:prstGeom prst="rect">
            <a:avLst/>
          </a:prstGeom>
          <a:solidFill>
            <a:srgbClr val="FFFF00"/>
          </a:solidFill>
          <a:ln w="25400">
            <a:solidFill>
              <a:srgbClr val="FF0000"/>
            </a:solidFill>
          </a:ln>
        </p:spPr>
        <p:txBody>
          <a:bodyPr wrap="square" rtlCol="0">
            <a:spAutoFit/>
          </a:bodyPr>
          <a:lstStyle/>
          <a:p>
            <a:pPr algn="ctr">
              <a:lnSpc>
                <a:spcPct val="90000"/>
              </a:lnSpc>
            </a:pPr>
            <a:r>
              <a:rPr lang="en-US" sz="2600" dirty="0">
                <a:latin typeface="Arial Rounded MT Bold"/>
                <a:cs typeface="Arial Rounded MT Bold"/>
              </a:rPr>
              <a:t>Availability of Good Quality </a:t>
            </a:r>
            <a:r>
              <a:rPr lang="en-US" sz="2600" i="1" dirty="0">
                <a:latin typeface="Arial Rounded MT Bold"/>
                <a:cs typeface="Arial Rounded MT Bold"/>
              </a:rPr>
              <a:t>(and Adequately Distributed) </a:t>
            </a:r>
            <a:r>
              <a:rPr lang="en-US" sz="2600" dirty="0">
                <a:latin typeface="Arial Rounded MT Bold"/>
                <a:cs typeface="Arial Rounded MT Bold"/>
              </a:rPr>
              <a:t>Observations is key to Understanding Weather,  Now and into the Future.</a:t>
            </a:r>
            <a:endParaRPr lang="en-US" sz="800" dirty="0">
              <a:latin typeface="Arial Rounded MT Bold"/>
              <a:cs typeface="Arial Rounded MT Bold"/>
            </a:endParaRPr>
          </a:p>
          <a:p>
            <a:pPr algn="ctr">
              <a:lnSpc>
                <a:spcPct val="90000"/>
              </a:lnSpc>
            </a:pPr>
            <a:endParaRPr lang="en-US" sz="800" dirty="0">
              <a:latin typeface="Arial Rounded MT Bold"/>
              <a:cs typeface="Arial Rounded MT Bold"/>
            </a:endParaRPr>
          </a:p>
          <a:p>
            <a:pPr algn="ctr">
              <a:lnSpc>
                <a:spcPct val="90000"/>
              </a:lnSpc>
            </a:pPr>
            <a:r>
              <a:rPr lang="en-US" sz="2600" dirty="0">
                <a:latin typeface="Arial Rounded MT Bold"/>
                <a:cs typeface="Arial Rounded MT Bold"/>
              </a:rPr>
              <a:t>Knowing where more observations are (and are not) needed is equally important for both observation system developers and data users</a:t>
            </a:r>
          </a:p>
        </p:txBody>
      </p:sp>
      <p:pic>
        <p:nvPicPr>
          <p:cNvPr id="8" name="Picture 7" descr="NOAA1">
            <a:extLst>
              <a:ext uri="{FF2B5EF4-FFF2-40B4-BE49-F238E27FC236}">
                <a16:creationId xmlns:a16="http://schemas.microsoft.com/office/drawing/2014/main" id="{24093BF4-BFDB-8C47-A3A9-A7DA914E9EB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266303"/>
            <a:ext cx="997503" cy="918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55" descr="cimss_for_engraving_crop">
            <a:extLst>
              <a:ext uri="{FF2B5EF4-FFF2-40B4-BE49-F238E27FC236}">
                <a16:creationId xmlns:a16="http://schemas.microsoft.com/office/drawing/2014/main" id="{F9875F6E-1FB4-884A-A784-076FA3394275}"/>
              </a:ext>
            </a:extLst>
          </p:cNvPr>
          <p:cNvPicPr>
            <a:picLocks noChangeArrowheads="1"/>
          </p:cNvPicPr>
          <p:nvPr/>
        </p:nvPicPr>
        <p:blipFill>
          <a:blip r:embed="rId3">
            <a:extLst>
              <a:ext uri="{28A0092B-C50C-407E-A947-70E740481C1C}">
                <a14:useLocalDpi xmlns:a14="http://schemas.microsoft.com/office/drawing/2010/main" val="0"/>
              </a:ext>
            </a:extLst>
          </a:blip>
          <a:srcRect b="10629"/>
          <a:stretch>
            <a:fillRect/>
          </a:stretch>
        </p:blipFill>
        <p:spPr bwMode="auto">
          <a:xfrm>
            <a:off x="5543652" y="305502"/>
            <a:ext cx="1045495" cy="786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SSEC_logo_small">
            <a:extLst>
              <a:ext uri="{FF2B5EF4-FFF2-40B4-BE49-F238E27FC236}">
                <a16:creationId xmlns:a16="http://schemas.microsoft.com/office/drawing/2014/main" id="{FAB7D4F9-6F48-1444-8B07-9BE6693F0E8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4512" y="183880"/>
            <a:ext cx="1039033" cy="908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490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MDAR1-Fig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808" y="2454307"/>
            <a:ext cx="4647454" cy="4143045"/>
          </a:xfrm>
          <a:prstGeom prst="rect">
            <a:avLst/>
          </a:prstGeom>
          <a:ln w="25400">
            <a:solidFill>
              <a:schemeClr val="tx1"/>
            </a:solidFill>
          </a:ln>
        </p:spPr>
      </p:pic>
      <p:pic>
        <p:nvPicPr>
          <p:cNvPr id="2" name="Picture 1" descr="AMDAR1-Fig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114" y="2420888"/>
            <a:ext cx="4886693" cy="4248472"/>
          </a:xfrm>
          <a:prstGeom prst="rect">
            <a:avLst/>
          </a:prstGeom>
          <a:ln w="25400">
            <a:solidFill>
              <a:schemeClr val="tx1"/>
            </a:solidFill>
          </a:ln>
        </p:spPr>
      </p:pic>
      <p:sp>
        <p:nvSpPr>
          <p:cNvPr id="10" name="Content Placeholder 2"/>
          <p:cNvSpPr txBox="1">
            <a:spLocks/>
          </p:cNvSpPr>
          <p:nvPr/>
        </p:nvSpPr>
        <p:spPr>
          <a:xfrm>
            <a:off x="479376" y="832633"/>
            <a:ext cx="11161240" cy="71056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i="1" dirty="0"/>
              <a:t>AMDAR Temperature and Wind </a:t>
            </a:r>
            <a:r>
              <a:rPr lang="en-US" sz="2400" dirty="0"/>
              <a:t>data are among 3-5 most important data sources for global analyses across multiple NWP centers</a:t>
            </a:r>
          </a:p>
        </p:txBody>
      </p:sp>
      <p:sp>
        <p:nvSpPr>
          <p:cNvPr id="11" name="Content Placeholder 2"/>
          <p:cNvSpPr txBox="1">
            <a:spLocks/>
          </p:cNvSpPr>
          <p:nvPr/>
        </p:nvSpPr>
        <p:spPr>
          <a:xfrm>
            <a:off x="767408" y="1525606"/>
            <a:ext cx="10513168" cy="7105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sz="2000" b="1" i="1" u="sng" dirty="0"/>
              <a:t>Extremely</a:t>
            </a:r>
            <a:r>
              <a:rPr lang="en-US" sz="2000" i="1" dirty="0"/>
              <a:t> Cost Effective (Very Low Cost / High Impact) </a:t>
            </a:r>
          </a:p>
          <a:p>
            <a:pPr lvl="1">
              <a:lnSpc>
                <a:spcPct val="80000"/>
              </a:lnSpc>
            </a:pPr>
            <a:r>
              <a:rPr lang="en-US" sz="2000" dirty="0"/>
              <a:t>AMDAR in situ profiles including moisture could backfill for lost rawinsondes</a:t>
            </a:r>
          </a:p>
        </p:txBody>
      </p:sp>
      <p:sp>
        <p:nvSpPr>
          <p:cNvPr id="3" name="TextBox 2"/>
          <p:cNvSpPr txBox="1"/>
          <p:nvPr/>
        </p:nvSpPr>
        <p:spPr>
          <a:xfrm>
            <a:off x="2168683" y="3126367"/>
            <a:ext cx="3616876" cy="276999"/>
          </a:xfrm>
          <a:prstGeom prst="rect">
            <a:avLst/>
          </a:prstGeom>
          <a:noFill/>
        </p:spPr>
        <p:txBody>
          <a:bodyPr wrap="square" rtlCol="0">
            <a:spAutoFit/>
          </a:bodyPr>
          <a:lstStyle/>
          <a:p>
            <a:pPr algn="ctr"/>
            <a:r>
              <a:rPr lang="en-US" sz="1200" dirty="0">
                <a:solidFill>
                  <a:schemeClr val="tx1">
                    <a:lumMod val="65000"/>
                    <a:lumOff val="35000"/>
                  </a:schemeClr>
                </a:solidFill>
              </a:rPr>
              <a:t>Results from 2012 WMO Data Impact Workshop</a:t>
            </a:r>
          </a:p>
        </p:txBody>
      </p:sp>
      <p:sp>
        <p:nvSpPr>
          <p:cNvPr id="8" name="Title 1"/>
          <p:cNvSpPr txBox="1">
            <a:spLocks/>
          </p:cNvSpPr>
          <p:nvPr/>
        </p:nvSpPr>
        <p:spPr>
          <a:xfrm>
            <a:off x="1524000" y="116632"/>
            <a:ext cx="9144000" cy="794079"/>
          </a:xfrm>
          <a:prstGeom prst="rect">
            <a:avLst/>
          </a:prstGeom>
          <a:solidFill>
            <a:srgbClr val="FFFF00">
              <a:alpha val="30000"/>
            </a:srgbClr>
          </a:solidFill>
          <a:ln>
            <a:solidFill>
              <a:srgbClr val="0000FF"/>
            </a:solidFill>
          </a:ln>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000090"/>
                </a:solidFill>
                <a:latin typeface="Arial Rounded MT Bold"/>
                <a:cs typeface="Arial Rounded MT Bold"/>
              </a:rPr>
              <a:t>Review of total AMDAR Temperature/Wind Impacts</a:t>
            </a:r>
          </a:p>
        </p:txBody>
      </p:sp>
      <p:sp>
        <p:nvSpPr>
          <p:cNvPr id="4" name="Oval 3"/>
          <p:cNvSpPr/>
          <p:nvPr/>
        </p:nvSpPr>
        <p:spPr>
          <a:xfrm>
            <a:off x="9120336" y="2996952"/>
            <a:ext cx="2304256" cy="504056"/>
          </a:xfrm>
          <a:prstGeom prst="ellipse">
            <a:avLst/>
          </a:prstGeom>
          <a:noFill/>
          <a:ln w="1905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Up Arrow 5"/>
          <p:cNvSpPr/>
          <p:nvPr/>
        </p:nvSpPr>
        <p:spPr>
          <a:xfrm>
            <a:off x="2207568" y="6381328"/>
            <a:ext cx="196385" cy="36004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Up Arrow 11"/>
          <p:cNvSpPr/>
          <p:nvPr/>
        </p:nvSpPr>
        <p:spPr>
          <a:xfrm rot="5400000">
            <a:off x="6744072" y="3068960"/>
            <a:ext cx="216024" cy="36004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752184" y="4221088"/>
            <a:ext cx="1610349" cy="646331"/>
          </a:xfrm>
          <a:prstGeom prst="rect">
            <a:avLst/>
          </a:prstGeom>
          <a:noFill/>
        </p:spPr>
        <p:txBody>
          <a:bodyPr wrap="none" rtlCol="0">
            <a:spAutoFit/>
          </a:bodyPr>
          <a:lstStyle/>
          <a:p>
            <a:r>
              <a:rPr lang="en-US" dirty="0">
                <a:solidFill>
                  <a:schemeClr val="bg1">
                    <a:lumMod val="50000"/>
                  </a:schemeClr>
                </a:solidFill>
              </a:rPr>
              <a:t>Greater Impact</a:t>
            </a:r>
          </a:p>
          <a:p>
            <a:endParaRPr lang="en-US" dirty="0">
              <a:solidFill>
                <a:schemeClr val="bg1">
                  <a:lumMod val="50000"/>
                </a:schemeClr>
              </a:solidFill>
            </a:endParaRPr>
          </a:p>
        </p:txBody>
      </p:sp>
      <p:cxnSp>
        <p:nvCxnSpPr>
          <p:cNvPr id="13" name="Straight Arrow Connector 12"/>
          <p:cNvCxnSpPr/>
          <p:nvPr/>
        </p:nvCxnSpPr>
        <p:spPr>
          <a:xfrm flipH="1">
            <a:off x="7968208" y="4624914"/>
            <a:ext cx="1152128" cy="0"/>
          </a:xfrm>
          <a:prstGeom prst="straightConnector1">
            <a:avLst/>
          </a:prstGeom>
          <a:ln w="38100">
            <a:solidFill>
              <a:schemeClr val="bg1">
                <a:lumMod val="50000"/>
              </a:schemeClr>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056440" y="3861048"/>
            <a:ext cx="1163675" cy="646331"/>
          </a:xfrm>
          <a:prstGeom prst="rect">
            <a:avLst/>
          </a:prstGeom>
          <a:noFill/>
        </p:spPr>
        <p:txBody>
          <a:bodyPr wrap="none" rtlCol="0">
            <a:spAutoFit/>
          </a:bodyPr>
          <a:lstStyle/>
          <a:p>
            <a:pPr algn="ctr"/>
            <a:r>
              <a:rPr lang="en-US" dirty="0">
                <a:solidFill>
                  <a:srgbClr val="000090"/>
                </a:solidFill>
              </a:rPr>
              <a:t>More Cost </a:t>
            </a:r>
          </a:p>
          <a:p>
            <a:pPr algn="ctr"/>
            <a:r>
              <a:rPr lang="en-US" dirty="0">
                <a:solidFill>
                  <a:srgbClr val="000090"/>
                </a:solidFill>
              </a:rPr>
              <a:t>Effective</a:t>
            </a:r>
          </a:p>
        </p:txBody>
      </p:sp>
      <p:cxnSp>
        <p:nvCxnSpPr>
          <p:cNvPr id="17" name="Straight Arrow Connector 16"/>
          <p:cNvCxnSpPr/>
          <p:nvPr/>
        </p:nvCxnSpPr>
        <p:spPr>
          <a:xfrm>
            <a:off x="10200456" y="4581128"/>
            <a:ext cx="1008112" cy="0"/>
          </a:xfrm>
          <a:prstGeom prst="straightConnector1">
            <a:avLst/>
          </a:prstGeom>
          <a:ln w="38100">
            <a:solidFill>
              <a:srgbClr val="00009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5" name="Up Arrow 14">
            <a:extLst>
              <a:ext uri="{FF2B5EF4-FFF2-40B4-BE49-F238E27FC236}">
                <a16:creationId xmlns:a16="http://schemas.microsoft.com/office/drawing/2014/main" id="{2AD36A06-E2F0-4B4F-A937-AB2CC2CB6DB5}"/>
              </a:ext>
            </a:extLst>
          </p:cNvPr>
          <p:cNvSpPr/>
          <p:nvPr/>
        </p:nvSpPr>
        <p:spPr>
          <a:xfrm>
            <a:off x="2639616" y="6453336"/>
            <a:ext cx="178499" cy="216024"/>
          </a:xfrm>
          <a:prstGeom prst="upArrow">
            <a:avLst/>
          </a:prstGeom>
          <a:solidFill>
            <a:srgbClr val="FF0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Up Arrow 17">
            <a:extLst>
              <a:ext uri="{FF2B5EF4-FFF2-40B4-BE49-F238E27FC236}">
                <a16:creationId xmlns:a16="http://schemas.microsoft.com/office/drawing/2014/main" id="{B30A51B4-E1FC-2F4A-969E-7858837EA189}"/>
              </a:ext>
            </a:extLst>
          </p:cNvPr>
          <p:cNvSpPr/>
          <p:nvPr/>
        </p:nvSpPr>
        <p:spPr>
          <a:xfrm>
            <a:off x="3647728" y="6453336"/>
            <a:ext cx="196385" cy="216024"/>
          </a:xfrm>
          <a:prstGeom prst="upArrow">
            <a:avLst/>
          </a:prstGeom>
          <a:solidFill>
            <a:srgbClr val="FF0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Up Arrow 18">
            <a:extLst>
              <a:ext uri="{FF2B5EF4-FFF2-40B4-BE49-F238E27FC236}">
                <a16:creationId xmlns:a16="http://schemas.microsoft.com/office/drawing/2014/main" id="{1C232B14-E917-2E4B-821C-B1907A834402}"/>
              </a:ext>
            </a:extLst>
          </p:cNvPr>
          <p:cNvSpPr/>
          <p:nvPr/>
        </p:nvSpPr>
        <p:spPr>
          <a:xfrm>
            <a:off x="4897265" y="6453336"/>
            <a:ext cx="196385" cy="216024"/>
          </a:xfrm>
          <a:prstGeom prst="upArrow">
            <a:avLst/>
          </a:prstGeom>
          <a:solidFill>
            <a:srgbClr val="FF0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825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P spid="7" grpId="0"/>
      <p:bldP spid="16" grpId="0"/>
      <p:bldP spid="15"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Definitions</a:t>
            </a:r>
          </a:p>
        </p:txBody>
      </p:sp>
      <p:sp>
        <p:nvSpPr>
          <p:cNvPr id="3" name="Content Placeholder 2"/>
          <p:cNvSpPr>
            <a:spLocks noGrp="1"/>
          </p:cNvSpPr>
          <p:nvPr>
            <p:ph idx="1"/>
          </p:nvPr>
        </p:nvSpPr>
        <p:spPr/>
        <p:txBody>
          <a:bodyPr>
            <a:normAutofit/>
          </a:bodyPr>
          <a:lstStyle/>
          <a:p>
            <a:r>
              <a:rPr lang="en-US" dirty="0"/>
              <a:t>Objective (requirement): something we want to obtain, e.g. global microwave soundings, 3D winds……</a:t>
            </a:r>
          </a:p>
          <a:p>
            <a:r>
              <a:rPr lang="en-US" dirty="0"/>
              <a:t>Attribute: property of objective; e.g. accuracy, precision, vertical resolution, latency, update rate….</a:t>
            </a:r>
          </a:p>
          <a:p>
            <a:r>
              <a:rPr lang="en-US" dirty="0"/>
              <a:t>Performance level of attribute, e.g. temperature uncertainty of 1 K, horizontal resolution of 100 km……</a:t>
            </a:r>
          </a:p>
          <a:p>
            <a:pPr lvl="1"/>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5</a:t>
            </a:fld>
            <a:endParaRPr lang="en-US"/>
          </a:p>
        </p:txBody>
      </p:sp>
    </p:spTree>
    <p:extLst>
      <p:ext uri="{BB962C8B-B14F-4D97-AF65-F5344CB8AC3E}">
        <p14:creationId xmlns:p14="http://schemas.microsoft.com/office/powerpoint/2010/main" val="1611556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B14177-5A43-2844-9277-B7BA4D1D45AA}"/>
              </a:ext>
            </a:extLst>
          </p:cNvPr>
          <p:cNvSpPr txBox="1">
            <a:spLocks/>
          </p:cNvSpPr>
          <p:nvPr/>
        </p:nvSpPr>
        <p:spPr>
          <a:xfrm>
            <a:off x="0" y="1"/>
            <a:ext cx="12192000" cy="794079"/>
          </a:xfrm>
          <a:prstGeom prst="rect">
            <a:avLst/>
          </a:prstGeom>
          <a:solidFill>
            <a:srgbClr val="FFFF00">
              <a:alpha val="30000"/>
            </a:srgbClr>
          </a:solidFill>
          <a:ln>
            <a:solidFill>
              <a:srgbClr val="0000FF"/>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000090"/>
                </a:solidFill>
                <a:latin typeface="Arial Rounded MT Bold"/>
                <a:cs typeface="Arial Rounded MT Bold"/>
              </a:rPr>
              <a:t>Summary of AMDAR and Satellite Wind Impacts</a:t>
            </a:r>
          </a:p>
        </p:txBody>
      </p:sp>
      <p:sp>
        <p:nvSpPr>
          <p:cNvPr id="5" name="Content Placeholder 2"/>
          <p:cNvSpPr txBox="1">
            <a:spLocks/>
          </p:cNvSpPr>
          <p:nvPr/>
        </p:nvSpPr>
        <p:spPr>
          <a:xfrm>
            <a:off x="119336" y="764704"/>
            <a:ext cx="12192000" cy="71056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buFont typeface="Arial"/>
              <a:buChar char="•"/>
            </a:pPr>
            <a:r>
              <a:rPr lang="en-US" sz="2400" b="1" i="1" dirty="0">
                <a:solidFill>
                  <a:srgbClr val="000090"/>
                </a:solidFill>
              </a:rPr>
              <a:t>AMDAR Temperature and Wind data </a:t>
            </a:r>
            <a:r>
              <a:rPr lang="en-US" sz="2400" dirty="0">
                <a:solidFill>
                  <a:srgbClr val="000090"/>
                </a:solidFill>
              </a:rPr>
              <a:t>are among 4-5 most important data sources for global assimilation across multiple NWP centers</a:t>
            </a:r>
          </a:p>
        </p:txBody>
      </p:sp>
      <p:sp>
        <p:nvSpPr>
          <p:cNvPr id="6" name="Content Placeholder 2"/>
          <p:cNvSpPr txBox="1">
            <a:spLocks/>
          </p:cNvSpPr>
          <p:nvPr/>
        </p:nvSpPr>
        <p:spPr>
          <a:xfrm>
            <a:off x="1199456" y="1412776"/>
            <a:ext cx="10297144" cy="12241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sz="2000" dirty="0"/>
              <a:t>Extremely Cost Effective (Cost/Impact) </a:t>
            </a:r>
            <a:r>
              <a:rPr lang="mr-IN" sz="2000" dirty="0"/>
              <a:t>–</a:t>
            </a:r>
            <a:r>
              <a:rPr lang="en-US" sz="2000" dirty="0"/>
              <a:t> </a:t>
            </a:r>
            <a:r>
              <a:rPr lang="en-US" sz="2000" i="1" dirty="0"/>
              <a:t>Easy to expand</a:t>
            </a:r>
          </a:p>
          <a:p>
            <a:pPr>
              <a:lnSpc>
                <a:spcPct val="80000"/>
              </a:lnSpc>
            </a:pPr>
            <a:r>
              <a:rPr lang="en-US" sz="2000" dirty="0"/>
              <a:t>Impact of combined Temperature/Wind reports can easily surpass rawinsondes</a:t>
            </a:r>
          </a:p>
          <a:p>
            <a:pPr lvl="1">
              <a:lnSpc>
                <a:spcPct val="80000"/>
              </a:lnSpc>
            </a:pPr>
            <a:r>
              <a:rPr lang="en-US" sz="1800" i="1" dirty="0"/>
              <a:t>Combined impact greater than Temp or Wind alone</a:t>
            </a:r>
            <a:r>
              <a:rPr lang="en-US" sz="1600" dirty="0"/>
              <a:t>	</a:t>
            </a:r>
            <a:endParaRPr lang="en-US" sz="1200" dirty="0"/>
          </a:p>
          <a:p>
            <a:pPr lvl="1">
              <a:lnSpc>
                <a:spcPct val="80000"/>
              </a:lnSpc>
            </a:pPr>
            <a:r>
              <a:rPr lang="en-US" sz="2000" dirty="0"/>
              <a:t>In regions of abundant Aircraft Wind reports, impacts greater than Satellite winds</a:t>
            </a:r>
          </a:p>
          <a:p>
            <a:pPr lvl="1">
              <a:lnSpc>
                <a:spcPct val="80000"/>
              </a:lnSpc>
            </a:pPr>
            <a:r>
              <a:rPr lang="en-US" sz="2000" i="1" dirty="0"/>
              <a:t>Aircraft Winds dominate 300-200 </a:t>
            </a:r>
            <a:r>
              <a:rPr lang="en-US" sz="2000" i="1" dirty="0" err="1"/>
              <a:t>hPa</a:t>
            </a:r>
            <a:r>
              <a:rPr lang="en-US" sz="2000" i="1" dirty="0"/>
              <a:t> (oceanic and land flight levels)</a:t>
            </a:r>
          </a:p>
          <a:p>
            <a:pPr lvl="2">
              <a:lnSpc>
                <a:spcPct val="80000"/>
              </a:lnSpc>
            </a:pPr>
            <a:r>
              <a:rPr lang="en-US" sz="1800" i="1" dirty="0"/>
              <a:t> Largest upper-level impact of any wind observation</a:t>
            </a:r>
          </a:p>
          <a:p>
            <a:pPr lvl="2">
              <a:lnSpc>
                <a:spcPct val="80000"/>
              </a:lnSpc>
            </a:pPr>
            <a:r>
              <a:rPr lang="en-US" sz="1800" i="1" dirty="0"/>
              <a:t>Very large impacts over land in when sufficient reports are available</a:t>
            </a:r>
          </a:p>
          <a:p>
            <a:pPr lvl="2">
              <a:lnSpc>
                <a:spcPct val="80000"/>
              </a:lnSpc>
            </a:pPr>
            <a:r>
              <a:rPr lang="en-US" sz="1800" i="1" dirty="0"/>
              <a:t>Not available above 150 </a:t>
            </a:r>
            <a:r>
              <a:rPr lang="en-US" sz="1800" i="1" dirty="0" err="1"/>
              <a:t>hPa</a:t>
            </a:r>
            <a:r>
              <a:rPr lang="en-US" sz="1800" i="1" dirty="0"/>
              <a:t> – Need Radiosondes there</a:t>
            </a:r>
          </a:p>
        </p:txBody>
      </p:sp>
      <p:sp>
        <p:nvSpPr>
          <p:cNvPr id="7" name="Content Placeholder 2"/>
          <p:cNvSpPr txBox="1">
            <a:spLocks/>
          </p:cNvSpPr>
          <p:nvPr/>
        </p:nvSpPr>
        <p:spPr>
          <a:xfrm>
            <a:off x="-24680" y="3726544"/>
            <a:ext cx="12192000" cy="4945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buFont typeface="Arial"/>
              <a:buChar char="•"/>
            </a:pPr>
            <a:r>
              <a:rPr lang="en-US" sz="2200" b="1" i="1" dirty="0">
                <a:solidFill>
                  <a:srgbClr val="000090"/>
                </a:solidFill>
              </a:rPr>
              <a:t>Satellite Derived Wind Observations </a:t>
            </a:r>
            <a:r>
              <a:rPr lang="en-US" sz="2200" dirty="0">
                <a:solidFill>
                  <a:srgbClr val="000090"/>
                </a:solidFill>
              </a:rPr>
              <a:t>continue to play important roles across the globe</a:t>
            </a:r>
          </a:p>
        </p:txBody>
      </p:sp>
      <p:sp>
        <p:nvSpPr>
          <p:cNvPr id="8" name="Content Placeholder 2"/>
          <p:cNvSpPr txBox="1">
            <a:spLocks/>
          </p:cNvSpPr>
          <p:nvPr/>
        </p:nvSpPr>
        <p:spPr>
          <a:xfrm>
            <a:off x="1199456" y="4077072"/>
            <a:ext cx="10297144" cy="12241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000" dirty="0"/>
              <a:t>Part of success of Satellite Winds within the Navy Assimilation System due to melding of multiple complimentary products from different providers</a:t>
            </a:r>
          </a:p>
          <a:p>
            <a:pPr>
              <a:lnSpc>
                <a:spcPct val="90000"/>
              </a:lnSpc>
            </a:pPr>
            <a:r>
              <a:rPr lang="en-US" sz="2000" dirty="0"/>
              <a:t>Overall, Winds have their largest impacts between 900-700 hPa and 400-100 hPa</a:t>
            </a:r>
          </a:p>
          <a:p>
            <a:pPr marL="685800" lvl="1">
              <a:lnSpc>
                <a:spcPct val="90000"/>
              </a:lnSpc>
            </a:pPr>
            <a:r>
              <a:rPr lang="en-US" sz="1800" i="1" dirty="0"/>
              <a:t>Needed to define the vertical convergence/divergence couplet required for storm development</a:t>
            </a:r>
          </a:p>
          <a:p>
            <a:pPr>
              <a:lnSpc>
                <a:spcPct val="80000"/>
              </a:lnSpc>
            </a:pPr>
            <a:endParaRPr lang="en-US" sz="2000" dirty="0"/>
          </a:p>
          <a:p>
            <a:pPr>
              <a:lnSpc>
                <a:spcPct val="80000"/>
              </a:lnSpc>
            </a:pPr>
            <a:endParaRPr lang="en-US" sz="2200" dirty="0"/>
          </a:p>
          <a:p>
            <a:pPr lvl="1">
              <a:lnSpc>
                <a:spcPct val="80000"/>
              </a:lnSpc>
            </a:pPr>
            <a:endParaRPr lang="en-US" sz="1800" dirty="0"/>
          </a:p>
        </p:txBody>
      </p:sp>
      <p:sp>
        <p:nvSpPr>
          <p:cNvPr id="9" name="Content Placeholder 2"/>
          <p:cNvSpPr txBox="1">
            <a:spLocks/>
          </p:cNvSpPr>
          <p:nvPr/>
        </p:nvSpPr>
        <p:spPr>
          <a:xfrm>
            <a:off x="1199456" y="5301208"/>
            <a:ext cx="10992544" cy="15121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000" dirty="0"/>
              <a:t>Globally, GEO Winds dominate other Satellite Wind sources</a:t>
            </a:r>
          </a:p>
          <a:p>
            <a:pPr lvl="1">
              <a:lnSpc>
                <a:spcPct val="80000"/>
              </a:lnSpc>
            </a:pPr>
            <a:r>
              <a:rPr lang="en-US" sz="1800" i="1" dirty="0"/>
              <a:t>GEO Winds dominant data set at lower levels (1000-700 hPa) and the 400-300 hPa layer</a:t>
            </a:r>
          </a:p>
          <a:p>
            <a:pPr lvl="2">
              <a:lnSpc>
                <a:spcPct val="80000"/>
              </a:lnSpc>
            </a:pPr>
            <a:r>
              <a:rPr lang="en-US" sz="1800" i="1" dirty="0"/>
              <a:t>Most important in Tropics, with slightly reduced impacts in mid-latitudes (especially in S.H.)</a:t>
            </a:r>
          </a:p>
          <a:p>
            <a:pPr lvl="1">
              <a:lnSpc>
                <a:spcPct val="80000"/>
              </a:lnSpc>
            </a:pPr>
            <a:r>
              <a:rPr lang="en-US" sz="1800" i="1" dirty="0"/>
              <a:t>AVHRR Winds increase importance </a:t>
            </a:r>
            <a:r>
              <a:rPr lang="en-US" sz="1800" i="1" dirty="0" err="1"/>
              <a:t>poleward</a:t>
            </a:r>
            <a:r>
              <a:rPr lang="en-US" sz="1800" i="1" dirty="0"/>
              <a:t> of 40°, with much larger impact in S.H.</a:t>
            </a:r>
          </a:p>
          <a:p>
            <a:pPr lvl="1">
              <a:lnSpc>
                <a:spcPct val="80000"/>
              </a:lnSpc>
            </a:pPr>
            <a:r>
              <a:rPr lang="en-US" sz="1800" i="1" dirty="0"/>
              <a:t>Polar Winds have larger impact in Southern Hemisphere</a:t>
            </a:r>
            <a:endParaRPr lang="en-US" sz="1600" i="1" dirty="0"/>
          </a:p>
          <a:p>
            <a:pPr marL="0" indent="0">
              <a:lnSpc>
                <a:spcPct val="80000"/>
              </a:lnSpc>
              <a:buNone/>
            </a:pPr>
            <a:endParaRPr lang="en-US" sz="2200" dirty="0"/>
          </a:p>
          <a:p>
            <a:pPr lvl="1">
              <a:lnSpc>
                <a:spcPct val="80000"/>
              </a:lnSpc>
            </a:pPr>
            <a:endParaRPr lang="en-US" sz="1800" dirty="0"/>
          </a:p>
        </p:txBody>
      </p:sp>
    </p:spTree>
    <p:extLst>
      <p:ext uri="{BB962C8B-B14F-4D97-AF65-F5344CB8AC3E}">
        <p14:creationId xmlns:p14="http://schemas.microsoft.com/office/powerpoint/2010/main" val="213367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562843" y="507491"/>
            <a:ext cx="1091183" cy="1091184"/>
          </a:xfrm>
          <a:prstGeom prst="rect">
            <a:avLst/>
          </a:prstGeom>
        </p:spPr>
      </p:pic>
      <p:sp>
        <p:nvSpPr>
          <p:cNvPr id="3" name="object 3"/>
          <p:cNvSpPr txBox="1"/>
          <p:nvPr/>
        </p:nvSpPr>
        <p:spPr>
          <a:xfrm>
            <a:off x="5475478" y="4032503"/>
            <a:ext cx="6210935" cy="1464310"/>
          </a:xfrm>
          <a:prstGeom prst="rect">
            <a:avLst/>
          </a:prstGeom>
        </p:spPr>
        <p:txBody>
          <a:bodyPr vert="horz" wrap="square" lIns="0" tIns="53975" rIns="0" bIns="0" rtlCol="0">
            <a:spAutoFit/>
          </a:bodyPr>
          <a:lstStyle/>
          <a:p>
            <a:pPr marR="114935" algn="r">
              <a:lnSpc>
                <a:spcPct val="100000"/>
              </a:lnSpc>
              <a:spcBef>
                <a:spcPts val="425"/>
              </a:spcBef>
            </a:pPr>
            <a:r>
              <a:rPr sz="1550" b="1" spc="5" dirty="0">
                <a:solidFill>
                  <a:srgbClr val="7C7C7C"/>
                </a:solidFill>
                <a:latin typeface="Arial"/>
                <a:cs typeface="Arial"/>
              </a:rPr>
              <a:t>Sara</a:t>
            </a:r>
            <a:r>
              <a:rPr sz="1550" b="1" spc="-100" dirty="0">
                <a:solidFill>
                  <a:srgbClr val="7C7C7C"/>
                </a:solidFill>
                <a:latin typeface="Arial"/>
                <a:cs typeface="Arial"/>
              </a:rPr>
              <a:t> </a:t>
            </a:r>
            <a:r>
              <a:rPr sz="1550" b="1" spc="-15" dirty="0">
                <a:solidFill>
                  <a:srgbClr val="7C7C7C"/>
                </a:solidFill>
                <a:latin typeface="Arial"/>
                <a:cs typeface="Arial"/>
              </a:rPr>
              <a:t>Tucker</a:t>
            </a:r>
            <a:endParaRPr sz="1550">
              <a:latin typeface="Arial"/>
              <a:cs typeface="Arial"/>
            </a:endParaRPr>
          </a:p>
          <a:p>
            <a:pPr marL="3077210" marR="116839" indent="908685" algn="r">
              <a:lnSpc>
                <a:spcPts val="2250"/>
              </a:lnSpc>
              <a:spcBef>
                <a:spcPts val="75"/>
              </a:spcBef>
            </a:pPr>
            <a:r>
              <a:rPr sz="1550" i="1" dirty="0">
                <a:solidFill>
                  <a:srgbClr val="7C7C7C"/>
                </a:solidFill>
                <a:latin typeface="Arial"/>
                <a:cs typeface="Arial"/>
              </a:rPr>
              <a:t>Lidar</a:t>
            </a:r>
            <a:r>
              <a:rPr sz="1550" i="1" spc="-35" dirty="0">
                <a:solidFill>
                  <a:srgbClr val="7C7C7C"/>
                </a:solidFill>
                <a:latin typeface="Arial"/>
                <a:cs typeface="Arial"/>
              </a:rPr>
              <a:t> </a:t>
            </a:r>
            <a:r>
              <a:rPr sz="1550" i="1" spc="5" dirty="0">
                <a:solidFill>
                  <a:srgbClr val="7C7C7C"/>
                </a:solidFill>
                <a:latin typeface="Arial"/>
                <a:cs typeface="Arial"/>
              </a:rPr>
              <a:t>Systems</a:t>
            </a:r>
            <a:r>
              <a:rPr sz="1550" i="1" spc="-35" dirty="0">
                <a:solidFill>
                  <a:srgbClr val="7C7C7C"/>
                </a:solidFill>
                <a:latin typeface="Arial"/>
                <a:cs typeface="Arial"/>
              </a:rPr>
              <a:t> </a:t>
            </a:r>
            <a:r>
              <a:rPr sz="1550" i="1" dirty="0">
                <a:solidFill>
                  <a:srgbClr val="7C7C7C"/>
                </a:solidFill>
                <a:latin typeface="Arial"/>
                <a:cs typeface="Arial"/>
              </a:rPr>
              <a:t>Engineer </a:t>
            </a:r>
            <a:r>
              <a:rPr sz="1550" i="1" spc="-415" dirty="0">
                <a:solidFill>
                  <a:srgbClr val="7C7C7C"/>
                </a:solidFill>
                <a:latin typeface="Arial"/>
                <a:cs typeface="Arial"/>
              </a:rPr>
              <a:t> </a:t>
            </a:r>
            <a:r>
              <a:rPr sz="1550" i="1" dirty="0">
                <a:solidFill>
                  <a:srgbClr val="7C7C7C"/>
                </a:solidFill>
                <a:latin typeface="Arial"/>
                <a:cs typeface="Arial"/>
              </a:rPr>
              <a:t>Ball</a:t>
            </a:r>
            <a:r>
              <a:rPr sz="1550" i="1" spc="-50" dirty="0">
                <a:solidFill>
                  <a:srgbClr val="7C7C7C"/>
                </a:solidFill>
                <a:latin typeface="Arial"/>
                <a:cs typeface="Arial"/>
              </a:rPr>
              <a:t> </a:t>
            </a:r>
            <a:r>
              <a:rPr sz="1550" i="1" dirty="0">
                <a:solidFill>
                  <a:srgbClr val="7C7C7C"/>
                </a:solidFill>
                <a:latin typeface="Arial"/>
                <a:cs typeface="Arial"/>
              </a:rPr>
              <a:t>Aerospace,</a:t>
            </a:r>
            <a:r>
              <a:rPr sz="1550" i="1" spc="-10" dirty="0">
                <a:solidFill>
                  <a:srgbClr val="7C7C7C"/>
                </a:solidFill>
                <a:latin typeface="Arial"/>
                <a:cs typeface="Arial"/>
              </a:rPr>
              <a:t> </a:t>
            </a:r>
            <a:r>
              <a:rPr sz="1550" i="1" dirty="0">
                <a:solidFill>
                  <a:srgbClr val="7C7C7C"/>
                </a:solidFill>
                <a:latin typeface="Arial"/>
                <a:cs typeface="Arial"/>
                <a:hlinkClick r:id="rId3"/>
              </a:rPr>
              <a:t>stucker@ball.com</a:t>
            </a:r>
            <a:endParaRPr sz="1550">
              <a:latin typeface="Arial"/>
              <a:cs typeface="Arial"/>
            </a:endParaRPr>
          </a:p>
          <a:p>
            <a:pPr marL="464820" marR="5080" indent="-452755">
              <a:lnSpc>
                <a:spcPct val="101000"/>
              </a:lnSpc>
              <a:spcBef>
                <a:spcPts val="810"/>
              </a:spcBef>
            </a:pPr>
            <a:r>
              <a:rPr sz="1550" i="1" dirty="0">
                <a:solidFill>
                  <a:srgbClr val="7C7C7C"/>
                </a:solidFill>
                <a:latin typeface="Arial"/>
                <a:cs typeface="Arial"/>
              </a:rPr>
              <a:t>With special thanks to the Ball Aerospace </a:t>
            </a:r>
            <a:r>
              <a:rPr sz="1550" i="1" spc="-5" dirty="0">
                <a:solidFill>
                  <a:srgbClr val="7C7C7C"/>
                </a:solidFill>
                <a:latin typeface="Arial"/>
                <a:cs typeface="Arial"/>
              </a:rPr>
              <a:t>OAWL </a:t>
            </a:r>
            <a:r>
              <a:rPr sz="1550" i="1" dirty="0">
                <a:solidFill>
                  <a:srgbClr val="7C7C7C"/>
                </a:solidFill>
                <a:latin typeface="Arial"/>
                <a:cs typeface="Arial"/>
              </a:rPr>
              <a:t>development </a:t>
            </a:r>
            <a:r>
              <a:rPr sz="1550" i="1" spc="5" dirty="0">
                <a:solidFill>
                  <a:srgbClr val="7C7C7C"/>
                </a:solidFill>
                <a:latin typeface="Arial"/>
                <a:cs typeface="Arial"/>
              </a:rPr>
              <a:t>team &amp; </a:t>
            </a:r>
            <a:r>
              <a:rPr sz="1550" i="1" spc="10" dirty="0">
                <a:solidFill>
                  <a:srgbClr val="7C7C7C"/>
                </a:solidFill>
                <a:latin typeface="Arial"/>
                <a:cs typeface="Arial"/>
              </a:rPr>
              <a:t> </a:t>
            </a:r>
            <a:r>
              <a:rPr sz="1550" i="1" dirty="0">
                <a:solidFill>
                  <a:srgbClr val="7C7C7C"/>
                </a:solidFill>
                <a:latin typeface="Arial"/>
                <a:cs typeface="Arial"/>
              </a:rPr>
              <a:t>partners, including</a:t>
            </a:r>
            <a:r>
              <a:rPr sz="1550" i="1" spc="10" dirty="0">
                <a:solidFill>
                  <a:srgbClr val="7C7C7C"/>
                </a:solidFill>
                <a:latin typeface="Arial"/>
                <a:cs typeface="Arial"/>
              </a:rPr>
              <a:t> </a:t>
            </a:r>
            <a:r>
              <a:rPr sz="1550" i="1" spc="5" dirty="0">
                <a:solidFill>
                  <a:srgbClr val="7C7C7C"/>
                </a:solidFill>
                <a:latin typeface="Arial"/>
                <a:cs typeface="Arial"/>
              </a:rPr>
              <a:t>Mike</a:t>
            </a:r>
            <a:r>
              <a:rPr sz="1550" i="1" dirty="0">
                <a:solidFill>
                  <a:srgbClr val="7C7C7C"/>
                </a:solidFill>
                <a:latin typeface="Arial"/>
                <a:cs typeface="Arial"/>
              </a:rPr>
              <a:t> Hardesty</a:t>
            </a:r>
            <a:r>
              <a:rPr sz="1550" i="1" spc="-5" dirty="0">
                <a:solidFill>
                  <a:srgbClr val="7C7C7C"/>
                </a:solidFill>
                <a:latin typeface="Arial"/>
                <a:cs typeface="Arial"/>
              </a:rPr>
              <a:t> </a:t>
            </a:r>
            <a:r>
              <a:rPr sz="1550" i="1" spc="5" dirty="0">
                <a:solidFill>
                  <a:srgbClr val="7C7C7C"/>
                </a:solidFill>
                <a:latin typeface="Arial"/>
                <a:cs typeface="Arial"/>
              </a:rPr>
              <a:t>and</a:t>
            </a:r>
            <a:r>
              <a:rPr sz="1550" i="1" dirty="0">
                <a:solidFill>
                  <a:srgbClr val="7C7C7C"/>
                </a:solidFill>
                <a:latin typeface="Arial"/>
                <a:cs typeface="Arial"/>
              </a:rPr>
              <a:t> Sunil</a:t>
            </a:r>
            <a:r>
              <a:rPr sz="1550" i="1" spc="-5" dirty="0">
                <a:solidFill>
                  <a:srgbClr val="7C7C7C"/>
                </a:solidFill>
                <a:latin typeface="Arial"/>
                <a:cs typeface="Arial"/>
              </a:rPr>
              <a:t> </a:t>
            </a:r>
            <a:r>
              <a:rPr sz="1550" i="1" spc="5" dirty="0">
                <a:solidFill>
                  <a:srgbClr val="7C7C7C"/>
                </a:solidFill>
                <a:latin typeface="Arial"/>
                <a:cs typeface="Arial"/>
              </a:rPr>
              <a:t>Baidar</a:t>
            </a:r>
            <a:r>
              <a:rPr sz="1550" i="1" spc="-5" dirty="0">
                <a:solidFill>
                  <a:srgbClr val="7C7C7C"/>
                </a:solidFill>
                <a:latin typeface="Arial"/>
                <a:cs typeface="Arial"/>
              </a:rPr>
              <a:t> </a:t>
            </a:r>
            <a:r>
              <a:rPr sz="1550" i="1" dirty="0">
                <a:solidFill>
                  <a:srgbClr val="7C7C7C"/>
                </a:solidFill>
                <a:latin typeface="Arial"/>
                <a:cs typeface="Arial"/>
              </a:rPr>
              <a:t>of</a:t>
            </a:r>
            <a:r>
              <a:rPr sz="1550" i="1" spc="15" dirty="0">
                <a:solidFill>
                  <a:srgbClr val="7C7C7C"/>
                </a:solidFill>
                <a:latin typeface="Arial"/>
                <a:cs typeface="Arial"/>
              </a:rPr>
              <a:t> </a:t>
            </a:r>
            <a:r>
              <a:rPr sz="1550" i="1" spc="5" dirty="0">
                <a:solidFill>
                  <a:srgbClr val="7C7C7C"/>
                </a:solidFill>
                <a:latin typeface="Arial"/>
                <a:cs typeface="Arial"/>
              </a:rPr>
              <a:t>CU-CIRES</a:t>
            </a:r>
            <a:endParaRPr sz="1550">
              <a:latin typeface="Arial"/>
              <a:cs typeface="Arial"/>
            </a:endParaRPr>
          </a:p>
        </p:txBody>
      </p:sp>
      <p:sp>
        <p:nvSpPr>
          <p:cNvPr id="4" name="object 4"/>
          <p:cNvSpPr/>
          <p:nvPr/>
        </p:nvSpPr>
        <p:spPr>
          <a:xfrm>
            <a:off x="1339596" y="1903476"/>
            <a:ext cx="10852785" cy="1972945"/>
          </a:xfrm>
          <a:custGeom>
            <a:avLst/>
            <a:gdLst/>
            <a:ahLst/>
            <a:cxnLst/>
            <a:rect l="l" t="t" r="r" b="b"/>
            <a:pathLst>
              <a:path w="10852785" h="1972945">
                <a:moveTo>
                  <a:pt x="10852404" y="0"/>
                </a:moveTo>
                <a:lnTo>
                  <a:pt x="0" y="0"/>
                </a:lnTo>
                <a:lnTo>
                  <a:pt x="0" y="1972818"/>
                </a:lnTo>
                <a:lnTo>
                  <a:pt x="10852404" y="1972818"/>
                </a:lnTo>
                <a:lnTo>
                  <a:pt x="10852404" y="0"/>
                </a:lnTo>
                <a:close/>
              </a:path>
            </a:pathLst>
          </a:custGeom>
          <a:solidFill>
            <a:srgbClr val="00AEC9"/>
          </a:solidFill>
        </p:spPr>
        <p:txBody>
          <a:bodyPr wrap="square" lIns="0" tIns="0" rIns="0" bIns="0" rtlCol="0"/>
          <a:lstStyle/>
          <a:p>
            <a:endParaRPr/>
          </a:p>
        </p:txBody>
      </p:sp>
      <p:sp>
        <p:nvSpPr>
          <p:cNvPr id="5" name="object 5"/>
          <p:cNvSpPr txBox="1">
            <a:spLocks noGrp="1"/>
          </p:cNvSpPr>
          <p:nvPr>
            <p:ph type="title"/>
          </p:nvPr>
        </p:nvSpPr>
        <p:spPr>
          <a:xfrm>
            <a:off x="2294127" y="2102611"/>
            <a:ext cx="894143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FFFF"/>
                </a:solidFill>
              </a:rPr>
              <a:t>Lidar</a:t>
            </a:r>
            <a:r>
              <a:rPr sz="3600" spc="-10" dirty="0">
                <a:solidFill>
                  <a:srgbClr val="FFFFFF"/>
                </a:solidFill>
              </a:rPr>
              <a:t> </a:t>
            </a:r>
            <a:r>
              <a:rPr sz="3600" spc="-5" dirty="0">
                <a:solidFill>
                  <a:srgbClr val="FFFFFF"/>
                </a:solidFill>
              </a:rPr>
              <a:t>measured</a:t>
            </a:r>
            <a:r>
              <a:rPr sz="3600" spc="-20" dirty="0">
                <a:solidFill>
                  <a:srgbClr val="FFFFFF"/>
                </a:solidFill>
              </a:rPr>
              <a:t> </a:t>
            </a:r>
            <a:r>
              <a:rPr sz="3600" dirty="0">
                <a:solidFill>
                  <a:srgbClr val="FFFFFF"/>
                </a:solidFill>
              </a:rPr>
              <a:t>wind</a:t>
            </a:r>
            <a:r>
              <a:rPr sz="3600" spc="-10" dirty="0">
                <a:solidFill>
                  <a:srgbClr val="FFFFFF"/>
                </a:solidFill>
              </a:rPr>
              <a:t> </a:t>
            </a:r>
            <a:r>
              <a:rPr sz="3600" dirty="0">
                <a:solidFill>
                  <a:srgbClr val="FFFFFF"/>
                </a:solidFill>
              </a:rPr>
              <a:t>profiles</a:t>
            </a:r>
            <a:r>
              <a:rPr sz="3600" spc="-15" dirty="0">
                <a:solidFill>
                  <a:srgbClr val="FFFFFF"/>
                </a:solidFill>
              </a:rPr>
              <a:t> </a:t>
            </a:r>
            <a:r>
              <a:rPr sz="3600" dirty="0">
                <a:solidFill>
                  <a:srgbClr val="FFFFFF"/>
                </a:solidFill>
              </a:rPr>
              <a:t>from</a:t>
            </a:r>
            <a:r>
              <a:rPr sz="3600" spc="-5" dirty="0">
                <a:solidFill>
                  <a:srgbClr val="FFFFFF"/>
                </a:solidFill>
              </a:rPr>
              <a:t> space</a:t>
            </a:r>
            <a:endParaRPr sz="3600"/>
          </a:p>
        </p:txBody>
      </p:sp>
      <p:sp>
        <p:nvSpPr>
          <p:cNvPr id="6" name="object 6"/>
          <p:cNvSpPr txBox="1"/>
          <p:nvPr/>
        </p:nvSpPr>
        <p:spPr>
          <a:xfrm>
            <a:off x="1678432" y="2653538"/>
            <a:ext cx="10176510" cy="1000760"/>
          </a:xfrm>
          <a:prstGeom prst="rect">
            <a:avLst/>
          </a:prstGeom>
        </p:spPr>
        <p:txBody>
          <a:bodyPr vert="horz" wrap="square" lIns="0" tIns="12065" rIns="0" bIns="0" rtlCol="0">
            <a:spAutoFit/>
          </a:bodyPr>
          <a:lstStyle/>
          <a:p>
            <a:pPr marL="239395" marR="5080" indent="-227329">
              <a:lnSpc>
                <a:spcPct val="100000"/>
              </a:lnSpc>
              <a:spcBef>
                <a:spcPts val="95"/>
              </a:spcBef>
            </a:pPr>
            <a:r>
              <a:rPr sz="3200" spc="-5" dirty="0">
                <a:solidFill>
                  <a:srgbClr val="FFFFFF"/>
                </a:solidFill>
                <a:latin typeface="Arial"/>
                <a:cs typeface="Arial"/>
              </a:rPr>
              <a:t>An</a:t>
            </a:r>
            <a:r>
              <a:rPr sz="3200" spc="5" dirty="0">
                <a:solidFill>
                  <a:srgbClr val="FFFFFF"/>
                </a:solidFill>
                <a:latin typeface="Arial"/>
                <a:cs typeface="Arial"/>
              </a:rPr>
              <a:t> </a:t>
            </a:r>
            <a:r>
              <a:rPr sz="3200" spc="-5" dirty="0">
                <a:solidFill>
                  <a:srgbClr val="FFFFFF"/>
                </a:solidFill>
                <a:latin typeface="Arial"/>
                <a:cs typeface="Arial"/>
              </a:rPr>
              <a:t>overview</a:t>
            </a:r>
            <a:r>
              <a:rPr sz="3200" spc="10" dirty="0">
                <a:solidFill>
                  <a:srgbClr val="FFFFFF"/>
                </a:solidFill>
                <a:latin typeface="Arial"/>
                <a:cs typeface="Arial"/>
              </a:rPr>
              <a:t> </a:t>
            </a:r>
            <a:r>
              <a:rPr sz="3200" spc="-5" dirty="0">
                <a:solidFill>
                  <a:srgbClr val="FFFFFF"/>
                </a:solidFill>
                <a:latin typeface="Arial"/>
                <a:cs typeface="Arial"/>
              </a:rPr>
              <a:t>of</a:t>
            </a:r>
            <a:r>
              <a:rPr sz="3200" spc="5" dirty="0">
                <a:solidFill>
                  <a:srgbClr val="FFFFFF"/>
                </a:solidFill>
                <a:latin typeface="Arial"/>
                <a:cs typeface="Arial"/>
              </a:rPr>
              <a:t> </a:t>
            </a:r>
            <a:r>
              <a:rPr sz="3200" spc="-5" dirty="0">
                <a:solidFill>
                  <a:srgbClr val="FFFFFF"/>
                </a:solidFill>
                <a:latin typeface="Arial"/>
                <a:cs typeface="Arial"/>
              </a:rPr>
              <a:t>Doppler</a:t>
            </a:r>
            <a:r>
              <a:rPr sz="3200" dirty="0">
                <a:solidFill>
                  <a:srgbClr val="FFFFFF"/>
                </a:solidFill>
                <a:latin typeface="Arial"/>
                <a:cs typeface="Arial"/>
              </a:rPr>
              <a:t> </a:t>
            </a:r>
            <a:r>
              <a:rPr sz="3200" spc="-5" dirty="0">
                <a:solidFill>
                  <a:srgbClr val="FFFFFF"/>
                </a:solidFill>
                <a:latin typeface="Arial"/>
                <a:cs typeface="Arial"/>
              </a:rPr>
              <a:t>lidar</a:t>
            </a:r>
            <a:r>
              <a:rPr sz="3200" spc="-10" dirty="0">
                <a:solidFill>
                  <a:srgbClr val="FFFFFF"/>
                </a:solidFill>
                <a:latin typeface="Arial"/>
                <a:cs typeface="Arial"/>
              </a:rPr>
              <a:t> </a:t>
            </a:r>
            <a:r>
              <a:rPr sz="3200" spc="-5" dirty="0">
                <a:solidFill>
                  <a:srgbClr val="FFFFFF"/>
                </a:solidFill>
                <a:latin typeface="Arial"/>
                <a:cs typeface="Arial"/>
              </a:rPr>
              <a:t>technology and</a:t>
            </a:r>
            <a:r>
              <a:rPr sz="3200" spc="5" dirty="0">
                <a:solidFill>
                  <a:srgbClr val="FFFFFF"/>
                </a:solidFill>
                <a:latin typeface="Arial"/>
                <a:cs typeface="Arial"/>
              </a:rPr>
              <a:t> </a:t>
            </a:r>
            <a:r>
              <a:rPr sz="3200" spc="-5" dirty="0">
                <a:solidFill>
                  <a:srgbClr val="FFFFFF"/>
                </a:solidFill>
                <a:latin typeface="Arial"/>
                <a:cs typeface="Arial"/>
              </a:rPr>
              <a:t>comparison </a:t>
            </a:r>
            <a:r>
              <a:rPr sz="3200" spc="-875" dirty="0">
                <a:solidFill>
                  <a:srgbClr val="FFFFFF"/>
                </a:solidFill>
                <a:latin typeface="Arial"/>
                <a:cs typeface="Arial"/>
              </a:rPr>
              <a:t> </a:t>
            </a:r>
            <a:r>
              <a:rPr sz="3200" spc="-5" dirty="0">
                <a:solidFill>
                  <a:srgbClr val="FFFFFF"/>
                </a:solidFill>
                <a:latin typeface="Arial"/>
                <a:cs typeface="Arial"/>
              </a:rPr>
              <a:t>with</a:t>
            </a:r>
            <a:r>
              <a:rPr sz="3200" spc="5" dirty="0">
                <a:solidFill>
                  <a:srgbClr val="FFFFFF"/>
                </a:solidFill>
                <a:latin typeface="Arial"/>
                <a:cs typeface="Arial"/>
              </a:rPr>
              <a:t> </a:t>
            </a:r>
            <a:r>
              <a:rPr sz="3200" spc="-5" dirty="0">
                <a:solidFill>
                  <a:srgbClr val="FFFFFF"/>
                </a:solidFill>
                <a:latin typeface="Arial"/>
                <a:cs typeface="Arial"/>
              </a:rPr>
              <a:t>current</a:t>
            </a:r>
            <a:r>
              <a:rPr sz="3200" spc="-15" dirty="0">
                <a:solidFill>
                  <a:srgbClr val="FFFFFF"/>
                </a:solidFill>
                <a:latin typeface="Arial"/>
                <a:cs typeface="Arial"/>
              </a:rPr>
              <a:t> </a:t>
            </a:r>
            <a:r>
              <a:rPr sz="3200" spc="-5" dirty="0">
                <a:solidFill>
                  <a:srgbClr val="FFFFFF"/>
                </a:solidFill>
                <a:latin typeface="Arial"/>
                <a:cs typeface="Arial"/>
              </a:rPr>
              <a:t>and</a:t>
            </a:r>
            <a:r>
              <a:rPr sz="3200" spc="-10" dirty="0">
                <a:solidFill>
                  <a:srgbClr val="FFFFFF"/>
                </a:solidFill>
                <a:latin typeface="Arial"/>
                <a:cs typeface="Arial"/>
              </a:rPr>
              <a:t> </a:t>
            </a:r>
            <a:r>
              <a:rPr sz="3200" spc="-5" dirty="0">
                <a:solidFill>
                  <a:srgbClr val="FFFFFF"/>
                </a:solidFill>
                <a:latin typeface="Arial"/>
                <a:cs typeface="Arial"/>
              </a:rPr>
              <a:t>future</a:t>
            </a:r>
            <a:r>
              <a:rPr sz="3200" spc="-10" dirty="0">
                <a:solidFill>
                  <a:srgbClr val="FFFFFF"/>
                </a:solidFill>
                <a:latin typeface="Arial"/>
                <a:cs typeface="Arial"/>
              </a:rPr>
              <a:t> </a:t>
            </a:r>
            <a:r>
              <a:rPr sz="3200" spc="-5" dirty="0">
                <a:solidFill>
                  <a:srgbClr val="FFFFFF"/>
                </a:solidFill>
                <a:latin typeface="Arial"/>
                <a:cs typeface="Arial"/>
              </a:rPr>
              <a:t>wind</a:t>
            </a:r>
            <a:r>
              <a:rPr sz="3200" spc="5" dirty="0">
                <a:solidFill>
                  <a:srgbClr val="FFFFFF"/>
                </a:solidFill>
                <a:latin typeface="Arial"/>
                <a:cs typeface="Arial"/>
              </a:rPr>
              <a:t> </a:t>
            </a:r>
            <a:r>
              <a:rPr sz="3200" spc="-5" dirty="0">
                <a:solidFill>
                  <a:srgbClr val="FFFFFF"/>
                </a:solidFill>
                <a:latin typeface="Arial"/>
                <a:cs typeface="Arial"/>
              </a:rPr>
              <a:t>measurement</a:t>
            </a:r>
            <a:r>
              <a:rPr sz="3200" spc="-10" dirty="0">
                <a:solidFill>
                  <a:srgbClr val="FFFFFF"/>
                </a:solidFill>
                <a:latin typeface="Arial"/>
                <a:cs typeface="Arial"/>
              </a:rPr>
              <a:t> </a:t>
            </a:r>
            <a:r>
              <a:rPr sz="3200" spc="-5" dirty="0">
                <a:solidFill>
                  <a:srgbClr val="FFFFFF"/>
                </a:solidFill>
                <a:latin typeface="Arial"/>
                <a:cs typeface="Arial"/>
              </a:rPr>
              <a:t>capabilities</a:t>
            </a:r>
            <a:endParaRPr sz="3200">
              <a:latin typeface="Arial"/>
              <a:cs typeface="Arial"/>
            </a:endParaRPr>
          </a:p>
        </p:txBody>
      </p:sp>
      <p:sp>
        <p:nvSpPr>
          <p:cNvPr id="7" name="object 7"/>
          <p:cNvSpPr txBox="1"/>
          <p:nvPr/>
        </p:nvSpPr>
        <p:spPr>
          <a:xfrm>
            <a:off x="8970009" y="6452361"/>
            <a:ext cx="2606040" cy="168275"/>
          </a:xfrm>
          <a:prstGeom prst="rect">
            <a:avLst/>
          </a:prstGeom>
        </p:spPr>
        <p:txBody>
          <a:bodyPr vert="horz" wrap="square" lIns="0" tIns="17145" rIns="0" bIns="0" rtlCol="0">
            <a:spAutoFit/>
          </a:bodyPr>
          <a:lstStyle/>
          <a:p>
            <a:pPr marL="12700">
              <a:lnSpc>
                <a:spcPct val="100000"/>
              </a:lnSpc>
              <a:spcBef>
                <a:spcPts val="135"/>
              </a:spcBef>
            </a:pPr>
            <a:r>
              <a:rPr sz="900" b="1" i="1" spc="25" dirty="0">
                <a:solidFill>
                  <a:srgbClr val="0D6F7E"/>
                </a:solidFill>
                <a:latin typeface="Arial-BoldItalicMT"/>
                <a:cs typeface="Arial-BoldItalicMT"/>
              </a:rPr>
              <a:t>NOAA</a:t>
            </a:r>
            <a:r>
              <a:rPr sz="900" b="1" i="1" spc="5" dirty="0">
                <a:solidFill>
                  <a:srgbClr val="0D6F7E"/>
                </a:solidFill>
                <a:latin typeface="Arial-BoldItalicMT"/>
                <a:cs typeface="Arial-BoldItalicMT"/>
              </a:rPr>
              <a:t> </a:t>
            </a:r>
            <a:r>
              <a:rPr sz="900" b="1" i="1" spc="20" dirty="0">
                <a:solidFill>
                  <a:srgbClr val="0D6F7E"/>
                </a:solidFill>
                <a:latin typeface="Arial-BoldItalicMT"/>
                <a:cs typeface="Arial-BoldItalicMT"/>
              </a:rPr>
              <a:t>STAR</a:t>
            </a:r>
            <a:r>
              <a:rPr sz="900" b="1" i="1" spc="10" dirty="0">
                <a:solidFill>
                  <a:srgbClr val="0D6F7E"/>
                </a:solidFill>
                <a:latin typeface="Arial-BoldItalicMT"/>
                <a:cs typeface="Arial-BoldItalicMT"/>
              </a:rPr>
              <a:t> </a:t>
            </a:r>
            <a:r>
              <a:rPr sz="900" b="1" i="1" spc="15" dirty="0">
                <a:solidFill>
                  <a:srgbClr val="0D6F7E"/>
                </a:solidFill>
                <a:latin typeface="Arial-BoldItalicMT"/>
                <a:cs typeface="Arial-BoldItalicMT"/>
              </a:rPr>
              <a:t>Seminar</a:t>
            </a:r>
            <a:r>
              <a:rPr sz="900" b="1" i="1" spc="30" dirty="0">
                <a:solidFill>
                  <a:srgbClr val="0D6F7E"/>
                </a:solidFill>
                <a:latin typeface="Arial-BoldItalicMT"/>
                <a:cs typeface="Arial-BoldItalicMT"/>
              </a:rPr>
              <a:t> </a:t>
            </a:r>
            <a:r>
              <a:rPr sz="900" b="1" i="1" spc="10" dirty="0">
                <a:solidFill>
                  <a:srgbClr val="0D6F7E"/>
                </a:solidFill>
                <a:latin typeface="Arial-BoldItalicMT"/>
                <a:cs typeface="Arial-BoldItalicMT"/>
              </a:rPr>
              <a:t>-</a:t>
            </a:r>
            <a:r>
              <a:rPr sz="900" b="1" i="1" spc="15" dirty="0">
                <a:solidFill>
                  <a:srgbClr val="0D6F7E"/>
                </a:solidFill>
                <a:latin typeface="Arial-BoldItalicMT"/>
                <a:cs typeface="Arial-BoldItalicMT"/>
              </a:rPr>
              <a:t> 25</a:t>
            </a:r>
            <a:r>
              <a:rPr sz="900" b="1" i="1" spc="20" dirty="0">
                <a:solidFill>
                  <a:srgbClr val="0D6F7E"/>
                </a:solidFill>
                <a:latin typeface="Arial-BoldItalicMT"/>
                <a:cs typeface="Arial-BoldItalicMT"/>
              </a:rPr>
              <a:t> </a:t>
            </a:r>
            <a:r>
              <a:rPr sz="900" b="1" i="1" spc="15" dirty="0">
                <a:solidFill>
                  <a:srgbClr val="0D6F7E"/>
                </a:solidFill>
                <a:latin typeface="Arial-BoldItalicMT"/>
                <a:cs typeface="Arial-BoldItalicMT"/>
              </a:rPr>
              <a:t>July</a:t>
            </a:r>
            <a:r>
              <a:rPr sz="900" b="1" i="1" spc="20" dirty="0">
                <a:solidFill>
                  <a:srgbClr val="0D6F7E"/>
                </a:solidFill>
                <a:latin typeface="Arial-BoldItalicMT"/>
                <a:cs typeface="Arial-BoldItalicMT"/>
              </a:rPr>
              <a:t> </a:t>
            </a:r>
            <a:r>
              <a:rPr sz="900" b="1" i="1" spc="15" dirty="0">
                <a:solidFill>
                  <a:srgbClr val="0D6F7E"/>
                </a:solidFill>
                <a:latin typeface="Arial-BoldItalicMT"/>
                <a:cs typeface="Arial-BoldItalicMT"/>
              </a:rPr>
              <a:t>2019</a:t>
            </a:r>
            <a:r>
              <a:rPr sz="900" b="1" i="1" spc="30" dirty="0">
                <a:solidFill>
                  <a:srgbClr val="0D6F7E"/>
                </a:solidFill>
                <a:latin typeface="Arial-BoldItalicMT"/>
                <a:cs typeface="Arial-BoldItalicMT"/>
              </a:rPr>
              <a:t> </a:t>
            </a:r>
            <a:r>
              <a:rPr sz="900" b="1" i="1" spc="10" dirty="0">
                <a:solidFill>
                  <a:srgbClr val="0D6F7E"/>
                </a:solidFill>
                <a:latin typeface="Arial-BoldItalicMT"/>
                <a:cs typeface="Arial-BoldItalicMT"/>
              </a:rPr>
              <a:t>-</a:t>
            </a:r>
            <a:r>
              <a:rPr sz="900" b="1" i="1" spc="15" dirty="0">
                <a:solidFill>
                  <a:srgbClr val="0D6F7E"/>
                </a:solidFill>
                <a:latin typeface="Arial-BoldItalicMT"/>
                <a:cs typeface="Arial-BoldItalicMT"/>
              </a:rPr>
              <a:t> </a:t>
            </a:r>
            <a:r>
              <a:rPr sz="900" b="1" i="1" spc="25" dirty="0">
                <a:solidFill>
                  <a:srgbClr val="0D6F7E"/>
                </a:solidFill>
                <a:latin typeface="Arial-BoldItalicMT"/>
                <a:cs typeface="Arial-BoldItalicMT"/>
              </a:rPr>
              <a:t>NCWCP</a:t>
            </a:r>
            <a:endParaRPr sz="900">
              <a:latin typeface="Arial-BoldItalicMT"/>
              <a:cs typeface="Arial-BoldItalicMT"/>
            </a:endParaRPr>
          </a:p>
        </p:txBody>
      </p:sp>
      <p:sp>
        <p:nvSpPr>
          <p:cNvPr id="8" name="object 8"/>
          <p:cNvSpPr txBox="1"/>
          <p:nvPr/>
        </p:nvSpPr>
        <p:spPr>
          <a:xfrm>
            <a:off x="578104" y="458724"/>
            <a:ext cx="92075" cy="168275"/>
          </a:xfrm>
          <a:prstGeom prst="rect">
            <a:avLst/>
          </a:prstGeom>
        </p:spPr>
        <p:txBody>
          <a:bodyPr vert="horz" wrap="square" lIns="0" tIns="17145" rIns="0" bIns="0" rtlCol="0">
            <a:spAutoFit/>
          </a:bodyPr>
          <a:lstStyle/>
          <a:p>
            <a:pPr marL="12700">
              <a:lnSpc>
                <a:spcPct val="100000"/>
              </a:lnSpc>
              <a:spcBef>
                <a:spcPts val="135"/>
              </a:spcBef>
            </a:pPr>
            <a:r>
              <a:rPr sz="900" i="1" spc="15" dirty="0">
                <a:solidFill>
                  <a:srgbClr val="B0B0B0"/>
                </a:solidFill>
                <a:latin typeface="Arial"/>
                <a:cs typeface="Arial"/>
              </a:rPr>
              <a:t>1</a:t>
            </a:r>
            <a:endParaRPr sz="900">
              <a:latin typeface="Arial"/>
              <a:cs typeface="Arial"/>
            </a:endParaRPr>
          </a:p>
        </p:txBody>
      </p:sp>
      <p:pic>
        <p:nvPicPr>
          <p:cNvPr id="9" name="object 9"/>
          <p:cNvPicPr/>
          <p:nvPr/>
        </p:nvPicPr>
        <p:blipFill>
          <a:blip r:embed="rId4" cstate="print"/>
          <a:stretch>
            <a:fillRect/>
          </a:stretch>
        </p:blipFill>
        <p:spPr>
          <a:xfrm>
            <a:off x="3162500" y="6087847"/>
            <a:ext cx="1401438" cy="442420"/>
          </a:xfrm>
          <a:prstGeom prst="rect">
            <a:avLst/>
          </a:prstGeom>
        </p:spPr>
      </p:pic>
      <p:pic>
        <p:nvPicPr>
          <p:cNvPr id="10" name="object 10"/>
          <p:cNvPicPr/>
          <p:nvPr/>
        </p:nvPicPr>
        <p:blipFill>
          <a:blip r:embed="rId5" cstate="print"/>
          <a:stretch>
            <a:fillRect/>
          </a:stretch>
        </p:blipFill>
        <p:spPr>
          <a:xfrm>
            <a:off x="2396068" y="6044257"/>
            <a:ext cx="693359" cy="541671"/>
          </a:xfrm>
          <a:prstGeom prst="rect">
            <a:avLst/>
          </a:prstGeom>
        </p:spPr>
      </p:pic>
      <p:pic>
        <p:nvPicPr>
          <p:cNvPr id="11" name="object 11"/>
          <p:cNvPicPr/>
          <p:nvPr/>
        </p:nvPicPr>
        <p:blipFill>
          <a:blip r:embed="rId6" cstate="print"/>
          <a:stretch>
            <a:fillRect/>
          </a:stretch>
        </p:blipFill>
        <p:spPr>
          <a:xfrm>
            <a:off x="431291" y="5998920"/>
            <a:ext cx="1105662" cy="614163"/>
          </a:xfrm>
          <a:prstGeom prst="rect">
            <a:avLst/>
          </a:prstGeom>
        </p:spPr>
      </p:pic>
      <p:grpSp>
        <p:nvGrpSpPr>
          <p:cNvPr id="12" name="object 12"/>
          <p:cNvGrpSpPr/>
          <p:nvPr/>
        </p:nvGrpSpPr>
        <p:grpSpPr>
          <a:xfrm>
            <a:off x="5835396" y="5934143"/>
            <a:ext cx="1976120" cy="682625"/>
            <a:chOff x="5835396" y="5934143"/>
            <a:chExt cx="1976120" cy="682625"/>
          </a:xfrm>
        </p:grpSpPr>
        <p:pic>
          <p:nvPicPr>
            <p:cNvPr id="13" name="object 13"/>
            <p:cNvPicPr/>
            <p:nvPr/>
          </p:nvPicPr>
          <p:blipFill>
            <a:blip r:embed="rId7" cstate="print"/>
            <a:stretch>
              <a:fillRect/>
            </a:stretch>
          </p:blipFill>
          <p:spPr>
            <a:xfrm>
              <a:off x="5835396" y="5934143"/>
              <a:ext cx="1975592" cy="543656"/>
            </a:xfrm>
            <a:prstGeom prst="rect">
              <a:avLst/>
            </a:prstGeom>
          </p:spPr>
        </p:pic>
        <p:pic>
          <p:nvPicPr>
            <p:cNvPr id="14" name="object 14"/>
            <p:cNvPicPr/>
            <p:nvPr/>
          </p:nvPicPr>
          <p:blipFill>
            <a:blip r:embed="rId8" cstate="print"/>
            <a:stretch>
              <a:fillRect/>
            </a:stretch>
          </p:blipFill>
          <p:spPr>
            <a:xfrm>
              <a:off x="5851398" y="6249924"/>
              <a:ext cx="1456181" cy="366521"/>
            </a:xfrm>
            <a:prstGeom prst="rect">
              <a:avLst/>
            </a:prstGeom>
          </p:spPr>
        </p:pic>
      </p:grpSp>
      <p:pic>
        <p:nvPicPr>
          <p:cNvPr id="15" name="object 15"/>
          <p:cNvPicPr/>
          <p:nvPr/>
        </p:nvPicPr>
        <p:blipFill>
          <a:blip r:embed="rId9" cstate="print"/>
          <a:stretch>
            <a:fillRect/>
          </a:stretch>
        </p:blipFill>
        <p:spPr>
          <a:xfrm>
            <a:off x="1632966" y="6006846"/>
            <a:ext cx="650748" cy="614934"/>
          </a:xfrm>
          <a:prstGeom prst="rect">
            <a:avLst/>
          </a:prstGeom>
        </p:spPr>
      </p:pic>
      <p:pic>
        <p:nvPicPr>
          <p:cNvPr id="16" name="object 16"/>
          <p:cNvPicPr/>
          <p:nvPr/>
        </p:nvPicPr>
        <p:blipFill>
          <a:blip r:embed="rId10" cstate="print"/>
          <a:stretch>
            <a:fillRect/>
          </a:stretch>
        </p:blipFill>
        <p:spPr>
          <a:xfrm>
            <a:off x="7967471" y="6072378"/>
            <a:ext cx="963929" cy="415290"/>
          </a:xfrm>
          <a:prstGeom prst="rect">
            <a:avLst/>
          </a:prstGeom>
        </p:spPr>
      </p:pic>
      <p:pic>
        <p:nvPicPr>
          <p:cNvPr id="17" name="object 17"/>
          <p:cNvPicPr/>
          <p:nvPr/>
        </p:nvPicPr>
        <p:blipFill>
          <a:blip r:embed="rId11" cstate="print"/>
          <a:stretch>
            <a:fillRect/>
          </a:stretch>
        </p:blipFill>
        <p:spPr>
          <a:xfrm>
            <a:off x="4748784" y="6038850"/>
            <a:ext cx="944880" cy="521728"/>
          </a:xfrm>
          <a:prstGeom prst="rect">
            <a:avLst/>
          </a:prstGeom>
        </p:spPr>
      </p:pic>
      <p:sp>
        <p:nvSpPr>
          <p:cNvPr id="18" name="Footer Placeholder 17">
            <a:extLst>
              <a:ext uri="{FF2B5EF4-FFF2-40B4-BE49-F238E27FC236}">
                <a16:creationId xmlns:a16="http://schemas.microsoft.com/office/drawing/2014/main" id="{D46A31CD-16AC-B64B-BA6C-691FFD96C23A}"/>
              </a:ext>
            </a:extLst>
          </p:cNvPr>
          <p:cNvSpPr>
            <a:spLocks noGrp="1"/>
          </p:cNvSpPr>
          <p:nvPr>
            <p:ph type="ftr" sz="quarter" idx="5"/>
          </p:nvPr>
        </p:nvSpPr>
        <p:spPr>
          <a:xfrm>
            <a:off x="9212833" y="6458542"/>
            <a:ext cx="2606040" cy="158750"/>
          </a:xfrm>
          <a:prstGeom prst="rect">
            <a:avLst/>
          </a:prstGeom>
        </p:spPr>
        <p:txBody>
          <a:bodyPr wrap="square" lIns="0" tIns="0" rIns="0" bIns="0">
            <a:spAutoFit/>
          </a:bodyPr>
          <a:lstStyle>
            <a:defPPr>
              <a:defRPr lang="en-US"/>
            </a:defPPr>
            <a:lvl1pPr marL="0" algn="l" defTabSz="914400" rtl="0" eaLnBrk="1" latinLnBrk="0" hangingPunct="1">
              <a:defRPr sz="900" b="1" i="1" kern="1200">
                <a:solidFill>
                  <a:srgbClr val="0D6F7E"/>
                </a:solidFill>
                <a:latin typeface="Arial-BoldItalicMT"/>
                <a:ea typeface="+mn-ea"/>
                <a:cs typeface="Arial-BoldItalic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5"/>
              </a:spcBef>
            </a:pPr>
            <a:r>
              <a:rPr lang="en-US" spc="25"/>
              <a:t>NOAA</a:t>
            </a:r>
            <a:r>
              <a:rPr lang="en-US" spc="5"/>
              <a:t> </a:t>
            </a:r>
            <a:r>
              <a:rPr lang="en-US" spc="20"/>
              <a:t>STAR</a:t>
            </a:r>
            <a:r>
              <a:rPr lang="en-US" spc="10"/>
              <a:t> </a:t>
            </a:r>
            <a:r>
              <a:rPr lang="en-US" spc="15"/>
              <a:t>Seminar</a:t>
            </a:r>
            <a:r>
              <a:rPr lang="en-US" spc="30"/>
              <a:t> </a:t>
            </a:r>
            <a:r>
              <a:rPr lang="en-US" spc="10"/>
              <a:t>-</a:t>
            </a:r>
            <a:r>
              <a:rPr lang="en-US" spc="15"/>
              <a:t> 25</a:t>
            </a:r>
            <a:r>
              <a:rPr lang="en-US" spc="20"/>
              <a:t> </a:t>
            </a:r>
            <a:r>
              <a:rPr lang="en-US" spc="15"/>
              <a:t>July</a:t>
            </a:r>
            <a:r>
              <a:rPr lang="en-US" spc="20"/>
              <a:t> </a:t>
            </a:r>
            <a:r>
              <a:rPr lang="en-US" spc="15"/>
              <a:t>2019</a:t>
            </a:r>
            <a:r>
              <a:rPr lang="en-US" spc="35"/>
              <a:t> </a:t>
            </a:r>
            <a:r>
              <a:rPr lang="en-US" spc="10"/>
              <a:t>-</a:t>
            </a:r>
            <a:r>
              <a:rPr lang="en-US" spc="15"/>
              <a:t> </a:t>
            </a:r>
            <a:r>
              <a:rPr lang="en-US" spc="25"/>
              <a:t>NCWCP</a:t>
            </a:r>
            <a:endParaRPr lang="en-US" spc="25" dirty="0"/>
          </a:p>
        </p:txBody>
      </p:sp>
      <p:sp>
        <p:nvSpPr>
          <p:cNvPr id="19" name="Slide Number Placeholder 18">
            <a:extLst>
              <a:ext uri="{FF2B5EF4-FFF2-40B4-BE49-F238E27FC236}">
                <a16:creationId xmlns:a16="http://schemas.microsoft.com/office/drawing/2014/main" id="{527630CE-3B44-A942-9F6A-730B87482BAC}"/>
              </a:ext>
            </a:extLst>
          </p:cNvPr>
          <p:cNvSpPr>
            <a:spLocks noGrp="1"/>
          </p:cNvSpPr>
          <p:nvPr>
            <p:ph type="sldNum" sz="quarter" idx="7"/>
          </p:nvPr>
        </p:nvSpPr>
        <p:spPr>
          <a:xfrm>
            <a:off x="663701" y="6463622"/>
            <a:ext cx="221615" cy="158750"/>
          </a:xfrm>
          <a:prstGeom prst="rect">
            <a:avLst/>
          </a:prstGeom>
        </p:spPr>
        <p:txBody>
          <a:bodyPr wrap="square" lIns="0" tIns="0" rIns="0" bIns="0">
            <a:spAutoFit/>
          </a:bodyPr>
          <a:lstStyle>
            <a:defPPr>
              <a:defRPr lang="en-US"/>
            </a:defPPr>
            <a:lvl1pPr marL="0" algn="l" defTabSz="914400" rtl="0" eaLnBrk="1" latinLnBrk="0" hangingPunct="1">
              <a:defRPr sz="900" b="0" i="1" kern="1200">
                <a:solidFill>
                  <a:srgbClr val="B0B0B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45"/>
              </a:spcBef>
            </a:pPr>
            <a:fld id="{81D60167-4931-47E6-BA6A-407CBD079E47}" type="slidenum">
              <a:rPr lang="en-US" spc="15" smtClean="0"/>
              <a:pPr marL="38100">
                <a:lnSpc>
                  <a:spcPct val="100000"/>
                </a:lnSpc>
                <a:spcBef>
                  <a:spcPts val="45"/>
                </a:spcBef>
              </a:pPr>
              <a:t>51</a:t>
            </a:fld>
            <a:endParaRPr lang="en-US" spc="15"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02917" y="4271771"/>
            <a:ext cx="206184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0000"/>
                </a:solidFill>
                <a:latin typeface="Arial"/>
                <a:cs typeface="Arial"/>
              </a:rPr>
              <a:t>Tropics,</a:t>
            </a:r>
            <a:r>
              <a:rPr sz="1800" spc="-25" dirty="0">
                <a:solidFill>
                  <a:srgbClr val="FF0000"/>
                </a:solidFill>
                <a:latin typeface="Arial"/>
                <a:cs typeface="Arial"/>
              </a:rPr>
              <a:t> </a:t>
            </a:r>
            <a:r>
              <a:rPr sz="1800" spc="-5" dirty="0">
                <a:solidFill>
                  <a:srgbClr val="FF0000"/>
                </a:solidFill>
                <a:latin typeface="Arial"/>
                <a:cs typeface="Arial"/>
              </a:rPr>
              <a:t>total</a:t>
            </a:r>
            <a:r>
              <a:rPr sz="1800" spc="-20" dirty="0">
                <a:solidFill>
                  <a:srgbClr val="FF0000"/>
                </a:solidFill>
                <a:latin typeface="Arial"/>
                <a:cs typeface="Arial"/>
              </a:rPr>
              <a:t> </a:t>
            </a:r>
            <a:r>
              <a:rPr sz="1800" spc="-5" dirty="0">
                <a:solidFill>
                  <a:srgbClr val="FF0000"/>
                </a:solidFill>
                <a:latin typeface="Arial"/>
                <a:cs typeface="Arial"/>
              </a:rPr>
              <a:t>impact</a:t>
            </a:r>
            <a:endParaRPr sz="1800">
              <a:latin typeface="Arial"/>
              <a:cs typeface="Arial"/>
            </a:endParaRPr>
          </a:p>
        </p:txBody>
      </p:sp>
      <p:grpSp>
        <p:nvGrpSpPr>
          <p:cNvPr id="3" name="object 3"/>
          <p:cNvGrpSpPr/>
          <p:nvPr/>
        </p:nvGrpSpPr>
        <p:grpSpPr>
          <a:xfrm>
            <a:off x="0" y="1556766"/>
            <a:ext cx="7030720" cy="4533900"/>
            <a:chOff x="0" y="1556766"/>
            <a:chExt cx="7030720" cy="4533900"/>
          </a:xfrm>
        </p:grpSpPr>
        <p:sp>
          <p:nvSpPr>
            <p:cNvPr id="4" name="object 4"/>
            <p:cNvSpPr/>
            <p:nvPr/>
          </p:nvSpPr>
          <p:spPr>
            <a:xfrm>
              <a:off x="0" y="2109977"/>
              <a:ext cx="974090" cy="3587115"/>
            </a:xfrm>
            <a:custGeom>
              <a:avLst/>
              <a:gdLst/>
              <a:ahLst/>
              <a:cxnLst/>
              <a:rect l="l" t="t" r="r" b="b"/>
              <a:pathLst>
                <a:path w="974090" h="3587115">
                  <a:moveTo>
                    <a:pt x="973836" y="3201924"/>
                  </a:moveTo>
                  <a:lnTo>
                    <a:pt x="0" y="3201924"/>
                  </a:lnTo>
                  <a:lnTo>
                    <a:pt x="0" y="3586734"/>
                  </a:lnTo>
                  <a:lnTo>
                    <a:pt x="973836" y="3586734"/>
                  </a:lnTo>
                  <a:lnTo>
                    <a:pt x="973836" y="3201924"/>
                  </a:lnTo>
                  <a:close/>
                </a:path>
                <a:path w="974090" h="3587115">
                  <a:moveTo>
                    <a:pt x="973836" y="2876550"/>
                  </a:moveTo>
                  <a:lnTo>
                    <a:pt x="0" y="2876550"/>
                  </a:lnTo>
                  <a:lnTo>
                    <a:pt x="0" y="3021330"/>
                  </a:lnTo>
                  <a:lnTo>
                    <a:pt x="973836" y="3021330"/>
                  </a:lnTo>
                  <a:lnTo>
                    <a:pt x="973836" y="2876550"/>
                  </a:lnTo>
                  <a:close/>
                </a:path>
                <a:path w="974090" h="3587115">
                  <a:moveTo>
                    <a:pt x="973836" y="1829574"/>
                  </a:moveTo>
                  <a:lnTo>
                    <a:pt x="0" y="1829574"/>
                  </a:lnTo>
                  <a:lnTo>
                    <a:pt x="0" y="2362200"/>
                  </a:lnTo>
                  <a:lnTo>
                    <a:pt x="0" y="2550414"/>
                  </a:lnTo>
                  <a:lnTo>
                    <a:pt x="0" y="2691384"/>
                  </a:lnTo>
                  <a:lnTo>
                    <a:pt x="973836" y="2691384"/>
                  </a:lnTo>
                  <a:lnTo>
                    <a:pt x="973836" y="2550414"/>
                  </a:lnTo>
                  <a:lnTo>
                    <a:pt x="973836" y="2362200"/>
                  </a:lnTo>
                  <a:lnTo>
                    <a:pt x="973836" y="1829574"/>
                  </a:lnTo>
                  <a:close/>
                </a:path>
                <a:path w="974090" h="3587115">
                  <a:moveTo>
                    <a:pt x="973836" y="0"/>
                  </a:moveTo>
                  <a:lnTo>
                    <a:pt x="0" y="0"/>
                  </a:lnTo>
                  <a:lnTo>
                    <a:pt x="0" y="531876"/>
                  </a:lnTo>
                  <a:lnTo>
                    <a:pt x="973836" y="531876"/>
                  </a:lnTo>
                  <a:lnTo>
                    <a:pt x="973836" y="0"/>
                  </a:lnTo>
                  <a:close/>
                </a:path>
              </a:pathLst>
            </a:custGeom>
            <a:solidFill>
              <a:srgbClr val="FFFF00"/>
            </a:solidFill>
          </p:spPr>
          <p:txBody>
            <a:bodyPr wrap="square" lIns="0" tIns="0" rIns="0" bIns="0" rtlCol="0"/>
            <a:lstStyle/>
            <a:p>
              <a:endParaRPr/>
            </a:p>
          </p:txBody>
        </p:sp>
        <p:pic>
          <p:nvPicPr>
            <p:cNvPr id="5" name="object 5"/>
            <p:cNvPicPr/>
            <p:nvPr/>
          </p:nvPicPr>
          <p:blipFill>
            <a:blip r:embed="rId2" cstate="print"/>
            <a:stretch>
              <a:fillRect/>
            </a:stretch>
          </p:blipFill>
          <p:spPr>
            <a:xfrm>
              <a:off x="0" y="1556766"/>
              <a:ext cx="6147054" cy="4533900"/>
            </a:xfrm>
            <a:prstGeom prst="rect">
              <a:avLst/>
            </a:prstGeom>
          </p:spPr>
        </p:pic>
        <p:sp>
          <p:nvSpPr>
            <p:cNvPr id="6" name="object 6"/>
            <p:cNvSpPr/>
            <p:nvPr/>
          </p:nvSpPr>
          <p:spPr>
            <a:xfrm>
              <a:off x="6171438" y="2961894"/>
              <a:ext cx="859155" cy="179070"/>
            </a:xfrm>
            <a:custGeom>
              <a:avLst/>
              <a:gdLst/>
              <a:ahLst/>
              <a:cxnLst/>
              <a:rect l="l" t="t" r="r" b="b"/>
              <a:pathLst>
                <a:path w="859154" h="179069">
                  <a:moveTo>
                    <a:pt x="858773" y="0"/>
                  </a:moveTo>
                  <a:lnTo>
                    <a:pt x="0" y="0"/>
                  </a:lnTo>
                  <a:lnTo>
                    <a:pt x="0" y="179070"/>
                  </a:lnTo>
                  <a:lnTo>
                    <a:pt x="858773" y="179070"/>
                  </a:lnTo>
                  <a:lnTo>
                    <a:pt x="858773" y="0"/>
                  </a:lnTo>
                  <a:close/>
                </a:path>
              </a:pathLst>
            </a:custGeom>
            <a:solidFill>
              <a:srgbClr val="FFFF00"/>
            </a:solidFill>
          </p:spPr>
          <p:txBody>
            <a:bodyPr wrap="square" lIns="0" tIns="0" rIns="0" bIns="0" rtlCol="0"/>
            <a:lstStyle/>
            <a:p>
              <a:endParaRPr/>
            </a:p>
          </p:txBody>
        </p:sp>
      </p:grpSp>
      <p:sp>
        <p:nvSpPr>
          <p:cNvPr id="7" name="object 7"/>
          <p:cNvSpPr txBox="1">
            <a:spLocks noGrp="1"/>
          </p:cNvSpPr>
          <p:nvPr>
            <p:ph type="title"/>
          </p:nvPr>
        </p:nvSpPr>
        <p:spPr>
          <a:xfrm>
            <a:off x="689101" y="254507"/>
            <a:ext cx="8784590" cy="452755"/>
          </a:xfrm>
          <a:prstGeom prst="rect">
            <a:avLst/>
          </a:prstGeom>
        </p:spPr>
        <p:txBody>
          <a:bodyPr vert="horz" wrap="square" lIns="0" tIns="12700" rIns="0" bIns="0" rtlCol="0">
            <a:spAutoFit/>
          </a:bodyPr>
          <a:lstStyle/>
          <a:p>
            <a:pPr marL="12700">
              <a:lnSpc>
                <a:spcPct val="100000"/>
              </a:lnSpc>
              <a:spcBef>
                <a:spcPts val="100"/>
              </a:spcBef>
            </a:pPr>
            <a:r>
              <a:rPr sz="2800" spc="-5" dirty="0">
                <a:solidFill>
                  <a:srgbClr val="00AEC9"/>
                </a:solidFill>
              </a:rPr>
              <a:t>Wind</a:t>
            </a:r>
            <a:r>
              <a:rPr sz="2800" spc="-25" dirty="0">
                <a:solidFill>
                  <a:srgbClr val="00AEC9"/>
                </a:solidFill>
              </a:rPr>
              <a:t> </a:t>
            </a:r>
            <a:r>
              <a:rPr sz="2800" dirty="0">
                <a:solidFill>
                  <a:srgbClr val="00AEC9"/>
                </a:solidFill>
              </a:rPr>
              <a:t>observations</a:t>
            </a:r>
            <a:r>
              <a:rPr sz="2800" spc="-5" dirty="0">
                <a:solidFill>
                  <a:srgbClr val="00AEC9"/>
                </a:solidFill>
              </a:rPr>
              <a:t> </a:t>
            </a:r>
            <a:r>
              <a:rPr sz="2800" dirty="0">
                <a:solidFill>
                  <a:srgbClr val="00AEC9"/>
                </a:solidFill>
              </a:rPr>
              <a:t>have</a:t>
            </a:r>
            <a:r>
              <a:rPr sz="2800" spc="-5" dirty="0">
                <a:solidFill>
                  <a:srgbClr val="00AEC9"/>
                </a:solidFill>
              </a:rPr>
              <a:t> </a:t>
            </a:r>
            <a:r>
              <a:rPr sz="2800" dirty="0">
                <a:solidFill>
                  <a:srgbClr val="00AEC9"/>
                </a:solidFill>
              </a:rPr>
              <a:t>strong</a:t>
            </a:r>
            <a:r>
              <a:rPr sz="2800" spc="-5" dirty="0">
                <a:solidFill>
                  <a:srgbClr val="00AEC9"/>
                </a:solidFill>
              </a:rPr>
              <a:t> </a:t>
            </a:r>
            <a:r>
              <a:rPr sz="2800" dirty="0">
                <a:solidFill>
                  <a:srgbClr val="00AEC9"/>
                </a:solidFill>
              </a:rPr>
              <a:t>impacts</a:t>
            </a:r>
            <a:r>
              <a:rPr sz="2800" spc="-10" dirty="0">
                <a:solidFill>
                  <a:srgbClr val="00AEC9"/>
                </a:solidFill>
              </a:rPr>
              <a:t> </a:t>
            </a:r>
            <a:r>
              <a:rPr sz="2800" dirty="0">
                <a:solidFill>
                  <a:srgbClr val="00AEC9"/>
                </a:solidFill>
              </a:rPr>
              <a:t>on</a:t>
            </a:r>
            <a:r>
              <a:rPr sz="2800" spc="-5" dirty="0">
                <a:solidFill>
                  <a:srgbClr val="00AEC9"/>
                </a:solidFill>
              </a:rPr>
              <a:t> </a:t>
            </a:r>
            <a:r>
              <a:rPr sz="2800" dirty="0">
                <a:solidFill>
                  <a:srgbClr val="00AEC9"/>
                </a:solidFill>
              </a:rPr>
              <a:t>forecast</a:t>
            </a:r>
            <a:endParaRPr sz="2800"/>
          </a:p>
        </p:txBody>
      </p:sp>
      <p:sp>
        <p:nvSpPr>
          <p:cNvPr id="8" name="object 8"/>
          <p:cNvSpPr txBox="1"/>
          <p:nvPr/>
        </p:nvSpPr>
        <p:spPr>
          <a:xfrm>
            <a:off x="1604772" y="6142482"/>
            <a:ext cx="7399020" cy="460375"/>
          </a:xfrm>
          <a:prstGeom prst="rect">
            <a:avLst/>
          </a:prstGeom>
          <a:solidFill>
            <a:srgbClr val="C1F7FF"/>
          </a:solidFill>
        </p:spPr>
        <p:txBody>
          <a:bodyPr vert="horz" wrap="square" lIns="0" tIns="40640" rIns="0" bIns="0" rtlCol="0">
            <a:spAutoFit/>
          </a:bodyPr>
          <a:lstStyle/>
          <a:p>
            <a:pPr marL="113030">
              <a:lnSpc>
                <a:spcPct val="100000"/>
              </a:lnSpc>
              <a:spcBef>
                <a:spcPts val="320"/>
              </a:spcBef>
              <a:tabLst>
                <a:tab pos="985519" algn="l"/>
              </a:tabLst>
            </a:pPr>
            <a:r>
              <a:rPr sz="2000" b="1" spc="-5" dirty="0">
                <a:solidFill>
                  <a:srgbClr val="5E5E5E"/>
                </a:solidFill>
                <a:latin typeface="Arial"/>
                <a:cs typeface="Arial"/>
              </a:rPr>
              <a:t>WMO:	The</a:t>
            </a:r>
            <a:r>
              <a:rPr sz="2000" b="1" dirty="0">
                <a:solidFill>
                  <a:srgbClr val="5E5E5E"/>
                </a:solidFill>
                <a:latin typeface="Arial"/>
                <a:cs typeface="Arial"/>
              </a:rPr>
              <a:t> </a:t>
            </a:r>
            <a:r>
              <a:rPr sz="2000" b="1" spc="-5" dirty="0">
                <a:solidFill>
                  <a:srgbClr val="5E5E5E"/>
                </a:solidFill>
                <a:latin typeface="Arial"/>
                <a:cs typeface="Arial"/>
              </a:rPr>
              <a:t>greatest</a:t>
            </a:r>
            <a:r>
              <a:rPr sz="2000" b="1" dirty="0">
                <a:solidFill>
                  <a:srgbClr val="5E5E5E"/>
                </a:solidFill>
                <a:latin typeface="Arial"/>
                <a:cs typeface="Arial"/>
              </a:rPr>
              <a:t> </a:t>
            </a:r>
            <a:r>
              <a:rPr sz="2000" b="1" spc="-5" dirty="0">
                <a:solidFill>
                  <a:srgbClr val="5E5E5E"/>
                </a:solidFill>
                <a:latin typeface="Arial"/>
                <a:cs typeface="Arial"/>
              </a:rPr>
              <a:t>unmet</a:t>
            </a:r>
            <a:r>
              <a:rPr sz="2000" b="1" spc="5" dirty="0">
                <a:solidFill>
                  <a:srgbClr val="5E5E5E"/>
                </a:solidFill>
                <a:latin typeface="Arial"/>
                <a:cs typeface="Arial"/>
              </a:rPr>
              <a:t> </a:t>
            </a:r>
            <a:r>
              <a:rPr sz="2000" b="1" spc="-5" dirty="0">
                <a:solidFill>
                  <a:srgbClr val="5E5E5E"/>
                </a:solidFill>
                <a:latin typeface="Arial"/>
                <a:cs typeface="Arial"/>
              </a:rPr>
              <a:t>observational</a:t>
            </a:r>
            <a:r>
              <a:rPr sz="2000" b="1" spc="15" dirty="0">
                <a:solidFill>
                  <a:srgbClr val="5E5E5E"/>
                </a:solidFill>
                <a:latin typeface="Arial"/>
                <a:cs typeface="Arial"/>
              </a:rPr>
              <a:t> </a:t>
            </a:r>
            <a:r>
              <a:rPr sz="2000" b="1" spc="-5" dirty="0">
                <a:solidFill>
                  <a:srgbClr val="5E5E5E"/>
                </a:solidFill>
                <a:latin typeface="Arial"/>
                <a:cs typeface="Arial"/>
              </a:rPr>
              <a:t>need</a:t>
            </a:r>
            <a:r>
              <a:rPr sz="2000" b="1" spc="10" dirty="0">
                <a:solidFill>
                  <a:srgbClr val="5E5E5E"/>
                </a:solidFill>
                <a:latin typeface="Arial"/>
                <a:cs typeface="Arial"/>
              </a:rPr>
              <a:t> </a:t>
            </a:r>
            <a:r>
              <a:rPr sz="2000" b="1" spc="-5" dirty="0">
                <a:solidFill>
                  <a:srgbClr val="5E5E5E"/>
                </a:solidFill>
                <a:latin typeface="Arial"/>
                <a:cs typeface="Arial"/>
              </a:rPr>
              <a:t>is</a:t>
            </a:r>
            <a:r>
              <a:rPr sz="2000" b="1" spc="-10" dirty="0">
                <a:solidFill>
                  <a:srgbClr val="5E5E5E"/>
                </a:solidFill>
                <a:latin typeface="Arial"/>
                <a:cs typeface="Arial"/>
              </a:rPr>
              <a:t> </a:t>
            </a:r>
            <a:r>
              <a:rPr sz="2000" b="1" spc="-5" dirty="0">
                <a:solidFill>
                  <a:srgbClr val="5E5E5E"/>
                </a:solidFill>
                <a:latin typeface="Arial"/>
                <a:cs typeface="Arial"/>
              </a:rPr>
              <a:t>still</a:t>
            </a:r>
            <a:r>
              <a:rPr sz="2000" b="1" spc="-15" dirty="0">
                <a:solidFill>
                  <a:srgbClr val="5E5E5E"/>
                </a:solidFill>
                <a:latin typeface="Arial"/>
                <a:cs typeface="Arial"/>
              </a:rPr>
              <a:t> </a:t>
            </a:r>
            <a:r>
              <a:rPr sz="2000" b="1" spc="-5" dirty="0">
                <a:solidFill>
                  <a:srgbClr val="5E5E5E"/>
                </a:solidFill>
                <a:latin typeface="Arial"/>
                <a:cs typeface="Arial"/>
              </a:rPr>
              <a:t>winds</a:t>
            </a:r>
            <a:endParaRPr sz="2000">
              <a:latin typeface="Arial"/>
              <a:cs typeface="Arial"/>
            </a:endParaRPr>
          </a:p>
        </p:txBody>
      </p:sp>
      <p:sp>
        <p:nvSpPr>
          <p:cNvPr id="9" name="object 9"/>
          <p:cNvSpPr txBox="1"/>
          <p:nvPr/>
        </p:nvSpPr>
        <p:spPr>
          <a:xfrm>
            <a:off x="3605021" y="1175003"/>
            <a:ext cx="4982210" cy="307975"/>
          </a:xfrm>
          <a:prstGeom prst="rect">
            <a:avLst/>
          </a:prstGeom>
          <a:solidFill>
            <a:srgbClr val="FFFF00"/>
          </a:solidFill>
        </p:spPr>
        <p:txBody>
          <a:bodyPr vert="horz" wrap="square" lIns="0" tIns="41275" rIns="0" bIns="0" rtlCol="0">
            <a:spAutoFit/>
          </a:bodyPr>
          <a:lstStyle/>
          <a:p>
            <a:pPr marL="111760">
              <a:lnSpc>
                <a:spcPct val="100000"/>
              </a:lnSpc>
              <a:spcBef>
                <a:spcPts val="325"/>
              </a:spcBef>
            </a:pPr>
            <a:r>
              <a:rPr sz="1400" b="1" spc="-5" dirty="0">
                <a:latin typeface="Arial"/>
                <a:cs typeface="Arial"/>
              </a:rPr>
              <a:t>Observations</a:t>
            </a:r>
            <a:r>
              <a:rPr sz="1400" b="1" spc="-10" dirty="0">
                <a:latin typeface="Arial"/>
                <a:cs typeface="Arial"/>
              </a:rPr>
              <a:t> </a:t>
            </a:r>
            <a:r>
              <a:rPr sz="1400" b="1" spc="-5" dirty="0">
                <a:latin typeface="Arial"/>
                <a:cs typeface="Arial"/>
              </a:rPr>
              <a:t>that include</a:t>
            </a:r>
            <a:r>
              <a:rPr sz="1400" b="1" spc="-15" dirty="0">
                <a:latin typeface="Arial"/>
                <a:cs typeface="Arial"/>
              </a:rPr>
              <a:t> </a:t>
            </a:r>
            <a:r>
              <a:rPr sz="1400" b="1" spc="-5" dirty="0">
                <a:latin typeface="Arial"/>
                <a:cs typeface="Arial"/>
              </a:rPr>
              <a:t>winds</a:t>
            </a:r>
            <a:r>
              <a:rPr sz="1400" b="1" dirty="0">
                <a:latin typeface="Arial"/>
                <a:cs typeface="Arial"/>
              </a:rPr>
              <a:t> </a:t>
            </a:r>
            <a:r>
              <a:rPr sz="1400" b="1" spc="-5" dirty="0">
                <a:latin typeface="Arial"/>
                <a:cs typeface="Arial"/>
              </a:rPr>
              <a:t>(retrieved</a:t>
            </a:r>
            <a:r>
              <a:rPr sz="1400" b="1" spc="-10" dirty="0">
                <a:latin typeface="Arial"/>
                <a:cs typeface="Arial"/>
              </a:rPr>
              <a:t> </a:t>
            </a:r>
            <a:r>
              <a:rPr sz="1400" b="1" spc="-5" dirty="0">
                <a:latin typeface="Arial"/>
                <a:cs typeface="Arial"/>
              </a:rPr>
              <a:t>or</a:t>
            </a:r>
            <a:r>
              <a:rPr sz="1400" b="1" spc="5" dirty="0">
                <a:latin typeface="Arial"/>
                <a:cs typeface="Arial"/>
              </a:rPr>
              <a:t> </a:t>
            </a:r>
            <a:r>
              <a:rPr sz="1400" b="1" spc="-5" dirty="0">
                <a:latin typeface="Arial"/>
                <a:cs typeface="Arial"/>
              </a:rPr>
              <a:t>measured)</a:t>
            </a:r>
            <a:endParaRPr sz="1400">
              <a:latin typeface="Arial"/>
              <a:cs typeface="Arial"/>
            </a:endParaRPr>
          </a:p>
        </p:txBody>
      </p:sp>
      <p:sp>
        <p:nvSpPr>
          <p:cNvPr id="10" name="object 10"/>
          <p:cNvSpPr txBox="1"/>
          <p:nvPr/>
        </p:nvSpPr>
        <p:spPr>
          <a:xfrm>
            <a:off x="3439159" y="888492"/>
            <a:ext cx="5292725"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GEOS-5</a:t>
            </a:r>
            <a:r>
              <a:rPr sz="1600" spc="5" dirty="0">
                <a:latin typeface="Arial"/>
                <a:cs typeface="Arial"/>
              </a:rPr>
              <a:t> </a:t>
            </a:r>
            <a:r>
              <a:rPr sz="1600" spc="-5" dirty="0">
                <a:latin typeface="Arial"/>
                <a:cs typeface="Arial"/>
              </a:rPr>
              <a:t>Impact</a:t>
            </a:r>
            <a:r>
              <a:rPr sz="1600" spc="25" dirty="0">
                <a:latin typeface="Arial"/>
                <a:cs typeface="Arial"/>
              </a:rPr>
              <a:t> </a:t>
            </a:r>
            <a:r>
              <a:rPr sz="1600" spc="-5" dirty="0">
                <a:latin typeface="Arial"/>
                <a:cs typeface="Arial"/>
              </a:rPr>
              <a:t>Summaries:</a:t>
            </a:r>
            <a:r>
              <a:rPr sz="1600" spc="459" dirty="0">
                <a:latin typeface="Arial"/>
                <a:cs typeface="Arial"/>
              </a:rPr>
              <a:t> </a:t>
            </a:r>
            <a:r>
              <a:rPr sz="1600" dirty="0">
                <a:latin typeface="Arial"/>
                <a:cs typeface="Arial"/>
              </a:rPr>
              <a:t>July </a:t>
            </a:r>
            <a:r>
              <a:rPr sz="1600" spc="-5" dirty="0">
                <a:latin typeface="Arial"/>
                <a:cs typeface="Arial"/>
              </a:rPr>
              <a:t>2018-July 2019,</a:t>
            </a:r>
            <a:r>
              <a:rPr sz="1600" spc="-10" dirty="0">
                <a:latin typeface="Arial"/>
                <a:cs typeface="Arial"/>
              </a:rPr>
              <a:t> Tropics</a:t>
            </a:r>
            <a:endParaRPr sz="1600">
              <a:latin typeface="Arial"/>
              <a:cs typeface="Arial"/>
            </a:endParaRPr>
          </a:p>
        </p:txBody>
      </p:sp>
      <p:sp>
        <p:nvSpPr>
          <p:cNvPr id="11" name="object 11"/>
          <p:cNvSpPr txBox="1"/>
          <p:nvPr/>
        </p:nvSpPr>
        <p:spPr>
          <a:xfrm>
            <a:off x="7213854" y="4339335"/>
            <a:ext cx="2338070" cy="57404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0000"/>
                </a:solidFill>
                <a:latin typeface="Arial"/>
                <a:cs typeface="Arial"/>
              </a:rPr>
              <a:t>Tropics,</a:t>
            </a:r>
            <a:endParaRPr sz="1800">
              <a:latin typeface="Arial"/>
              <a:cs typeface="Arial"/>
            </a:endParaRPr>
          </a:p>
          <a:p>
            <a:pPr marL="12700">
              <a:lnSpc>
                <a:spcPct val="100000"/>
              </a:lnSpc>
            </a:pPr>
            <a:r>
              <a:rPr sz="1800" spc="-5" dirty="0">
                <a:solidFill>
                  <a:srgbClr val="FF0000"/>
                </a:solidFill>
                <a:latin typeface="Arial"/>
                <a:cs typeface="Arial"/>
              </a:rPr>
              <a:t>impact per</a:t>
            </a:r>
            <a:r>
              <a:rPr sz="1800" dirty="0">
                <a:solidFill>
                  <a:srgbClr val="FF0000"/>
                </a:solidFill>
                <a:latin typeface="Arial"/>
                <a:cs typeface="Arial"/>
              </a:rPr>
              <a:t> </a:t>
            </a:r>
            <a:r>
              <a:rPr sz="1800" spc="-5" dirty="0">
                <a:solidFill>
                  <a:srgbClr val="FF0000"/>
                </a:solidFill>
                <a:latin typeface="Arial"/>
                <a:cs typeface="Arial"/>
              </a:rPr>
              <a:t>observation</a:t>
            </a:r>
            <a:endParaRPr sz="1800">
              <a:latin typeface="Arial"/>
              <a:cs typeface="Arial"/>
            </a:endParaRPr>
          </a:p>
        </p:txBody>
      </p:sp>
      <p:grpSp>
        <p:nvGrpSpPr>
          <p:cNvPr id="12" name="object 12"/>
          <p:cNvGrpSpPr/>
          <p:nvPr/>
        </p:nvGrpSpPr>
        <p:grpSpPr>
          <a:xfrm>
            <a:off x="6096000" y="1569719"/>
            <a:ext cx="6096000" cy="4533900"/>
            <a:chOff x="6096000" y="1569719"/>
            <a:chExt cx="6096000" cy="4533900"/>
          </a:xfrm>
        </p:grpSpPr>
        <p:sp>
          <p:nvSpPr>
            <p:cNvPr id="13" name="object 13"/>
            <p:cNvSpPr/>
            <p:nvPr/>
          </p:nvSpPr>
          <p:spPr>
            <a:xfrm>
              <a:off x="6111240" y="2126741"/>
              <a:ext cx="944880" cy="2860040"/>
            </a:xfrm>
            <a:custGeom>
              <a:avLst/>
              <a:gdLst/>
              <a:ahLst/>
              <a:cxnLst/>
              <a:rect l="l" t="t" r="r" b="b"/>
              <a:pathLst>
                <a:path w="944879" h="2860040">
                  <a:moveTo>
                    <a:pt x="918972" y="0"/>
                  </a:moveTo>
                  <a:lnTo>
                    <a:pt x="60198" y="0"/>
                  </a:lnTo>
                  <a:lnTo>
                    <a:pt x="60198" y="704850"/>
                  </a:lnTo>
                  <a:lnTo>
                    <a:pt x="918972" y="704850"/>
                  </a:lnTo>
                  <a:lnTo>
                    <a:pt x="918972" y="0"/>
                  </a:lnTo>
                  <a:close/>
                </a:path>
                <a:path w="944879" h="2860040">
                  <a:moveTo>
                    <a:pt x="943356" y="1997964"/>
                  </a:moveTo>
                  <a:lnTo>
                    <a:pt x="84582" y="1997964"/>
                  </a:lnTo>
                  <a:lnTo>
                    <a:pt x="84582" y="2362200"/>
                  </a:lnTo>
                  <a:lnTo>
                    <a:pt x="943356" y="2362200"/>
                  </a:lnTo>
                  <a:lnTo>
                    <a:pt x="943356" y="1997964"/>
                  </a:lnTo>
                  <a:close/>
                </a:path>
                <a:path w="944879" h="2860040">
                  <a:moveTo>
                    <a:pt x="943356" y="1713738"/>
                  </a:moveTo>
                  <a:lnTo>
                    <a:pt x="84582" y="1713738"/>
                  </a:lnTo>
                  <a:lnTo>
                    <a:pt x="84582" y="1865376"/>
                  </a:lnTo>
                  <a:lnTo>
                    <a:pt x="943356" y="1865376"/>
                  </a:lnTo>
                  <a:lnTo>
                    <a:pt x="943356" y="1713738"/>
                  </a:lnTo>
                  <a:close/>
                </a:path>
                <a:path w="944879" h="2860040">
                  <a:moveTo>
                    <a:pt x="944880" y="2675382"/>
                  </a:moveTo>
                  <a:lnTo>
                    <a:pt x="0" y="2675382"/>
                  </a:lnTo>
                  <a:lnTo>
                    <a:pt x="0" y="2859786"/>
                  </a:lnTo>
                  <a:lnTo>
                    <a:pt x="944880" y="2859786"/>
                  </a:lnTo>
                  <a:lnTo>
                    <a:pt x="944880" y="2675382"/>
                  </a:lnTo>
                  <a:close/>
                </a:path>
                <a:path w="944879" h="2860040">
                  <a:moveTo>
                    <a:pt x="944880" y="1178052"/>
                  </a:moveTo>
                  <a:lnTo>
                    <a:pt x="86106" y="1178052"/>
                  </a:lnTo>
                  <a:lnTo>
                    <a:pt x="86106" y="1357122"/>
                  </a:lnTo>
                  <a:lnTo>
                    <a:pt x="944880" y="1357122"/>
                  </a:lnTo>
                  <a:lnTo>
                    <a:pt x="944880" y="1178052"/>
                  </a:lnTo>
                  <a:close/>
                </a:path>
              </a:pathLst>
            </a:custGeom>
            <a:solidFill>
              <a:srgbClr val="FFFF00"/>
            </a:solidFill>
          </p:spPr>
          <p:txBody>
            <a:bodyPr wrap="square" lIns="0" tIns="0" rIns="0" bIns="0" rtlCol="0"/>
            <a:lstStyle/>
            <a:p>
              <a:endParaRPr/>
            </a:p>
          </p:txBody>
        </p:sp>
        <p:pic>
          <p:nvPicPr>
            <p:cNvPr id="14" name="object 14"/>
            <p:cNvPicPr/>
            <p:nvPr/>
          </p:nvPicPr>
          <p:blipFill>
            <a:blip r:embed="rId3" cstate="print"/>
            <a:stretch>
              <a:fillRect/>
            </a:stretch>
          </p:blipFill>
          <p:spPr>
            <a:xfrm>
              <a:off x="6096000" y="1569719"/>
              <a:ext cx="6095999" cy="4533900"/>
            </a:xfrm>
            <a:prstGeom prst="rect">
              <a:avLst/>
            </a:prstGeom>
          </p:spPr>
        </p:pic>
      </p:grpSp>
      <p:sp>
        <p:nvSpPr>
          <p:cNvPr id="15" name="object 15"/>
          <p:cNvSpPr txBox="1"/>
          <p:nvPr/>
        </p:nvSpPr>
        <p:spPr>
          <a:xfrm>
            <a:off x="663701" y="6463622"/>
            <a:ext cx="155575" cy="158750"/>
          </a:xfrm>
          <a:prstGeom prst="rect">
            <a:avLst/>
          </a:prstGeom>
        </p:spPr>
        <p:txBody>
          <a:bodyPr vert="horz" wrap="square" lIns="0" tIns="5715" rIns="0" bIns="0" rtlCol="0">
            <a:spAutoFit/>
          </a:bodyPr>
          <a:lstStyle/>
          <a:p>
            <a:pPr marL="38100">
              <a:lnSpc>
                <a:spcPct val="100000"/>
              </a:lnSpc>
              <a:spcBef>
                <a:spcPts val="45"/>
              </a:spcBef>
            </a:pPr>
            <a:fld id="{81D60167-4931-47E6-BA6A-407CBD079E47}" type="slidenum">
              <a:rPr sz="900" i="1" spc="15" dirty="0">
                <a:solidFill>
                  <a:srgbClr val="B0B0B0"/>
                </a:solidFill>
                <a:latin typeface="Arial"/>
                <a:cs typeface="Arial"/>
              </a:rPr>
              <a:t>52</a:t>
            </a:fld>
            <a:endParaRPr sz="900">
              <a:latin typeface="Arial"/>
              <a:cs typeface="Arial"/>
            </a:endParaRPr>
          </a:p>
        </p:txBody>
      </p:sp>
      <p:sp>
        <p:nvSpPr>
          <p:cNvPr id="16" name="object 16"/>
          <p:cNvSpPr txBox="1">
            <a:spLocks noGrp="1"/>
          </p:cNvSpPr>
          <p:nvPr>
            <p:ph type="ftr" sz="quarter" idx="5"/>
          </p:nvPr>
        </p:nvSpPr>
        <p:spPr>
          <a:xfrm>
            <a:off x="9212833" y="6458542"/>
            <a:ext cx="2606040" cy="158750"/>
          </a:xfrm>
          <a:prstGeom prst="rect">
            <a:avLst/>
          </a:prstGeom>
        </p:spPr>
        <p:txBody>
          <a:bodyPr vert="horz" wrap="square" lIns="0" tIns="0" rIns="0" bIns="0" rtlCol="0">
            <a:spAutoFit/>
          </a:bodyPr>
          <a:lstStyle>
            <a:defPPr>
              <a:defRPr lang="en-US"/>
            </a:defPPr>
            <a:lvl1pPr marL="0" algn="l" defTabSz="914400" rtl="0" eaLnBrk="1" latinLnBrk="0" hangingPunct="1">
              <a:defRPr sz="900" b="1" i="1" kern="1200">
                <a:solidFill>
                  <a:srgbClr val="0D6F7E"/>
                </a:solidFill>
                <a:latin typeface="Arial-BoldItalicMT"/>
                <a:ea typeface="+mn-ea"/>
                <a:cs typeface="Arial-BoldItalic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5"/>
              </a:spcBef>
            </a:pPr>
            <a:r>
              <a:rPr lang="en-US" spc="25"/>
              <a:t>NOAA</a:t>
            </a:r>
            <a:r>
              <a:rPr lang="en-US" spc="5"/>
              <a:t> </a:t>
            </a:r>
            <a:r>
              <a:rPr lang="en-US" spc="20"/>
              <a:t>STAR</a:t>
            </a:r>
            <a:r>
              <a:rPr lang="en-US" spc="10"/>
              <a:t> </a:t>
            </a:r>
            <a:r>
              <a:rPr lang="en-US" spc="15"/>
              <a:t>Seminar</a:t>
            </a:r>
            <a:r>
              <a:rPr lang="en-US" spc="30"/>
              <a:t> </a:t>
            </a:r>
            <a:r>
              <a:rPr lang="en-US" spc="10"/>
              <a:t>-</a:t>
            </a:r>
            <a:r>
              <a:rPr lang="en-US" spc="15"/>
              <a:t> 25</a:t>
            </a:r>
            <a:r>
              <a:rPr lang="en-US" spc="20"/>
              <a:t> </a:t>
            </a:r>
            <a:r>
              <a:rPr lang="en-US" spc="15"/>
              <a:t>July</a:t>
            </a:r>
            <a:r>
              <a:rPr lang="en-US" spc="20"/>
              <a:t> </a:t>
            </a:r>
            <a:r>
              <a:rPr lang="en-US" spc="15"/>
              <a:t>2019</a:t>
            </a:r>
            <a:r>
              <a:rPr lang="en-US" spc="35"/>
              <a:t> </a:t>
            </a:r>
            <a:r>
              <a:rPr lang="en-US" spc="10"/>
              <a:t>-</a:t>
            </a:r>
            <a:r>
              <a:rPr lang="en-US" spc="15"/>
              <a:t> </a:t>
            </a:r>
            <a:r>
              <a:rPr lang="en-US" spc="25"/>
              <a:t>NCWCP</a:t>
            </a:r>
            <a:endParaRPr spc="25" dirty="0"/>
          </a:p>
        </p:txBody>
      </p:sp>
      <p:sp>
        <p:nvSpPr>
          <p:cNvPr id="17" name="Slide Number Placeholder 16">
            <a:extLst>
              <a:ext uri="{FF2B5EF4-FFF2-40B4-BE49-F238E27FC236}">
                <a16:creationId xmlns:a16="http://schemas.microsoft.com/office/drawing/2014/main" id="{C6034E64-75A9-9044-A186-37F0A8E22836}"/>
              </a:ext>
            </a:extLst>
          </p:cNvPr>
          <p:cNvSpPr>
            <a:spLocks noGrp="1"/>
          </p:cNvSpPr>
          <p:nvPr>
            <p:ph type="sldNum" sz="quarter" idx="7"/>
          </p:nvPr>
        </p:nvSpPr>
        <p:spPr>
          <a:xfrm>
            <a:off x="663701" y="6463622"/>
            <a:ext cx="221615" cy="158750"/>
          </a:xfrm>
          <a:prstGeom prst="rect">
            <a:avLst/>
          </a:prstGeom>
        </p:spPr>
        <p:txBody>
          <a:bodyPr wrap="square" lIns="0" tIns="0" rIns="0" bIns="0">
            <a:spAutoFit/>
          </a:bodyPr>
          <a:lstStyle>
            <a:defPPr>
              <a:defRPr lang="en-US"/>
            </a:defPPr>
            <a:lvl1pPr marL="0" algn="l" defTabSz="914400" rtl="0" eaLnBrk="1" latinLnBrk="0" hangingPunct="1">
              <a:defRPr sz="900" b="0" i="1" kern="1200">
                <a:solidFill>
                  <a:srgbClr val="B0B0B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45"/>
              </a:spcBef>
            </a:pPr>
            <a:fld id="{81D60167-4931-47E6-BA6A-407CBD079E47}" type="slidenum">
              <a:rPr lang="en-US" spc="15" smtClean="0"/>
              <a:pPr marL="38100">
                <a:lnSpc>
                  <a:spcPct val="100000"/>
                </a:lnSpc>
                <a:spcBef>
                  <a:spcPts val="45"/>
                </a:spcBef>
              </a:pPr>
              <a:t>52</a:t>
            </a:fld>
            <a:endParaRPr lang="en-US" spc="15"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431" y="280162"/>
            <a:ext cx="6991984" cy="502284"/>
          </a:xfrm>
          <a:prstGeom prst="rect">
            <a:avLst/>
          </a:prstGeom>
        </p:spPr>
        <p:txBody>
          <a:bodyPr vert="horz" wrap="square" lIns="0" tIns="15875" rIns="0" bIns="0" rtlCol="0">
            <a:spAutoFit/>
          </a:bodyPr>
          <a:lstStyle/>
          <a:p>
            <a:pPr marL="12700">
              <a:lnSpc>
                <a:spcPct val="100000"/>
              </a:lnSpc>
              <a:spcBef>
                <a:spcPts val="125"/>
              </a:spcBef>
            </a:pPr>
            <a:r>
              <a:rPr sz="3100" spc="10" dirty="0">
                <a:solidFill>
                  <a:srgbClr val="00AEC9"/>
                </a:solidFill>
              </a:rPr>
              <a:t>Existing</a:t>
            </a:r>
            <a:r>
              <a:rPr sz="3100" spc="-30" dirty="0">
                <a:solidFill>
                  <a:srgbClr val="00AEC9"/>
                </a:solidFill>
              </a:rPr>
              <a:t> </a:t>
            </a:r>
            <a:r>
              <a:rPr sz="3100" spc="10" dirty="0">
                <a:solidFill>
                  <a:srgbClr val="00AEC9"/>
                </a:solidFill>
              </a:rPr>
              <a:t>global</a:t>
            </a:r>
            <a:r>
              <a:rPr sz="3100" spc="-25" dirty="0">
                <a:solidFill>
                  <a:srgbClr val="00AEC9"/>
                </a:solidFill>
              </a:rPr>
              <a:t> </a:t>
            </a:r>
            <a:r>
              <a:rPr sz="3100" spc="15" dirty="0">
                <a:solidFill>
                  <a:srgbClr val="00AEC9"/>
                </a:solidFill>
              </a:rPr>
              <a:t>winds</a:t>
            </a:r>
            <a:r>
              <a:rPr sz="3100" spc="-30" dirty="0">
                <a:solidFill>
                  <a:srgbClr val="00AEC9"/>
                </a:solidFill>
              </a:rPr>
              <a:t> </a:t>
            </a:r>
            <a:r>
              <a:rPr sz="3100" spc="15" dirty="0">
                <a:solidFill>
                  <a:srgbClr val="00AEC9"/>
                </a:solidFill>
              </a:rPr>
              <a:t>measurements</a:t>
            </a:r>
            <a:endParaRPr sz="3100"/>
          </a:p>
        </p:txBody>
      </p:sp>
      <p:grpSp>
        <p:nvGrpSpPr>
          <p:cNvPr id="3" name="object 3"/>
          <p:cNvGrpSpPr/>
          <p:nvPr/>
        </p:nvGrpSpPr>
        <p:grpSpPr>
          <a:xfrm>
            <a:off x="8129196" y="3800094"/>
            <a:ext cx="3879850" cy="2599690"/>
            <a:chOff x="8129196" y="3800094"/>
            <a:chExt cx="3879850" cy="2599690"/>
          </a:xfrm>
        </p:grpSpPr>
        <p:pic>
          <p:nvPicPr>
            <p:cNvPr id="4" name="object 4"/>
            <p:cNvPicPr/>
            <p:nvPr/>
          </p:nvPicPr>
          <p:blipFill>
            <a:blip r:embed="rId2" cstate="print"/>
            <a:stretch>
              <a:fillRect/>
            </a:stretch>
          </p:blipFill>
          <p:spPr>
            <a:xfrm>
              <a:off x="8129196" y="3924434"/>
              <a:ext cx="3879794" cy="2474767"/>
            </a:xfrm>
            <a:prstGeom prst="rect">
              <a:avLst/>
            </a:prstGeom>
          </p:spPr>
        </p:pic>
        <p:sp>
          <p:nvSpPr>
            <p:cNvPr id="5" name="object 5"/>
            <p:cNvSpPr/>
            <p:nvPr/>
          </p:nvSpPr>
          <p:spPr>
            <a:xfrm>
              <a:off x="9132569" y="3800094"/>
              <a:ext cx="1699260" cy="339090"/>
            </a:xfrm>
            <a:custGeom>
              <a:avLst/>
              <a:gdLst/>
              <a:ahLst/>
              <a:cxnLst/>
              <a:rect l="l" t="t" r="r" b="b"/>
              <a:pathLst>
                <a:path w="1699259" h="339089">
                  <a:moveTo>
                    <a:pt x="1699260" y="0"/>
                  </a:moveTo>
                  <a:lnTo>
                    <a:pt x="0" y="0"/>
                  </a:lnTo>
                  <a:lnTo>
                    <a:pt x="0" y="339089"/>
                  </a:lnTo>
                  <a:lnTo>
                    <a:pt x="1699260" y="339089"/>
                  </a:lnTo>
                  <a:lnTo>
                    <a:pt x="1699260" y="0"/>
                  </a:lnTo>
                  <a:close/>
                </a:path>
              </a:pathLst>
            </a:custGeom>
            <a:solidFill>
              <a:srgbClr val="FFFFFF"/>
            </a:solidFill>
          </p:spPr>
          <p:txBody>
            <a:bodyPr wrap="square" lIns="0" tIns="0" rIns="0" bIns="0" rtlCol="0"/>
            <a:lstStyle/>
            <a:p>
              <a:endParaRPr/>
            </a:p>
          </p:txBody>
        </p:sp>
      </p:grpSp>
      <p:grpSp>
        <p:nvGrpSpPr>
          <p:cNvPr id="6" name="object 6"/>
          <p:cNvGrpSpPr/>
          <p:nvPr/>
        </p:nvGrpSpPr>
        <p:grpSpPr>
          <a:xfrm>
            <a:off x="160797" y="1388363"/>
            <a:ext cx="3896995" cy="2510155"/>
            <a:chOff x="160797" y="1388363"/>
            <a:chExt cx="3896995" cy="2510155"/>
          </a:xfrm>
        </p:grpSpPr>
        <p:pic>
          <p:nvPicPr>
            <p:cNvPr id="7" name="object 7"/>
            <p:cNvPicPr/>
            <p:nvPr/>
          </p:nvPicPr>
          <p:blipFill>
            <a:blip r:embed="rId3" cstate="print"/>
            <a:stretch>
              <a:fillRect/>
            </a:stretch>
          </p:blipFill>
          <p:spPr>
            <a:xfrm>
              <a:off x="160797" y="1476755"/>
              <a:ext cx="3896852" cy="2421636"/>
            </a:xfrm>
            <a:prstGeom prst="rect">
              <a:avLst/>
            </a:prstGeom>
          </p:spPr>
        </p:pic>
        <p:sp>
          <p:nvSpPr>
            <p:cNvPr id="8" name="object 8"/>
            <p:cNvSpPr/>
            <p:nvPr/>
          </p:nvSpPr>
          <p:spPr>
            <a:xfrm>
              <a:off x="1216913" y="1388363"/>
              <a:ext cx="1670685" cy="338455"/>
            </a:xfrm>
            <a:custGeom>
              <a:avLst/>
              <a:gdLst/>
              <a:ahLst/>
              <a:cxnLst/>
              <a:rect l="l" t="t" r="r" b="b"/>
              <a:pathLst>
                <a:path w="1670685" h="338455">
                  <a:moveTo>
                    <a:pt x="1670304" y="0"/>
                  </a:moveTo>
                  <a:lnTo>
                    <a:pt x="0" y="0"/>
                  </a:lnTo>
                  <a:lnTo>
                    <a:pt x="0" y="338327"/>
                  </a:lnTo>
                  <a:lnTo>
                    <a:pt x="1670304" y="338327"/>
                  </a:lnTo>
                  <a:lnTo>
                    <a:pt x="1670304" y="0"/>
                  </a:lnTo>
                  <a:close/>
                </a:path>
              </a:pathLst>
            </a:custGeom>
            <a:solidFill>
              <a:srgbClr val="FFFFFF"/>
            </a:solidFill>
          </p:spPr>
          <p:txBody>
            <a:bodyPr wrap="square" lIns="0" tIns="0" rIns="0" bIns="0" rtlCol="0"/>
            <a:lstStyle/>
            <a:p>
              <a:endParaRPr/>
            </a:p>
          </p:txBody>
        </p:sp>
      </p:grpSp>
      <p:sp>
        <p:nvSpPr>
          <p:cNvPr id="9" name="object 9"/>
          <p:cNvSpPr txBox="1"/>
          <p:nvPr/>
        </p:nvSpPr>
        <p:spPr>
          <a:xfrm>
            <a:off x="1378203" y="1416811"/>
            <a:ext cx="1347470" cy="269875"/>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293C3E"/>
                </a:solidFill>
                <a:latin typeface="Arial"/>
                <a:cs typeface="Arial"/>
              </a:rPr>
              <a:t>Surface</a:t>
            </a:r>
            <a:r>
              <a:rPr sz="1600" spc="-40" dirty="0">
                <a:solidFill>
                  <a:srgbClr val="293C3E"/>
                </a:solidFill>
                <a:latin typeface="Arial"/>
                <a:cs typeface="Arial"/>
              </a:rPr>
              <a:t> </a:t>
            </a:r>
            <a:r>
              <a:rPr sz="1600" spc="-5" dirty="0">
                <a:solidFill>
                  <a:srgbClr val="293C3E"/>
                </a:solidFill>
                <a:latin typeface="Arial"/>
                <a:cs typeface="Arial"/>
              </a:rPr>
              <a:t>Buoys</a:t>
            </a:r>
            <a:endParaRPr sz="1600">
              <a:latin typeface="Arial"/>
              <a:cs typeface="Arial"/>
            </a:endParaRPr>
          </a:p>
        </p:txBody>
      </p:sp>
      <p:sp>
        <p:nvSpPr>
          <p:cNvPr id="10" name="object 10"/>
          <p:cNvSpPr txBox="1"/>
          <p:nvPr/>
        </p:nvSpPr>
        <p:spPr>
          <a:xfrm>
            <a:off x="9853168" y="2076672"/>
            <a:ext cx="1185545" cy="227329"/>
          </a:xfrm>
          <a:prstGeom prst="rect">
            <a:avLst/>
          </a:prstGeom>
        </p:spPr>
        <p:txBody>
          <a:bodyPr vert="horz" wrap="square" lIns="0" tIns="0" rIns="0" bIns="0" rtlCol="0">
            <a:spAutoFit/>
          </a:bodyPr>
          <a:lstStyle/>
          <a:p>
            <a:pPr>
              <a:lnSpc>
                <a:spcPts val="1770"/>
              </a:lnSpc>
            </a:pPr>
            <a:r>
              <a:rPr sz="1600" dirty="0">
                <a:solidFill>
                  <a:srgbClr val="293C3E"/>
                </a:solidFill>
                <a:latin typeface="Arial"/>
                <a:cs typeface="Arial"/>
              </a:rPr>
              <a:t>Rad</a:t>
            </a:r>
            <a:r>
              <a:rPr sz="1600" spc="-10" dirty="0">
                <a:solidFill>
                  <a:srgbClr val="293C3E"/>
                </a:solidFill>
                <a:latin typeface="Arial"/>
                <a:cs typeface="Arial"/>
              </a:rPr>
              <a:t>i</a:t>
            </a:r>
            <a:r>
              <a:rPr sz="1600" dirty="0">
                <a:solidFill>
                  <a:srgbClr val="293C3E"/>
                </a:solidFill>
                <a:latin typeface="Arial"/>
                <a:cs typeface="Arial"/>
              </a:rPr>
              <a:t>oso</a:t>
            </a:r>
            <a:r>
              <a:rPr sz="1600" spc="-5" dirty="0">
                <a:solidFill>
                  <a:srgbClr val="293C3E"/>
                </a:solidFill>
                <a:latin typeface="Arial"/>
                <a:cs typeface="Arial"/>
              </a:rPr>
              <a:t>n</a:t>
            </a:r>
            <a:r>
              <a:rPr sz="1600" dirty="0">
                <a:solidFill>
                  <a:srgbClr val="293C3E"/>
                </a:solidFill>
                <a:latin typeface="Arial"/>
                <a:cs typeface="Arial"/>
              </a:rPr>
              <a:t>d</a:t>
            </a:r>
            <a:r>
              <a:rPr sz="1600" spc="-5" dirty="0">
                <a:solidFill>
                  <a:srgbClr val="293C3E"/>
                </a:solidFill>
                <a:latin typeface="Arial"/>
                <a:cs typeface="Arial"/>
              </a:rPr>
              <a:t>e</a:t>
            </a:r>
            <a:r>
              <a:rPr sz="1600" dirty="0">
                <a:solidFill>
                  <a:srgbClr val="293C3E"/>
                </a:solidFill>
                <a:latin typeface="Arial"/>
                <a:cs typeface="Arial"/>
              </a:rPr>
              <a:t>s</a:t>
            </a:r>
            <a:endParaRPr sz="1600">
              <a:latin typeface="Arial"/>
              <a:cs typeface="Arial"/>
            </a:endParaRPr>
          </a:p>
        </p:txBody>
      </p:sp>
      <p:sp>
        <p:nvSpPr>
          <p:cNvPr id="11" name="object 11"/>
          <p:cNvSpPr txBox="1"/>
          <p:nvPr/>
        </p:nvSpPr>
        <p:spPr>
          <a:xfrm>
            <a:off x="4453635" y="4316222"/>
            <a:ext cx="2819400" cy="1764030"/>
          </a:xfrm>
          <a:prstGeom prst="rect">
            <a:avLst/>
          </a:prstGeom>
        </p:spPr>
        <p:txBody>
          <a:bodyPr vert="horz" wrap="square" lIns="0" tIns="12700" rIns="0" bIns="0" rtlCol="0">
            <a:spAutoFit/>
          </a:bodyPr>
          <a:lstStyle/>
          <a:p>
            <a:pPr marL="12700" marR="19685">
              <a:lnSpc>
                <a:spcPct val="100000"/>
              </a:lnSpc>
              <a:spcBef>
                <a:spcPts val="100"/>
              </a:spcBef>
            </a:pPr>
            <a:r>
              <a:rPr sz="1600" spc="-5" dirty="0">
                <a:solidFill>
                  <a:srgbClr val="293C3E"/>
                </a:solidFill>
                <a:latin typeface="Arial"/>
                <a:cs typeface="Arial"/>
              </a:rPr>
              <a:t>V</a:t>
            </a:r>
            <a:r>
              <a:rPr sz="1400" spc="-5" dirty="0">
                <a:solidFill>
                  <a:srgbClr val="293C3E"/>
                </a:solidFill>
                <a:latin typeface="Arial"/>
                <a:cs typeface="Arial"/>
              </a:rPr>
              <a:t>isible or water vapor channels </a:t>
            </a:r>
            <a:r>
              <a:rPr sz="1400" dirty="0">
                <a:solidFill>
                  <a:srgbClr val="293C3E"/>
                </a:solidFill>
                <a:latin typeface="Arial"/>
                <a:cs typeface="Arial"/>
              </a:rPr>
              <a:t> Requires </a:t>
            </a:r>
            <a:r>
              <a:rPr sz="1400" spc="-5" dirty="0">
                <a:solidFill>
                  <a:srgbClr val="293C3E"/>
                </a:solidFill>
                <a:latin typeface="Arial"/>
                <a:cs typeface="Arial"/>
              </a:rPr>
              <a:t>3 cloud images, cloud </a:t>
            </a:r>
            <a:r>
              <a:rPr sz="1400" dirty="0">
                <a:solidFill>
                  <a:srgbClr val="293C3E"/>
                </a:solidFill>
                <a:latin typeface="Arial"/>
                <a:cs typeface="Arial"/>
              </a:rPr>
              <a:t> </a:t>
            </a:r>
            <a:r>
              <a:rPr sz="1400" spc="-5" dirty="0">
                <a:solidFill>
                  <a:srgbClr val="293C3E"/>
                </a:solidFill>
                <a:latin typeface="Arial"/>
                <a:cs typeface="Arial"/>
              </a:rPr>
              <a:t>brightness temp, cloud mask, cloud </a:t>
            </a:r>
            <a:r>
              <a:rPr sz="1400" spc="-375" dirty="0">
                <a:solidFill>
                  <a:srgbClr val="293C3E"/>
                </a:solidFill>
                <a:latin typeface="Arial"/>
                <a:cs typeface="Arial"/>
              </a:rPr>
              <a:t> </a:t>
            </a:r>
            <a:r>
              <a:rPr sz="1400" spc="-5" dirty="0">
                <a:solidFill>
                  <a:srgbClr val="293C3E"/>
                </a:solidFill>
                <a:latin typeface="Arial"/>
                <a:cs typeface="Arial"/>
              </a:rPr>
              <a:t>height,</a:t>
            </a:r>
            <a:r>
              <a:rPr sz="1400" spc="-25" dirty="0">
                <a:solidFill>
                  <a:srgbClr val="293C3E"/>
                </a:solidFill>
                <a:latin typeface="Arial"/>
                <a:cs typeface="Arial"/>
              </a:rPr>
              <a:t> </a:t>
            </a:r>
            <a:r>
              <a:rPr sz="1400" spc="-5" dirty="0">
                <a:solidFill>
                  <a:srgbClr val="293C3E"/>
                </a:solidFill>
                <a:latin typeface="Arial"/>
                <a:cs typeface="Arial"/>
              </a:rPr>
              <a:t>cloud</a:t>
            </a:r>
            <a:r>
              <a:rPr sz="1400" spc="-20" dirty="0">
                <a:solidFill>
                  <a:srgbClr val="293C3E"/>
                </a:solidFill>
                <a:latin typeface="Arial"/>
                <a:cs typeface="Arial"/>
              </a:rPr>
              <a:t> </a:t>
            </a:r>
            <a:r>
              <a:rPr sz="1400" spc="-5" dirty="0">
                <a:solidFill>
                  <a:srgbClr val="293C3E"/>
                </a:solidFill>
                <a:latin typeface="Arial"/>
                <a:cs typeface="Arial"/>
              </a:rPr>
              <a:t>top</a:t>
            </a:r>
            <a:r>
              <a:rPr sz="1400" spc="-10" dirty="0">
                <a:solidFill>
                  <a:srgbClr val="293C3E"/>
                </a:solidFill>
                <a:latin typeface="Arial"/>
                <a:cs typeface="Arial"/>
              </a:rPr>
              <a:t> </a:t>
            </a:r>
            <a:r>
              <a:rPr sz="1400" spc="-5" dirty="0">
                <a:solidFill>
                  <a:srgbClr val="293C3E"/>
                </a:solidFill>
                <a:latin typeface="Arial"/>
                <a:cs typeface="Arial"/>
              </a:rPr>
              <a:t>pressure</a:t>
            </a:r>
            <a:endParaRPr sz="1400">
              <a:latin typeface="Arial"/>
              <a:cs typeface="Arial"/>
            </a:endParaRPr>
          </a:p>
          <a:p>
            <a:pPr marL="12700" marR="363855">
              <a:lnSpc>
                <a:spcPct val="100000"/>
              </a:lnSpc>
              <a:spcBef>
                <a:spcPts val="10"/>
              </a:spcBef>
            </a:pPr>
            <a:r>
              <a:rPr sz="1400" dirty="0">
                <a:solidFill>
                  <a:srgbClr val="293C3E"/>
                </a:solidFill>
                <a:latin typeface="Arial"/>
                <a:cs typeface="Arial"/>
              </a:rPr>
              <a:t>(for</a:t>
            </a:r>
            <a:r>
              <a:rPr sz="1400" spc="-20" dirty="0">
                <a:solidFill>
                  <a:srgbClr val="293C3E"/>
                </a:solidFill>
                <a:latin typeface="Arial"/>
                <a:cs typeface="Arial"/>
              </a:rPr>
              <a:t> </a:t>
            </a:r>
            <a:r>
              <a:rPr sz="1400" spc="-15" dirty="0">
                <a:solidFill>
                  <a:srgbClr val="293C3E"/>
                </a:solidFill>
                <a:latin typeface="Arial"/>
                <a:cs typeface="Arial"/>
              </a:rPr>
              <a:t>Water</a:t>
            </a:r>
            <a:r>
              <a:rPr sz="1400" spc="-20" dirty="0">
                <a:solidFill>
                  <a:srgbClr val="293C3E"/>
                </a:solidFill>
                <a:latin typeface="Arial"/>
                <a:cs typeface="Arial"/>
              </a:rPr>
              <a:t> Vapor:</a:t>
            </a:r>
            <a:r>
              <a:rPr sz="1400" spc="-25" dirty="0">
                <a:solidFill>
                  <a:srgbClr val="293C3E"/>
                </a:solidFill>
                <a:latin typeface="Arial"/>
                <a:cs typeface="Arial"/>
              </a:rPr>
              <a:t> </a:t>
            </a:r>
            <a:r>
              <a:rPr sz="1400" spc="-5" dirty="0">
                <a:solidFill>
                  <a:srgbClr val="293C3E"/>
                </a:solidFill>
                <a:latin typeface="Arial"/>
                <a:cs typeface="Arial"/>
              </a:rPr>
              <a:t>GFS</a:t>
            </a:r>
            <a:r>
              <a:rPr sz="1400" spc="-10" dirty="0">
                <a:solidFill>
                  <a:srgbClr val="293C3E"/>
                </a:solidFill>
                <a:latin typeface="Arial"/>
                <a:cs typeface="Arial"/>
              </a:rPr>
              <a:t> </a:t>
            </a:r>
            <a:r>
              <a:rPr sz="1400" spc="-5" dirty="0">
                <a:solidFill>
                  <a:srgbClr val="293C3E"/>
                </a:solidFill>
                <a:latin typeface="Arial"/>
                <a:cs typeface="Arial"/>
              </a:rPr>
              <a:t>forecast </a:t>
            </a:r>
            <a:r>
              <a:rPr sz="1400" spc="-375" dirty="0">
                <a:solidFill>
                  <a:srgbClr val="293C3E"/>
                </a:solidFill>
                <a:latin typeface="Arial"/>
                <a:cs typeface="Arial"/>
              </a:rPr>
              <a:t> </a:t>
            </a:r>
            <a:r>
              <a:rPr sz="1400" spc="-5" dirty="0">
                <a:solidFill>
                  <a:srgbClr val="293C3E"/>
                </a:solidFill>
                <a:latin typeface="Arial"/>
                <a:cs typeface="Arial"/>
              </a:rPr>
              <a:t>temperature</a:t>
            </a:r>
            <a:r>
              <a:rPr sz="1400" spc="-30" dirty="0">
                <a:solidFill>
                  <a:srgbClr val="293C3E"/>
                </a:solidFill>
                <a:latin typeface="Arial"/>
                <a:cs typeface="Arial"/>
              </a:rPr>
              <a:t> </a:t>
            </a:r>
            <a:r>
              <a:rPr sz="1400" spc="-5" dirty="0">
                <a:solidFill>
                  <a:srgbClr val="293C3E"/>
                </a:solidFill>
                <a:latin typeface="Arial"/>
                <a:cs typeface="Arial"/>
              </a:rPr>
              <a:t>profile)</a:t>
            </a:r>
            <a:endParaRPr sz="1400">
              <a:latin typeface="Arial"/>
              <a:cs typeface="Arial"/>
            </a:endParaRPr>
          </a:p>
          <a:p>
            <a:pPr>
              <a:lnSpc>
                <a:spcPct val="100000"/>
              </a:lnSpc>
              <a:spcBef>
                <a:spcPts val="10"/>
              </a:spcBef>
            </a:pPr>
            <a:endParaRPr sz="1450">
              <a:latin typeface="Arial"/>
              <a:cs typeface="Arial"/>
            </a:endParaRPr>
          </a:p>
          <a:p>
            <a:pPr marL="368935">
              <a:lnSpc>
                <a:spcPct val="100000"/>
              </a:lnSpc>
            </a:pPr>
            <a:r>
              <a:rPr sz="1400" b="1" spc="-5" dirty="0">
                <a:solidFill>
                  <a:srgbClr val="293C3E"/>
                </a:solidFill>
                <a:latin typeface="Arial"/>
                <a:cs typeface="Arial"/>
              </a:rPr>
              <a:t>Requires</a:t>
            </a:r>
            <a:r>
              <a:rPr sz="1400" b="1" spc="-20" dirty="0">
                <a:solidFill>
                  <a:srgbClr val="293C3E"/>
                </a:solidFill>
                <a:latin typeface="Arial"/>
                <a:cs typeface="Arial"/>
              </a:rPr>
              <a:t> </a:t>
            </a:r>
            <a:r>
              <a:rPr sz="1400" b="1" spc="-5" dirty="0">
                <a:solidFill>
                  <a:srgbClr val="293C3E"/>
                </a:solidFill>
                <a:latin typeface="Arial"/>
                <a:cs typeface="Arial"/>
              </a:rPr>
              <a:t>Cloud/WV</a:t>
            </a:r>
            <a:r>
              <a:rPr sz="1400" b="1" dirty="0">
                <a:solidFill>
                  <a:srgbClr val="293C3E"/>
                </a:solidFill>
                <a:latin typeface="Arial"/>
                <a:cs typeface="Arial"/>
              </a:rPr>
              <a:t> </a:t>
            </a:r>
            <a:r>
              <a:rPr sz="1400" b="1" spc="-5" dirty="0">
                <a:solidFill>
                  <a:srgbClr val="293C3E"/>
                </a:solidFill>
                <a:latin typeface="Arial"/>
                <a:cs typeface="Arial"/>
              </a:rPr>
              <a:t>Features</a:t>
            </a:r>
            <a:endParaRPr sz="1400">
              <a:latin typeface="Arial"/>
              <a:cs typeface="Arial"/>
            </a:endParaRPr>
          </a:p>
        </p:txBody>
      </p:sp>
      <p:grpSp>
        <p:nvGrpSpPr>
          <p:cNvPr id="12" name="object 12"/>
          <p:cNvGrpSpPr/>
          <p:nvPr/>
        </p:nvGrpSpPr>
        <p:grpSpPr>
          <a:xfrm>
            <a:off x="8154885" y="1388363"/>
            <a:ext cx="3677285" cy="2366645"/>
            <a:chOff x="8154885" y="1388363"/>
            <a:chExt cx="3677285" cy="2366645"/>
          </a:xfrm>
        </p:grpSpPr>
        <p:pic>
          <p:nvPicPr>
            <p:cNvPr id="13" name="object 13"/>
            <p:cNvPicPr/>
            <p:nvPr/>
          </p:nvPicPr>
          <p:blipFill>
            <a:blip r:embed="rId4" cstate="print"/>
            <a:stretch>
              <a:fillRect/>
            </a:stretch>
          </p:blipFill>
          <p:spPr>
            <a:xfrm>
              <a:off x="8154885" y="1418473"/>
              <a:ext cx="3676856" cy="2336493"/>
            </a:xfrm>
            <a:prstGeom prst="rect">
              <a:avLst/>
            </a:prstGeom>
          </p:spPr>
        </p:pic>
        <p:sp>
          <p:nvSpPr>
            <p:cNvPr id="14" name="object 14"/>
            <p:cNvSpPr/>
            <p:nvPr/>
          </p:nvSpPr>
          <p:spPr>
            <a:xfrm>
              <a:off x="8471915" y="1388363"/>
              <a:ext cx="3084195" cy="338455"/>
            </a:xfrm>
            <a:custGeom>
              <a:avLst/>
              <a:gdLst/>
              <a:ahLst/>
              <a:cxnLst/>
              <a:rect l="l" t="t" r="r" b="b"/>
              <a:pathLst>
                <a:path w="3084195" h="338455">
                  <a:moveTo>
                    <a:pt x="3083814" y="0"/>
                  </a:moveTo>
                  <a:lnTo>
                    <a:pt x="0" y="0"/>
                  </a:lnTo>
                  <a:lnTo>
                    <a:pt x="0" y="338327"/>
                  </a:lnTo>
                  <a:lnTo>
                    <a:pt x="3083814" y="338327"/>
                  </a:lnTo>
                  <a:lnTo>
                    <a:pt x="3083814" y="0"/>
                  </a:lnTo>
                  <a:close/>
                </a:path>
              </a:pathLst>
            </a:custGeom>
            <a:solidFill>
              <a:srgbClr val="FFFFFF"/>
            </a:solidFill>
          </p:spPr>
          <p:txBody>
            <a:bodyPr wrap="square" lIns="0" tIns="0" rIns="0" bIns="0" rtlCol="0"/>
            <a:lstStyle/>
            <a:p>
              <a:endParaRPr/>
            </a:p>
          </p:txBody>
        </p:sp>
      </p:grpSp>
      <p:sp>
        <p:nvSpPr>
          <p:cNvPr id="15" name="object 15"/>
          <p:cNvSpPr txBox="1"/>
          <p:nvPr/>
        </p:nvSpPr>
        <p:spPr>
          <a:xfrm>
            <a:off x="5162550" y="3137122"/>
            <a:ext cx="1379855" cy="227329"/>
          </a:xfrm>
          <a:prstGeom prst="rect">
            <a:avLst/>
          </a:prstGeom>
        </p:spPr>
        <p:txBody>
          <a:bodyPr vert="horz" wrap="square" lIns="0" tIns="0" rIns="0" bIns="0" rtlCol="0">
            <a:spAutoFit/>
          </a:bodyPr>
          <a:lstStyle/>
          <a:p>
            <a:pPr>
              <a:lnSpc>
                <a:spcPts val="1770"/>
              </a:lnSpc>
            </a:pPr>
            <a:r>
              <a:rPr sz="1600" dirty="0">
                <a:solidFill>
                  <a:srgbClr val="293C3E"/>
                </a:solidFill>
                <a:latin typeface="Arial"/>
                <a:cs typeface="Arial"/>
              </a:rPr>
              <a:t>Aircraft</a:t>
            </a:r>
            <a:r>
              <a:rPr sz="1600" spc="-85" dirty="0">
                <a:solidFill>
                  <a:srgbClr val="293C3E"/>
                </a:solidFill>
                <a:latin typeface="Arial"/>
                <a:cs typeface="Arial"/>
              </a:rPr>
              <a:t> </a:t>
            </a:r>
            <a:r>
              <a:rPr sz="1600" dirty="0">
                <a:solidFill>
                  <a:srgbClr val="293C3E"/>
                </a:solidFill>
                <a:latin typeface="Arial"/>
                <a:cs typeface="Arial"/>
              </a:rPr>
              <a:t>(in-situ)</a:t>
            </a:r>
            <a:endParaRPr sz="1600">
              <a:latin typeface="Arial"/>
              <a:cs typeface="Arial"/>
            </a:endParaRPr>
          </a:p>
        </p:txBody>
      </p:sp>
      <p:pic>
        <p:nvPicPr>
          <p:cNvPr id="16" name="object 16"/>
          <p:cNvPicPr/>
          <p:nvPr/>
        </p:nvPicPr>
        <p:blipFill>
          <a:blip r:embed="rId5" cstate="print"/>
          <a:stretch>
            <a:fillRect/>
          </a:stretch>
        </p:blipFill>
        <p:spPr>
          <a:xfrm>
            <a:off x="4374641" y="1778507"/>
            <a:ext cx="3332988" cy="2518410"/>
          </a:xfrm>
          <a:prstGeom prst="rect">
            <a:avLst/>
          </a:prstGeom>
        </p:spPr>
      </p:pic>
      <p:grpSp>
        <p:nvGrpSpPr>
          <p:cNvPr id="17" name="object 17"/>
          <p:cNvGrpSpPr/>
          <p:nvPr/>
        </p:nvGrpSpPr>
        <p:grpSpPr>
          <a:xfrm>
            <a:off x="168402" y="1038589"/>
            <a:ext cx="3992879" cy="5548630"/>
            <a:chOff x="168402" y="1038589"/>
            <a:chExt cx="3992879" cy="5548630"/>
          </a:xfrm>
        </p:grpSpPr>
        <p:pic>
          <p:nvPicPr>
            <p:cNvPr id="18" name="object 18"/>
            <p:cNvPicPr/>
            <p:nvPr/>
          </p:nvPicPr>
          <p:blipFill>
            <a:blip r:embed="rId6" cstate="print"/>
            <a:stretch>
              <a:fillRect/>
            </a:stretch>
          </p:blipFill>
          <p:spPr>
            <a:xfrm>
              <a:off x="4085480" y="1038589"/>
              <a:ext cx="75544" cy="5548155"/>
            </a:xfrm>
            <a:prstGeom prst="rect">
              <a:avLst/>
            </a:prstGeom>
          </p:spPr>
        </p:pic>
        <p:sp>
          <p:nvSpPr>
            <p:cNvPr id="19" name="object 19"/>
            <p:cNvSpPr/>
            <p:nvPr/>
          </p:nvSpPr>
          <p:spPr>
            <a:xfrm>
              <a:off x="4126611" y="1045844"/>
              <a:ext cx="0" cy="5488305"/>
            </a:xfrm>
            <a:custGeom>
              <a:avLst/>
              <a:gdLst/>
              <a:ahLst/>
              <a:cxnLst/>
              <a:rect l="l" t="t" r="r" b="b"/>
              <a:pathLst>
                <a:path h="5488305">
                  <a:moveTo>
                    <a:pt x="0" y="0"/>
                  </a:moveTo>
                  <a:lnTo>
                    <a:pt x="0" y="5488038"/>
                  </a:lnTo>
                </a:path>
              </a:pathLst>
            </a:custGeom>
            <a:ln w="25146">
              <a:solidFill>
                <a:srgbClr val="00AEC9"/>
              </a:solidFill>
            </a:ln>
          </p:spPr>
          <p:txBody>
            <a:bodyPr wrap="square" lIns="0" tIns="0" rIns="0" bIns="0" rtlCol="0"/>
            <a:lstStyle/>
            <a:p>
              <a:endParaRPr/>
            </a:p>
          </p:txBody>
        </p:sp>
        <p:pic>
          <p:nvPicPr>
            <p:cNvPr id="20" name="object 20"/>
            <p:cNvPicPr/>
            <p:nvPr/>
          </p:nvPicPr>
          <p:blipFill>
            <a:blip r:embed="rId7" cstate="print"/>
            <a:stretch>
              <a:fillRect/>
            </a:stretch>
          </p:blipFill>
          <p:spPr>
            <a:xfrm>
              <a:off x="168402" y="4053839"/>
              <a:ext cx="3767328" cy="2284192"/>
            </a:xfrm>
            <a:prstGeom prst="rect">
              <a:avLst/>
            </a:prstGeom>
          </p:spPr>
        </p:pic>
      </p:grpSp>
      <p:grpSp>
        <p:nvGrpSpPr>
          <p:cNvPr id="21" name="object 21"/>
          <p:cNvGrpSpPr/>
          <p:nvPr/>
        </p:nvGrpSpPr>
        <p:grpSpPr>
          <a:xfrm>
            <a:off x="7889385" y="1038589"/>
            <a:ext cx="75565" cy="5548630"/>
            <a:chOff x="7889385" y="1038589"/>
            <a:chExt cx="75565" cy="5548630"/>
          </a:xfrm>
        </p:grpSpPr>
        <p:pic>
          <p:nvPicPr>
            <p:cNvPr id="22" name="object 22"/>
            <p:cNvPicPr/>
            <p:nvPr/>
          </p:nvPicPr>
          <p:blipFill>
            <a:blip r:embed="rId6" cstate="print"/>
            <a:stretch>
              <a:fillRect/>
            </a:stretch>
          </p:blipFill>
          <p:spPr>
            <a:xfrm>
              <a:off x="7889385" y="1038589"/>
              <a:ext cx="75544" cy="5548155"/>
            </a:xfrm>
            <a:prstGeom prst="rect">
              <a:avLst/>
            </a:prstGeom>
          </p:spPr>
        </p:pic>
        <p:sp>
          <p:nvSpPr>
            <p:cNvPr id="23" name="object 23"/>
            <p:cNvSpPr/>
            <p:nvPr/>
          </p:nvSpPr>
          <p:spPr>
            <a:xfrm>
              <a:off x="7930515" y="1045844"/>
              <a:ext cx="0" cy="5488305"/>
            </a:xfrm>
            <a:custGeom>
              <a:avLst/>
              <a:gdLst/>
              <a:ahLst/>
              <a:cxnLst/>
              <a:rect l="l" t="t" r="r" b="b"/>
              <a:pathLst>
                <a:path h="5488305">
                  <a:moveTo>
                    <a:pt x="0" y="0"/>
                  </a:moveTo>
                  <a:lnTo>
                    <a:pt x="0" y="5488038"/>
                  </a:lnTo>
                </a:path>
              </a:pathLst>
            </a:custGeom>
            <a:ln w="25146">
              <a:solidFill>
                <a:srgbClr val="00AEC9"/>
              </a:solidFill>
            </a:ln>
          </p:spPr>
          <p:txBody>
            <a:bodyPr wrap="square" lIns="0" tIns="0" rIns="0" bIns="0" rtlCol="0"/>
            <a:lstStyle/>
            <a:p>
              <a:endParaRPr/>
            </a:p>
          </p:txBody>
        </p:sp>
      </p:grpSp>
      <p:sp>
        <p:nvSpPr>
          <p:cNvPr id="24" name="object 24"/>
          <p:cNvSpPr txBox="1"/>
          <p:nvPr/>
        </p:nvSpPr>
        <p:spPr>
          <a:xfrm>
            <a:off x="1707642" y="988821"/>
            <a:ext cx="956310" cy="330200"/>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293C3E"/>
                </a:solidFill>
                <a:latin typeface="Arial"/>
                <a:cs typeface="Arial"/>
              </a:rPr>
              <a:t>Surface</a:t>
            </a:r>
            <a:endParaRPr sz="2000">
              <a:latin typeface="Arial"/>
              <a:cs typeface="Arial"/>
            </a:endParaRPr>
          </a:p>
        </p:txBody>
      </p:sp>
      <p:sp>
        <p:nvSpPr>
          <p:cNvPr id="30" name="object 30"/>
          <p:cNvSpPr txBox="1"/>
          <p:nvPr/>
        </p:nvSpPr>
        <p:spPr>
          <a:xfrm>
            <a:off x="663701" y="6463622"/>
            <a:ext cx="155575" cy="158750"/>
          </a:xfrm>
          <a:prstGeom prst="rect">
            <a:avLst/>
          </a:prstGeom>
        </p:spPr>
        <p:txBody>
          <a:bodyPr vert="horz" wrap="square" lIns="0" tIns="5715" rIns="0" bIns="0" rtlCol="0">
            <a:spAutoFit/>
          </a:bodyPr>
          <a:lstStyle/>
          <a:p>
            <a:pPr marL="38100">
              <a:lnSpc>
                <a:spcPct val="100000"/>
              </a:lnSpc>
              <a:spcBef>
                <a:spcPts val="45"/>
              </a:spcBef>
            </a:pPr>
            <a:fld id="{81D60167-4931-47E6-BA6A-407CBD079E47}" type="slidenum">
              <a:rPr sz="900" i="1" spc="15" dirty="0">
                <a:solidFill>
                  <a:srgbClr val="B0B0B0"/>
                </a:solidFill>
                <a:latin typeface="Arial"/>
                <a:cs typeface="Arial"/>
              </a:rPr>
              <a:t>53</a:t>
            </a:fld>
            <a:endParaRPr sz="900">
              <a:latin typeface="Arial"/>
              <a:cs typeface="Arial"/>
            </a:endParaRPr>
          </a:p>
        </p:txBody>
      </p:sp>
      <p:sp>
        <p:nvSpPr>
          <p:cNvPr id="31" name="object 31"/>
          <p:cNvSpPr txBox="1">
            <a:spLocks noGrp="1"/>
          </p:cNvSpPr>
          <p:nvPr>
            <p:ph type="ftr" sz="quarter" idx="5"/>
          </p:nvPr>
        </p:nvSpPr>
        <p:spPr>
          <a:xfrm>
            <a:off x="9212833" y="6458542"/>
            <a:ext cx="2606040" cy="158750"/>
          </a:xfrm>
          <a:prstGeom prst="rect">
            <a:avLst/>
          </a:prstGeom>
        </p:spPr>
        <p:txBody>
          <a:bodyPr vert="horz" wrap="square" lIns="0" tIns="0" rIns="0" bIns="0" rtlCol="0">
            <a:spAutoFit/>
          </a:bodyPr>
          <a:lstStyle>
            <a:defPPr>
              <a:defRPr lang="en-US"/>
            </a:defPPr>
            <a:lvl1pPr marL="0" algn="l" defTabSz="914400" rtl="0" eaLnBrk="1" latinLnBrk="0" hangingPunct="1">
              <a:defRPr sz="900" b="1" i="1" kern="1200">
                <a:solidFill>
                  <a:srgbClr val="0D6F7E"/>
                </a:solidFill>
                <a:latin typeface="Arial-BoldItalicMT"/>
                <a:ea typeface="+mn-ea"/>
                <a:cs typeface="Arial-BoldItalic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5"/>
              </a:spcBef>
            </a:pPr>
            <a:r>
              <a:rPr lang="en-US" spc="25"/>
              <a:t>NOAA</a:t>
            </a:r>
            <a:r>
              <a:rPr lang="en-US" spc="5"/>
              <a:t> </a:t>
            </a:r>
            <a:r>
              <a:rPr lang="en-US" spc="20"/>
              <a:t>STAR</a:t>
            </a:r>
            <a:r>
              <a:rPr lang="en-US" spc="10"/>
              <a:t> </a:t>
            </a:r>
            <a:r>
              <a:rPr lang="en-US" spc="15"/>
              <a:t>Seminar</a:t>
            </a:r>
            <a:r>
              <a:rPr lang="en-US" spc="30"/>
              <a:t> </a:t>
            </a:r>
            <a:r>
              <a:rPr lang="en-US" spc="10"/>
              <a:t>-</a:t>
            </a:r>
            <a:r>
              <a:rPr lang="en-US" spc="15"/>
              <a:t> 25</a:t>
            </a:r>
            <a:r>
              <a:rPr lang="en-US" spc="20"/>
              <a:t> </a:t>
            </a:r>
            <a:r>
              <a:rPr lang="en-US" spc="15"/>
              <a:t>July</a:t>
            </a:r>
            <a:r>
              <a:rPr lang="en-US" spc="20"/>
              <a:t> </a:t>
            </a:r>
            <a:r>
              <a:rPr lang="en-US" spc="15"/>
              <a:t>2019</a:t>
            </a:r>
            <a:r>
              <a:rPr lang="en-US" spc="35"/>
              <a:t> </a:t>
            </a:r>
            <a:r>
              <a:rPr lang="en-US" spc="10"/>
              <a:t>-</a:t>
            </a:r>
            <a:r>
              <a:rPr lang="en-US" spc="15"/>
              <a:t> </a:t>
            </a:r>
            <a:r>
              <a:rPr lang="en-US" spc="25"/>
              <a:t>NCWCP</a:t>
            </a:r>
            <a:endParaRPr spc="25" dirty="0"/>
          </a:p>
        </p:txBody>
      </p:sp>
      <p:sp>
        <p:nvSpPr>
          <p:cNvPr id="25" name="object 25"/>
          <p:cNvSpPr txBox="1"/>
          <p:nvPr/>
        </p:nvSpPr>
        <p:spPr>
          <a:xfrm>
            <a:off x="9078214" y="988821"/>
            <a:ext cx="1885314" cy="330200"/>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293C3E"/>
                </a:solidFill>
                <a:latin typeface="Arial"/>
                <a:cs typeface="Arial"/>
              </a:rPr>
              <a:t>In-situ</a:t>
            </a:r>
            <a:r>
              <a:rPr sz="2000" b="1" spc="-50" dirty="0">
                <a:solidFill>
                  <a:srgbClr val="293C3E"/>
                </a:solidFill>
                <a:latin typeface="Arial"/>
                <a:cs typeface="Arial"/>
              </a:rPr>
              <a:t> </a:t>
            </a:r>
            <a:r>
              <a:rPr sz="2000" b="1" spc="-5" dirty="0">
                <a:solidFill>
                  <a:srgbClr val="293C3E"/>
                </a:solidFill>
                <a:latin typeface="Arial"/>
                <a:cs typeface="Arial"/>
              </a:rPr>
              <a:t>Profiling</a:t>
            </a:r>
            <a:endParaRPr sz="2000">
              <a:latin typeface="Arial"/>
              <a:cs typeface="Arial"/>
            </a:endParaRPr>
          </a:p>
        </p:txBody>
      </p:sp>
      <p:sp>
        <p:nvSpPr>
          <p:cNvPr id="26" name="object 26"/>
          <p:cNvSpPr txBox="1"/>
          <p:nvPr/>
        </p:nvSpPr>
        <p:spPr>
          <a:xfrm>
            <a:off x="4992623" y="988059"/>
            <a:ext cx="2137410" cy="575310"/>
          </a:xfrm>
          <a:prstGeom prst="rect">
            <a:avLst/>
          </a:prstGeom>
        </p:spPr>
        <p:txBody>
          <a:bodyPr vert="horz" wrap="square" lIns="0" tIns="12065" rIns="0" bIns="0" rtlCol="0">
            <a:spAutoFit/>
          </a:bodyPr>
          <a:lstStyle/>
          <a:p>
            <a:pPr algn="ctr">
              <a:lnSpc>
                <a:spcPct val="100000"/>
              </a:lnSpc>
              <a:spcBef>
                <a:spcPts val="95"/>
              </a:spcBef>
            </a:pPr>
            <a:r>
              <a:rPr sz="2000" b="1" spc="-5" dirty="0">
                <a:solidFill>
                  <a:srgbClr val="293C3E"/>
                </a:solidFill>
                <a:latin typeface="Arial"/>
                <a:cs typeface="Arial"/>
              </a:rPr>
              <a:t>Motion</a:t>
            </a:r>
            <a:r>
              <a:rPr sz="2000" b="1" spc="-45" dirty="0">
                <a:solidFill>
                  <a:srgbClr val="293C3E"/>
                </a:solidFill>
                <a:latin typeface="Arial"/>
                <a:cs typeface="Arial"/>
              </a:rPr>
              <a:t> </a:t>
            </a:r>
            <a:r>
              <a:rPr sz="2000" b="1" spc="-20" dirty="0">
                <a:solidFill>
                  <a:srgbClr val="293C3E"/>
                </a:solidFill>
                <a:latin typeface="Arial"/>
                <a:cs typeface="Arial"/>
              </a:rPr>
              <a:t>Vector</a:t>
            </a:r>
            <a:endParaRPr sz="2000">
              <a:latin typeface="Arial"/>
              <a:cs typeface="Arial"/>
            </a:endParaRPr>
          </a:p>
          <a:p>
            <a:pPr algn="ctr">
              <a:lnSpc>
                <a:spcPct val="100000"/>
              </a:lnSpc>
              <a:spcBef>
                <a:spcPts val="10"/>
              </a:spcBef>
            </a:pPr>
            <a:r>
              <a:rPr sz="1600" dirty="0">
                <a:solidFill>
                  <a:srgbClr val="293C3E"/>
                </a:solidFill>
                <a:latin typeface="Arial"/>
                <a:cs typeface="Arial"/>
              </a:rPr>
              <a:t>(aerosol/cloud</a:t>
            </a:r>
            <a:r>
              <a:rPr sz="1600" spc="-55" dirty="0">
                <a:solidFill>
                  <a:srgbClr val="293C3E"/>
                </a:solidFill>
                <a:latin typeface="Arial"/>
                <a:cs typeface="Arial"/>
              </a:rPr>
              <a:t> </a:t>
            </a:r>
            <a:r>
              <a:rPr sz="1600" spc="-5" dirty="0">
                <a:solidFill>
                  <a:srgbClr val="293C3E"/>
                </a:solidFill>
                <a:latin typeface="Arial"/>
                <a:cs typeface="Arial"/>
              </a:rPr>
              <a:t>tracking)</a:t>
            </a:r>
            <a:endParaRPr sz="1600">
              <a:latin typeface="Arial"/>
              <a:cs typeface="Arial"/>
            </a:endParaRPr>
          </a:p>
        </p:txBody>
      </p:sp>
      <p:sp>
        <p:nvSpPr>
          <p:cNvPr id="27" name="object 27"/>
          <p:cNvSpPr txBox="1"/>
          <p:nvPr/>
        </p:nvSpPr>
        <p:spPr>
          <a:xfrm>
            <a:off x="9650476" y="1415034"/>
            <a:ext cx="669925" cy="26987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293C3E"/>
                </a:solidFill>
                <a:latin typeface="Arial"/>
                <a:cs typeface="Arial"/>
              </a:rPr>
              <a:t>Aircraft</a:t>
            </a:r>
            <a:endParaRPr sz="1600">
              <a:latin typeface="Arial"/>
              <a:cs typeface="Arial"/>
            </a:endParaRPr>
          </a:p>
        </p:txBody>
      </p:sp>
      <p:sp>
        <p:nvSpPr>
          <p:cNvPr id="28" name="object 28"/>
          <p:cNvSpPr txBox="1"/>
          <p:nvPr/>
        </p:nvSpPr>
        <p:spPr>
          <a:xfrm>
            <a:off x="9377171" y="3827526"/>
            <a:ext cx="1210945" cy="269875"/>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293C3E"/>
                </a:solidFill>
                <a:latin typeface="Arial"/>
                <a:cs typeface="Arial"/>
              </a:rPr>
              <a:t>Radiosondes</a:t>
            </a:r>
            <a:endParaRPr sz="1600">
              <a:latin typeface="Arial"/>
              <a:cs typeface="Arial"/>
            </a:endParaRPr>
          </a:p>
        </p:txBody>
      </p:sp>
      <p:sp>
        <p:nvSpPr>
          <p:cNvPr id="29" name="object 29"/>
          <p:cNvSpPr txBox="1"/>
          <p:nvPr/>
        </p:nvSpPr>
        <p:spPr>
          <a:xfrm>
            <a:off x="1336547" y="3766058"/>
            <a:ext cx="1290320" cy="269875"/>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293C3E"/>
                </a:solidFill>
                <a:latin typeface="Arial"/>
                <a:cs typeface="Arial"/>
              </a:rPr>
              <a:t>Scatterometry</a:t>
            </a:r>
            <a:endParaRPr sz="1600">
              <a:latin typeface="Arial"/>
              <a:cs typeface="Arial"/>
            </a:endParaRPr>
          </a:p>
        </p:txBody>
      </p:sp>
      <p:sp>
        <p:nvSpPr>
          <p:cNvPr id="32" name="Slide Number Placeholder 31">
            <a:extLst>
              <a:ext uri="{FF2B5EF4-FFF2-40B4-BE49-F238E27FC236}">
                <a16:creationId xmlns:a16="http://schemas.microsoft.com/office/drawing/2014/main" id="{14EBACEC-73F4-B54F-9677-9E66F8284DF1}"/>
              </a:ext>
            </a:extLst>
          </p:cNvPr>
          <p:cNvSpPr>
            <a:spLocks noGrp="1"/>
          </p:cNvSpPr>
          <p:nvPr>
            <p:ph type="sldNum" sz="quarter" idx="7"/>
          </p:nvPr>
        </p:nvSpPr>
        <p:spPr>
          <a:xfrm>
            <a:off x="663701" y="6463622"/>
            <a:ext cx="221615" cy="158750"/>
          </a:xfrm>
          <a:prstGeom prst="rect">
            <a:avLst/>
          </a:prstGeom>
        </p:spPr>
        <p:txBody>
          <a:bodyPr wrap="square" lIns="0" tIns="0" rIns="0" bIns="0">
            <a:spAutoFit/>
          </a:bodyPr>
          <a:lstStyle>
            <a:defPPr>
              <a:defRPr lang="en-US"/>
            </a:defPPr>
            <a:lvl1pPr marL="0" algn="l" defTabSz="914400" rtl="0" eaLnBrk="1" latinLnBrk="0" hangingPunct="1">
              <a:defRPr sz="900" b="0" i="1" kern="1200">
                <a:solidFill>
                  <a:srgbClr val="B0B0B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45"/>
              </a:spcBef>
            </a:pPr>
            <a:fld id="{81D60167-4931-47E6-BA6A-407CBD079E47}" type="slidenum">
              <a:rPr lang="en-US" spc="15" smtClean="0"/>
              <a:pPr marL="38100">
                <a:lnSpc>
                  <a:spcPct val="100000"/>
                </a:lnSpc>
                <a:spcBef>
                  <a:spcPts val="45"/>
                </a:spcBef>
              </a:pPr>
              <a:t>53</a:t>
            </a:fld>
            <a:endParaRPr lang="en-US" spc="15"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11411" y="3067050"/>
            <a:ext cx="2146554" cy="2276856"/>
          </a:xfrm>
          <a:prstGeom prst="rect">
            <a:avLst/>
          </a:prstGeom>
        </p:spPr>
      </p:pic>
      <p:sp>
        <p:nvSpPr>
          <p:cNvPr id="3" name="object 3"/>
          <p:cNvSpPr txBox="1">
            <a:spLocks noGrp="1"/>
          </p:cNvSpPr>
          <p:nvPr>
            <p:ph type="title"/>
          </p:nvPr>
        </p:nvSpPr>
        <p:spPr>
          <a:xfrm>
            <a:off x="685800" y="417068"/>
            <a:ext cx="6433820" cy="502284"/>
          </a:xfrm>
          <a:prstGeom prst="rect">
            <a:avLst/>
          </a:prstGeom>
        </p:spPr>
        <p:txBody>
          <a:bodyPr vert="horz" wrap="square" lIns="0" tIns="15875" rIns="0" bIns="0" rtlCol="0">
            <a:spAutoFit/>
          </a:bodyPr>
          <a:lstStyle/>
          <a:p>
            <a:pPr marL="12700">
              <a:lnSpc>
                <a:spcPct val="100000"/>
              </a:lnSpc>
              <a:spcBef>
                <a:spcPts val="125"/>
              </a:spcBef>
            </a:pPr>
            <a:r>
              <a:rPr sz="3100" spc="5" dirty="0">
                <a:solidFill>
                  <a:srgbClr val="00AEC9"/>
                </a:solidFill>
              </a:rPr>
              <a:t>Wind</a:t>
            </a:r>
            <a:r>
              <a:rPr sz="3100" dirty="0">
                <a:solidFill>
                  <a:srgbClr val="00AEC9"/>
                </a:solidFill>
              </a:rPr>
              <a:t> </a:t>
            </a:r>
            <a:r>
              <a:rPr sz="3100" spc="10" dirty="0">
                <a:solidFill>
                  <a:srgbClr val="00AEC9"/>
                </a:solidFill>
              </a:rPr>
              <a:t>lidar</a:t>
            </a:r>
            <a:r>
              <a:rPr sz="3100" spc="-30" dirty="0">
                <a:solidFill>
                  <a:srgbClr val="00AEC9"/>
                </a:solidFill>
              </a:rPr>
              <a:t> </a:t>
            </a:r>
            <a:r>
              <a:rPr sz="3100" spc="10" dirty="0">
                <a:solidFill>
                  <a:srgbClr val="00AEC9"/>
                </a:solidFill>
              </a:rPr>
              <a:t>for</a:t>
            </a:r>
            <a:r>
              <a:rPr sz="3100" spc="-10" dirty="0">
                <a:solidFill>
                  <a:srgbClr val="00AEC9"/>
                </a:solidFill>
              </a:rPr>
              <a:t> </a:t>
            </a:r>
            <a:r>
              <a:rPr sz="3100" spc="10" dirty="0">
                <a:solidFill>
                  <a:srgbClr val="00AEC9"/>
                </a:solidFill>
              </a:rPr>
              <a:t>operational</a:t>
            </a:r>
            <a:r>
              <a:rPr sz="3100" spc="-20" dirty="0">
                <a:solidFill>
                  <a:srgbClr val="00AEC9"/>
                </a:solidFill>
              </a:rPr>
              <a:t> </a:t>
            </a:r>
            <a:r>
              <a:rPr sz="3100" spc="10" dirty="0">
                <a:solidFill>
                  <a:srgbClr val="00AEC9"/>
                </a:solidFill>
              </a:rPr>
              <a:t>weather</a:t>
            </a:r>
            <a:endParaRPr sz="3100"/>
          </a:p>
        </p:txBody>
      </p:sp>
      <p:sp>
        <p:nvSpPr>
          <p:cNvPr id="4" name="object 4"/>
          <p:cNvSpPr txBox="1"/>
          <p:nvPr/>
        </p:nvSpPr>
        <p:spPr>
          <a:xfrm>
            <a:off x="463295" y="956309"/>
            <a:ext cx="9615170" cy="5204460"/>
          </a:xfrm>
          <a:prstGeom prst="rect">
            <a:avLst/>
          </a:prstGeom>
        </p:spPr>
        <p:txBody>
          <a:bodyPr vert="horz" wrap="square" lIns="0" tIns="12065" rIns="0" bIns="0" rtlCol="0">
            <a:spAutoFit/>
          </a:bodyPr>
          <a:lstStyle/>
          <a:p>
            <a:pPr marL="394335" indent="-356870">
              <a:lnSpc>
                <a:spcPct val="100000"/>
              </a:lnSpc>
              <a:spcBef>
                <a:spcPts val="95"/>
              </a:spcBef>
              <a:buFont typeface="Wingdings"/>
              <a:buChar char=""/>
              <a:tabLst>
                <a:tab pos="394335" algn="l"/>
                <a:tab pos="394970" algn="l"/>
              </a:tabLst>
            </a:pPr>
            <a:r>
              <a:rPr sz="2300" spc="-5" dirty="0">
                <a:solidFill>
                  <a:srgbClr val="5E5E5E"/>
                </a:solidFill>
                <a:latin typeface="Arial"/>
                <a:cs typeface="Arial"/>
              </a:rPr>
              <a:t>Space-based</a:t>
            </a:r>
            <a:r>
              <a:rPr sz="2300" spc="-30" dirty="0">
                <a:solidFill>
                  <a:srgbClr val="5E5E5E"/>
                </a:solidFill>
                <a:latin typeface="Arial"/>
                <a:cs typeface="Arial"/>
              </a:rPr>
              <a:t> </a:t>
            </a:r>
            <a:r>
              <a:rPr sz="2300" spc="-5" dirty="0">
                <a:solidFill>
                  <a:srgbClr val="5E5E5E"/>
                </a:solidFill>
                <a:latin typeface="Arial"/>
                <a:cs typeface="Arial"/>
              </a:rPr>
              <a:t>DWL</a:t>
            </a:r>
            <a:r>
              <a:rPr sz="2300" spc="-85" dirty="0">
                <a:solidFill>
                  <a:srgbClr val="5E5E5E"/>
                </a:solidFill>
                <a:latin typeface="Arial"/>
                <a:cs typeface="Arial"/>
              </a:rPr>
              <a:t> </a:t>
            </a:r>
            <a:r>
              <a:rPr sz="2300" spc="-5" dirty="0">
                <a:solidFill>
                  <a:srgbClr val="5E5E5E"/>
                </a:solidFill>
                <a:latin typeface="Arial"/>
                <a:cs typeface="Arial"/>
              </a:rPr>
              <a:t>can</a:t>
            </a:r>
            <a:r>
              <a:rPr sz="2300" spc="-15" dirty="0">
                <a:solidFill>
                  <a:srgbClr val="5E5E5E"/>
                </a:solidFill>
                <a:latin typeface="Arial"/>
                <a:cs typeface="Arial"/>
              </a:rPr>
              <a:t> </a:t>
            </a:r>
            <a:r>
              <a:rPr sz="2300" spc="-5" dirty="0">
                <a:solidFill>
                  <a:srgbClr val="5E5E5E"/>
                </a:solidFill>
                <a:latin typeface="Arial"/>
                <a:cs typeface="Arial"/>
              </a:rPr>
              <a:t>provide</a:t>
            </a:r>
            <a:endParaRPr sz="2300">
              <a:latin typeface="Arial"/>
              <a:cs typeface="Arial"/>
            </a:endParaRPr>
          </a:p>
          <a:p>
            <a:pPr marL="812165" marR="2434590" lvl="1" indent="-298450">
              <a:lnSpc>
                <a:spcPts val="1830"/>
              </a:lnSpc>
              <a:spcBef>
                <a:spcPts val="450"/>
              </a:spcBef>
              <a:buChar char="–"/>
              <a:tabLst>
                <a:tab pos="812165" algn="l"/>
                <a:tab pos="812800" algn="l"/>
              </a:tabLst>
            </a:pPr>
            <a:r>
              <a:rPr sz="1900" dirty="0">
                <a:solidFill>
                  <a:srgbClr val="5E5E5E"/>
                </a:solidFill>
                <a:latin typeface="Arial"/>
                <a:cs typeface="Arial"/>
              </a:rPr>
              <a:t>Direct measurements</a:t>
            </a:r>
            <a:r>
              <a:rPr sz="1900" spc="15" dirty="0">
                <a:solidFill>
                  <a:srgbClr val="5E5E5E"/>
                </a:solidFill>
                <a:latin typeface="Arial"/>
                <a:cs typeface="Arial"/>
              </a:rPr>
              <a:t> </a:t>
            </a:r>
            <a:r>
              <a:rPr sz="1900" dirty="0">
                <a:solidFill>
                  <a:srgbClr val="5E5E5E"/>
                </a:solidFill>
                <a:latin typeface="Arial"/>
                <a:cs typeface="Arial"/>
              </a:rPr>
              <a:t>of </a:t>
            </a:r>
            <a:r>
              <a:rPr sz="1900" spc="-5" dirty="0">
                <a:solidFill>
                  <a:srgbClr val="5E5E5E"/>
                </a:solidFill>
                <a:latin typeface="Arial"/>
                <a:cs typeface="Arial"/>
              </a:rPr>
              <a:t>altitude</a:t>
            </a:r>
            <a:r>
              <a:rPr sz="1900" spc="25" dirty="0">
                <a:solidFill>
                  <a:srgbClr val="5E5E5E"/>
                </a:solidFill>
                <a:latin typeface="Arial"/>
                <a:cs typeface="Arial"/>
              </a:rPr>
              <a:t> </a:t>
            </a:r>
            <a:r>
              <a:rPr sz="1900" dirty="0">
                <a:solidFill>
                  <a:srgbClr val="5E5E5E"/>
                </a:solidFill>
                <a:latin typeface="Arial"/>
                <a:cs typeface="Arial"/>
              </a:rPr>
              <a:t>resolved</a:t>
            </a:r>
            <a:r>
              <a:rPr sz="1900" spc="15" dirty="0">
                <a:solidFill>
                  <a:srgbClr val="5E5E5E"/>
                </a:solidFill>
                <a:latin typeface="Arial"/>
                <a:cs typeface="Arial"/>
              </a:rPr>
              <a:t> </a:t>
            </a:r>
            <a:r>
              <a:rPr sz="1900" dirty="0">
                <a:solidFill>
                  <a:srgbClr val="5E5E5E"/>
                </a:solidFill>
                <a:latin typeface="Arial"/>
                <a:cs typeface="Arial"/>
              </a:rPr>
              <a:t>wind</a:t>
            </a:r>
            <a:r>
              <a:rPr sz="1900" spc="10" dirty="0">
                <a:solidFill>
                  <a:srgbClr val="5E5E5E"/>
                </a:solidFill>
                <a:latin typeface="Arial"/>
                <a:cs typeface="Arial"/>
              </a:rPr>
              <a:t> </a:t>
            </a:r>
            <a:r>
              <a:rPr sz="1900" spc="-5" dirty="0">
                <a:solidFill>
                  <a:srgbClr val="5E5E5E"/>
                </a:solidFill>
                <a:latin typeface="Arial"/>
                <a:cs typeface="Arial"/>
              </a:rPr>
              <a:t>profiles</a:t>
            </a:r>
            <a:r>
              <a:rPr sz="1900" spc="25" dirty="0">
                <a:solidFill>
                  <a:srgbClr val="5E5E5E"/>
                </a:solidFill>
                <a:latin typeface="Arial"/>
                <a:cs typeface="Arial"/>
              </a:rPr>
              <a:t> </a:t>
            </a:r>
            <a:r>
              <a:rPr sz="1900" dirty="0">
                <a:solidFill>
                  <a:srgbClr val="5E5E5E"/>
                </a:solidFill>
                <a:latin typeface="Arial"/>
                <a:cs typeface="Arial"/>
              </a:rPr>
              <a:t>to </a:t>
            </a:r>
            <a:r>
              <a:rPr sz="1900" spc="5" dirty="0">
                <a:solidFill>
                  <a:srgbClr val="5E5E5E"/>
                </a:solidFill>
                <a:latin typeface="Arial"/>
                <a:cs typeface="Arial"/>
              </a:rPr>
              <a:t> </a:t>
            </a:r>
            <a:r>
              <a:rPr sz="1900" spc="-5" dirty="0">
                <a:solidFill>
                  <a:srgbClr val="5E5E5E"/>
                </a:solidFill>
                <a:latin typeface="Arial"/>
                <a:cs typeface="Arial"/>
              </a:rPr>
              <a:t>initialize</a:t>
            </a:r>
            <a:r>
              <a:rPr sz="1900" spc="20" dirty="0">
                <a:solidFill>
                  <a:srgbClr val="5E5E5E"/>
                </a:solidFill>
                <a:latin typeface="Arial"/>
                <a:cs typeface="Arial"/>
              </a:rPr>
              <a:t> </a:t>
            </a:r>
            <a:r>
              <a:rPr sz="1900" dirty="0">
                <a:solidFill>
                  <a:srgbClr val="5E5E5E"/>
                </a:solidFill>
                <a:latin typeface="Arial"/>
                <a:cs typeface="Arial"/>
              </a:rPr>
              <a:t>forecast</a:t>
            </a:r>
            <a:r>
              <a:rPr sz="1900" spc="-5" dirty="0">
                <a:solidFill>
                  <a:srgbClr val="5E5E5E"/>
                </a:solidFill>
                <a:latin typeface="Arial"/>
                <a:cs typeface="Arial"/>
              </a:rPr>
              <a:t> </a:t>
            </a:r>
            <a:r>
              <a:rPr sz="1900" dirty="0">
                <a:solidFill>
                  <a:srgbClr val="5E5E5E"/>
                </a:solidFill>
                <a:latin typeface="Arial"/>
                <a:cs typeface="Arial"/>
              </a:rPr>
              <a:t>models</a:t>
            </a:r>
            <a:r>
              <a:rPr sz="1900" spc="15" dirty="0">
                <a:solidFill>
                  <a:srgbClr val="5E5E5E"/>
                </a:solidFill>
                <a:latin typeface="Arial"/>
                <a:cs typeface="Arial"/>
              </a:rPr>
              <a:t> </a:t>
            </a:r>
            <a:r>
              <a:rPr sz="1900" dirty="0">
                <a:solidFill>
                  <a:srgbClr val="5E5E5E"/>
                </a:solidFill>
                <a:latin typeface="Arial"/>
                <a:cs typeface="Arial"/>
              </a:rPr>
              <a:t>and</a:t>
            </a:r>
            <a:r>
              <a:rPr sz="1900" spc="5" dirty="0">
                <a:solidFill>
                  <a:srgbClr val="5E5E5E"/>
                </a:solidFill>
                <a:latin typeface="Arial"/>
                <a:cs typeface="Arial"/>
              </a:rPr>
              <a:t> </a:t>
            </a:r>
            <a:r>
              <a:rPr sz="1900" dirty="0">
                <a:solidFill>
                  <a:srgbClr val="5E5E5E"/>
                </a:solidFill>
                <a:latin typeface="Arial"/>
                <a:cs typeface="Arial"/>
              </a:rPr>
              <a:t>observe</a:t>
            </a:r>
            <a:r>
              <a:rPr sz="1900" spc="10" dirty="0">
                <a:solidFill>
                  <a:srgbClr val="5E5E5E"/>
                </a:solidFill>
                <a:latin typeface="Arial"/>
                <a:cs typeface="Arial"/>
              </a:rPr>
              <a:t> </a:t>
            </a:r>
            <a:r>
              <a:rPr sz="1900" dirty="0">
                <a:solidFill>
                  <a:srgbClr val="5E5E5E"/>
                </a:solidFill>
                <a:latin typeface="Arial"/>
                <a:cs typeface="Arial"/>
              </a:rPr>
              <a:t>large</a:t>
            </a:r>
            <a:r>
              <a:rPr sz="1900" spc="10" dirty="0">
                <a:solidFill>
                  <a:srgbClr val="5E5E5E"/>
                </a:solidFill>
                <a:latin typeface="Arial"/>
                <a:cs typeface="Arial"/>
              </a:rPr>
              <a:t> </a:t>
            </a:r>
            <a:r>
              <a:rPr sz="1900" dirty="0">
                <a:solidFill>
                  <a:srgbClr val="5E5E5E"/>
                </a:solidFill>
                <a:latin typeface="Arial"/>
                <a:cs typeface="Arial"/>
              </a:rPr>
              <a:t>scale dynamics</a:t>
            </a:r>
            <a:endParaRPr sz="1900">
              <a:latin typeface="Arial"/>
              <a:cs typeface="Arial"/>
            </a:endParaRPr>
          </a:p>
          <a:p>
            <a:pPr marL="812165" lvl="1" indent="-298450">
              <a:lnSpc>
                <a:spcPct val="100000"/>
              </a:lnSpc>
              <a:spcBef>
                <a:spcPts val="10"/>
              </a:spcBef>
              <a:buChar char="–"/>
              <a:tabLst>
                <a:tab pos="812165" algn="l"/>
                <a:tab pos="812800" algn="l"/>
              </a:tabLst>
            </a:pPr>
            <a:r>
              <a:rPr sz="1900" dirty="0">
                <a:solidFill>
                  <a:srgbClr val="5E5E5E"/>
                </a:solidFill>
                <a:latin typeface="Arial"/>
                <a:cs typeface="Arial"/>
              </a:rPr>
              <a:t>Provide Global</a:t>
            </a:r>
            <a:r>
              <a:rPr sz="1900" spc="-5" dirty="0">
                <a:solidFill>
                  <a:srgbClr val="5E5E5E"/>
                </a:solidFill>
                <a:latin typeface="Arial"/>
                <a:cs typeface="Arial"/>
              </a:rPr>
              <a:t> </a:t>
            </a:r>
            <a:r>
              <a:rPr sz="1900" dirty="0">
                <a:solidFill>
                  <a:srgbClr val="5E5E5E"/>
                </a:solidFill>
                <a:latin typeface="Arial"/>
                <a:cs typeface="Arial"/>
              </a:rPr>
              <a:t>coverage:</a:t>
            </a:r>
            <a:r>
              <a:rPr sz="1900" spc="10" dirty="0">
                <a:solidFill>
                  <a:srgbClr val="5E5E5E"/>
                </a:solidFill>
                <a:latin typeface="Arial"/>
                <a:cs typeface="Arial"/>
              </a:rPr>
              <a:t> </a:t>
            </a:r>
            <a:r>
              <a:rPr sz="1900" dirty="0">
                <a:solidFill>
                  <a:srgbClr val="5E5E5E"/>
                </a:solidFill>
                <a:latin typeface="Arial"/>
                <a:cs typeface="Arial"/>
              </a:rPr>
              <a:t>including</a:t>
            </a:r>
            <a:r>
              <a:rPr sz="1900" spc="15" dirty="0">
                <a:solidFill>
                  <a:srgbClr val="5E5E5E"/>
                </a:solidFill>
                <a:latin typeface="Arial"/>
                <a:cs typeface="Arial"/>
              </a:rPr>
              <a:t> </a:t>
            </a:r>
            <a:r>
              <a:rPr sz="1900" dirty="0">
                <a:solidFill>
                  <a:srgbClr val="5E5E5E"/>
                </a:solidFill>
                <a:latin typeface="Arial"/>
                <a:cs typeface="Arial"/>
              </a:rPr>
              <a:t>oceans, tropics,</a:t>
            </a:r>
            <a:r>
              <a:rPr sz="1900" spc="-10" dirty="0">
                <a:solidFill>
                  <a:srgbClr val="5E5E5E"/>
                </a:solidFill>
                <a:latin typeface="Arial"/>
                <a:cs typeface="Arial"/>
              </a:rPr>
              <a:t> </a:t>
            </a:r>
            <a:r>
              <a:rPr sz="1900" dirty="0">
                <a:solidFill>
                  <a:srgbClr val="5E5E5E"/>
                </a:solidFill>
                <a:latin typeface="Arial"/>
                <a:cs typeface="Arial"/>
              </a:rPr>
              <a:t>and</a:t>
            </a:r>
            <a:r>
              <a:rPr sz="1900" spc="5" dirty="0">
                <a:solidFill>
                  <a:srgbClr val="5E5E5E"/>
                </a:solidFill>
                <a:latin typeface="Arial"/>
                <a:cs typeface="Arial"/>
              </a:rPr>
              <a:t> </a:t>
            </a:r>
            <a:r>
              <a:rPr sz="1900" dirty="0">
                <a:solidFill>
                  <a:srgbClr val="5E5E5E"/>
                </a:solidFill>
                <a:latin typeface="Arial"/>
                <a:cs typeface="Arial"/>
              </a:rPr>
              <a:t>SH</a:t>
            </a:r>
            <a:endParaRPr sz="1900">
              <a:latin typeface="Arial"/>
              <a:cs typeface="Arial"/>
            </a:endParaRPr>
          </a:p>
          <a:p>
            <a:pPr marL="394335" marR="2468245" indent="-356870">
              <a:lnSpc>
                <a:spcPct val="80000"/>
              </a:lnSpc>
              <a:spcBef>
                <a:spcPts val="1790"/>
              </a:spcBef>
              <a:buFont typeface="Wingdings"/>
              <a:buChar char=""/>
              <a:tabLst>
                <a:tab pos="394335" algn="l"/>
                <a:tab pos="394970" algn="l"/>
              </a:tabLst>
            </a:pPr>
            <a:r>
              <a:rPr sz="2300" spc="-5" dirty="0">
                <a:solidFill>
                  <a:srgbClr val="5E5E5E"/>
                </a:solidFill>
                <a:latin typeface="Arial"/>
                <a:cs typeface="Arial"/>
              </a:rPr>
              <a:t>Multiple</a:t>
            </a:r>
            <a:r>
              <a:rPr sz="2300" dirty="0">
                <a:solidFill>
                  <a:srgbClr val="5E5E5E"/>
                </a:solidFill>
                <a:latin typeface="Arial"/>
                <a:cs typeface="Arial"/>
              </a:rPr>
              <a:t> </a:t>
            </a:r>
            <a:r>
              <a:rPr sz="2300" spc="-5" dirty="0">
                <a:solidFill>
                  <a:srgbClr val="5E5E5E"/>
                </a:solidFill>
                <a:latin typeface="Arial"/>
                <a:cs typeface="Arial"/>
              </a:rPr>
              <a:t>OSSE/OSE/etc.</a:t>
            </a:r>
            <a:r>
              <a:rPr sz="2300" spc="35" dirty="0">
                <a:solidFill>
                  <a:srgbClr val="5E5E5E"/>
                </a:solidFill>
                <a:latin typeface="Arial"/>
                <a:cs typeface="Arial"/>
              </a:rPr>
              <a:t> </a:t>
            </a:r>
            <a:r>
              <a:rPr sz="2300" spc="-5" dirty="0">
                <a:solidFill>
                  <a:srgbClr val="5E5E5E"/>
                </a:solidFill>
                <a:latin typeface="Arial"/>
                <a:cs typeface="Arial"/>
              </a:rPr>
              <a:t>studies over</a:t>
            </a:r>
            <a:r>
              <a:rPr sz="2300" dirty="0">
                <a:solidFill>
                  <a:srgbClr val="5E5E5E"/>
                </a:solidFill>
                <a:latin typeface="Arial"/>
                <a:cs typeface="Arial"/>
              </a:rPr>
              <a:t> </a:t>
            </a:r>
            <a:r>
              <a:rPr sz="2300" spc="-5" dirty="0">
                <a:solidFill>
                  <a:srgbClr val="5E5E5E"/>
                </a:solidFill>
                <a:latin typeface="Arial"/>
                <a:cs typeface="Arial"/>
              </a:rPr>
              <a:t>decades</a:t>
            </a:r>
            <a:r>
              <a:rPr sz="2300" spc="-10" dirty="0">
                <a:solidFill>
                  <a:srgbClr val="5E5E5E"/>
                </a:solidFill>
                <a:latin typeface="Arial"/>
                <a:cs typeface="Arial"/>
              </a:rPr>
              <a:t> </a:t>
            </a:r>
            <a:r>
              <a:rPr sz="2300" spc="-5" dirty="0">
                <a:solidFill>
                  <a:srgbClr val="5E5E5E"/>
                </a:solidFill>
                <a:latin typeface="Arial"/>
                <a:cs typeface="Arial"/>
              </a:rPr>
              <a:t>show </a:t>
            </a:r>
            <a:r>
              <a:rPr sz="2300" spc="-625" dirty="0">
                <a:solidFill>
                  <a:srgbClr val="5E5E5E"/>
                </a:solidFill>
                <a:latin typeface="Arial"/>
                <a:cs typeface="Arial"/>
              </a:rPr>
              <a:t> </a:t>
            </a:r>
            <a:r>
              <a:rPr sz="2300" spc="-5" dirty="0">
                <a:solidFill>
                  <a:srgbClr val="5E5E5E"/>
                </a:solidFill>
                <a:latin typeface="Arial"/>
                <a:cs typeface="Arial"/>
              </a:rPr>
              <a:t>significant</a:t>
            </a:r>
            <a:r>
              <a:rPr sz="2300" spc="-10" dirty="0">
                <a:solidFill>
                  <a:srgbClr val="5E5E5E"/>
                </a:solidFill>
                <a:latin typeface="Arial"/>
                <a:cs typeface="Arial"/>
              </a:rPr>
              <a:t> </a:t>
            </a:r>
            <a:r>
              <a:rPr sz="2300" spc="-5" dirty="0">
                <a:solidFill>
                  <a:srgbClr val="5E5E5E"/>
                </a:solidFill>
                <a:latin typeface="Arial"/>
                <a:cs typeface="Arial"/>
              </a:rPr>
              <a:t>predicted</a:t>
            </a:r>
            <a:r>
              <a:rPr sz="2300" spc="-15" dirty="0">
                <a:solidFill>
                  <a:srgbClr val="5E5E5E"/>
                </a:solidFill>
                <a:latin typeface="Arial"/>
                <a:cs typeface="Arial"/>
              </a:rPr>
              <a:t> </a:t>
            </a:r>
            <a:r>
              <a:rPr sz="2300" spc="-5" dirty="0">
                <a:solidFill>
                  <a:srgbClr val="5E5E5E"/>
                </a:solidFill>
                <a:latin typeface="Arial"/>
                <a:cs typeface="Arial"/>
              </a:rPr>
              <a:t>impact:</a:t>
            </a:r>
            <a:endParaRPr sz="2300">
              <a:latin typeface="Arial"/>
              <a:cs typeface="Arial"/>
            </a:endParaRPr>
          </a:p>
          <a:p>
            <a:pPr marL="812165" lvl="1" indent="-298450">
              <a:lnSpc>
                <a:spcPct val="100000"/>
              </a:lnSpc>
              <a:spcBef>
                <a:spcPts val="15"/>
              </a:spcBef>
              <a:buChar char="–"/>
              <a:tabLst>
                <a:tab pos="812165" algn="l"/>
                <a:tab pos="812800" algn="l"/>
              </a:tabLst>
            </a:pPr>
            <a:r>
              <a:rPr sz="1600" dirty="0">
                <a:solidFill>
                  <a:srgbClr val="5E5E5E"/>
                </a:solidFill>
                <a:latin typeface="Arial"/>
                <a:cs typeface="Arial"/>
              </a:rPr>
              <a:t>Baker</a:t>
            </a:r>
            <a:r>
              <a:rPr sz="1600" spc="5" dirty="0">
                <a:solidFill>
                  <a:srgbClr val="5E5E5E"/>
                </a:solidFill>
                <a:latin typeface="Arial"/>
                <a:cs typeface="Arial"/>
              </a:rPr>
              <a:t> </a:t>
            </a:r>
            <a:r>
              <a:rPr sz="1600" spc="-5" dirty="0">
                <a:solidFill>
                  <a:srgbClr val="5E5E5E"/>
                </a:solidFill>
                <a:latin typeface="Arial"/>
                <a:cs typeface="Arial"/>
              </a:rPr>
              <a:t>et</a:t>
            </a:r>
            <a:r>
              <a:rPr sz="1600" spc="10" dirty="0">
                <a:solidFill>
                  <a:srgbClr val="5E5E5E"/>
                </a:solidFill>
                <a:latin typeface="Arial"/>
                <a:cs typeface="Arial"/>
              </a:rPr>
              <a:t> </a:t>
            </a:r>
            <a:r>
              <a:rPr sz="1600" spc="-5" dirty="0">
                <a:solidFill>
                  <a:srgbClr val="5E5E5E"/>
                </a:solidFill>
                <a:latin typeface="Arial"/>
                <a:cs typeface="Arial"/>
              </a:rPr>
              <a:t>al.,</a:t>
            </a:r>
            <a:r>
              <a:rPr sz="1600" spc="15" dirty="0">
                <a:solidFill>
                  <a:srgbClr val="5E5E5E"/>
                </a:solidFill>
                <a:latin typeface="Arial"/>
                <a:cs typeface="Arial"/>
              </a:rPr>
              <a:t> </a:t>
            </a:r>
            <a:r>
              <a:rPr sz="1600" i="1" spc="-5" dirty="0">
                <a:solidFill>
                  <a:srgbClr val="5E5E5E"/>
                </a:solidFill>
                <a:latin typeface="Arial"/>
                <a:cs typeface="Arial"/>
              </a:rPr>
              <a:t>Bulletin</a:t>
            </a:r>
            <a:r>
              <a:rPr sz="1600" i="1" spc="-10" dirty="0">
                <a:solidFill>
                  <a:srgbClr val="5E5E5E"/>
                </a:solidFill>
                <a:latin typeface="Arial"/>
                <a:cs typeface="Arial"/>
              </a:rPr>
              <a:t> </a:t>
            </a:r>
            <a:r>
              <a:rPr sz="1600" i="1" dirty="0">
                <a:solidFill>
                  <a:srgbClr val="5E5E5E"/>
                </a:solidFill>
                <a:latin typeface="Arial"/>
                <a:cs typeface="Arial"/>
              </a:rPr>
              <a:t>of</a:t>
            </a:r>
            <a:r>
              <a:rPr sz="1600" i="1" spc="15" dirty="0">
                <a:solidFill>
                  <a:srgbClr val="5E5E5E"/>
                </a:solidFill>
                <a:latin typeface="Arial"/>
                <a:cs typeface="Arial"/>
              </a:rPr>
              <a:t> </a:t>
            </a:r>
            <a:r>
              <a:rPr sz="1600" i="1" dirty="0">
                <a:solidFill>
                  <a:srgbClr val="5E5E5E"/>
                </a:solidFill>
                <a:latin typeface="Arial"/>
                <a:cs typeface="Arial"/>
              </a:rPr>
              <a:t>the</a:t>
            </a:r>
            <a:r>
              <a:rPr sz="1600" i="1" spc="-55" dirty="0">
                <a:solidFill>
                  <a:srgbClr val="5E5E5E"/>
                </a:solidFill>
                <a:latin typeface="Arial"/>
                <a:cs typeface="Arial"/>
              </a:rPr>
              <a:t> </a:t>
            </a:r>
            <a:r>
              <a:rPr sz="1600" i="1" spc="-5" dirty="0">
                <a:solidFill>
                  <a:srgbClr val="5E5E5E"/>
                </a:solidFill>
                <a:latin typeface="Arial"/>
                <a:cs typeface="Arial"/>
              </a:rPr>
              <a:t>American</a:t>
            </a:r>
            <a:r>
              <a:rPr sz="1600" i="1" dirty="0">
                <a:solidFill>
                  <a:srgbClr val="5E5E5E"/>
                </a:solidFill>
                <a:latin typeface="Arial"/>
                <a:cs typeface="Arial"/>
              </a:rPr>
              <a:t> </a:t>
            </a:r>
            <a:r>
              <a:rPr sz="1600" i="1" spc="-5" dirty="0">
                <a:solidFill>
                  <a:srgbClr val="5E5E5E"/>
                </a:solidFill>
                <a:latin typeface="Arial"/>
                <a:cs typeface="Arial"/>
              </a:rPr>
              <a:t>Meteorological </a:t>
            </a:r>
            <a:r>
              <a:rPr sz="1600" i="1" dirty="0">
                <a:solidFill>
                  <a:srgbClr val="5E5E5E"/>
                </a:solidFill>
                <a:latin typeface="Arial"/>
                <a:cs typeface="Arial"/>
              </a:rPr>
              <a:t>Society</a:t>
            </a:r>
            <a:r>
              <a:rPr sz="1600" dirty="0">
                <a:solidFill>
                  <a:srgbClr val="5E5E5E"/>
                </a:solidFill>
                <a:latin typeface="Arial"/>
                <a:cs typeface="Arial"/>
              </a:rPr>
              <a:t>,</a:t>
            </a:r>
            <a:r>
              <a:rPr sz="1600" spc="5" dirty="0">
                <a:solidFill>
                  <a:srgbClr val="5E5E5E"/>
                </a:solidFill>
                <a:latin typeface="Arial"/>
                <a:cs typeface="Arial"/>
              </a:rPr>
              <a:t> </a:t>
            </a:r>
            <a:r>
              <a:rPr sz="1600" spc="-5" dirty="0">
                <a:solidFill>
                  <a:srgbClr val="5E5E5E"/>
                </a:solidFill>
                <a:latin typeface="Arial"/>
                <a:cs typeface="Arial"/>
              </a:rPr>
              <a:t>1995</a:t>
            </a:r>
            <a:endParaRPr sz="1600">
              <a:latin typeface="Arial"/>
              <a:cs typeface="Arial"/>
            </a:endParaRPr>
          </a:p>
          <a:p>
            <a:pPr marL="812165" lvl="1" indent="-298450">
              <a:lnSpc>
                <a:spcPct val="100000"/>
              </a:lnSpc>
              <a:buChar char="–"/>
              <a:tabLst>
                <a:tab pos="812165" algn="l"/>
                <a:tab pos="812800" algn="l"/>
              </a:tabLst>
            </a:pPr>
            <a:r>
              <a:rPr sz="1600" spc="-5" dirty="0">
                <a:solidFill>
                  <a:srgbClr val="5E5E5E"/>
                </a:solidFill>
                <a:latin typeface="Arial"/>
                <a:cs typeface="Arial"/>
              </a:rPr>
              <a:t>Marseille,</a:t>
            </a:r>
            <a:r>
              <a:rPr sz="1600" spc="5" dirty="0">
                <a:solidFill>
                  <a:srgbClr val="5E5E5E"/>
                </a:solidFill>
                <a:latin typeface="Arial"/>
                <a:cs typeface="Arial"/>
              </a:rPr>
              <a:t> </a:t>
            </a:r>
            <a:r>
              <a:rPr sz="1600" dirty="0">
                <a:solidFill>
                  <a:srgbClr val="5E5E5E"/>
                </a:solidFill>
                <a:latin typeface="Arial"/>
                <a:cs typeface="Arial"/>
              </a:rPr>
              <a:t>et</a:t>
            </a:r>
            <a:r>
              <a:rPr sz="1600" spc="10" dirty="0">
                <a:solidFill>
                  <a:srgbClr val="5E5E5E"/>
                </a:solidFill>
                <a:latin typeface="Arial"/>
                <a:cs typeface="Arial"/>
              </a:rPr>
              <a:t> </a:t>
            </a:r>
            <a:r>
              <a:rPr sz="1600" spc="-5" dirty="0">
                <a:solidFill>
                  <a:srgbClr val="5E5E5E"/>
                </a:solidFill>
                <a:latin typeface="Arial"/>
                <a:cs typeface="Arial"/>
              </a:rPr>
              <a:t>al.,</a:t>
            </a:r>
            <a:r>
              <a:rPr sz="1600" spc="15" dirty="0">
                <a:solidFill>
                  <a:srgbClr val="5E5E5E"/>
                </a:solidFill>
                <a:latin typeface="Arial"/>
                <a:cs typeface="Arial"/>
              </a:rPr>
              <a:t> </a:t>
            </a:r>
            <a:r>
              <a:rPr sz="1600" i="1" dirty="0">
                <a:solidFill>
                  <a:srgbClr val="5E5E5E"/>
                </a:solidFill>
                <a:latin typeface="Arial"/>
                <a:cs typeface="Arial"/>
              </a:rPr>
              <a:t>Proc.</a:t>
            </a:r>
            <a:r>
              <a:rPr sz="1600" i="1" spc="5" dirty="0">
                <a:solidFill>
                  <a:srgbClr val="5E5E5E"/>
                </a:solidFill>
                <a:latin typeface="Arial"/>
                <a:cs typeface="Arial"/>
              </a:rPr>
              <a:t> </a:t>
            </a:r>
            <a:r>
              <a:rPr sz="1600" i="1" dirty="0">
                <a:solidFill>
                  <a:srgbClr val="5E5E5E"/>
                </a:solidFill>
                <a:latin typeface="Arial"/>
                <a:cs typeface="Arial"/>
              </a:rPr>
              <a:t>5</a:t>
            </a:r>
            <a:r>
              <a:rPr sz="1575" i="1" baseline="26455" dirty="0">
                <a:solidFill>
                  <a:srgbClr val="5E5E5E"/>
                </a:solidFill>
                <a:latin typeface="Arial"/>
                <a:cs typeface="Arial"/>
              </a:rPr>
              <a:t>th</a:t>
            </a:r>
            <a:r>
              <a:rPr sz="1575" i="1" spc="247" baseline="26455" dirty="0">
                <a:solidFill>
                  <a:srgbClr val="5E5E5E"/>
                </a:solidFill>
                <a:latin typeface="Arial"/>
                <a:cs typeface="Arial"/>
              </a:rPr>
              <a:t> </a:t>
            </a:r>
            <a:r>
              <a:rPr sz="1600" i="1" spc="-5" dirty="0">
                <a:solidFill>
                  <a:srgbClr val="5E5E5E"/>
                </a:solidFill>
                <a:latin typeface="Arial"/>
                <a:cs typeface="Arial"/>
              </a:rPr>
              <a:t>Intl.</a:t>
            </a:r>
            <a:r>
              <a:rPr sz="1600" i="1" spc="15" dirty="0">
                <a:solidFill>
                  <a:srgbClr val="5E5E5E"/>
                </a:solidFill>
                <a:latin typeface="Arial"/>
                <a:cs typeface="Arial"/>
              </a:rPr>
              <a:t> </a:t>
            </a:r>
            <a:r>
              <a:rPr sz="1600" i="1" spc="-5" dirty="0">
                <a:solidFill>
                  <a:srgbClr val="5E5E5E"/>
                </a:solidFill>
                <a:latin typeface="Arial"/>
                <a:cs typeface="Arial"/>
              </a:rPr>
              <a:t>Winds</a:t>
            </a:r>
            <a:r>
              <a:rPr sz="1600" i="1" spc="5" dirty="0">
                <a:solidFill>
                  <a:srgbClr val="5E5E5E"/>
                </a:solidFill>
                <a:latin typeface="Arial"/>
                <a:cs typeface="Arial"/>
              </a:rPr>
              <a:t> </a:t>
            </a:r>
            <a:r>
              <a:rPr sz="1600" i="1" spc="-5" dirty="0">
                <a:solidFill>
                  <a:srgbClr val="5E5E5E"/>
                </a:solidFill>
                <a:latin typeface="Arial"/>
                <a:cs typeface="Arial"/>
              </a:rPr>
              <a:t>Workshop,</a:t>
            </a:r>
            <a:r>
              <a:rPr sz="1600" i="1" spc="5" dirty="0">
                <a:solidFill>
                  <a:srgbClr val="5E5E5E"/>
                </a:solidFill>
                <a:latin typeface="Arial"/>
                <a:cs typeface="Arial"/>
              </a:rPr>
              <a:t> </a:t>
            </a:r>
            <a:r>
              <a:rPr sz="1600" i="1" spc="-35" dirty="0">
                <a:solidFill>
                  <a:srgbClr val="5E5E5E"/>
                </a:solidFill>
                <a:latin typeface="Arial"/>
                <a:cs typeface="Arial"/>
              </a:rPr>
              <a:t>EUM-P,</a:t>
            </a:r>
            <a:r>
              <a:rPr sz="1600" i="1" spc="10" dirty="0">
                <a:solidFill>
                  <a:srgbClr val="5E5E5E"/>
                </a:solidFill>
                <a:latin typeface="Arial"/>
                <a:cs typeface="Arial"/>
              </a:rPr>
              <a:t> </a:t>
            </a:r>
            <a:r>
              <a:rPr sz="1600" i="1" spc="-5" dirty="0">
                <a:solidFill>
                  <a:srgbClr val="5E5E5E"/>
                </a:solidFill>
                <a:latin typeface="Arial"/>
                <a:cs typeface="Arial"/>
              </a:rPr>
              <a:t>2000</a:t>
            </a:r>
            <a:endParaRPr sz="1600">
              <a:latin typeface="Arial"/>
              <a:cs typeface="Arial"/>
            </a:endParaRPr>
          </a:p>
          <a:p>
            <a:pPr marL="812165" lvl="1" indent="-298450">
              <a:lnSpc>
                <a:spcPct val="100000"/>
              </a:lnSpc>
              <a:buChar char="–"/>
              <a:tabLst>
                <a:tab pos="812165" algn="l"/>
                <a:tab pos="812800" algn="l"/>
              </a:tabLst>
            </a:pPr>
            <a:r>
              <a:rPr sz="1600" spc="-5" dirty="0">
                <a:solidFill>
                  <a:srgbClr val="5E5E5E"/>
                </a:solidFill>
                <a:latin typeface="Arial"/>
                <a:cs typeface="Arial"/>
              </a:rPr>
              <a:t>Riishojgaard</a:t>
            </a:r>
            <a:r>
              <a:rPr sz="1600" spc="-15" dirty="0">
                <a:solidFill>
                  <a:srgbClr val="5E5E5E"/>
                </a:solidFill>
                <a:latin typeface="Arial"/>
                <a:cs typeface="Arial"/>
              </a:rPr>
              <a:t> </a:t>
            </a:r>
            <a:r>
              <a:rPr sz="1600" dirty="0">
                <a:solidFill>
                  <a:srgbClr val="5E5E5E"/>
                </a:solidFill>
                <a:latin typeface="Arial"/>
                <a:cs typeface="Arial"/>
              </a:rPr>
              <a:t>et</a:t>
            </a:r>
            <a:r>
              <a:rPr sz="1600" spc="10" dirty="0">
                <a:solidFill>
                  <a:srgbClr val="5E5E5E"/>
                </a:solidFill>
                <a:latin typeface="Arial"/>
                <a:cs typeface="Arial"/>
              </a:rPr>
              <a:t> </a:t>
            </a:r>
            <a:r>
              <a:rPr sz="1600" spc="-5" dirty="0">
                <a:solidFill>
                  <a:srgbClr val="5E5E5E"/>
                </a:solidFill>
                <a:latin typeface="Arial"/>
                <a:cs typeface="Arial"/>
              </a:rPr>
              <a:t>al.,</a:t>
            </a:r>
            <a:r>
              <a:rPr sz="1600" spc="20" dirty="0">
                <a:solidFill>
                  <a:srgbClr val="5E5E5E"/>
                </a:solidFill>
                <a:latin typeface="Arial"/>
                <a:cs typeface="Arial"/>
              </a:rPr>
              <a:t> </a:t>
            </a:r>
            <a:r>
              <a:rPr sz="1600" i="1" dirty="0">
                <a:solidFill>
                  <a:srgbClr val="5E5E5E"/>
                </a:solidFill>
                <a:latin typeface="Arial"/>
                <a:cs typeface="Arial"/>
              </a:rPr>
              <a:t>J.</a:t>
            </a:r>
            <a:r>
              <a:rPr sz="1600" i="1" spc="-45" dirty="0">
                <a:solidFill>
                  <a:srgbClr val="5E5E5E"/>
                </a:solidFill>
                <a:latin typeface="Arial"/>
                <a:cs typeface="Arial"/>
              </a:rPr>
              <a:t> </a:t>
            </a:r>
            <a:r>
              <a:rPr sz="1600" i="1" spc="-5" dirty="0">
                <a:solidFill>
                  <a:srgbClr val="5E5E5E"/>
                </a:solidFill>
                <a:latin typeface="Arial"/>
                <a:cs typeface="Arial"/>
              </a:rPr>
              <a:t>Applied</a:t>
            </a:r>
            <a:r>
              <a:rPr sz="1600" i="1" spc="-15" dirty="0">
                <a:solidFill>
                  <a:srgbClr val="5E5E5E"/>
                </a:solidFill>
                <a:latin typeface="Arial"/>
                <a:cs typeface="Arial"/>
              </a:rPr>
              <a:t> </a:t>
            </a:r>
            <a:r>
              <a:rPr sz="1600" i="1" spc="-5" dirty="0">
                <a:solidFill>
                  <a:srgbClr val="5E5E5E"/>
                </a:solidFill>
                <a:latin typeface="Arial"/>
                <a:cs typeface="Arial"/>
              </a:rPr>
              <a:t>Meteorology</a:t>
            </a:r>
            <a:r>
              <a:rPr sz="1600" spc="-5" dirty="0">
                <a:solidFill>
                  <a:srgbClr val="5E5E5E"/>
                </a:solidFill>
                <a:latin typeface="Arial"/>
                <a:cs typeface="Arial"/>
              </a:rPr>
              <a:t>,</a:t>
            </a:r>
            <a:r>
              <a:rPr sz="1600" spc="25" dirty="0">
                <a:solidFill>
                  <a:srgbClr val="5E5E5E"/>
                </a:solidFill>
                <a:latin typeface="Arial"/>
                <a:cs typeface="Arial"/>
              </a:rPr>
              <a:t> </a:t>
            </a:r>
            <a:r>
              <a:rPr sz="1600" spc="-5" dirty="0">
                <a:solidFill>
                  <a:srgbClr val="5E5E5E"/>
                </a:solidFill>
                <a:latin typeface="Arial"/>
                <a:cs typeface="Arial"/>
              </a:rPr>
              <a:t>2004</a:t>
            </a:r>
            <a:endParaRPr sz="1600">
              <a:latin typeface="Arial"/>
              <a:cs typeface="Arial"/>
            </a:endParaRPr>
          </a:p>
          <a:p>
            <a:pPr marL="812165" lvl="1" indent="-298450">
              <a:lnSpc>
                <a:spcPct val="100000"/>
              </a:lnSpc>
              <a:buChar char="–"/>
              <a:tabLst>
                <a:tab pos="812165" algn="l"/>
                <a:tab pos="812800" algn="l"/>
              </a:tabLst>
            </a:pPr>
            <a:r>
              <a:rPr sz="1600" spc="-10" dirty="0">
                <a:solidFill>
                  <a:srgbClr val="5E5E5E"/>
                </a:solidFill>
                <a:latin typeface="Arial"/>
                <a:cs typeface="Arial"/>
              </a:rPr>
              <a:t>Stoffelen,</a:t>
            </a:r>
            <a:r>
              <a:rPr sz="1600" spc="20" dirty="0">
                <a:solidFill>
                  <a:srgbClr val="5E5E5E"/>
                </a:solidFill>
                <a:latin typeface="Arial"/>
                <a:cs typeface="Arial"/>
              </a:rPr>
              <a:t> </a:t>
            </a:r>
            <a:r>
              <a:rPr sz="1600" dirty="0">
                <a:solidFill>
                  <a:srgbClr val="5E5E5E"/>
                </a:solidFill>
                <a:latin typeface="Arial"/>
                <a:cs typeface="Arial"/>
              </a:rPr>
              <a:t>et</a:t>
            </a:r>
            <a:r>
              <a:rPr sz="1600" spc="10" dirty="0">
                <a:solidFill>
                  <a:srgbClr val="5E5E5E"/>
                </a:solidFill>
                <a:latin typeface="Arial"/>
                <a:cs typeface="Arial"/>
              </a:rPr>
              <a:t> </a:t>
            </a:r>
            <a:r>
              <a:rPr sz="1600" spc="-5" dirty="0">
                <a:solidFill>
                  <a:srgbClr val="5E5E5E"/>
                </a:solidFill>
                <a:latin typeface="Arial"/>
                <a:cs typeface="Arial"/>
              </a:rPr>
              <a:t>al.,</a:t>
            </a:r>
            <a:r>
              <a:rPr sz="1600" spc="15" dirty="0">
                <a:solidFill>
                  <a:srgbClr val="5E5E5E"/>
                </a:solidFill>
                <a:latin typeface="Arial"/>
                <a:cs typeface="Arial"/>
              </a:rPr>
              <a:t> </a:t>
            </a:r>
            <a:r>
              <a:rPr sz="1600" i="1" spc="-5" dirty="0">
                <a:solidFill>
                  <a:srgbClr val="5E5E5E"/>
                </a:solidFill>
                <a:latin typeface="Arial"/>
                <a:cs typeface="Arial"/>
              </a:rPr>
              <a:t>Quarterly</a:t>
            </a:r>
            <a:r>
              <a:rPr sz="1600" i="1" spc="15" dirty="0">
                <a:solidFill>
                  <a:srgbClr val="5E5E5E"/>
                </a:solidFill>
                <a:latin typeface="Arial"/>
                <a:cs typeface="Arial"/>
              </a:rPr>
              <a:t> </a:t>
            </a:r>
            <a:r>
              <a:rPr sz="1600" i="1" dirty="0">
                <a:solidFill>
                  <a:srgbClr val="5E5E5E"/>
                </a:solidFill>
                <a:latin typeface="Arial"/>
                <a:cs typeface="Arial"/>
              </a:rPr>
              <a:t>J.</a:t>
            </a:r>
            <a:r>
              <a:rPr sz="1600" i="1" spc="15" dirty="0">
                <a:solidFill>
                  <a:srgbClr val="5E5E5E"/>
                </a:solidFill>
                <a:latin typeface="Arial"/>
                <a:cs typeface="Arial"/>
              </a:rPr>
              <a:t> </a:t>
            </a:r>
            <a:r>
              <a:rPr sz="1600" i="1" dirty="0">
                <a:solidFill>
                  <a:srgbClr val="5E5E5E"/>
                </a:solidFill>
                <a:latin typeface="Arial"/>
                <a:cs typeface="Arial"/>
              </a:rPr>
              <a:t>of</a:t>
            </a:r>
            <a:r>
              <a:rPr sz="1600" i="1" spc="10" dirty="0">
                <a:solidFill>
                  <a:srgbClr val="5E5E5E"/>
                </a:solidFill>
                <a:latin typeface="Arial"/>
                <a:cs typeface="Arial"/>
              </a:rPr>
              <a:t> </a:t>
            </a:r>
            <a:r>
              <a:rPr sz="1600" i="1" dirty="0">
                <a:solidFill>
                  <a:srgbClr val="5E5E5E"/>
                </a:solidFill>
                <a:latin typeface="Arial"/>
                <a:cs typeface="Arial"/>
              </a:rPr>
              <a:t>the</a:t>
            </a:r>
            <a:r>
              <a:rPr sz="1600" i="1" spc="-5" dirty="0">
                <a:solidFill>
                  <a:srgbClr val="5E5E5E"/>
                </a:solidFill>
                <a:latin typeface="Arial"/>
                <a:cs typeface="Arial"/>
              </a:rPr>
              <a:t> </a:t>
            </a:r>
            <a:r>
              <a:rPr sz="1600" i="1" dirty="0">
                <a:solidFill>
                  <a:srgbClr val="5E5E5E"/>
                </a:solidFill>
                <a:latin typeface="Arial"/>
                <a:cs typeface="Arial"/>
              </a:rPr>
              <a:t>Royal</a:t>
            </a:r>
            <a:r>
              <a:rPr sz="1600" i="1" spc="-5" dirty="0">
                <a:solidFill>
                  <a:srgbClr val="5E5E5E"/>
                </a:solidFill>
                <a:latin typeface="Arial"/>
                <a:cs typeface="Arial"/>
              </a:rPr>
              <a:t> Met.</a:t>
            </a:r>
            <a:r>
              <a:rPr sz="1600" i="1" spc="15" dirty="0">
                <a:solidFill>
                  <a:srgbClr val="5E5E5E"/>
                </a:solidFill>
                <a:latin typeface="Arial"/>
                <a:cs typeface="Arial"/>
              </a:rPr>
              <a:t> </a:t>
            </a:r>
            <a:r>
              <a:rPr sz="1600" i="1" dirty="0">
                <a:solidFill>
                  <a:srgbClr val="5E5E5E"/>
                </a:solidFill>
                <a:latin typeface="Arial"/>
                <a:cs typeface="Arial"/>
              </a:rPr>
              <a:t>Soc.</a:t>
            </a:r>
            <a:r>
              <a:rPr sz="1600" dirty="0">
                <a:solidFill>
                  <a:srgbClr val="5E5E5E"/>
                </a:solidFill>
                <a:latin typeface="Arial"/>
                <a:cs typeface="Arial"/>
              </a:rPr>
              <a:t>,</a:t>
            </a:r>
            <a:r>
              <a:rPr sz="1600" spc="10" dirty="0">
                <a:solidFill>
                  <a:srgbClr val="5E5E5E"/>
                </a:solidFill>
                <a:latin typeface="Arial"/>
                <a:cs typeface="Arial"/>
              </a:rPr>
              <a:t> </a:t>
            </a:r>
            <a:r>
              <a:rPr sz="1600" spc="-5" dirty="0">
                <a:solidFill>
                  <a:srgbClr val="5E5E5E"/>
                </a:solidFill>
                <a:latin typeface="Arial"/>
                <a:cs typeface="Arial"/>
              </a:rPr>
              <a:t>2006</a:t>
            </a:r>
            <a:endParaRPr sz="1600">
              <a:latin typeface="Arial"/>
              <a:cs typeface="Arial"/>
            </a:endParaRPr>
          </a:p>
          <a:p>
            <a:pPr marL="812165" lvl="1" indent="-298450">
              <a:lnSpc>
                <a:spcPct val="100000"/>
              </a:lnSpc>
              <a:buChar char="–"/>
              <a:tabLst>
                <a:tab pos="812165" algn="l"/>
                <a:tab pos="812800" algn="l"/>
              </a:tabLst>
            </a:pPr>
            <a:r>
              <a:rPr sz="1600" spc="-5" dirty="0">
                <a:solidFill>
                  <a:srgbClr val="5E5E5E"/>
                </a:solidFill>
                <a:latin typeface="Arial"/>
                <a:cs typeface="Arial"/>
              </a:rPr>
              <a:t>Marseille,</a:t>
            </a:r>
            <a:r>
              <a:rPr sz="1600" dirty="0">
                <a:solidFill>
                  <a:srgbClr val="5E5E5E"/>
                </a:solidFill>
                <a:latin typeface="Arial"/>
                <a:cs typeface="Arial"/>
              </a:rPr>
              <a:t> G.J.,</a:t>
            </a:r>
            <a:r>
              <a:rPr sz="1600" spc="-65" dirty="0">
                <a:solidFill>
                  <a:srgbClr val="5E5E5E"/>
                </a:solidFill>
                <a:latin typeface="Arial"/>
                <a:cs typeface="Arial"/>
              </a:rPr>
              <a:t> </a:t>
            </a:r>
            <a:r>
              <a:rPr sz="1600" dirty="0">
                <a:solidFill>
                  <a:srgbClr val="5E5E5E"/>
                </a:solidFill>
                <a:latin typeface="Arial"/>
                <a:cs typeface="Arial"/>
              </a:rPr>
              <a:t>A.</a:t>
            </a:r>
            <a:r>
              <a:rPr sz="1600" spc="10" dirty="0">
                <a:solidFill>
                  <a:srgbClr val="5E5E5E"/>
                </a:solidFill>
                <a:latin typeface="Arial"/>
                <a:cs typeface="Arial"/>
              </a:rPr>
              <a:t> </a:t>
            </a:r>
            <a:r>
              <a:rPr sz="1600" spc="-5" dirty="0">
                <a:solidFill>
                  <a:srgbClr val="5E5E5E"/>
                </a:solidFill>
                <a:latin typeface="Arial"/>
                <a:cs typeface="Arial"/>
              </a:rPr>
              <a:t>Stoffelen,</a:t>
            </a:r>
            <a:r>
              <a:rPr sz="1600" spc="15" dirty="0">
                <a:solidFill>
                  <a:srgbClr val="5E5E5E"/>
                </a:solidFill>
                <a:latin typeface="Arial"/>
                <a:cs typeface="Arial"/>
              </a:rPr>
              <a:t> </a:t>
            </a:r>
            <a:r>
              <a:rPr sz="1600" dirty="0">
                <a:solidFill>
                  <a:srgbClr val="5E5E5E"/>
                </a:solidFill>
                <a:latin typeface="Arial"/>
                <a:cs typeface="Arial"/>
              </a:rPr>
              <a:t>&amp;</a:t>
            </a:r>
            <a:r>
              <a:rPr sz="1600" spc="5" dirty="0">
                <a:solidFill>
                  <a:srgbClr val="5E5E5E"/>
                </a:solidFill>
                <a:latin typeface="Arial"/>
                <a:cs typeface="Arial"/>
              </a:rPr>
              <a:t> </a:t>
            </a:r>
            <a:r>
              <a:rPr sz="1600" dirty="0">
                <a:solidFill>
                  <a:srgbClr val="5E5E5E"/>
                </a:solidFill>
                <a:latin typeface="Arial"/>
                <a:cs typeface="Arial"/>
              </a:rPr>
              <a:t>J.</a:t>
            </a:r>
            <a:r>
              <a:rPr sz="1600" spc="10" dirty="0">
                <a:solidFill>
                  <a:srgbClr val="5E5E5E"/>
                </a:solidFill>
                <a:latin typeface="Arial"/>
                <a:cs typeface="Arial"/>
              </a:rPr>
              <a:t> </a:t>
            </a:r>
            <a:r>
              <a:rPr sz="1600" spc="-10" dirty="0">
                <a:solidFill>
                  <a:srgbClr val="5E5E5E"/>
                </a:solidFill>
                <a:latin typeface="Arial"/>
                <a:cs typeface="Arial"/>
              </a:rPr>
              <a:t>Barkmeijer,</a:t>
            </a:r>
            <a:r>
              <a:rPr sz="1600" dirty="0">
                <a:solidFill>
                  <a:srgbClr val="5E5E5E"/>
                </a:solidFill>
                <a:latin typeface="Arial"/>
                <a:cs typeface="Arial"/>
              </a:rPr>
              <a:t> </a:t>
            </a:r>
            <a:r>
              <a:rPr sz="1600" i="1" spc="-30" dirty="0">
                <a:solidFill>
                  <a:srgbClr val="5E5E5E"/>
                </a:solidFill>
                <a:latin typeface="Arial"/>
                <a:cs typeface="Arial"/>
              </a:rPr>
              <a:t>Tellus</a:t>
            </a:r>
            <a:r>
              <a:rPr sz="1600" i="1" spc="-90" dirty="0">
                <a:solidFill>
                  <a:srgbClr val="5E5E5E"/>
                </a:solidFill>
                <a:latin typeface="Arial"/>
                <a:cs typeface="Arial"/>
              </a:rPr>
              <a:t> </a:t>
            </a:r>
            <a:r>
              <a:rPr sz="1600" dirty="0">
                <a:solidFill>
                  <a:srgbClr val="5E5E5E"/>
                </a:solidFill>
                <a:latin typeface="Arial"/>
                <a:cs typeface="Arial"/>
              </a:rPr>
              <a:t>A,</a:t>
            </a:r>
            <a:r>
              <a:rPr sz="1600" spc="5" dirty="0">
                <a:solidFill>
                  <a:srgbClr val="5E5E5E"/>
                </a:solidFill>
                <a:latin typeface="Arial"/>
                <a:cs typeface="Arial"/>
              </a:rPr>
              <a:t> </a:t>
            </a:r>
            <a:r>
              <a:rPr sz="1600" spc="-5" dirty="0">
                <a:solidFill>
                  <a:srgbClr val="5E5E5E"/>
                </a:solidFill>
                <a:latin typeface="Arial"/>
                <a:cs typeface="Arial"/>
              </a:rPr>
              <a:t>2008</a:t>
            </a:r>
            <a:r>
              <a:rPr sz="1600" spc="5" dirty="0">
                <a:solidFill>
                  <a:srgbClr val="5E5E5E"/>
                </a:solidFill>
                <a:latin typeface="Arial"/>
                <a:cs typeface="Arial"/>
              </a:rPr>
              <a:t> </a:t>
            </a:r>
            <a:r>
              <a:rPr sz="1600" dirty="0">
                <a:solidFill>
                  <a:srgbClr val="5E5E5E"/>
                </a:solidFill>
                <a:latin typeface="Arial"/>
                <a:cs typeface="Arial"/>
              </a:rPr>
              <a:t>(2 </a:t>
            </a:r>
            <a:r>
              <a:rPr sz="1600" spc="-5" dirty="0">
                <a:solidFill>
                  <a:srgbClr val="5E5E5E"/>
                </a:solidFill>
                <a:latin typeface="Arial"/>
                <a:cs typeface="Arial"/>
              </a:rPr>
              <a:t>papers)</a:t>
            </a:r>
            <a:endParaRPr sz="1600">
              <a:latin typeface="Arial"/>
              <a:cs typeface="Arial"/>
            </a:endParaRPr>
          </a:p>
          <a:p>
            <a:pPr marL="812165" lvl="1" indent="-298450">
              <a:lnSpc>
                <a:spcPct val="100000"/>
              </a:lnSpc>
              <a:buChar char="–"/>
              <a:tabLst>
                <a:tab pos="812165" algn="l"/>
                <a:tab pos="812800" algn="l"/>
              </a:tabLst>
            </a:pPr>
            <a:r>
              <a:rPr sz="1600" spc="-5" dirty="0">
                <a:solidFill>
                  <a:srgbClr val="5E5E5E"/>
                </a:solidFill>
                <a:latin typeface="Arial"/>
                <a:cs typeface="Arial"/>
              </a:rPr>
              <a:t>Weissman</a:t>
            </a:r>
            <a:r>
              <a:rPr sz="1600" spc="-15" dirty="0">
                <a:solidFill>
                  <a:srgbClr val="5E5E5E"/>
                </a:solidFill>
                <a:latin typeface="Arial"/>
                <a:cs typeface="Arial"/>
              </a:rPr>
              <a:t> </a:t>
            </a:r>
            <a:r>
              <a:rPr sz="1600" dirty="0">
                <a:solidFill>
                  <a:srgbClr val="5E5E5E"/>
                </a:solidFill>
                <a:latin typeface="Arial"/>
                <a:cs typeface="Arial"/>
              </a:rPr>
              <a:t>&amp;</a:t>
            </a:r>
            <a:r>
              <a:rPr sz="1600" spc="-5" dirty="0">
                <a:solidFill>
                  <a:srgbClr val="5E5E5E"/>
                </a:solidFill>
                <a:latin typeface="Arial"/>
                <a:cs typeface="Arial"/>
              </a:rPr>
              <a:t> Cardinali,</a:t>
            </a:r>
            <a:r>
              <a:rPr sz="1600" spc="-10" dirty="0">
                <a:solidFill>
                  <a:srgbClr val="5E5E5E"/>
                </a:solidFill>
                <a:latin typeface="Arial"/>
                <a:cs typeface="Arial"/>
              </a:rPr>
              <a:t> </a:t>
            </a:r>
            <a:r>
              <a:rPr sz="1600" i="1" dirty="0">
                <a:solidFill>
                  <a:srgbClr val="5E5E5E"/>
                </a:solidFill>
                <a:latin typeface="Arial"/>
                <a:cs typeface="Arial"/>
              </a:rPr>
              <a:t>Quarterly</a:t>
            </a:r>
            <a:r>
              <a:rPr sz="1600" i="1" spc="10" dirty="0">
                <a:solidFill>
                  <a:srgbClr val="5E5E5E"/>
                </a:solidFill>
                <a:latin typeface="Arial"/>
                <a:cs typeface="Arial"/>
              </a:rPr>
              <a:t> </a:t>
            </a:r>
            <a:r>
              <a:rPr sz="1600" i="1" dirty="0">
                <a:solidFill>
                  <a:srgbClr val="5E5E5E"/>
                </a:solidFill>
                <a:latin typeface="Arial"/>
                <a:cs typeface="Arial"/>
              </a:rPr>
              <a:t>J.</a:t>
            </a:r>
            <a:r>
              <a:rPr sz="1600" i="1" spc="5" dirty="0">
                <a:solidFill>
                  <a:srgbClr val="5E5E5E"/>
                </a:solidFill>
                <a:latin typeface="Arial"/>
                <a:cs typeface="Arial"/>
              </a:rPr>
              <a:t> </a:t>
            </a:r>
            <a:r>
              <a:rPr sz="1600" i="1" dirty="0">
                <a:solidFill>
                  <a:srgbClr val="5E5E5E"/>
                </a:solidFill>
                <a:latin typeface="Arial"/>
                <a:cs typeface="Arial"/>
              </a:rPr>
              <a:t>of</a:t>
            </a:r>
            <a:r>
              <a:rPr sz="1600" i="1" spc="5" dirty="0">
                <a:solidFill>
                  <a:srgbClr val="5E5E5E"/>
                </a:solidFill>
                <a:latin typeface="Arial"/>
                <a:cs typeface="Arial"/>
              </a:rPr>
              <a:t> </a:t>
            </a:r>
            <a:r>
              <a:rPr sz="1600" i="1" dirty="0">
                <a:solidFill>
                  <a:srgbClr val="5E5E5E"/>
                </a:solidFill>
                <a:latin typeface="Arial"/>
                <a:cs typeface="Arial"/>
              </a:rPr>
              <a:t>the Royal</a:t>
            </a:r>
            <a:r>
              <a:rPr sz="1600" i="1" spc="-15" dirty="0">
                <a:solidFill>
                  <a:srgbClr val="5E5E5E"/>
                </a:solidFill>
                <a:latin typeface="Arial"/>
                <a:cs typeface="Arial"/>
              </a:rPr>
              <a:t> </a:t>
            </a:r>
            <a:r>
              <a:rPr sz="1600" i="1" dirty="0">
                <a:solidFill>
                  <a:srgbClr val="5E5E5E"/>
                </a:solidFill>
                <a:latin typeface="Arial"/>
                <a:cs typeface="Arial"/>
              </a:rPr>
              <a:t>Met.</a:t>
            </a:r>
            <a:r>
              <a:rPr sz="1600" i="1" spc="15" dirty="0">
                <a:solidFill>
                  <a:srgbClr val="5E5E5E"/>
                </a:solidFill>
                <a:latin typeface="Arial"/>
                <a:cs typeface="Arial"/>
              </a:rPr>
              <a:t> </a:t>
            </a:r>
            <a:r>
              <a:rPr sz="1600" i="1" dirty="0">
                <a:solidFill>
                  <a:srgbClr val="5E5E5E"/>
                </a:solidFill>
                <a:latin typeface="Arial"/>
                <a:cs typeface="Arial"/>
              </a:rPr>
              <a:t>Soc.</a:t>
            </a:r>
            <a:r>
              <a:rPr sz="1600" dirty="0">
                <a:solidFill>
                  <a:srgbClr val="5E5E5E"/>
                </a:solidFill>
                <a:latin typeface="Arial"/>
                <a:cs typeface="Arial"/>
              </a:rPr>
              <a:t>, </a:t>
            </a:r>
            <a:r>
              <a:rPr sz="1600" spc="-5" dirty="0">
                <a:solidFill>
                  <a:srgbClr val="5E5E5E"/>
                </a:solidFill>
                <a:latin typeface="Arial"/>
                <a:cs typeface="Arial"/>
              </a:rPr>
              <a:t>2007</a:t>
            </a:r>
            <a:endParaRPr sz="1600">
              <a:latin typeface="Arial"/>
              <a:cs typeface="Arial"/>
            </a:endParaRPr>
          </a:p>
          <a:p>
            <a:pPr marL="812165" lvl="1" indent="-298450">
              <a:lnSpc>
                <a:spcPct val="100000"/>
              </a:lnSpc>
              <a:buChar char="–"/>
              <a:tabLst>
                <a:tab pos="812165" algn="l"/>
                <a:tab pos="812800" algn="l"/>
              </a:tabLst>
            </a:pPr>
            <a:r>
              <a:rPr sz="1600" spc="-5" dirty="0">
                <a:solidFill>
                  <a:srgbClr val="5E5E5E"/>
                </a:solidFill>
                <a:latin typeface="Arial"/>
                <a:cs typeface="Arial"/>
              </a:rPr>
              <a:t>Atlas,</a:t>
            </a:r>
            <a:r>
              <a:rPr sz="1600" dirty="0">
                <a:solidFill>
                  <a:srgbClr val="5E5E5E"/>
                </a:solidFill>
                <a:latin typeface="Arial"/>
                <a:cs typeface="Arial"/>
              </a:rPr>
              <a:t> et </a:t>
            </a:r>
            <a:r>
              <a:rPr sz="1600" spc="-5" dirty="0">
                <a:solidFill>
                  <a:srgbClr val="5E5E5E"/>
                </a:solidFill>
                <a:latin typeface="Arial"/>
                <a:cs typeface="Arial"/>
              </a:rPr>
              <a:t>al.,</a:t>
            </a:r>
            <a:r>
              <a:rPr sz="1600" spc="5" dirty="0">
                <a:solidFill>
                  <a:srgbClr val="5E5E5E"/>
                </a:solidFill>
                <a:latin typeface="Arial"/>
                <a:cs typeface="Arial"/>
              </a:rPr>
              <a:t> </a:t>
            </a:r>
            <a:r>
              <a:rPr sz="1600" i="1" dirty="0">
                <a:solidFill>
                  <a:srgbClr val="5E5E5E"/>
                </a:solidFill>
                <a:latin typeface="Arial"/>
                <a:cs typeface="Arial"/>
              </a:rPr>
              <a:t>IEEE</a:t>
            </a:r>
            <a:r>
              <a:rPr sz="1600" i="1" spc="-15" dirty="0">
                <a:solidFill>
                  <a:srgbClr val="5E5E5E"/>
                </a:solidFill>
                <a:latin typeface="Arial"/>
                <a:cs typeface="Arial"/>
              </a:rPr>
              <a:t> </a:t>
            </a:r>
            <a:r>
              <a:rPr sz="1600" i="1" dirty="0">
                <a:solidFill>
                  <a:srgbClr val="5E5E5E"/>
                </a:solidFill>
                <a:latin typeface="Arial"/>
                <a:cs typeface="Arial"/>
              </a:rPr>
              <a:t>IGARSS</a:t>
            </a:r>
            <a:r>
              <a:rPr sz="1600" dirty="0">
                <a:solidFill>
                  <a:srgbClr val="5E5E5E"/>
                </a:solidFill>
                <a:latin typeface="Arial"/>
                <a:cs typeface="Arial"/>
              </a:rPr>
              <a:t>,</a:t>
            </a:r>
            <a:r>
              <a:rPr sz="1600" spc="-15" dirty="0">
                <a:solidFill>
                  <a:srgbClr val="5E5E5E"/>
                </a:solidFill>
                <a:latin typeface="Arial"/>
                <a:cs typeface="Arial"/>
              </a:rPr>
              <a:t> </a:t>
            </a:r>
            <a:r>
              <a:rPr sz="1600" spc="-5" dirty="0">
                <a:solidFill>
                  <a:srgbClr val="5E5E5E"/>
                </a:solidFill>
                <a:latin typeface="Arial"/>
                <a:cs typeface="Arial"/>
              </a:rPr>
              <a:t>2010</a:t>
            </a:r>
            <a:endParaRPr sz="1600">
              <a:latin typeface="Arial"/>
              <a:cs typeface="Arial"/>
            </a:endParaRPr>
          </a:p>
          <a:p>
            <a:pPr marL="812165" lvl="1" indent="-298450">
              <a:lnSpc>
                <a:spcPct val="100000"/>
              </a:lnSpc>
              <a:buChar char="–"/>
              <a:tabLst>
                <a:tab pos="812165" algn="l"/>
                <a:tab pos="812800" algn="l"/>
              </a:tabLst>
            </a:pPr>
            <a:r>
              <a:rPr sz="1600" spc="-15" dirty="0">
                <a:solidFill>
                  <a:srgbClr val="5E5E5E"/>
                </a:solidFill>
                <a:latin typeface="Arial"/>
                <a:cs typeface="Arial"/>
              </a:rPr>
              <a:t>Baker,</a:t>
            </a:r>
            <a:r>
              <a:rPr sz="1600" spc="5" dirty="0">
                <a:solidFill>
                  <a:srgbClr val="5E5E5E"/>
                </a:solidFill>
                <a:latin typeface="Arial"/>
                <a:cs typeface="Arial"/>
              </a:rPr>
              <a:t> </a:t>
            </a:r>
            <a:r>
              <a:rPr sz="1600" dirty="0">
                <a:solidFill>
                  <a:srgbClr val="5E5E5E"/>
                </a:solidFill>
                <a:latin typeface="Arial"/>
                <a:cs typeface="Arial"/>
              </a:rPr>
              <a:t>et</a:t>
            </a:r>
            <a:r>
              <a:rPr sz="1600" spc="15" dirty="0">
                <a:solidFill>
                  <a:srgbClr val="5E5E5E"/>
                </a:solidFill>
                <a:latin typeface="Arial"/>
                <a:cs typeface="Arial"/>
              </a:rPr>
              <a:t> </a:t>
            </a:r>
            <a:r>
              <a:rPr sz="1600" spc="-5" dirty="0">
                <a:solidFill>
                  <a:srgbClr val="5E5E5E"/>
                </a:solidFill>
                <a:latin typeface="Arial"/>
                <a:cs typeface="Arial"/>
              </a:rPr>
              <a:t>al.,</a:t>
            </a:r>
            <a:r>
              <a:rPr sz="1600" spc="20" dirty="0">
                <a:solidFill>
                  <a:srgbClr val="5E5E5E"/>
                </a:solidFill>
                <a:latin typeface="Arial"/>
                <a:cs typeface="Arial"/>
              </a:rPr>
              <a:t> </a:t>
            </a:r>
            <a:r>
              <a:rPr sz="1600" i="1" spc="-5" dirty="0">
                <a:solidFill>
                  <a:srgbClr val="5E5E5E"/>
                </a:solidFill>
                <a:latin typeface="Arial"/>
                <a:cs typeface="Arial"/>
              </a:rPr>
              <a:t>Bulletin</a:t>
            </a:r>
            <a:r>
              <a:rPr sz="1600" i="1" spc="-10" dirty="0">
                <a:solidFill>
                  <a:srgbClr val="5E5E5E"/>
                </a:solidFill>
                <a:latin typeface="Arial"/>
                <a:cs typeface="Arial"/>
              </a:rPr>
              <a:t> </a:t>
            </a:r>
            <a:r>
              <a:rPr sz="1600" i="1" dirty="0">
                <a:solidFill>
                  <a:srgbClr val="5E5E5E"/>
                </a:solidFill>
                <a:latin typeface="Arial"/>
                <a:cs typeface="Arial"/>
              </a:rPr>
              <a:t>of</a:t>
            </a:r>
            <a:r>
              <a:rPr sz="1600" i="1" spc="15" dirty="0">
                <a:solidFill>
                  <a:srgbClr val="5E5E5E"/>
                </a:solidFill>
                <a:latin typeface="Arial"/>
                <a:cs typeface="Arial"/>
              </a:rPr>
              <a:t> </a:t>
            </a:r>
            <a:r>
              <a:rPr sz="1600" i="1" dirty="0">
                <a:solidFill>
                  <a:srgbClr val="5E5E5E"/>
                </a:solidFill>
                <a:latin typeface="Arial"/>
                <a:cs typeface="Arial"/>
              </a:rPr>
              <a:t>the</a:t>
            </a:r>
            <a:r>
              <a:rPr sz="1600" i="1" spc="-55" dirty="0">
                <a:solidFill>
                  <a:srgbClr val="5E5E5E"/>
                </a:solidFill>
                <a:latin typeface="Arial"/>
                <a:cs typeface="Arial"/>
              </a:rPr>
              <a:t> </a:t>
            </a:r>
            <a:r>
              <a:rPr sz="1600" i="1" spc="-5" dirty="0">
                <a:solidFill>
                  <a:srgbClr val="5E5E5E"/>
                </a:solidFill>
                <a:latin typeface="Arial"/>
                <a:cs typeface="Arial"/>
              </a:rPr>
              <a:t>American</a:t>
            </a:r>
            <a:r>
              <a:rPr sz="1600" i="1" spc="5" dirty="0">
                <a:solidFill>
                  <a:srgbClr val="5E5E5E"/>
                </a:solidFill>
                <a:latin typeface="Arial"/>
                <a:cs typeface="Arial"/>
              </a:rPr>
              <a:t> </a:t>
            </a:r>
            <a:r>
              <a:rPr sz="1600" i="1" spc="-5" dirty="0">
                <a:solidFill>
                  <a:srgbClr val="5E5E5E"/>
                </a:solidFill>
                <a:latin typeface="Arial"/>
                <a:cs typeface="Arial"/>
              </a:rPr>
              <a:t>Meteorological </a:t>
            </a:r>
            <a:r>
              <a:rPr sz="1600" i="1" spc="-20" dirty="0">
                <a:solidFill>
                  <a:srgbClr val="5E5E5E"/>
                </a:solidFill>
                <a:latin typeface="Arial"/>
                <a:cs typeface="Arial"/>
              </a:rPr>
              <a:t>Society,</a:t>
            </a:r>
            <a:r>
              <a:rPr sz="1600" i="1" spc="10" dirty="0">
                <a:solidFill>
                  <a:srgbClr val="5E5E5E"/>
                </a:solidFill>
                <a:latin typeface="Arial"/>
                <a:cs typeface="Arial"/>
              </a:rPr>
              <a:t> </a:t>
            </a:r>
            <a:r>
              <a:rPr sz="1600" spc="-5" dirty="0">
                <a:solidFill>
                  <a:srgbClr val="5E5E5E"/>
                </a:solidFill>
                <a:latin typeface="Arial"/>
                <a:cs typeface="Arial"/>
              </a:rPr>
              <a:t>2014</a:t>
            </a:r>
            <a:endParaRPr sz="1600">
              <a:latin typeface="Arial"/>
              <a:cs typeface="Arial"/>
            </a:endParaRPr>
          </a:p>
          <a:p>
            <a:pPr marL="812165" lvl="1" indent="-298450">
              <a:lnSpc>
                <a:spcPct val="100000"/>
              </a:lnSpc>
              <a:buChar char="–"/>
              <a:tabLst>
                <a:tab pos="812165" algn="l"/>
                <a:tab pos="812800" algn="l"/>
              </a:tabLst>
            </a:pPr>
            <a:r>
              <a:rPr sz="1600" dirty="0">
                <a:solidFill>
                  <a:srgbClr val="5E5E5E"/>
                </a:solidFill>
                <a:latin typeface="Arial"/>
                <a:cs typeface="Arial"/>
              </a:rPr>
              <a:t>Ma</a:t>
            </a:r>
            <a:r>
              <a:rPr sz="1600" spc="5" dirty="0">
                <a:solidFill>
                  <a:srgbClr val="5E5E5E"/>
                </a:solidFill>
                <a:latin typeface="Arial"/>
                <a:cs typeface="Arial"/>
              </a:rPr>
              <a:t> </a:t>
            </a:r>
            <a:r>
              <a:rPr sz="1600" dirty="0">
                <a:solidFill>
                  <a:srgbClr val="5E5E5E"/>
                </a:solidFill>
                <a:latin typeface="Arial"/>
                <a:cs typeface="Arial"/>
              </a:rPr>
              <a:t>et</a:t>
            </a:r>
            <a:r>
              <a:rPr sz="1600" spc="10" dirty="0">
                <a:solidFill>
                  <a:srgbClr val="5E5E5E"/>
                </a:solidFill>
                <a:latin typeface="Arial"/>
                <a:cs typeface="Arial"/>
              </a:rPr>
              <a:t> </a:t>
            </a:r>
            <a:r>
              <a:rPr sz="1600" spc="-5" dirty="0">
                <a:solidFill>
                  <a:srgbClr val="5E5E5E"/>
                </a:solidFill>
                <a:latin typeface="Arial"/>
                <a:cs typeface="Arial"/>
              </a:rPr>
              <a:t>al.,</a:t>
            </a:r>
            <a:r>
              <a:rPr sz="1600" spc="10" dirty="0">
                <a:solidFill>
                  <a:srgbClr val="5E5E5E"/>
                </a:solidFill>
                <a:latin typeface="Arial"/>
                <a:cs typeface="Arial"/>
              </a:rPr>
              <a:t> </a:t>
            </a:r>
            <a:r>
              <a:rPr sz="1600" i="1" spc="-5" dirty="0">
                <a:solidFill>
                  <a:srgbClr val="5E5E5E"/>
                </a:solidFill>
                <a:latin typeface="Arial"/>
                <a:cs typeface="Arial"/>
              </a:rPr>
              <a:t>Journal</a:t>
            </a:r>
            <a:r>
              <a:rPr sz="1600" i="1" spc="5" dirty="0">
                <a:solidFill>
                  <a:srgbClr val="5E5E5E"/>
                </a:solidFill>
                <a:latin typeface="Arial"/>
                <a:cs typeface="Arial"/>
              </a:rPr>
              <a:t> </a:t>
            </a:r>
            <a:r>
              <a:rPr sz="1600" i="1" spc="-5" dirty="0">
                <a:solidFill>
                  <a:srgbClr val="5E5E5E"/>
                </a:solidFill>
                <a:latin typeface="Arial"/>
                <a:cs typeface="Arial"/>
              </a:rPr>
              <a:t>of</a:t>
            </a:r>
            <a:r>
              <a:rPr sz="1600" i="1" spc="-50" dirty="0">
                <a:solidFill>
                  <a:srgbClr val="5E5E5E"/>
                </a:solidFill>
                <a:latin typeface="Arial"/>
                <a:cs typeface="Arial"/>
              </a:rPr>
              <a:t> </a:t>
            </a:r>
            <a:r>
              <a:rPr sz="1600" i="1" spc="-5" dirty="0">
                <a:solidFill>
                  <a:srgbClr val="5E5E5E"/>
                </a:solidFill>
                <a:latin typeface="Arial"/>
                <a:cs typeface="Arial"/>
              </a:rPr>
              <a:t>Atmospheric</a:t>
            </a:r>
            <a:r>
              <a:rPr sz="1600" i="1" dirty="0">
                <a:solidFill>
                  <a:srgbClr val="5E5E5E"/>
                </a:solidFill>
                <a:latin typeface="Arial"/>
                <a:cs typeface="Arial"/>
              </a:rPr>
              <a:t> </a:t>
            </a:r>
            <a:r>
              <a:rPr sz="1600" i="1" spc="-5" dirty="0">
                <a:solidFill>
                  <a:srgbClr val="5E5E5E"/>
                </a:solidFill>
                <a:latin typeface="Arial"/>
                <a:cs typeface="Arial"/>
              </a:rPr>
              <a:t>and</a:t>
            </a:r>
            <a:r>
              <a:rPr sz="1600" i="1" spc="5" dirty="0">
                <a:solidFill>
                  <a:srgbClr val="5E5E5E"/>
                </a:solidFill>
                <a:latin typeface="Arial"/>
                <a:cs typeface="Arial"/>
              </a:rPr>
              <a:t> </a:t>
            </a:r>
            <a:r>
              <a:rPr sz="1600" i="1" dirty="0">
                <a:solidFill>
                  <a:srgbClr val="5E5E5E"/>
                </a:solidFill>
                <a:latin typeface="Arial"/>
                <a:cs typeface="Arial"/>
              </a:rPr>
              <a:t>Oceanic</a:t>
            </a:r>
            <a:r>
              <a:rPr sz="1600" i="1" spc="-10" dirty="0">
                <a:solidFill>
                  <a:srgbClr val="5E5E5E"/>
                </a:solidFill>
                <a:latin typeface="Arial"/>
                <a:cs typeface="Arial"/>
              </a:rPr>
              <a:t> </a:t>
            </a:r>
            <a:r>
              <a:rPr sz="1600" i="1" spc="-15" dirty="0">
                <a:solidFill>
                  <a:srgbClr val="5E5E5E"/>
                </a:solidFill>
                <a:latin typeface="Arial"/>
                <a:cs typeface="Arial"/>
              </a:rPr>
              <a:t>Technology</a:t>
            </a:r>
            <a:r>
              <a:rPr sz="1600" spc="-15" dirty="0">
                <a:solidFill>
                  <a:srgbClr val="5E5E5E"/>
                </a:solidFill>
                <a:latin typeface="Arial"/>
                <a:cs typeface="Arial"/>
              </a:rPr>
              <a:t>,</a:t>
            </a:r>
            <a:r>
              <a:rPr sz="1600" spc="5" dirty="0">
                <a:solidFill>
                  <a:srgbClr val="5E5E5E"/>
                </a:solidFill>
                <a:latin typeface="Arial"/>
                <a:cs typeface="Arial"/>
              </a:rPr>
              <a:t> </a:t>
            </a:r>
            <a:r>
              <a:rPr sz="1600" spc="-5" dirty="0">
                <a:solidFill>
                  <a:srgbClr val="5E5E5E"/>
                </a:solidFill>
                <a:latin typeface="Arial"/>
                <a:cs typeface="Arial"/>
              </a:rPr>
              <a:t>2014</a:t>
            </a:r>
            <a:endParaRPr sz="1600">
              <a:latin typeface="Arial"/>
              <a:cs typeface="Arial"/>
            </a:endParaRPr>
          </a:p>
          <a:p>
            <a:pPr marL="812165" lvl="1" indent="-298450">
              <a:lnSpc>
                <a:spcPct val="100000"/>
              </a:lnSpc>
              <a:buChar char="–"/>
              <a:tabLst>
                <a:tab pos="812165" algn="l"/>
                <a:tab pos="812800" algn="l"/>
              </a:tabLst>
            </a:pPr>
            <a:r>
              <a:rPr sz="1600" spc="-5" dirty="0">
                <a:solidFill>
                  <a:srgbClr val="5E5E5E"/>
                </a:solidFill>
                <a:latin typeface="Arial"/>
                <a:cs typeface="Arial"/>
              </a:rPr>
              <a:t>Atlas,</a:t>
            </a:r>
            <a:r>
              <a:rPr sz="1600" spc="10" dirty="0">
                <a:solidFill>
                  <a:srgbClr val="5E5E5E"/>
                </a:solidFill>
                <a:latin typeface="Arial"/>
                <a:cs typeface="Arial"/>
              </a:rPr>
              <a:t> </a:t>
            </a:r>
            <a:r>
              <a:rPr sz="1600" dirty="0">
                <a:solidFill>
                  <a:srgbClr val="5E5E5E"/>
                </a:solidFill>
                <a:latin typeface="Arial"/>
                <a:cs typeface="Arial"/>
              </a:rPr>
              <a:t>et</a:t>
            </a:r>
            <a:r>
              <a:rPr sz="1600" spc="10" dirty="0">
                <a:solidFill>
                  <a:srgbClr val="5E5E5E"/>
                </a:solidFill>
                <a:latin typeface="Arial"/>
                <a:cs typeface="Arial"/>
              </a:rPr>
              <a:t> </a:t>
            </a:r>
            <a:r>
              <a:rPr sz="1600" dirty="0">
                <a:solidFill>
                  <a:srgbClr val="5E5E5E"/>
                </a:solidFill>
                <a:latin typeface="Arial"/>
                <a:cs typeface="Arial"/>
              </a:rPr>
              <a:t>al.</a:t>
            </a:r>
            <a:r>
              <a:rPr sz="1600" spc="10" dirty="0">
                <a:solidFill>
                  <a:srgbClr val="5E5E5E"/>
                </a:solidFill>
                <a:latin typeface="Arial"/>
                <a:cs typeface="Arial"/>
              </a:rPr>
              <a:t> </a:t>
            </a:r>
            <a:r>
              <a:rPr sz="1600" i="1" spc="-5" dirty="0">
                <a:solidFill>
                  <a:srgbClr val="5E5E5E"/>
                </a:solidFill>
                <a:latin typeface="Arial"/>
                <a:cs typeface="Arial"/>
              </a:rPr>
              <a:t>Journal</a:t>
            </a:r>
            <a:r>
              <a:rPr sz="1600" i="1" spc="5" dirty="0">
                <a:solidFill>
                  <a:srgbClr val="5E5E5E"/>
                </a:solidFill>
                <a:latin typeface="Arial"/>
                <a:cs typeface="Arial"/>
              </a:rPr>
              <a:t> </a:t>
            </a:r>
            <a:r>
              <a:rPr sz="1600" i="1" spc="-5" dirty="0">
                <a:solidFill>
                  <a:srgbClr val="5E5E5E"/>
                </a:solidFill>
                <a:latin typeface="Arial"/>
                <a:cs typeface="Arial"/>
              </a:rPr>
              <a:t>of</a:t>
            </a:r>
            <a:r>
              <a:rPr sz="1600" i="1" spc="-45" dirty="0">
                <a:solidFill>
                  <a:srgbClr val="5E5E5E"/>
                </a:solidFill>
                <a:latin typeface="Arial"/>
                <a:cs typeface="Arial"/>
              </a:rPr>
              <a:t> </a:t>
            </a:r>
            <a:r>
              <a:rPr sz="1600" i="1" spc="-5" dirty="0">
                <a:solidFill>
                  <a:srgbClr val="5E5E5E"/>
                </a:solidFill>
                <a:latin typeface="Arial"/>
                <a:cs typeface="Arial"/>
              </a:rPr>
              <a:t>Atmospheric</a:t>
            </a:r>
            <a:r>
              <a:rPr sz="1600" i="1" spc="5" dirty="0">
                <a:solidFill>
                  <a:srgbClr val="5E5E5E"/>
                </a:solidFill>
                <a:latin typeface="Arial"/>
                <a:cs typeface="Arial"/>
              </a:rPr>
              <a:t> </a:t>
            </a:r>
            <a:r>
              <a:rPr sz="1600" i="1" spc="-5" dirty="0">
                <a:solidFill>
                  <a:srgbClr val="5E5E5E"/>
                </a:solidFill>
                <a:latin typeface="Arial"/>
                <a:cs typeface="Arial"/>
              </a:rPr>
              <a:t>and</a:t>
            </a:r>
            <a:r>
              <a:rPr sz="1600" i="1" spc="10" dirty="0">
                <a:solidFill>
                  <a:srgbClr val="5E5E5E"/>
                </a:solidFill>
                <a:latin typeface="Arial"/>
                <a:cs typeface="Arial"/>
              </a:rPr>
              <a:t> </a:t>
            </a:r>
            <a:r>
              <a:rPr sz="1600" i="1" dirty="0">
                <a:solidFill>
                  <a:srgbClr val="5E5E5E"/>
                </a:solidFill>
                <a:latin typeface="Arial"/>
                <a:cs typeface="Arial"/>
              </a:rPr>
              <a:t>Oceanic</a:t>
            </a:r>
            <a:r>
              <a:rPr sz="1600" i="1" spc="-5" dirty="0">
                <a:solidFill>
                  <a:srgbClr val="5E5E5E"/>
                </a:solidFill>
                <a:latin typeface="Arial"/>
                <a:cs typeface="Arial"/>
              </a:rPr>
              <a:t> </a:t>
            </a:r>
            <a:r>
              <a:rPr sz="1600" i="1" spc="-30" dirty="0">
                <a:solidFill>
                  <a:srgbClr val="5E5E5E"/>
                </a:solidFill>
                <a:latin typeface="Arial"/>
                <a:cs typeface="Arial"/>
              </a:rPr>
              <a:t>Technology,</a:t>
            </a:r>
            <a:r>
              <a:rPr sz="1600" i="1" spc="5" dirty="0">
                <a:solidFill>
                  <a:srgbClr val="5E5E5E"/>
                </a:solidFill>
                <a:latin typeface="Arial"/>
                <a:cs typeface="Arial"/>
              </a:rPr>
              <a:t> </a:t>
            </a:r>
            <a:r>
              <a:rPr sz="1600" spc="-5" dirty="0">
                <a:solidFill>
                  <a:srgbClr val="5E5E5E"/>
                </a:solidFill>
                <a:latin typeface="Arial"/>
                <a:cs typeface="Arial"/>
              </a:rPr>
              <a:t>2015</a:t>
            </a:r>
            <a:endParaRPr sz="1600">
              <a:latin typeface="Arial"/>
              <a:cs typeface="Arial"/>
            </a:endParaRPr>
          </a:p>
          <a:p>
            <a:pPr lvl="1">
              <a:lnSpc>
                <a:spcPct val="100000"/>
              </a:lnSpc>
              <a:buFont typeface="Arial"/>
              <a:buChar char="–"/>
            </a:pPr>
            <a:endParaRPr sz="1550">
              <a:latin typeface="Arial"/>
              <a:cs typeface="Arial"/>
            </a:endParaRPr>
          </a:p>
          <a:p>
            <a:pPr marL="394335" marR="17780" indent="-356870">
              <a:lnSpc>
                <a:spcPct val="80000"/>
              </a:lnSpc>
              <a:buFont typeface="Wingdings"/>
              <a:buChar char=""/>
              <a:tabLst>
                <a:tab pos="394335" algn="l"/>
                <a:tab pos="394970" algn="l"/>
              </a:tabLst>
            </a:pPr>
            <a:r>
              <a:rPr sz="2300" spc="-50" dirty="0">
                <a:solidFill>
                  <a:srgbClr val="5E5E5E"/>
                </a:solidFill>
                <a:latin typeface="Arial"/>
                <a:cs typeface="Arial"/>
              </a:rPr>
              <a:t>ESA’s</a:t>
            </a:r>
            <a:r>
              <a:rPr sz="2300" spc="-100" dirty="0">
                <a:solidFill>
                  <a:srgbClr val="5E5E5E"/>
                </a:solidFill>
                <a:latin typeface="Arial"/>
                <a:cs typeface="Arial"/>
              </a:rPr>
              <a:t> </a:t>
            </a:r>
            <a:r>
              <a:rPr sz="2300" spc="-5" dirty="0">
                <a:solidFill>
                  <a:srgbClr val="5E5E5E"/>
                </a:solidFill>
                <a:latin typeface="Arial"/>
                <a:cs typeface="Arial"/>
              </a:rPr>
              <a:t>Aeolus</a:t>
            </a:r>
            <a:r>
              <a:rPr sz="2300" spc="5" dirty="0">
                <a:solidFill>
                  <a:srgbClr val="5E5E5E"/>
                </a:solidFill>
                <a:latin typeface="Arial"/>
                <a:cs typeface="Arial"/>
              </a:rPr>
              <a:t> </a:t>
            </a:r>
            <a:r>
              <a:rPr sz="2300" spc="-10" dirty="0">
                <a:solidFill>
                  <a:srgbClr val="5E5E5E"/>
                </a:solidFill>
                <a:latin typeface="Arial"/>
                <a:cs typeface="Arial"/>
              </a:rPr>
              <a:t>operating</a:t>
            </a:r>
            <a:r>
              <a:rPr sz="2300" spc="-5" dirty="0">
                <a:solidFill>
                  <a:srgbClr val="5E5E5E"/>
                </a:solidFill>
                <a:latin typeface="Arial"/>
                <a:cs typeface="Arial"/>
              </a:rPr>
              <a:t> on</a:t>
            </a:r>
            <a:r>
              <a:rPr sz="2300" spc="-15" dirty="0">
                <a:solidFill>
                  <a:srgbClr val="5E5E5E"/>
                </a:solidFill>
                <a:latin typeface="Arial"/>
                <a:cs typeface="Arial"/>
              </a:rPr>
              <a:t> </a:t>
            </a:r>
            <a:r>
              <a:rPr sz="2300" spc="-5" dirty="0">
                <a:solidFill>
                  <a:srgbClr val="5E5E5E"/>
                </a:solidFill>
                <a:latin typeface="Arial"/>
                <a:cs typeface="Arial"/>
              </a:rPr>
              <a:t>orbit</a:t>
            </a:r>
            <a:r>
              <a:rPr sz="2300" spc="5" dirty="0">
                <a:solidFill>
                  <a:srgbClr val="5E5E5E"/>
                </a:solidFill>
                <a:latin typeface="Arial"/>
                <a:cs typeface="Arial"/>
              </a:rPr>
              <a:t> </a:t>
            </a:r>
            <a:r>
              <a:rPr sz="2300" spc="-5" dirty="0">
                <a:solidFill>
                  <a:srgbClr val="5E5E5E"/>
                </a:solidFill>
                <a:latin typeface="Arial"/>
                <a:cs typeface="Arial"/>
              </a:rPr>
              <a:t>–</a:t>
            </a:r>
            <a:r>
              <a:rPr sz="2300" spc="5" dirty="0">
                <a:solidFill>
                  <a:srgbClr val="5E5E5E"/>
                </a:solidFill>
                <a:latin typeface="Arial"/>
                <a:cs typeface="Arial"/>
              </a:rPr>
              <a:t> </a:t>
            </a:r>
            <a:r>
              <a:rPr sz="2300" spc="-5" dirty="0">
                <a:solidFill>
                  <a:srgbClr val="5E5E5E"/>
                </a:solidFill>
                <a:latin typeface="Arial"/>
                <a:cs typeface="Arial"/>
              </a:rPr>
              <a:t>starting</a:t>
            </a:r>
            <a:r>
              <a:rPr sz="2300" spc="-10" dirty="0">
                <a:solidFill>
                  <a:srgbClr val="5E5E5E"/>
                </a:solidFill>
                <a:latin typeface="Arial"/>
                <a:cs typeface="Arial"/>
              </a:rPr>
              <a:t> </a:t>
            </a:r>
            <a:r>
              <a:rPr sz="2300" spc="-5" dirty="0">
                <a:solidFill>
                  <a:srgbClr val="5E5E5E"/>
                </a:solidFill>
                <a:latin typeface="Arial"/>
                <a:cs typeface="Arial"/>
              </a:rPr>
              <a:t>to</a:t>
            </a:r>
            <a:r>
              <a:rPr sz="2300" spc="5" dirty="0">
                <a:solidFill>
                  <a:srgbClr val="5E5E5E"/>
                </a:solidFill>
                <a:latin typeface="Arial"/>
                <a:cs typeface="Arial"/>
              </a:rPr>
              <a:t> </a:t>
            </a:r>
            <a:r>
              <a:rPr sz="2300" spc="-5" dirty="0">
                <a:solidFill>
                  <a:srgbClr val="5E5E5E"/>
                </a:solidFill>
                <a:latin typeface="Arial"/>
                <a:cs typeface="Arial"/>
              </a:rPr>
              <a:t>look at</a:t>
            </a:r>
            <a:r>
              <a:rPr sz="2300" spc="5" dirty="0">
                <a:solidFill>
                  <a:srgbClr val="5E5E5E"/>
                </a:solidFill>
                <a:latin typeface="Arial"/>
                <a:cs typeface="Arial"/>
              </a:rPr>
              <a:t> </a:t>
            </a:r>
            <a:r>
              <a:rPr sz="2300" spc="-5" dirty="0">
                <a:solidFill>
                  <a:srgbClr val="5E5E5E"/>
                </a:solidFill>
                <a:latin typeface="Arial"/>
                <a:cs typeface="Arial"/>
              </a:rPr>
              <a:t>impact</a:t>
            </a:r>
            <a:r>
              <a:rPr sz="2300" dirty="0">
                <a:solidFill>
                  <a:srgbClr val="5E5E5E"/>
                </a:solidFill>
                <a:latin typeface="Arial"/>
                <a:cs typeface="Arial"/>
              </a:rPr>
              <a:t> </a:t>
            </a:r>
            <a:r>
              <a:rPr sz="2300" spc="-5" dirty="0">
                <a:solidFill>
                  <a:srgbClr val="5E5E5E"/>
                </a:solidFill>
                <a:latin typeface="Arial"/>
                <a:cs typeface="Arial"/>
              </a:rPr>
              <a:t>of</a:t>
            </a:r>
            <a:r>
              <a:rPr sz="2300" spc="5" dirty="0">
                <a:solidFill>
                  <a:srgbClr val="5E5E5E"/>
                </a:solidFill>
                <a:latin typeface="Arial"/>
                <a:cs typeface="Arial"/>
              </a:rPr>
              <a:t> </a:t>
            </a:r>
            <a:r>
              <a:rPr sz="2300" spc="-5" dirty="0">
                <a:solidFill>
                  <a:srgbClr val="5E5E5E"/>
                </a:solidFill>
                <a:latin typeface="Arial"/>
                <a:cs typeface="Arial"/>
              </a:rPr>
              <a:t>lidar wind </a:t>
            </a:r>
            <a:r>
              <a:rPr sz="2300" spc="-625" dirty="0">
                <a:solidFill>
                  <a:srgbClr val="5E5E5E"/>
                </a:solidFill>
                <a:latin typeface="Arial"/>
                <a:cs typeface="Arial"/>
              </a:rPr>
              <a:t> </a:t>
            </a:r>
            <a:r>
              <a:rPr sz="2300" spc="-5" dirty="0">
                <a:solidFill>
                  <a:srgbClr val="5E5E5E"/>
                </a:solidFill>
                <a:latin typeface="Arial"/>
                <a:cs typeface="Arial"/>
              </a:rPr>
              <a:t>measurements.</a:t>
            </a:r>
            <a:endParaRPr sz="2300">
              <a:latin typeface="Arial"/>
              <a:cs typeface="Arial"/>
            </a:endParaRPr>
          </a:p>
        </p:txBody>
      </p:sp>
      <p:pic>
        <p:nvPicPr>
          <p:cNvPr id="5" name="object 5"/>
          <p:cNvPicPr/>
          <p:nvPr/>
        </p:nvPicPr>
        <p:blipFill>
          <a:blip r:embed="rId3" cstate="print"/>
          <a:stretch>
            <a:fillRect/>
          </a:stretch>
        </p:blipFill>
        <p:spPr>
          <a:xfrm>
            <a:off x="7977378" y="1157477"/>
            <a:ext cx="4214622" cy="2097786"/>
          </a:xfrm>
          <a:prstGeom prst="rect">
            <a:avLst/>
          </a:prstGeom>
        </p:spPr>
      </p:pic>
      <p:sp>
        <p:nvSpPr>
          <p:cNvPr id="6" name="object 6"/>
          <p:cNvSpPr txBox="1"/>
          <p:nvPr/>
        </p:nvSpPr>
        <p:spPr>
          <a:xfrm>
            <a:off x="663701" y="6463622"/>
            <a:ext cx="155575" cy="158750"/>
          </a:xfrm>
          <a:prstGeom prst="rect">
            <a:avLst/>
          </a:prstGeom>
        </p:spPr>
        <p:txBody>
          <a:bodyPr vert="horz" wrap="square" lIns="0" tIns="5715" rIns="0" bIns="0" rtlCol="0">
            <a:spAutoFit/>
          </a:bodyPr>
          <a:lstStyle/>
          <a:p>
            <a:pPr marL="38100">
              <a:lnSpc>
                <a:spcPct val="100000"/>
              </a:lnSpc>
              <a:spcBef>
                <a:spcPts val="45"/>
              </a:spcBef>
            </a:pPr>
            <a:fld id="{81D60167-4931-47E6-BA6A-407CBD079E47}" type="slidenum">
              <a:rPr sz="900" i="1" spc="15" dirty="0">
                <a:solidFill>
                  <a:srgbClr val="B0B0B0"/>
                </a:solidFill>
                <a:latin typeface="Arial"/>
                <a:cs typeface="Arial"/>
              </a:rPr>
              <a:t>54</a:t>
            </a:fld>
            <a:endParaRPr sz="900">
              <a:latin typeface="Arial"/>
              <a:cs typeface="Arial"/>
            </a:endParaRPr>
          </a:p>
        </p:txBody>
      </p:sp>
      <p:sp>
        <p:nvSpPr>
          <p:cNvPr id="7" name="object 7"/>
          <p:cNvSpPr txBox="1">
            <a:spLocks noGrp="1"/>
          </p:cNvSpPr>
          <p:nvPr>
            <p:ph type="ftr" sz="quarter" idx="5"/>
          </p:nvPr>
        </p:nvSpPr>
        <p:spPr>
          <a:xfrm>
            <a:off x="9212833" y="6458542"/>
            <a:ext cx="2606040" cy="158750"/>
          </a:xfrm>
          <a:prstGeom prst="rect">
            <a:avLst/>
          </a:prstGeom>
        </p:spPr>
        <p:txBody>
          <a:bodyPr vert="horz" wrap="square" lIns="0" tIns="0" rIns="0" bIns="0" rtlCol="0">
            <a:spAutoFit/>
          </a:bodyPr>
          <a:lstStyle>
            <a:defPPr>
              <a:defRPr lang="en-US"/>
            </a:defPPr>
            <a:lvl1pPr marL="0" algn="l" defTabSz="914400" rtl="0" eaLnBrk="1" latinLnBrk="0" hangingPunct="1">
              <a:defRPr sz="900" b="1" i="1" kern="1200">
                <a:solidFill>
                  <a:srgbClr val="0D6F7E"/>
                </a:solidFill>
                <a:latin typeface="Arial-BoldItalicMT"/>
                <a:ea typeface="+mn-ea"/>
                <a:cs typeface="Arial-BoldItalic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5"/>
              </a:spcBef>
            </a:pPr>
            <a:r>
              <a:rPr lang="en-US" spc="25"/>
              <a:t>NOAA</a:t>
            </a:r>
            <a:r>
              <a:rPr lang="en-US" spc="5"/>
              <a:t> </a:t>
            </a:r>
            <a:r>
              <a:rPr lang="en-US" spc="20"/>
              <a:t>STAR</a:t>
            </a:r>
            <a:r>
              <a:rPr lang="en-US" spc="10"/>
              <a:t> </a:t>
            </a:r>
            <a:r>
              <a:rPr lang="en-US" spc="15"/>
              <a:t>Seminar</a:t>
            </a:r>
            <a:r>
              <a:rPr lang="en-US" spc="30"/>
              <a:t> </a:t>
            </a:r>
            <a:r>
              <a:rPr lang="en-US" spc="10"/>
              <a:t>-</a:t>
            </a:r>
            <a:r>
              <a:rPr lang="en-US" spc="15"/>
              <a:t> 25</a:t>
            </a:r>
            <a:r>
              <a:rPr lang="en-US" spc="20"/>
              <a:t> </a:t>
            </a:r>
            <a:r>
              <a:rPr lang="en-US" spc="15"/>
              <a:t>July</a:t>
            </a:r>
            <a:r>
              <a:rPr lang="en-US" spc="20"/>
              <a:t> </a:t>
            </a:r>
            <a:r>
              <a:rPr lang="en-US" spc="15"/>
              <a:t>2019</a:t>
            </a:r>
            <a:r>
              <a:rPr lang="en-US" spc="35"/>
              <a:t> </a:t>
            </a:r>
            <a:r>
              <a:rPr lang="en-US" spc="10"/>
              <a:t>-</a:t>
            </a:r>
            <a:r>
              <a:rPr lang="en-US" spc="15"/>
              <a:t> </a:t>
            </a:r>
            <a:r>
              <a:rPr lang="en-US" spc="25"/>
              <a:t>NCWCP</a:t>
            </a:r>
            <a:endParaRPr spc="25" dirty="0"/>
          </a:p>
        </p:txBody>
      </p:sp>
      <p:sp>
        <p:nvSpPr>
          <p:cNvPr id="8" name="Slide Number Placeholder 7">
            <a:extLst>
              <a:ext uri="{FF2B5EF4-FFF2-40B4-BE49-F238E27FC236}">
                <a16:creationId xmlns:a16="http://schemas.microsoft.com/office/drawing/2014/main" id="{26E8B11D-A598-E84E-9769-B174209B843B}"/>
              </a:ext>
            </a:extLst>
          </p:cNvPr>
          <p:cNvSpPr>
            <a:spLocks noGrp="1"/>
          </p:cNvSpPr>
          <p:nvPr>
            <p:ph type="sldNum" sz="quarter" idx="7"/>
          </p:nvPr>
        </p:nvSpPr>
        <p:spPr>
          <a:xfrm>
            <a:off x="663701" y="6463622"/>
            <a:ext cx="221615" cy="158750"/>
          </a:xfrm>
          <a:prstGeom prst="rect">
            <a:avLst/>
          </a:prstGeom>
        </p:spPr>
        <p:txBody>
          <a:bodyPr wrap="square" lIns="0" tIns="0" rIns="0" bIns="0">
            <a:spAutoFit/>
          </a:bodyPr>
          <a:lstStyle>
            <a:defPPr>
              <a:defRPr lang="en-US"/>
            </a:defPPr>
            <a:lvl1pPr marL="0" algn="l" defTabSz="914400" rtl="0" eaLnBrk="1" latinLnBrk="0" hangingPunct="1">
              <a:defRPr sz="900" b="0" i="1" kern="1200">
                <a:solidFill>
                  <a:srgbClr val="B0B0B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45"/>
              </a:spcBef>
            </a:pPr>
            <a:fld id="{81D60167-4931-47E6-BA6A-407CBD079E47}" type="slidenum">
              <a:rPr lang="en-US" spc="15" smtClean="0"/>
              <a:pPr marL="38100">
                <a:lnSpc>
                  <a:spcPct val="100000"/>
                </a:lnSpc>
                <a:spcBef>
                  <a:spcPts val="45"/>
                </a:spcBef>
              </a:pPr>
              <a:t>54</a:t>
            </a:fld>
            <a:endParaRPr lang="en-US" spc="15"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9163"/>
            <a:ext cx="9144000" cy="6858000"/>
          </a:xfrm>
          <a:prstGeom prst="rect">
            <a:avLst/>
          </a:prstGeom>
        </p:spPr>
      </p:pic>
      <p:sp>
        <p:nvSpPr>
          <p:cNvPr id="6" name="Title 1">
            <a:extLst>
              <a:ext uri="{FF2B5EF4-FFF2-40B4-BE49-F238E27FC236}">
                <a16:creationId xmlns:a16="http://schemas.microsoft.com/office/drawing/2014/main" id="{066D4145-0096-4371-9EE5-531763CA5360}"/>
              </a:ext>
            </a:extLst>
          </p:cNvPr>
          <p:cNvSpPr>
            <a:spLocks noGrp="1"/>
          </p:cNvSpPr>
          <p:nvPr>
            <p:ph type="ctrTitle"/>
          </p:nvPr>
        </p:nvSpPr>
        <p:spPr>
          <a:xfrm>
            <a:off x="2135560" y="2064272"/>
            <a:ext cx="8532440" cy="2948905"/>
          </a:xfrm>
        </p:spPr>
        <p:txBody>
          <a:bodyPr>
            <a:normAutofit/>
          </a:bodyPr>
          <a:lstStyle/>
          <a:p>
            <a:r>
              <a:rPr lang="en-US" sz="3600" dirty="0"/>
              <a:t>Essential Satellite Data for Global NWP</a:t>
            </a:r>
            <a:br>
              <a:rPr lang="en-GB" sz="2000" b="1" dirty="0">
                <a:solidFill>
                  <a:schemeClr val="tx2"/>
                </a:solidFill>
                <a:latin typeface="Arial" pitchFamily="34" charset="0"/>
                <a:cs typeface="Arial" pitchFamily="34" charset="0"/>
              </a:rPr>
            </a:br>
            <a:endParaRPr lang="en-GB" sz="1600" b="1" dirty="0">
              <a:solidFill>
                <a:schemeClr val="tx2"/>
              </a:solidFill>
              <a:latin typeface="Arial" pitchFamily="34" charset="0"/>
              <a:cs typeface="Arial" pitchFamily="34" charset="0"/>
            </a:endParaRPr>
          </a:p>
        </p:txBody>
      </p:sp>
      <p:pic>
        <p:nvPicPr>
          <p:cNvPr id="7" name="Picture 2" descr="WMO Strategic Plan 2020-2023">
            <a:extLst>
              <a:ext uri="{FF2B5EF4-FFF2-40B4-BE49-F238E27FC236}">
                <a16:creationId xmlns:a16="http://schemas.microsoft.com/office/drawing/2014/main" id="{33B75487-BDAD-430A-9902-FDFF86D8C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79959">
            <a:off x="3348242" y="362406"/>
            <a:ext cx="1450382" cy="20489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9BCEF03-710F-47B3-9B0C-5959736B256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27111" y="220065"/>
            <a:ext cx="4510137" cy="2440191"/>
          </a:xfrm>
          <a:prstGeom prst="rect">
            <a:avLst/>
          </a:prstGeom>
        </p:spPr>
      </p:pic>
      <p:sp>
        <p:nvSpPr>
          <p:cNvPr id="2" name="Slide Number Placeholder 1">
            <a:extLst>
              <a:ext uri="{FF2B5EF4-FFF2-40B4-BE49-F238E27FC236}">
                <a16:creationId xmlns:a16="http://schemas.microsoft.com/office/drawing/2014/main" id="{A9231956-045D-422C-8F1B-C5B1576026F8}"/>
              </a:ext>
            </a:extLst>
          </p:cNvPr>
          <p:cNvSpPr>
            <a:spLocks noGrp="1"/>
          </p:cNvSpPr>
          <p:nvPr>
            <p:ph type="sldNum" sz="quarter" idx="4294967295"/>
          </p:nvPr>
        </p:nvSpPr>
        <p:spPr>
          <a:xfrm>
            <a:off x="10137248" y="6309320"/>
            <a:ext cx="530753" cy="548680"/>
          </a:xfrm>
          <a:solidFill>
            <a:schemeClr val="accent3">
              <a:lumMod val="40000"/>
              <a:lumOff val="60000"/>
            </a:schemeClr>
          </a:solidFill>
        </p:spPr>
        <p:txBody>
          <a:bodyPr/>
          <a:lstStyle/>
          <a:p>
            <a:fld id="{9259AF2F-52C6-9B46-B8B2-0579234AE62E}" type="slidenum">
              <a:rPr lang="en-US" sz="5400"/>
              <a:t>55</a:t>
            </a:fld>
            <a:endParaRPr lang="en-US" sz="5400" dirty="0"/>
          </a:p>
        </p:txBody>
      </p:sp>
    </p:spTree>
    <p:extLst>
      <p:ext uri="{BB962C8B-B14F-4D97-AF65-F5344CB8AC3E}">
        <p14:creationId xmlns:p14="http://schemas.microsoft.com/office/powerpoint/2010/main" val="2389260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8D6D28-8EA5-4677-905F-544D4FE7BAC6}"/>
              </a:ext>
            </a:extLst>
          </p:cNvPr>
          <p:cNvPicPr>
            <a:picLocks noChangeAspect="1"/>
          </p:cNvPicPr>
          <p:nvPr/>
        </p:nvPicPr>
        <p:blipFill>
          <a:blip r:embed="rId2"/>
          <a:stretch>
            <a:fillRect/>
          </a:stretch>
        </p:blipFill>
        <p:spPr>
          <a:xfrm>
            <a:off x="5519937" y="3140968"/>
            <a:ext cx="4605611" cy="1296144"/>
          </a:xfrm>
          <a:prstGeom prst="rect">
            <a:avLst/>
          </a:prstGeom>
        </p:spPr>
      </p:pic>
      <p:sp>
        <p:nvSpPr>
          <p:cNvPr id="2" name="Title 1">
            <a:extLst>
              <a:ext uri="{FF2B5EF4-FFF2-40B4-BE49-F238E27FC236}">
                <a16:creationId xmlns:a16="http://schemas.microsoft.com/office/drawing/2014/main" id="{3D4661F3-37E0-4226-A07E-13C7E943A921}"/>
              </a:ext>
            </a:extLst>
          </p:cNvPr>
          <p:cNvSpPr>
            <a:spLocks noGrp="1"/>
          </p:cNvSpPr>
          <p:nvPr>
            <p:ph type="title"/>
          </p:nvPr>
        </p:nvSpPr>
        <p:spPr/>
        <p:txBody>
          <a:bodyPr>
            <a:normAutofit/>
          </a:bodyPr>
          <a:lstStyle/>
          <a:p>
            <a:r>
              <a:rPr lang="en-US" dirty="0"/>
              <a:t>Essential Satellite Data for Global NWP</a:t>
            </a:r>
            <a:br>
              <a:rPr lang="en-US" dirty="0"/>
            </a:br>
            <a:r>
              <a:rPr lang="en-US" dirty="0"/>
              <a:t>Background (1/2)</a:t>
            </a:r>
          </a:p>
        </p:txBody>
      </p:sp>
      <p:sp>
        <p:nvSpPr>
          <p:cNvPr id="3" name="Content Placeholder 2">
            <a:extLst>
              <a:ext uri="{FF2B5EF4-FFF2-40B4-BE49-F238E27FC236}">
                <a16:creationId xmlns:a16="http://schemas.microsoft.com/office/drawing/2014/main" id="{666FD7D4-0317-4B6C-A90D-EFD3D47ACC3C}"/>
              </a:ext>
            </a:extLst>
          </p:cNvPr>
          <p:cNvSpPr>
            <a:spLocks noGrp="1"/>
          </p:cNvSpPr>
          <p:nvPr>
            <p:ph idx="1"/>
          </p:nvPr>
        </p:nvSpPr>
        <p:spPr>
          <a:xfrm>
            <a:off x="1914364" y="1484784"/>
            <a:ext cx="8363272" cy="5026570"/>
          </a:xfrm>
        </p:spPr>
        <p:txBody>
          <a:bodyPr>
            <a:normAutofit fontScale="55000" lnSpcReduction="20000"/>
          </a:bodyPr>
          <a:lstStyle/>
          <a:p>
            <a:r>
              <a:rPr lang="en-GB" b="1" dirty="0"/>
              <a:t>International data exchange </a:t>
            </a:r>
            <a:r>
              <a:rPr lang="en-GB" dirty="0"/>
              <a:t>is a major purpose of WMO, WMO Convention, Art. 2b</a:t>
            </a:r>
          </a:p>
          <a:p>
            <a:pPr marL="0" indent="0">
              <a:buNone/>
            </a:pPr>
            <a:endParaRPr lang="en-GB" dirty="0"/>
          </a:p>
          <a:p>
            <a:r>
              <a:rPr lang="en-GB" dirty="0"/>
              <a:t>Recent developments in the data provision landscape has triggered renewed attention to the issue of data access and availability for WMO applications, in particular for near-real-time applications such as nowcasting and numerical weather prediction. It is also recognised the global Numerical Weather Prediction (NWP) underpins all WMO application areas, including reanalysis in support of climate monitoring.</a:t>
            </a:r>
          </a:p>
          <a:p>
            <a:pPr lvl="2">
              <a:buFont typeface="Wingdings" panose="05000000000000000000" pitchFamily="2" charset="2"/>
              <a:buChar char="Ø"/>
            </a:pPr>
            <a:r>
              <a:rPr lang="en-GB" sz="3300" dirty="0"/>
              <a:t>Need for a new Data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At Cg-18, WMO established the Global Basic Observing Network (GBON). </a:t>
            </a:r>
            <a:r>
              <a:rPr lang="en-GB" dirty="0"/>
              <a:t>GBON is a subset of the surface-based subsystem of WIGOS, used in combination with the space-based subsystem and other surface-based observing systems of WIGOS, to contribute to meeting the requirements of global NWP, including reanalysis in support of climate monitoring.</a:t>
            </a:r>
          </a:p>
          <a:p>
            <a:pPr lvl="1"/>
            <a:endParaRPr lang="en-US" dirty="0"/>
          </a:p>
          <a:p>
            <a:r>
              <a:rPr lang="en-US" dirty="0"/>
              <a:t>This document formulates the data and associated requirements that providers of satellite data should fulfil to complement the GBON in meeting the essential needs of global NWP supporting operational meteorology and other application areas. </a:t>
            </a:r>
            <a:endParaRPr lang="en-GB" dirty="0"/>
          </a:p>
        </p:txBody>
      </p:sp>
      <p:sp>
        <p:nvSpPr>
          <p:cNvPr id="5" name="Slide Number Placeholder 4">
            <a:extLst>
              <a:ext uri="{FF2B5EF4-FFF2-40B4-BE49-F238E27FC236}">
                <a16:creationId xmlns:a16="http://schemas.microsoft.com/office/drawing/2014/main" id="{59AAAC49-4A72-4F42-9573-F6670753B213}"/>
              </a:ext>
            </a:extLst>
          </p:cNvPr>
          <p:cNvSpPr>
            <a:spLocks noGrp="1"/>
          </p:cNvSpPr>
          <p:nvPr>
            <p:ph type="sldNum" sz="quarter" idx="4"/>
          </p:nvPr>
        </p:nvSpPr>
        <p:spPr>
          <a:xfrm>
            <a:off x="8090520" y="6400799"/>
            <a:ext cx="1053480" cy="365125"/>
          </a:xfrm>
          <a:prstGeom prst="rect">
            <a:avLst/>
          </a:prstGeom>
          <a:solidFill>
            <a:schemeClr val="accent3">
              <a:lumMod val="60000"/>
              <a:lumOff val="40000"/>
            </a:schemeClr>
          </a:solidFill>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5400" b="1" i="0" u="none" strike="noStrike" cap="none" spc="0" normalizeH="0" baseline="0">
                <a:ln>
                  <a:noFill/>
                </a:ln>
                <a:solidFill>
                  <a:schemeClr val="tx2">
                    <a:lumMod val="60000"/>
                    <a:lumOff val="40000"/>
                  </a:schemeClr>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9pPr>
          </a:lstStyle>
          <a:p>
            <a:fld id="{9259AF2F-52C6-9B46-B8B2-0579234AE62E}" type="slidenum">
              <a:rPr lang="en-US" smtClean="0"/>
              <a:pPr/>
              <a:t>56</a:t>
            </a:fld>
            <a:endParaRPr lang="en-US" dirty="0"/>
          </a:p>
        </p:txBody>
      </p:sp>
    </p:spTree>
    <p:extLst>
      <p:ext uri="{BB962C8B-B14F-4D97-AF65-F5344CB8AC3E}">
        <p14:creationId xmlns:p14="http://schemas.microsoft.com/office/powerpoint/2010/main" val="88485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61F3-37E0-4226-A07E-13C7E943A921}"/>
              </a:ext>
            </a:extLst>
          </p:cNvPr>
          <p:cNvSpPr>
            <a:spLocks noGrp="1"/>
          </p:cNvSpPr>
          <p:nvPr>
            <p:ph type="title"/>
          </p:nvPr>
        </p:nvSpPr>
        <p:spPr/>
        <p:txBody>
          <a:bodyPr>
            <a:normAutofit/>
          </a:bodyPr>
          <a:lstStyle/>
          <a:p>
            <a:r>
              <a:rPr lang="en-US" dirty="0"/>
              <a:t>Essential Satellite Data for Global NWP</a:t>
            </a:r>
            <a:br>
              <a:rPr lang="en-US" dirty="0"/>
            </a:br>
            <a:r>
              <a:rPr lang="en-US" dirty="0"/>
              <a:t>Background (2/2)</a:t>
            </a:r>
          </a:p>
        </p:txBody>
      </p:sp>
      <p:sp>
        <p:nvSpPr>
          <p:cNvPr id="3" name="Content Placeholder 2">
            <a:extLst>
              <a:ext uri="{FF2B5EF4-FFF2-40B4-BE49-F238E27FC236}">
                <a16:creationId xmlns:a16="http://schemas.microsoft.com/office/drawing/2014/main" id="{666FD7D4-0317-4B6C-A90D-EFD3D47ACC3C}"/>
              </a:ext>
            </a:extLst>
          </p:cNvPr>
          <p:cNvSpPr>
            <a:spLocks noGrp="1"/>
          </p:cNvSpPr>
          <p:nvPr>
            <p:ph idx="1"/>
          </p:nvPr>
        </p:nvSpPr>
        <p:spPr>
          <a:xfrm>
            <a:off x="1981200" y="1556792"/>
            <a:ext cx="8147248" cy="5026570"/>
          </a:xfrm>
        </p:spPr>
        <p:txBody>
          <a:bodyPr>
            <a:normAutofit fontScale="47500" lnSpcReduction="20000"/>
          </a:bodyPr>
          <a:lstStyle/>
          <a:p>
            <a:r>
              <a:rPr lang="en-US" b="1" dirty="0"/>
              <a:t>New WMO Data Policy (“Res 42”) will give high level definitions in different disciplines</a:t>
            </a:r>
          </a:p>
          <a:p>
            <a:pPr lvl="1"/>
            <a:r>
              <a:rPr lang="en-US" dirty="0"/>
              <a:t>Weather, Climate, Hydrology, Atmospheric Composition, Cryosphere, Oceans, Space Weather</a:t>
            </a:r>
          </a:p>
          <a:p>
            <a:pPr marL="0" indent="0">
              <a:buNone/>
            </a:pPr>
            <a:endParaRPr lang="en-US" dirty="0"/>
          </a:p>
          <a:p>
            <a:r>
              <a:rPr lang="en-US" b="1" dirty="0"/>
              <a:t>Considerations for Weather and Space-based Observations</a:t>
            </a:r>
          </a:p>
          <a:p>
            <a:pPr lvl="1"/>
            <a:r>
              <a:rPr lang="en-US" dirty="0"/>
              <a:t>All satellite data considered as essential for the performance and quality of numerical weather prediction output as reflected in the CGMS Baseline, subsequently adopted into the WMO Technical Regulations. </a:t>
            </a:r>
          </a:p>
          <a:p>
            <a:pPr lvl="1"/>
            <a:r>
              <a:rPr lang="en-US" dirty="0"/>
              <a:t>All data provided by the multi-purpose visible-infrared meteorological imagers flying the low-earth or geostationary orbit. </a:t>
            </a:r>
          </a:p>
          <a:p>
            <a:pPr lvl="1"/>
            <a:endParaRPr lang="en-US" dirty="0"/>
          </a:p>
          <a:p>
            <a:r>
              <a:rPr lang="en-GB" b="1" dirty="0"/>
              <a:t>Purpose of the Position Paper “Essential Satellite Data for NWP”</a:t>
            </a:r>
            <a:endParaRPr lang="en-GB" sz="4400" b="1" dirty="0"/>
          </a:p>
          <a:p>
            <a:pPr lvl="1"/>
            <a:r>
              <a:rPr lang="en-US" dirty="0"/>
              <a:t>Provide the linkage between the new Data Policy and WMO regulatory material (WIGOS Manual)</a:t>
            </a:r>
          </a:p>
          <a:p>
            <a:pPr lvl="2"/>
            <a:r>
              <a:rPr lang="en-US" sz="2700" dirty="0"/>
              <a:t>Hence also change of definition to</a:t>
            </a:r>
            <a:r>
              <a:rPr lang="en-US" sz="2700" b="1" dirty="0"/>
              <a:t> Essential </a:t>
            </a:r>
            <a:r>
              <a:rPr lang="en-US" sz="2700" dirty="0"/>
              <a:t>(previously Basic/Critical)</a:t>
            </a:r>
          </a:p>
          <a:p>
            <a:pPr lvl="1"/>
            <a:r>
              <a:rPr lang="en-US" dirty="0"/>
              <a:t>Define the Essential Satellite Data sets required by global NWP underpinning WMO application areas, critical for the protection of life and property. </a:t>
            </a:r>
            <a:r>
              <a:rPr lang="en-US" b="1" dirty="0"/>
              <a:t>Free and unrestricted availability</a:t>
            </a:r>
          </a:p>
          <a:p>
            <a:pPr lvl="1"/>
            <a:r>
              <a:rPr lang="en-US" dirty="0"/>
              <a:t>Identify additional data that are required. </a:t>
            </a:r>
            <a:r>
              <a:rPr lang="en-US" b="1" dirty="0"/>
              <a:t>Conditions may be placed.</a:t>
            </a:r>
          </a:p>
          <a:p>
            <a:pPr lvl="1"/>
            <a:r>
              <a:rPr lang="en-US" dirty="0"/>
              <a:t>Provide the </a:t>
            </a:r>
            <a:r>
              <a:rPr lang="en-US" b="1" dirty="0"/>
              <a:t>principles </a:t>
            </a:r>
            <a:r>
              <a:rPr lang="en-US" dirty="0"/>
              <a:t>that should apply to essential satellite data generation and distribution</a:t>
            </a:r>
          </a:p>
          <a:p>
            <a:pPr lvl="1"/>
            <a:r>
              <a:rPr lang="en-US" dirty="0"/>
              <a:t>Intended to all operators responsible for satellite data and products, in particular CGMS members </a:t>
            </a:r>
          </a:p>
          <a:p>
            <a:pPr lvl="2"/>
            <a:endParaRPr lang="en-US" dirty="0"/>
          </a:p>
          <a:p>
            <a:r>
              <a:rPr lang="en-US" b="1" dirty="0"/>
              <a:t>Approach</a:t>
            </a:r>
          </a:p>
          <a:p>
            <a:pPr lvl="1"/>
            <a:r>
              <a:rPr lang="en-US" dirty="0"/>
              <a:t>Follow WIGOS 2040 Vision</a:t>
            </a:r>
          </a:p>
          <a:p>
            <a:pPr lvl="1"/>
            <a:r>
              <a:rPr lang="en-US" dirty="0"/>
              <a:t>Noting a holistic Earth System Modelling approach=&gt;</a:t>
            </a:r>
            <a:r>
              <a:rPr lang="en-US" b="1" dirty="0"/>
              <a:t> NWP is core for WMO application areas</a:t>
            </a:r>
          </a:p>
          <a:p>
            <a:pPr lvl="1"/>
            <a:r>
              <a:rPr lang="en-US" dirty="0"/>
              <a:t>Can be seen as the </a:t>
            </a:r>
            <a:r>
              <a:rPr lang="en-GB" dirty="0"/>
              <a:t>satellite equivalent to GBON =&gt; </a:t>
            </a:r>
            <a:r>
              <a:rPr lang="en-GB" b="1" dirty="0"/>
              <a:t>Harmonisation of terminology</a:t>
            </a:r>
          </a:p>
          <a:p>
            <a:pPr lvl="1"/>
            <a:r>
              <a:rPr lang="en-GB" dirty="0"/>
              <a:t>Complement to GBON and building on the </a:t>
            </a:r>
            <a:r>
              <a:rPr lang="en-GB" b="1" dirty="0"/>
              <a:t>Rolling Review of Requirements</a:t>
            </a:r>
          </a:p>
          <a:p>
            <a:pPr lvl="1"/>
            <a:r>
              <a:rPr lang="en-US" b="1" dirty="0"/>
              <a:t>A formulation of the user needs</a:t>
            </a:r>
          </a:p>
        </p:txBody>
      </p:sp>
      <p:sp>
        <p:nvSpPr>
          <p:cNvPr id="5" name="Slide Number Placeholder 4">
            <a:extLst>
              <a:ext uri="{FF2B5EF4-FFF2-40B4-BE49-F238E27FC236}">
                <a16:creationId xmlns:a16="http://schemas.microsoft.com/office/drawing/2014/main" id="{2112E23D-254D-4FD1-AFE7-FC61A75A9ABB}"/>
              </a:ext>
            </a:extLst>
          </p:cNvPr>
          <p:cNvSpPr txBox="1">
            <a:spLocks/>
          </p:cNvSpPr>
          <p:nvPr/>
        </p:nvSpPr>
        <p:spPr>
          <a:xfrm>
            <a:off x="10125548" y="6309320"/>
            <a:ext cx="542452" cy="548680"/>
          </a:xfrm>
          <a:prstGeom prst="rect">
            <a:avLst/>
          </a:prstGeom>
          <a:solidFill>
            <a:schemeClr val="accent3">
              <a:lumMod val="60000"/>
              <a:lumOff val="40000"/>
            </a:schemeClr>
          </a:solidFill>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5400" b="1" i="0" u="none" strike="noStrike" cap="none" spc="0" normalizeH="0" baseline="0">
                <a:ln>
                  <a:noFill/>
                </a:ln>
                <a:solidFill>
                  <a:schemeClr val="tx2">
                    <a:lumMod val="60000"/>
                    <a:lumOff val="40000"/>
                  </a:schemeClr>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9pPr>
          </a:lstStyle>
          <a:p>
            <a:fld id="{9259AF2F-52C6-9B46-B8B2-0579234AE62E}" type="slidenum">
              <a:rPr lang="en-US"/>
              <a:pPr/>
              <a:t>57</a:t>
            </a:fld>
            <a:endParaRPr lang="en-US" dirty="0"/>
          </a:p>
        </p:txBody>
      </p:sp>
    </p:spTree>
    <p:extLst>
      <p:ext uri="{BB962C8B-B14F-4D97-AF65-F5344CB8AC3E}">
        <p14:creationId xmlns:p14="http://schemas.microsoft.com/office/powerpoint/2010/main" val="3695527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555D-4C59-4830-8415-71BB561A1E5D}"/>
              </a:ext>
            </a:extLst>
          </p:cNvPr>
          <p:cNvSpPr>
            <a:spLocks noGrp="1"/>
          </p:cNvSpPr>
          <p:nvPr>
            <p:ph type="title"/>
          </p:nvPr>
        </p:nvSpPr>
        <p:spPr/>
        <p:txBody>
          <a:bodyPr>
            <a:normAutofit/>
          </a:bodyPr>
          <a:lstStyle/>
          <a:p>
            <a:r>
              <a:rPr lang="en-US" dirty="0"/>
              <a:t>Guiding Principles or Requirements</a:t>
            </a:r>
          </a:p>
        </p:txBody>
      </p:sp>
      <p:sp>
        <p:nvSpPr>
          <p:cNvPr id="3" name="Content Placeholder 2">
            <a:extLst>
              <a:ext uri="{FF2B5EF4-FFF2-40B4-BE49-F238E27FC236}">
                <a16:creationId xmlns:a16="http://schemas.microsoft.com/office/drawing/2014/main" id="{3D664AA1-5E19-4A6B-AE07-829C9D7B51F9}"/>
              </a:ext>
            </a:extLst>
          </p:cNvPr>
          <p:cNvSpPr>
            <a:spLocks noGrp="1"/>
          </p:cNvSpPr>
          <p:nvPr>
            <p:ph idx="1"/>
          </p:nvPr>
        </p:nvSpPr>
        <p:spPr/>
        <p:txBody>
          <a:bodyPr>
            <a:normAutofit fontScale="92500" lnSpcReduction="20000"/>
          </a:bodyPr>
          <a:lstStyle/>
          <a:p>
            <a:pPr marL="385763" indent="-385763">
              <a:buFont typeface="+mj-lt"/>
              <a:buAutoNum type="arabicPeriod"/>
            </a:pPr>
            <a:r>
              <a:rPr lang="en-GB" dirty="0"/>
              <a:t>Make available globally all essential</a:t>
            </a:r>
            <a:r>
              <a:rPr lang="en-US" dirty="0"/>
              <a:t> satellite data in real time or near real-time</a:t>
            </a:r>
          </a:p>
          <a:p>
            <a:pPr marL="385763" indent="-385763">
              <a:buFont typeface="+mj-lt"/>
              <a:buAutoNum type="arabicPeriod"/>
            </a:pPr>
            <a:r>
              <a:rPr lang="en-US" dirty="0"/>
              <a:t>Document instrument characteristics and processing steps</a:t>
            </a:r>
          </a:p>
          <a:p>
            <a:pPr marL="385763" indent="-385763">
              <a:buFont typeface="+mj-lt"/>
              <a:buAutoNum type="arabicPeriod"/>
            </a:pPr>
            <a:r>
              <a:rPr lang="en-US" dirty="0"/>
              <a:t>Engage with users and document potential impact on applications </a:t>
            </a:r>
          </a:p>
          <a:p>
            <a:pPr marL="385763" indent="-385763">
              <a:buFont typeface="+mj-lt"/>
              <a:buAutoNum type="arabicPeriod"/>
            </a:pPr>
            <a:r>
              <a:rPr lang="en-US" dirty="0"/>
              <a:t>Document algorithms and information to support validation and calibration of the data</a:t>
            </a:r>
          </a:p>
          <a:p>
            <a:pPr marL="385763" indent="-385763">
              <a:buFont typeface="+mj-lt"/>
              <a:buAutoNum type="arabicPeriod"/>
            </a:pPr>
            <a:r>
              <a:rPr lang="en-US" dirty="0"/>
              <a:t>Provide information on data latency, data format and processing tools available</a:t>
            </a:r>
          </a:p>
          <a:p>
            <a:pPr marL="385763" indent="-385763">
              <a:buFont typeface="+mj-lt"/>
              <a:buAutoNum type="arabicPeriod"/>
            </a:pPr>
            <a:r>
              <a:rPr lang="en-US" dirty="0"/>
              <a:t>Provide timely pre-operational data to users</a:t>
            </a:r>
          </a:p>
          <a:p>
            <a:pPr marL="385763" indent="-385763">
              <a:buFont typeface="+mj-lt"/>
              <a:buAutoNum type="arabicPeriod"/>
            </a:pPr>
            <a:r>
              <a:rPr lang="en-US" dirty="0"/>
              <a:t>Provide unrestricted access to archived data </a:t>
            </a:r>
          </a:p>
          <a:p>
            <a:pPr marL="385763" indent="-385763">
              <a:buFont typeface="+mj-lt"/>
              <a:buAutoNum type="arabicPeriod"/>
            </a:pPr>
            <a:r>
              <a:rPr lang="en-US" dirty="0"/>
              <a:t>Plan for sustained data provision</a:t>
            </a:r>
          </a:p>
          <a:p>
            <a:pPr marL="0" indent="0">
              <a:buNone/>
            </a:pPr>
            <a:endParaRPr lang="en-US" dirty="0"/>
          </a:p>
        </p:txBody>
      </p:sp>
      <p:sp>
        <p:nvSpPr>
          <p:cNvPr id="5" name="Slide Number Placeholder 4">
            <a:extLst>
              <a:ext uri="{FF2B5EF4-FFF2-40B4-BE49-F238E27FC236}">
                <a16:creationId xmlns:a16="http://schemas.microsoft.com/office/drawing/2014/main" id="{1DF3FC8D-0376-49C8-9ECD-19DC047747D9}"/>
              </a:ext>
            </a:extLst>
          </p:cNvPr>
          <p:cNvSpPr txBox="1">
            <a:spLocks/>
          </p:cNvSpPr>
          <p:nvPr/>
        </p:nvSpPr>
        <p:spPr>
          <a:xfrm>
            <a:off x="10125548" y="6309320"/>
            <a:ext cx="542452" cy="548680"/>
          </a:xfrm>
          <a:prstGeom prst="rect">
            <a:avLst/>
          </a:prstGeom>
          <a:solidFill>
            <a:schemeClr val="accent3">
              <a:lumMod val="60000"/>
              <a:lumOff val="40000"/>
            </a:schemeClr>
          </a:solidFill>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5400" b="1" i="0" u="none" strike="noStrike" cap="none" spc="0" normalizeH="0" baseline="0">
                <a:ln>
                  <a:noFill/>
                </a:ln>
                <a:solidFill>
                  <a:schemeClr val="tx2">
                    <a:lumMod val="60000"/>
                    <a:lumOff val="40000"/>
                  </a:schemeClr>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9pPr>
          </a:lstStyle>
          <a:p>
            <a:fld id="{9259AF2F-52C6-9B46-B8B2-0579234AE62E}" type="slidenum">
              <a:rPr lang="en-US"/>
              <a:pPr/>
              <a:t>58</a:t>
            </a:fld>
            <a:endParaRPr lang="en-US" dirty="0"/>
          </a:p>
        </p:txBody>
      </p:sp>
    </p:spTree>
    <p:extLst>
      <p:ext uri="{BB962C8B-B14F-4D97-AF65-F5344CB8AC3E}">
        <p14:creationId xmlns:p14="http://schemas.microsoft.com/office/powerpoint/2010/main" val="1379819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49F1-7DF1-4206-8E11-3D8F337EA4D4}"/>
              </a:ext>
            </a:extLst>
          </p:cNvPr>
          <p:cNvSpPr>
            <a:spLocks noGrp="1"/>
          </p:cNvSpPr>
          <p:nvPr>
            <p:ph type="title"/>
          </p:nvPr>
        </p:nvSpPr>
        <p:spPr>
          <a:xfrm>
            <a:off x="1981200" y="44626"/>
            <a:ext cx="8229600" cy="1025359"/>
          </a:xfrm>
        </p:spPr>
        <p:txBody>
          <a:bodyPr>
            <a:normAutofit fontScale="90000"/>
          </a:bodyPr>
          <a:lstStyle/>
          <a:p>
            <a:r>
              <a:rPr lang="en-US" sz="3200" dirty="0"/>
              <a:t>Draft table </a:t>
            </a:r>
            <a:br>
              <a:rPr lang="en-US" sz="3200" dirty="0"/>
            </a:br>
            <a:r>
              <a:rPr lang="en-US" sz="3200" dirty="0"/>
              <a:t>Essential Satellite for global NWP</a:t>
            </a:r>
            <a:br>
              <a:rPr lang="en-US" sz="3200" dirty="0"/>
            </a:br>
            <a:r>
              <a:rPr lang="en-US" sz="2000" dirty="0"/>
              <a:t>Following the current CGMS baseline</a:t>
            </a:r>
          </a:p>
        </p:txBody>
      </p:sp>
      <p:sp>
        <p:nvSpPr>
          <p:cNvPr id="7" name="Rectangle 1">
            <a:extLst>
              <a:ext uri="{FF2B5EF4-FFF2-40B4-BE49-F238E27FC236}">
                <a16:creationId xmlns:a16="http://schemas.microsoft.com/office/drawing/2014/main" id="{33D7A1C5-6668-4AA6-9DCB-698441DE4FE0}"/>
              </a:ext>
            </a:extLst>
          </p:cNvPr>
          <p:cNvSpPr>
            <a:spLocks noChangeArrowheads="1"/>
          </p:cNvSpPr>
          <p:nvPr/>
        </p:nvSpPr>
        <p:spPr bwMode="auto">
          <a:xfrm>
            <a:off x="3359697" y="109447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GB" altLang="en-US">
                <a:latin typeface="Arial" panose="020B0604020202020204" pitchFamily="34" charset="0"/>
              </a:rPr>
            </a:br>
            <a:endParaRPr lang="en-GB" altLang="en-US">
              <a:latin typeface="Arial" panose="020B0604020202020204" pitchFamily="34" charset="0"/>
            </a:endParaRPr>
          </a:p>
        </p:txBody>
      </p:sp>
      <p:graphicFrame>
        <p:nvGraphicFramePr>
          <p:cNvPr id="10" name="Table 9">
            <a:extLst>
              <a:ext uri="{FF2B5EF4-FFF2-40B4-BE49-F238E27FC236}">
                <a16:creationId xmlns:a16="http://schemas.microsoft.com/office/drawing/2014/main" id="{A185E546-CC7A-4C7F-BDC8-DCF4F816D611}"/>
              </a:ext>
            </a:extLst>
          </p:cNvPr>
          <p:cNvGraphicFramePr>
            <a:graphicFrameLocks noGrp="1"/>
          </p:cNvGraphicFramePr>
          <p:nvPr/>
        </p:nvGraphicFramePr>
        <p:xfrm>
          <a:off x="2453150" y="1196753"/>
          <a:ext cx="7776864" cy="5143177"/>
        </p:xfrm>
        <a:graphic>
          <a:graphicData uri="http://schemas.openxmlformats.org/drawingml/2006/table">
            <a:tbl>
              <a:tblPr bandRow="1"/>
              <a:tblGrid>
                <a:gridCol w="2088232">
                  <a:extLst>
                    <a:ext uri="{9D8B030D-6E8A-4147-A177-3AD203B41FA5}">
                      <a16:colId xmlns:a16="http://schemas.microsoft.com/office/drawing/2014/main" val="2269670572"/>
                    </a:ext>
                  </a:extLst>
                </a:gridCol>
                <a:gridCol w="2232248">
                  <a:extLst>
                    <a:ext uri="{9D8B030D-6E8A-4147-A177-3AD203B41FA5}">
                      <a16:colId xmlns:a16="http://schemas.microsoft.com/office/drawing/2014/main" val="547837627"/>
                    </a:ext>
                  </a:extLst>
                </a:gridCol>
                <a:gridCol w="3456384">
                  <a:extLst>
                    <a:ext uri="{9D8B030D-6E8A-4147-A177-3AD203B41FA5}">
                      <a16:colId xmlns:a16="http://schemas.microsoft.com/office/drawing/2014/main" val="527295534"/>
                    </a:ext>
                  </a:extLst>
                </a:gridCol>
              </a:tblGrid>
              <a:tr h="323353">
                <a:tc>
                  <a:txBody>
                    <a:bodyPr/>
                    <a:lstStyle/>
                    <a:p>
                      <a:pPr marL="0" marR="0">
                        <a:lnSpc>
                          <a:spcPct val="115000"/>
                        </a:lnSpc>
                        <a:spcBef>
                          <a:spcPts val="0"/>
                        </a:spcBef>
                        <a:spcAft>
                          <a:spcPts val="0"/>
                        </a:spcAft>
                      </a:pPr>
                      <a:r>
                        <a:rPr lang="en-US" sz="1000" b="1" u="none">
                          <a:solidFill>
                            <a:schemeClr val="tx1"/>
                          </a:solidFill>
                          <a:effectLst/>
                          <a:latin typeface="Arial" panose="020B0604020202020204" pitchFamily="34" charset="0"/>
                          <a:ea typeface="Arial" panose="020B0604020202020204" pitchFamily="34" charset="0"/>
                        </a:rPr>
                        <a:t>Type of satellite sensors</a:t>
                      </a:r>
                      <a:r>
                        <a:rPr lang="en-US" sz="1000" b="1" u="none" baseline="30000">
                          <a:solidFill>
                            <a:schemeClr val="tx1"/>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[1]</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15000"/>
                        </a:lnSpc>
                        <a:spcBef>
                          <a:spcPts val="0"/>
                        </a:spcBef>
                        <a:spcAft>
                          <a:spcPts val="0"/>
                        </a:spcAft>
                      </a:pPr>
                      <a:r>
                        <a:rPr lang="en-US" sz="1000" b="1" u="none" dirty="0">
                          <a:solidFill>
                            <a:schemeClr val="tx1"/>
                          </a:solidFill>
                          <a:effectLst/>
                          <a:latin typeface="Arial" panose="020B0604020202020204" pitchFamily="34" charset="0"/>
                          <a:ea typeface="Arial" panose="020B0604020202020204" pitchFamily="34" charset="0"/>
                        </a:rPr>
                        <a:t>Principal applications driving spatial-temporal requirements in addition to global NWP</a:t>
                      </a:r>
                      <a:r>
                        <a:rPr lang="en-US" sz="1000" b="1" u="none" baseline="30000" dirty="0">
                          <a:solidFill>
                            <a:schemeClr val="tx1"/>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[2]</a:t>
                      </a:r>
                      <a:endParaRPr lang="en-GB" sz="1000" u="none" dirty="0">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15000"/>
                        </a:lnSpc>
                        <a:spcBef>
                          <a:spcPts val="0"/>
                        </a:spcBef>
                        <a:spcAft>
                          <a:spcPts val="0"/>
                        </a:spcAft>
                      </a:pPr>
                      <a:r>
                        <a:rPr lang="en-US" sz="1000" b="1" u="none" dirty="0">
                          <a:solidFill>
                            <a:schemeClr val="tx1"/>
                          </a:solidFill>
                          <a:effectLst/>
                          <a:latin typeface="Arial" panose="020B0604020202020204" pitchFamily="34" charset="0"/>
                          <a:ea typeface="Arial" panose="020B0604020202020204" pitchFamily="34" charset="0"/>
                        </a:rPr>
                        <a:t>Main attributes of satellite data</a:t>
                      </a:r>
                      <a:endParaRPr lang="en-GB" sz="1000" u="none" dirty="0">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90310285"/>
                  </a:ext>
                </a:extLst>
              </a:tr>
              <a:tr h="158328">
                <a:tc gridSpan="3">
                  <a:txBody>
                    <a:bodyPr/>
                    <a:lstStyle/>
                    <a:p>
                      <a:pPr marL="0" marR="0">
                        <a:lnSpc>
                          <a:spcPct val="115000"/>
                        </a:lnSpc>
                        <a:spcBef>
                          <a:spcPts val="0"/>
                        </a:spcBef>
                        <a:spcAft>
                          <a:spcPts val="0"/>
                        </a:spcAft>
                      </a:pPr>
                      <a:r>
                        <a:rPr lang="en-US" sz="1000" b="1" u="none">
                          <a:solidFill>
                            <a:schemeClr val="tx1"/>
                          </a:solidFill>
                          <a:effectLst/>
                          <a:latin typeface="Arial" panose="020B0604020202020204" pitchFamily="34" charset="0"/>
                          <a:ea typeface="Arial" panose="020B0604020202020204" pitchFamily="34" charset="0"/>
                        </a:rPr>
                        <a:t>Data from geostationary orbiting satellites (complete GEO ring with app 60 deg spacing)</a:t>
                      </a:r>
                      <a:endParaRPr lang="en-GB" sz="1000" u="none">
                        <a:solidFill>
                          <a:schemeClr val="tx1"/>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 </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15000"/>
                        </a:lnSpc>
                        <a:spcBef>
                          <a:spcPts val="0"/>
                        </a:spcBef>
                        <a:spcAft>
                          <a:spcPts val="0"/>
                        </a:spcAft>
                      </a:pPr>
                      <a:endParaRPr lang="en-GB" sz="800">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300278086"/>
                  </a:ext>
                </a:extLst>
              </a:tr>
              <a:tr h="240841">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Multi-purpose meteorological imagers (multispectral, visible, and infrared)</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Nowcasting</a:t>
                      </a:r>
                      <a:endParaRPr lang="en-GB" sz="1000" u="none" dirty="0">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Radiance products, Atmospheric Motion Vectors (AMVs</a:t>
                      </a:r>
                      <a:r>
                        <a:rPr lang="en-US" sz="1000" u="none">
                          <a:solidFill>
                            <a:schemeClr val="tx1"/>
                          </a:solidFill>
                          <a:effectLst/>
                          <a:latin typeface="Times New Roman" panose="02020603050405020304" pitchFamily="18" charset="0"/>
                          <a:ea typeface="Times New Roman" panose="02020603050405020304" pitchFamily="18" charset="0"/>
                        </a:rPr>
                        <a:t> </a:t>
                      </a:r>
                      <a:r>
                        <a:rPr lang="en-US" sz="1000" u="none">
                          <a:solidFill>
                            <a:schemeClr val="tx1"/>
                          </a:solidFill>
                          <a:effectLst/>
                          <a:latin typeface="Arial" panose="020B0604020202020204" pitchFamily="34" charset="0"/>
                          <a:ea typeface="Arial" panose="020B0604020202020204" pitchFamily="34" charset="0"/>
                        </a:rPr>
                        <a:t>)</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98680"/>
                  </a:ext>
                </a:extLst>
              </a:tr>
              <a:tr h="240512">
                <a:tc>
                  <a:txBody>
                    <a:bodyPr/>
                    <a:lstStyle/>
                    <a:p>
                      <a:pPr marL="0" marR="0">
                        <a:lnSpc>
                          <a:spcPct val="115000"/>
                        </a:lnSpc>
                        <a:spcBef>
                          <a:spcPts val="0"/>
                        </a:spcBef>
                        <a:spcAft>
                          <a:spcPts val="0"/>
                        </a:spcAft>
                      </a:pPr>
                      <a:r>
                        <a:rPr lang="en-US" sz="1000" u="none" dirty="0">
                          <a:solidFill>
                            <a:schemeClr val="tx1"/>
                          </a:solidFill>
                          <a:effectLst/>
                          <a:latin typeface="Arial" panose="020B0604020202020204" pitchFamily="34" charset="0"/>
                          <a:ea typeface="Arial" panose="020B0604020202020204" pitchFamily="34" charset="0"/>
                        </a:rPr>
                        <a:t>Hyperspectral Infrared Sounder</a:t>
                      </a:r>
                      <a:endParaRPr lang="en-GB" sz="1000" u="none" dirty="0">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dirty="0">
                          <a:solidFill>
                            <a:schemeClr val="tx1"/>
                          </a:solidFill>
                          <a:effectLst/>
                          <a:latin typeface="Arial" panose="020B0604020202020204" pitchFamily="34" charset="0"/>
                          <a:ea typeface="Arial" panose="020B0604020202020204" pitchFamily="34" charset="0"/>
                        </a:rPr>
                        <a:t>Nowcasting </a:t>
                      </a:r>
                      <a:endParaRPr lang="en-GB" sz="1000" u="none" dirty="0">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dirty="0">
                          <a:solidFill>
                            <a:schemeClr val="tx1"/>
                          </a:solidFill>
                          <a:effectLst/>
                          <a:latin typeface="Arial" panose="020B0604020202020204" pitchFamily="34" charset="0"/>
                          <a:ea typeface="Arial" panose="020B0604020202020204" pitchFamily="34" charset="0"/>
                        </a:rPr>
                        <a:t>Radiance products, AMVs</a:t>
                      </a:r>
                      <a:endParaRPr lang="en-GB" sz="1000" u="none" dirty="0">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953051"/>
                  </a:ext>
                </a:extLst>
              </a:tr>
              <a:tr h="75816">
                <a:tc gridSpan="3">
                  <a:txBody>
                    <a:bodyPr/>
                    <a:lstStyle/>
                    <a:p>
                      <a:pPr marL="0" marR="0">
                        <a:lnSpc>
                          <a:spcPct val="115000"/>
                        </a:lnSpc>
                        <a:spcBef>
                          <a:spcPts val="0"/>
                        </a:spcBef>
                        <a:spcAft>
                          <a:spcPts val="0"/>
                        </a:spcAft>
                      </a:pPr>
                      <a:r>
                        <a:rPr lang="en-US" sz="1000" b="1" u="none">
                          <a:solidFill>
                            <a:schemeClr val="tx1"/>
                          </a:solidFill>
                          <a:effectLst/>
                          <a:latin typeface="Arial" panose="020B0604020202020204" pitchFamily="34" charset="0"/>
                          <a:ea typeface="Arial" panose="020B0604020202020204" pitchFamily="34" charset="0"/>
                        </a:rPr>
                        <a:t>Data from Low-Earth orbiting satellites</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15000"/>
                        </a:lnSpc>
                        <a:spcBef>
                          <a:spcPts val="0"/>
                        </a:spcBef>
                        <a:spcAft>
                          <a:spcPts val="0"/>
                        </a:spcAft>
                      </a:pPr>
                      <a:endParaRPr lang="en-GB" sz="800">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538884266"/>
                  </a:ext>
                </a:extLst>
              </a:tr>
              <a:tr h="488050">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Multi-purpose meteorological imagers (multispectral, visible, and infrared)</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Nowcasting, Ocean applications, Agricultural meteorology</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dirty="0">
                          <a:solidFill>
                            <a:schemeClr val="tx1"/>
                          </a:solidFill>
                          <a:effectLst/>
                          <a:latin typeface="Arial" panose="020B0604020202020204" pitchFamily="34" charset="0"/>
                          <a:ea typeface="Arial" panose="020B0604020202020204" pitchFamily="34" charset="0"/>
                        </a:rPr>
                        <a:t>Radiance products and geophysical products (e.g. Aerosol Optical Depth (AOD), AMVs, Sea Surface Temperature (SST)), from 3 sun-synchronous orbits</a:t>
                      </a:r>
                      <a:r>
                        <a:rPr lang="en-US" sz="1000" u="none" dirty="0">
                          <a:solidFill>
                            <a:schemeClr val="tx1"/>
                          </a:solidFill>
                          <a:effectLst/>
                          <a:latin typeface="Times New Roman" panose="02020603050405020304" pitchFamily="18" charset="0"/>
                          <a:ea typeface="Times New Roman" panose="02020603050405020304" pitchFamily="18" charset="0"/>
                        </a:rPr>
                        <a:t> </a:t>
                      </a:r>
                      <a:endParaRPr lang="en-GB" sz="1000" u="none" dirty="0">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6445117"/>
                  </a:ext>
                </a:extLst>
              </a:tr>
              <a:tr h="231987">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Hyperspectral Infrared Sounder</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 Atmospheric composition</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dirty="0">
                          <a:solidFill>
                            <a:schemeClr val="tx1"/>
                          </a:solidFill>
                          <a:effectLst/>
                          <a:latin typeface="Arial" panose="020B0604020202020204" pitchFamily="34" charset="0"/>
                          <a:ea typeface="Arial" panose="020B0604020202020204" pitchFamily="34" charset="0"/>
                        </a:rPr>
                        <a:t>Radiances from at least 3 sun-synchronous orbits</a:t>
                      </a:r>
                      <a:endParaRPr lang="en-GB" sz="1000" u="none" dirty="0">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970603"/>
                  </a:ext>
                </a:extLst>
              </a:tr>
              <a:tr h="240841">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Microwave Sounder</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u="none">
                          <a:solidFill>
                            <a:schemeClr val="tx1"/>
                          </a:solidFill>
                          <a:effectLst/>
                          <a:latin typeface="Arial" panose="020B0604020202020204" pitchFamily="34" charset="0"/>
                          <a:ea typeface="Arial" panose="020B0604020202020204" pitchFamily="34" charset="0"/>
                        </a:rPr>
                        <a:t> </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dirty="0">
                          <a:solidFill>
                            <a:schemeClr val="tx1"/>
                          </a:solidFill>
                          <a:effectLst/>
                          <a:latin typeface="Arial" panose="020B0604020202020204" pitchFamily="34" charset="0"/>
                          <a:ea typeface="Arial" panose="020B0604020202020204" pitchFamily="34" charset="0"/>
                        </a:rPr>
                        <a:t>Radiances* from at least 3 sun-synchronous orbits</a:t>
                      </a:r>
                      <a:endParaRPr lang="en-GB" sz="1000" u="none" dirty="0">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501562"/>
                  </a:ext>
                </a:extLst>
              </a:tr>
              <a:tr h="191207">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Microwave Imager</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Nowcasting, Ocean applications</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dirty="0">
                          <a:solidFill>
                            <a:schemeClr val="tx1"/>
                          </a:solidFill>
                          <a:effectLst/>
                          <a:latin typeface="Arial" panose="020B0604020202020204" pitchFamily="34" charset="0"/>
                          <a:ea typeface="Arial" panose="020B0604020202020204" pitchFamily="34" charset="0"/>
                        </a:rPr>
                        <a:t>Radiances SST, precipitable water, sea ice </a:t>
                      </a:r>
                      <a:endParaRPr lang="en-GB" sz="1000" u="none" dirty="0">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152449"/>
                  </a:ext>
                </a:extLst>
              </a:tr>
              <a:tr h="323353">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Scatterometer</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Marine meteorology and Ocean applications</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3 sun-synchronous orbits, backscattering cross-sections and surface winds, soil moisture</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885189"/>
                  </a:ext>
                </a:extLst>
              </a:tr>
              <a:tr h="158328">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Radar altimeter</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Ocean applications</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Sea surface height, wind and waves, ice freeboard</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8689711"/>
                  </a:ext>
                </a:extLst>
              </a:tr>
              <a:tr h="735916">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Radio-occultation</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 Space Weather</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Minimum 6000 </a:t>
                      </a:r>
                      <a:r>
                        <a:rPr lang="en-US" sz="1000" u="none">
                          <a:solidFill>
                            <a:schemeClr val="tx1"/>
                          </a:solidFill>
                          <a:effectLst/>
                          <a:latin typeface="Times New Roman" panose="02020603050405020304" pitchFamily="18" charset="0"/>
                          <a:ea typeface="Times New Roman" panose="02020603050405020304" pitchFamily="18" charset="0"/>
                        </a:rPr>
                        <a:t> </a:t>
                      </a:r>
                      <a:r>
                        <a:rPr lang="en-US" sz="1000" u="none">
                          <a:solidFill>
                            <a:schemeClr val="tx1"/>
                          </a:solidFill>
                          <a:effectLst/>
                          <a:latin typeface="Arial" panose="020B0604020202020204" pitchFamily="34" charset="0"/>
                          <a:ea typeface="Arial" panose="020B0604020202020204" pitchFamily="34" charset="0"/>
                        </a:rPr>
                        <a:t>occultations from low inclination orbits distributed geographically and temporally in local time, 1000 occultation from drifting high inclination orbits, and 7600 occultations from sun-synchronous orbits. Electron density profiles up to 500 km</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0006559"/>
                  </a:ext>
                </a:extLst>
              </a:tr>
              <a:tr h="323353">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Visible/UV Spectrometer and SWIR imaging spectrometer</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Atmospheric Composition services in Urban and Populated Areas; Forecasting Atmospheric Composition</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Ozone, aerosol properties </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798366"/>
                  </a:ext>
                </a:extLst>
              </a:tr>
              <a:tr h="158328">
                <a:tc>
                  <a:txBody>
                    <a:bodyPr/>
                    <a:lstStyle/>
                    <a:p>
                      <a:pPr marL="0" marR="0">
                        <a:lnSpc>
                          <a:spcPct val="115000"/>
                        </a:lnSpc>
                        <a:spcBef>
                          <a:spcPts val="0"/>
                        </a:spcBef>
                        <a:spcAft>
                          <a:spcPts val="0"/>
                        </a:spcAft>
                      </a:pPr>
                      <a:r>
                        <a:rPr lang="en-US" sz="1000" u="none">
                          <a:solidFill>
                            <a:schemeClr val="tx1"/>
                          </a:solidFill>
                          <a:effectLst/>
                          <a:latin typeface="Arial" panose="020B0604020202020204" pitchFamily="34" charset="0"/>
                          <a:ea typeface="Arial" panose="020B0604020202020204" pitchFamily="34" charset="0"/>
                        </a:rPr>
                        <a:t>IR dual-angle view imagery for SST</a:t>
                      </a:r>
                      <a:endParaRPr lang="en-GB" sz="1000" u="none">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dirty="0">
                          <a:solidFill>
                            <a:schemeClr val="tx1"/>
                          </a:solidFill>
                          <a:effectLst/>
                          <a:latin typeface="Arial" panose="020B0604020202020204" pitchFamily="34" charset="0"/>
                          <a:ea typeface="Arial" panose="020B0604020202020204" pitchFamily="34" charset="0"/>
                        </a:rPr>
                        <a:t>Ocean applications, Sub-seasonal to longer prediction</a:t>
                      </a:r>
                      <a:endParaRPr lang="en-GB" sz="1000" u="none" dirty="0">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u="none" dirty="0">
                          <a:solidFill>
                            <a:schemeClr val="tx1"/>
                          </a:solidFill>
                          <a:effectLst/>
                          <a:latin typeface="Arial" panose="020B0604020202020204" pitchFamily="34" charset="0"/>
                          <a:ea typeface="Arial" panose="020B0604020202020204" pitchFamily="34" charset="0"/>
                        </a:rPr>
                        <a:t>SST</a:t>
                      </a:r>
                      <a:endParaRPr lang="en-GB" sz="1000" u="none" dirty="0">
                        <a:solidFill>
                          <a:schemeClr val="tx1"/>
                        </a:solidFill>
                        <a:effectLst/>
                        <a:latin typeface="Times New Roman" panose="02020603050405020304" pitchFamily="18" charset="0"/>
                        <a:ea typeface="Times New Roman" panose="02020603050405020304" pitchFamily="18" charset="0"/>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374205"/>
                  </a:ext>
                </a:extLst>
              </a:tr>
            </a:tbl>
          </a:graphicData>
        </a:graphic>
      </p:graphicFrame>
      <p:sp>
        <p:nvSpPr>
          <p:cNvPr id="13" name="Rectangle 12">
            <a:extLst>
              <a:ext uri="{FF2B5EF4-FFF2-40B4-BE49-F238E27FC236}">
                <a16:creationId xmlns:a16="http://schemas.microsoft.com/office/drawing/2014/main" id="{E103E031-4F8D-4880-8877-60CFFCBCC78A}"/>
              </a:ext>
            </a:extLst>
          </p:cNvPr>
          <p:cNvSpPr/>
          <p:nvPr/>
        </p:nvSpPr>
        <p:spPr>
          <a:xfrm>
            <a:off x="3647728" y="6449981"/>
            <a:ext cx="6711734" cy="369332"/>
          </a:xfrm>
          <a:prstGeom prst="rect">
            <a:avLst/>
          </a:prstGeom>
        </p:spPr>
        <p:txBody>
          <a:bodyPr wrap="square">
            <a:spAutoFit/>
          </a:bodyPr>
          <a:lstStyle/>
          <a:p>
            <a:r>
              <a:rPr lang="en-US" sz="600" u="sng" baseline="30000" dirty="0">
                <a:solidFill>
                  <a:srgbClr val="0000FF"/>
                </a:solidFill>
                <a:latin typeface="Arial" panose="020B0604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1]</a:t>
            </a:r>
            <a:r>
              <a:rPr lang="en-US" sz="600" dirty="0">
                <a:latin typeface="Arial" panose="020B0604020202020204" pitchFamily="34" charset="0"/>
                <a:ea typeface="Arial" panose="020B0604020202020204" pitchFamily="34" charset="0"/>
              </a:rPr>
              <a:t> Following the sensor types in the CGMS Baseline for the Operational Contribution to the GOS, Manual on the WIGOS, Attachment 4.1, p 123, WMO-No. 1160</a:t>
            </a:r>
            <a:endParaRPr lang="en-GB" sz="600" dirty="0">
              <a:latin typeface="Times New Roman" panose="02020603050405020304" pitchFamily="18" charset="0"/>
              <a:ea typeface="Times New Roman" panose="02020603050405020304" pitchFamily="18" charset="0"/>
            </a:endParaRPr>
          </a:p>
          <a:p>
            <a:r>
              <a:rPr lang="en-US" sz="600" u="sng" baseline="30000" dirty="0">
                <a:solidFill>
                  <a:srgbClr val="0000FF"/>
                </a:solidFill>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[2]</a:t>
            </a:r>
            <a:r>
              <a:rPr lang="en-US" sz="600" dirty="0">
                <a:latin typeface="Arial" panose="020B0604020202020204" pitchFamily="34" charset="0"/>
                <a:ea typeface="Arial" panose="020B0604020202020204" pitchFamily="34" charset="0"/>
              </a:rPr>
              <a:t> Observation requirements for WMO Application Areas are being maintained in the WMO Rolling Review of Requirements process (</a:t>
            </a:r>
            <a:r>
              <a:rPr lang="en-US" sz="600" u="sng" dirty="0">
                <a:solidFill>
                  <a:srgbClr val="0000FF"/>
                </a:solidFill>
                <a:latin typeface="Arial" panose="020B0604020202020204" pitchFamily="34" charset="0"/>
                <a:ea typeface="Arial" panose="020B0604020202020204" pitchFamily="34" charset="0"/>
                <a:hlinkClick r:id="rId7">
                  <a:extLst>
                    <a:ext uri="{A12FA001-AC4F-418D-AE19-62706E023703}">
                      <ahyp:hlinkClr xmlns:ahyp="http://schemas.microsoft.com/office/drawing/2018/hyperlinkcolor" val="tx"/>
                    </a:ext>
                  </a:extLst>
                </a:hlinkClick>
              </a:rPr>
              <a:t>http://www.wmo-sat.info/oscar/applicationareas</a:t>
            </a:r>
            <a:r>
              <a:rPr lang="en-US" sz="600" dirty="0">
                <a:latin typeface="Arial" panose="020B0604020202020204" pitchFamily="34" charset="0"/>
                <a:ea typeface="Arial" panose="020B0604020202020204" pitchFamily="34" charset="0"/>
              </a:rPr>
              <a:t>). The quantitative requirements for observing geophysical variables provide guidance for the definition of the spatial and temporal resolution of satellite datasets.</a:t>
            </a:r>
            <a:endParaRPr lang="en-GB" sz="600" dirty="0">
              <a:latin typeface="Times New Roman" panose="02020603050405020304" pitchFamily="18" charset="0"/>
              <a:ea typeface="Times New Roman" panose="02020603050405020304" pitchFamily="18" charset="0"/>
            </a:endParaRPr>
          </a:p>
        </p:txBody>
      </p:sp>
      <p:sp>
        <p:nvSpPr>
          <p:cNvPr id="8" name="Slide Number Placeholder 4">
            <a:extLst>
              <a:ext uri="{FF2B5EF4-FFF2-40B4-BE49-F238E27FC236}">
                <a16:creationId xmlns:a16="http://schemas.microsoft.com/office/drawing/2014/main" id="{68A1B6F7-C810-49BF-9F38-9144E01E96E1}"/>
              </a:ext>
            </a:extLst>
          </p:cNvPr>
          <p:cNvSpPr txBox="1">
            <a:spLocks/>
          </p:cNvSpPr>
          <p:nvPr/>
        </p:nvSpPr>
        <p:spPr>
          <a:xfrm>
            <a:off x="10125548" y="6309320"/>
            <a:ext cx="542452" cy="548680"/>
          </a:xfrm>
          <a:prstGeom prst="rect">
            <a:avLst/>
          </a:prstGeom>
          <a:solidFill>
            <a:schemeClr val="accent3">
              <a:lumMod val="60000"/>
              <a:lumOff val="40000"/>
            </a:schemeClr>
          </a:solidFill>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5400" b="1" i="0" u="none" strike="noStrike" cap="none" spc="0" normalizeH="0" baseline="0">
                <a:ln>
                  <a:noFill/>
                </a:ln>
                <a:solidFill>
                  <a:schemeClr val="tx2">
                    <a:lumMod val="60000"/>
                    <a:lumOff val="40000"/>
                  </a:schemeClr>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9pPr>
          </a:lstStyle>
          <a:p>
            <a:fld id="{9259AF2F-52C6-9B46-B8B2-0579234AE62E}" type="slidenum">
              <a:rPr lang="en-US"/>
              <a:pPr/>
              <a:t>59</a:t>
            </a:fld>
            <a:endParaRPr lang="en-US" dirty="0"/>
          </a:p>
        </p:txBody>
      </p:sp>
      <p:sp>
        <p:nvSpPr>
          <p:cNvPr id="3" name="TextBox 2">
            <a:extLst>
              <a:ext uri="{FF2B5EF4-FFF2-40B4-BE49-F238E27FC236}">
                <a16:creationId xmlns:a16="http://schemas.microsoft.com/office/drawing/2014/main" id="{3546C830-4499-7B4D-B02A-45FE1E7C1364}"/>
              </a:ext>
            </a:extLst>
          </p:cNvPr>
          <p:cNvSpPr txBox="1"/>
          <p:nvPr/>
        </p:nvSpPr>
        <p:spPr>
          <a:xfrm>
            <a:off x="127315" y="2314937"/>
            <a:ext cx="1709507" cy="2862322"/>
          </a:xfrm>
          <a:prstGeom prst="rect">
            <a:avLst/>
          </a:prstGeom>
          <a:noFill/>
        </p:spPr>
        <p:txBody>
          <a:bodyPr wrap="none" rtlCol="0">
            <a:spAutoFit/>
          </a:bodyPr>
          <a:lstStyle/>
          <a:p>
            <a:r>
              <a:rPr lang="en-US" dirty="0"/>
              <a:t>IR</a:t>
            </a:r>
          </a:p>
          <a:p>
            <a:endParaRPr lang="en-US" dirty="0"/>
          </a:p>
          <a:p>
            <a:endParaRPr lang="en-US" dirty="0"/>
          </a:p>
          <a:p>
            <a:endParaRPr lang="en-US" dirty="0"/>
          </a:p>
          <a:p>
            <a:endParaRPr lang="en-US" dirty="0"/>
          </a:p>
          <a:p>
            <a:r>
              <a:rPr lang="en-US" dirty="0"/>
              <a:t>MW</a:t>
            </a:r>
          </a:p>
          <a:p>
            <a:r>
              <a:rPr lang="en-US" dirty="0"/>
              <a:t>Scatterometer V</a:t>
            </a:r>
          </a:p>
          <a:p>
            <a:endParaRPr lang="en-US" dirty="0"/>
          </a:p>
          <a:p>
            <a:endParaRPr lang="en-US" dirty="0"/>
          </a:p>
          <a:p>
            <a:r>
              <a:rPr lang="en-US" dirty="0"/>
              <a:t>RO</a:t>
            </a:r>
          </a:p>
        </p:txBody>
      </p:sp>
      <p:cxnSp>
        <p:nvCxnSpPr>
          <p:cNvPr id="5" name="Straight Arrow Connector 4">
            <a:extLst>
              <a:ext uri="{FF2B5EF4-FFF2-40B4-BE49-F238E27FC236}">
                <a16:creationId xmlns:a16="http://schemas.microsoft.com/office/drawing/2014/main" id="{0E4E868A-4DDF-DE44-82F1-D465193F5CBA}"/>
              </a:ext>
            </a:extLst>
          </p:cNvPr>
          <p:cNvCxnSpPr>
            <a:cxnSpLocks/>
          </p:cNvCxnSpPr>
          <p:nvPr/>
        </p:nvCxnSpPr>
        <p:spPr>
          <a:xfrm>
            <a:off x="856527" y="2500132"/>
            <a:ext cx="1331088" cy="138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AE1E7B0-1678-D74B-9847-BA7F7777B484}"/>
              </a:ext>
            </a:extLst>
          </p:cNvPr>
          <p:cNvCxnSpPr>
            <a:cxnSpLocks/>
          </p:cNvCxnSpPr>
          <p:nvPr/>
        </p:nvCxnSpPr>
        <p:spPr>
          <a:xfrm>
            <a:off x="960699" y="3833151"/>
            <a:ext cx="13793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062F834-4437-A541-833D-315798843D37}"/>
              </a:ext>
            </a:extLst>
          </p:cNvPr>
          <p:cNvCxnSpPr>
            <a:cxnSpLocks/>
          </p:cNvCxnSpPr>
          <p:nvPr/>
        </p:nvCxnSpPr>
        <p:spPr>
          <a:xfrm>
            <a:off x="1836822" y="4143737"/>
            <a:ext cx="616328" cy="119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F146581-FCDF-8644-AB49-11997D8BB108}"/>
              </a:ext>
            </a:extLst>
          </p:cNvPr>
          <p:cNvCxnSpPr>
            <a:cxnSpLocks/>
          </p:cNvCxnSpPr>
          <p:nvPr/>
        </p:nvCxnSpPr>
        <p:spPr>
          <a:xfrm>
            <a:off x="856527" y="4942392"/>
            <a:ext cx="15966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6344E08-3347-F047-ACBD-BEE871DB3F1E}"/>
              </a:ext>
            </a:extLst>
          </p:cNvPr>
          <p:cNvCxnSpPr>
            <a:cxnSpLocks/>
          </p:cNvCxnSpPr>
          <p:nvPr/>
        </p:nvCxnSpPr>
        <p:spPr>
          <a:xfrm>
            <a:off x="856527" y="2777924"/>
            <a:ext cx="1483488" cy="821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87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Attributes</a:t>
            </a:r>
          </a:p>
        </p:txBody>
      </p:sp>
      <p:sp>
        <p:nvSpPr>
          <p:cNvPr id="3" name="Content Placeholder 2"/>
          <p:cNvSpPr>
            <a:spLocks noGrp="1"/>
          </p:cNvSpPr>
          <p:nvPr>
            <p:ph idx="1"/>
          </p:nvPr>
        </p:nvSpPr>
        <p:spPr/>
        <p:txBody>
          <a:bodyPr>
            <a:normAutofit fontScale="77500" lnSpcReduction="20000"/>
          </a:bodyPr>
          <a:lstStyle/>
          <a:p>
            <a:r>
              <a:rPr lang="en-US" dirty="0"/>
              <a:t>Spatial coverage (e.g. global vs. regional)</a:t>
            </a:r>
          </a:p>
          <a:p>
            <a:r>
              <a:rPr lang="en-US" dirty="0"/>
              <a:t>Resolution</a:t>
            </a:r>
          </a:p>
          <a:p>
            <a:pPr lvl="1"/>
            <a:r>
              <a:rPr lang="en-US" dirty="0"/>
              <a:t>Horizontal: average spacing between observations</a:t>
            </a:r>
          </a:p>
          <a:p>
            <a:pPr lvl="1"/>
            <a:r>
              <a:rPr lang="en-US" dirty="0"/>
              <a:t>Vertical: minimum vertical scale at which observation provides useful information (footprint)</a:t>
            </a:r>
          </a:p>
          <a:p>
            <a:r>
              <a:rPr lang="en-US" dirty="0"/>
              <a:t>Footprint (characteristic scale of a single observation; minimum scale at which a single observation provides useful information)</a:t>
            </a:r>
          </a:p>
          <a:p>
            <a:pPr lvl="1"/>
            <a:r>
              <a:rPr lang="en-US" dirty="0"/>
              <a:t>Horizontal</a:t>
            </a:r>
          </a:p>
          <a:p>
            <a:pPr lvl="1"/>
            <a:r>
              <a:rPr lang="en-US" dirty="0"/>
              <a:t>Vertical</a:t>
            </a:r>
          </a:p>
          <a:p>
            <a:r>
              <a:rPr lang="en-US" dirty="0"/>
              <a:t>Update rate</a:t>
            </a:r>
          </a:p>
          <a:p>
            <a:r>
              <a:rPr lang="en-US" dirty="0"/>
              <a:t>Latency</a:t>
            </a:r>
          </a:p>
          <a:p>
            <a:r>
              <a:rPr lang="en-US" dirty="0"/>
              <a:t>Accuracy (bias)</a:t>
            </a:r>
          </a:p>
          <a:p>
            <a:r>
              <a:rPr lang="en-US" dirty="0"/>
              <a:t>Precision (uncertainty)</a:t>
            </a:r>
          </a:p>
          <a:p>
            <a:r>
              <a:rPr lang="en-US" dirty="0"/>
              <a:t>Anything else?</a:t>
            </a:r>
          </a:p>
          <a:p>
            <a:pPr lvl="1"/>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6</a:t>
            </a:fld>
            <a:endParaRPr lang="en-US"/>
          </a:p>
        </p:txBody>
      </p:sp>
    </p:spTree>
    <p:extLst>
      <p:ext uri="{BB962C8B-B14F-4D97-AF65-F5344CB8AC3E}">
        <p14:creationId xmlns:p14="http://schemas.microsoft.com/office/powerpoint/2010/main" val="3166273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Summary of all these studies</a:t>
            </a:r>
          </a:p>
        </p:txBody>
      </p:sp>
      <p:sp>
        <p:nvSpPr>
          <p:cNvPr id="3" name="Content Placeholder 2"/>
          <p:cNvSpPr>
            <a:spLocks noGrp="1"/>
          </p:cNvSpPr>
          <p:nvPr>
            <p:ph idx="1"/>
          </p:nvPr>
        </p:nvSpPr>
        <p:spPr/>
        <p:txBody>
          <a:bodyPr>
            <a:normAutofit lnSpcReduction="10000"/>
          </a:bodyPr>
          <a:lstStyle/>
          <a:p>
            <a:r>
              <a:rPr lang="en-US" dirty="0"/>
              <a:t>A balanced set of observations is extremely important</a:t>
            </a:r>
          </a:p>
          <a:p>
            <a:r>
              <a:rPr lang="en-US" dirty="0"/>
              <a:t>IR, MW and RO soundings are all important. There are far fewer RO soundings and far fewer than the 20,000 profiles per day recommended by the WMO International Working Group on Radio Occultation</a:t>
            </a:r>
          </a:p>
          <a:p>
            <a:r>
              <a:rPr lang="en-US" dirty="0"/>
              <a:t>3D wind observations currently make a large impact, from radiosondes, AMVs, and Aeolus. There are many gaps in wind observations and relatively few direct measurements.</a:t>
            </a:r>
          </a:p>
          <a:p>
            <a:r>
              <a:rPr lang="en-US" dirty="0"/>
              <a:t>These findings support the recommendations of SPRWG that the highest priority for additional observations over today’s system are 3D winds and RO, in that order.</a:t>
            </a:r>
          </a:p>
        </p:txBody>
      </p:sp>
      <p:sp>
        <p:nvSpPr>
          <p:cNvPr id="4" name="Slide Number Placeholder 3"/>
          <p:cNvSpPr>
            <a:spLocks noGrp="1"/>
          </p:cNvSpPr>
          <p:nvPr>
            <p:ph type="sldNum" sz="quarter" idx="12"/>
          </p:nvPr>
        </p:nvSpPr>
        <p:spPr/>
        <p:txBody>
          <a:bodyPr/>
          <a:lstStyle/>
          <a:p>
            <a:fld id="{7D7DBD7C-A45C-9646-A671-D1C5E89DFF57}" type="slidenum">
              <a:rPr lang="en-US" smtClean="0"/>
              <a:t>60</a:t>
            </a:fld>
            <a:endParaRPr lang="en-US"/>
          </a:p>
        </p:txBody>
      </p:sp>
    </p:spTree>
    <p:extLst>
      <p:ext uri="{BB962C8B-B14F-4D97-AF65-F5344CB8AC3E}">
        <p14:creationId xmlns:p14="http://schemas.microsoft.com/office/powerpoint/2010/main" val="27551148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Next steps</a:t>
            </a:r>
          </a:p>
        </p:txBody>
      </p:sp>
      <p:sp>
        <p:nvSpPr>
          <p:cNvPr id="3" name="Content Placeholder 2"/>
          <p:cNvSpPr>
            <a:spLocks noGrp="1"/>
          </p:cNvSpPr>
          <p:nvPr>
            <p:ph idx="1"/>
          </p:nvPr>
        </p:nvSpPr>
        <p:spPr/>
        <p:txBody>
          <a:bodyPr>
            <a:normAutofit/>
          </a:bodyPr>
          <a:lstStyle/>
          <a:p>
            <a:r>
              <a:rPr lang="en-US" dirty="0"/>
              <a:t>Membership of small study group</a:t>
            </a:r>
          </a:p>
          <a:p>
            <a:r>
              <a:rPr lang="en-US" dirty="0"/>
              <a:t>Need template for ASPEN for temperature, water vapor and winds</a:t>
            </a:r>
          </a:p>
          <a:p>
            <a:r>
              <a:rPr lang="en-US" dirty="0"/>
              <a:t>Prepare a “strawman” recommendation for review and perturbation</a:t>
            </a:r>
          </a:p>
          <a:p>
            <a:r>
              <a:rPr lang="en-US" dirty="0"/>
              <a:t>Anything else?</a:t>
            </a:r>
          </a:p>
          <a:p>
            <a:pPr lvl="1"/>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61</a:t>
            </a:fld>
            <a:endParaRPr lang="en-US"/>
          </a:p>
        </p:txBody>
      </p:sp>
    </p:spTree>
    <p:extLst>
      <p:ext uri="{BB962C8B-B14F-4D97-AF65-F5344CB8AC3E}">
        <p14:creationId xmlns:p14="http://schemas.microsoft.com/office/powerpoint/2010/main" val="8897239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3018EE-6AE5-6740-9CCB-BA0D9B153A09}"/>
              </a:ext>
            </a:extLst>
          </p:cNvPr>
          <p:cNvSpPr>
            <a:spLocks noGrp="1"/>
          </p:cNvSpPr>
          <p:nvPr>
            <p:ph type="sldNum" sz="quarter" idx="12"/>
          </p:nvPr>
        </p:nvSpPr>
        <p:spPr/>
        <p:txBody>
          <a:bodyPr/>
          <a:lstStyle/>
          <a:p>
            <a:fld id="{7D7DBD7C-A45C-9646-A671-D1C5E89DFF57}" type="slidenum">
              <a:rPr lang="en-US" smtClean="0"/>
              <a:t>62</a:t>
            </a:fld>
            <a:endParaRPr lang="en-US"/>
          </a:p>
        </p:txBody>
      </p:sp>
      <p:sp>
        <p:nvSpPr>
          <p:cNvPr id="3" name="TextBox 2">
            <a:extLst>
              <a:ext uri="{FF2B5EF4-FFF2-40B4-BE49-F238E27FC236}">
                <a16:creationId xmlns:a16="http://schemas.microsoft.com/office/drawing/2014/main" id="{82356FEA-623F-8546-85D9-AC3155E6EA0E}"/>
              </a:ext>
            </a:extLst>
          </p:cNvPr>
          <p:cNvSpPr txBox="1"/>
          <p:nvPr/>
        </p:nvSpPr>
        <p:spPr>
          <a:xfrm>
            <a:off x="1150706" y="657546"/>
            <a:ext cx="5001690" cy="3139321"/>
          </a:xfrm>
          <a:prstGeom prst="rect">
            <a:avLst/>
          </a:prstGeom>
          <a:noFill/>
        </p:spPr>
        <p:txBody>
          <a:bodyPr wrap="none" rtlCol="0">
            <a:spAutoFit/>
          </a:bodyPr>
          <a:lstStyle/>
          <a:p>
            <a:r>
              <a:rPr lang="en-US" dirty="0"/>
              <a:t>Potential membership</a:t>
            </a:r>
          </a:p>
          <a:p>
            <a:endParaRPr lang="en-US" dirty="0"/>
          </a:p>
          <a:p>
            <a:r>
              <a:rPr lang="en-US" dirty="0"/>
              <a:t>Rick Anthes, Chair</a:t>
            </a:r>
          </a:p>
          <a:p>
            <a:r>
              <a:rPr lang="en-US" dirty="0"/>
              <a:t>Will McCarty (SAT, NASA GMAO)</a:t>
            </a:r>
          </a:p>
          <a:p>
            <a:r>
              <a:rPr lang="en-US" dirty="0"/>
              <a:t>Kevin Garret (SAT) STAR</a:t>
            </a:r>
          </a:p>
          <a:p>
            <a:r>
              <a:rPr lang="en-US" dirty="0"/>
              <a:t>Jim </a:t>
            </a:r>
            <a:r>
              <a:rPr lang="en-US" dirty="0" err="1"/>
              <a:t>Yoe</a:t>
            </a:r>
            <a:r>
              <a:rPr lang="en-US" dirty="0"/>
              <a:t> (SAT, NOAA NWS, former SPRWG member))</a:t>
            </a:r>
          </a:p>
          <a:p>
            <a:r>
              <a:rPr lang="en-US" dirty="0"/>
              <a:t>Ben Ruston (SAT, NRL-Monterey)</a:t>
            </a:r>
          </a:p>
          <a:p>
            <a:r>
              <a:rPr lang="en-US" dirty="0"/>
              <a:t>Bob Atlas (former SPRWG member)</a:t>
            </a:r>
          </a:p>
          <a:p>
            <a:r>
              <a:rPr lang="en-US" dirty="0"/>
              <a:t>Vanessa Escobar (SAT, NASA User Engagement)</a:t>
            </a:r>
          </a:p>
          <a:p>
            <a:r>
              <a:rPr lang="en-US" dirty="0"/>
              <a:t>David Helms (SAT, NOAA OSAAP TPIO)</a:t>
            </a:r>
          </a:p>
          <a:p>
            <a:r>
              <a:rPr lang="en-US" dirty="0"/>
              <a:t>Meredith Wagner (SAT, NOAA OSAAP TPIO)</a:t>
            </a:r>
          </a:p>
        </p:txBody>
      </p:sp>
    </p:spTree>
    <p:extLst>
      <p:ext uri="{BB962C8B-B14F-4D97-AF65-F5344CB8AC3E}">
        <p14:creationId xmlns:p14="http://schemas.microsoft.com/office/powerpoint/2010/main" val="6592085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Potential Strategic recommendations</a:t>
            </a:r>
          </a:p>
        </p:txBody>
      </p:sp>
      <p:sp>
        <p:nvSpPr>
          <p:cNvPr id="3" name="Content Placeholder 2"/>
          <p:cNvSpPr>
            <a:spLocks noGrp="1"/>
          </p:cNvSpPr>
          <p:nvPr>
            <p:ph idx="1"/>
          </p:nvPr>
        </p:nvSpPr>
        <p:spPr/>
        <p:txBody>
          <a:bodyPr>
            <a:normAutofit/>
          </a:bodyPr>
          <a:lstStyle/>
          <a:p>
            <a:r>
              <a:rPr lang="en-US" dirty="0"/>
              <a:t>Maintain/improve a balanced global observing system</a:t>
            </a:r>
          </a:p>
          <a:p>
            <a:r>
              <a:rPr lang="en-US" dirty="0"/>
              <a:t>Establish a policy of free and open exchange of data, metadata and processing detail without exception</a:t>
            </a:r>
          </a:p>
          <a:p>
            <a:r>
              <a:rPr lang="en-US" dirty="0"/>
              <a:t>Develop a flexible system that is continually adaptable to user needs and updated scientific results</a:t>
            </a:r>
          </a:p>
          <a:p>
            <a:r>
              <a:rPr lang="en-US" dirty="0"/>
              <a:t>Maintain robust research program of evaluation and impact (data denial experiments, OSEs, OSSEs, FSOI, verification/validation) and use of data in models (data assimilation studies). Make better use of what we already have and adjust constellation as required.</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63</a:t>
            </a:fld>
            <a:endParaRPr lang="en-US"/>
          </a:p>
        </p:txBody>
      </p:sp>
    </p:spTree>
    <p:extLst>
      <p:ext uri="{BB962C8B-B14F-4D97-AF65-F5344CB8AC3E}">
        <p14:creationId xmlns:p14="http://schemas.microsoft.com/office/powerpoint/2010/main" val="1222650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Potential Tactical recommendations</a:t>
            </a:r>
          </a:p>
        </p:txBody>
      </p:sp>
      <p:sp>
        <p:nvSpPr>
          <p:cNvPr id="3" name="Content Placeholder 2"/>
          <p:cNvSpPr>
            <a:spLocks noGrp="1"/>
          </p:cNvSpPr>
          <p:nvPr>
            <p:ph idx="1"/>
          </p:nvPr>
        </p:nvSpPr>
        <p:spPr/>
        <p:txBody>
          <a:bodyPr>
            <a:normAutofit/>
          </a:bodyPr>
          <a:lstStyle/>
          <a:p>
            <a:r>
              <a:rPr lang="en-US" dirty="0"/>
              <a:t>Run a few of the NSOSA solutions through ASPEN</a:t>
            </a:r>
          </a:p>
          <a:p>
            <a:r>
              <a:rPr lang="en-US" dirty="0"/>
              <a:t>Cost reality check of the “strawman”</a:t>
            </a:r>
          </a:p>
          <a:p>
            <a:r>
              <a:rPr lang="en-US" dirty="0"/>
              <a:t>Run the “strawman” recommendation through ASPEN</a:t>
            </a:r>
          </a:p>
          <a:p>
            <a:r>
              <a:rPr lang="en-US" dirty="0"/>
              <a:t>Perturb the “strawman” in several ways to test sensitivity</a:t>
            </a:r>
          </a:p>
          <a:p>
            <a:r>
              <a:rPr lang="en-US" dirty="0"/>
              <a:t>Based on what we already know, develop a specific integrated concept for NOAA’s satellite constellation and put it out for independent review by international experts.</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64</a:t>
            </a:fld>
            <a:endParaRPr lang="en-US"/>
          </a:p>
        </p:txBody>
      </p:sp>
    </p:spTree>
    <p:extLst>
      <p:ext uri="{BB962C8B-B14F-4D97-AF65-F5344CB8AC3E}">
        <p14:creationId xmlns:p14="http://schemas.microsoft.com/office/powerpoint/2010/main" val="1910456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6123-5960-994B-83AD-C8EEAD5A5656}"/>
              </a:ext>
            </a:extLst>
          </p:cNvPr>
          <p:cNvSpPr>
            <a:spLocks noGrp="1"/>
          </p:cNvSpPr>
          <p:nvPr>
            <p:ph type="title"/>
          </p:nvPr>
        </p:nvSpPr>
        <p:spPr/>
        <p:txBody>
          <a:bodyPr/>
          <a:lstStyle/>
          <a:p>
            <a:r>
              <a:rPr lang="en-US" dirty="0"/>
              <a:t>BAA LEO </a:t>
            </a:r>
            <a:r>
              <a:rPr lang="en-US" dirty="0" err="1"/>
              <a:t>SounderSat</a:t>
            </a:r>
            <a:r>
              <a:rPr lang="en-US" dirty="0"/>
              <a:t> Oct 3, 2019</a:t>
            </a:r>
          </a:p>
        </p:txBody>
      </p:sp>
      <p:sp>
        <p:nvSpPr>
          <p:cNvPr id="3" name="Content Placeholder 2">
            <a:extLst>
              <a:ext uri="{FF2B5EF4-FFF2-40B4-BE49-F238E27FC236}">
                <a16:creationId xmlns:a16="http://schemas.microsoft.com/office/drawing/2014/main" id="{894FF139-E41C-9744-A839-467993E5A4AC}"/>
              </a:ext>
            </a:extLst>
          </p:cNvPr>
          <p:cNvSpPr>
            <a:spLocks noGrp="1"/>
          </p:cNvSpPr>
          <p:nvPr>
            <p:ph idx="1"/>
          </p:nvPr>
        </p:nvSpPr>
        <p:spPr/>
        <p:txBody>
          <a:bodyPr/>
          <a:lstStyle/>
          <a:p>
            <a:r>
              <a:rPr lang="en-US" dirty="0"/>
              <a:t>NOAA’s POR</a:t>
            </a:r>
          </a:p>
          <a:p>
            <a:pPr lvl="1"/>
            <a:r>
              <a:rPr lang="en-US" dirty="0"/>
              <a:t>NOAA-13 (1</a:t>
            </a:r>
            <a:r>
              <a:rPr lang="en-US" baseline="30000" dirty="0"/>
              <a:t>st</a:t>
            </a:r>
            <a:r>
              <a:rPr lang="en-US" dirty="0"/>
              <a:t> satellite of JPSS Program)</a:t>
            </a:r>
          </a:p>
          <a:p>
            <a:pPr lvl="1"/>
            <a:r>
              <a:rPr lang="en-US" dirty="0"/>
              <a:t>JPSS-2 2022</a:t>
            </a:r>
          </a:p>
          <a:p>
            <a:pPr lvl="1"/>
            <a:r>
              <a:rPr lang="en-US" dirty="0"/>
              <a:t>JPSS-3 2026</a:t>
            </a:r>
          </a:p>
          <a:p>
            <a:pPr lvl="1"/>
            <a:r>
              <a:rPr lang="en-US" dirty="0"/>
              <a:t>JPSS-4 2031</a:t>
            </a:r>
          </a:p>
          <a:p>
            <a:pPr lvl="1"/>
            <a:r>
              <a:rPr lang="en-US" dirty="0"/>
              <a:t>COSMIC-2</a:t>
            </a:r>
          </a:p>
          <a:p>
            <a:r>
              <a:rPr lang="en-US" dirty="0"/>
              <a:t>NOAA’s Reference Constellation (baseline against which variations can be assessed)</a:t>
            </a:r>
          </a:p>
          <a:p>
            <a:pPr lvl="1"/>
            <a:r>
              <a:rPr lang="en-US" dirty="0"/>
              <a:t>Small Govt. sat with IR, MW, RO sounder</a:t>
            </a:r>
          </a:p>
          <a:p>
            <a:pPr lvl="1"/>
            <a:r>
              <a:rPr lang="en-US" dirty="0"/>
              <a:t>1-2 sat in each of 3 orbits (1330, 0530, and other) launched every 2-3 </a:t>
            </a:r>
            <a:r>
              <a:rPr lang="en-US" dirty="0" err="1"/>
              <a:t>yrs</a:t>
            </a:r>
            <a:endParaRPr lang="en-US" dirty="0"/>
          </a:p>
        </p:txBody>
      </p:sp>
      <p:sp>
        <p:nvSpPr>
          <p:cNvPr id="4" name="Slide Number Placeholder 3">
            <a:extLst>
              <a:ext uri="{FF2B5EF4-FFF2-40B4-BE49-F238E27FC236}">
                <a16:creationId xmlns:a16="http://schemas.microsoft.com/office/drawing/2014/main" id="{CCD3C661-230A-0D45-936B-E48CC6E2AB89}"/>
              </a:ext>
            </a:extLst>
          </p:cNvPr>
          <p:cNvSpPr>
            <a:spLocks noGrp="1"/>
          </p:cNvSpPr>
          <p:nvPr>
            <p:ph type="sldNum" sz="quarter" idx="12"/>
          </p:nvPr>
        </p:nvSpPr>
        <p:spPr/>
        <p:txBody>
          <a:bodyPr/>
          <a:lstStyle/>
          <a:p>
            <a:fld id="{7D7DBD7C-A45C-9646-A671-D1C5E89DFF57}" type="slidenum">
              <a:rPr lang="en-US" smtClean="0"/>
              <a:t>65</a:t>
            </a:fld>
            <a:endParaRPr lang="en-US"/>
          </a:p>
        </p:txBody>
      </p:sp>
    </p:spTree>
    <p:extLst>
      <p:ext uri="{BB962C8B-B14F-4D97-AF65-F5344CB8AC3E}">
        <p14:creationId xmlns:p14="http://schemas.microsoft.com/office/powerpoint/2010/main" val="14755342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6123-5960-994B-83AD-C8EEAD5A5656}"/>
              </a:ext>
            </a:extLst>
          </p:cNvPr>
          <p:cNvSpPr>
            <a:spLocks noGrp="1"/>
          </p:cNvSpPr>
          <p:nvPr>
            <p:ph type="title"/>
          </p:nvPr>
        </p:nvSpPr>
        <p:spPr/>
        <p:txBody>
          <a:bodyPr/>
          <a:lstStyle/>
          <a:p>
            <a:r>
              <a:rPr lang="en-US" dirty="0"/>
              <a:t>Sensor Requirements</a:t>
            </a:r>
          </a:p>
        </p:txBody>
      </p:sp>
      <p:sp>
        <p:nvSpPr>
          <p:cNvPr id="3" name="Content Placeholder 2">
            <a:extLst>
              <a:ext uri="{FF2B5EF4-FFF2-40B4-BE49-F238E27FC236}">
                <a16:creationId xmlns:a16="http://schemas.microsoft.com/office/drawing/2014/main" id="{894FF139-E41C-9744-A839-467993E5A4AC}"/>
              </a:ext>
            </a:extLst>
          </p:cNvPr>
          <p:cNvSpPr>
            <a:spLocks noGrp="1"/>
          </p:cNvSpPr>
          <p:nvPr>
            <p:ph idx="1"/>
          </p:nvPr>
        </p:nvSpPr>
        <p:spPr/>
        <p:txBody>
          <a:bodyPr/>
          <a:lstStyle/>
          <a:p>
            <a:r>
              <a:rPr lang="en-US" dirty="0"/>
              <a:t>IR Temperature and “Moisture” (Specific and relative humidities)</a:t>
            </a:r>
          </a:p>
          <a:p>
            <a:r>
              <a:rPr lang="en-US" dirty="0"/>
              <a:t>MW Temperature and “Moisture”</a:t>
            </a:r>
          </a:p>
          <a:p>
            <a:r>
              <a:rPr lang="en-US" dirty="0"/>
              <a:t>GNSS RO</a:t>
            </a:r>
          </a:p>
          <a:p>
            <a:r>
              <a:rPr lang="en-US" dirty="0"/>
              <a:t>Requirements Ranges at 4 levels</a:t>
            </a:r>
          </a:p>
          <a:p>
            <a:pPr lvl="1"/>
            <a:r>
              <a:rPr lang="en-US" dirty="0"/>
              <a:t>Lower bound (Threshold)</a:t>
            </a:r>
          </a:p>
          <a:p>
            <a:pPr lvl="1"/>
            <a:r>
              <a:rPr lang="en-US" dirty="0"/>
              <a:t>Target (baseline)</a:t>
            </a:r>
          </a:p>
          <a:p>
            <a:pPr lvl="1"/>
            <a:r>
              <a:rPr lang="en-US" dirty="0"/>
              <a:t>Maximum (objective)</a:t>
            </a:r>
          </a:p>
          <a:p>
            <a:pPr lvl="1"/>
            <a:r>
              <a:rPr lang="en-US" dirty="0"/>
              <a:t>Current POR (CrIS/N20 for IR, ATMS/N-20 for MW, </a:t>
            </a:r>
            <a:r>
              <a:rPr lang="en-US"/>
              <a:t>COSMIC-2 for RO)</a:t>
            </a:r>
            <a:endParaRPr lang="en-US" dirty="0"/>
          </a:p>
          <a:p>
            <a:endParaRPr lang="en-US" dirty="0"/>
          </a:p>
        </p:txBody>
      </p:sp>
      <p:sp>
        <p:nvSpPr>
          <p:cNvPr id="4" name="Slide Number Placeholder 3">
            <a:extLst>
              <a:ext uri="{FF2B5EF4-FFF2-40B4-BE49-F238E27FC236}">
                <a16:creationId xmlns:a16="http://schemas.microsoft.com/office/drawing/2014/main" id="{CCD3C661-230A-0D45-936B-E48CC6E2AB89}"/>
              </a:ext>
            </a:extLst>
          </p:cNvPr>
          <p:cNvSpPr>
            <a:spLocks noGrp="1"/>
          </p:cNvSpPr>
          <p:nvPr>
            <p:ph type="sldNum" sz="quarter" idx="12"/>
          </p:nvPr>
        </p:nvSpPr>
        <p:spPr/>
        <p:txBody>
          <a:bodyPr/>
          <a:lstStyle/>
          <a:p>
            <a:fld id="{7D7DBD7C-A45C-9646-A671-D1C5E89DFF57}" type="slidenum">
              <a:rPr lang="en-US" smtClean="0"/>
              <a:t>66</a:t>
            </a:fld>
            <a:endParaRPr lang="en-US"/>
          </a:p>
        </p:txBody>
      </p:sp>
    </p:spTree>
    <p:extLst>
      <p:ext uri="{BB962C8B-B14F-4D97-AF65-F5344CB8AC3E}">
        <p14:creationId xmlns:p14="http://schemas.microsoft.com/office/powerpoint/2010/main" val="138549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to vary attribute performances</a:t>
            </a:r>
          </a:p>
        </p:txBody>
      </p:sp>
      <p:sp>
        <p:nvSpPr>
          <p:cNvPr id="3" name="Content Placeholder 2"/>
          <p:cNvSpPr>
            <a:spLocks noGrp="1"/>
          </p:cNvSpPr>
          <p:nvPr>
            <p:ph idx="1"/>
          </p:nvPr>
        </p:nvSpPr>
        <p:spPr/>
        <p:txBody>
          <a:bodyPr>
            <a:normAutofit fontScale="85000" lnSpcReduction="20000"/>
          </a:bodyPr>
          <a:lstStyle/>
          <a:p>
            <a:r>
              <a:rPr lang="en-US" dirty="0"/>
              <a:t>Global coverage (e.g. global vs. regional) </a:t>
            </a:r>
            <a:r>
              <a:rPr lang="en-US" dirty="0">
                <a:solidFill>
                  <a:srgbClr val="FF0000"/>
                </a:solidFill>
              </a:rPr>
              <a:t>Orbits-mix of GEO/LEO</a:t>
            </a:r>
          </a:p>
          <a:p>
            <a:r>
              <a:rPr lang="en-US" dirty="0"/>
              <a:t>Resolution (average spacing between observations)</a:t>
            </a:r>
            <a:endParaRPr lang="en-US" dirty="0">
              <a:solidFill>
                <a:srgbClr val="FF0000"/>
              </a:solidFill>
            </a:endParaRPr>
          </a:p>
          <a:p>
            <a:pPr lvl="1"/>
            <a:r>
              <a:rPr lang="en-US" dirty="0"/>
              <a:t>Horizontal </a:t>
            </a:r>
            <a:r>
              <a:rPr lang="en-US" dirty="0">
                <a:solidFill>
                  <a:srgbClr val="FF0000"/>
                </a:solidFill>
              </a:rPr>
              <a:t>More satellites</a:t>
            </a:r>
          </a:p>
          <a:p>
            <a:pPr lvl="1"/>
            <a:r>
              <a:rPr lang="en-US" dirty="0"/>
              <a:t>Vertical </a:t>
            </a:r>
            <a:r>
              <a:rPr lang="en-US" dirty="0">
                <a:solidFill>
                  <a:srgbClr val="FF0000"/>
                </a:solidFill>
              </a:rPr>
              <a:t>Mix of technologies (e.g. IR, MW, RO), hyperspectral IR)</a:t>
            </a:r>
          </a:p>
          <a:p>
            <a:r>
              <a:rPr lang="en-US" dirty="0"/>
              <a:t>Footprint (characteristic scale of a single observation) Mix of technologies </a:t>
            </a:r>
            <a:r>
              <a:rPr lang="en-US" dirty="0">
                <a:solidFill>
                  <a:srgbClr val="FF0000"/>
                </a:solidFill>
              </a:rPr>
              <a:t>(e.g. IR, MW and RO)</a:t>
            </a:r>
          </a:p>
          <a:p>
            <a:pPr lvl="1"/>
            <a:r>
              <a:rPr lang="en-US" dirty="0"/>
              <a:t>Horizontal</a:t>
            </a:r>
          </a:p>
          <a:p>
            <a:pPr lvl="1"/>
            <a:r>
              <a:rPr lang="en-US" dirty="0"/>
              <a:t>Vertical</a:t>
            </a:r>
          </a:p>
          <a:p>
            <a:r>
              <a:rPr lang="en-US" dirty="0"/>
              <a:t>Update rate </a:t>
            </a:r>
            <a:r>
              <a:rPr lang="en-US" dirty="0">
                <a:solidFill>
                  <a:srgbClr val="FF0000"/>
                </a:solidFill>
              </a:rPr>
              <a:t>More satellites</a:t>
            </a:r>
          </a:p>
          <a:p>
            <a:r>
              <a:rPr lang="en-US" dirty="0"/>
              <a:t>Latency </a:t>
            </a:r>
            <a:r>
              <a:rPr lang="en-US" dirty="0">
                <a:solidFill>
                  <a:srgbClr val="FF0000"/>
                </a:solidFill>
              </a:rPr>
              <a:t>More satellites and ground stations, faster downloads</a:t>
            </a:r>
          </a:p>
          <a:p>
            <a:r>
              <a:rPr lang="en-US" dirty="0"/>
              <a:t>Accuracy (bias) </a:t>
            </a:r>
            <a:r>
              <a:rPr lang="en-US" dirty="0">
                <a:solidFill>
                  <a:srgbClr val="FF0000"/>
                </a:solidFill>
              </a:rPr>
              <a:t>Mix of independent technologies, better instruments, calibration.</a:t>
            </a:r>
          </a:p>
          <a:p>
            <a:r>
              <a:rPr lang="en-US" dirty="0"/>
              <a:t>Precision (uncertainty) </a:t>
            </a:r>
            <a:r>
              <a:rPr lang="en-US" dirty="0">
                <a:solidFill>
                  <a:srgbClr val="FF0000"/>
                </a:solidFill>
              </a:rPr>
              <a:t>Same as Accuracy, more satellites.</a:t>
            </a:r>
            <a:endParaRPr lang="en-US" dirty="0"/>
          </a:p>
          <a:p>
            <a:pPr lvl="1"/>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7</a:t>
            </a:fld>
            <a:endParaRPr lang="en-US"/>
          </a:p>
        </p:txBody>
      </p:sp>
    </p:spTree>
    <p:extLst>
      <p:ext uri="{BB962C8B-B14F-4D97-AF65-F5344CB8AC3E}">
        <p14:creationId xmlns:p14="http://schemas.microsoft.com/office/powerpoint/2010/main" val="3232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Performance Levels in SPRWG EVM</a:t>
            </a:r>
            <a:br>
              <a:rPr lang="en-US" b="1" dirty="0"/>
            </a:br>
            <a:endParaRPr lang="en-US" dirty="0"/>
          </a:p>
        </p:txBody>
      </p:sp>
      <p:sp>
        <p:nvSpPr>
          <p:cNvPr id="3" name="Content Placeholder 2"/>
          <p:cNvSpPr>
            <a:spLocks noGrp="1"/>
          </p:cNvSpPr>
          <p:nvPr>
            <p:ph idx="1"/>
          </p:nvPr>
        </p:nvSpPr>
        <p:spPr/>
        <p:txBody>
          <a:bodyPr>
            <a:normAutofit/>
          </a:bodyPr>
          <a:lstStyle/>
          <a:p>
            <a:pPr lvl="1"/>
            <a:r>
              <a:rPr lang="en-US" b="1" dirty="0"/>
              <a:t>Study Threshold:</a:t>
            </a:r>
            <a:r>
              <a:rPr lang="en-US" dirty="0"/>
              <a:t>  The level at which decreases in capability no longer present a compelling investment.</a:t>
            </a:r>
          </a:p>
          <a:p>
            <a:pPr lvl="1"/>
            <a:endParaRPr lang="en-US" dirty="0"/>
          </a:p>
          <a:p>
            <a:pPr lvl="1"/>
            <a:r>
              <a:rPr lang="en-US" b="1" dirty="0"/>
              <a:t>Expected</a:t>
            </a:r>
            <a:r>
              <a:rPr lang="en-US" dirty="0"/>
              <a:t>:  The capability reflecting expectations from the users. </a:t>
            </a:r>
          </a:p>
          <a:p>
            <a:pPr lvl="1"/>
            <a:endParaRPr lang="en-US" dirty="0">
              <a:solidFill>
                <a:srgbClr val="FF0000"/>
              </a:solidFill>
            </a:endParaRPr>
          </a:p>
          <a:p>
            <a:pPr lvl="1"/>
            <a:r>
              <a:rPr lang="en-US" b="1" dirty="0"/>
              <a:t>Maximum Effective</a:t>
            </a:r>
            <a:r>
              <a:rPr lang="en-US" dirty="0"/>
              <a:t>:  The level at which increases in capability no longer present a compelling investment. </a:t>
            </a:r>
            <a:endParaRPr lang="en-US" dirty="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8</a:t>
            </a:fld>
            <a:endParaRPr lang="en-US"/>
          </a:p>
        </p:txBody>
      </p:sp>
    </p:spTree>
    <p:extLst>
      <p:ext uri="{BB962C8B-B14F-4D97-AF65-F5344CB8AC3E}">
        <p14:creationId xmlns:p14="http://schemas.microsoft.com/office/powerpoint/2010/main" val="201871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Performance Levels in Oct. 2019 BAA</a:t>
            </a:r>
            <a:br>
              <a:rPr lang="en-US" b="1" dirty="0"/>
            </a:br>
            <a:endParaRPr lang="en-US" dirty="0"/>
          </a:p>
        </p:txBody>
      </p:sp>
      <p:sp>
        <p:nvSpPr>
          <p:cNvPr id="3" name="Content Placeholder 2"/>
          <p:cNvSpPr>
            <a:spLocks noGrp="1"/>
          </p:cNvSpPr>
          <p:nvPr>
            <p:ph idx="1"/>
          </p:nvPr>
        </p:nvSpPr>
        <p:spPr/>
        <p:txBody>
          <a:bodyPr>
            <a:normAutofit/>
          </a:bodyPr>
          <a:lstStyle/>
          <a:p>
            <a:pPr lvl="1"/>
            <a:r>
              <a:rPr lang="en-US" b="1" dirty="0"/>
              <a:t>Threshold (lower bound)</a:t>
            </a:r>
          </a:p>
          <a:p>
            <a:pPr lvl="1"/>
            <a:endParaRPr lang="en-US" dirty="0">
              <a:solidFill>
                <a:srgbClr val="FF0000"/>
              </a:solidFill>
            </a:endParaRPr>
          </a:p>
          <a:p>
            <a:pPr lvl="1"/>
            <a:r>
              <a:rPr lang="en-US" b="1" dirty="0"/>
              <a:t>Target (baseline)</a:t>
            </a:r>
          </a:p>
          <a:p>
            <a:pPr lvl="1"/>
            <a:endParaRPr lang="en-US" dirty="0">
              <a:solidFill>
                <a:srgbClr val="FF0000"/>
              </a:solidFill>
            </a:endParaRPr>
          </a:p>
          <a:p>
            <a:pPr lvl="1"/>
            <a:r>
              <a:rPr lang="en-US" b="1" dirty="0"/>
              <a:t>Maximum (objective)</a:t>
            </a:r>
          </a:p>
          <a:p>
            <a:pPr lvl="1"/>
            <a:endParaRPr lang="en-US" b="1" dirty="0"/>
          </a:p>
          <a:p>
            <a:pPr lvl="1"/>
            <a:r>
              <a:rPr lang="en-US" b="1" dirty="0"/>
              <a:t>Program of Record</a:t>
            </a:r>
          </a:p>
          <a:p>
            <a:pPr lvl="2"/>
            <a:r>
              <a:rPr lang="en-US" b="1" dirty="0"/>
              <a:t>CrIS/NOAA 20</a:t>
            </a:r>
          </a:p>
          <a:p>
            <a:pPr lvl="2"/>
            <a:r>
              <a:rPr lang="en-US" b="1" dirty="0"/>
              <a:t>ATMS/NOAA 20</a:t>
            </a:r>
          </a:p>
          <a:p>
            <a:pPr lvl="2"/>
            <a:r>
              <a:rPr lang="en-US" b="1" dirty="0"/>
              <a:t>COSMIC-2</a:t>
            </a:r>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9</a:t>
            </a:fld>
            <a:endParaRPr lang="en-US"/>
          </a:p>
        </p:txBody>
      </p:sp>
    </p:spTree>
    <p:extLst>
      <p:ext uri="{BB962C8B-B14F-4D97-AF65-F5344CB8AC3E}">
        <p14:creationId xmlns:p14="http://schemas.microsoft.com/office/powerpoint/2010/main" val="1297055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1360</TotalTime>
  <Words>6043</Words>
  <Application>Microsoft Macintosh PowerPoint</Application>
  <PresentationFormat>Widescreen</PresentationFormat>
  <Paragraphs>847</Paragraphs>
  <Slides>66</Slides>
  <Notes>4</Notes>
  <HiddenSlides>13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Arial Narrow</vt:lpstr>
      <vt:lpstr>Arial Rounded MT Bold</vt:lpstr>
      <vt:lpstr>Arial-BoldItalicMT</vt:lpstr>
      <vt:lpstr>Calibri</vt:lpstr>
      <vt:lpstr>Calibri Light</vt:lpstr>
      <vt:lpstr>Times New Roman</vt:lpstr>
      <vt:lpstr>Wingdings</vt:lpstr>
      <vt:lpstr>Office Theme</vt:lpstr>
      <vt:lpstr>PowerPoint Presentation</vt:lpstr>
      <vt:lpstr>Overall goals </vt:lpstr>
      <vt:lpstr>STUDY ASSUMPTIONS</vt:lpstr>
      <vt:lpstr>Why? How does this fit with previous studies?</vt:lpstr>
      <vt:lpstr>Definitions</vt:lpstr>
      <vt:lpstr>Attributes</vt:lpstr>
      <vt:lpstr>How to vary attribute performances</vt:lpstr>
      <vt:lpstr>Performance Levels in SPRWG EVM </vt:lpstr>
      <vt:lpstr>Performance Levels in Oct. 2019 BAA </vt:lpstr>
      <vt:lpstr>Suggested performance levels in this review (to narrow requirements range-move toward PLR) </vt:lpstr>
      <vt:lpstr>What baseline should we assume?</vt:lpstr>
      <vt:lpstr>Priorities depend on the baseline</vt:lpstr>
      <vt:lpstr>Metaphor-Healthy Life Requirements and Attributes</vt:lpstr>
      <vt:lpstr>We already know a lot!</vt:lpstr>
      <vt:lpstr>What have these studies told us?</vt:lpstr>
      <vt:lpstr>Balances are important-at any level of funding</vt:lpstr>
      <vt:lpstr>Sharing of data, metadata, and data processing techniques is important</vt:lpstr>
      <vt:lpstr>PowerPoint Presentation</vt:lpstr>
      <vt:lpstr> Recent/future Workshops  </vt:lpstr>
      <vt:lpstr>PowerPoint Presentation</vt:lpstr>
      <vt:lpstr>1) Complementary impact from all observing systems according to FSOI July 2019 &amp; Jan 2020 </vt:lpstr>
      <vt:lpstr>2) Why is there such a strong impact from MW radiances?</vt:lpstr>
      <vt:lpstr>2) Continuing benefits from additional MW sounders</vt:lpstr>
      <vt:lpstr>4) Importance of data exchange</vt:lpstr>
      <vt:lpstr>Main points</vt:lpstr>
      <vt:lpstr>Recent global Observing System Impact  studies at Météo-France</vt:lpstr>
      <vt:lpstr>Main conclusions and recommendations</vt:lpstr>
      <vt:lpstr>Information content : DFS</vt:lpstr>
      <vt:lpstr>Results from FSOI (1)</vt:lpstr>
      <vt:lpstr>PowerPoint Presentation</vt:lpstr>
      <vt:lpstr>PowerPoint Presentation</vt:lpstr>
      <vt:lpstr>PowerPoint Presentation</vt:lpstr>
      <vt:lpstr>Background</vt:lpstr>
      <vt:lpstr>Impact of COSMIC-2 and SPIRE RO observations Global radiosonde Temperature and Vector wind departures</vt:lpstr>
      <vt:lpstr>Operational FSOI time series in 2020 (Spire from May 13-Sept 30, 2020)</vt:lpstr>
      <vt:lpstr>Summary</vt:lpstr>
      <vt:lpstr>PowerPoint Presentation</vt:lpstr>
      <vt:lpstr>Why revisit impact?</vt:lpstr>
      <vt:lpstr>Data Denial Experiments</vt:lpstr>
      <vt:lpstr>Data Denial Impact summary</vt:lpstr>
      <vt:lpstr>Forecast Sensitivity to Observation Impact (FSOI)</vt:lpstr>
      <vt:lpstr>Conclusions</vt:lpstr>
      <vt:lpstr>Observation coverage at OS43</vt:lpstr>
      <vt:lpstr>PowerPoint Presentation</vt:lpstr>
      <vt:lpstr>How many RO profiles is enough?</vt:lpstr>
      <vt:lpstr>FSO, OSE and other Impact Studies  at NCMRWF</vt:lpstr>
      <vt:lpstr>PowerPoint Presentation</vt:lpstr>
      <vt:lpstr>PowerPoint Presentation</vt:lpstr>
      <vt:lpstr>PowerPoint Presentation</vt:lpstr>
      <vt:lpstr>PowerPoint Presentation</vt:lpstr>
      <vt:lpstr>Lidar measured wind profiles from space</vt:lpstr>
      <vt:lpstr>Wind observations have strong impacts on forecast</vt:lpstr>
      <vt:lpstr>Existing global winds measurements</vt:lpstr>
      <vt:lpstr>Wind lidar for operational weather</vt:lpstr>
      <vt:lpstr>Essential Satellite Data for Global NWP </vt:lpstr>
      <vt:lpstr>Essential Satellite Data for Global NWP Background (1/2)</vt:lpstr>
      <vt:lpstr>Essential Satellite Data for Global NWP Background (2/2)</vt:lpstr>
      <vt:lpstr>Guiding Principles or Requirements</vt:lpstr>
      <vt:lpstr>Draft table  Essential Satellite for global NWP Following the current CGMS baseline</vt:lpstr>
      <vt:lpstr>Summary of all these studies</vt:lpstr>
      <vt:lpstr>Next steps</vt:lpstr>
      <vt:lpstr>PowerPoint Presentation</vt:lpstr>
      <vt:lpstr>Potential Strategic recommendations</vt:lpstr>
      <vt:lpstr>Potential Tactical recommendations</vt:lpstr>
      <vt:lpstr>BAA LEO SounderSat Oct 3, 2019</vt:lpstr>
      <vt:lpstr>Sensor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Anthes</dc:creator>
  <cp:lastModifiedBy>Rick Anthes</cp:lastModifiedBy>
  <cp:revision>128</cp:revision>
  <dcterms:created xsi:type="dcterms:W3CDTF">2017-11-28T11:03:35Z</dcterms:created>
  <dcterms:modified xsi:type="dcterms:W3CDTF">2021-08-23T13:19:55Z</dcterms:modified>
</cp:coreProperties>
</file>