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9" r:id="rId3"/>
    <p:sldId id="308" r:id="rId4"/>
    <p:sldId id="315" r:id="rId5"/>
    <p:sldId id="310" r:id="rId6"/>
    <p:sldId id="309" r:id="rId7"/>
    <p:sldId id="289" r:id="rId8"/>
    <p:sldId id="290" r:id="rId9"/>
    <p:sldId id="286" r:id="rId10"/>
    <p:sldId id="280" r:id="rId11"/>
    <p:sldId id="311" r:id="rId12"/>
    <p:sldId id="273" r:id="rId13"/>
    <p:sldId id="307" r:id="rId14"/>
    <p:sldId id="268" r:id="rId15"/>
    <p:sldId id="301" r:id="rId16"/>
    <p:sldId id="292" r:id="rId17"/>
    <p:sldId id="305" r:id="rId18"/>
    <p:sldId id="306" r:id="rId19"/>
    <p:sldId id="287" r:id="rId20"/>
    <p:sldId id="285" r:id="rId21"/>
    <p:sldId id="284" r:id="rId22"/>
    <p:sldId id="276" r:id="rId23"/>
    <p:sldId id="312" r:id="rId24"/>
    <p:sldId id="314" r:id="rId25"/>
    <p:sldId id="31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pietro, David A. (GSFC-5990)" initials="DD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p:restoredTop sz="94674"/>
  </p:normalViewPr>
  <p:slideViewPr>
    <p:cSldViewPr snapToGrid="0" snapToObjects="1">
      <p:cViewPr varScale="1">
        <p:scale>
          <a:sx n="109" d="100"/>
          <a:sy n="109" d="100"/>
        </p:scale>
        <p:origin x="200" y="50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1F35A-9A68-EC4D-92D0-E67A4B5B0A20}" type="datetimeFigureOut">
              <a:rPr lang="en-US" smtClean="0"/>
              <a:t>8/9/21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69434-FE81-D14B-BA95-84558E579EF0}" type="slidenum">
              <a:rPr lang="en-US" smtClean="0"/>
              <a:t>‹#›</a:t>
            </a:fld>
            <a:endParaRPr lang="en-US"/>
          </a:p>
        </p:txBody>
      </p:sp>
    </p:spTree>
    <p:extLst>
      <p:ext uri="{BB962C8B-B14F-4D97-AF65-F5344CB8AC3E}">
        <p14:creationId xmlns:p14="http://schemas.microsoft.com/office/powerpoint/2010/main" val="1692644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702311" y="4421822"/>
            <a:ext cx="5618479" cy="4189095"/>
          </a:xfrm>
          <a:prstGeom prst="rect">
            <a:avLst/>
          </a:prstGeom>
          <a:noFill/>
          <a:ln>
            <a:noFill/>
          </a:ln>
        </p:spPr>
        <p:txBody>
          <a:bodyPr lIns="93303" tIns="46639" rIns="93303" bIns="46639" anchor="t" anchorCtr="0">
            <a:noAutofit/>
          </a:bodyPr>
          <a:lstStyle/>
          <a:p>
            <a:pPr marL="457200" lvl="1" indent="0">
              <a:buFont typeface="Arial" panose="020B0604020202020204" pitchFamily="34" charset="0"/>
              <a:buNone/>
            </a:pPr>
            <a:r>
              <a:rPr lang="en-US" baseline="0" dirty="0">
                <a:solidFill>
                  <a:schemeClr val="dk1"/>
                </a:solidFill>
                <a:latin typeface="Calibri"/>
                <a:ea typeface="Calibri"/>
                <a:cs typeface="Calibri"/>
                <a:sym typeface="Calibri"/>
              </a:rPr>
              <a:t>14</a:t>
            </a:r>
            <a:r>
              <a:rPr lang="en-US" baseline="30000" dirty="0">
                <a:solidFill>
                  <a:schemeClr val="dk1"/>
                </a:solidFill>
                <a:latin typeface="Calibri"/>
                <a:ea typeface="Calibri"/>
                <a:cs typeface="Calibri"/>
                <a:sym typeface="Calibri"/>
              </a:rPr>
              <a:t>th</a:t>
            </a:r>
            <a:r>
              <a:rPr lang="en-US" baseline="0" dirty="0">
                <a:solidFill>
                  <a:schemeClr val="dk1"/>
                </a:solidFill>
                <a:latin typeface="Calibri"/>
                <a:ea typeface="Calibri"/>
                <a:cs typeface="Calibri"/>
                <a:sym typeface="Calibri"/>
              </a:rPr>
              <a:t> Annual Symposium on Next Generation Operational Environmental Systems. Session 7: NOAA Satellite Observing System Architecture Study-Part II</a:t>
            </a:r>
          </a:p>
        </p:txBody>
      </p:sp>
      <p:sp>
        <p:nvSpPr>
          <p:cNvPr id="95" name="Shape 95"/>
          <p:cNvSpPr txBox="1">
            <a:spLocks noGrp="1"/>
          </p:cNvSpPr>
          <p:nvPr>
            <p:ph type="sldNum" idx="12"/>
          </p:nvPr>
        </p:nvSpPr>
        <p:spPr>
          <a:xfrm>
            <a:off x="3978131" y="8842030"/>
            <a:ext cx="3043343" cy="465454"/>
          </a:xfrm>
          <a:prstGeom prst="rect">
            <a:avLst/>
          </a:prstGeom>
          <a:noFill/>
          <a:ln>
            <a:noFill/>
          </a:ln>
        </p:spPr>
        <p:txBody>
          <a:bodyPr lIns="93303" tIns="46639" rIns="93303" bIns="46639" anchor="b" anchorCtr="0">
            <a:noAutofit/>
          </a:bodyPr>
          <a:lstStyle/>
          <a:p>
            <a:pPr>
              <a:buSzPct val="25000"/>
            </a:pPr>
            <a:fld id="{00000000-1234-1234-1234-123412341234}" type="slidenum">
              <a:rPr lang="en-US"/>
              <a:pPr>
                <a:buSzPct val="25000"/>
              </a:pPr>
              <a:t>1</a:t>
            </a:fld>
            <a:endParaRPr lang="en-US"/>
          </a:p>
        </p:txBody>
      </p:sp>
    </p:spTree>
    <p:extLst>
      <p:ext uri="{BB962C8B-B14F-4D97-AF65-F5344CB8AC3E}">
        <p14:creationId xmlns:p14="http://schemas.microsoft.com/office/powerpoint/2010/main" val="55192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6-4 From Chapter 6 of draft report. This is for illustration of a real frontier diagram only-I will</a:t>
            </a:r>
            <a:r>
              <a:rPr lang="en-US" baseline="0" dirty="0"/>
              <a:t> not explain anything about this except to say that each number represents an specific constellation architecture that was studied.</a:t>
            </a:r>
            <a:endParaRPr lang="en-US" dirty="0"/>
          </a:p>
        </p:txBody>
      </p:sp>
      <p:sp>
        <p:nvSpPr>
          <p:cNvPr id="4" name="Slide Number Placeholder 3"/>
          <p:cNvSpPr>
            <a:spLocks noGrp="1"/>
          </p:cNvSpPr>
          <p:nvPr>
            <p:ph type="sldNum" sz="quarter" idx="10"/>
          </p:nvPr>
        </p:nvSpPr>
        <p:spPr/>
        <p:txBody>
          <a:bodyPr/>
          <a:lstStyle/>
          <a:p>
            <a:fld id="{E7B69434-FE81-D14B-BA95-84558E579EF0}" type="slidenum">
              <a:rPr lang="en-US" smtClean="0"/>
              <a:t>21</a:t>
            </a:fld>
            <a:endParaRPr lang="en-US"/>
          </a:p>
        </p:txBody>
      </p:sp>
    </p:spTree>
    <p:extLst>
      <p:ext uri="{BB962C8B-B14F-4D97-AF65-F5344CB8AC3E}">
        <p14:creationId xmlns:p14="http://schemas.microsoft.com/office/powerpoint/2010/main" val="203202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B7D9A8-496B-7540-B907-D9743D275E81}" type="datetime1">
              <a:rPr lang="en-US" smtClean="0"/>
              <a:t>8/9/21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165102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0661-7A91-8A47-A618-F84182F1547B}" type="datetime1">
              <a:rPr lang="en-US" smtClean="0"/>
              <a:t>8/9/21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94059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10892-41CF-ED42-A735-839CD1DCB865}" type="datetime1">
              <a:rPr lang="en-US" smtClean="0"/>
              <a:t>8/9/21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102270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0A2BA7-74BF-474A-93CF-0B7D77E3A010}" type="datetime1">
              <a:rPr lang="en-US" smtClean="0"/>
              <a:t>8/9/21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106377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25A546-6319-D849-821B-0C07BA6DCC68}" type="datetime1">
              <a:rPr lang="en-US" smtClean="0"/>
              <a:t>8/9/21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110812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30EA92-A84C-354A-9C2B-15C415CAD80C}" type="datetime1">
              <a:rPr lang="en-US" smtClean="0"/>
              <a:t>8/9/21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124942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D672A5-3B4A-384D-B600-0260BFB17E6A}" type="datetime1">
              <a:rPr lang="en-US" smtClean="0"/>
              <a:t>8/9/21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102833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A07AE3-3A26-244B-B17C-D3C3B9FED2CB}" type="datetime1">
              <a:rPr lang="en-US" smtClean="0"/>
              <a:t>8/9/21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31891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548FE-D65D-D740-976B-3B6CD332E1E8}" type="datetime1">
              <a:rPr lang="en-US" smtClean="0"/>
              <a:t>8/9/21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199241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5C75A9-9FDA-604E-8D01-27C59D0E5153}" type="datetime1">
              <a:rPr lang="en-US" smtClean="0"/>
              <a:t>8/9/21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87960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DB6BC-731C-8A47-BFD6-7EDDD16B753A}" type="datetime1">
              <a:rPr lang="en-US" smtClean="0"/>
              <a:t>8/9/21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BD7C-A45C-9646-A671-D1C5E89DFF57}" type="slidenum">
              <a:rPr lang="en-US" smtClean="0"/>
              <a:t>‹#›</a:t>
            </a:fld>
            <a:endParaRPr lang="en-US"/>
          </a:p>
        </p:txBody>
      </p:sp>
    </p:spTree>
    <p:extLst>
      <p:ext uri="{BB962C8B-B14F-4D97-AF65-F5344CB8AC3E}">
        <p14:creationId xmlns:p14="http://schemas.microsoft.com/office/powerpoint/2010/main" val="30466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7C1A1-727F-1E47-82E7-7B85C4E60F90}" type="datetime1">
              <a:rPr lang="en-US" smtClean="0"/>
              <a:t>8/9/21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DBD7C-A45C-9646-A671-D1C5E89DFF57}" type="slidenum">
              <a:rPr lang="en-US" smtClean="0"/>
              <a:t>‹#›</a:t>
            </a:fld>
            <a:endParaRPr lang="en-US"/>
          </a:p>
        </p:txBody>
      </p:sp>
    </p:spTree>
    <p:extLst>
      <p:ext uri="{BB962C8B-B14F-4D97-AF65-F5344CB8AC3E}">
        <p14:creationId xmlns:p14="http://schemas.microsoft.com/office/powerpoint/2010/main" val="1032122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wmo.int/oscar/" TargetMode="External"/><Relationship Id="rId2" Type="http://schemas.openxmlformats.org/officeDocument/2006/relationships/hyperlink" Target="http://database.eohandbook.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subTitle" idx="1"/>
          </p:nvPr>
        </p:nvSpPr>
        <p:spPr>
          <a:xfrm>
            <a:off x="1921823" y="4443814"/>
            <a:ext cx="8389914" cy="1742658"/>
          </a:xfrm>
          <a:prstGeom prst="rect">
            <a:avLst/>
          </a:prstGeom>
          <a:noFill/>
          <a:ln>
            <a:noFill/>
          </a:ln>
        </p:spPr>
        <p:txBody>
          <a:bodyPr vert="horz" lIns="91425" tIns="45700" rIns="91425" bIns="45700" rtlCol="0" anchor="t" anchorCtr="0">
            <a:noAutofit/>
          </a:bodyPr>
          <a:lstStyle/>
          <a:p>
            <a:pPr>
              <a:lnSpc>
                <a:spcPct val="114000"/>
              </a:lnSpc>
              <a:spcBef>
                <a:spcPts val="0"/>
              </a:spcBef>
              <a:buClr>
                <a:srgbClr val="9B9DA0"/>
              </a:buClr>
              <a:buSzPct val="25000"/>
            </a:pPr>
            <a:r>
              <a:rPr lang="en-US" dirty="0">
                <a:latin typeface="Arial Narrow"/>
                <a:ea typeface="Arial Narrow"/>
                <a:cs typeface="Arial Narrow"/>
                <a:sym typeface="Arial Narrow"/>
              </a:rPr>
              <a:t>NOAA Science Assessment Team</a:t>
            </a:r>
          </a:p>
          <a:p>
            <a:pPr>
              <a:lnSpc>
                <a:spcPct val="114000"/>
              </a:lnSpc>
              <a:spcBef>
                <a:spcPts val="0"/>
              </a:spcBef>
              <a:buClr>
                <a:srgbClr val="9B9DA0"/>
              </a:buClr>
              <a:buSzPct val="25000"/>
            </a:pPr>
            <a:r>
              <a:rPr lang="en-US" dirty="0">
                <a:latin typeface="Arial Narrow"/>
                <a:ea typeface="Arial Narrow"/>
                <a:cs typeface="Arial Narrow"/>
                <a:sym typeface="Arial Narrow"/>
              </a:rPr>
              <a:t>9 August 2021</a:t>
            </a:r>
          </a:p>
          <a:p>
            <a:pPr>
              <a:lnSpc>
                <a:spcPct val="114000"/>
              </a:lnSpc>
              <a:spcBef>
                <a:spcPts val="0"/>
              </a:spcBef>
              <a:buClr>
                <a:srgbClr val="9B9DA0"/>
              </a:buClr>
              <a:buSzPct val="25000"/>
            </a:pPr>
            <a:r>
              <a:rPr lang="en-US" dirty="0">
                <a:latin typeface="Arial Narrow"/>
                <a:ea typeface="Arial Narrow"/>
                <a:cs typeface="Arial Narrow"/>
                <a:sym typeface="Arial Narrow"/>
              </a:rPr>
              <a:t>Rick Anthes</a:t>
            </a:r>
          </a:p>
          <a:p>
            <a:pPr>
              <a:lnSpc>
                <a:spcPct val="114000"/>
              </a:lnSpc>
              <a:spcBef>
                <a:spcPts val="0"/>
              </a:spcBef>
              <a:buClr>
                <a:srgbClr val="9B9DA0"/>
              </a:buClr>
              <a:buSzPct val="25000"/>
            </a:pPr>
            <a:r>
              <a:rPr lang="en-US" dirty="0">
                <a:latin typeface="Arial Narrow"/>
                <a:ea typeface="Arial Narrow"/>
                <a:cs typeface="Arial Narrow"/>
                <a:sym typeface="Arial Narrow"/>
              </a:rPr>
              <a:t>SPRWG Chair</a:t>
            </a:r>
          </a:p>
          <a:p>
            <a:pPr>
              <a:lnSpc>
                <a:spcPct val="114000"/>
              </a:lnSpc>
              <a:spcBef>
                <a:spcPts val="0"/>
              </a:spcBef>
              <a:buClr>
                <a:srgbClr val="9B9DA0"/>
              </a:buClr>
              <a:buSzPct val="25000"/>
            </a:pPr>
            <a:r>
              <a:rPr lang="en-US" dirty="0" err="1">
                <a:latin typeface="Arial Narrow"/>
                <a:ea typeface="Arial Narrow"/>
                <a:cs typeface="Arial Narrow"/>
                <a:sym typeface="Arial Narrow"/>
              </a:rPr>
              <a:t>anthes@ucar.edu</a:t>
            </a:r>
            <a:endParaRPr lang="en-US" dirty="0">
              <a:latin typeface="Arial Narrow"/>
              <a:ea typeface="Arial Narrow"/>
              <a:cs typeface="Arial Narrow"/>
              <a:sym typeface="Arial Narrow"/>
            </a:endParaRPr>
          </a:p>
        </p:txBody>
      </p:sp>
      <p:sp>
        <p:nvSpPr>
          <p:cNvPr id="91" name="Shape 91"/>
          <p:cNvSpPr txBox="1"/>
          <p:nvPr/>
        </p:nvSpPr>
        <p:spPr>
          <a:xfrm>
            <a:off x="1524001" y="1343255"/>
            <a:ext cx="9144000" cy="2173184"/>
          </a:xfrm>
          <a:prstGeom prst="rect">
            <a:avLst/>
          </a:prstGeom>
          <a:noFill/>
          <a:ln>
            <a:noFill/>
          </a:ln>
        </p:spPr>
        <p:txBody>
          <a:bodyPr lIns="91425" tIns="45700" rIns="91425" bIns="45700" anchor="ctr" anchorCtr="0">
            <a:noAutofit/>
          </a:bodyPr>
          <a:lstStyle/>
          <a:p>
            <a:pPr lvl="0" algn="ctr">
              <a:lnSpc>
                <a:spcPct val="114000"/>
              </a:lnSpc>
              <a:buClr>
                <a:srgbClr val="9B9DA0"/>
              </a:buClr>
              <a:buSzPct val="25000"/>
            </a:pPr>
            <a:r>
              <a:rPr lang="en-US" sz="4400" b="1" i="1" dirty="0">
                <a:latin typeface="Arial Narrow"/>
                <a:ea typeface="Arial Narrow"/>
                <a:cs typeface="Arial Narrow"/>
                <a:sym typeface="Arial Narrow"/>
              </a:rPr>
              <a:t>Space Platform Requirements Working Group (SPRWG)-Methodology and </a:t>
            </a:r>
            <a:r>
              <a:rPr lang="en-US" sz="4400" b="1" i="1">
                <a:latin typeface="Arial Narrow"/>
                <a:ea typeface="Arial Narrow"/>
                <a:cs typeface="Arial Narrow"/>
                <a:sym typeface="Arial Narrow"/>
              </a:rPr>
              <a:t>Main Results</a:t>
            </a:r>
            <a:endParaRPr lang="en-US" sz="4400" b="1" i="1" dirty="0">
              <a:latin typeface="Arial Narrow"/>
              <a:ea typeface="Arial Narrow"/>
              <a:cs typeface="Arial Narrow"/>
              <a:sym typeface="Arial Narrow"/>
            </a:endParaRPr>
          </a:p>
        </p:txBody>
      </p:sp>
      <p:sp>
        <p:nvSpPr>
          <p:cNvPr id="2" name="Slide Number Placeholder 1"/>
          <p:cNvSpPr>
            <a:spLocks noGrp="1"/>
          </p:cNvSpPr>
          <p:nvPr>
            <p:ph type="sldNum" sz="quarter" idx="12"/>
          </p:nvPr>
        </p:nvSpPr>
        <p:spPr/>
        <p:txBody>
          <a:bodyPr/>
          <a:lstStyle/>
          <a:p>
            <a:fld id="{7D7DBD7C-A45C-9646-A671-D1C5E89DFF57}" type="slidenum">
              <a:rPr lang="en-US" smtClean="0"/>
              <a:t>1</a:t>
            </a:fld>
            <a:endParaRPr lang="en-US"/>
          </a:p>
        </p:txBody>
      </p:sp>
    </p:spTree>
    <p:extLst>
      <p:ext uri="{BB962C8B-B14F-4D97-AF65-F5344CB8AC3E}">
        <p14:creationId xmlns:p14="http://schemas.microsoft.com/office/powerpoint/2010/main" val="96657695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7DBD7C-A45C-9646-A671-D1C5E89DFF57}" type="slidenum">
              <a:rPr lang="en-US" smtClean="0"/>
              <a:t>10</a:t>
            </a:fld>
            <a:endParaRPr lang="en-US"/>
          </a:p>
        </p:txBody>
      </p:sp>
      <p:sp>
        <p:nvSpPr>
          <p:cNvPr id="4" name="TextBox 3"/>
          <p:cNvSpPr txBox="1"/>
          <p:nvPr/>
        </p:nvSpPr>
        <p:spPr>
          <a:xfrm>
            <a:off x="2043123" y="14275"/>
            <a:ext cx="8490209" cy="1077218"/>
          </a:xfrm>
          <a:prstGeom prst="rect">
            <a:avLst/>
          </a:prstGeom>
          <a:noFill/>
        </p:spPr>
        <p:txBody>
          <a:bodyPr wrap="none" rtlCol="0">
            <a:spAutoFit/>
          </a:bodyPr>
          <a:lstStyle/>
          <a:p>
            <a:r>
              <a:rPr lang="en-US" sz="3200" b="1" dirty="0"/>
              <a:t>Priorities-based on improvement over ST level of</a:t>
            </a:r>
          </a:p>
          <a:p>
            <a:r>
              <a:rPr lang="en-US" sz="3200" b="1" dirty="0"/>
              <a:t>capability, NOT intrinsic priority to NOAA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288" y="1257313"/>
            <a:ext cx="8529430" cy="5486400"/>
          </a:xfrm>
          <a:prstGeom prst="rect">
            <a:avLst/>
          </a:prstGeom>
        </p:spPr>
      </p:pic>
      <p:sp>
        <p:nvSpPr>
          <p:cNvPr id="3" name="TextBox 2">
            <a:extLst>
              <a:ext uri="{FF2B5EF4-FFF2-40B4-BE49-F238E27FC236}">
                <a16:creationId xmlns:a16="http://schemas.microsoft.com/office/drawing/2014/main" id="{B039B47B-3C21-FD4A-A63E-73B5025D1257}"/>
              </a:ext>
            </a:extLst>
          </p:cNvPr>
          <p:cNvSpPr txBox="1"/>
          <p:nvPr/>
        </p:nvSpPr>
        <p:spPr>
          <a:xfrm>
            <a:off x="3863085" y="2044561"/>
            <a:ext cx="1048685" cy="369332"/>
          </a:xfrm>
          <a:prstGeom prst="rect">
            <a:avLst/>
          </a:prstGeom>
          <a:noFill/>
        </p:spPr>
        <p:txBody>
          <a:bodyPr wrap="none" rtlCol="0">
            <a:spAutoFit/>
          </a:bodyPr>
          <a:lstStyle/>
          <a:p>
            <a:r>
              <a:rPr lang="en-US" dirty="0">
                <a:solidFill>
                  <a:srgbClr val="FF0000"/>
                </a:solidFill>
              </a:rPr>
              <a:t>3D winds</a:t>
            </a:r>
          </a:p>
        </p:txBody>
      </p:sp>
      <p:sp>
        <p:nvSpPr>
          <p:cNvPr id="5" name="TextBox 4">
            <a:extLst>
              <a:ext uri="{FF2B5EF4-FFF2-40B4-BE49-F238E27FC236}">
                <a16:creationId xmlns:a16="http://schemas.microsoft.com/office/drawing/2014/main" id="{47F6CFE9-3A6B-F247-8CC5-DE5B6621B6DA}"/>
              </a:ext>
            </a:extLst>
          </p:cNvPr>
          <p:cNvSpPr txBox="1"/>
          <p:nvPr/>
        </p:nvSpPr>
        <p:spPr>
          <a:xfrm>
            <a:off x="8054940" y="5250098"/>
            <a:ext cx="1558119" cy="646331"/>
          </a:xfrm>
          <a:prstGeom prst="rect">
            <a:avLst/>
          </a:prstGeom>
          <a:noFill/>
        </p:spPr>
        <p:txBody>
          <a:bodyPr wrap="none" rtlCol="0">
            <a:spAutoFit/>
          </a:bodyPr>
          <a:lstStyle/>
          <a:p>
            <a:r>
              <a:rPr lang="en-US" dirty="0">
                <a:solidFill>
                  <a:srgbClr val="FF0000"/>
                </a:solidFill>
              </a:rPr>
              <a:t>Incoming solar</a:t>
            </a:r>
          </a:p>
          <a:p>
            <a:r>
              <a:rPr lang="en-US" dirty="0">
                <a:solidFill>
                  <a:srgbClr val="FF0000"/>
                </a:solidFill>
              </a:rPr>
              <a:t>radiation</a:t>
            </a:r>
          </a:p>
        </p:txBody>
      </p:sp>
    </p:spTree>
    <p:extLst>
      <p:ext uri="{BB962C8B-B14F-4D97-AF65-F5344CB8AC3E}">
        <p14:creationId xmlns:p14="http://schemas.microsoft.com/office/powerpoint/2010/main" val="102689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81E7E2-C482-5043-AA49-56408ED2760A}"/>
              </a:ext>
            </a:extLst>
          </p:cNvPr>
          <p:cNvSpPr>
            <a:spLocks noGrp="1"/>
          </p:cNvSpPr>
          <p:nvPr>
            <p:ph type="sldNum" sz="quarter" idx="12"/>
          </p:nvPr>
        </p:nvSpPr>
        <p:spPr/>
        <p:txBody>
          <a:bodyPr/>
          <a:lstStyle/>
          <a:p>
            <a:fld id="{7D7DBD7C-A45C-9646-A671-D1C5E89DFF57}" type="slidenum">
              <a:rPr lang="en-US" smtClean="0"/>
              <a:t>11</a:t>
            </a:fld>
            <a:endParaRPr lang="en-US"/>
          </a:p>
        </p:txBody>
      </p:sp>
      <p:pic>
        <p:nvPicPr>
          <p:cNvPr id="4" name="Picture 3">
            <a:extLst>
              <a:ext uri="{FF2B5EF4-FFF2-40B4-BE49-F238E27FC236}">
                <a16:creationId xmlns:a16="http://schemas.microsoft.com/office/drawing/2014/main" id="{9AD1BABE-8E27-F34B-818D-A64C136AA3B8}"/>
              </a:ext>
            </a:extLst>
          </p:cNvPr>
          <p:cNvPicPr>
            <a:picLocks noChangeAspect="1"/>
          </p:cNvPicPr>
          <p:nvPr/>
        </p:nvPicPr>
        <p:blipFill>
          <a:blip r:embed="rId2"/>
          <a:stretch>
            <a:fillRect/>
          </a:stretch>
        </p:blipFill>
        <p:spPr>
          <a:xfrm>
            <a:off x="5240695" y="0"/>
            <a:ext cx="6950426" cy="6858000"/>
          </a:xfrm>
          <a:prstGeom prst="rect">
            <a:avLst/>
          </a:prstGeom>
        </p:spPr>
      </p:pic>
      <p:sp>
        <p:nvSpPr>
          <p:cNvPr id="5" name="TextBox 4">
            <a:extLst>
              <a:ext uri="{FF2B5EF4-FFF2-40B4-BE49-F238E27FC236}">
                <a16:creationId xmlns:a16="http://schemas.microsoft.com/office/drawing/2014/main" id="{79BFCEA1-211B-0E41-BC4B-0993475EE65C}"/>
              </a:ext>
            </a:extLst>
          </p:cNvPr>
          <p:cNvSpPr txBox="1"/>
          <p:nvPr/>
        </p:nvSpPr>
        <p:spPr>
          <a:xfrm>
            <a:off x="71922" y="708917"/>
            <a:ext cx="5330947" cy="1200329"/>
          </a:xfrm>
          <a:prstGeom prst="rect">
            <a:avLst/>
          </a:prstGeom>
          <a:noFill/>
        </p:spPr>
        <p:txBody>
          <a:bodyPr wrap="none" rtlCol="0">
            <a:spAutoFit/>
          </a:bodyPr>
          <a:lstStyle/>
          <a:p>
            <a:r>
              <a:rPr lang="en-US" sz="2400" dirty="0"/>
              <a:t>Group A Objectives in priority order with </a:t>
            </a:r>
          </a:p>
          <a:p>
            <a:r>
              <a:rPr lang="en-US" sz="2400" dirty="0"/>
              <a:t>summary of rationale for ranking (from </a:t>
            </a:r>
          </a:p>
          <a:p>
            <a:r>
              <a:rPr lang="en-US" sz="2400" dirty="0"/>
              <a:t>BAMS article). First 11 (out of 19) only.</a:t>
            </a:r>
          </a:p>
        </p:txBody>
      </p:sp>
    </p:spTree>
    <p:extLst>
      <p:ext uri="{BB962C8B-B14F-4D97-AF65-F5344CB8AC3E}">
        <p14:creationId xmlns:p14="http://schemas.microsoft.com/office/powerpoint/2010/main" val="2820787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6937"/>
            <a:ext cx="10515600" cy="1325563"/>
          </a:xfrm>
        </p:spPr>
        <p:txBody>
          <a:bodyPr/>
          <a:lstStyle/>
          <a:p>
            <a:r>
              <a:rPr lang="en-US" dirty="0"/>
              <a:t>Extra slides for backup</a:t>
            </a:r>
          </a:p>
        </p:txBody>
      </p:sp>
      <p:sp>
        <p:nvSpPr>
          <p:cNvPr id="3" name="Slide Number Placeholder 2"/>
          <p:cNvSpPr>
            <a:spLocks noGrp="1"/>
          </p:cNvSpPr>
          <p:nvPr>
            <p:ph type="sldNum" sz="quarter" idx="12"/>
          </p:nvPr>
        </p:nvSpPr>
        <p:spPr/>
        <p:txBody>
          <a:bodyPr/>
          <a:lstStyle/>
          <a:p>
            <a:fld id="{7D7DBD7C-A45C-9646-A671-D1C5E89DFF57}" type="slidenum">
              <a:rPr lang="en-US" smtClean="0"/>
              <a:t>12</a:t>
            </a:fld>
            <a:endParaRPr lang="en-US"/>
          </a:p>
        </p:txBody>
      </p:sp>
    </p:spTree>
    <p:extLst>
      <p:ext uri="{BB962C8B-B14F-4D97-AF65-F5344CB8AC3E}">
        <p14:creationId xmlns:p14="http://schemas.microsoft.com/office/powerpoint/2010/main" val="1972521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SPRWG Charge</a:t>
            </a:r>
          </a:p>
        </p:txBody>
      </p:sp>
      <p:sp>
        <p:nvSpPr>
          <p:cNvPr id="3" name="Content Placeholder 2"/>
          <p:cNvSpPr>
            <a:spLocks noGrp="1"/>
          </p:cNvSpPr>
          <p:nvPr>
            <p:ph idx="1"/>
          </p:nvPr>
        </p:nvSpPr>
        <p:spPr/>
        <p:txBody>
          <a:bodyPr>
            <a:normAutofit/>
          </a:bodyPr>
          <a:lstStyle/>
          <a:p>
            <a:r>
              <a:rPr lang="en-US" dirty="0"/>
              <a:t>Determine needs and relative priorities for weather, space weather and environmental remote sensing space-based observations in the epoch of 2030 in support of the NSOSA (NOAA Satellite Observing System Architecture) study</a:t>
            </a:r>
          </a:p>
          <a:p>
            <a:r>
              <a:rPr lang="en-US" dirty="0"/>
              <a:t>Priorities are NOAA operational functions</a:t>
            </a:r>
          </a:p>
          <a:p>
            <a:pPr lvl="0"/>
            <a:r>
              <a:rPr lang="en-US" dirty="0"/>
              <a:t>Develop the Environmental Data Record (EDR) value model (EVM)</a:t>
            </a:r>
          </a:p>
        </p:txBody>
      </p:sp>
      <p:sp>
        <p:nvSpPr>
          <p:cNvPr id="4" name="Slide Number Placeholder 3"/>
          <p:cNvSpPr>
            <a:spLocks noGrp="1"/>
          </p:cNvSpPr>
          <p:nvPr>
            <p:ph type="sldNum" sz="quarter" idx="12"/>
          </p:nvPr>
        </p:nvSpPr>
        <p:spPr/>
        <p:txBody>
          <a:bodyPr/>
          <a:lstStyle/>
          <a:p>
            <a:fld id="{7D7DBD7C-A45C-9646-A671-D1C5E89DFF57}" type="slidenum">
              <a:rPr lang="en-US" smtClean="0"/>
              <a:t>13</a:t>
            </a:fld>
            <a:endParaRPr lang="en-US"/>
          </a:p>
        </p:txBody>
      </p:sp>
    </p:spTree>
    <p:extLst>
      <p:ext uri="{BB962C8B-B14F-4D97-AF65-F5344CB8AC3E}">
        <p14:creationId xmlns:p14="http://schemas.microsoft.com/office/powerpoint/2010/main" val="126273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F81BD"/>
                </a:solidFill>
              </a:rPr>
              <a:t>SPRWG Membership:</a:t>
            </a:r>
            <a:br>
              <a:rPr lang="en-US" dirty="0">
                <a:solidFill>
                  <a:srgbClr val="4F81BD"/>
                </a:solidFill>
              </a:rPr>
            </a:br>
            <a:r>
              <a:rPr lang="en-US" sz="2400" dirty="0">
                <a:solidFill>
                  <a:srgbClr val="00B050"/>
                </a:solidFill>
              </a:rPr>
              <a:t>NOAA Line Offices</a:t>
            </a:r>
            <a:r>
              <a:rPr lang="en-US" sz="2400" dirty="0">
                <a:solidFill>
                  <a:srgbClr val="4F81BD"/>
                </a:solidFill>
              </a:rPr>
              <a:t>, NASA, </a:t>
            </a:r>
            <a:r>
              <a:rPr lang="en-US" sz="2400" dirty="0">
                <a:solidFill>
                  <a:srgbClr val="7030A0"/>
                </a:solidFill>
              </a:rPr>
              <a:t>Academia</a:t>
            </a:r>
            <a:r>
              <a:rPr lang="en-US" sz="2400" dirty="0">
                <a:solidFill>
                  <a:srgbClr val="4F81BD"/>
                </a:solidFill>
              </a:rPr>
              <a:t>, and </a:t>
            </a:r>
            <a:r>
              <a:rPr lang="en-US" sz="2400" dirty="0"/>
              <a:t>Private Sector </a:t>
            </a:r>
          </a:p>
        </p:txBody>
      </p:sp>
      <p:sp>
        <p:nvSpPr>
          <p:cNvPr id="5" name="Text Placeholder 4"/>
          <p:cNvSpPr>
            <a:spLocks noGrp="1"/>
          </p:cNvSpPr>
          <p:nvPr>
            <p:ph type="body" idx="2"/>
          </p:nvPr>
        </p:nvSpPr>
        <p:spPr>
          <a:xfrm>
            <a:off x="1524001" y="1572015"/>
            <a:ext cx="9044608" cy="5044592"/>
          </a:xfrm>
        </p:spPr>
        <p:txBody>
          <a:bodyPr numCol="2">
            <a:normAutofit fontScale="85000" lnSpcReduction="20000"/>
          </a:bodyPr>
          <a:lstStyle/>
          <a:p>
            <a:pPr marL="762000" indent="-457200">
              <a:buFont typeface="+mj-lt"/>
              <a:buAutoNum type="arabicPeriod"/>
            </a:pPr>
            <a:r>
              <a:rPr lang="en-US" dirty="0">
                <a:solidFill>
                  <a:srgbClr val="7030A0"/>
                </a:solidFill>
              </a:rPr>
              <a:t>Rick </a:t>
            </a:r>
            <a:r>
              <a:rPr lang="en-US" dirty="0" err="1">
                <a:solidFill>
                  <a:srgbClr val="7030A0"/>
                </a:solidFill>
              </a:rPr>
              <a:t>Anthes</a:t>
            </a:r>
            <a:r>
              <a:rPr lang="en-US" dirty="0">
                <a:solidFill>
                  <a:srgbClr val="7030A0"/>
                </a:solidFill>
              </a:rPr>
              <a:t>, Chair (UCAR)</a:t>
            </a:r>
          </a:p>
          <a:p>
            <a:pPr marL="762000" indent="-457200">
              <a:buFont typeface="+mj-lt"/>
              <a:buAutoNum type="arabicPeriod"/>
            </a:pPr>
            <a:r>
              <a:rPr lang="en-US" b="0" dirty="0">
                <a:solidFill>
                  <a:srgbClr val="7030A0"/>
                </a:solidFill>
              </a:rPr>
              <a:t>Steve Ackerman (U Wisconsin, CIMSS)</a:t>
            </a:r>
          </a:p>
          <a:p>
            <a:pPr marL="762000" indent="-457200">
              <a:buFont typeface="+mj-lt"/>
              <a:buAutoNum type="arabicPeriod"/>
            </a:pPr>
            <a:r>
              <a:rPr lang="en-US" b="0" dirty="0">
                <a:solidFill>
                  <a:srgbClr val="00B050"/>
                </a:solidFill>
              </a:rPr>
              <a:t>Bob Atlas (NOAA, AOML)</a:t>
            </a:r>
          </a:p>
          <a:p>
            <a:pPr marL="762000" indent="-457200">
              <a:buFont typeface="+mj-lt"/>
              <a:buAutoNum type="arabicPeriod"/>
            </a:pPr>
            <a:r>
              <a:rPr lang="en-US" b="0" dirty="0">
                <a:solidFill>
                  <a:srgbClr val="4F81BD"/>
                </a:solidFill>
              </a:rPr>
              <a:t>Lisa Callahan (NASA GSFC)</a:t>
            </a:r>
          </a:p>
          <a:p>
            <a:pPr marL="762000" indent="-457200">
              <a:buFont typeface="+mj-lt"/>
              <a:buAutoNum type="arabicPeriod"/>
            </a:pPr>
            <a:r>
              <a:rPr lang="en-US" b="0" dirty="0"/>
              <a:t>Jerry </a:t>
            </a:r>
            <a:r>
              <a:rPr lang="en-US" b="0" dirty="0" err="1"/>
              <a:t>Dittberner</a:t>
            </a:r>
            <a:r>
              <a:rPr lang="en-US" b="0" dirty="0"/>
              <a:t> (Consultant)</a:t>
            </a:r>
          </a:p>
          <a:p>
            <a:pPr marL="762000" indent="-457200">
              <a:buFont typeface="+mj-lt"/>
              <a:buAutoNum type="arabicPeriod"/>
            </a:pPr>
            <a:r>
              <a:rPr lang="en-US" b="0" dirty="0">
                <a:solidFill>
                  <a:srgbClr val="00B050"/>
                </a:solidFill>
              </a:rPr>
              <a:t>Rich </a:t>
            </a:r>
            <a:r>
              <a:rPr lang="en-US" b="0" dirty="0" err="1">
                <a:solidFill>
                  <a:srgbClr val="00B050"/>
                </a:solidFill>
              </a:rPr>
              <a:t>Edwing</a:t>
            </a:r>
            <a:r>
              <a:rPr lang="en-US" b="0" dirty="0">
                <a:solidFill>
                  <a:srgbClr val="00B050"/>
                </a:solidFill>
              </a:rPr>
              <a:t> (NOAA, NOS)</a:t>
            </a:r>
          </a:p>
          <a:p>
            <a:pPr marL="762000" indent="-457200">
              <a:buFont typeface="+mj-lt"/>
              <a:buAutoNum type="arabicPeriod"/>
            </a:pPr>
            <a:r>
              <a:rPr lang="en-US" b="0" dirty="0"/>
              <a:t>Pam </a:t>
            </a:r>
            <a:r>
              <a:rPr lang="en-US" b="0" dirty="0" err="1"/>
              <a:t>Emch</a:t>
            </a:r>
            <a:r>
              <a:rPr lang="en-US" b="0" dirty="0"/>
              <a:t> (Northrop Grumman)</a:t>
            </a:r>
          </a:p>
          <a:p>
            <a:pPr marL="762000" indent="-457200">
              <a:buFont typeface="+mj-lt"/>
              <a:buAutoNum type="arabicPeriod"/>
            </a:pPr>
            <a:r>
              <a:rPr lang="en-US" b="0" dirty="0">
                <a:solidFill>
                  <a:srgbClr val="00B050"/>
                </a:solidFill>
              </a:rPr>
              <a:t>Michael Ford (NOAA, NMFS)</a:t>
            </a:r>
          </a:p>
          <a:p>
            <a:pPr marL="762000" indent="-457200">
              <a:buFont typeface="+mj-lt"/>
              <a:buAutoNum type="arabicPeriod"/>
            </a:pPr>
            <a:r>
              <a:rPr lang="en-US" b="0" dirty="0"/>
              <a:t>Bill Gail (Global Weather Corp)</a:t>
            </a:r>
          </a:p>
          <a:p>
            <a:pPr marL="762000" indent="-457200">
              <a:buFont typeface="+mj-lt"/>
              <a:buAutoNum type="arabicPeriod"/>
            </a:pPr>
            <a:r>
              <a:rPr lang="en-US" b="0" dirty="0">
                <a:solidFill>
                  <a:srgbClr val="00B050"/>
                </a:solidFill>
              </a:rPr>
              <a:t>Mitch Goldberg (NOAA liaison)</a:t>
            </a:r>
          </a:p>
          <a:p>
            <a:pPr marL="762000" indent="-457200">
              <a:buFont typeface="+mj-lt"/>
              <a:buAutoNum type="arabicPeriod"/>
            </a:pPr>
            <a:r>
              <a:rPr lang="en-US" b="0" dirty="0">
                <a:solidFill>
                  <a:srgbClr val="00B050"/>
                </a:solidFill>
              </a:rPr>
              <a:t>Steve Goodman (NOAA liaison)</a:t>
            </a:r>
          </a:p>
          <a:p>
            <a:pPr marL="762000" indent="-457200">
              <a:buFont typeface="+mj-lt"/>
              <a:buAutoNum type="arabicPeriod"/>
            </a:pPr>
            <a:r>
              <a:rPr lang="en-US" b="0" dirty="0">
                <a:solidFill>
                  <a:srgbClr val="7030A0"/>
                </a:solidFill>
              </a:rPr>
              <a:t>Chris Kummerow (CSU)</a:t>
            </a:r>
          </a:p>
          <a:p>
            <a:pPr marL="762000" indent="-457200">
              <a:buFont typeface="+mj-lt"/>
              <a:buAutoNum type="arabicPeriod"/>
            </a:pPr>
            <a:r>
              <a:rPr lang="en-US" b="0" dirty="0">
                <a:solidFill>
                  <a:srgbClr val="00B050"/>
                </a:solidFill>
              </a:rPr>
              <a:t>Terry Onsager (NOAA, NWS, SWPC)</a:t>
            </a:r>
          </a:p>
          <a:p>
            <a:pPr marL="762000" indent="-457200">
              <a:buFont typeface="+mj-lt"/>
              <a:buAutoNum type="arabicPeriod"/>
            </a:pPr>
            <a:r>
              <a:rPr lang="en-US" b="0" dirty="0">
                <a:solidFill>
                  <a:srgbClr val="00B050"/>
                </a:solidFill>
              </a:rPr>
              <a:t>Kevin Schrab (NOAA, NWS)</a:t>
            </a:r>
          </a:p>
          <a:p>
            <a:pPr marL="762000" indent="-457200">
              <a:buFont typeface="+mj-lt"/>
              <a:buAutoNum type="arabicPeriod"/>
            </a:pPr>
            <a:r>
              <a:rPr lang="en-US" b="0" dirty="0">
                <a:solidFill>
                  <a:srgbClr val="7030A0"/>
                </a:solidFill>
              </a:rPr>
              <a:t>Chris Velden (U Wisconsin, CIMSS)</a:t>
            </a:r>
          </a:p>
          <a:p>
            <a:pPr marL="762000" indent="-457200">
              <a:buFont typeface="+mj-lt"/>
              <a:buAutoNum type="arabicPeriod"/>
            </a:pPr>
            <a:r>
              <a:rPr lang="en-US" b="0" dirty="0">
                <a:solidFill>
                  <a:srgbClr val="7030A0"/>
                </a:solidFill>
              </a:rPr>
              <a:t>Tom </a:t>
            </a:r>
            <a:r>
              <a:rPr lang="en-US" b="0" dirty="0" err="1">
                <a:solidFill>
                  <a:srgbClr val="7030A0"/>
                </a:solidFill>
              </a:rPr>
              <a:t>Vonderhaar</a:t>
            </a:r>
            <a:r>
              <a:rPr lang="en-US" b="0" dirty="0">
                <a:solidFill>
                  <a:srgbClr val="7030A0"/>
                </a:solidFill>
              </a:rPr>
              <a:t> (CSU)</a:t>
            </a:r>
          </a:p>
          <a:p>
            <a:pPr marL="762000" indent="-457200">
              <a:buFont typeface="+mj-lt"/>
              <a:buAutoNum type="arabicPeriod"/>
            </a:pPr>
            <a:r>
              <a:rPr lang="en-US" b="0" dirty="0">
                <a:solidFill>
                  <a:srgbClr val="00B050"/>
                </a:solidFill>
              </a:rPr>
              <a:t>Jim Yoe (NOAA, NWS, NCEP liaison)</a:t>
            </a:r>
          </a:p>
          <a:p>
            <a:pPr marL="762000" indent="-457200">
              <a:buFont typeface="+mj-lt"/>
              <a:buAutoNum type="arabicPeriod"/>
            </a:pPr>
            <a:r>
              <a:rPr lang="en-US" b="0" dirty="0">
                <a:solidFill>
                  <a:srgbClr val="FF0000"/>
                </a:solidFill>
              </a:rPr>
              <a:t>Mark Maier (ADT) participated fully</a:t>
            </a:r>
          </a:p>
        </p:txBody>
      </p:sp>
      <p:sp>
        <p:nvSpPr>
          <p:cNvPr id="4" name="Slide Number Placeholder 3"/>
          <p:cNvSpPr>
            <a:spLocks noGrp="1"/>
          </p:cNvSpPr>
          <p:nvPr>
            <p:ph type="sldNum" sz="quarter" idx="12"/>
          </p:nvPr>
        </p:nvSpPr>
        <p:spPr/>
        <p:txBody>
          <a:bodyPr/>
          <a:lstStyle/>
          <a:p>
            <a:fld id="{7D7DBD7C-A45C-9646-A671-D1C5E89DFF57}" type="slidenum">
              <a:rPr lang="en-US" smtClean="0"/>
              <a:t>14</a:t>
            </a:fld>
            <a:endParaRPr lang="en-US"/>
          </a:p>
        </p:txBody>
      </p:sp>
    </p:spTree>
    <p:extLst>
      <p:ext uri="{BB962C8B-B14F-4D97-AF65-F5344CB8AC3E}">
        <p14:creationId xmlns:p14="http://schemas.microsoft.com/office/powerpoint/2010/main" val="60059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99D5C2-414D-2C40-A237-A0C3A9958501}"/>
              </a:ext>
            </a:extLst>
          </p:cNvPr>
          <p:cNvSpPr>
            <a:spLocks noGrp="1"/>
          </p:cNvSpPr>
          <p:nvPr>
            <p:ph type="sldNum" sz="quarter" idx="12"/>
          </p:nvPr>
        </p:nvSpPr>
        <p:spPr/>
        <p:txBody>
          <a:bodyPr/>
          <a:lstStyle/>
          <a:p>
            <a:fld id="{7D7DBD7C-A45C-9646-A671-D1C5E89DFF57}" type="slidenum">
              <a:rPr lang="en-US" smtClean="0"/>
              <a:t>15</a:t>
            </a:fld>
            <a:endParaRPr lang="en-US"/>
          </a:p>
        </p:txBody>
      </p:sp>
      <p:pic>
        <p:nvPicPr>
          <p:cNvPr id="4" name="Picture 3">
            <a:extLst>
              <a:ext uri="{FF2B5EF4-FFF2-40B4-BE49-F238E27FC236}">
                <a16:creationId xmlns:a16="http://schemas.microsoft.com/office/drawing/2014/main" id="{F91A43DE-D9BC-2142-A9DE-74033F86847D}"/>
              </a:ext>
            </a:extLst>
          </p:cNvPr>
          <p:cNvPicPr>
            <a:picLocks noChangeAspect="1"/>
          </p:cNvPicPr>
          <p:nvPr/>
        </p:nvPicPr>
        <p:blipFill>
          <a:blip r:embed="rId2"/>
          <a:stretch>
            <a:fillRect/>
          </a:stretch>
        </p:blipFill>
        <p:spPr>
          <a:xfrm>
            <a:off x="0" y="832317"/>
            <a:ext cx="12192000" cy="6035842"/>
          </a:xfrm>
          <a:prstGeom prst="rect">
            <a:avLst/>
          </a:prstGeom>
        </p:spPr>
      </p:pic>
      <p:sp>
        <p:nvSpPr>
          <p:cNvPr id="5" name="TextBox 4">
            <a:extLst>
              <a:ext uri="{FF2B5EF4-FFF2-40B4-BE49-F238E27FC236}">
                <a16:creationId xmlns:a16="http://schemas.microsoft.com/office/drawing/2014/main" id="{A55D6590-4E3C-A648-BD42-DA9483848F62}"/>
              </a:ext>
            </a:extLst>
          </p:cNvPr>
          <p:cNvSpPr txBox="1"/>
          <p:nvPr/>
        </p:nvSpPr>
        <p:spPr>
          <a:xfrm>
            <a:off x="2465798" y="647269"/>
            <a:ext cx="880626" cy="369332"/>
          </a:xfrm>
          <a:prstGeom prst="rect">
            <a:avLst/>
          </a:prstGeom>
          <a:noFill/>
        </p:spPr>
        <p:txBody>
          <a:bodyPr wrap="none" rtlCol="0">
            <a:spAutoFit/>
          </a:bodyPr>
          <a:lstStyle/>
          <a:p>
            <a:r>
              <a:rPr lang="en-US" dirty="0"/>
              <a:t>SPRWG</a:t>
            </a:r>
          </a:p>
        </p:txBody>
      </p:sp>
      <p:cxnSp>
        <p:nvCxnSpPr>
          <p:cNvPr id="7" name="Straight Arrow Connector 6">
            <a:extLst>
              <a:ext uri="{FF2B5EF4-FFF2-40B4-BE49-F238E27FC236}">
                <a16:creationId xmlns:a16="http://schemas.microsoft.com/office/drawing/2014/main" id="{B768A862-8B0C-9141-AD0F-7E4567F0B8BE}"/>
              </a:ext>
            </a:extLst>
          </p:cNvPr>
          <p:cNvCxnSpPr>
            <a:cxnSpLocks/>
          </p:cNvCxnSpPr>
          <p:nvPr/>
        </p:nvCxnSpPr>
        <p:spPr>
          <a:xfrm flipH="1">
            <a:off x="1808252" y="842588"/>
            <a:ext cx="585627" cy="28756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3B4B644-571F-014B-A138-A2FB279A133C}"/>
              </a:ext>
            </a:extLst>
          </p:cNvPr>
          <p:cNvSpPr txBox="1"/>
          <p:nvPr/>
        </p:nvSpPr>
        <p:spPr>
          <a:xfrm>
            <a:off x="3924730" y="30827"/>
            <a:ext cx="5408468" cy="584775"/>
          </a:xfrm>
          <a:prstGeom prst="rect">
            <a:avLst/>
          </a:prstGeom>
          <a:noFill/>
        </p:spPr>
        <p:txBody>
          <a:bodyPr wrap="none" rtlCol="0">
            <a:spAutoFit/>
          </a:bodyPr>
          <a:lstStyle/>
          <a:p>
            <a:r>
              <a:rPr lang="en-US" sz="3200" dirty="0"/>
              <a:t>SPRWG Role in NSOSA Process</a:t>
            </a:r>
          </a:p>
        </p:txBody>
      </p:sp>
      <p:sp>
        <p:nvSpPr>
          <p:cNvPr id="3" name="Oval 2">
            <a:extLst>
              <a:ext uri="{FF2B5EF4-FFF2-40B4-BE49-F238E27FC236}">
                <a16:creationId xmlns:a16="http://schemas.microsoft.com/office/drawing/2014/main" id="{4AC8648E-2515-EF4C-93AB-32CEB6575A47}"/>
              </a:ext>
            </a:extLst>
          </p:cNvPr>
          <p:cNvSpPr/>
          <p:nvPr/>
        </p:nvSpPr>
        <p:spPr>
          <a:xfrm>
            <a:off x="2702103" y="842589"/>
            <a:ext cx="9123452" cy="587888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327D8B33-DBA3-5147-BB49-F6E127E93901}"/>
              </a:ext>
            </a:extLst>
          </p:cNvPr>
          <p:cNvSpPr txBox="1"/>
          <p:nvPr/>
        </p:nvSpPr>
        <p:spPr>
          <a:xfrm>
            <a:off x="9524150" y="534366"/>
            <a:ext cx="2666114" cy="646331"/>
          </a:xfrm>
          <a:prstGeom prst="rect">
            <a:avLst/>
          </a:prstGeom>
          <a:noFill/>
        </p:spPr>
        <p:txBody>
          <a:bodyPr wrap="none" rtlCol="0">
            <a:spAutoFit/>
          </a:bodyPr>
          <a:lstStyle/>
          <a:p>
            <a:r>
              <a:rPr lang="en-US" dirty="0"/>
              <a:t>Architecture Development</a:t>
            </a:r>
          </a:p>
          <a:p>
            <a:r>
              <a:rPr lang="en-US" dirty="0"/>
              <a:t>Team (ADT)-Mark Maier</a:t>
            </a:r>
          </a:p>
        </p:txBody>
      </p:sp>
      <p:cxnSp>
        <p:nvCxnSpPr>
          <p:cNvPr id="9" name="Straight Arrow Connector 8">
            <a:extLst>
              <a:ext uri="{FF2B5EF4-FFF2-40B4-BE49-F238E27FC236}">
                <a16:creationId xmlns:a16="http://schemas.microsoft.com/office/drawing/2014/main" id="{888881BD-56E7-2C4C-B4B3-4709B227B322}"/>
              </a:ext>
            </a:extLst>
          </p:cNvPr>
          <p:cNvCxnSpPr>
            <a:cxnSpLocks/>
          </p:cNvCxnSpPr>
          <p:nvPr/>
        </p:nvCxnSpPr>
        <p:spPr>
          <a:xfrm flipH="1">
            <a:off x="10221096" y="1169646"/>
            <a:ext cx="585627" cy="28756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41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Major References</a:t>
            </a:r>
          </a:p>
        </p:txBody>
      </p:sp>
      <p:sp>
        <p:nvSpPr>
          <p:cNvPr id="3" name="Content Placeholder 2"/>
          <p:cNvSpPr>
            <a:spLocks noGrp="1"/>
          </p:cNvSpPr>
          <p:nvPr>
            <p:ph idx="1"/>
          </p:nvPr>
        </p:nvSpPr>
        <p:spPr/>
        <p:txBody>
          <a:bodyPr/>
          <a:lstStyle/>
          <a:p>
            <a:r>
              <a:rPr lang="en-US" dirty="0"/>
              <a:t>ESA, 2014: The Earth Observation Handbook 2015. 47 pp. [Available online at </a:t>
            </a:r>
            <a:r>
              <a:rPr lang="en-US" u="sng" dirty="0">
                <a:hlinkClick r:id="rId2"/>
              </a:rPr>
              <a:t>http://database.eohandbook.com</a:t>
            </a:r>
            <a:r>
              <a:rPr lang="en-US" dirty="0"/>
              <a:t>] </a:t>
            </a:r>
          </a:p>
          <a:p>
            <a:r>
              <a:rPr lang="en-US" dirty="0"/>
              <a:t>WMO, 2013c: Observing Systems Capability Analysis and Review (OSCAR) Tool. [Available online at </a:t>
            </a:r>
            <a:r>
              <a:rPr lang="en-US" dirty="0">
                <a:hlinkClick r:id="rId3"/>
              </a:rPr>
              <a:t>http://www.wmo.int/oscar/</a:t>
            </a:r>
            <a:r>
              <a:rPr lang="en-US" dirty="0"/>
              <a:t>] OSCAR Version 2015-12-12. </a:t>
            </a:r>
          </a:p>
          <a:p>
            <a:r>
              <a:rPr lang="en-US" dirty="0"/>
              <a:t>NOAA Consolidated Observing User Requirements List (COURL); Version dated Dec 8, 2015. Spread sheet title: “COURL Request 12-08-15_loc.xls” . Most of the space weather objectives used an updated and revised version titled “SWX CORL_SWX_mods20151021.xlsx”.</a:t>
            </a:r>
          </a:p>
          <a:p>
            <a:r>
              <a:rPr lang="en-US" dirty="0"/>
              <a:t>Many other WMO, ESA, ECMWF, NRC references</a:t>
            </a:r>
          </a:p>
          <a:p>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16</a:t>
            </a:fld>
            <a:endParaRPr lang="en-US"/>
          </a:p>
        </p:txBody>
      </p:sp>
    </p:spTree>
    <p:extLst>
      <p:ext uri="{BB962C8B-B14F-4D97-AF65-F5344CB8AC3E}">
        <p14:creationId xmlns:p14="http://schemas.microsoft.com/office/powerpoint/2010/main" val="1803215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168E-8FA9-E44D-BC88-6E009D13E249}"/>
              </a:ext>
            </a:extLst>
          </p:cNvPr>
          <p:cNvSpPr>
            <a:spLocks noGrp="1"/>
          </p:cNvSpPr>
          <p:nvPr>
            <p:ph type="title"/>
          </p:nvPr>
        </p:nvSpPr>
        <p:spPr/>
        <p:txBody>
          <a:bodyPr/>
          <a:lstStyle/>
          <a:p>
            <a:r>
              <a:rPr lang="en-US" dirty="0"/>
              <a:t>Sounding Objectives (all real time)</a:t>
            </a:r>
          </a:p>
        </p:txBody>
      </p:sp>
      <p:sp>
        <p:nvSpPr>
          <p:cNvPr id="3" name="Content Placeholder 2">
            <a:extLst>
              <a:ext uri="{FF2B5EF4-FFF2-40B4-BE49-F238E27FC236}">
                <a16:creationId xmlns:a16="http://schemas.microsoft.com/office/drawing/2014/main" id="{490FE929-5EE2-A342-961B-540FD7C4028E}"/>
              </a:ext>
            </a:extLst>
          </p:cNvPr>
          <p:cNvSpPr>
            <a:spLocks noGrp="1"/>
          </p:cNvSpPr>
          <p:nvPr>
            <p:ph idx="1"/>
          </p:nvPr>
        </p:nvSpPr>
        <p:spPr/>
        <p:txBody>
          <a:bodyPr>
            <a:normAutofit lnSpcReduction="10000"/>
          </a:bodyPr>
          <a:lstStyle/>
          <a:p>
            <a:r>
              <a:rPr lang="en-US" dirty="0"/>
              <a:t>A5 Global IR</a:t>
            </a:r>
          </a:p>
          <a:p>
            <a:r>
              <a:rPr lang="en-US" dirty="0"/>
              <a:t>A6 Regional (CONUS) IR</a:t>
            </a:r>
          </a:p>
          <a:p>
            <a:r>
              <a:rPr lang="en-US" dirty="0"/>
              <a:t>A7 Global MW</a:t>
            </a:r>
          </a:p>
          <a:p>
            <a:r>
              <a:rPr lang="en-US" dirty="0"/>
              <a:t>A8 Regional (CONUS) MW</a:t>
            </a:r>
          </a:p>
          <a:p>
            <a:r>
              <a:rPr lang="en-US" dirty="0"/>
              <a:t>A9 Global GNSS RO</a:t>
            </a:r>
          </a:p>
          <a:p>
            <a:pPr marL="0" indent="0">
              <a:buNone/>
            </a:pPr>
            <a:r>
              <a:rPr lang="en-US" dirty="0"/>
              <a:t>Three technologies (IR, MW, and RO) chosen separately because no one technology could meet all the desirable attributes, such as accuracy, vertical resolution, all-weather capability. </a:t>
            </a:r>
          </a:p>
          <a:p>
            <a:pPr marL="0" indent="0">
              <a:buNone/>
            </a:pPr>
            <a:r>
              <a:rPr lang="en-US" dirty="0"/>
              <a:t>Regional and global chosen separately because different orbits (GEO/LEO) necessary to meet desirable attributes.</a:t>
            </a:r>
          </a:p>
          <a:p>
            <a:endParaRPr lang="en-US" dirty="0"/>
          </a:p>
        </p:txBody>
      </p:sp>
      <p:sp>
        <p:nvSpPr>
          <p:cNvPr id="4" name="Slide Number Placeholder 3">
            <a:extLst>
              <a:ext uri="{FF2B5EF4-FFF2-40B4-BE49-F238E27FC236}">
                <a16:creationId xmlns:a16="http://schemas.microsoft.com/office/drawing/2014/main" id="{E2A66CFD-46AA-3742-B4C2-D3F1629A4A0E}"/>
              </a:ext>
            </a:extLst>
          </p:cNvPr>
          <p:cNvSpPr>
            <a:spLocks noGrp="1"/>
          </p:cNvSpPr>
          <p:nvPr>
            <p:ph type="sldNum" sz="quarter" idx="12"/>
          </p:nvPr>
        </p:nvSpPr>
        <p:spPr/>
        <p:txBody>
          <a:bodyPr/>
          <a:lstStyle/>
          <a:p>
            <a:fld id="{7D7DBD7C-A45C-9646-A671-D1C5E89DFF57}" type="slidenum">
              <a:rPr lang="en-US" smtClean="0"/>
              <a:t>17</a:t>
            </a:fld>
            <a:endParaRPr lang="en-US"/>
          </a:p>
        </p:txBody>
      </p:sp>
    </p:spTree>
    <p:extLst>
      <p:ext uri="{BB962C8B-B14F-4D97-AF65-F5344CB8AC3E}">
        <p14:creationId xmlns:p14="http://schemas.microsoft.com/office/powerpoint/2010/main" val="59724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7A0471-AB98-8649-9AC0-84596CB3DCA5}"/>
              </a:ext>
            </a:extLst>
          </p:cNvPr>
          <p:cNvSpPr>
            <a:spLocks noGrp="1"/>
          </p:cNvSpPr>
          <p:nvPr>
            <p:ph type="sldNum" sz="quarter" idx="12"/>
          </p:nvPr>
        </p:nvSpPr>
        <p:spPr/>
        <p:txBody>
          <a:bodyPr/>
          <a:lstStyle/>
          <a:p>
            <a:fld id="{7D7DBD7C-A45C-9646-A671-D1C5E89DFF57}" type="slidenum">
              <a:rPr lang="en-US" smtClean="0"/>
              <a:t>18</a:t>
            </a:fld>
            <a:endParaRPr lang="en-US"/>
          </a:p>
        </p:txBody>
      </p:sp>
      <p:pic>
        <p:nvPicPr>
          <p:cNvPr id="4" name="Picture 3">
            <a:extLst>
              <a:ext uri="{FF2B5EF4-FFF2-40B4-BE49-F238E27FC236}">
                <a16:creationId xmlns:a16="http://schemas.microsoft.com/office/drawing/2014/main" id="{99B68D39-3A20-294C-8E35-AB6358F0B32E}"/>
              </a:ext>
            </a:extLst>
          </p:cNvPr>
          <p:cNvPicPr>
            <a:picLocks noChangeAspect="1"/>
          </p:cNvPicPr>
          <p:nvPr/>
        </p:nvPicPr>
        <p:blipFill>
          <a:blip r:embed="rId2"/>
          <a:stretch>
            <a:fillRect/>
          </a:stretch>
        </p:blipFill>
        <p:spPr>
          <a:xfrm>
            <a:off x="-85970" y="558800"/>
            <a:ext cx="12377854" cy="2194560"/>
          </a:xfrm>
          <a:prstGeom prst="rect">
            <a:avLst/>
          </a:prstGeom>
        </p:spPr>
      </p:pic>
      <p:pic>
        <p:nvPicPr>
          <p:cNvPr id="6" name="Picture 5">
            <a:extLst>
              <a:ext uri="{FF2B5EF4-FFF2-40B4-BE49-F238E27FC236}">
                <a16:creationId xmlns:a16="http://schemas.microsoft.com/office/drawing/2014/main" id="{F8ABF65C-4471-F840-A115-7624B95FE702}"/>
              </a:ext>
            </a:extLst>
          </p:cNvPr>
          <p:cNvPicPr>
            <a:picLocks noChangeAspect="1"/>
          </p:cNvPicPr>
          <p:nvPr/>
        </p:nvPicPr>
        <p:blipFill>
          <a:blip r:embed="rId3"/>
          <a:stretch>
            <a:fillRect/>
          </a:stretch>
        </p:blipFill>
        <p:spPr>
          <a:xfrm>
            <a:off x="69996" y="5124585"/>
            <a:ext cx="12134995" cy="1737360"/>
          </a:xfrm>
          <a:prstGeom prst="rect">
            <a:avLst/>
          </a:prstGeom>
        </p:spPr>
      </p:pic>
      <p:pic>
        <p:nvPicPr>
          <p:cNvPr id="8" name="Picture 7">
            <a:extLst>
              <a:ext uri="{FF2B5EF4-FFF2-40B4-BE49-F238E27FC236}">
                <a16:creationId xmlns:a16="http://schemas.microsoft.com/office/drawing/2014/main" id="{61DD443F-4BA2-E848-A711-D8CE0DF2A947}"/>
              </a:ext>
            </a:extLst>
          </p:cNvPr>
          <p:cNvPicPr>
            <a:picLocks noChangeAspect="1"/>
          </p:cNvPicPr>
          <p:nvPr/>
        </p:nvPicPr>
        <p:blipFill>
          <a:blip r:embed="rId4"/>
          <a:stretch>
            <a:fillRect/>
          </a:stretch>
        </p:blipFill>
        <p:spPr>
          <a:xfrm>
            <a:off x="-88397" y="3072752"/>
            <a:ext cx="12374435" cy="1828800"/>
          </a:xfrm>
          <a:prstGeom prst="rect">
            <a:avLst/>
          </a:prstGeom>
        </p:spPr>
      </p:pic>
      <p:sp>
        <p:nvSpPr>
          <p:cNvPr id="9" name="TextBox 8">
            <a:extLst>
              <a:ext uri="{FF2B5EF4-FFF2-40B4-BE49-F238E27FC236}">
                <a16:creationId xmlns:a16="http://schemas.microsoft.com/office/drawing/2014/main" id="{A3713346-E03B-D742-B8BB-012DE8E42C51}"/>
              </a:ext>
            </a:extLst>
          </p:cNvPr>
          <p:cNvSpPr txBox="1"/>
          <p:nvPr/>
        </p:nvSpPr>
        <p:spPr>
          <a:xfrm>
            <a:off x="1479479" y="102743"/>
            <a:ext cx="9452224" cy="369332"/>
          </a:xfrm>
          <a:prstGeom prst="rect">
            <a:avLst/>
          </a:prstGeom>
          <a:noFill/>
        </p:spPr>
        <p:txBody>
          <a:bodyPr wrap="square" rtlCol="0">
            <a:spAutoFit/>
          </a:bodyPr>
          <a:lstStyle/>
          <a:p>
            <a:r>
              <a:rPr lang="en-US" dirty="0"/>
              <a:t>Example of EVM: THREE SOUNDING TYPES FROM LEO</a:t>
            </a:r>
          </a:p>
        </p:txBody>
      </p:sp>
    </p:spTree>
    <p:extLst>
      <p:ext uri="{BB962C8B-B14F-4D97-AF65-F5344CB8AC3E}">
        <p14:creationId xmlns:p14="http://schemas.microsoft.com/office/powerpoint/2010/main" val="3299359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Use of EVM</a:t>
            </a:r>
          </a:p>
        </p:txBody>
      </p:sp>
      <p:sp>
        <p:nvSpPr>
          <p:cNvPr id="3" name="Content Placeholder 2"/>
          <p:cNvSpPr>
            <a:spLocks noGrp="1"/>
          </p:cNvSpPr>
          <p:nvPr>
            <p:ph idx="1"/>
          </p:nvPr>
        </p:nvSpPr>
        <p:spPr/>
        <p:txBody>
          <a:bodyPr>
            <a:normAutofit/>
          </a:bodyPr>
          <a:lstStyle/>
          <a:p>
            <a:r>
              <a:rPr lang="en-US" sz="3200" dirty="0"/>
              <a:t>Each objective scored for all proposed constellations based on weighted scores of each performance attribute of that objective</a:t>
            </a:r>
          </a:p>
          <a:p>
            <a:r>
              <a:rPr lang="en-US" sz="3200" dirty="0"/>
              <a:t>Cost of each constellation estimated</a:t>
            </a:r>
          </a:p>
          <a:p>
            <a:r>
              <a:rPr lang="en-US" sz="3200" dirty="0"/>
              <a:t>Overall score of each constellation plotted against cost in “efficient frontier” diagram</a:t>
            </a:r>
          </a:p>
        </p:txBody>
      </p:sp>
      <p:sp>
        <p:nvSpPr>
          <p:cNvPr id="4" name="Slide Number Placeholder 3"/>
          <p:cNvSpPr>
            <a:spLocks noGrp="1"/>
          </p:cNvSpPr>
          <p:nvPr>
            <p:ph type="sldNum" sz="quarter" idx="12"/>
          </p:nvPr>
        </p:nvSpPr>
        <p:spPr/>
        <p:txBody>
          <a:bodyPr/>
          <a:lstStyle/>
          <a:p>
            <a:fld id="{7D7DBD7C-A45C-9646-A671-D1C5E89DFF57}" type="slidenum">
              <a:rPr lang="en-US" smtClean="0"/>
              <a:t>19</a:t>
            </a:fld>
            <a:endParaRPr lang="en-US"/>
          </a:p>
        </p:txBody>
      </p:sp>
    </p:spTree>
    <p:extLst>
      <p:ext uri="{BB962C8B-B14F-4D97-AF65-F5344CB8AC3E}">
        <p14:creationId xmlns:p14="http://schemas.microsoft.com/office/powerpoint/2010/main" val="202438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Sid’s and Frank’s Charge</a:t>
            </a:r>
          </a:p>
        </p:txBody>
      </p:sp>
      <p:sp>
        <p:nvSpPr>
          <p:cNvPr id="3" name="Content Placeholder 2"/>
          <p:cNvSpPr>
            <a:spLocks noGrp="1"/>
          </p:cNvSpPr>
          <p:nvPr>
            <p:ph idx="1"/>
          </p:nvPr>
        </p:nvSpPr>
        <p:spPr/>
        <p:txBody>
          <a:bodyPr>
            <a:normAutofit/>
          </a:bodyPr>
          <a:lstStyle/>
          <a:p>
            <a:r>
              <a:rPr lang="en-US" dirty="0"/>
              <a:t>Overview of main findings in terms of requirements</a:t>
            </a:r>
          </a:p>
          <a:p>
            <a:r>
              <a:rPr lang="en-US" dirty="0"/>
              <a:t>Methodology for determining applications and requirements (attributes)</a:t>
            </a:r>
          </a:p>
          <a:p>
            <a:r>
              <a:rPr lang="en-US" dirty="0"/>
              <a:t>Assumptions made</a:t>
            </a:r>
          </a:p>
          <a:p>
            <a:pPr lvl="0"/>
            <a:r>
              <a:rPr lang="en-US" dirty="0"/>
              <a:t>Summarize which observables were requirements for applications and their attributes</a:t>
            </a:r>
          </a:p>
        </p:txBody>
      </p:sp>
      <p:sp>
        <p:nvSpPr>
          <p:cNvPr id="4" name="Slide Number Placeholder 3"/>
          <p:cNvSpPr>
            <a:spLocks noGrp="1"/>
          </p:cNvSpPr>
          <p:nvPr>
            <p:ph type="sldNum" sz="quarter" idx="12"/>
          </p:nvPr>
        </p:nvSpPr>
        <p:spPr/>
        <p:txBody>
          <a:bodyPr/>
          <a:lstStyle/>
          <a:p>
            <a:fld id="{7D7DBD7C-A45C-9646-A671-D1C5E89DFF57}" type="slidenum">
              <a:rPr lang="en-US" smtClean="0"/>
              <a:t>2</a:t>
            </a:fld>
            <a:endParaRPr lang="en-US"/>
          </a:p>
        </p:txBody>
      </p:sp>
    </p:spTree>
    <p:extLst>
      <p:ext uri="{BB962C8B-B14F-4D97-AF65-F5344CB8AC3E}">
        <p14:creationId xmlns:p14="http://schemas.microsoft.com/office/powerpoint/2010/main" val="163104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1193806"/>
            <a:ext cx="8788400" cy="5613400"/>
          </a:xfrm>
          <a:prstGeom prst="rect">
            <a:avLst/>
          </a:prstGeom>
        </p:spPr>
      </p:pic>
      <p:sp>
        <p:nvSpPr>
          <p:cNvPr id="3" name="Slide Number Placeholder 2"/>
          <p:cNvSpPr>
            <a:spLocks noGrp="1"/>
          </p:cNvSpPr>
          <p:nvPr>
            <p:ph type="sldNum" sz="quarter" idx="12"/>
          </p:nvPr>
        </p:nvSpPr>
        <p:spPr/>
        <p:txBody>
          <a:bodyPr/>
          <a:lstStyle/>
          <a:p>
            <a:fld id="{7D7DBD7C-A45C-9646-A671-D1C5E89DFF57}" type="slidenum">
              <a:rPr lang="en-US" smtClean="0"/>
              <a:t>20</a:t>
            </a:fld>
            <a:endParaRPr lang="en-US"/>
          </a:p>
        </p:txBody>
      </p:sp>
      <p:sp>
        <p:nvSpPr>
          <p:cNvPr id="4" name="TextBox 3"/>
          <p:cNvSpPr txBox="1"/>
          <p:nvPr/>
        </p:nvSpPr>
        <p:spPr>
          <a:xfrm>
            <a:off x="3357564" y="142869"/>
            <a:ext cx="6621300" cy="646331"/>
          </a:xfrm>
          <a:prstGeom prst="rect">
            <a:avLst/>
          </a:prstGeom>
          <a:noFill/>
        </p:spPr>
        <p:txBody>
          <a:bodyPr wrap="none" rtlCol="0">
            <a:spAutoFit/>
          </a:bodyPr>
          <a:lstStyle/>
          <a:p>
            <a:r>
              <a:rPr lang="en-US" sz="3600" b="1" dirty="0"/>
              <a:t>Efficient Frontier Chart-Schematic</a:t>
            </a:r>
          </a:p>
        </p:txBody>
      </p:sp>
    </p:spTree>
    <p:extLst>
      <p:ext uri="{BB962C8B-B14F-4D97-AF65-F5344CB8AC3E}">
        <p14:creationId xmlns:p14="http://schemas.microsoft.com/office/powerpoint/2010/main" val="752915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val="0"/>
              </a:ext>
            </a:extLst>
          </a:blip>
          <a:srcRect l="2227" t="3109" r="28159" b="6573"/>
          <a:stretch/>
        </p:blipFill>
        <p:spPr bwMode="auto">
          <a:xfrm>
            <a:off x="3131185" y="727087"/>
            <a:ext cx="5929630" cy="608965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7D7DBD7C-A45C-9646-A671-D1C5E89DFF57}" type="slidenum">
              <a:rPr lang="en-US" smtClean="0"/>
              <a:t>21</a:t>
            </a:fld>
            <a:endParaRPr lang="en-US"/>
          </a:p>
        </p:txBody>
      </p:sp>
      <p:sp>
        <p:nvSpPr>
          <p:cNvPr id="4" name="TextBox 3"/>
          <p:cNvSpPr txBox="1"/>
          <p:nvPr/>
        </p:nvSpPr>
        <p:spPr>
          <a:xfrm>
            <a:off x="1643053" y="42853"/>
            <a:ext cx="9183155" cy="646331"/>
          </a:xfrm>
          <a:prstGeom prst="rect">
            <a:avLst/>
          </a:prstGeom>
          <a:noFill/>
        </p:spPr>
        <p:txBody>
          <a:bodyPr wrap="none" rtlCol="0">
            <a:spAutoFit/>
          </a:bodyPr>
          <a:lstStyle/>
          <a:p>
            <a:r>
              <a:rPr lang="en-US" sz="3600" b="1" dirty="0"/>
              <a:t>Example of an actual Efficient Frontier Diagram</a:t>
            </a:r>
          </a:p>
        </p:txBody>
      </p:sp>
      <p:sp>
        <p:nvSpPr>
          <p:cNvPr id="5" name="TextBox 4"/>
          <p:cNvSpPr txBox="1"/>
          <p:nvPr/>
        </p:nvSpPr>
        <p:spPr>
          <a:xfrm>
            <a:off x="157155" y="6356350"/>
            <a:ext cx="2517292" cy="369332"/>
          </a:xfrm>
          <a:prstGeom prst="rect">
            <a:avLst/>
          </a:prstGeom>
          <a:noFill/>
        </p:spPr>
        <p:txBody>
          <a:bodyPr wrap="none" rtlCol="0">
            <a:spAutoFit/>
          </a:bodyPr>
          <a:lstStyle/>
          <a:p>
            <a:r>
              <a:rPr lang="en-US" dirty="0"/>
              <a:t>Source: Mark Maier, ADT</a:t>
            </a:r>
          </a:p>
        </p:txBody>
      </p:sp>
    </p:spTree>
    <p:extLst>
      <p:ext uri="{BB962C8B-B14F-4D97-AF65-F5344CB8AC3E}">
        <p14:creationId xmlns:p14="http://schemas.microsoft.com/office/powerpoint/2010/main" val="228323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381"/>
            <a:ext cx="10515600" cy="1325563"/>
          </a:xfrm>
        </p:spPr>
        <p:txBody>
          <a:bodyPr/>
          <a:lstStyle/>
          <a:p>
            <a:pPr algn="ctr"/>
            <a:r>
              <a:rPr lang="en-US" dirty="0"/>
              <a:t>SPRWG Final Report (May 2017)</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4594" y="1368415"/>
            <a:ext cx="7796511" cy="5394960"/>
          </a:xfrm>
        </p:spPr>
      </p:pic>
      <p:sp>
        <p:nvSpPr>
          <p:cNvPr id="3" name="Slide Number Placeholder 2"/>
          <p:cNvSpPr>
            <a:spLocks noGrp="1"/>
          </p:cNvSpPr>
          <p:nvPr>
            <p:ph type="sldNum" sz="quarter" idx="12"/>
          </p:nvPr>
        </p:nvSpPr>
        <p:spPr/>
        <p:txBody>
          <a:bodyPr/>
          <a:lstStyle/>
          <a:p>
            <a:fld id="{7D7DBD7C-A45C-9646-A671-D1C5E89DFF57}" type="slidenum">
              <a:rPr lang="en-US" smtClean="0"/>
              <a:t>22</a:t>
            </a:fld>
            <a:endParaRPr lang="en-US"/>
          </a:p>
        </p:txBody>
      </p:sp>
    </p:spTree>
    <p:extLst>
      <p:ext uri="{BB962C8B-B14F-4D97-AF65-F5344CB8AC3E}">
        <p14:creationId xmlns:p14="http://schemas.microsoft.com/office/powerpoint/2010/main" val="128185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5A6785-D123-A34C-94CF-AAF346EB72C5}"/>
              </a:ext>
            </a:extLst>
          </p:cNvPr>
          <p:cNvSpPr>
            <a:spLocks noGrp="1"/>
          </p:cNvSpPr>
          <p:nvPr>
            <p:ph type="sldNum" sz="quarter" idx="12"/>
          </p:nvPr>
        </p:nvSpPr>
        <p:spPr/>
        <p:txBody>
          <a:bodyPr/>
          <a:lstStyle/>
          <a:p>
            <a:fld id="{7D7DBD7C-A45C-9646-A671-D1C5E89DFF57}" type="slidenum">
              <a:rPr lang="en-US" smtClean="0"/>
              <a:t>23</a:t>
            </a:fld>
            <a:endParaRPr lang="en-US"/>
          </a:p>
        </p:txBody>
      </p:sp>
      <p:pic>
        <p:nvPicPr>
          <p:cNvPr id="4" name="Picture 3">
            <a:extLst>
              <a:ext uri="{FF2B5EF4-FFF2-40B4-BE49-F238E27FC236}">
                <a16:creationId xmlns:a16="http://schemas.microsoft.com/office/drawing/2014/main" id="{267DE000-5396-DF45-95C2-96683D8EE098}"/>
              </a:ext>
            </a:extLst>
          </p:cNvPr>
          <p:cNvPicPr>
            <a:picLocks noChangeAspect="1"/>
          </p:cNvPicPr>
          <p:nvPr/>
        </p:nvPicPr>
        <p:blipFill>
          <a:blip r:embed="rId2"/>
          <a:stretch>
            <a:fillRect/>
          </a:stretch>
        </p:blipFill>
        <p:spPr>
          <a:xfrm>
            <a:off x="1238250" y="152400"/>
            <a:ext cx="9715500" cy="6553200"/>
          </a:xfrm>
          <a:prstGeom prst="rect">
            <a:avLst/>
          </a:prstGeom>
        </p:spPr>
      </p:pic>
      <p:sp>
        <p:nvSpPr>
          <p:cNvPr id="5" name="TextBox 4">
            <a:extLst>
              <a:ext uri="{FF2B5EF4-FFF2-40B4-BE49-F238E27FC236}">
                <a16:creationId xmlns:a16="http://schemas.microsoft.com/office/drawing/2014/main" id="{9134BC8C-1566-164B-87B5-A4093F2A2252}"/>
              </a:ext>
            </a:extLst>
          </p:cNvPr>
          <p:cNvSpPr txBox="1"/>
          <p:nvPr/>
        </p:nvSpPr>
        <p:spPr>
          <a:xfrm>
            <a:off x="143842" y="152400"/>
            <a:ext cx="2990562" cy="369332"/>
          </a:xfrm>
          <a:prstGeom prst="rect">
            <a:avLst/>
          </a:prstGeom>
          <a:noFill/>
        </p:spPr>
        <p:txBody>
          <a:bodyPr wrap="none" rtlCol="0">
            <a:spAutoFit/>
          </a:bodyPr>
          <a:lstStyle/>
          <a:p>
            <a:r>
              <a:rPr lang="en-US" dirty="0"/>
              <a:t>September 2019 BAMS article</a:t>
            </a:r>
          </a:p>
        </p:txBody>
      </p:sp>
    </p:spTree>
    <p:extLst>
      <p:ext uri="{BB962C8B-B14F-4D97-AF65-F5344CB8AC3E}">
        <p14:creationId xmlns:p14="http://schemas.microsoft.com/office/powerpoint/2010/main" val="2309575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1CA71-5D9F-6F47-A0B9-C91EC0A42933}"/>
              </a:ext>
            </a:extLst>
          </p:cNvPr>
          <p:cNvSpPr>
            <a:spLocks noGrp="1"/>
          </p:cNvSpPr>
          <p:nvPr>
            <p:ph type="sldNum" sz="quarter" idx="12"/>
          </p:nvPr>
        </p:nvSpPr>
        <p:spPr/>
        <p:txBody>
          <a:bodyPr/>
          <a:lstStyle/>
          <a:p>
            <a:fld id="{7D7DBD7C-A45C-9646-A671-D1C5E89DFF57}" type="slidenum">
              <a:rPr lang="en-US" smtClean="0"/>
              <a:t>24</a:t>
            </a:fld>
            <a:endParaRPr lang="en-US"/>
          </a:p>
        </p:txBody>
      </p:sp>
      <p:pic>
        <p:nvPicPr>
          <p:cNvPr id="6" name="Picture 5">
            <a:extLst>
              <a:ext uri="{FF2B5EF4-FFF2-40B4-BE49-F238E27FC236}">
                <a16:creationId xmlns:a16="http://schemas.microsoft.com/office/drawing/2014/main" id="{7D0856D3-523D-3240-B5D8-FDD6881EC90E}"/>
              </a:ext>
            </a:extLst>
          </p:cNvPr>
          <p:cNvPicPr>
            <a:picLocks noChangeAspect="1"/>
          </p:cNvPicPr>
          <p:nvPr/>
        </p:nvPicPr>
        <p:blipFill>
          <a:blip r:embed="rId2"/>
          <a:stretch>
            <a:fillRect/>
          </a:stretch>
        </p:blipFill>
        <p:spPr>
          <a:xfrm>
            <a:off x="506632" y="-12833"/>
            <a:ext cx="11529061" cy="3108960"/>
          </a:xfrm>
          <a:prstGeom prst="rect">
            <a:avLst/>
          </a:prstGeom>
        </p:spPr>
      </p:pic>
      <p:pic>
        <p:nvPicPr>
          <p:cNvPr id="8" name="Picture 7">
            <a:extLst>
              <a:ext uri="{FF2B5EF4-FFF2-40B4-BE49-F238E27FC236}">
                <a16:creationId xmlns:a16="http://schemas.microsoft.com/office/drawing/2014/main" id="{31F87217-A660-5347-81E6-60FFA8B76D64}"/>
              </a:ext>
            </a:extLst>
          </p:cNvPr>
          <p:cNvPicPr>
            <a:picLocks noChangeAspect="1"/>
          </p:cNvPicPr>
          <p:nvPr/>
        </p:nvPicPr>
        <p:blipFill>
          <a:blip r:embed="rId3"/>
          <a:stretch>
            <a:fillRect/>
          </a:stretch>
        </p:blipFill>
        <p:spPr>
          <a:xfrm>
            <a:off x="2051226" y="3005644"/>
            <a:ext cx="8869680" cy="3863941"/>
          </a:xfrm>
          <a:prstGeom prst="rect">
            <a:avLst/>
          </a:prstGeom>
        </p:spPr>
      </p:pic>
      <p:sp>
        <p:nvSpPr>
          <p:cNvPr id="9" name="TextBox 8">
            <a:extLst>
              <a:ext uri="{FF2B5EF4-FFF2-40B4-BE49-F238E27FC236}">
                <a16:creationId xmlns:a16="http://schemas.microsoft.com/office/drawing/2014/main" id="{032C0A32-3BF7-4141-989D-B92C07A5DDB1}"/>
              </a:ext>
            </a:extLst>
          </p:cNvPr>
          <p:cNvSpPr txBox="1"/>
          <p:nvPr/>
        </p:nvSpPr>
        <p:spPr>
          <a:xfrm>
            <a:off x="1729946" y="593124"/>
            <a:ext cx="1309782" cy="369332"/>
          </a:xfrm>
          <a:prstGeom prst="rect">
            <a:avLst/>
          </a:prstGeom>
          <a:noFill/>
        </p:spPr>
        <p:txBody>
          <a:bodyPr wrap="none" rtlCol="0">
            <a:spAutoFit/>
          </a:bodyPr>
          <a:lstStyle/>
          <a:p>
            <a:r>
              <a:rPr lang="en-US" dirty="0"/>
              <a:t>March 2021</a:t>
            </a:r>
          </a:p>
        </p:txBody>
      </p:sp>
    </p:spTree>
    <p:extLst>
      <p:ext uri="{BB962C8B-B14F-4D97-AF65-F5344CB8AC3E}">
        <p14:creationId xmlns:p14="http://schemas.microsoft.com/office/powerpoint/2010/main" val="2695029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3E4F-6B9D-B543-AA78-1BCD6872FB78}"/>
              </a:ext>
            </a:extLst>
          </p:cNvPr>
          <p:cNvSpPr>
            <a:spLocks noGrp="1"/>
          </p:cNvSpPr>
          <p:nvPr>
            <p:ph type="title"/>
          </p:nvPr>
        </p:nvSpPr>
        <p:spPr>
          <a:xfrm>
            <a:off x="642994" y="108275"/>
            <a:ext cx="10515600" cy="1325563"/>
          </a:xfrm>
        </p:spPr>
        <p:txBody>
          <a:bodyPr>
            <a:normAutofit/>
          </a:bodyPr>
          <a:lstStyle/>
          <a:p>
            <a:r>
              <a:rPr lang="en-US" sz="4000" dirty="0"/>
              <a:t>References-Multi-Attribute Utility Theory (MAUT)</a:t>
            </a:r>
          </a:p>
        </p:txBody>
      </p:sp>
      <p:sp>
        <p:nvSpPr>
          <p:cNvPr id="3" name="Slide Number Placeholder 2">
            <a:extLst>
              <a:ext uri="{FF2B5EF4-FFF2-40B4-BE49-F238E27FC236}">
                <a16:creationId xmlns:a16="http://schemas.microsoft.com/office/drawing/2014/main" id="{C268482D-DD9F-D243-8A57-6EDFBCE19477}"/>
              </a:ext>
            </a:extLst>
          </p:cNvPr>
          <p:cNvSpPr>
            <a:spLocks noGrp="1"/>
          </p:cNvSpPr>
          <p:nvPr>
            <p:ph type="sldNum" sz="quarter" idx="12"/>
          </p:nvPr>
        </p:nvSpPr>
        <p:spPr/>
        <p:txBody>
          <a:bodyPr/>
          <a:lstStyle/>
          <a:p>
            <a:fld id="{7D7DBD7C-A45C-9646-A671-D1C5E89DFF57}" type="slidenum">
              <a:rPr lang="en-US" smtClean="0"/>
              <a:t>25</a:t>
            </a:fld>
            <a:endParaRPr lang="en-US"/>
          </a:p>
        </p:txBody>
      </p:sp>
      <p:sp>
        <p:nvSpPr>
          <p:cNvPr id="4" name="Rectangle 3">
            <a:extLst>
              <a:ext uri="{FF2B5EF4-FFF2-40B4-BE49-F238E27FC236}">
                <a16:creationId xmlns:a16="http://schemas.microsoft.com/office/drawing/2014/main" id="{BA10AC62-A259-9D4F-BC37-163635D6E6FF}"/>
              </a:ext>
            </a:extLst>
          </p:cNvPr>
          <p:cNvSpPr/>
          <p:nvPr/>
        </p:nvSpPr>
        <p:spPr>
          <a:xfrm>
            <a:off x="1" y="1357748"/>
            <a:ext cx="12072134" cy="5547865"/>
          </a:xfrm>
          <a:prstGeom prst="rect">
            <a:avLst/>
          </a:prstGeom>
        </p:spPr>
        <p:txBody>
          <a:bodyPr wrap="square">
            <a:spAutoFit/>
          </a:bodyPr>
          <a:lstStyle/>
          <a:p>
            <a:pPr>
              <a:lnSpc>
                <a:spcPct val="200000"/>
              </a:lnSpc>
            </a:pPr>
            <a:r>
              <a:rPr lang="en-US" b="1" dirty="0">
                <a:latin typeface="Times New Roman" panose="02020603050405020304" pitchFamily="18" charset="0"/>
                <a:ea typeface="Times New Roman" panose="02020603050405020304" pitchFamily="18" charset="0"/>
              </a:rPr>
              <a:t>Decisions with Multiple Objectives: Preferences and Value Tradeoffs</a:t>
            </a:r>
            <a:r>
              <a:rPr lang="en-US" dirty="0">
                <a:latin typeface="Times New Roman" panose="02020603050405020304" pitchFamily="18" charset="0"/>
                <a:ea typeface="Times New Roman" panose="02020603050405020304" pitchFamily="18" charset="0"/>
              </a:rPr>
              <a:t>, Keeney and </a:t>
            </a:r>
            <a:r>
              <a:rPr lang="en-US" dirty="0" err="1">
                <a:latin typeface="Times New Roman" panose="02020603050405020304" pitchFamily="18" charset="0"/>
                <a:ea typeface="Times New Roman" panose="02020603050405020304" pitchFamily="18" charset="0"/>
              </a:rPr>
              <a:t>Raiffa</a:t>
            </a:r>
            <a:r>
              <a:rPr lang="en-US" dirty="0">
                <a:latin typeface="Times New Roman" panose="02020603050405020304" pitchFamily="18" charset="0"/>
                <a:ea typeface="Times New Roman" panose="02020603050405020304" pitchFamily="18" charset="0"/>
              </a:rPr>
              <a:t>, Cambridge University Press, 1993. The standard textbook on the theoretical and mathematical foundation of our approach.</a:t>
            </a:r>
          </a:p>
          <a:p>
            <a:pPr>
              <a:lnSpc>
                <a:spcPct val="200000"/>
              </a:lnSpc>
            </a:pPr>
            <a:r>
              <a:rPr lang="en-US" b="1" dirty="0">
                <a:latin typeface="Times New Roman" panose="02020603050405020304" pitchFamily="18" charset="0"/>
                <a:ea typeface="Times New Roman" panose="02020603050405020304" pitchFamily="18" charset="0"/>
              </a:rPr>
              <a:t>Value Focused Thinking: A Path to Creative </a:t>
            </a:r>
            <a:r>
              <a:rPr lang="en-US" b="1" dirty="0" err="1">
                <a:latin typeface="Times New Roman" panose="02020603050405020304" pitchFamily="18" charset="0"/>
                <a:ea typeface="Times New Roman" panose="02020603050405020304" pitchFamily="18" charset="0"/>
              </a:rPr>
              <a:t>Decisionmaking</a:t>
            </a:r>
            <a:r>
              <a:rPr lang="en-US" dirty="0">
                <a:latin typeface="Times New Roman" panose="02020603050405020304" pitchFamily="18" charset="0"/>
                <a:ea typeface="Times New Roman" panose="02020603050405020304" pitchFamily="18" charset="0"/>
              </a:rPr>
              <a:t>, Keeney, Harvard University Press, 1996. Addresses the mixed heuristic and quantitative problems related to the practicality of building good, useful models within the framework of Decision with Multiple Objectives. Keeney points out that no real analysis fails for lack of rigor; it fails for having a poorly conceived model. One must avoid creating a model so rigorous that it collapses of its own weight, but yet still quantitatively captures the most important elements of the problem. </a:t>
            </a:r>
          </a:p>
          <a:p>
            <a:pPr>
              <a:lnSpc>
                <a:spcPct val="200000"/>
              </a:lnSpc>
            </a:pPr>
            <a:r>
              <a:rPr lang="en-US" b="1" dirty="0">
                <a:latin typeface="Times New Roman" panose="02020603050405020304" pitchFamily="18" charset="0"/>
                <a:ea typeface="Times New Roman" panose="02020603050405020304" pitchFamily="18" charset="0"/>
              </a:rPr>
              <a:t>Smart Choices: A Practical Guide to Making Better Decisions</a:t>
            </a:r>
            <a:r>
              <a:rPr lang="en-US" dirty="0">
                <a:latin typeface="Times New Roman" panose="02020603050405020304" pitchFamily="18" charset="0"/>
                <a:ea typeface="Times New Roman" panose="02020603050405020304" pitchFamily="18" charset="0"/>
              </a:rPr>
              <a:t>, Hammond, Keeney, and </a:t>
            </a:r>
            <a:r>
              <a:rPr lang="en-US" dirty="0" err="1">
                <a:latin typeface="Times New Roman" panose="02020603050405020304" pitchFamily="18" charset="0"/>
                <a:ea typeface="Times New Roman" panose="02020603050405020304" pitchFamily="18" charset="0"/>
              </a:rPr>
              <a:t>Raiffa</a:t>
            </a:r>
            <a:r>
              <a:rPr lang="en-US" dirty="0">
                <a:latin typeface="Times New Roman" panose="02020603050405020304" pitchFamily="18" charset="0"/>
                <a:ea typeface="Times New Roman" panose="02020603050405020304" pitchFamily="18" charset="0"/>
              </a:rPr>
              <a:t>, Crown Business, 2002. A business school level introduction to both of the above. It emphasizes finding quantitative, but less than rigorous, practical models for decision problems. I recommend it strongly for understanding our approach.</a:t>
            </a:r>
          </a:p>
        </p:txBody>
      </p:sp>
    </p:spTree>
    <p:extLst>
      <p:ext uri="{BB962C8B-B14F-4D97-AF65-F5344CB8AC3E}">
        <p14:creationId xmlns:p14="http://schemas.microsoft.com/office/powerpoint/2010/main" val="267046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C7BE-099E-004C-B5AF-F27478AE523C}"/>
              </a:ext>
            </a:extLst>
          </p:cNvPr>
          <p:cNvSpPr>
            <a:spLocks noGrp="1"/>
          </p:cNvSpPr>
          <p:nvPr>
            <p:ph type="title"/>
          </p:nvPr>
        </p:nvSpPr>
        <p:spPr/>
        <p:txBody>
          <a:bodyPr/>
          <a:lstStyle/>
          <a:p>
            <a:r>
              <a:rPr lang="en-US" dirty="0"/>
              <a:t>History and Methodology</a:t>
            </a:r>
          </a:p>
        </p:txBody>
      </p:sp>
      <p:sp>
        <p:nvSpPr>
          <p:cNvPr id="3" name="Content Placeholder 2">
            <a:extLst>
              <a:ext uri="{FF2B5EF4-FFF2-40B4-BE49-F238E27FC236}">
                <a16:creationId xmlns:a16="http://schemas.microsoft.com/office/drawing/2014/main" id="{CD2145D4-013D-5141-AA73-399E362AFCBC}"/>
              </a:ext>
            </a:extLst>
          </p:cNvPr>
          <p:cNvSpPr>
            <a:spLocks noGrp="1"/>
          </p:cNvSpPr>
          <p:nvPr>
            <p:ph idx="1"/>
          </p:nvPr>
        </p:nvSpPr>
        <p:spPr/>
        <p:txBody>
          <a:bodyPr>
            <a:normAutofit fontScale="85000" lnSpcReduction="20000"/>
          </a:bodyPr>
          <a:lstStyle/>
          <a:p>
            <a:r>
              <a:rPr lang="en-US" dirty="0"/>
              <a:t>SPRWG formed in October 2015 with 18 members, NOAA and non-NOAA experts</a:t>
            </a:r>
          </a:p>
          <a:p>
            <a:r>
              <a:rPr lang="en-US" dirty="0"/>
              <a:t>Quasi-independent from NOAA, but with NOAA leadership guidance (Frank Gallagher and Karen St. Germain)</a:t>
            </a:r>
          </a:p>
          <a:p>
            <a:r>
              <a:rPr lang="en-US" dirty="0"/>
              <a:t>Structured approach according to Multi-Attribute Utility Theory (MAUT), led by expert from Aerospace Corporation, Mark Maier.</a:t>
            </a:r>
          </a:p>
          <a:p>
            <a:r>
              <a:rPr lang="en-US" dirty="0"/>
              <a:t>Three cycles</a:t>
            </a:r>
          </a:p>
          <a:p>
            <a:r>
              <a:rPr lang="en-US" dirty="0"/>
              <a:t>Final report May 15, 2017    178 pages details of process and findings.</a:t>
            </a:r>
          </a:p>
          <a:p>
            <a:r>
              <a:rPr lang="en-US" dirty="0"/>
              <a:t>Peer-reviewed BAMS articles September 2019 and March 2021</a:t>
            </a:r>
          </a:p>
          <a:p>
            <a:r>
              <a:rPr lang="en-US" dirty="0"/>
              <a:t>Main result was the Environmental Data Record (EDR) Value Model (EVM), which listed main objectives in priority order with their performance attributes.</a:t>
            </a:r>
          </a:p>
          <a:p>
            <a:pPr lvl="1"/>
            <a:r>
              <a:rPr lang="en-US" dirty="0"/>
              <a:t>Group A-weather, climate, ocean objectives</a:t>
            </a:r>
          </a:p>
          <a:p>
            <a:pPr lvl="1"/>
            <a:r>
              <a:rPr lang="en-US" dirty="0"/>
              <a:t>Group B-space weather objectives (not discussed here)</a:t>
            </a:r>
          </a:p>
        </p:txBody>
      </p:sp>
      <p:sp>
        <p:nvSpPr>
          <p:cNvPr id="4" name="Slide Number Placeholder 3">
            <a:extLst>
              <a:ext uri="{FF2B5EF4-FFF2-40B4-BE49-F238E27FC236}">
                <a16:creationId xmlns:a16="http://schemas.microsoft.com/office/drawing/2014/main" id="{D3CFED01-125A-A349-8A81-A22650358F01}"/>
              </a:ext>
            </a:extLst>
          </p:cNvPr>
          <p:cNvSpPr>
            <a:spLocks noGrp="1"/>
          </p:cNvSpPr>
          <p:nvPr>
            <p:ph type="sldNum" sz="quarter" idx="12"/>
          </p:nvPr>
        </p:nvSpPr>
        <p:spPr/>
        <p:txBody>
          <a:bodyPr/>
          <a:lstStyle/>
          <a:p>
            <a:fld id="{7D7DBD7C-A45C-9646-A671-D1C5E89DFF57}" type="slidenum">
              <a:rPr lang="en-US" smtClean="0"/>
              <a:t>3</a:t>
            </a:fld>
            <a:endParaRPr lang="en-US"/>
          </a:p>
        </p:txBody>
      </p:sp>
    </p:spTree>
    <p:extLst>
      <p:ext uri="{BB962C8B-B14F-4D97-AF65-F5344CB8AC3E}">
        <p14:creationId xmlns:p14="http://schemas.microsoft.com/office/powerpoint/2010/main" val="39916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2E31-D34D-EC46-A4EA-7356477A5B93}"/>
              </a:ext>
            </a:extLst>
          </p:cNvPr>
          <p:cNvSpPr>
            <a:spLocks noGrp="1"/>
          </p:cNvSpPr>
          <p:nvPr>
            <p:ph type="title"/>
          </p:nvPr>
        </p:nvSpPr>
        <p:spPr/>
        <p:txBody>
          <a:bodyPr/>
          <a:lstStyle/>
          <a:p>
            <a:r>
              <a:rPr lang="en-US" dirty="0"/>
              <a:t>Multi-Attribute Utility Theory (MAUT)</a:t>
            </a:r>
          </a:p>
        </p:txBody>
      </p:sp>
      <p:sp>
        <p:nvSpPr>
          <p:cNvPr id="3" name="Slide Number Placeholder 2">
            <a:extLst>
              <a:ext uri="{FF2B5EF4-FFF2-40B4-BE49-F238E27FC236}">
                <a16:creationId xmlns:a16="http://schemas.microsoft.com/office/drawing/2014/main" id="{8B4166CC-A374-944E-8D20-B895D03EC2CA}"/>
              </a:ext>
            </a:extLst>
          </p:cNvPr>
          <p:cNvSpPr>
            <a:spLocks noGrp="1"/>
          </p:cNvSpPr>
          <p:nvPr>
            <p:ph type="sldNum" sz="quarter" idx="12"/>
          </p:nvPr>
        </p:nvSpPr>
        <p:spPr/>
        <p:txBody>
          <a:bodyPr/>
          <a:lstStyle/>
          <a:p>
            <a:fld id="{7D7DBD7C-A45C-9646-A671-D1C5E89DFF57}" type="slidenum">
              <a:rPr lang="en-US" smtClean="0"/>
              <a:t>4</a:t>
            </a:fld>
            <a:endParaRPr lang="en-US"/>
          </a:p>
        </p:txBody>
      </p:sp>
      <p:sp>
        <p:nvSpPr>
          <p:cNvPr id="4" name="TextBox 3">
            <a:extLst>
              <a:ext uri="{FF2B5EF4-FFF2-40B4-BE49-F238E27FC236}">
                <a16:creationId xmlns:a16="http://schemas.microsoft.com/office/drawing/2014/main" id="{BED65808-8A94-8C4F-BA00-0381BAC401BE}"/>
              </a:ext>
            </a:extLst>
          </p:cNvPr>
          <p:cNvSpPr txBox="1"/>
          <p:nvPr/>
        </p:nvSpPr>
        <p:spPr>
          <a:xfrm>
            <a:off x="651799" y="2508419"/>
            <a:ext cx="11185974"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Formal process to aid decision making under complex conditions and constraints, in this case evaluate NOAA space constellation alternatives</a:t>
            </a:r>
          </a:p>
          <a:p>
            <a:pPr marL="285750" indent="-285750">
              <a:buFont typeface="Arial" panose="020B0604020202020204" pitchFamily="34" charset="0"/>
              <a:buChar char="•"/>
            </a:pPr>
            <a:r>
              <a:rPr lang="en-US" sz="2800" dirty="0"/>
              <a:t>Develop utility function</a:t>
            </a:r>
          </a:p>
          <a:p>
            <a:pPr marL="742950" lvl="1" indent="-285750">
              <a:buFont typeface="Arial" panose="020B0604020202020204" pitchFamily="34" charset="0"/>
              <a:buChar char="•"/>
            </a:pPr>
            <a:r>
              <a:rPr lang="en-US" sz="2800" dirty="0"/>
              <a:t>Input—all performance attributes of an architecture alternative</a:t>
            </a:r>
          </a:p>
          <a:p>
            <a:pPr marL="742950" lvl="1" indent="-285750">
              <a:buFont typeface="Arial" panose="020B0604020202020204" pitchFamily="34" charset="0"/>
              <a:buChar char="•"/>
            </a:pPr>
            <a:r>
              <a:rPr lang="en-US" sz="2800" dirty="0"/>
              <a:t>Output---utility of the alternative-a single number</a:t>
            </a:r>
          </a:p>
          <a:p>
            <a:pPr marL="285750" indent="-285750">
              <a:buFont typeface="Arial" panose="020B0604020202020204" pitchFamily="34" charset="0"/>
              <a:buChar char="•"/>
            </a:pPr>
            <a:r>
              <a:rPr lang="en-US" sz="2800" dirty="0"/>
              <a:t>References at end of presentation</a:t>
            </a:r>
          </a:p>
          <a:p>
            <a:endParaRPr lang="en-US" sz="2800" dirty="0"/>
          </a:p>
          <a:p>
            <a:endParaRPr lang="en-US" sz="2800" dirty="0"/>
          </a:p>
        </p:txBody>
      </p:sp>
    </p:spTree>
    <p:extLst>
      <p:ext uri="{BB962C8B-B14F-4D97-AF65-F5344CB8AC3E}">
        <p14:creationId xmlns:p14="http://schemas.microsoft.com/office/powerpoint/2010/main" val="101619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SPRWG Assumptions/Priorities</a:t>
            </a:r>
          </a:p>
        </p:txBody>
      </p:sp>
      <p:sp>
        <p:nvSpPr>
          <p:cNvPr id="3" name="Content Placeholder 2"/>
          <p:cNvSpPr>
            <a:spLocks noGrp="1"/>
          </p:cNvSpPr>
          <p:nvPr>
            <p:ph idx="1"/>
          </p:nvPr>
        </p:nvSpPr>
        <p:spPr/>
        <p:txBody>
          <a:bodyPr>
            <a:normAutofit/>
          </a:bodyPr>
          <a:lstStyle/>
          <a:p>
            <a:r>
              <a:rPr lang="en-US" dirty="0"/>
              <a:t>NOAA focus</a:t>
            </a:r>
          </a:p>
          <a:p>
            <a:r>
              <a:rPr lang="en-US" dirty="0"/>
              <a:t>Operations vs. research</a:t>
            </a:r>
          </a:p>
          <a:p>
            <a:pPr lvl="0"/>
            <a:r>
              <a:rPr lang="en-US" dirty="0"/>
              <a:t>Weather vs. climate, air pollution…..</a:t>
            </a:r>
          </a:p>
          <a:p>
            <a:pPr lvl="0"/>
            <a:r>
              <a:rPr lang="en-US" dirty="0"/>
              <a:t>Terrestrial weather and space weather</a:t>
            </a:r>
          </a:p>
          <a:p>
            <a:pPr lvl="0"/>
            <a:r>
              <a:rPr lang="en-US" dirty="0"/>
              <a:t>Atmosphere vs. oceans, ice, land, ecosystems, carbon cycle…….</a:t>
            </a:r>
          </a:p>
          <a:p>
            <a:pPr lvl="0"/>
            <a:r>
              <a:rPr lang="en-US" dirty="0"/>
              <a:t>Did not consider applications explicitly because most observations supported many different applications.</a:t>
            </a:r>
          </a:p>
          <a:p>
            <a:pPr lvl="0"/>
            <a:r>
              <a:rPr lang="en-US" dirty="0"/>
              <a:t>Did not consider costs</a:t>
            </a:r>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5</a:t>
            </a:fld>
            <a:endParaRPr lang="en-US"/>
          </a:p>
        </p:txBody>
      </p:sp>
    </p:spTree>
    <p:extLst>
      <p:ext uri="{BB962C8B-B14F-4D97-AF65-F5344CB8AC3E}">
        <p14:creationId xmlns:p14="http://schemas.microsoft.com/office/powerpoint/2010/main" val="246684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Definitions</a:t>
            </a:r>
          </a:p>
        </p:txBody>
      </p:sp>
      <p:sp>
        <p:nvSpPr>
          <p:cNvPr id="3" name="Content Placeholder 2"/>
          <p:cNvSpPr>
            <a:spLocks noGrp="1"/>
          </p:cNvSpPr>
          <p:nvPr>
            <p:ph idx="1"/>
          </p:nvPr>
        </p:nvSpPr>
        <p:spPr/>
        <p:txBody>
          <a:bodyPr>
            <a:normAutofit/>
          </a:bodyPr>
          <a:lstStyle/>
          <a:p>
            <a:r>
              <a:rPr lang="en-US" dirty="0"/>
              <a:t>Objective (requirement): something we want to obtain, e.g. regional RT imagery, global microwave soundings, ozone, ocean color…</a:t>
            </a:r>
          </a:p>
          <a:p>
            <a:r>
              <a:rPr lang="en-US" dirty="0"/>
              <a:t>Applications: activities were objectives are used, e.g. nowcasting, NWP, aviation weather, hydrology, oceanography…</a:t>
            </a:r>
          </a:p>
          <a:p>
            <a:r>
              <a:rPr lang="en-US" dirty="0"/>
              <a:t>Attribute: property of objective; e.g. accuracy, precision, vertical resolution, latency, frequency of measurement….</a:t>
            </a:r>
          </a:p>
          <a:p>
            <a:r>
              <a:rPr lang="en-US" dirty="0"/>
              <a:t>Performance level of attribute: capability, e.g. temperature uncertainty of 1 K, horizontal resolution of 100 km……</a:t>
            </a:r>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6</a:t>
            </a:fld>
            <a:endParaRPr lang="en-US"/>
          </a:p>
        </p:txBody>
      </p:sp>
    </p:spTree>
    <p:extLst>
      <p:ext uri="{BB962C8B-B14F-4D97-AF65-F5344CB8AC3E}">
        <p14:creationId xmlns:p14="http://schemas.microsoft.com/office/powerpoint/2010/main" val="161155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Performance Levels in EVM</a:t>
            </a:r>
            <a:br>
              <a:rPr lang="en-US" b="1" dirty="0"/>
            </a:br>
            <a:endParaRPr lang="en-US" dirty="0"/>
          </a:p>
        </p:txBody>
      </p:sp>
      <p:sp>
        <p:nvSpPr>
          <p:cNvPr id="3" name="Content Placeholder 2"/>
          <p:cNvSpPr>
            <a:spLocks noGrp="1"/>
          </p:cNvSpPr>
          <p:nvPr>
            <p:ph idx="1"/>
          </p:nvPr>
        </p:nvSpPr>
        <p:spPr/>
        <p:txBody>
          <a:bodyPr>
            <a:normAutofit/>
          </a:bodyPr>
          <a:lstStyle/>
          <a:p>
            <a:pPr lvl="0"/>
            <a:r>
              <a:rPr lang="en-US" dirty="0"/>
              <a:t>Performance levels for objective attributes set at three levels of capability:</a:t>
            </a:r>
          </a:p>
          <a:p>
            <a:pPr lvl="1"/>
            <a:r>
              <a:rPr lang="en-US" b="1" dirty="0"/>
              <a:t>Study Threshold:</a:t>
            </a:r>
            <a:r>
              <a:rPr lang="en-US" dirty="0"/>
              <a:t>  The level at which decreases in capability no longer present a compelling investment; alternatives with capability below this level will be rejected. </a:t>
            </a:r>
            <a:r>
              <a:rPr lang="en-US" dirty="0">
                <a:solidFill>
                  <a:srgbClr val="FF0000"/>
                </a:solidFill>
              </a:rPr>
              <a:t>Guidelines were no objectives with ST level greater than Program of Record 2025 (POR given in Report and BAMS article).</a:t>
            </a:r>
          </a:p>
          <a:p>
            <a:pPr lvl="1"/>
            <a:r>
              <a:rPr lang="en-US" b="1" dirty="0"/>
              <a:t>Expected</a:t>
            </a:r>
            <a:r>
              <a:rPr lang="en-US" dirty="0"/>
              <a:t>:  The capability reflecting expectations from the users. </a:t>
            </a:r>
            <a:r>
              <a:rPr lang="en-US" dirty="0">
                <a:solidFill>
                  <a:srgbClr val="FF0000"/>
                </a:solidFill>
              </a:rPr>
              <a:t>Often, but not always, roughly equal to today’s capability.</a:t>
            </a:r>
          </a:p>
          <a:p>
            <a:pPr lvl="1"/>
            <a:r>
              <a:rPr lang="en-US" b="1" dirty="0"/>
              <a:t>Maximum Effective</a:t>
            </a:r>
            <a:r>
              <a:rPr lang="en-US" dirty="0"/>
              <a:t>:  The level at which increases in capability no longer present a compelling investment. </a:t>
            </a:r>
            <a:r>
              <a:rPr lang="en-US" dirty="0">
                <a:solidFill>
                  <a:srgbClr val="FF0000"/>
                </a:solidFill>
              </a:rPr>
              <a:t>Generally a significant improvement over today’s capability.</a:t>
            </a:r>
          </a:p>
          <a:p>
            <a:pPr marL="0" indent="0">
              <a:buNone/>
            </a:pPr>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7</a:t>
            </a:fld>
            <a:endParaRPr lang="en-US"/>
          </a:p>
        </p:txBody>
      </p:sp>
    </p:spTree>
    <p:extLst>
      <p:ext uri="{BB962C8B-B14F-4D97-AF65-F5344CB8AC3E}">
        <p14:creationId xmlns:p14="http://schemas.microsoft.com/office/powerpoint/2010/main" val="201871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Example of an Objective</a:t>
            </a:r>
            <a:br>
              <a:rPr lang="en-US" b="1" dirty="0"/>
            </a:br>
            <a:r>
              <a:rPr lang="en-US" b="1" dirty="0"/>
              <a:t>Global real time IR soundings</a:t>
            </a:r>
            <a:endParaRPr lang="en-US" dirty="0"/>
          </a:p>
        </p:txBody>
      </p:sp>
      <p:sp>
        <p:nvSpPr>
          <p:cNvPr id="3" name="Content Placeholder 2"/>
          <p:cNvSpPr>
            <a:spLocks noGrp="1"/>
          </p:cNvSpPr>
          <p:nvPr>
            <p:ph idx="1"/>
          </p:nvPr>
        </p:nvSpPr>
        <p:spPr>
          <a:xfrm>
            <a:off x="838200" y="2297117"/>
            <a:ext cx="10515600" cy="4351338"/>
          </a:xfrm>
        </p:spPr>
        <p:txBody>
          <a:bodyPr>
            <a:normAutofit/>
          </a:bodyPr>
          <a:lstStyle/>
          <a:p>
            <a:pPr lvl="0"/>
            <a:r>
              <a:rPr lang="en-US" sz="3600" dirty="0"/>
              <a:t>Performance attributes at ST, EXP and ME levels</a:t>
            </a:r>
          </a:p>
          <a:p>
            <a:pPr lvl="1"/>
            <a:r>
              <a:rPr lang="en-US" sz="3200" dirty="0"/>
              <a:t>Horizontal resolution (km)		15, 10, 1</a:t>
            </a:r>
          </a:p>
          <a:p>
            <a:pPr lvl="1"/>
            <a:r>
              <a:rPr lang="en-US" sz="3200" dirty="0"/>
              <a:t>Update rate (hours)			12, 3, 1</a:t>
            </a:r>
          </a:p>
          <a:p>
            <a:pPr lvl="1"/>
            <a:r>
              <a:rPr lang="en-US" sz="3200" dirty="0"/>
              <a:t>Latency (hours)				3, 1, ¼</a:t>
            </a:r>
          </a:p>
          <a:p>
            <a:pPr lvl="1"/>
            <a:r>
              <a:rPr lang="en-US" sz="3200" dirty="0"/>
              <a:t>Vertical resolution (km)			2, 1.5, 1</a:t>
            </a:r>
          </a:p>
          <a:p>
            <a:pPr lvl="1"/>
            <a:r>
              <a:rPr lang="en-US" sz="3200" dirty="0"/>
              <a:t>Accuracy temperature (K)		1, 0.75, 0.5</a:t>
            </a:r>
          </a:p>
          <a:p>
            <a:pPr lvl="1"/>
            <a:r>
              <a:rPr lang="en-US" sz="3200" dirty="0"/>
              <a:t>Accuracy specific humidity (g/kg)	2, 0.2, 0.15</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7D7DBD7C-A45C-9646-A671-D1C5E89DFF57}" type="slidenum">
              <a:rPr lang="en-US" smtClean="0"/>
              <a:t>8</a:t>
            </a:fld>
            <a:endParaRPr lang="en-US"/>
          </a:p>
        </p:txBody>
      </p:sp>
    </p:spTree>
    <p:extLst>
      <p:ext uri="{BB962C8B-B14F-4D97-AF65-F5344CB8AC3E}">
        <p14:creationId xmlns:p14="http://schemas.microsoft.com/office/powerpoint/2010/main" val="8428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Process for generating EVM</a:t>
            </a:r>
          </a:p>
        </p:txBody>
      </p:sp>
      <p:sp>
        <p:nvSpPr>
          <p:cNvPr id="3" name="Content Placeholder 2"/>
          <p:cNvSpPr>
            <a:spLocks noGrp="1"/>
          </p:cNvSpPr>
          <p:nvPr>
            <p:ph idx="1"/>
          </p:nvPr>
        </p:nvSpPr>
        <p:spPr/>
        <p:txBody>
          <a:bodyPr>
            <a:normAutofit fontScale="85000" lnSpcReduction="20000"/>
          </a:bodyPr>
          <a:lstStyle/>
          <a:p>
            <a:r>
              <a:rPr lang="en-US" dirty="0"/>
              <a:t>Objectives identified</a:t>
            </a:r>
          </a:p>
          <a:p>
            <a:pPr lvl="1"/>
            <a:r>
              <a:rPr lang="en-US" dirty="0"/>
              <a:t>Selective/parsimonious-highest priority for NOAA operations</a:t>
            </a:r>
          </a:p>
          <a:p>
            <a:pPr lvl="1"/>
            <a:r>
              <a:rPr lang="en-US" dirty="0"/>
              <a:t>Serve many Applications. Did not consider separate applications as in COURL or OSCAR, because many overlap. Two major applications considered were NWP and nowcasting.</a:t>
            </a:r>
          </a:p>
          <a:p>
            <a:pPr lvl="1"/>
            <a:r>
              <a:rPr lang="en-US" dirty="0"/>
              <a:t>Quasi-independent-do not want objectives to overlap-important in evaluating or “scoring” various architectures</a:t>
            </a:r>
          </a:p>
          <a:p>
            <a:r>
              <a:rPr lang="en-US" dirty="0"/>
              <a:t> Based on many references, especially WMO OSCAR and NOAA COURL, plus publications and judgment by SPRWG. Deliberative and time consuming.</a:t>
            </a:r>
          </a:p>
          <a:p>
            <a:r>
              <a:rPr lang="en-US" dirty="0"/>
              <a:t>Objectives prioritized based on improvement over ST level. All objectives considered together; important because a strong case can always be made for one objective when alternatives are not considered.</a:t>
            </a:r>
          </a:p>
          <a:p>
            <a:r>
              <a:rPr lang="en-US" dirty="0"/>
              <a:t>Rationale for performance attributes and prioritization summarized in ”two pagers.”  Important because of traceability of process-why we chose and prioritized the objectives.</a:t>
            </a:r>
          </a:p>
        </p:txBody>
      </p:sp>
      <p:sp>
        <p:nvSpPr>
          <p:cNvPr id="4" name="Slide Number Placeholder 3"/>
          <p:cNvSpPr>
            <a:spLocks noGrp="1"/>
          </p:cNvSpPr>
          <p:nvPr>
            <p:ph type="sldNum" sz="quarter" idx="12"/>
          </p:nvPr>
        </p:nvSpPr>
        <p:spPr/>
        <p:txBody>
          <a:bodyPr/>
          <a:lstStyle/>
          <a:p>
            <a:fld id="{7D7DBD7C-A45C-9646-A671-D1C5E89DFF57}" type="slidenum">
              <a:rPr lang="en-US" smtClean="0"/>
              <a:t>9</a:t>
            </a:fld>
            <a:endParaRPr lang="en-US"/>
          </a:p>
        </p:txBody>
      </p:sp>
    </p:spTree>
    <p:extLst>
      <p:ext uri="{BB962C8B-B14F-4D97-AF65-F5344CB8AC3E}">
        <p14:creationId xmlns:p14="http://schemas.microsoft.com/office/powerpoint/2010/main" val="1947619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1548</Words>
  <Application>Microsoft Macintosh PowerPoint</Application>
  <PresentationFormat>Widescreen</PresentationFormat>
  <Paragraphs>154</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Narrow</vt:lpstr>
      <vt:lpstr>Calibri</vt:lpstr>
      <vt:lpstr>Calibri Light</vt:lpstr>
      <vt:lpstr>Times New Roman</vt:lpstr>
      <vt:lpstr>Office Theme</vt:lpstr>
      <vt:lpstr>PowerPoint Presentation</vt:lpstr>
      <vt:lpstr>Sid’s and Frank’s Charge</vt:lpstr>
      <vt:lpstr>History and Methodology</vt:lpstr>
      <vt:lpstr>Multi-Attribute Utility Theory (MAUT)</vt:lpstr>
      <vt:lpstr>SPRWG Assumptions/Priorities</vt:lpstr>
      <vt:lpstr>Definitions</vt:lpstr>
      <vt:lpstr>Performance Levels in EVM </vt:lpstr>
      <vt:lpstr>Example of an Objective Global real time IR soundings</vt:lpstr>
      <vt:lpstr>Process for generating EVM</vt:lpstr>
      <vt:lpstr>PowerPoint Presentation</vt:lpstr>
      <vt:lpstr>PowerPoint Presentation</vt:lpstr>
      <vt:lpstr>Extra slides for backup</vt:lpstr>
      <vt:lpstr>SPRWG Charge</vt:lpstr>
      <vt:lpstr>SPRWG Membership: NOAA Line Offices, NASA, Academia, and Private Sector </vt:lpstr>
      <vt:lpstr>PowerPoint Presentation</vt:lpstr>
      <vt:lpstr>Major References</vt:lpstr>
      <vt:lpstr>Sounding Objectives (all real time)</vt:lpstr>
      <vt:lpstr>PowerPoint Presentation</vt:lpstr>
      <vt:lpstr>Use of EVM</vt:lpstr>
      <vt:lpstr>PowerPoint Presentation</vt:lpstr>
      <vt:lpstr>PowerPoint Presentation</vt:lpstr>
      <vt:lpstr>SPRWG Final Report (May 2017)</vt:lpstr>
      <vt:lpstr>PowerPoint Presentation</vt:lpstr>
      <vt:lpstr>PowerPoint Presentation</vt:lpstr>
      <vt:lpstr>References-Multi-Attribute Utility Theory (MAUT)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Anthes</dc:creator>
  <cp:lastModifiedBy>Rick Anthes</cp:lastModifiedBy>
  <cp:revision>90</cp:revision>
  <dcterms:created xsi:type="dcterms:W3CDTF">2017-11-28T11:03:35Z</dcterms:created>
  <dcterms:modified xsi:type="dcterms:W3CDTF">2021-08-09T10:44:59Z</dcterms:modified>
</cp:coreProperties>
</file>