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1" r:id="rId2"/>
  </p:sldMasterIdLst>
  <p:notesMasterIdLst>
    <p:notesMasterId r:id="rId43"/>
  </p:notesMasterIdLst>
  <p:sldIdLst>
    <p:sldId id="256" r:id="rId3"/>
    <p:sldId id="647" r:id="rId4"/>
    <p:sldId id="486" r:id="rId5"/>
    <p:sldId id="648" r:id="rId6"/>
    <p:sldId id="634" r:id="rId7"/>
    <p:sldId id="649" r:id="rId8"/>
    <p:sldId id="609" r:id="rId9"/>
    <p:sldId id="636" r:id="rId10"/>
    <p:sldId id="612" r:id="rId11"/>
    <p:sldId id="637" r:id="rId12"/>
    <p:sldId id="638" r:id="rId13"/>
    <p:sldId id="639" r:id="rId14"/>
    <p:sldId id="640" r:id="rId15"/>
    <p:sldId id="658" r:id="rId16"/>
    <p:sldId id="635" r:id="rId17"/>
    <p:sldId id="601" r:id="rId18"/>
    <p:sldId id="651" r:id="rId19"/>
    <p:sldId id="632" r:id="rId20"/>
    <p:sldId id="665" r:id="rId21"/>
    <p:sldId id="650" r:id="rId22"/>
    <p:sldId id="611" r:id="rId23"/>
    <p:sldId id="666" r:id="rId24"/>
    <p:sldId id="596" r:id="rId25"/>
    <p:sldId id="616" r:id="rId26"/>
    <p:sldId id="652" r:id="rId27"/>
    <p:sldId id="667" r:id="rId28"/>
    <p:sldId id="669" r:id="rId29"/>
    <p:sldId id="653" r:id="rId30"/>
    <p:sldId id="594" r:id="rId31"/>
    <p:sldId id="654" r:id="rId32"/>
    <p:sldId id="655" r:id="rId33"/>
    <p:sldId id="604" r:id="rId34"/>
    <p:sldId id="627" r:id="rId35"/>
    <p:sldId id="628" r:id="rId36"/>
    <p:sldId id="623" r:id="rId37"/>
    <p:sldId id="659" r:id="rId38"/>
    <p:sldId id="588" r:id="rId39"/>
    <p:sldId id="660" r:id="rId40"/>
    <p:sldId id="589" r:id="rId41"/>
    <p:sldId id="662"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p:restoredTop sz="94648"/>
  </p:normalViewPr>
  <p:slideViewPr>
    <p:cSldViewPr snapToGrid="0" showGuides="1">
      <p:cViewPr varScale="1">
        <p:scale>
          <a:sx n="112" d="100"/>
          <a:sy n="112" d="100"/>
        </p:scale>
        <p:origin x="456"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13</a:t>
            </a:fld>
            <a:endParaRPr lang="en-US" dirty="0"/>
          </a:p>
        </p:txBody>
      </p:sp>
    </p:spTree>
    <p:extLst>
      <p:ext uri="{BB962C8B-B14F-4D97-AF65-F5344CB8AC3E}">
        <p14:creationId xmlns:p14="http://schemas.microsoft.com/office/powerpoint/2010/main" val="139667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15</a:t>
            </a:fld>
            <a:endParaRPr lang="en-US" dirty="0"/>
          </a:p>
        </p:txBody>
      </p:sp>
    </p:spTree>
    <p:extLst>
      <p:ext uri="{BB962C8B-B14F-4D97-AF65-F5344CB8AC3E}">
        <p14:creationId xmlns:p14="http://schemas.microsoft.com/office/powerpoint/2010/main" val="183013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16</a:t>
            </a:fld>
            <a:endParaRPr lang="en-US" dirty="0"/>
          </a:p>
        </p:txBody>
      </p:sp>
    </p:spTree>
    <p:extLst>
      <p:ext uri="{BB962C8B-B14F-4D97-AF65-F5344CB8AC3E}">
        <p14:creationId xmlns:p14="http://schemas.microsoft.com/office/powerpoint/2010/main" val="191861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17</a:t>
            </a:fld>
            <a:endParaRPr lang="en-US" dirty="0"/>
          </a:p>
        </p:txBody>
      </p:sp>
    </p:spTree>
    <p:extLst>
      <p:ext uri="{BB962C8B-B14F-4D97-AF65-F5344CB8AC3E}">
        <p14:creationId xmlns:p14="http://schemas.microsoft.com/office/powerpoint/2010/main" val="2704614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18</a:t>
            </a:fld>
            <a:endParaRPr lang="en-US" dirty="0"/>
          </a:p>
        </p:txBody>
      </p:sp>
    </p:spTree>
    <p:extLst>
      <p:ext uri="{BB962C8B-B14F-4D97-AF65-F5344CB8AC3E}">
        <p14:creationId xmlns:p14="http://schemas.microsoft.com/office/powerpoint/2010/main" val="19289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19</a:t>
            </a:fld>
            <a:endParaRPr lang="en-US" dirty="0"/>
          </a:p>
        </p:txBody>
      </p:sp>
    </p:spTree>
    <p:extLst>
      <p:ext uri="{BB962C8B-B14F-4D97-AF65-F5344CB8AC3E}">
        <p14:creationId xmlns:p14="http://schemas.microsoft.com/office/powerpoint/2010/main" val="27974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20</a:t>
            </a:fld>
            <a:endParaRPr lang="en-US" dirty="0"/>
          </a:p>
        </p:txBody>
      </p:sp>
    </p:spTree>
    <p:extLst>
      <p:ext uri="{BB962C8B-B14F-4D97-AF65-F5344CB8AC3E}">
        <p14:creationId xmlns:p14="http://schemas.microsoft.com/office/powerpoint/2010/main" val="351474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21</a:t>
            </a:fld>
            <a:endParaRPr lang="en-US" dirty="0"/>
          </a:p>
        </p:txBody>
      </p:sp>
    </p:spTree>
    <p:extLst>
      <p:ext uri="{BB962C8B-B14F-4D97-AF65-F5344CB8AC3E}">
        <p14:creationId xmlns:p14="http://schemas.microsoft.com/office/powerpoint/2010/main" val="2126311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23</a:t>
            </a:fld>
            <a:endParaRPr lang="en-US" dirty="0"/>
          </a:p>
        </p:txBody>
      </p:sp>
    </p:spTree>
    <p:extLst>
      <p:ext uri="{BB962C8B-B14F-4D97-AF65-F5344CB8AC3E}">
        <p14:creationId xmlns:p14="http://schemas.microsoft.com/office/powerpoint/2010/main" val="148356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24</a:t>
            </a:fld>
            <a:endParaRPr lang="en-US" dirty="0"/>
          </a:p>
        </p:txBody>
      </p:sp>
    </p:spTree>
    <p:extLst>
      <p:ext uri="{BB962C8B-B14F-4D97-AF65-F5344CB8AC3E}">
        <p14:creationId xmlns:p14="http://schemas.microsoft.com/office/powerpoint/2010/main" val="166112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a:t>
            </a:fld>
            <a:endParaRPr lang="en-US" dirty="0"/>
          </a:p>
        </p:txBody>
      </p:sp>
    </p:spTree>
    <p:extLst>
      <p:ext uri="{BB962C8B-B14F-4D97-AF65-F5344CB8AC3E}">
        <p14:creationId xmlns:p14="http://schemas.microsoft.com/office/powerpoint/2010/main" val="25611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25</a:t>
            </a:fld>
            <a:endParaRPr lang="en-US" dirty="0"/>
          </a:p>
        </p:txBody>
      </p:sp>
    </p:spTree>
    <p:extLst>
      <p:ext uri="{BB962C8B-B14F-4D97-AF65-F5344CB8AC3E}">
        <p14:creationId xmlns:p14="http://schemas.microsoft.com/office/powerpoint/2010/main" val="199345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applies to spectral range</a:t>
            </a:r>
          </a:p>
        </p:txBody>
      </p:sp>
      <p:sp>
        <p:nvSpPr>
          <p:cNvPr id="4" name="Slide Number Placeholder 3"/>
          <p:cNvSpPr>
            <a:spLocks noGrp="1"/>
          </p:cNvSpPr>
          <p:nvPr>
            <p:ph type="sldNum" sz="quarter" idx="5"/>
          </p:nvPr>
        </p:nvSpPr>
        <p:spPr/>
        <p:txBody>
          <a:bodyPr/>
          <a:lstStyle/>
          <a:p>
            <a:fld id="{0D624F33-020E-4850-B51E-33AEA0354921}" type="slidenum">
              <a:rPr lang="en-US" smtClean="0"/>
              <a:pPr/>
              <a:t>26</a:t>
            </a:fld>
            <a:endParaRPr lang="en-US" dirty="0"/>
          </a:p>
        </p:txBody>
      </p:sp>
    </p:spTree>
    <p:extLst>
      <p:ext uri="{BB962C8B-B14F-4D97-AF65-F5344CB8AC3E}">
        <p14:creationId xmlns:p14="http://schemas.microsoft.com/office/powerpoint/2010/main" val="1028024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applies to spectral range</a:t>
            </a:r>
          </a:p>
        </p:txBody>
      </p:sp>
      <p:sp>
        <p:nvSpPr>
          <p:cNvPr id="4" name="Slide Number Placeholder 3"/>
          <p:cNvSpPr>
            <a:spLocks noGrp="1"/>
          </p:cNvSpPr>
          <p:nvPr>
            <p:ph type="sldNum" sz="quarter" idx="5"/>
          </p:nvPr>
        </p:nvSpPr>
        <p:spPr/>
        <p:txBody>
          <a:bodyPr/>
          <a:lstStyle/>
          <a:p>
            <a:fld id="{0D624F33-020E-4850-B51E-33AEA0354921}" type="slidenum">
              <a:rPr lang="en-US" smtClean="0"/>
              <a:pPr/>
              <a:t>27</a:t>
            </a:fld>
            <a:endParaRPr lang="en-US" dirty="0"/>
          </a:p>
        </p:txBody>
      </p:sp>
    </p:spTree>
    <p:extLst>
      <p:ext uri="{BB962C8B-B14F-4D97-AF65-F5344CB8AC3E}">
        <p14:creationId xmlns:p14="http://schemas.microsoft.com/office/powerpoint/2010/main" val="1235311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28</a:t>
            </a:fld>
            <a:endParaRPr lang="en-US" dirty="0"/>
          </a:p>
        </p:txBody>
      </p:sp>
    </p:spTree>
    <p:extLst>
      <p:ext uri="{BB962C8B-B14F-4D97-AF65-F5344CB8AC3E}">
        <p14:creationId xmlns:p14="http://schemas.microsoft.com/office/powerpoint/2010/main" val="931758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29</a:t>
            </a:fld>
            <a:endParaRPr lang="en-US" dirty="0"/>
          </a:p>
        </p:txBody>
      </p:sp>
    </p:spTree>
    <p:extLst>
      <p:ext uri="{BB962C8B-B14F-4D97-AF65-F5344CB8AC3E}">
        <p14:creationId xmlns:p14="http://schemas.microsoft.com/office/powerpoint/2010/main" val="873535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30</a:t>
            </a:fld>
            <a:endParaRPr lang="en-US" dirty="0"/>
          </a:p>
        </p:txBody>
      </p:sp>
    </p:spTree>
    <p:extLst>
      <p:ext uri="{BB962C8B-B14F-4D97-AF65-F5344CB8AC3E}">
        <p14:creationId xmlns:p14="http://schemas.microsoft.com/office/powerpoint/2010/main" val="136572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31</a:t>
            </a:fld>
            <a:endParaRPr lang="en-US" dirty="0"/>
          </a:p>
        </p:txBody>
      </p:sp>
    </p:spTree>
    <p:extLst>
      <p:ext uri="{BB962C8B-B14F-4D97-AF65-F5344CB8AC3E}">
        <p14:creationId xmlns:p14="http://schemas.microsoft.com/office/powerpoint/2010/main" val="4274888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32</a:t>
            </a:fld>
            <a:endParaRPr lang="en-US" dirty="0"/>
          </a:p>
        </p:txBody>
      </p:sp>
    </p:spTree>
    <p:extLst>
      <p:ext uri="{BB962C8B-B14F-4D97-AF65-F5344CB8AC3E}">
        <p14:creationId xmlns:p14="http://schemas.microsoft.com/office/powerpoint/2010/main" val="2412642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33</a:t>
            </a:fld>
            <a:endParaRPr lang="en-US" dirty="0"/>
          </a:p>
        </p:txBody>
      </p:sp>
    </p:spTree>
    <p:extLst>
      <p:ext uri="{BB962C8B-B14F-4D97-AF65-F5344CB8AC3E}">
        <p14:creationId xmlns:p14="http://schemas.microsoft.com/office/powerpoint/2010/main" val="3566364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34</a:t>
            </a:fld>
            <a:endParaRPr lang="en-US" dirty="0"/>
          </a:p>
        </p:txBody>
      </p:sp>
    </p:spTree>
    <p:extLst>
      <p:ext uri="{BB962C8B-B14F-4D97-AF65-F5344CB8AC3E}">
        <p14:creationId xmlns:p14="http://schemas.microsoft.com/office/powerpoint/2010/main" val="76842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5</a:t>
            </a:fld>
            <a:endParaRPr lang="en-US" dirty="0"/>
          </a:p>
        </p:txBody>
      </p:sp>
    </p:spTree>
    <p:extLst>
      <p:ext uri="{BB962C8B-B14F-4D97-AF65-F5344CB8AC3E}">
        <p14:creationId xmlns:p14="http://schemas.microsoft.com/office/powerpoint/2010/main" val="86675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35</a:t>
            </a:fld>
            <a:endParaRPr lang="en-US" dirty="0"/>
          </a:p>
        </p:txBody>
      </p:sp>
    </p:spTree>
    <p:extLst>
      <p:ext uri="{BB962C8B-B14F-4D97-AF65-F5344CB8AC3E}">
        <p14:creationId xmlns:p14="http://schemas.microsoft.com/office/powerpoint/2010/main" val="1036394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37</a:t>
            </a:fld>
            <a:endParaRPr lang="en-US" dirty="0"/>
          </a:p>
        </p:txBody>
      </p:sp>
    </p:spTree>
    <p:extLst>
      <p:ext uri="{BB962C8B-B14F-4D97-AF65-F5344CB8AC3E}">
        <p14:creationId xmlns:p14="http://schemas.microsoft.com/office/powerpoint/2010/main" val="3146932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38</a:t>
            </a:fld>
            <a:endParaRPr lang="en-US" dirty="0"/>
          </a:p>
        </p:txBody>
      </p:sp>
    </p:spTree>
    <p:extLst>
      <p:ext uri="{BB962C8B-B14F-4D97-AF65-F5344CB8AC3E}">
        <p14:creationId xmlns:p14="http://schemas.microsoft.com/office/powerpoint/2010/main" val="57163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7</a:t>
            </a:fld>
            <a:endParaRPr lang="en-US" dirty="0"/>
          </a:p>
        </p:txBody>
      </p:sp>
    </p:spTree>
    <p:extLst>
      <p:ext uri="{BB962C8B-B14F-4D97-AF65-F5344CB8AC3E}">
        <p14:creationId xmlns:p14="http://schemas.microsoft.com/office/powerpoint/2010/main" val="259868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8</a:t>
            </a:fld>
            <a:endParaRPr lang="en-US" dirty="0"/>
          </a:p>
        </p:txBody>
      </p:sp>
    </p:spTree>
    <p:extLst>
      <p:ext uri="{BB962C8B-B14F-4D97-AF65-F5344CB8AC3E}">
        <p14:creationId xmlns:p14="http://schemas.microsoft.com/office/powerpoint/2010/main" val="327702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9</a:t>
            </a:fld>
            <a:endParaRPr lang="en-US" dirty="0"/>
          </a:p>
        </p:txBody>
      </p:sp>
    </p:spTree>
    <p:extLst>
      <p:ext uri="{BB962C8B-B14F-4D97-AF65-F5344CB8AC3E}">
        <p14:creationId xmlns:p14="http://schemas.microsoft.com/office/powerpoint/2010/main" val="174295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10</a:t>
            </a:fld>
            <a:endParaRPr lang="en-US" dirty="0"/>
          </a:p>
        </p:txBody>
      </p:sp>
    </p:spTree>
    <p:extLst>
      <p:ext uri="{BB962C8B-B14F-4D97-AF65-F5344CB8AC3E}">
        <p14:creationId xmlns:p14="http://schemas.microsoft.com/office/powerpoint/2010/main" val="304266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11</a:t>
            </a:fld>
            <a:endParaRPr lang="en-US" dirty="0"/>
          </a:p>
        </p:txBody>
      </p:sp>
    </p:spTree>
    <p:extLst>
      <p:ext uri="{BB962C8B-B14F-4D97-AF65-F5344CB8AC3E}">
        <p14:creationId xmlns:p14="http://schemas.microsoft.com/office/powerpoint/2010/main" val="172957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24F33-020E-4850-B51E-33AEA0354921}" type="slidenum">
              <a:rPr lang="en-US" smtClean="0"/>
              <a:pPr/>
              <a:t>12</a:t>
            </a:fld>
            <a:endParaRPr lang="en-US" dirty="0"/>
          </a:p>
        </p:txBody>
      </p:sp>
    </p:spTree>
    <p:extLst>
      <p:ext uri="{BB962C8B-B14F-4D97-AF65-F5344CB8AC3E}">
        <p14:creationId xmlns:p14="http://schemas.microsoft.com/office/powerpoint/2010/main" val="197367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lternate Interior " type="obj">
  <p:cSld name="OBJEC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64947"/>
            <a:ext cx="10430132" cy="818782"/>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1E4E79"/>
              </a:buClr>
              <a:buSzPts val="4400"/>
              <a:buFont typeface="Calibri"/>
              <a:buNone/>
              <a:defRPr sz="4400" b="0" i="0" u="none" strike="noStrike" cap="none">
                <a:solidFill>
                  <a:srgbClr val="0100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2"/>
          <p:cNvSpPr txBox="1">
            <a:spLocks noGrp="1"/>
          </p:cNvSpPr>
          <p:nvPr>
            <p:ph type="body" idx="1"/>
          </p:nvPr>
        </p:nvSpPr>
        <p:spPr>
          <a:xfrm>
            <a:off x="838200" y="1016035"/>
            <a:ext cx="10515600" cy="51609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bg>
      <p:bgPr>
        <a:solidFill>
          <a:schemeClr val="bg1">
            <a:lumMod val="85000"/>
          </a:schemeClr>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838199" y="1216853"/>
            <a:ext cx="10515600" cy="90882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E4E79"/>
              </a:buClr>
              <a:buSzPts val="1800"/>
              <a:buFont typeface="Arial"/>
              <a:buNone/>
              <a:defRPr sz="4400" b="0" i="0" u="none" strike="noStrike" cap="none">
                <a:solidFill>
                  <a:srgbClr val="0100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3" name="Google Shape;7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 name="Google Shape;63;p12">
            <a:extLst>
              <a:ext uri="{FF2B5EF4-FFF2-40B4-BE49-F238E27FC236}">
                <a16:creationId xmlns:a16="http://schemas.microsoft.com/office/drawing/2014/main" id="{5108E541-EE3F-B214-4E17-E0344FAD6FCC}"/>
              </a:ext>
            </a:extLst>
          </p:cNvPr>
          <p:cNvSpPr txBox="1">
            <a:spLocks noGrp="1"/>
          </p:cNvSpPr>
          <p:nvPr>
            <p:ph type="body" idx="13"/>
          </p:nvPr>
        </p:nvSpPr>
        <p:spPr>
          <a:xfrm>
            <a:off x="838199" y="2648197"/>
            <a:ext cx="10515601" cy="352876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077428" y="1652985"/>
            <a:ext cx="9114571" cy="3578087"/>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3">
            <a:alphaModFix/>
          </a:blip>
          <a:srcRect/>
          <a:stretch/>
        </p:blipFill>
        <p:spPr>
          <a:xfrm>
            <a:off x="0" y="3864"/>
            <a:ext cx="5681472" cy="6863523"/>
          </a:xfrm>
          <a:prstGeom prst="rect">
            <a:avLst/>
          </a:prstGeom>
          <a:noFill/>
          <a:ln>
            <a:noFill/>
          </a:ln>
        </p:spPr>
      </p:pic>
      <p:pic>
        <p:nvPicPr>
          <p:cNvPr id="12" name="Google Shape;12;p1"/>
          <p:cNvPicPr preferRelativeResize="0"/>
          <p:nvPr/>
        </p:nvPicPr>
        <p:blipFill rotWithShape="1">
          <a:blip r:embed="rId4">
            <a:alphaModFix/>
          </a:blip>
          <a:srcRect/>
          <a:stretch/>
        </p:blipFill>
        <p:spPr>
          <a:xfrm>
            <a:off x="1797978" y="-6531"/>
            <a:ext cx="2554425" cy="2322609"/>
          </a:xfrm>
          <a:prstGeom prst="rect">
            <a:avLst/>
          </a:prstGeom>
          <a:noFill/>
          <a:ln>
            <a:noFill/>
          </a:ln>
        </p:spPr>
      </p:pic>
      <p:sp>
        <p:nvSpPr>
          <p:cNvPr id="13" name="Google Shape;13;p1"/>
          <p:cNvSpPr/>
          <p:nvPr/>
        </p:nvSpPr>
        <p:spPr>
          <a:xfrm>
            <a:off x="-2931" y="5229428"/>
            <a:ext cx="5429250" cy="1636299"/>
          </a:xfrm>
          <a:custGeom>
            <a:avLst/>
            <a:gdLst/>
            <a:ahLst/>
            <a:cxnLst/>
            <a:rect l="l" t="t" r="r" b="b"/>
            <a:pathLst>
              <a:path w="5252842" h="1481199" extrusionOk="0">
                <a:moveTo>
                  <a:pt x="0" y="0"/>
                </a:moveTo>
                <a:lnTo>
                  <a:pt x="4584800" y="602"/>
                </a:lnTo>
                <a:lnTo>
                  <a:pt x="5252842" y="1475751"/>
                </a:lnTo>
                <a:lnTo>
                  <a:pt x="0" y="1481199"/>
                </a:lnTo>
                <a:lnTo>
                  <a:pt x="0" y="0"/>
                </a:ln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1"/>
          <p:cNvSpPr txBox="1"/>
          <p:nvPr/>
        </p:nvSpPr>
        <p:spPr>
          <a:xfrm>
            <a:off x="407916" y="4737000"/>
            <a:ext cx="4174500" cy="1039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National Environmental Satellite, Data, and Information Service</a:t>
            </a:r>
            <a:endParaRPr sz="1400" b="0" i="0" u="none" strike="noStrike" cap="none">
              <a:solidFill>
                <a:srgbClr val="000000"/>
              </a:solidFill>
              <a:latin typeface="Arial"/>
              <a:ea typeface="Arial"/>
              <a:cs typeface="Arial"/>
              <a:sym typeface="Arial"/>
            </a:endParaRPr>
          </a:p>
        </p:txBody>
      </p:sp>
      <p:pic>
        <p:nvPicPr>
          <p:cNvPr id="15" name="Google Shape;15;p1"/>
          <p:cNvPicPr preferRelativeResize="0"/>
          <p:nvPr/>
        </p:nvPicPr>
        <p:blipFill rotWithShape="1">
          <a:blip r:embed="rId5">
            <a:alphaModFix/>
          </a:blip>
          <a:srcRect/>
          <a:stretch/>
        </p:blipFill>
        <p:spPr>
          <a:xfrm>
            <a:off x="2822438" y="2932354"/>
            <a:ext cx="2064886" cy="20648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1"/>
          <p:cNvSpPr txBox="1">
            <a:spLocks noGrp="1"/>
          </p:cNvSpPr>
          <p:nvPr>
            <p:ph type="body" idx="1"/>
          </p:nvPr>
        </p:nvSpPr>
        <p:spPr>
          <a:xfrm>
            <a:off x="838200" y="1016035"/>
            <a:ext cx="10515600" cy="516092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1"/>
          <p:cNvSpPr txBox="1"/>
          <p:nvPr/>
        </p:nvSpPr>
        <p:spPr>
          <a:xfrm>
            <a:off x="11361819" y="6443000"/>
            <a:ext cx="830181"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CCCCCC"/>
                </a:solidFill>
                <a:latin typeface="Calibri"/>
                <a:ea typeface="Calibri"/>
                <a:cs typeface="Calibri"/>
                <a:sym typeface="Calibri"/>
              </a:rPr>
              <a:t>‹#›</a:t>
            </a:fld>
            <a:endParaRPr sz="1400" b="0" i="0" u="none" strike="noStrike" cap="none">
              <a:solidFill>
                <a:srgbClr val="CCCCCC"/>
              </a:solidFill>
              <a:latin typeface="Calibri"/>
              <a:ea typeface="Calibri"/>
              <a:cs typeface="Calibri"/>
              <a:sym typeface="Calibri"/>
            </a:endParaRPr>
          </a:p>
        </p:txBody>
      </p:sp>
      <p:sp>
        <p:nvSpPr>
          <p:cNvPr id="56" name="Google Shape;56;p11"/>
          <p:cNvSpPr/>
          <p:nvPr/>
        </p:nvSpPr>
        <p:spPr>
          <a:xfrm>
            <a:off x="0" y="6401053"/>
            <a:ext cx="11656200" cy="477025"/>
          </a:xfrm>
          <a:custGeom>
            <a:avLst/>
            <a:gdLst/>
            <a:ahLst/>
            <a:cxnLst/>
            <a:rect l="l" t="t" r="r" b="b"/>
            <a:pathLst>
              <a:path w="11776909" h="540829" extrusionOk="0">
                <a:moveTo>
                  <a:pt x="0" y="13291"/>
                </a:moveTo>
                <a:lnTo>
                  <a:pt x="11543662" y="0"/>
                </a:lnTo>
                <a:lnTo>
                  <a:pt x="11776909" y="540829"/>
                </a:lnTo>
                <a:lnTo>
                  <a:pt x="0" y="540829"/>
                </a:lnTo>
                <a:lnTo>
                  <a:pt x="0" y="13291"/>
                </a:lnTo>
                <a:close/>
              </a:path>
            </a:pathLst>
          </a:custGeom>
          <a:solidFill>
            <a:srgbClr val="007D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57" name="Google Shape;57;p11"/>
          <p:cNvGrpSpPr/>
          <p:nvPr/>
        </p:nvGrpSpPr>
        <p:grpSpPr>
          <a:xfrm>
            <a:off x="108830" y="6112041"/>
            <a:ext cx="667507" cy="667507"/>
            <a:chOff x="310960" y="5520595"/>
            <a:chExt cx="1239704" cy="1239704"/>
          </a:xfrm>
        </p:grpSpPr>
        <p:sp>
          <p:nvSpPr>
            <p:cNvPr id="58" name="Google Shape;58;p11"/>
            <p:cNvSpPr/>
            <p:nvPr/>
          </p:nvSpPr>
          <p:spPr>
            <a:xfrm>
              <a:off x="310960" y="5520595"/>
              <a:ext cx="1239704" cy="123970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9" name="Google Shape;59;p11"/>
            <p:cNvPicPr preferRelativeResize="0"/>
            <p:nvPr/>
          </p:nvPicPr>
          <p:blipFill rotWithShape="1">
            <a:blip r:embed="rId4">
              <a:alphaModFix/>
            </a:blip>
            <a:srcRect/>
            <a:stretch/>
          </p:blipFill>
          <p:spPr>
            <a:xfrm>
              <a:off x="352776" y="5562411"/>
              <a:ext cx="1156072" cy="1156072"/>
            </a:xfrm>
            <a:prstGeom prst="rect">
              <a:avLst/>
            </a:prstGeom>
            <a:noFill/>
            <a:ln>
              <a:noFill/>
            </a:ln>
          </p:spPr>
        </p:pic>
      </p:grpSp>
      <p:sp>
        <p:nvSpPr>
          <p:cNvPr id="60" name="Google Shape;60;p11"/>
          <p:cNvSpPr txBox="1"/>
          <p:nvPr/>
        </p:nvSpPr>
        <p:spPr>
          <a:xfrm>
            <a:off x="923667" y="6485276"/>
            <a:ext cx="76630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Calibri"/>
                <a:ea typeface="Calibri"/>
                <a:cs typeface="Calibri"/>
                <a:sym typeface="Calibri"/>
              </a:rPr>
              <a:t>National Environmental Satellite, Data, and Information Service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p:nvPr/>
        </p:nvSpPr>
        <p:spPr>
          <a:xfrm>
            <a:off x="5124816" y="1979777"/>
            <a:ext cx="6803925" cy="246211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2F5496"/>
              </a:buClr>
              <a:buSzPts val="5000"/>
              <a:buFont typeface="Arial Narrow"/>
              <a:buNone/>
            </a:pPr>
            <a:r>
              <a:rPr lang="en-US" sz="4000" b="0" i="0" u="none" strike="noStrike" cap="none" dirty="0">
                <a:solidFill>
                  <a:srgbClr val="010078"/>
                </a:solidFill>
                <a:latin typeface="Calibri"/>
                <a:ea typeface="Calibri"/>
                <a:cs typeface="Calibri"/>
                <a:sym typeface="Calibri"/>
              </a:rPr>
              <a:t>Attributes of Earth System Variables for Comparing Observing System Performances to Application Requirements</a:t>
            </a:r>
          </a:p>
        </p:txBody>
      </p:sp>
      <p:sp>
        <p:nvSpPr>
          <p:cNvPr id="81" name="Google Shape;81;p15"/>
          <p:cNvSpPr txBox="1"/>
          <p:nvPr/>
        </p:nvSpPr>
        <p:spPr>
          <a:xfrm>
            <a:off x="5124817" y="4479802"/>
            <a:ext cx="705513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010078"/>
                </a:solidFill>
                <a:latin typeface="Calibri"/>
                <a:ea typeface="Calibri"/>
                <a:cs typeface="Calibri"/>
                <a:sym typeface="Calibri"/>
              </a:rPr>
              <a:t>ASPEN Team</a:t>
            </a:r>
            <a:endParaRPr sz="1400" b="0" i="0" u="none" strike="noStrike" cap="none" dirty="0">
              <a:solidFill>
                <a:srgbClr val="010078"/>
              </a:solidFill>
              <a:latin typeface="Calibri"/>
              <a:ea typeface="Calibri"/>
              <a:cs typeface="Calibri"/>
              <a:sym typeface="Calibri"/>
            </a:endParaRPr>
          </a:p>
        </p:txBody>
      </p:sp>
      <p:sp>
        <p:nvSpPr>
          <p:cNvPr id="82" name="Google Shape;82;p15"/>
          <p:cNvSpPr txBox="1"/>
          <p:nvPr/>
        </p:nvSpPr>
        <p:spPr>
          <a:xfrm>
            <a:off x="407916" y="5911719"/>
            <a:ext cx="2053426" cy="573721"/>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2000" dirty="0">
                <a:solidFill>
                  <a:schemeClr val="lt1"/>
                </a:solidFill>
                <a:latin typeface="Calibri"/>
                <a:ea typeface="Calibri"/>
                <a:cs typeface="Calibri"/>
                <a:sym typeface="Calibri"/>
              </a:rPr>
              <a:t>2023 September 18</a:t>
            </a:r>
            <a:endParaRPr sz="1400" b="0" i="0" u="none" strike="noStrike" cap="none" dirty="0">
              <a:solidFill>
                <a:srgbClr val="000000"/>
              </a:solidFill>
              <a:latin typeface="Calibri"/>
              <a:ea typeface="Calibri"/>
              <a:cs typeface="Calibri"/>
              <a:sym typeface="Calibri"/>
            </a:endParaRPr>
          </a:p>
        </p:txBody>
      </p:sp>
      <p:sp>
        <p:nvSpPr>
          <p:cNvPr id="83" name="Google Shape;83;p15"/>
          <p:cNvSpPr txBox="1"/>
          <p:nvPr/>
        </p:nvSpPr>
        <p:spPr>
          <a:xfrm>
            <a:off x="5124816" y="5324452"/>
            <a:ext cx="6481512"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10078"/>
                </a:solidFill>
                <a:latin typeface="Calibri"/>
                <a:ea typeface="Calibri"/>
                <a:cs typeface="Calibri"/>
                <a:sym typeface="Calibri"/>
              </a:rPr>
              <a:t>Ross N Hoffman</a:t>
            </a:r>
          </a:p>
          <a:p>
            <a:pPr marL="0" marR="0" lvl="0" indent="0" algn="l" rtl="0">
              <a:lnSpc>
                <a:spcPct val="100000"/>
              </a:lnSpc>
              <a:spcBef>
                <a:spcPts val="0"/>
              </a:spcBef>
              <a:spcAft>
                <a:spcPts val="0"/>
              </a:spcAft>
              <a:buClr>
                <a:srgbClr val="000000"/>
              </a:buClr>
              <a:buSzPts val="2400"/>
              <a:buFont typeface="Arial"/>
              <a:buNone/>
            </a:pPr>
            <a:r>
              <a:rPr lang="en-US" sz="1800" dirty="0">
                <a:solidFill>
                  <a:srgbClr val="010078"/>
                </a:solidFill>
                <a:latin typeface="Calibri"/>
                <a:ea typeface="Calibri"/>
                <a:cs typeface="Calibri"/>
                <a:sym typeface="Calibri"/>
              </a:rPr>
              <a:t>Cooperative Institute for Satellite Earth System Studies (CISESS) College Park MD</a:t>
            </a:r>
            <a:endParaRPr sz="1800" b="1" i="0" u="none" strike="noStrike" cap="none" dirty="0">
              <a:solidFill>
                <a:srgbClr val="010078"/>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D670CBE5-9841-1C70-4ED5-775296D33603}"/>
              </a:ext>
            </a:extLst>
          </p:cNvPr>
          <p:cNvCxnSpPr/>
          <p:nvPr/>
        </p:nvCxnSpPr>
        <p:spPr>
          <a:xfrm>
            <a:off x="5278171" y="4479802"/>
            <a:ext cx="353990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definitions and attributes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Any attribute definition might be modified for a particular variable</a:t>
            </a:r>
          </a:p>
          <a:p>
            <a:pPr lvl="1"/>
            <a:r>
              <a:rPr lang="en-US" dirty="0"/>
              <a:t>This modification should be included in the variable definition</a:t>
            </a:r>
          </a:p>
          <a:p>
            <a:pPr lvl="1"/>
            <a:r>
              <a:rPr lang="en-US" dirty="0"/>
              <a:t>This flexibility is fine as long as everyone interested in a particular variable accepts these modifications.</a:t>
            </a:r>
          </a:p>
          <a:p>
            <a:r>
              <a:rPr lang="en-US" dirty="0"/>
              <a:t>We are using this leeway for example to include space weather sensors and applications. Some variable definitions include</a:t>
            </a:r>
          </a:p>
          <a:p>
            <a:pPr lvl="1"/>
            <a:r>
              <a:rPr lang="en-US" dirty="0"/>
              <a:t>Spectral units (e.g., energy in MeV)</a:t>
            </a:r>
          </a:p>
          <a:p>
            <a:pPr lvl="1"/>
            <a:r>
              <a:rPr lang="en-US" dirty="0"/>
              <a:t>Vertical location reference (e.g., relative to the center of the Sun)</a:t>
            </a:r>
          </a:p>
          <a:p>
            <a:pPr lvl="1"/>
            <a:r>
              <a:rPr lang="en-US" dirty="0"/>
              <a:t>Spatial units (e.g., arcsec for solar imagery)</a:t>
            </a:r>
          </a:p>
          <a:p>
            <a:endParaRPr lang="en-US" dirty="0"/>
          </a:p>
        </p:txBody>
      </p:sp>
    </p:spTree>
    <p:extLst>
      <p:ext uri="{BB962C8B-B14F-4D97-AF65-F5344CB8AC3E}">
        <p14:creationId xmlns:p14="http://schemas.microsoft.com/office/powerpoint/2010/main" val="347295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definitions and attributes 2</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Variable definitions also include </a:t>
            </a:r>
          </a:p>
          <a:p>
            <a:pPr lvl="1"/>
            <a:r>
              <a:rPr lang="en-US" dirty="0"/>
              <a:t>The type of geophysical variable (scalar, 2D vector, 3D vector, vertical flux, 2D flux, 3D flux), </a:t>
            </a:r>
          </a:p>
          <a:p>
            <a:pPr lvl="1"/>
            <a:r>
              <a:rPr lang="en-US" dirty="0"/>
              <a:t>Where defined in the vertical (surface, 2m, 10m, TOA)</a:t>
            </a:r>
          </a:p>
          <a:p>
            <a:pPr lvl="1"/>
            <a:r>
              <a:rPr lang="en-US" dirty="0"/>
              <a:t>The representation for 2D and 3D variables (e.g., winds, currents, fluxes) in terms of (speed, direction) or components</a:t>
            </a:r>
          </a:p>
        </p:txBody>
      </p:sp>
    </p:spTree>
    <p:extLst>
      <p:ext uri="{BB962C8B-B14F-4D97-AF65-F5344CB8AC3E}">
        <p14:creationId xmlns:p14="http://schemas.microsoft.com/office/powerpoint/2010/main" val="217757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Subsets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Based on experience we introduce subsets</a:t>
            </a:r>
          </a:p>
          <a:p>
            <a:r>
              <a:rPr lang="en-US" dirty="0"/>
              <a:t>Some variables are </a:t>
            </a:r>
            <a:r>
              <a:rPr lang="en-US" dirty="0" err="1"/>
              <a:t>subsetted</a:t>
            </a:r>
            <a:r>
              <a:rPr lang="en-US" dirty="0"/>
              <a:t> by vertical level (2m, BL, troposphere, stratosphere, ….)</a:t>
            </a:r>
          </a:p>
          <a:p>
            <a:r>
              <a:rPr lang="en-US" dirty="0"/>
              <a:t>Precision is </a:t>
            </a:r>
            <a:r>
              <a:rPr lang="en-US" dirty="0" err="1"/>
              <a:t>subsetted</a:t>
            </a:r>
            <a:r>
              <a:rPr lang="en-US" dirty="0"/>
              <a:t> by (clear/cloudy) and (land/sea)</a:t>
            </a:r>
          </a:p>
          <a:p>
            <a:r>
              <a:rPr lang="en-US" dirty="0"/>
              <a:t>Revisit Time is </a:t>
            </a:r>
            <a:r>
              <a:rPr lang="en-US" dirty="0" err="1"/>
              <a:t>subsetted</a:t>
            </a:r>
            <a:r>
              <a:rPr lang="en-US" dirty="0"/>
              <a:t> by three latitude zones</a:t>
            </a:r>
          </a:p>
          <a:p>
            <a:endParaRPr lang="en-US" dirty="0"/>
          </a:p>
        </p:txBody>
      </p:sp>
    </p:spTree>
    <p:extLst>
      <p:ext uri="{BB962C8B-B14F-4D97-AF65-F5344CB8AC3E}">
        <p14:creationId xmlns:p14="http://schemas.microsoft.com/office/powerpoint/2010/main" val="36250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error attributes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Tricky, because we don’t know the truth</a:t>
            </a:r>
          </a:p>
          <a:p>
            <a:r>
              <a:rPr lang="en-US" dirty="0"/>
              <a:t>But we do it all the time, using many different approaches</a:t>
            </a:r>
          </a:p>
          <a:p>
            <a:r>
              <a:rPr lang="en-US" dirty="0"/>
              <a:t>If we want fair comparisons, we must agree on how we make these estimates</a:t>
            </a:r>
          </a:p>
          <a:p>
            <a:pPr lvl="1"/>
            <a:r>
              <a:rPr lang="en-US" dirty="0"/>
              <a:t>Or make adjustments to account for differences between the method used and some ideal method</a:t>
            </a:r>
          </a:p>
          <a:p>
            <a:r>
              <a:rPr lang="en-US" dirty="0"/>
              <a:t>For this effort only specify an ideal method (textbook statistics and a large representative sample) and allow for possible modifications for specific variables</a:t>
            </a:r>
          </a:p>
          <a:p>
            <a:r>
              <a:rPr lang="en-US" dirty="0"/>
              <a:t>When comparing the precision of variables with Angular and Spectral  Resolution or a Classification Scheme, if the observing system provides more degrees of freedom than the application requires, the observed data might be reprocessed (averaged) to the application’s resolution, which should reduce random errors</a:t>
            </a:r>
          </a:p>
          <a:p>
            <a:endParaRPr lang="en-US" dirty="0"/>
          </a:p>
        </p:txBody>
      </p:sp>
    </p:spTree>
    <p:extLst>
      <p:ext uri="{BB962C8B-B14F-4D97-AF65-F5344CB8AC3E}">
        <p14:creationId xmlns:p14="http://schemas.microsoft.com/office/powerpoint/2010/main" val="298256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BBDC-6355-6717-A321-1B0879287748}"/>
              </a:ext>
            </a:extLst>
          </p:cNvPr>
          <p:cNvSpPr>
            <a:spLocks noGrp="1"/>
          </p:cNvSpPr>
          <p:nvPr>
            <p:ph type="title"/>
          </p:nvPr>
        </p:nvSpPr>
        <p:spPr/>
        <p:txBody>
          <a:bodyPr/>
          <a:lstStyle/>
          <a:p>
            <a:r>
              <a:rPr lang="en-US" sz="4400" dirty="0"/>
              <a:t>Attributes Types</a:t>
            </a:r>
            <a:endParaRPr lang="en-US" dirty="0"/>
          </a:p>
        </p:txBody>
      </p:sp>
      <p:sp>
        <p:nvSpPr>
          <p:cNvPr id="3" name="Text Placeholder 2">
            <a:extLst>
              <a:ext uri="{FF2B5EF4-FFF2-40B4-BE49-F238E27FC236}">
                <a16:creationId xmlns:a16="http://schemas.microsoft.com/office/drawing/2014/main" id="{46C7D331-7AF0-AF15-7131-F7244643D967}"/>
              </a:ext>
            </a:extLst>
          </p:cNvPr>
          <p:cNvSpPr>
            <a:spLocks noGrp="1"/>
          </p:cNvSpPr>
          <p:nvPr>
            <p:ph type="body" idx="13"/>
          </p:nvPr>
        </p:nvSpPr>
        <p:spPr/>
        <p:txBody>
          <a:bodyPr>
            <a:normAutofit lnSpcReduction="10000"/>
          </a:bodyPr>
          <a:lstStyle/>
          <a:p>
            <a:r>
              <a:rPr lang="en-US" dirty="0"/>
              <a:t>Data Quality</a:t>
            </a:r>
          </a:p>
          <a:p>
            <a:r>
              <a:rPr lang="en-US" dirty="0"/>
              <a:t>Temporal</a:t>
            </a:r>
          </a:p>
          <a:p>
            <a:r>
              <a:rPr lang="en-US" dirty="0"/>
              <a:t>Spatial	</a:t>
            </a:r>
          </a:p>
          <a:p>
            <a:r>
              <a:rPr lang="en-US" dirty="0"/>
              <a:t>Vertical</a:t>
            </a:r>
          </a:p>
          <a:p>
            <a:r>
              <a:rPr lang="en-US" dirty="0"/>
              <a:t>Angular and Spectral</a:t>
            </a:r>
          </a:p>
          <a:p>
            <a:r>
              <a:rPr lang="en-US" dirty="0"/>
              <a:t>Data Type</a:t>
            </a:r>
          </a:p>
          <a:p>
            <a:r>
              <a:rPr lang="en-US" dirty="0"/>
              <a:t>System</a:t>
            </a:r>
          </a:p>
          <a:p>
            <a:endParaRPr lang="en-US" dirty="0"/>
          </a:p>
        </p:txBody>
      </p:sp>
    </p:spTree>
    <p:extLst>
      <p:ext uri="{BB962C8B-B14F-4D97-AF65-F5344CB8AC3E}">
        <p14:creationId xmlns:p14="http://schemas.microsoft.com/office/powerpoint/2010/main" val="256350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546549" cy="563562"/>
          </a:xfrm>
        </p:spPr>
        <p:txBody>
          <a:bodyPr>
            <a:normAutofit fontScale="90000"/>
          </a:bodyPr>
          <a:lstStyle/>
          <a:p>
            <a:r>
              <a:rPr lang="en-US" dirty="0"/>
              <a:t>Data Quality Attributes</a:t>
            </a:r>
          </a:p>
        </p:txBody>
      </p:sp>
      <p:pic>
        <p:nvPicPr>
          <p:cNvPr id="6" name="Picture 5">
            <a:extLst>
              <a:ext uri="{FF2B5EF4-FFF2-40B4-BE49-F238E27FC236}">
                <a16:creationId xmlns:a16="http://schemas.microsoft.com/office/drawing/2014/main" id="{E65DD062-AD1D-5906-559E-E6F4711405A4}"/>
              </a:ext>
            </a:extLst>
          </p:cNvPr>
          <p:cNvPicPr>
            <a:picLocks noChangeAspect="1"/>
          </p:cNvPicPr>
          <p:nvPr/>
        </p:nvPicPr>
        <p:blipFill rotWithShape="1">
          <a:blip r:embed="rId3"/>
          <a:srcRect t="1016"/>
          <a:stretch/>
        </p:blipFill>
        <p:spPr>
          <a:xfrm>
            <a:off x="254224" y="1697971"/>
            <a:ext cx="11690350" cy="3453874"/>
          </a:xfrm>
          <a:prstGeom prst="rect">
            <a:avLst/>
          </a:prstGeom>
        </p:spPr>
      </p:pic>
    </p:spTree>
    <p:extLst>
      <p:ext uri="{BB962C8B-B14F-4D97-AF65-F5344CB8AC3E}">
        <p14:creationId xmlns:p14="http://schemas.microsoft.com/office/powerpoint/2010/main" val="8052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range</a:t>
            </a:r>
          </a:p>
        </p:txBody>
      </p:sp>
      <p:sp>
        <p:nvSpPr>
          <p:cNvPr id="3" name="Content Placeholder 2"/>
          <p:cNvSpPr>
            <a:spLocks noGrp="1"/>
          </p:cNvSpPr>
          <p:nvPr>
            <p:ph idx="1"/>
          </p:nvPr>
        </p:nvSpPr>
        <p:spPr/>
        <p:txBody>
          <a:bodyPr>
            <a:normAutofit/>
          </a:bodyPr>
          <a:lstStyle/>
          <a:p>
            <a:r>
              <a:rPr lang="en-US" dirty="0"/>
              <a:t>E.g., Legacy </a:t>
            </a:r>
            <a:r>
              <a:rPr lang="en-US" dirty="0" err="1"/>
              <a:t>scatterometers</a:t>
            </a:r>
            <a:r>
              <a:rPr lang="en-US" dirty="0"/>
              <a:t> observe winds in the range [2,30] m/s. </a:t>
            </a:r>
          </a:p>
          <a:p>
            <a:r>
              <a:rPr lang="en-US" dirty="0"/>
              <a:t>Validity range low is the lowest value that can be observed.</a:t>
            </a:r>
          </a:p>
          <a:p>
            <a:r>
              <a:rPr lang="en-US" dirty="0"/>
              <a:t>Validity range low is equivalent </a:t>
            </a:r>
            <a:r>
              <a:rPr lang="en-US" dirty="0">
                <a:solidFill>
                  <a:schemeClr val="tx1"/>
                </a:solidFill>
              </a:rPr>
              <a:t>to </a:t>
            </a:r>
            <a:r>
              <a:rPr lang="en-US" dirty="0">
                <a:solidFill>
                  <a:schemeClr val="tx1"/>
                </a:solidFill>
                <a:highlight>
                  <a:srgbClr val="00FF00"/>
                </a:highlight>
              </a:rPr>
              <a:t>noise floor</a:t>
            </a:r>
            <a:r>
              <a:rPr lang="en-US" dirty="0"/>
              <a:t>.</a:t>
            </a:r>
          </a:p>
          <a:p>
            <a:r>
              <a:rPr lang="en-US" dirty="0"/>
              <a:t>Validity range high is the highest value that can be observed.</a:t>
            </a:r>
          </a:p>
          <a:p>
            <a:r>
              <a:rPr lang="en-US" dirty="0"/>
              <a:t>Validity range high is equivalent </a:t>
            </a:r>
            <a:r>
              <a:rPr lang="en-US" dirty="0">
                <a:solidFill>
                  <a:schemeClr val="tx1"/>
                </a:solidFill>
              </a:rPr>
              <a:t>to </a:t>
            </a:r>
            <a:r>
              <a:rPr lang="en-US" dirty="0">
                <a:solidFill>
                  <a:schemeClr val="tx1"/>
                </a:solidFill>
                <a:highlight>
                  <a:srgbClr val="00FF00"/>
                </a:highlight>
              </a:rPr>
              <a:t>saturation level</a:t>
            </a:r>
            <a:r>
              <a:rPr lang="en-US" dirty="0">
                <a:solidFill>
                  <a:schemeClr val="tx1"/>
                </a:solidFill>
              </a:rPr>
              <a:t>.</a:t>
            </a:r>
          </a:p>
        </p:txBody>
      </p:sp>
    </p:spTree>
    <p:extLst>
      <p:ext uri="{BB962C8B-B14F-4D97-AF65-F5344CB8AC3E}">
        <p14:creationId xmlns:p14="http://schemas.microsoft.com/office/powerpoint/2010/main" val="229947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546549" cy="563562"/>
          </a:xfrm>
        </p:spPr>
        <p:txBody>
          <a:bodyPr>
            <a:normAutofit fontScale="90000"/>
          </a:bodyPr>
          <a:lstStyle/>
          <a:p>
            <a:r>
              <a:rPr lang="en-US" dirty="0"/>
              <a:t>Temporal Attributes</a:t>
            </a:r>
          </a:p>
        </p:txBody>
      </p:sp>
      <p:pic>
        <p:nvPicPr>
          <p:cNvPr id="3" name="Picture 2">
            <a:extLst>
              <a:ext uri="{FF2B5EF4-FFF2-40B4-BE49-F238E27FC236}">
                <a16:creationId xmlns:a16="http://schemas.microsoft.com/office/drawing/2014/main" id="{27EA3024-5548-E840-95C8-6BE05D93BE12}"/>
              </a:ext>
            </a:extLst>
          </p:cNvPr>
          <p:cNvPicPr>
            <a:picLocks noChangeAspect="1"/>
          </p:cNvPicPr>
          <p:nvPr/>
        </p:nvPicPr>
        <p:blipFill rotWithShape="1">
          <a:blip r:embed="rId3"/>
          <a:srcRect t="1454"/>
          <a:stretch/>
        </p:blipFill>
        <p:spPr>
          <a:xfrm>
            <a:off x="270263" y="2080007"/>
            <a:ext cx="11668125" cy="2725651"/>
          </a:xfrm>
          <a:prstGeom prst="rect">
            <a:avLst/>
          </a:prstGeom>
        </p:spPr>
      </p:pic>
    </p:spTree>
    <p:extLst>
      <p:ext uri="{BB962C8B-B14F-4D97-AF65-F5344CB8AC3E}">
        <p14:creationId xmlns:p14="http://schemas.microsoft.com/office/powerpoint/2010/main" val="1928264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 Time vs. Refresh Rate</a:t>
            </a:r>
          </a:p>
        </p:txBody>
      </p:sp>
      <p:sp>
        <p:nvSpPr>
          <p:cNvPr id="3" name="Content Placeholder 2"/>
          <p:cNvSpPr>
            <a:spLocks noGrp="1"/>
          </p:cNvSpPr>
          <p:nvPr>
            <p:ph idx="1"/>
          </p:nvPr>
        </p:nvSpPr>
        <p:spPr>
          <a:xfrm>
            <a:off x="1003851" y="1041400"/>
            <a:ext cx="10596373" cy="5435600"/>
          </a:xfrm>
        </p:spPr>
        <p:txBody>
          <a:bodyPr>
            <a:normAutofit lnSpcReduction="10000"/>
          </a:bodyPr>
          <a:lstStyle/>
          <a:p>
            <a:pPr lvl="1"/>
            <a:r>
              <a:rPr lang="en-US" sz="2800" dirty="0"/>
              <a:t>Definitions</a:t>
            </a:r>
          </a:p>
          <a:p>
            <a:pPr lvl="2"/>
            <a:r>
              <a:rPr lang="en-US" sz="2400" dirty="0"/>
              <a:t>Revisit Time :: Typical time (</a:t>
            </a:r>
            <a:r>
              <a:rPr lang="en-US" sz="2400" dirty="0" err="1"/>
              <a:t>hr</a:t>
            </a:r>
            <a:r>
              <a:rPr lang="en-US" sz="2400" dirty="0"/>
              <a:t>) between observations at a location.</a:t>
            </a:r>
          </a:p>
          <a:p>
            <a:pPr lvl="2"/>
            <a:r>
              <a:rPr lang="en-US" sz="2400" dirty="0"/>
              <a:t>Refresh Rate :: Number of times a location is observed in a day (</a:t>
            </a:r>
            <a:r>
              <a:rPr lang="en-US" sz="2400" dirty="0" err="1"/>
              <a:t>obs</a:t>
            </a:r>
            <a:r>
              <a:rPr lang="en-US" sz="2400" dirty="0"/>
              <a:t>/day)</a:t>
            </a:r>
          </a:p>
          <a:p>
            <a:pPr lvl="2"/>
            <a:r>
              <a:rPr lang="en-US" sz="2400" dirty="0"/>
              <a:t>Since these are reciprocals, the arithmetic mean of refresh rate is equivalent to the harmonic mean of the revisit time</a:t>
            </a:r>
          </a:p>
          <a:p>
            <a:pPr lvl="2"/>
            <a:endParaRPr lang="en-US" sz="2400" dirty="0"/>
          </a:p>
          <a:p>
            <a:pPr lvl="1"/>
            <a:endParaRPr lang="en-US" sz="2800" dirty="0"/>
          </a:p>
          <a:p>
            <a:pPr lvl="1"/>
            <a:endParaRPr lang="en-US" sz="2800" dirty="0"/>
          </a:p>
          <a:p>
            <a:pPr lvl="1"/>
            <a:r>
              <a:rPr lang="en-US" sz="2800" dirty="0"/>
              <a:t>Consider 6 locations</a:t>
            </a:r>
          </a:p>
          <a:p>
            <a:pPr lvl="2"/>
            <a:r>
              <a:rPr lang="en-US" sz="2400" dirty="0"/>
              <a:t>There are a total of 42 observations in a day for an average refresh rate of 7 </a:t>
            </a:r>
            <a:r>
              <a:rPr lang="en-US" sz="2400" dirty="0" err="1"/>
              <a:t>obs</a:t>
            </a:r>
            <a:r>
              <a:rPr lang="en-US" sz="2400" dirty="0"/>
              <a:t>/day, equivalent to a revisit time of 3.43 </a:t>
            </a:r>
            <a:r>
              <a:rPr lang="en-US" sz="2400" dirty="0" err="1"/>
              <a:t>hr</a:t>
            </a:r>
            <a:r>
              <a:rPr lang="en-US" sz="2400" dirty="0"/>
              <a:t> (24/7).</a:t>
            </a:r>
          </a:p>
          <a:p>
            <a:pPr lvl="2"/>
            <a:r>
              <a:rPr lang="en-US" sz="2400" dirty="0"/>
              <a:t>But the average revisit time is 4.9 which would imply 29.4 observations in a day which is inconsistent with reality</a:t>
            </a:r>
          </a:p>
          <a:p>
            <a:pPr lvl="2"/>
            <a:r>
              <a:rPr lang="en-US" sz="2400" dirty="0"/>
              <a:t>This non-conservation of total observations is why averaging revisit time is not correct</a:t>
            </a:r>
          </a:p>
        </p:txBody>
      </p:sp>
      <p:pic>
        <p:nvPicPr>
          <p:cNvPr id="4" name="Picture 3">
            <a:extLst>
              <a:ext uri="{FF2B5EF4-FFF2-40B4-BE49-F238E27FC236}">
                <a16:creationId xmlns:a16="http://schemas.microsoft.com/office/drawing/2014/main" id="{9A98F1DE-4899-21FD-4675-06AEF597E245}"/>
              </a:ext>
            </a:extLst>
          </p:cNvPr>
          <p:cNvPicPr>
            <a:picLocks noChangeAspect="1"/>
          </p:cNvPicPr>
          <p:nvPr/>
        </p:nvPicPr>
        <p:blipFill>
          <a:blip r:embed="rId3"/>
          <a:stretch>
            <a:fillRect/>
          </a:stretch>
        </p:blipFill>
        <p:spPr>
          <a:xfrm>
            <a:off x="1079158" y="2743218"/>
            <a:ext cx="10445750" cy="1311275"/>
          </a:xfrm>
          <a:prstGeom prst="rect">
            <a:avLst/>
          </a:prstGeom>
        </p:spPr>
      </p:pic>
    </p:spTree>
    <p:extLst>
      <p:ext uri="{BB962C8B-B14F-4D97-AF65-F5344CB8AC3E}">
        <p14:creationId xmlns:p14="http://schemas.microsoft.com/office/powerpoint/2010/main" val="351773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 Time vs. Refresh Rate</a:t>
            </a:r>
          </a:p>
        </p:txBody>
      </p:sp>
      <p:sp>
        <p:nvSpPr>
          <p:cNvPr id="3" name="Content Placeholder 2"/>
          <p:cNvSpPr>
            <a:spLocks noGrp="1"/>
          </p:cNvSpPr>
          <p:nvPr>
            <p:ph idx="1"/>
          </p:nvPr>
        </p:nvSpPr>
        <p:spPr>
          <a:xfrm>
            <a:off x="1003851" y="1041400"/>
            <a:ext cx="10596373" cy="5435600"/>
          </a:xfrm>
        </p:spPr>
        <p:txBody>
          <a:bodyPr>
            <a:normAutofit lnSpcReduction="10000"/>
          </a:bodyPr>
          <a:lstStyle/>
          <a:p>
            <a:pPr lvl="1"/>
            <a:r>
              <a:rPr lang="en-US" sz="2800" dirty="0"/>
              <a:t>Definitions</a:t>
            </a:r>
          </a:p>
          <a:p>
            <a:pPr lvl="2"/>
            <a:r>
              <a:rPr lang="en-US" sz="2400" dirty="0"/>
              <a:t>Revisit Time :: Typical time (</a:t>
            </a:r>
            <a:r>
              <a:rPr lang="en-US" sz="2400" dirty="0" err="1"/>
              <a:t>hr</a:t>
            </a:r>
            <a:r>
              <a:rPr lang="en-US" sz="2400" dirty="0"/>
              <a:t>) between observations at a location.</a:t>
            </a:r>
          </a:p>
          <a:p>
            <a:pPr lvl="2"/>
            <a:r>
              <a:rPr lang="en-US" sz="2400" dirty="0"/>
              <a:t>Refresh Rate :: Number of times a location is observed in a day (</a:t>
            </a:r>
            <a:r>
              <a:rPr lang="en-US" sz="2400" dirty="0" err="1"/>
              <a:t>obs</a:t>
            </a:r>
            <a:r>
              <a:rPr lang="en-US" sz="2400" dirty="0"/>
              <a:t>/day)</a:t>
            </a:r>
          </a:p>
          <a:p>
            <a:pPr lvl="2"/>
            <a:r>
              <a:rPr lang="en-US" sz="2400" dirty="0"/>
              <a:t>Since these are reciprocals, the arithmetic mean of refresh rate is equivalent to the harmonic mean of the revisit time</a:t>
            </a:r>
          </a:p>
          <a:p>
            <a:pPr lvl="2"/>
            <a:endParaRPr lang="en-US" sz="2400" dirty="0"/>
          </a:p>
          <a:p>
            <a:pPr lvl="1"/>
            <a:endParaRPr lang="en-US" sz="2800" dirty="0"/>
          </a:p>
          <a:p>
            <a:pPr lvl="1"/>
            <a:endParaRPr lang="en-US" sz="2800" dirty="0"/>
          </a:p>
          <a:p>
            <a:pPr lvl="1"/>
            <a:r>
              <a:rPr lang="en-US" sz="2800" dirty="0"/>
              <a:t>Consider 6 locations</a:t>
            </a:r>
          </a:p>
          <a:p>
            <a:pPr lvl="2"/>
            <a:r>
              <a:rPr lang="en-US" sz="2400" dirty="0"/>
              <a:t>There are a total of 42 observations in a day for an average refresh rate of 7 </a:t>
            </a:r>
            <a:r>
              <a:rPr lang="en-US" sz="2400" dirty="0" err="1"/>
              <a:t>obs</a:t>
            </a:r>
            <a:r>
              <a:rPr lang="en-US" sz="2400" dirty="0"/>
              <a:t>/day, equivalent to a revisit time of 3.43 </a:t>
            </a:r>
            <a:r>
              <a:rPr lang="en-US" sz="2400" dirty="0" err="1"/>
              <a:t>hr</a:t>
            </a:r>
            <a:r>
              <a:rPr lang="en-US" sz="2400" dirty="0"/>
              <a:t> (24/7).</a:t>
            </a:r>
          </a:p>
          <a:p>
            <a:pPr lvl="2"/>
            <a:r>
              <a:rPr lang="en-US" sz="2400" dirty="0"/>
              <a:t>But the average revisit time is 4.9 which would imply 29.4 observations in a day which is inconsistent with reality</a:t>
            </a:r>
          </a:p>
          <a:p>
            <a:pPr lvl="2"/>
            <a:r>
              <a:rPr lang="en-US" sz="2400" dirty="0"/>
              <a:t>This non-conservation of total observations is why averaging revisit time is not correct</a:t>
            </a:r>
          </a:p>
        </p:txBody>
      </p:sp>
      <p:pic>
        <p:nvPicPr>
          <p:cNvPr id="4" name="Picture 3">
            <a:extLst>
              <a:ext uri="{FF2B5EF4-FFF2-40B4-BE49-F238E27FC236}">
                <a16:creationId xmlns:a16="http://schemas.microsoft.com/office/drawing/2014/main" id="{9A98F1DE-4899-21FD-4675-06AEF597E245}"/>
              </a:ext>
            </a:extLst>
          </p:cNvPr>
          <p:cNvPicPr>
            <a:picLocks noChangeAspect="1"/>
          </p:cNvPicPr>
          <p:nvPr/>
        </p:nvPicPr>
        <p:blipFill>
          <a:blip r:embed="rId3"/>
          <a:stretch>
            <a:fillRect/>
          </a:stretch>
        </p:blipFill>
        <p:spPr>
          <a:xfrm>
            <a:off x="1079158" y="2743218"/>
            <a:ext cx="10445750" cy="1311275"/>
          </a:xfrm>
          <a:prstGeom prst="rect">
            <a:avLst/>
          </a:prstGeom>
        </p:spPr>
      </p:pic>
      <p:sp>
        <p:nvSpPr>
          <p:cNvPr id="5" name="TextBox 4">
            <a:extLst>
              <a:ext uri="{FF2B5EF4-FFF2-40B4-BE49-F238E27FC236}">
                <a16:creationId xmlns:a16="http://schemas.microsoft.com/office/drawing/2014/main" id="{C9176032-D2BB-53DE-2424-F3C55C752DD9}"/>
              </a:ext>
            </a:extLst>
          </p:cNvPr>
          <p:cNvSpPr txBox="1"/>
          <p:nvPr/>
        </p:nvSpPr>
        <p:spPr>
          <a:xfrm>
            <a:off x="716875" y="5013288"/>
            <a:ext cx="11170325" cy="1077218"/>
          </a:xfrm>
          <a:prstGeom prst="rect">
            <a:avLst/>
          </a:prstGeom>
          <a:solidFill>
            <a:schemeClr val="tx1">
              <a:lumMod val="40000"/>
              <a:lumOff val="60000"/>
            </a:schemeClr>
          </a:solidFill>
          <a:ln w="28575">
            <a:solidFill>
              <a:schemeClr val="tx2"/>
            </a:solidFill>
          </a:ln>
        </p:spPr>
        <p:txBody>
          <a:bodyPr wrap="square" rtlCol="0">
            <a:spAutoFit/>
          </a:bodyPr>
          <a:lstStyle/>
          <a:p>
            <a:pPr lvl="1" algn="ctr"/>
            <a:r>
              <a:rPr lang="en-US" sz="3200" dirty="0"/>
              <a:t>Revisit time in a region is properly defined as the harmonic mean of the individual revisit times in the region. </a:t>
            </a:r>
          </a:p>
        </p:txBody>
      </p:sp>
    </p:spTree>
    <p:extLst>
      <p:ext uri="{BB962C8B-B14F-4D97-AF65-F5344CB8AC3E}">
        <p14:creationId xmlns:p14="http://schemas.microsoft.com/office/powerpoint/2010/main" val="200617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BBDC-6355-6717-A321-1B0879287748}"/>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46C7D331-7AF0-AF15-7131-F7244643D967}"/>
              </a:ext>
            </a:extLst>
          </p:cNvPr>
          <p:cNvSpPr>
            <a:spLocks noGrp="1"/>
          </p:cNvSpPr>
          <p:nvPr>
            <p:ph type="body" idx="13"/>
          </p:nvPr>
        </p:nvSpPr>
        <p:spPr/>
        <p:txBody>
          <a:bodyPr>
            <a:normAutofit fontScale="92500" lnSpcReduction="20000"/>
          </a:bodyPr>
          <a:lstStyle/>
          <a:p>
            <a:r>
              <a:rPr lang="en-US" dirty="0"/>
              <a:t>To determine how well an observing system satisfies the requirements of an applications we need</a:t>
            </a:r>
          </a:p>
          <a:p>
            <a:pPr marL="628650" indent="-514350">
              <a:buFont typeface="+mj-lt"/>
              <a:buAutoNum type="arabicPeriod"/>
            </a:pPr>
            <a:r>
              <a:rPr lang="en-US" dirty="0"/>
              <a:t>A common description of the variables of interest,</a:t>
            </a:r>
          </a:p>
          <a:p>
            <a:pPr marL="628650" indent="-514350">
              <a:buFont typeface="+mj-lt"/>
              <a:buAutoNum type="arabicPeriod"/>
            </a:pPr>
            <a:r>
              <a:rPr lang="en-US" dirty="0"/>
              <a:t>The attributes of those variables in order to characterize both the observing system performances and the application requirements, and</a:t>
            </a:r>
          </a:p>
          <a:p>
            <a:pPr marL="628650" indent="-514350">
              <a:buFont typeface="+mj-lt"/>
              <a:buAutoNum type="arabicPeriod"/>
            </a:pPr>
            <a:r>
              <a:rPr lang="en-US" dirty="0"/>
              <a:t>Metrics to measure the degree of satisfaction.</a:t>
            </a:r>
          </a:p>
          <a:p>
            <a:r>
              <a:rPr lang="en-US" dirty="0"/>
              <a:t>At the June 12 SAT meeting, we discussed the variables in depth and looked briefly at the attributes. Here, we will consider the attributes in depth and touch on the comparison metrics.</a:t>
            </a:r>
          </a:p>
          <a:p>
            <a:endParaRPr lang="en-US" dirty="0"/>
          </a:p>
        </p:txBody>
      </p:sp>
    </p:spTree>
    <p:extLst>
      <p:ext uri="{BB962C8B-B14F-4D97-AF65-F5344CB8AC3E}">
        <p14:creationId xmlns:p14="http://schemas.microsoft.com/office/powerpoint/2010/main" val="91608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546549" cy="563562"/>
          </a:xfrm>
        </p:spPr>
        <p:txBody>
          <a:bodyPr>
            <a:normAutofit fontScale="90000"/>
          </a:bodyPr>
          <a:lstStyle/>
          <a:p>
            <a:r>
              <a:rPr lang="en-US" dirty="0"/>
              <a:t>Spatial Attributes</a:t>
            </a:r>
          </a:p>
        </p:txBody>
      </p:sp>
      <p:pic>
        <p:nvPicPr>
          <p:cNvPr id="3" name="Picture 2">
            <a:extLst>
              <a:ext uri="{FF2B5EF4-FFF2-40B4-BE49-F238E27FC236}">
                <a16:creationId xmlns:a16="http://schemas.microsoft.com/office/drawing/2014/main" id="{9BB690FD-F5FB-BF5D-E7C9-538FB9441040}"/>
              </a:ext>
            </a:extLst>
          </p:cNvPr>
          <p:cNvPicPr>
            <a:picLocks noChangeAspect="1"/>
          </p:cNvPicPr>
          <p:nvPr/>
        </p:nvPicPr>
        <p:blipFill>
          <a:blip r:embed="rId3"/>
          <a:stretch>
            <a:fillRect/>
          </a:stretch>
        </p:blipFill>
        <p:spPr>
          <a:xfrm>
            <a:off x="283098" y="2191585"/>
            <a:ext cx="11645900" cy="2466975"/>
          </a:xfrm>
          <a:prstGeom prst="rect">
            <a:avLst/>
          </a:prstGeom>
        </p:spPr>
      </p:pic>
    </p:spTree>
    <p:extLst>
      <p:ext uri="{BB962C8B-B14F-4D97-AF65-F5344CB8AC3E}">
        <p14:creationId xmlns:p14="http://schemas.microsoft.com/office/powerpoint/2010/main" val="98341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coverage</a:t>
            </a:r>
          </a:p>
        </p:txBody>
      </p:sp>
      <p:sp>
        <p:nvSpPr>
          <p:cNvPr id="3" name="Content Placeholder 2"/>
          <p:cNvSpPr>
            <a:spLocks noGrp="1"/>
          </p:cNvSpPr>
          <p:nvPr>
            <p:ph idx="1"/>
          </p:nvPr>
        </p:nvSpPr>
        <p:spPr/>
        <p:txBody>
          <a:bodyPr>
            <a:normAutofit/>
          </a:bodyPr>
          <a:lstStyle/>
          <a:p>
            <a:r>
              <a:rPr lang="en-US" dirty="0"/>
              <a:t>Spatial (usually geographic) application domain or region observed (e.g., CONUS)</a:t>
            </a:r>
          </a:p>
          <a:p>
            <a:r>
              <a:rPr lang="en-US" dirty="0"/>
              <a:t>Space weather regions observed such as “3–22 </a:t>
            </a:r>
            <a:r>
              <a:rPr lang="en-US" dirty="0" err="1"/>
              <a:t>Rsun</a:t>
            </a:r>
            <a:r>
              <a:rPr lang="en-US" dirty="0"/>
              <a:t> @ L4” </a:t>
            </a:r>
          </a:p>
          <a:p>
            <a:r>
              <a:rPr lang="en-US" dirty="0"/>
              <a:t>For comparison the regions and domains are arbitrary as long as we know how to specify the overlap. </a:t>
            </a:r>
          </a:p>
          <a:p>
            <a:pPr lvl="2"/>
            <a:r>
              <a:rPr lang="en-US" dirty="0"/>
              <a:t>The performance score is the amount of overlap of the application domain by the observing system domain.</a:t>
            </a:r>
          </a:p>
        </p:txBody>
      </p:sp>
    </p:spTree>
    <p:extLst>
      <p:ext uri="{BB962C8B-B14F-4D97-AF65-F5344CB8AC3E}">
        <p14:creationId xmlns:p14="http://schemas.microsoft.com/office/powerpoint/2010/main" val="423249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4799F7-9F0E-5742-B609-E62A100E44D2}"/>
              </a:ext>
            </a:extLst>
          </p:cNvPr>
          <p:cNvSpPr/>
          <p:nvPr/>
        </p:nvSpPr>
        <p:spPr>
          <a:xfrm>
            <a:off x="1447800" y="3288268"/>
            <a:ext cx="60198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3851" y="274638"/>
            <a:ext cx="8978349" cy="563562"/>
          </a:xfrm>
        </p:spPr>
        <p:txBody>
          <a:bodyPr>
            <a:normAutofit fontScale="90000"/>
          </a:bodyPr>
          <a:lstStyle/>
          <a:p>
            <a:r>
              <a:rPr lang="en-US" dirty="0"/>
              <a:t>Geographic overlaps</a:t>
            </a:r>
          </a:p>
        </p:txBody>
      </p:sp>
      <p:sp>
        <p:nvSpPr>
          <p:cNvPr id="7" name="Rectangle 6">
            <a:extLst>
              <a:ext uri="{FF2B5EF4-FFF2-40B4-BE49-F238E27FC236}">
                <a16:creationId xmlns:a16="http://schemas.microsoft.com/office/drawing/2014/main" id="{90BDD548-5877-B845-9A12-6C0816320F06}"/>
              </a:ext>
            </a:extLst>
          </p:cNvPr>
          <p:cNvSpPr/>
          <p:nvPr/>
        </p:nvSpPr>
        <p:spPr>
          <a:xfrm>
            <a:off x="6368356" y="880362"/>
            <a:ext cx="1828800" cy="365760"/>
          </a:xfrm>
          <a:prstGeom prst="rect">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 Region</a:t>
            </a:r>
          </a:p>
        </p:txBody>
      </p:sp>
      <p:sp>
        <p:nvSpPr>
          <p:cNvPr id="12" name="Oval 11">
            <a:extLst>
              <a:ext uri="{FF2B5EF4-FFF2-40B4-BE49-F238E27FC236}">
                <a16:creationId xmlns:a16="http://schemas.microsoft.com/office/drawing/2014/main" id="{8455B120-4C0E-AB40-A14E-D648509FF469}"/>
              </a:ext>
            </a:extLst>
          </p:cNvPr>
          <p:cNvSpPr/>
          <p:nvPr/>
        </p:nvSpPr>
        <p:spPr>
          <a:xfrm>
            <a:off x="3657600" y="2373868"/>
            <a:ext cx="3429000" cy="3352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600C4E6-89B5-B64A-A930-CF445AF56DC4}"/>
              </a:ext>
            </a:extLst>
          </p:cNvPr>
          <p:cNvSpPr txBox="1"/>
          <p:nvPr/>
        </p:nvSpPr>
        <p:spPr>
          <a:xfrm>
            <a:off x="1143000" y="1371600"/>
            <a:ext cx="3200400" cy="646331"/>
          </a:xfrm>
          <a:prstGeom prst="rect">
            <a:avLst/>
          </a:prstGeom>
          <a:noFill/>
        </p:spPr>
        <p:txBody>
          <a:bodyPr wrap="square" rtlCol="0">
            <a:spAutoFit/>
          </a:bodyPr>
          <a:lstStyle/>
          <a:p>
            <a:r>
              <a:rPr lang="en-US" dirty="0"/>
              <a:t>GEO observations</a:t>
            </a:r>
          </a:p>
          <a:p>
            <a:r>
              <a:rPr lang="en-US" dirty="0"/>
              <a:t>Tropical application</a:t>
            </a:r>
          </a:p>
        </p:txBody>
      </p:sp>
      <p:sp>
        <p:nvSpPr>
          <p:cNvPr id="23" name="TextBox 22">
            <a:extLst>
              <a:ext uri="{FF2B5EF4-FFF2-40B4-BE49-F238E27FC236}">
                <a16:creationId xmlns:a16="http://schemas.microsoft.com/office/drawing/2014/main" id="{E668E080-8E1D-BC4D-B6D8-F58D7B1E59B9}"/>
              </a:ext>
            </a:extLst>
          </p:cNvPr>
          <p:cNvSpPr txBox="1"/>
          <p:nvPr/>
        </p:nvSpPr>
        <p:spPr>
          <a:xfrm>
            <a:off x="3429000" y="5715000"/>
            <a:ext cx="1540165" cy="369332"/>
          </a:xfrm>
          <a:prstGeom prst="rect">
            <a:avLst/>
          </a:prstGeom>
          <a:noFill/>
        </p:spPr>
        <p:txBody>
          <a:bodyPr wrap="none" rtlCol="0">
            <a:spAutoFit/>
          </a:bodyPr>
          <a:lstStyle/>
          <a:p>
            <a:r>
              <a:rPr lang="en-US" dirty="0"/>
              <a:t>Overlap = 32%</a:t>
            </a:r>
          </a:p>
        </p:txBody>
      </p:sp>
      <p:sp>
        <p:nvSpPr>
          <p:cNvPr id="25" name="Rectangle 24">
            <a:extLst>
              <a:ext uri="{FF2B5EF4-FFF2-40B4-BE49-F238E27FC236}">
                <a16:creationId xmlns:a16="http://schemas.microsoft.com/office/drawing/2014/main" id="{4464C003-FBBC-D240-841B-61778931C03A}"/>
              </a:ext>
            </a:extLst>
          </p:cNvPr>
          <p:cNvSpPr/>
          <p:nvPr/>
        </p:nvSpPr>
        <p:spPr>
          <a:xfrm>
            <a:off x="1447800" y="3288268"/>
            <a:ext cx="60198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5BDB83D-4179-614E-0B79-9AC9964511D4}"/>
              </a:ext>
            </a:extLst>
          </p:cNvPr>
          <p:cNvSpPr/>
          <p:nvPr/>
        </p:nvSpPr>
        <p:spPr>
          <a:xfrm>
            <a:off x="8915400" y="2438400"/>
            <a:ext cx="2057400" cy="164709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74069B-941D-AF82-3838-F882F2C5FD82}"/>
              </a:ext>
            </a:extLst>
          </p:cNvPr>
          <p:cNvSpPr/>
          <p:nvPr/>
        </p:nvSpPr>
        <p:spPr>
          <a:xfrm>
            <a:off x="9067800" y="4343400"/>
            <a:ext cx="1676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B32B5B4-77E1-0937-E3F7-9C868BDAA9F3}"/>
              </a:ext>
            </a:extLst>
          </p:cNvPr>
          <p:cNvSpPr/>
          <p:nvPr/>
        </p:nvSpPr>
        <p:spPr>
          <a:xfrm>
            <a:off x="8686800" y="1371600"/>
            <a:ext cx="2590800" cy="478893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103C03-7D02-7835-9A3C-88C33511F8DF}"/>
              </a:ext>
            </a:extLst>
          </p:cNvPr>
          <p:cNvSpPr txBox="1"/>
          <p:nvPr/>
        </p:nvSpPr>
        <p:spPr>
          <a:xfrm>
            <a:off x="9296400" y="5791200"/>
            <a:ext cx="1423147" cy="369332"/>
          </a:xfrm>
          <a:prstGeom prst="rect">
            <a:avLst/>
          </a:prstGeom>
          <a:noFill/>
        </p:spPr>
        <p:txBody>
          <a:bodyPr wrap="none" rtlCol="0">
            <a:spAutoFit/>
          </a:bodyPr>
          <a:lstStyle/>
          <a:p>
            <a:r>
              <a:rPr lang="en-US" dirty="0"/>
              <a:t>Overlap = 0%</a:t>
            </a:r>
          </a:p>
        </p:txBody>
      </p:sp>
      <p:sp>
        <p:nvSpPr>
          <p:cNvPr id="9" name="TextBox 8">
            <a:extLst>
              <a:ext uri="{FF2B5EF4-FFF2-40B4-BE49-F238E27FC236}">
                <a16:creationId xmlns:a16="http://schemas.microsoft.com/office/drawing/2014/main" id="{C62AEDB8-7AA1-2FE8-9382-8082E63E697E}"/>
              </a:ext>
            </a:extLst>
          </p:cNvPr>
          <p:cNvSpPr txBox="1"/>
          <p:nvPr/>
        </p:nvSpPr>
        <p:spPr>
          <a:xfrm>
            <a:off x="8686800" y="1411069"/>
            <a:ext cx="3200400" cy="646331"/>
          </a:xfrm>
          <a:prstGeom prst="rect">
            <a:avLst/>
          </a:prstGeom>
          <a:noFill/>
        </p:spPr>
        <p:txBody>
          <a:bodyPr wrap="square" rtlCol="0">
            <a:spAutoFit/>
          </a:bodyPr>
          <a:lstStyle/>
          <a:p>
            <a:r>
              <a:rPr lang="en-US" dirty="0"/>
              <a:t>Polar observations</a:t>
            </a:r>
          </a:p>
          <a:p>
            <a:r>
              <a:rPr lang="en-US" dirty="0"/>
              <a:t>Tropical application</a:t>
            </a:r>
          </a:p>
        </p:txBody>
      </p:sp>
      <p:sp>
        <p:nvSpPr>
          <p:cNvPr id="10" name="Rectangle 9">
            <a:extLst>
              <a:ext uri="{FF2B5EF4-FFF2-40B4-BE49-F238E27FC236}">
                <a16:creationId xmlns:a16="http://schemas.microsoft.com/office/drawing/2014/main" id="{23D96489-C57D-2E1C-6932-B6A3A14EBCF0}"/>
              </a:ext>
            </a:extLst>
          </p:cNvPr>
          <p:cNvSpPr/>
          <p:nvPr/>
        </p:nvSpPr>
        <p:spPr>
          <a:xfrm>
            <a:off x="1143000" y="1364442"/>
            <a:ext cx="6781800" cy="478893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1933CA-94E8-0AE2-37A1-FEA091B7ADFA}"/>
              </a:ext>
            </a:extLst>
          </p:cNvPr>
          <p:cNvSpPr/>
          <p:nvPr/>
        </p:nvSpPr>
        <p:spPr>
          <a:xfrm>
            <a:off x="3959051" y="880362"/>
            <a:ext cx="1828800" cy="365760"/>
          </a:xfrm>
          <a:prstGeom prst="rect">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Domain</a:t>
            </a:r>
          </a:p>
        </p:txBody>
      </p:sp>
    </p:spTree>
    <p:extLst>
      <p:ext uri="{BB962C8B-B14F-4D97-AF65-F5344CB8AC3E}">
        <p14:creationId xmlns:p14="http://schemas.microsoft.com/office/powerpoint/2010/main" val="419535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density</a:t>
            </a:r>
          </a:p>
        </p:txBody>
      </p:sp>
      <p:sp>
        <p:nvSpPr>
          <p:cNvPr id="3" name="Content Placeholder 2"/>
          <p:cNvSpPr>
            <a:spLocks noGrp="1"/>
          </p:cNvSpPr>
          <p:nvPr>
            <p:ph idx="1"/>
          </p:nvPr>
        </p:nvSpPr>
        <p:spPr/>
        <p:txBody>
          <a:bodyPr>
            <a:normAutofit/>
          </a:bodyPr>
          <a:lstStyle/>
          <a:p>
            <a:r>
              <a:rPr lang="en-US" dirty="0"/>
              <a:t>The average number of observations in a 100 km x 100 km square area</a:t>
            </a:r>
          </a:p>
          <a:p>
            <a:pPr lvl="1"/>
            <a:r>
              <a:rPr lang="en-US" dirty="0"/>
              <a:t>For satellite data this is average across the swath</a:t>
            </a:r>
          </a:p>
          <a:p>
            <a:pPr lvl="2"/>
            <a:r>
              <a:rPr lang="en-US" dirty="0"/>
              <a:t>Across a single swath, does not account for overlapping swaths near poles.</a:t>
            </a:r>
          </a:p>
          <a:p>
            <a:pPr lvl="1"/>
            <a:r>
              <a:rPr lang="en-US" dirty="0"/>
              <a:t>For radiosondes this is number of radiosondes in 12 h period divided by the the area covered by land (in units of 100 km x 100 km)</a:t>
            </a:r>
          </a:p>
        </p:txBody>
      </p:sp>
    </p:spTree>
    <p:extLst>
      <p:ext uri="{BB962C8B-B14F-4D97-AF65-F5344CB8AC3E}">
        <p14:creationId xmlns:p14="http://schemas.microsoft.com/office/powerpoint/2010/main" val="3823936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resolution</a:t>
            </a:r>
          </a:p>
        </p:txBody>
      </p:sp>
      <p:sp>
        <p:nvSpPr>
          <p:cNvPr id="3" name="Content Placeholder 2"/>
          <p:cNvSpPr>
            <a:spLocks noGrp="1"/>
          </p:cNvSpPr>
          <p:nvPr>
            <p:ph idx="1"/>
          </p:nvPr>
        </p:nvSpPr>
        <p:spPr/>
        <p:txBody>
          <a:bodyPr>
            <a:normAutofit/>
          </a:bodyPr>
          <a:lstStyle/>
          <a:p>
            <a:r>
              <a:rPr lang="en-US" dirty="0"/>
              <a:t>Typical length of the GIFOV (ground-projected instantaneous field of view)</a:t>
            </a:r>
          </a:p>
          <a:p>
            <a:r>
              <a:rPr lang="en-US" dirty="0">
                <a:highlight>
                  <a:srgbClr val="00FF00"/>
                </a:highlight>
              </a:rPr>
              <a:t>Note: </a:t>
            </a:r>
            <a:r>
              <a:rPr lang="en-US" dirty="0"/>
              <a:t>SPRWG says horizontal resolution is the spacing between observations. </a:t>
            </a:r>
          </a:p>
        </p:txBody>
      </p:sp>
    </p:spTree>
    <p:extLst>
      <p:ext uri="{BB962C8B-B14F-4D97-AF65-F5344CB8AC3E}">
        <p14:creationId xmlns:p14="http://schemas.microsoft.com/office/powerpoint/2010/main" val="339166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546549" cy="563562"/>
          </a:xfrm>
        </p:spPr>
        <p:txBody>
          <a:bodyPr>
            <a:normAutofit fontScale="90000"/>
          </a:bodyPr>
          <a:lstStyle/>
          <a:p>
            <a:r>
              <a:rPr lang="en-US" dirty="0"/>
              <a:t>Vertical Attributes</a:t>
            </a:r>
          </a:p>
        </p:txBody>
      </p:sp>
      <p:pic>
        <p:nvPicPr>
          <p:cNvPr id="3" name="Picture 2">
            <a:extLst>
              <a:ext uri="{FF2B5EF4-FFF2-40B4-BE49-F238E27FC236}">
                <a16:creationId xmlns:a16="http://schemas.microsoft.com/office/drawing/2014/main" id="{D8FB8C48-6703-A1A6-A925-074A1A2E70C3}"/>
              </a:ext>
            </a:extLst>
          </p:cNvPr>
          <p:cNvPicPr>
            <a:picLocks noChangeAspect="1"/>
          </p:cNvPicPr>
          <p:nvPr/>
        </p:nvPicPr>
        <p:blipFill>
          <a:blip r:embed="rId3"/>
          <a:stretch>
            <a:fillRect/>
          </a:stretch>
        </p:blipFill>
        <p:spPr>
          <a:xfrm>
            <a:off x="253866" y="2584661"/>
            <a:ext cx="11690350" cy="1689100"/>
          </a:xfrm>
          <a:prstGeom prst="rect">
            <a:avLst/>
          </a:prstGeom>
        </p:spPr>
      </p:pic>
    </p:spTree>
    <p:extLst>
      <p:ext uri="{BB962C8B-B14F-4D97-AF65-F5344CB8AC3E}">
        <p14:creationId xmlns:p14="http://schemas.microsoft.com/office/powerpoint/2010/main" val="151588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780065B-2287-02A5-3F44-02BA3010E47E}"/>
              </a:ext>
            </a:extLst>
          </p:cNvPr>
          <p:cNvSpPr txBox="1">
            <a:spLocks/>
          </p:cNvSpPr>
          <p:nvPr/>
        </p:nvSpPr>
        <p:spPr>
          <a:xfrm>
            <a:off x="838200" y="714587"/>
            <a:ext cx="10515600" cy="51609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NTR"/>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Vertical extent will be scored by overlap but is still coded as two attributes: [Vertical Extent Bottom, Vertical Extent Top]</a:t>
            </a:r>
          </a:p>
          <a:p>
            <a:endParaRPr lang="en-US" dirty="0"/>
          </a:p>
        </p:txBody>
      </p:sp>
      <p:sp>
        <p:nvSpPr>
          <p:cNvPr id="2" name="Title 1"/>
          <p:cNvSpPr>
            <a:spLocks noGrp="1"/>
          </p:cNvSpPr>
          <p:nvPr>
            <p:ph type="title"/>
          </p:nvPr>
        </p:nvSpPr>
        <p:spPr>
          <a:xfrm>
            <a:off x="1003851" y="274638"/>
            <a:ext cx="8978349" cy="563562"/>
          </a:xfrm>
        </p:spPr>
        <p:txBody>
          <a:bodyPr>
            <a:normAutofit fontScale="90000"/>
          </a:bodyPr>
          <a:lstStyle/>
          <a:p>
            <a:r>
              <a:rPr lang="en-US" dirty="0"/>
              <a:t>Vertical extent overlap</a:t>
            </a:r>
          </a:p>
        </p:txBody>
      </p:sp>
      <p:grpSp>
        <p:nvGrpSpPr>
          <p:cNvPr id="5" name="Group 4">
            <a:extLst>
              <a:ext uri="{FF2B5EF4-FFF2-40B4-BE49-F238E27FC236}">
                <a16:creationId xmlns:a16="http://schemas.microsoft.com/office/drawing/2014/main" id="{82FCDC82-ED2B-7A8A-CA67-D826F30522EC}"/>
              </a:ext>
            </a:extLst>
          </p:cNvPr>
          <p:cNvGrpSpPr/>
          <p:nvPr/>
        </p:nvGrpSpPr>
        <p:grpSpPr>
          <a:xfrm>
            <a:off x="1960269" y="1905000"/>
            <a:ext cx="6977509" cy="3722132"/>
            <a:chOff x="1447800" y="1905000"/>
            <a:chExt cx="6977509" cy="3722132"/>
          </a:xfrm>
        </p:grpSpPr>
        <p:sp>
          <p:nvSpPr>
            <p:cNvPr id="17" name="TextBox 16">
              <a:extLst>
                <a:ext uri="{FF2B5EF4-FFF2-40B4-BE49-F238E27FC236}">
                  <a16:creationId xmlns:a16="http://schemas.microsoft.com/office/drawing/2014/main" id="{52AE3707-F5DE-E44F-BC52-7C22DD9ABEB9}"/>
                </a:ext>
              </a:extLst>
            </p:cNvPr>
            <p:cNvSpPr txBox="1"/>
            <p:nvPr/>
          </p:nvSpPr>
          <p:spPr>
            <a:xfrm>
              <a:off x="1447800" y="1905000"/>
              <a:ext cx="3200400" cy="923330"/>
            </a:xfrm>
            <a:prstGeom prst="rect">
              <a:avLst/>
            </a:prstGeom>
            <a:noFill/>
          </p:spPr>
          <p:txBody>
            <a:bodyPr wrap="square" rtlCol="0">
              <a:spAutoFit/>
            </a:bodyPr>
            <a:lstStyle/>
            <a:p>
              <a:r>
                <a:rPr lang="en-US" u="sng" dirty="0"/>
                <a:t>Water vapor</a:t>
              </a:r>
            </a:p>
            <a:p>
              <a:r>
                <a:rPr lang="en-US" dirty="0"/>
                <a:t>IR observations</a:t>
              </a:r>
            </a:p>
            <a:p>
              <a:r>
                <a:rPr lang="en-US" dirty="0"/>
                <a:t>GNWP application</a:t>
              </a:r>
            </a:p>
          </p:txBody>
        </p:sp>
        <p:sp>
          <p:nvSpPr>
            <p:cNvPr id="18" name="Rectangle 17">
              <a:extLst>
                <a:ext uri="{FF2B5EF4-FFF2-40B4-BE49-F238E27FC236}">
                  <a16:creationId xmlns:a16="http://schemas.microsoft.com/office/drawing/2014/main" id="{CE2E71AC-5EBF-984D-97F9-C38F786DF136}"/>
                </a:ext>
              </a:extLst>
            </p:cNvPr>
            <p:cNvSpPr/>
            <p:nvPr/>
          </p:nvSpPr>
          <p:spPr>
            <a:xfrm>
              <a:off x="1447800" y="1905000"/>
              <a:ext cx="3200400" cy="3200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6FC8CDD-EC6E-714D-9E9F-4943E4927EB5}"/>
                </a:ext>
              </a:extLst>
            </p:cNvPr>
            <p:cNvSpPr txBox="1"/>
            <p:nvPr/>
          </p:nvSpPr>
          <p:spPr>
            <a:xfrm>
              <a:off x="2286000" y="5257800"/>
              <a:ext cx="6139309" cy="369332"/>
            </a:xfrm>
            <a:prstGeom prst="rect">
              <a:avLst/>
            </a:prstGeom>
            <a:noFill/>
          </p:spPr>
          <p:txBody>
            <a:bodyPr wrap="none" rtlCol="0">
              <a:spAutoFit/>
            </a:bodyPr>
            <a:lstStyle/>
            <a:p>
              <a:r>
                <a:rPr lang="en-US" dirty="0"/>
                <a:t>Overlap = fraction of blue app box overlapped by green </a:t>
              </a:r>
              <a:r>
                <a:rPr lang="en-US" dirty="0" err="1"/>
                <a:t>obs</a:t>
              </a:r>
              <a:r>
                <a:rPr lang="en-US" dirty="0"/>
                <a:t> box </a:t>
              </a:r>
            </a:p>
          </p:txBody>
        </p:sp>
        <p:sp>
          <p:nvSpPr>
            <p:cNvPr id="3" name="Rectangle 2">
              <a:extLst>
                <a:ext uri="{FF2B5EF4-FFF2-40B4-BE49-F238E27FC236}">
                  <a16:creationId xmlns:a16="http://schemas.microsoft.com/office/drawing/2014/main" id="{FD7364D7-BB13-8136-36E4-F3309292D2D7}"/>
                </a:ext>
              </a:extLst>
            </p:cNvPr>
            <p:cNvSpPr/>
            <p:nvPr/>
          </p:nvSpPr>
          <p:spPr>
            <a:xfrm rot="5400000">
              <a:off x="1415975" y="3400725"/>
              <a:ext cx="1676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6E9A60-6B41-21D4-CB95-1B6DC078E83A}"/>
                </a:ext>
              </a:extLst>
            </p:cNvPr>
            <p:cNvSpPr/>
            <p:nvPr/>
          </p:nvSpPr>
          <p:spPr>
            <a:xfrm rot="5400000">
              <a:off x="2990164" y="3715434"/>
              <a:ext cx="1030069" cy="9144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D98DDB3-674A-7DAF-B557-3081FAA55179}"/>
              </a:ext>
            </a:extLst>
          </p:cNvPr>
          <p:cNvGrpSpPr/>
          <p:nvPr/>
        </p:nvGrpSpPr>
        <p:grpSpPr>
          <a:xfrm>
            <a:off x="6227469" y="1896070"/>
            <a:ext cx="3200400" cy="3220998"/>
            <a:chOff x="1447800" y="1884402"/>
            <a:chExt cx="3200400" cy="3220998"/>
          </a:xfrm>
        </p:grpSpPr>
        <p:sp>
          <p:nvSpPr>
            <p:cNvPr id="29" name="Rectangle 28">
              <a:extLst>
                <a:ext uri="{FF2B5EF4-FFF2-40B4-BE49-F238E27FC236}">
                  <a16:creationId xmlns:a16="http://schemas.microsoft.com/office/drawing/2014/main" id="{D3D55964-2F1A-A4C4-11A8-62E906EBEAE7}"/>
                </a:ext>
              </a:extLst>
            </p:cNvPr>
            <p:cNvSpPr/>
            <p:nvPr/>
          </p:nvSpPr>
          <p:spPr>
            <a:xfrm rot="5400000">
              <a:off x="2324094" y="2845834"/>
              <a:ext cx="2362201" cy="9143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2DEC2E4-8BAF-7734-40A2-137C77B10E15}"/>
                </a:ext>
              </a:extLst>
            </p:cNvPr>
            <p:cNvSpPr txBox="1"/>
            <p:nvPr/>
          </p:nvSpPr>
          <p:spPr>
            <a:xfrm>
              <a:off x="1447800" y="1884402"/>
              <a:ext cx="3200400" cy="923330"/>
            </a:xfrm>
            <a:prstGeom prst="rect">
              <a:avLst/>
            </a:prstGeom>
            <a:noFill/>
          </p:spPr>
          <p:txBody>
            <a:bodyPr wrap="square" rtlCol="0">
              <a:spAutoFit/>
            </a:bodyPr>
            <a:lstStyle/>
            <a:p>
              <a:r>
                <a:rPr lang="en-US" u="sng" dirty="0"/>
                <a:t>Temperature</a:t>
              </a:r>
            </a:p>
            <a:p>
              <a:r>
                <a:rPr lang="en-US" dirty="0"/>
                <a:t>GNSS observations</a:t>
              </a:r>
            </a:p>
            <a:p>
              <a:r>
                <a:rPr lang="en-US" dirty="0"/>
                <a:t>GNWP application</a:t>
              </a:r>
            </a:p>
          </p:txBody>
        </p:sp>
        <p:sp>
          <p:nvSpPr>
            <p:cNvPr id="26" name="Rectangle 25">
              <a:extLst>
                <a:ext uri="{FF2B5EF4-FFF2-40B4-BE49-F238E27FC236}">
                  <a16:creationId xmlns:a16="http://schemas.microsoft.com/office/drawing/2014/main" id="{C2A33BFD-492D-B0E7-3AC4-C3574CE3651E}"/>
                </a:ext>
              </a:extLst>
            </p:cNvPr>
            <p:cNvSpPr/>
            <p:nvPr/>
          </p:nvSpPr>
          <p:spPr>
            <a:xfrm>
              <a:off x="1447800" y="1905000"/>
              <a:ext cx="3200400" cy="3200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EB2E4A2-7D19-C75B-7D12-B41686346ACA}"/>
                </a:ext>
              </a:extLst>
            </p:cNvPr>
            <p:cNvSpPr/>
            <p:nvPr/>
          </p:nvSpPr>
          <p:spPr>
            <a:xfrm rot="5400000">
              <a:off x="1415975" y="3400725"/>
              <a:ext cx="1676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4F030C7E-C017-9787-E8E1-09AF0E7FCF7D}"/>
              </a:ext>
            </a:extLst>
          </p:cNvPr>
          <p:cNvSpPr txBox="1"/>
          <p:nvPr/>
        </p:nvSpPr>
        <p:spPr>
          <a:xfrm>
            <a:off x="5574726" y="4495800"/>
            <a:ext cx="652743" cy="369332"/>
          </a:xfrm>
          <a:prstGeom prst="rect">
            <a:avLst/>
          </a:prstGeom>
          <a:noFill/>
        </p:spPr>
        <p:txBody>
          <a:bodyPr wrap="none" rtlCol="0">
            <a:spAutoFit/>
          </a:bodyPr>
          <a:lstStyle/>
          <a:p>
            <a:r>
              <a:rPr lang="en-US" dirty="0"/>
              <a:t>1000</a:t>
            </a:r>
          </a:p>
        </p:txBody>
      </p:sp>
      <p:sp>
        <p:nvSpPr>
          <p:cNvPr id="37" name="TextBox 36">
            <a:extLst>
              <a:ext uri="{FF2B5EF4-FFF2-40B4-BE49-F238E27FC236}">
                <a16:creationId xmlns:a16="http://schemas.microsoft.com/office/drawing/2014/main" id="{B6D6DF18-03F5-227C-EE7C-08CBC1F04435}"/>
              </a:ext>
            </a:extLst>
          </p:cNvPr>
          <p:cNvSpPr txBox="1"/>
          <p:nvPr/>
        </p:nvSpPr>
        <p:spPr>
          <a:xfrm>
            <a:off x="5691745" y="4202668"/>
            <a:ext cx="535724" cy="369332"/>
          </a:xfrm>
          <a:prstGeom prst="rect">
            <a:avLst/>
          </a:prstGeom>
          <a:noFill/>
        </p:spPr>
        <p:txBody>
          <a:bodyPr wrap="none" rtlCol="0">
            <a:spAutoFit/>
          </a:bodyPr>
          <a:lstStyle/>
          <a:p>
            <a:r>
              <a:rPr lang="en-US" dirty="0"/>
              <a:t>900</a:t>
            </a:r>
          </a:p>
        </p:txBody>
      </p:sp>
      <p:sp>
        <p:nvSpPr>
          <p:cNvPr id="38" name="TextBox 37">
            <a:extLst>
              <a:ext uri="{FF2B5EF4-FFF2-40B4-BE49-F238E27FC236}">
                <a16:creationId xmlns:a16="http://schemas.microsoft.com/office/drawing/2014/main" id="{D7869D7D-1EF6-421E-6C0D-CBD2C3B937E2}"/>
              </a:ext>
            </a:extLst>
          </p:cNvPr>
          <p:cNvSpPr txBox="1"/>
          <p:nvPr/>
        </p:nvSpPr>
        <p:spPr>
          <a:xfrm>
            <a:off x="5661012" y="2895600"/>
            <a:ext cx="535724" cy="369332"/>
          </a:xfrm>
          <a:prstGeom prst="rect">
            <a:avLst/>
          </a:prstGeom>
          <a:noFill/>
        </p:spPr>
        <p:txBody>
          <a:bodyPr wrap="none" rtlCol="0">
            <a:spAutoFit/>
          </a:bodyPr>
          <a:lstStyle/>
          <a:p>
            <a:r>
              <a:rPr lang="en-US" dirty="0"/>
              <a:t>100</a:t>
            </a:r>
          </a:p>
        </p:txBody>
      </p:sp>
      <p:sp>
        <p:nvSpPr>
          <p:cNvPr id="39" name="TextBox 38">
            <a:extLst>
              <a:ext uri="{FF2B5EF4-FFF2-40B4-BE49-F238E27FC236}">
                <a16:creationId xmlns:a16="http://schemas.microsoft.com/office/drawing/2014/main" id="{35E90F0A-D8C1-2883-FF0B-6D30B9F52950}"/>
              </a:ext>
            </a:extLst>
          </p:cNvPr>
          <p:cNvSpPr txBox="1"/>
          <p:nvPr/>
        </p:nvSpPr>
        <p:spPr>
          <a:xfrm>
            <a:off x="1307526" y="4495800"/>
            <a:ext cx="652743" cy="369332"/>
          </a:xfrm>
          <a:prstGeom prst="rect">
            <a:avLst/>
          </a:prstGeom>
          <a:noFill/>
        </p:spPr>
        <p:txBody>
          <a:bodyPr wrap="none" rtlCol="0">
            <a:spAutoFit/>
          </a:bodyPr>
          <a:lstStyle/>
          <a:p>
            <a:r>
              <a:rPr lang="en-US" dirty="0"/>
              <a:t>1000</a:t>
            </a:r>
          </a:p>
        </p:txBody>
      </p:sp>
      <p:sp>
        <p:nvSpPr>
          <p:cNvPr id="40" name="TextBox 39">
            <a:extLst>
              <a:ext uri="{FF2B5EF4-FFF2-40B4-BE49-F238E27FC236}">
                <a16:creationId xmlns:a16="http://schemas.microsoft.com/office/drawing/2014/main" id="{62D9A183-1072-A96B-C0C4-EDFFD20F3468}"/>
              </a:ext>
            </a:extLst>
          </p:cNvPr>
          <p:cNvSpPr txBox="1"/>
          <p:nvPr/>
        </p:nvSpPr>
        <p:spPr>
          <a:xfrm>
            <a:off x="1424545" y="3581400"/>
            <a:ext cx="535724" cy="369332"/>
          </a:xfrm>
          <a:prstGeom prst="rect">
            <a:avLst/>
          </a:prstGeom>
          <a:noFill/>
        </p:spPr>
        <p:txBody>
          <a:bodyPr wrap="none" rtlCol="0">
            <a:spAutoFit/>
          </a:bodyPr>
          <a:lstStyle/>
          <a:p>
            <a:r>
              <a:rPr lang="en-US" dirty="0"/>
              <a:t>300</a:t>
            </a:r>
          </a:p>
        </p:txBody>
      </p:sp>
      <p:sp>
        <p:nvSpPr>
          <p:cNvPr id="41" name="TextBox 40">
            <a:extLst>
              <a:ext uri="{FF2B5EF4-FFF2-40B4-BE49-F238E27FC236}">
                <a16:creationId xmlns:a16="http://schemas.microsoft.com/office/drawing/2014/main" id="{49C0F0B7-1BD9-ED25-DF7C-C3BBCAF5CF36}"/>
              </a:ext>
            </a:extLst>
          </p:cNvPr>
          <p:cNvSpPr txBox="1"/>
          <p:nvPr/>
        </p:nvSpPr>
        <p:spPr>
          <a:xfrm>
            <a:off x="1426869" y="2895600"/>
            <a:ext cx="535724" cy="369332"/>
          </a:xfrm>
          <a:prstGeom prst="rect">
            <a:avLst/>
          </a:prstGeom>
          <a:noFill/>
        </p:spPr>
        <p:txBody>
          <a:bodyPr wrap="none" rtlCol="0">
            <a:spAutoFit/>
          </a:bodyPr>
          <a:lstStyle/>
          <a:p>
            <a:r>
              <a:rPr lang="en-US" dirty="0"/>
              <a:t>100</a:t>
            </a:r>
          </a:p>
        </p:txBody>
      </p:sp>
      <p:sp>
        <p:nvSpPr>
          <p:cNvPr id="42" name="TextBox 41">
            <a:extLst>
              <a:ext uri="{FF2B5EF4-FFF2-40B4-BE49-F238E27FC236}">
                <a16:creationId xmlns:a16="http://schemas.microsoft.com/office/drawing/2014/main" id="{850209F8-77B2-AED4-8F62-1DCFD357BE16}"/>
              </a:ext>
            </a:extLst>
          </p:cNvPr>
          <p:cNvSpPr txBox="1"/>
          <p:nvPr/>
        </p:nvSpPr>
        <p:spPr>
          <a:xfrm>
            <a:off x="5791785" y="1981200"/>
            <a:ext cx="418704" cy="369332"/>
          </a:xfrm>
          <a:prstGeom prst="rect">
            <a:avLst/>
          </a:prstGeom>
          <a:noFill/>
        </p:spPr>
        <p:txBody>
          <a:bodyPr wrap="none" rtlCol="0">
            <a:spAutoFit/>
          </a:bodyPr>
          <a:lstStyle/>
          <a:p>
            <a:r>
              <a:rPr lang="en-US" dirty="0"/>
              <a:t>50</a:t>
            </a:r>
          </a:p>
        </p:txBody>
      </p:sp>
      <p:sp>
        <p:nvSpPr>
          <p:cNvPr id="6" name="TextBox 5">
            <a:extLst>
              <a:ext uri="{FF2B5EF4-FFF2-40B4-BE49-F238E27FC236}">
                <a16:creationId xmlns:a16="http://schemas.microsoft.com/office/drawing/2014/main" id="{0EA8AB9C-AEE5-3315-1988-9B6B2A82325C}"/>
              </a:ext>
            </a:extLst>
          </p:cNvPr>
          <p:cNvSpPr txBox="1"/>
          <p:nvPr/>
        </p:nvSpPr>
        <p:spPr>
          <a:xfrm rot="16200000">
            <a:off x="465614" y="3247255"/>
            <a:ext cx="1529842" cy="369332"/>
          </a:xfrm>
          <a:prstGeom prst="rect">
            <a:avLst/>
          </a:prstGeom>
          <a:noFill/>
        </p:spPr>
        <p:txBody>
          <a:bodyPr wrap="none" rtlCol="0">
            <a:spAutoFit/>
          </a:bodyPr>
          <a:lstStyle/>
          <a:p>
            <a:r>
              <a:rPr lang="en-US" dirty="0"/>
              <a:t>Pressure (</a:t>
            </a:r>
            <a:r>
              <a:rPr lang="en-US" dirty="0" err="1"/>
              <a:t>hPa</a:t>
            </a:r>
            <a:r>
              <a:rPr lang="en-US" dirty="0"/>
              <a:t>)</a:t>
            </a:r>
          </a:p>
        </p:txBody>
      </p:sp>
      <p:sp>
        <p:nvSpPr>
          <p:cNvPr id="9" name="Rectangle 8">
            <a:extLst>
              <a:ext uri="{FF2B5EF4-FFF2-40B4-BE49-F238E27FC236}">
                <a16:creationId xmlns:a16="http://schemas.microsoft.com/office/drawing/2014/main" id="{ADE7606B-DFEA-382A-A625-1C60317D7079}"/>
              </a:ext>
            </a:extLst>
          </p:cNvPr>
          <p:cNvSpPr/>
          <p:nvPr/>
        </p:nvSpPr>
        <p:spPr>
          <a:xfrm>
            <a:off x="9841528" y="3628580"/>
            <a:ext cx="1371600" cy="365760"/>
          </a:xfrm>
          <a:prstGeom prst="rect">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a:t>
            </a:r>
          </a:p>
        </p:txBody>
      </p:sp>
      <p:sp>
        <p:nvSpPr>
          <p:cNvPr id="11" name="Rectangle 10">
            <a:extLst>
              <a:ext uri="{FF2B5EF4-FFF2-40B4-BE49-F238E27FC236}">
                <a16:creationId xmlns:a16="http://schemas.microsoft.com/office/drawing/2014/main" id="{D0FD44B8-FADA-36CF-6AA1-AC5870D6C220}"/>
              </a:ext>
            </a:extLst>
          </p:cNvPr>
          <p:cNvSpPr/>
          <p:nvPr/>
        </p:nvSpPr>
        <p:spPr>
          <a:xfrm>
            <a:off x="9820338" y="2898947"/>
            <a:ext cx="1371600" cy="365760"/>
          </a:xfrm>
          <a:prstGeom prst="rect">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a:t>
            </a:r>
          </a:p>
        </p:txBody>
      </p:sp>
    </p:spTree>
    <p:extLst>
      <p:ext uri="{BB962C8B-B14F-4D97-AF65-F5344CB8AC3E}">
        <p14:creationId xmlns:p14="http://schemas.microsoft.com/office/powerpoint/2010/main" val="2179827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780065B-2287-02A5-3F44-02BA3010E47E}"/>
              </a:ext>
            </a:extLst>
          </p:cNvPr>
          <p:cNvSpPr txBox="1">
            <a:spLocks/>
          </p:cNvSpPr>
          <p:nvPr/>
        </p:nvSpPr>
        <p:spPr>
          <a:xfrm>
            <a:off x="838200" y="714587"/>
            <a:ext cx="10515600" cy="51609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NTR"/>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Vertical extent will be scored by overlap but is still coded as two attributes: [Vertical Extent Bottom, Vertical Extent Top]</a:t>
            </a:r>
          </a:p>
          <a:p>
            <a:endParaRPr lang="en-US" dirty="0"/>
          </a:p>
        </p:txBody>
      </p:sp>
      <p:sp>
        <p:nvSpPr>
          <p:cNvPr id="2" name="Title 1"/>
          <p:cNvSpPr>
            <a:spLocks noGrp="1"/>
          </p:cNvSpPr>
          <p:nvPr>
            <p:ph type="title"/>
          </p:nvPr>
        </p:nvSpPr>
        <p:spPr>
          <a:xfrm>
            <a:off x="1003851" y="274638"/>
            <a:ext cx="8978349" cy="563562"/>
          </a:xfrm>
        </p:spPr>
        <p:txBody>
          <a:bodyPr>
            <a:normAutofit fontScale="90000"/>
          </a:bodyPr>
          <a:lstStyle/>
          <a:p>
            <a:r>
              <a:rPr lang="en-US" dirty="0"/>
              <a:t>Vertical extent overlap</a:t>
            </a:r>
          </a:p>
        </p:txBody>
      </p:sp>
      <p:grpSp>
        <p:nvGrpSpPr>
          <p:cNvPr id="5" name="Group 4">
            <a:extLst>
              <a:ext uri="{FF2B5EF4-FFF2-40B4-BE49-F238E27FC236}">
                <a16:creationId xmlns:a16="http://schemas.microsoft.com/office/drawing/2014/main" id="{82FCDC82-ED2B-7A8A-CA67-D826F30522EC}"/>
              </a:ext>
            </a:extLst>
          </p:cNvPr>
          <p:cNvGrpSpPr/>
          <p:nvPr/>
        </p:nvGrpSpPr>
        <p:grpSpPr>
          <a:xfrm>
            <a:off x="1960269" y="1905000"/>
            <a:ext cx="3200400" cy="3200400"/>
            <a:chOff x="1447800" y="1905000"/>
            <a:chExt cx="3200400" cy="3200400"/>
          </a:xfrm>
        </p:grpSpPr>
        <p:sp>
          <p:nvSpPr>
            <p:cNvPr id="17" name="TextBox 16">
              <a:extLst>
                <a:ext uri="{FF2B5EF4-FFF2-40B4-BE49-F238E27FC236}">
                  <a16:creationId xmlns:a16="http://schemas.microsoft.com/office/drawing/2014/main" id="{52AE3707-F5DE-E44F-BC52-7C22DD9ABEB9}"/>
                </a:ext>
              </a:extLst>
            </p:cNvPr>
            <p:cNvSpPr txBox="1"/>
            <p:nvPr/>
          </p:nvSpPr>
          <p:spPr>
            <a:xfrm>
              <a:off x="1447800" y="1905000"/>
              <a:ext cx="3200400" cy="923330"/>
            </a:xfrm>
            <a:prstGeom prst="rect">
              <a:avLst/>
            </a:prstGeom>
            <a:noFill/>
          </p:spPr>
          <p:txBody>
            <a:bodyPr wrap="square" rtlCol="0">
              <a:spAutoFit/>
            </a:bodyPr>
            <a:lstStyle/>
            <a:p>
              <a:r>
                <a:rPr lang="en-US" u="sng" dirty="0"/>
                <a:t>Water vapor</a:t>
              </a:r>
            </a:p>
            <a:p>
              <a:r>
                <a:rPr lang="en-US" dirty="0"/>
                <a:t>IR observations</a:t>
              </a:r>
            </a:p>
            <a:p>
              <a:r>
                <a:rPr lang="en-US" dirty="0"/>
                <a:t>GNWP application</a:t>
              </a:r>
            </a:p>
          </p:txBody>
        </p:sp>
        <p:sp>
          <p:nvSpPr>
            <p:cNvPr id="18" name="Rectangle 17">
              <a:extLst>
                <a:ext uri="{FF2B5EF4-FFF2-40B4-BE49-F238E27FC236}">
                  <a16:creationId xmlns:a16="http://schemas.microsoft.com/office/drawing/2014/main" id="{CE2E71AC-5EBF-984D-97F9-C38F786DF136}"/>
                </a:ext>
              </a:extLst>
            </p:cNvPr>
            <p:cNvSpPr/>
            <p:nvPr/>
          </p:nvSpPr>
          <p:spPr>
            <a:xfrm>
              <a:off x="1447800" y="1905000"/>
              <a:ext cx="3200400" cy="3200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D7364D7-BB13-8136-36E4-F3309292D2D7}"/>
                </a:ext>
              </a:extLst>
            </p:cNvPr>
            <p:cNvSpPr/>
            <p:nvPr/>
          </p:nvSpPr>
          <p:spPr>
            <a:xfrm rot="5400000">
              <a:off x="1415975" y="3400725"/>
              <a:ext cx="1676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6E9A60-6B41-21D4-CB95-1B6DC078E83A}"/>
                </a:ext>
              </a:extLst>
            </p:cNvPr>
            <p:cNvSpPr/>
            <p:nvPr/>
          </p:nvSpPr>
          <p:spPr>
            <a:xfrm rot="5400000">
              <a:off x="2990164" y="3715434"/>
              <a:ext cx="1030069" cy="9144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D98DDB3-674A-7DAF-B557-3081FAA55179}"/>
              </a:ext>
            </a:extLst>
          </p:cNvPr>
          <p:cNvGrpSpPr/>
          <p:nvPr/>
        </p:nvGrpSpPr>
        <p:grpSpPr>
          <a:xfrm>
            <a:off x="6227469" y="1896070"/>
            <a:ext cx="3200400" cy="3220998"/>
            <a:chOff x="1447800" y="1884402"/>
            <a:chExt cx="3200400" cy="3220998"/>
          </a:xfrm>
        </p:grpSpPr>
        <p:sp>
          <p:nvSpPr>
            <p:cNvPr id="29" name="Rectangle 28">
              <a:extLst>
                <a:ext uri="{FF2B5EF4-FFF2-40B4-BE49-F238E27FC236}">
                  <a16:creationId xmlns:a16="http://schemas.microsoft.com/office/drawing/2014/main" id="{D3D55964-2F1A-A4C4-11A8-62E906EBEAE7}"/>
                </a:ext>
              </a:extLst>
            </p:cNvPr>
            <p:cNvSpPr/>
            <p:nvPr/>
          </p:nvSpPr>
          <p:spPr>
            <a:xfrm rot="5400000">
              <a:off x="2324094" y="2845834"/>
              <a:ext cx="2362201" cy="91439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2DEC2E4-8BAF-7734-40A2-137C77B10E15}"/>
                </a:ext>
              </a:extLst>
            </p:cNvPr>
            <p:cNvSpPr txBox="1"/>
            <p:nvPr/>
          </p:nvSpPr>
          <p:spPr>
            <a:xfrm>
              <a:off x="1447800" y="1884402"/>
              <a:ext cx="3200400" cy="923330"/>
            </a:xfrm>
            <a:prstGeom prst="rect">
              <a:avLst/>
            </a:prstGeom>
            <a:noFill/>
          </p:spPr>
          <p:txBody>
            <a:bodyPr wrap="square" rtlCol="0">
              <a:spAutoFit/>
            </a:bodyPr>
            <a:lstStyle/>
            <a:p>
              <a:r>
                <a:rPr lang="en-US" u="sng" dirty="0"/>
                <a:t>Temperature</a:t>
              </a:r>
            </a:p>
            <a:p>
              <a:r>
                <a:rPr lang="en-US" dirty="0"/>
                <a:t>GNSS observations</a:t>
              </a:r>
            </a:p>
            <a:p>
              <a:r>
                <a:rPr lang="en-US" dirty="0"/>
                <a:t>GNWP application</a:t>
              </a:r>
            </a:p>
          </p:txBody>
        </p:sp>
        <p:sp>
          <p:nvSpPr>
            <p:cNvPr id="26" name="Rectangle 25">
              <a:extLst>
                <a:ext uri="{FF2B5EF4-FFF2-40B4-BE49-F238E27FC236}">
                  <a16:creationId xmlns:a16="http://schemas.microsoft.com/office/drawing/2014/main" id="{C2A33BFD-492D-B0E7-3AC4-C3574CE3651E}"/>
                </a:ext>
              </a:extLst>
            </p:cNvPr>
            <p:cNvSpPr/>
            <p:nvPr/>
          </p:nvSpPr>
          <p:spPr>
            <a:xfrm>
              <a:off x="1447800" y="1905000"/>
              <a:ext cx="3200400" cy="32004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EB2E4A2-7D19-C75B-7D12-B41686346ACA}"/>
                </a:ext>
              </a:extLst>
            </p:cNvPr>
            <p:cNvSpPr/>
            <p:nvPr/>
          </p:nvSpPr>
          <p:spPr>
            <a:xfrm rot="5400000">
              <a:off x="1415975" y="3400725"/>
              <a:ext cx="1676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4F030C7E-C017-9787-E8E1-09AF0E7FCF7D}"/>
              </a:ext>
            </a:extLst>
          </p:cNvPr>
          <p:cNvSpPr txBox="1"/>
          <p:nvPr/>
        </p:nvSpPr>
        <p:spPr>
          <a:xfrm>
            <a:off x="5574726" y="4495800"/>
            <a:ext cx="652743" cy="369332"/>
          </a:xfrm>
          <a:prstGeom prst="rect">
            <a:avLst/>
          </a:prstGeom>
          <a:noFill/>
        </p:spPr>
        <p:txBody>
          <a:bodyPr wrap="none" rtlCol="0">
            <a:spAutoFit/>
          </a:bodyPr>
          <a:lstStyle/>
          <a:p>
            <a:r>
              <a:rPr lang="en-US" dirty="0"/>
              <a:t>1000</a:t>
            </a:r>
          </a:p>
        </p:txBody>
      </p:sp>
      <p:sp>
        <p:nvSpPr>
          <p:cNvPr id="37" name="TextBox 36">
            <a:extLst>
              <a:ext uri="{FF2B5EF4-FFF2-40B4-BE49-F238E27FC236}">
                <a16:creationId xmlns:a16="http://schemas.microsoft.com/office/drawing/2014/main" id="{B6D6DF18-03F5-227C-EE7C-08CBC1F04435}"/>
              </a:ext>
            </a:extLst>
          </p:cNvPr>
          <p:cNvSpPr txBox="1"/>
          <p:nvPr/>
        </p:nvSpPr>
        <p:spPr>
          <a:xfrm>
            <a:off x="5691745" y="4202668"/>
            <a:ext cx="535724" cy="369332"/>
          </a:xfrm>
          <a:prstGeom prst="rect">
            <a:avLst/>
          </a:prstGeom>
          <a:noFill/>
        </p:spPr>
        <p:txBody>
          <a:bodyPr wrap="none" rtlCol="0">
            <a:spAutoFit/>
          </a:bodyPr>
          <a:lstStyle/>
          <a:p>
            <a:r>
              <a:rPr lang="en-US" dirty="0"/>
              <a:t>900</a:t>
            </a:r>
          </a:p>
        </p:txBody>
      </p:sp>
      <p:sp>
        <p:nvSpPr>
          <p:cNvPr id="38" name="TextBox 37">
            <a:extLst>
              <a:ext uri="{FF2B5EF4-FFF2-40B4-BE49-F238E27FC236}">
                <a16:creationId xmlns:a16="http://schemas.microsoft.com/office/drawing/2014/main" id="{D7869D7D-1EF6-421E-6C0D-CBD2C3B937E2}"/>
              </a:ext>
            </a:extLst>
          </p:cNvPr>
          <p:cNvSpPr txBox="1"/>
          <p:nvPr/>
        </p:nvSpPr>
        <p:spPr>
          <a:xfrm>
            <a:off x="5661012" y="2895600"/>
            <a:ext cx="535724" cy="369332"/>
          </a:xfrm>
          <a:prstGeom prst="rect">
            <a:avLst/>
          </a:prstGeom>
          <a:noFill/>
        </p:spPr>
        <p:txBody>
          <a:bodyPr wrap="none" rtlCol="0">
            <a:spAutoFit/>
          </a:bodyPr>
          <a:lstStyle/>
          <a:p>
            <a:r>
              <a:rPr lang="en-US" dirty="0"/>
              <a:t>100</a:t>
            </a:r>
          </a:p>
        </p:txBody>
      </p:sp>
      <p:sp>
        <p:nvSpPr>
          <p:cNvPr id="39" name="TextBox 38">
            <a:extLst>
              <a:ext uri="{FF2B5EF4-FFF2-40B4-BE49-F238E27FC236}">
                <a16:creationId xmlns:a16="http://schemas.microsoft.com/office/drawing/2014/main" id="{35E90F0A-D8C1-2883-FF0B-6D30B9F52950}"/>
              </a:ext>
            </a:extLst>
          </p:cNvPr>
          <p:cNvSpPr txBox="1"/>
          <p:nvPr/>
        </p:nvSpPr>
        <p:spPr>
          <a:xfrm>
            <a:off x="1307526" y="4495800"/>
            <a:ext cx="652743" cy="369332"/>
          </a:xfrm>
          <a:prstGeom prst="rect">
            <a:avLst/>
          </a:prstGeom>
          <a:noFill/>
        </p:spPr>
        <p:txBody>
          <a:bodyPr wrap="none" rtlCol="0">
            <a:spAutoFit/>
          </a:bodyPr>
          <a:lstStyle/>
          <a:p>
            <a:r>
              <a:rPr lang="en-US" dirty="0"/>
              <a:t>1000</a:t>
            </a:r>
          </a:p>
        </p:txBody>
      </p:sp>
      <p:sp>
        <p:nvSpPr>
          <p:cNvPr id="40" name="TextBox 39">
            <a:extLst>
              <a:ext uri="{FF2B5EF4-FFF2-40B4-BE49-F238E27FC236}">
                <a16:creationId xmlns:a16="http://schemas.microsoft.com/office/drawing/2014/main" id="{62D9A183-1072-A96B-C0C4-EDFFD20F3468}"/>
              </a:ext>
            </a:extLst>
          </p:cNvPr>
          <p:cNvSpPr txBox="1"/>
          <p:nvPr/>
        </p:nvSpPr>
        <p:spPr>
          <a:xfrm>
            <a:off x="1424545" y="3581400"/>
            <a:ext cx="535724" cy="369332"/>
          </a:xfrm>
          <a:prstGeom prst="rect">
            <a:avLst/>
          </a:prstGeom>
          <a:noFill/>
        </p:spPr>
        <p:txBody>
          <a:bodyPr wrap="none" rtlCol="0">
            <a:spAutoFit/>
          </a:bodyPr>
          <a:lstStyle/>
          <a:p>
            <a:r>
              <a:rPr lang="en-US" dirty="0"/>
              <a:t>300</a:t>
            </a:r>
          </a:p>
        </p:txBody>
      </p:sp>
      <p:sp>
        <p:nvSpPr>
          <p:cNvPr id="41" name="TextBox 40">
            <a:extLst>
              <a:ext uri="{FF2B5EF4-FFF2-40B4-BE49-F238E27FC236}">
                <a16:creationId xmlns:a16="http://schemas.microsoft.com/office/drawing/2014/main" id="{49C0F0B7-1BD9-ED25-DF7C-C3BBCAF5CF36}"/>
              </a:ext>
            </a:extLst>
          </p:cNvPr>
          <p:cNvSpPr txBox="1"/>
          <p:nvPr/>
        </p:nvSpPr>
        <p:spPr>
          <a:xfrm>
            <a:off x="1426869" y="2895600"/>
            <a:ext cx="535724" cy="369332"/>
          </a:xfrm>
          <a:prstGeom prst="rect">
            <a:avLst/>
          </a:prstGeom>
          <a:noFill/>
        </p:spPr>
        <p:txBody>
          <a:bodyPr wrap="none" rtlCol="0">
            <a:spAutoFit/>
          </a:bodyPr>
          <a:lstStyle/>
          <a:p>
            <a:r>
              <a:rPr lang="en-US" dirty="0"/>
              <a:t>100</a:t>
            </a:r>
          </a:p>
        </p:txBody>
      </p:sp>
      <p:sp>
        <p:nvSpPr>
          <p:cNvPr id="42" name="TextBox 41">
            <a:extLst>
              <a:ext uri="{FF2B5EF4-FFF2-40B4-BE49-F238E27FC236}">
                <a16:creationId xmlns:a16="http://schemas.microsoft.com/office/drawing/2014/main" id="{850209F8-77B2-AED4-8F62-1DCFD357BE16}"/>
              </a:ext>
            </a:extLst>
          </p:cNvPr>
          <p:cNvSpPr txBox="1"/>
          <p:nvPr/>
        </p:nvSpPr>
        <p:spPr>
          <a:xfrm>
            <a:off x="5791785" y="1981200"/>
            <a:ext cx="418704" cy="369332"/>
          </a:xfrm>
          <a:prstGeom prst="rect">
            <a:avLst/>
          </a:prstGeom>
          <a:noFill/>
        </p:spPr>
        <p:txBody>
          <a:bodyPr wrap="none" rtlCol="0">
            <a:spAutoFit/>
          </a:bodyPr>
          <a:lstStyle/>
          <a:p>
            <a:r>
              <a:rPr lang="en-US" dirty="0"/>
              <a:t>50</a:t>
            </a:r>
          </a:p>
        </p:txBody>
      </p:sp>
      <p:sp>
        <p:nvSpPr>
          <p:cNvPr id="6" name="TextBox 5">
            <a:extLst>
              <a:ext uri="{FF2B5EF4-FFF2-40B4-BE49-F238E27FC236}">
                <a16:creationId xmlns:a16="http://schemas.microsoft.com/office/drawing/2014/main" id="{0EA8AB9C-AEE5-3315-1988-9B6B2A82325C}"/>
              </a:ext>
            </a:extLst>
          </p:cNvPr>
          <p:cNvSpPr txBox="1"/>
          <p:nvPr/>
        </p:nvSpPr>
        <p:spPr>
          <a:xfrm rot="16200000">
            <a:off x="465614" y="3247255"/>
            <a:ext cx="1529842" cy="369332"/>
          </a:xfrm>
          <a:prstGeom prst="rect">
            <a:avLst/>
          </a:prstGeom>
          <a:noFill/>
        </p:spPr>
        <p:txBody>
          <a:bodyPr wrap="none" rtlCol="0">
            <a:spAutoFit/>
          </a:bodyPr>
          <a:lstStyle/>
          <a:p>
            <a:r>
              <a:rPr lang="en-US" dirty="0"/>
              <a:t>Pressure (</a:t>
            </a:r>
            <a:r>
              <a:rPr lang="en-US" dirty="0" err="1"/>
              <a:t>hPa</a:t>
            </a:r>
            <a:r>
              <a:rPr lang="en-US" dirty="0"/>
              <a:t>)</a:t>
            </a:r>
          </a:p>
        </p:txBody>
      </p:sp>
      <p:sp>
        <p:nvSpPr>
          <p:cNvPr id="9" name="Rectangle 8">
            <a:extLst>
              <a:ext uri="{FF2B5EF4-FFF2-40B4-BE49-F238E27FC236}">
                <a16:creationId xmlns:a16="http://schemas.microsoft.com/office/drawing/2014/main" id="{ADE7606B-DFEA-382A-A625-1C60317D7079}"/>
              </a:ext>
            </a:extLst>
          </p:cNvPr>
          <p:cNvSpPr/>
          <p:nvPr/>
        </p:nvSpPr>
        <p:spPr>
          <a:xfrm>
            <a:off x="9841528" y="3628580"/>
            <a:ext cx="1371600" cy="365760"/>
          </a:xfrm>
          <a:prstGeom prst="rect">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a:t>
            </a:r>
          </a:p>
        </p:txBody>
      </p:sp>
      <p:sp>
        <p:nvSpPr>
          <p:cNvPr id="11" name="Rectangle 10">
            <a:extLst>
              <a:ext uri="{FF2B5EF4-FFF2-40B4-BE49-F238E27FC236}">
                <a16:creationId xmlns:a16="http://schemas.microsoft.com/office/drawing/2014/main" id="{D0FD44B8-FADA-36CF-6AA1-AC5870D6C220}"/>
              </a:ext>
            </a:extLst>
          </p:cNvPr>
          <p:cNvSpPr/>
          <p:nvPr/>
        </p:nvSpPr>
        <p:spPr>
          <a:xfrm>
            <a:off x="9820338" y="2898947"/>
            <a:ext cx="1371600" cy="365760"/>
          </a:xfrm>
          <a:prstGeom prst="rect">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a:t>
            </a:r>
          </a:p>
        </p:txBody>
      </p:sp>
      <p:sp>
        <p:nvSpPr>
          <p:cNvPr id="8" name="TextBox 7">
            <a:extLst>
              <a:ext uri="{FF2B5EF4-FFF2-40B4-BE49-F238E27FC236}">
                <a16:creationId xmlns:a16="http://schemas.microsoft.com/office/drawing/2014/main" id="{8073F251-3D4F-970D-1DE0-984AB1B5E26C}"/>
              </a:ext>
            </a:extLst>
          </p:cNvPr>
          <p:cNvSpPr txBox="1"/>
          <p:nvPr/>
        </p:nvSpPr>
        <p:spPr>
          <a:xfrm>
            <a:off x="2921870" y="5682732"/>
            <a:ext cx="5222455" cy="369332"/>
          </a:xfrm>
          <a:prstGeom prst="rect">
            <a:avLst/>
          </a:prstGeom>
          <a:noFill/>
        </p:spPr>
        <p:txBody>
          <a:bodyPr wrap="none" rtlCol="0">
            <a:spAutoFit/>
          </a:bodyPr>
          <a:lstStyle/>
          <a:p>
            <a:r>
              <a:rPr lang="en-US" dirty="0"/>
              <a:t>Overlap = [min(S</a:t>
            </a:r>
            <a:r>
              <a:rPr lang="en-US" baseline="-25000" dirty="0"/>
              <a:t>max</a:t>
            </a:r>
            <a:r>
              <a:rPr lang="en-US" dirty="0"/>
              <a:t>, A</a:t>
            </a:r>
            <a:r>
              <a:rPr lang="en-US" baseline="-25000" dirty="0"/>
              <a:t>max</a:t>
            </a:r>
            <a:r>
              <a:rPr lang="en-US" dirty="0"/>
              <a:t>) - max(</a:t>
            </a:r>
            <a:r>
              <a:rPr lang="en-US" dirty="0" err="1"/>
              <a:t>S</a:t>
            </a:r>
            <a:r>
              <a:rPr lang="en-US" baseline="-25000" dirty="0" err="1"/>
              <a:t>min</a:t>
            </a:r>
            <a:r>
              <a:rPr lang="en-US" baseline="-25000" dirty="0"/>
              <a:t>, </a:t>
            </a:r>
            <a:r>
              <a:rPr lang="en-US" dirty="0"/>
              <a:t>A</a:t>
            </a:r>
            <a:r>
              <a:rPr lang="en-US" baseline="-25000" dirty="0"/>
              <a:t>min</a:t>
            </a:r>
            <a:r>
              <a:rPr lang="en-US" dirty="0"/>
              <a:t>)]/[A</a:t>
            </a:r>
            <a:r>
              <a:rPr lang="en-US" baseline="-25000" dirty="0"/>
              <a:t>max</a:t>
            </a:r>
            <a:r>
              <a:rPr lang="en-US" dirty="0"/>
              <a:t>-A</a:t>
            </a:r>
            <a:r>
              <a:rPr lang="en-US" baseline="-25000" dirty="0"/>
              <a:t>min</a:t>
            </a:r>
            <a:r>
              <a:rPr lang="en-US" dirty="0"/>
              <a:t>)</a:t>
            </a:r>
          </a:p>
        </p:txBody>
      </p:sp>
      <p:sp>
        <p:nvSpPr>
          <p:cNvPr id="12" name="TextBox 11">
            <a:extLst>
              <a:ext uri="{FF2B5EF4-FFF2-40B4-BE49-F238E27FC236}">
                <a16:creationId xmlns:a16="http://schemas.microsoft.com/office/drawing/2014/main" id="{1B02F377-ED23-E4A9-4081-0593EA1F379A}"/>
              </a:ext>
            </a:extLst>
          </p:cNvPr>
          <p:cNvSpPr txBox="1"/>
          <p:nvPr/>
        </p:nvSpPr>
        <p:spPr>
          <a:xfrm>
            <a:off x="2798473" y="5257800"/>
            <a:ext cx="1540165" cy="369332"/>
          </a:xfrm>
          <a:prstGeom prst="rect">
            <a:avLst/>
          </a:prstGeom>
          <a:noFill/>
        </p:spPr>
        <p:txBody>
          <a:bodyPr wrap="none" rtlCol="0">
            <a:spAutoFit/>
          </a:bodyPr>
          <a:lstStyle/>
          <a:p>
            <a:r>
              <a:rPr lang="en-US" dirty="0"/>
              <a:t>Overlap = 78%</a:t>
            </a:r>
          </a:p>
        </p:txBody>
      </p:sp>
      <p:sp>
        <p:nvSpPr>
          <p:cNvPr id="13" name="TextBox 12">
            <a:extLst>
              <a:ext uri="{FF2B5EF4-FFF2-40B4-BE49-F238E27FC236}">
                <a16:creationId xmlns:a16="http://schemas.microsoft.com/office/drawing/2014/main" id="{835972ED-7866-8504-B05E-3B33ABE16395}"/>
              </a:ext>
            </a:extLst>
          </p:cNvPr>
          <p:cNvSpPr txBox="1"/>
          <p:nvPr/>
        </p:nvSpPr>
        <p:spPr>
          <a:xfrm>
            <a:off x="6975235" y="5269468"/>
            <a:ext cx="1540165" cy="369332"/>
          </a:xfrm>
          <a:prstGeom prst="rect">
            <a:avLst/>
          </a:prstGeom>
          <a:noFill/>
        </p:spPr>
        <p:txBody>
          <a:bodyPr wrap="none" rtlCol="0">
            <a:spAutoFit/>
          </a:bodyPr>
          <a:lstStyle/>
          <a:p>
            <a:r>
              <a:rPr lang="en-US" dirty="0"/>
              <a:t>Overlap = 88%</a:t>
            </a:r>
          </a:p>
        </p:txBody>
      </p:sp>
    </p:spTree>
    <p:extLst>
      <p:ext uri="{BB962C8B-B14F-4D97-AF65-F5344CB8AC3E}">
        <p14:creationId xmlns:p14="http://schemas.microsoft.com/office/powerpoint/2010/main" val="81452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546549" cy="563562"/>
          </a:xfrm>
        </p:spPr>
        <p:txBody>
          <a:bodyPr>
            <a:normAutofit fontScale="90000"/>
          </a:bodyPr>
          <a:lstStyle/>
          <a:p>
            <a:r>
              <a:rPr lang="en-US" dirty="0"/>
              <a:t>Angular and Spectral Attributes</a:t>
            </a:r>
          </a:p>
        </p:txBody>
      </p:sp>
      <p:pic>
        <p:nvPicPr>
          <p:cNvPr id="3" name="Picture 2">
            <a:extLst>
              <a:ext uri="{FF2B5EF4-FFF2-40B4-BE49-F238E27FC236}">
                <a16:creationId xmlns:a16="http://schemas.microsoft.com/office/drawing/2014/main" id="{B50BF388-8D76-9CAB-C646-6CCAFE60565E}"/>
              </a:ext>
            </a:extLst>
          </p:cNvPr>
          <p:cNvPicPr>
            <a:picLocks noChangeAspect="1"/>
          </p:cNvPicPr>
          <p:nvPr/>
        </p:nvPicPr>
        <p:blipFill rotWithShape="1">
          <a:blip r:embed="rId3"/>
          <a:srcRect t="3176"/>
          <a:stretch/>
        </p:blipFill>
        <p:spPr>
          <a:xfrm>
            <a:off x="241163" y="2602524"/>
            <a:ext cx="11734800" cy="1656967"/>
          </a:xfrm>
          <a:prstGeom prst="rect">
            <a:avLst/>
          </a:prstGeom>
        </p:spPr>
      </p:pic>
    </p:spTree>
    <p:extLst>
      <p:ext uri="{BB962C8B-B14F-4D97-AF65-F5344CB8AC3E}">
        <p14:creationId xmlns:p14="http://schemas.microsoft.com/office/powerpoint/2010/main" val="860077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range and resolution</a:t>
            </a:r>
          </a:p>
        </p:txBody>
      </p:sp>
      <p:sp>
        <p:nvSpPr>
          <p:cNvPr id="3" name="Content Placeholder 2"/>
          <p:cNvSpPr>
            <a:spLocks noGrp="1"/>
          </p:cNvSpPr>
          <p:nvPr>
            <p:ph idx="1"/>
          </p:nvPr>
        </p:nvSpPr>
        <p:spPr/>
        <p:txBody>
          <a:bodyPr>
            <a:normAutofit/>
          </a:bodyPr>
          <a:lstStyle/>
          <a:p>
            <a:r>
              <a:rPr lang="en-US" dirty="0"/>
              <a:t>Some variables have a distribution over some descriptive parameter. Typically, this will be a frequency, energy, or size spectra. Examples include</a:t>
            </a:r>
          </a:p>
          <a:p>
            <a:pPr lvl="1"/>
            <a:r>
              <a:rPr lang="en-US" dirty="0"/>
              <a:t>Solar EUV Irradiance (wavelength, nm)</a:t>
            </a:r>
          </a:p>
          <a:p>
            <a:pPr lvl="1"/>
            <a:r>
              <a:rPr lang="en-US" dirty="0"/>
              <a:t>Drop size (diameter, mm)</a:t>
            </a:r>
          </a:p>
          <a:p>
            <a:pPr lvl="1"/>
            <a:r>
              <a:rPr lang="en-US" dirty="0"/>
              <a:t>Solar Energetic Particles (energy, MeV) </a:t>
            </a:r>
          </a:p>
          <a:p>
            <a:r>
              <a:rPr lang="en-US" dirty="0"/>
              <a:t>Spectral attributes are given in terms of spectral units (e.g., energy, MeV)</a:t>
            </a:r>
          </a:p>
          <a:p>
            <a:r>
              <a:rPr lang="en-US" dirty="0"/>
              <a:t>Spectral range will be scored by overlap like vertical extent. </a:t>
            </a:r>
          </a:p>
        </p:txBody>
      </p:sp>
    </p:spTree>
    <p:extLst>
      <p:ext uri="{BB962C8B-B14F-4D97-AF65-F5344CB8AC3E}">
        <p14:creationId xmlns:p14="http://schemas.microsoft.com/office/powerpoint/2010/main" val="151968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a:t>
            </a:r>
          </a:p>
        </p:txBody>
      </p:sp>
      <p:pic>
        <p:nvPicPr>
          <p:cNvPr id="4" name="Picture 3">
            <a:extLst>
              <a:ext uri="{FF2B5EF4-FFF2-40B4-BE49-F238E27FC236}">
                <a16:creationId xmlns:a16="http://schemas.microsoft.com/office/drawing/2014/main" id="{B395EC24-B8B6-1F89-5D92-C00B2D02576B}"/>
              </a:ext>
            </a:extLst>
          </p:cNvPr>
          <p:cNvPicPr>
            <a:picLocks noChangeAspect="1"/>
          </p:cNvPicPr>
          <p:nvPr/>
        </p:nvPicPr>
        <p:blipFill>
          <a:blip r:embed="rId3"/>
          <a:stretch>
            <a:fillRect/>
          </a:stretch>
        </p:blipFill>
        <p:spPr>
          <a:xfrm>
            <a:off x="1524000" y="759628"/>
            <a:ext cx="9601200" cy="5641172"/>
          </a:xfrm>
          <a:prstGeom prst="rect">
            <a:avLst/>
          </a:prstGeom>
        </p:spPr>
      </p:pic>
    </p:spTree>
    <p:extLst>
      <p:ext uri="{BB962C8B-B14F-4D97-AF65-F5344CB8AC3E}">
        <p14:creationId xmlns:p14="http://schemas.microsoft.com/office/powerpoint/2010/main" val="2370178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546549" cy="563562"/>
          </a:xfrm>
        </p:spPr>
        <p:txBody>
          <a:bodyPr>
            <a:normAutofit fontScale="90000"/>
          </a:bodyPr>
          <a:lstStyle/>
          <a:p>
            <a:r>
              <a:rPr lang="en-US" dirty="0"/>
              <a:t>Data Type Attributes</a:t>
            </a:r>
          </a:p>
        </p:txBody>
      </p:sp>
      <p:pic>
        <p:nvPicPr>
          <p:cNvPr id="3" name="Picture 2">
            <a:extLst>
              <a:ext uri="{FF2B5EF4-FFF2-40B4-BE49-F238E27FC236}">
                <a16:creationId xmlns:a16="http://schemas.microsoft.com/office/drawing/2014/main" id="{D5610D3F-8ED6-5347-DFD5-8D26A9884E4B}"/>
              </a:ext>
            </a:extLst>
          </p:cNvPr>
          <p:cNvPicPr>
            <a:picLocks noChangeAspect="1"/>
          </p:cNvPicPr>
          <p:nvPr/>
        </p:nvPicPr>
        <p:blipFill rotWithShape="1">
          <a:blip r:embed="rId3"/>
          <a:srcRect t="2754"/>
          <a:stretch/>
        </p:blipFill>
        <p:spPr>
          <a:xfrm>
            <a:off x="227535" y="2893925"/>
            <a:ext cx="11757025" cy="1080651"/>
          </a:xfrm>
          <a:prstGeom prst="rect">
            <a:avLst/>
          </a:prstGeom>
        </p:spPr>
      </p:pic>
    </p:spTree>
    <p:extLst>
      <p:ext uri="{BB962C8B-B14F-4D97-AF65-F5344CB8AC3E}">
        <p14:creationId xmlns:p14="http://schemas.microsoft.com/office/powerpoint/2010/main" val="2861065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546549" cy="563562"/>
          </a:xfrm>
        </p:spPr>
        <p:txBody>
          <a:bodyPr>
            <a:normAutofit fontScale="90000"/>
          </a:bodyPr>
          <a:lstStyle/>
          <a:p>
            <a:r>
              <a:rPr lang="en-US" dirty="0"/>
              <a:t>System Attributes</a:t>
            </a:r>
          </a:p>
        </p:txBody>
      </p:sp>
      <p:pic>
        <p:nvPicPr>
          <p:cNvPr id="3" name="Picture 2">
            <a:extLst>
              <a:ext uri="{FF2B5EF4-FFF2-40B4-BE49-F238E27FC236}">
                <a16:creationId xmlns:a16="http://schemas.microsoft.com/office/drawing/2014/main" id="{41C19270-A6C7-C017-0EAA-1489F169EE96}"/>
              </a:ext>
            </a:extLst>
          </p:cNvPr>
          <p:cNvPicPr>
            <a:picLocks noChangeAspect="1"/>
          </p:cNvPicPr>
          <p:nvPr/>
        </p:nvPicPr>
        <p:blipFill>
          <a:blip r:embed="rId3"/>
          <a:stretch>
            <a:fillRect/>
          </a:stretch>
        </p:blipFill>
        <p:spPr>
          <a:xfrm>
            <a:off x="216423" y="1402794"/>
            <a:ext cx="11779250" cy="4067175"/>
          </a:xfrm>
          <a:prstGeom prst="rect">
            <a:avLst/>
          </a:prstGeom>
        </p:spPr>
      </p:pic>
    </p:spTree>
    <p:extLst>
      <p:ext uri="{BB962C8B-B14F-4D97-AF65-F5344CB8AC3E}">
        <p14:creationId xmlns:p14="http://schemas.microsoft.com/office/powerpoint/2010/main" val="4269647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data</a:t>
            </a:r>
          </a:p>
        </p:txBody>
      </p:sp>
      <p:sp>
        <p:nvSpPr>
          <p:cNvPr id="3" name="Content Placeholder 2"/>
          <p:cNvSpPr>
            <a:spLocks noGrp="1"/>
          </p:cNvSpPr>
          <p:nvPr>
            <p:ph idx="1"/>
          </p:nvPr>
        </p:nvSpPr>
        <p:spPr/>
        <p:txBody>
          <a:bodyPr>
            <a:normAutofit/>
          </a:bodyPr>
          <a:lstStyle/>
          <a:p>
            <a:r>
              <a:rPr lang="en-US" dirty="0"/>
              <a:t>Is prior data used/allowed for this variable.</a:t>
            </a:r>
          </a:p>
          <a:p>
            <a:pPr lvl="1"/>
            <a:r>
              <a:rPr lang="en-US" dirty="0"/>
              <a:t>E.g., use of an NWP background field for some ABI products</a:t>
            </a:r>
          </a:p>
          <a:p>
            <a:r>
              <a:rPr lang="en-US" dirty="0"/>
              <a:t>Some models may not allow prior data use in variables that are updated by DA but would allow prior data for some variables that provide boundary conditions, e.g., soil moisture, SST.</a:t>
            </a:r>
          </a:p>
          <a:p>
            <a:endParaRPr lang="en-US" dirty="0"/>
          </a:p>
        </p:txBody>
      </p:sp>
    </p:spTree>
    <p:extLst>
      <p:ext uri="{BB962C8B-B14F-4D97-AF65-F5344CB8AC3E}">
        <p14:creationId xmlns:p14="http://schemas.microsoft.com/office/powerpoint/2010/main" val="3825521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Robustness</a:t>
            </a:r>
          </a:p>
        </p:txBody>
      </p:sp>
      <p:sp>
        <p:nvSpPr>
          <p:cNvPr id="3" name="Content Placeholder 2"/>
          <p:cNvSpPr>
            <a:spLocks noGrp="1"/>
          </p:cNvSpPr>
          <p:nvPr>
            <p:ph idx="1"/>
          </p:nvPr>
        </p:nvSpPr>
        <p:spPr/>
        <p:txBody>
          <a:bodyPr>
            <a:normAutofit/>
          </a:bodyPr>
          <a:lstStyle/>
          <a:p>
            <a:r>
              <a:rPr lang="en-US" dirty="0"/>
              <a:t>Number of sources making this observation</a:t>
            </a:r>
          </a:p>
          <a:p>
            <a:pPr lvl="1"/>
            <a:r>
              <a:rPr lang="en-US" dirty="0"/>
              <a:t>Always 1 for a single sensor.</a:t>
            </a:r>
          </a:p>
          <a:p>
            <a:r>
              <a:rPr lang="en-US" dirty="0"/>
              <a:t>Robustness includes many factors; this definition includes only redundancy only. Resiliency, i.e., how quickly can a loss of capability be replaced is not included here.</a:t>
            </a:r>
          </a:p>
        </p:txBody>
      </p:sp>
    </p:spTree>
    <p:extLst>
      <p:ext uri="{BB962C8B-B14F-4D97-AF65-F5344CB8AC3E}">
        <p14:creationId xmlns:p14="http://schemas.microsoft.com/office/powerpoint/2010/main" val="3639817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latency</a:t>
            </a:r>
          </a:p>
        </p:txBody>
      </p:sp>
      <p:sp>
        <p:nvSpPr>
          <p:cNvPr id="3" name="Content Placeholder 2"/>
          <p:cNvSpPr>
            <a:spLocks noGrp="1"/>
          </p:cNvSpPr>
          <p:nvPr>
            <p:ph idx="1"/>
          </p:nvPr>
        </p:nvSpPr>
        <p:spPr/>
        <p:txBody>
          <a:bodyPr>
            <a:normAutofit/>
          </a:bodyPr>
          <a:lstStyle/>
          <a:p>
            <a:r>
              <a:rPr lang="en-US" dirty="0"/>
              <a:t>Time from ‘image taken’ to ready to be used by applications.</a:t>
            </a:r>
          </a:p>
          <a:p>
            <a:pPr lvl="1"/>
            <a:r>
              <a:rPr lang="en-US" dirty="0"/>
              <a:t>Note that this includes processing time.</a:t>
            </a:r>
          </a:p>
          <a:p>
            <a:r>
              <a:rPr lang="en-US" dirty="0"/>
              <a:t>We include two data latencies: direct readout and normal transmission.</a:t>
            </a:r>
          </a:p>
          <a:p>
            <a:r>
              <a:rPr lang="en-US" dirty="0">
                <a:highlight>
                  <a:srgbClr val="00FF00"/>
                </a:highlight>
              </a:rPr>
              <a:t>Still open for discussion.</a:t>
            </a:r>
          </a:p>
        </p:txBody>
      </p:sp>
    </p:spTree>
    <p:extLst>
      <p:ext uri="{BB962C8B-B14F-4D97-AF65-F5344CB8AC3E}">
        <p14:creationId xmlns:p14="http://schemas.microsoft.com/office/powerpoint/2010/main" val="3639518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stability</a:t>
            </a:r>
          </a:p>
        </p:txBody>
      </p:sp>
      <p:sp>
        <p:nvSpPr>
          <p:cNvPr id="3" name="Content Placeholder 2"/>
          <p:cNvSpPr>
            <a:spLocks noGrp="1"/>
          </p:cNvSpPr>
          <p:nvPr>
            <p:ph idx="1"/>
          </p:nvPr>
        </p:nvSpPr>
        <p:spPr/>
        <p:txBody>
          <a:bodyPr>
            <a:normAutofit/>
          </a:bodyPr>
          <a:lstStyle/>
          <a:p>
            <a:r>
              <a:rPr lang="en-US" dirty="0"/>
              <a:t>There are two attributes</a:t>
            </a:r>
          </a:p>
          <a:p>
            <a:pPr lvl="1"/>
            <a:r>
              <a:rPr lang="en-US" dirty="0"/>
              <a:t>Long term changes in accuracy (drift) </a:t>
            </a:r>
          </a:p>
          <a:p>
            <a:pPr lvl="1"/>
            <a:r>
              <a:rPr lang="en-US" dirty="0"/>
              <a:t>Long term changes in precision (noise)</a:t>
            </a:r>
          </a:p>
          <a:p>
            <a:r>
              <a:rPr lang="en-US" dirty="0"/>
              <a:t>Units could be different for different variables</a:t>
            </a:r>
          </a:p>
          <a:p>
            <a:pPr lvl="1"/>
            <a:r>
              <a:rPr lang="en-US" dirty="0"/>
              <a:t>Usually, the units will be the same as for error standard deviation, but per decade.</a:t>
            </a:r>
          </a:p>
          <a:p>
            <a:endParaRPr lang="en-US" dirty="0"/>
          </a:p>
          <a:p>
            <a:endParaRPr lang="en-US" dirty="0"/>
          </a:p>
        </p:txBody>
      </p:sp>
    </p:spTree>
    <p:extLst>
      <p:ext uri="{BB962C8B-B14F-4D97-AF65-F5344CB8AC3E}">
        <p14:creationId xmlns:p14="http://schemas.microsoft.com/office/powerpoint/2010/main" val="994710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BBDC-6355-6717-A321-1B0879287748}"/>
              </a:ext>
            </a:extLst>
          </p:cNvPr>
          <p:cNvSpPr>
            <a:spLocks noGrp="1"/>
          </p:cNvSpPr>
          <p:nvPr>
            <p:ph type="title"/>
          </p:nvPr>
        </p:nvSpPr>
        <p:spPr/>
        <p:txBody>
          <a:bodyPr/>
          <a:lstStyle/>
          <a:p>
            <a:r>
              <a:rPr lang="en-US" sz="4400" dirty="0"/>
              <a:t>Normalizations</a:t>
            </a:r>
            <a:endParaRPr lang="en-US" dirty="0"/>
          </a:p>
        </p:txBody>
      </p:sp>
      <p:sp>
        <p:nvSpPr>
          <p:cNvPr id="3" name="Text Placeholder 2">
            <a:extLst>
              <a:ext uri="{FF2B5EF4-FFF2-40B4-BE49-F238E27FC236}">
                <a16:creationId xmlns:a16="http://schemas.microsoft.com/office/drawing/2014/main" id="{46C7D331-7AF0-AF15-7131-F7244643D967}"/>
              </a:ext>
            </a:extLst>
          </p:cNvPr>
          <p:cNvSpPr>
            <a:spLocks noGrp="1"/>
          </p:cNvSpPr>
          <p:nvPr>
            <p:ph type="body" idx="13"/>
          </p:nvPr>
        </p:nvSpPr>
        <p:spPr/>
        <p:txBody>
          <a:bodyPr>
            <a:normAutofit/>
          </a:bodyPr>
          <a:lstStyle/>
          <a:p>
            <a:r>
              <a:rPr lang="en-US" dirty="0"/>
              <a:t>Min-Max</a:t>
            </a:r>
          </a:p>
          <a:p>
            <a:r>
              <a:rPr lang="en-US" dirty="0"/>
              <a:t>Linear Overlap</a:t>
            </a:r>
          </a:p>
          <a:p>
            <a:r>
              <a:rPr lang="en-US" dirty="0"/>
              <a:t>LUT Overlap</a:t>
            </a:r>
          </a:p>
          <a:p>
            <a:r>
              <a:rPr lang="en-US" dirty="0"/>
              <a:t>Logical</a:t>
            </a:r>
          </a:p>
          <a:p>
            <a:endParaRPr lang="en-US" dirty="0"/>
          </a:p>
          <a:p>
            <a:endParaRPr lang="en-US" dirty="0"/>
          </a:p>
        </p:txBody>
      </p:sp>
    </p:spTree>
    <p:extLst>
      <p:ext uri="{BB962C8B-B14F-4D97-AF65-F5344CB8AC3E}">
        <p14:creationId xmlns:p14="http://schemas.microsoft.com/office/powerpoint/2010/main" val="2735345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796"/>
            <a:ext cx="10430132" cy="818782"/>
          </a:xfrm>
        </p:spPr>
        <p:txBody>
          <a:bodyPr/>
          <a:lstStyle/>
          <a:p>
            <a:r>
              <a:rPr lang="en-US" dirty="0"/>
              <a:t>Min-Max Scoring</a:t>
            </a:r>
          </a:p>
        </p:txBody>
      </p:sp>
      <p:sp>
        <p:nvSpPr>
          <p:cNvPr id="3" name="Content Placeholder 2"/>
          <p:cNvSpPr>
            <a:spLocks noGrp="1"/>
          </p:cNvSpPr>
          <p:nvPr>
            <p:ph idx="1"/>
          </p:nvPr>
        </p:nvSpPr>
        <p:spPr/>
        <p:txBody>
          <a:bodyPr>
            <a:normAutofit/>
          </a:bodyPr>
          <a:lstStyle/>
          <a:p>
            <a:r>
              <a:rPr lang="en-US" dirty="0"/>
              <a:t>The performance score for many attributes is the observed performance normalized by the minimum and maximum useful requirements.</a:t>
            </a:r>
          </a:p>
        </p:txBody>
      </p:sp>
      <p:pic>
        <p:nvPicPr>
          <p:cNvPr id="5" name="Picture 4">
            <a:extLst>
              <a:ext uri="{FF2B5EF4-FFF2-40B4-BE49-F238E27FC236}">
                <a16:creationId xmlns:a16="http://schemas.microsoft.com/office/drawing/2014/main" id="{E86695FF-647C-1005-F2FE-759F44C847D7}"/>
              </a:ext>
            </a:extLst>
          </p:cNvPr>
          <p:cNvPicPr>
            <a:picLocks noChangeAspect="1"/>
          </p:cNvPicPr>
          <p:nvPr/>
        </p:nvPicPr>
        <p:blipFill rotWithShape="1">
          <a:blip r:embed="rId3"/>
          <a:srcRect l="7585" t="16998" r="6959" b="15292"/>
          <a:stretch/>
        </p:blipFill>
        <p:spPr>
          <a:xfrm>
            <a:off x="1708219" y="2281138"/>
            <a:ext cx="5860573" cy="3714842"/>
          </a:xfrm>
          <a:prstGeom prst="rect">
            <a:avLst/>
          </a:prstGeom>
        </p:spPr>
      </p:pic>
      <p:sp>
        <p:nvSpPr>
          <p:cNvPr id="7" name="TextBox 6">
            <a:extLst>
              <a:ext uri="{FF2B5EF4-FFF2-40B4-BE49-F238E27FC236}">
                <a16:creationId xmlns:a16="http://schemas.microsoft.com/office/drawing/2014/main" id="{719289FD-43CE-F0BA-31A9-8553B5D7D634}"/>
              </a:ext>
            </a:extLst>
          </p:cNvPr>
          <p:cNvSpPr txBox="1"/>
          <p:nvPr/>
        </p:nvSpPr>
        <p:spPr>
          <a:xfrm>
            <a:off x="3912184" y="5915986"/>
            <a:ext cx="1452642" cy="461665"/>
          </a:xfrm>
          <a:prstGeom prst="rect">
            <a:avLst/>
          </a:prstGeom>
          <a:noFill/>
        </p:spPr>
        <p:txBody>
          <a:bodyPr wrap="none" rtlCol="0">
            <a:spAutoFit/>
          </a:bodyPr>
          <a:lstStyle/>
          <a:p>
            <a:r>
              <a:rPr lang="en-US" sz="2400" dirty="0"/>
              <a:t>Precision</a:t>
            </a:r>
          </a:p>
        </p:txBody>
      </p:sp>
      <p:sp>
        <p:nvSpPr>
          <p:cNvPr id="8" name="TextBox 7">
            <a:extLst>
              <a:ext uri="{FF2B5EF4-FFF2-40B4-BE49-F238E27FC236}">
                <a16:creationId xmlns:a16="http://schemas.microsoft.com/office/drawing/2014/main" id="{1A1A4EF0-AF0A-2D2D-58BB-0800822585E7}"/>
              </a:ext>
            </a:extLst>
          </p:cNvPr>
          <p:cNvSpPr txBox="1"/>
          <p:nvPr/>
        </p:nvSpPr>
        <p:spPr>
          <a:xfrm rot="16200000">
            <a:off x="1009636" y="3505795"/>
            <a:ext cx="989373" cy="461665"/>
          </a:xfrm>
          <a:prstGeom prst="rect">
            <a:avLst/>
          </a:prstGeom>
          <a:noFill/>
        </p:spPr>
        <p:txBody>
          <a:bodyPr wrap="none" rtlCol="0">
            <a:spAutoFit/>
          </a:bodyPr>
          <a:lstStyle/>
          <a:p>
            <a:r>
              <a:rPr lang="en-US" sz="2400" dirty="0"/>
              <a:t>Score</a:t>
            </a:r>
          </a:p>
        </p:txBody>
      </p:sp>
      <p:graphicFrame>
        <p:nvGraphicFramePr>
          <p:cNvPr id="9" name="Table 9">
            <a:extLst>
              <a:ext uri="{FF2B5EF4-FFF2-40B4-BE49-F238E27FC236}">
                <a16:creationId xmlns:a16="http://schemas.microsoft.com/office/drawing/2014/main" id="{9BA8B854-E746-1686-2CA8-749081206568}"/>
              </a:ext>
            </a:extLst>
          </p:cNvPr>
          <p:cNvGraphicFramePr>
            <a:graphicFrameLocks noGrp="1"/>
          </p:cNvGraphicFramePr>
          <p:nvPr>
            <p:extLst>
              <p:ext uri="{D42A27DB-BD31-4B8C-83A1-F6EECF244321}">
                <p14:modId xmlns:p14="http://schemas.microsoft.com/office/powerpoint/2010/main" val="3086997693"/>
              </p:ext>
            </p:extLst>
          </p:nvPr>
        </p:nvGraphicFramePr>
        <p:xfrm>
          <a:off x="8153400" y="2697714"/>
          <a:ext cx="3200400" cy="1483360"/>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522075531"/>
                    </a:ext>
                  </a:extLst>
                </a:gridCol>
                <a:gridCol w="914400">
                  <a:extLst>
                    <a:ext uri="{9D8B030D-6E8A-4147-A177-3AD203B41FA5}">
                      <a16:colId xmlns:a16="http://schemas.microsoft.com/office/drawing/2014/main" val="1700925772"/>
                    </a:ext>
                  </a:extLst>
                </a:gridCol>
                <a:gridCol w="914400">
                  <a:extLst>
                    <a:ext uri="{9D8B030D-6E8A-4147-A177-3AD203B41FA5}">
                      <a16:colId xmlns:a16="http://schemas.microsoft.com/office/drawing/2014/main" val="1125738532"/>
                    </a:ext>
                  </a:extLst>
                </a:gridCol>
              </a:tblGrid>
              <a:tr h="370840">
                <a:tc>
                  <a:txBody>
                    <a:bodyPr/>
                    <a:lstStyle/>
                    <a:p>
                      <a:r>
                        <a:rPr lang="en-US" dirty="0"/>
                        <a:t>SST</a:t>
                      </a:r>
                    </a:p>
                  </a:txBody>
                  <a:tcPr/>
                </a:tc>
                <a:tc>
                  <a:txBody>
                    <a:bodyPr/>
                    <a:lstStyle/>
                    <a:p>
                      <a:pPr algn="ctr"/>
                      <a:r>
                        <a:rPr lang="en-US" dirty="0"/>
                        <a:t>NWP</a:t>
                      </a:r>
                    </a:p>
                  </a:txBody>
                  <a:tcPr/>
                </a:tc>
                <a:tc>
                  <a:txBody>
                    <a:bodyPr/>
                    <a:lstStyle/>
                    <a:p>
                      <a:pPr algn="ctr"/>
                      <a:r>
                        <a:rPr lang="en-US" dirty="0"/>
                        <a:t>Ocean</a:t>
                      </a:r>
                    </a:p>
                  </a:txBody>
                  <a:tcPr/>
                </a:tc>
                <a:extLst>
                  <a:ext uri="{0D108BD9-81ED-4DB2-BD59-A6C34878D82A}">
                    <a16:rowId xmlns:a16="http://schemas.microsoft.com/office/drawing/2014/main" val="2244846709"/>
                  </a:ext>
                </a:extLst>
              </a:tr>
              <a:tr h="370840">
                <a:tc>
                  <a:txBody>
                    <a:bodyPr/>
                    <a:lstStyle/>
                    <a:p>
                      <a:r>
                        <a:rPr lang="en-US" dirty="0"/>
                        <a:t>Requirements</a:t>
                      </a:r>
                    </a:p>
                  </a:txBody>
                  <a:tcPr/>
                </a:tc>
                <a:tc>
                  <a:txBody>
                    <a:bodyPr/>
                    <a:lstStyle/>
                    <a:p>
                      <a:pPr algn="ctr"/>
                      <a:r>
                        <a:rPr lang="en-US" dirty="0"/>
                        <a:t>[1, 4]</a:t>
                      </a:r>
                    </a:p>
                  </a:txBody>
                  <a:tcPr/>
                </a:tc>
                <a:tc>
                  <a:txBody>
                    <a:bodyPr/>
                    <a:lstStyle/>
                    <a:p>
                      <a:pPr algn="ctr"/>
                      <a:r>
                        <a:rPr lang="en-US" dirty="0"/>
                        <a:t>[0.1, 3]</a:t>
                      </a:r>
                    </a:p>
                  </a:txBody>
                  <a:tcPr/>
                </a:tc>
                <a:extLst>
                  <a:ext uri="{0D108BD9-81ED-4DB2-BD59-A6C34878D82A}">
                    <a16:rowId xmlns:a16="http://schemas.microsoft.com/office/drawing/2014/main" val="3589477376"/>
                  </a:ext>
                </a:extLst>
              </a:tr>
              <a:tr h="370840">
                <a:tc>
                  <a:txBody>
                    <a:bodyPr/>
                    <a:lstStyle/>
                    <a:p>
                      <a:r>
                        <a:rPr lang="en-US" dirty="0"/>
                        <a:t>ABI </a:t>
                      </a:r>
                      <a:r>
                        <a:rPr lang="en-US" dirty="0" err="1"/>
                        <a:t>sd</a:t>
                      </a:r>
                      <a:r>
                        <a:rPr lang="en-US" dirty="0"/>
                        <a:t>=2.00</a:t>
                      </a:r>
                    </a:p>
                  </a:txBody>
                  <a:tcPr/>
                </a:tc>
                <a:tc>
                  <a:txBody>
                    <a:bodyPr/>
                    <a:lstStyle/>
                    <a:p>
                      <a:pPr algn="ctr"/>
                      <a:r>
                        <a:rPr lang="en-US" dirty="0"/>
                        <a:t>0.67</a:t>
                      </a:r>
                    </a:p>
                  </a:txBody>
                  <a:tcPr/>
                </a:tc>
                <a:tc>
                  <a:txBody>
                    <a:bodyPr/>
                    <a:lstStyle/>
                    <a:p>
                      <a:pPr algn="ctr"/>
                      <a:r>
                        <a:rPr lang="en-US" dirty="0"/>
                        <a:t>0.34</a:t>
                      </a:r>
                    </a:p>
                  </a:txBody>
                  <a:tcPr/>
                </a:tc>
                <a:extLst>
                  <a:ext uri="{0D108BD9-81ED-4DB2-BD59-A6C34878D82A}">
                    <a16:rowId xmlns:a16="http://schemas.microsoft.com/office/drawing/2014/main" val="1311429357"/>
                  </a:ext>
                </a:extLst>
              </a:tr>
              <a:tr h="370840">
                <a:tc>
                  <a:txBody>
                    <a:bodyPr/>
                    <a:lstStyle/>
                    <a:p>
                      <a:r>
                        <a:rPr lang="en-US" dirty="0"/>
                        <a:t>VIIRS </a:t>
                      </a:r>
                      <a:r>
                        <a:rPr lang="en-US" dirty="0" err="1"/>
                        <a:t>sd</a:t>
                      </a:r>
                      <a:r>
                        <a:rPr lang="en-US" dirty="0"/>
                        <a:t>=0.20</a:t>
                      </a:r>
                    </a:p>
                  </a:txBody>
                  <a:tcPr/>
                </a:tc>
                <a:tc>
                  <a:txBody>
                    <a:bodyPr/>
                    <a:lstStyle/>
                    <a:p>
                      <a:pPr algn="ctr"/>
                      <a:r>
                        <a:rPr lang="en-US" dirty="0"/>
                        <a:t>1.00</a:t>
                      </a:r>
                    </a:p>
                  </a:txBody>
                  <a:tcPr/>
                </a:tc>
                <a:tc>
                  <a:txBody>
                    <a:bodyPr/>
                    <a:lstStyle/>
                    <a:p>
                      <a:pPr algn="ctr"/>
                      <a:r>
                        <a:rPr lang="en-US" dirty="0"/>
                        <a:t>0.97</a:t>
                      </a:r>
                    </a:p>
                  </a:txBody>
                  <a:tcPr/>
                </a:tc>
                <a:extLst>
                  <a:ext uri="{0D108BD9-81ED-4DB2-BD59-A6C34878D82A}">
                    <a16:rowId xmlns:a16="http://schemas.microsoft.com/office/drawing/2014/main" val="76181830"/>
                  </a:ext>
                </a:extLst>
              </a:tr>
            </a:tbl>
          </a:graphicData>
        </a:graphic>
      </p:graphicFrame>
    </p:spTree>
    <p:extLst>
      <p:ext uri="{BB962C8B-B14F-4D97-AF65-F5344CB8AC3E}">
        <p14:creationId xmlns:p14="http://schemas.microsoft.com/office/powerpoint/2010/main" val="542597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796"/>
            <a:ext cx="10430132" cy="818782"/>
          </a:xfrm>
        </p:spPr>
        <p:txBody>
          <a:bodyPr/>
          <a:lstStyle/>
          <a:p>
            <a:r>
              <a:rPr lang="en-US" dirty="0"/>
              <a:t>Overlap calculations</a:t>
            </a:r>
          </a:p>
        </p:txBody>
      </p:sp>
      <p:sp>
        <p:nvSpPr>
          <p:cNvPr id="3" name="Content Placeholder 2"/>
          <p:cNvSpPr>
            <a:spLocks noGrp="1"/>
          </p:cNvSpPr>
          <p:nvPr>
            <p:ph idx="1"/>
          </p:nvPr>
        </p:nvSpPr>
        <p:spPr/>
        <p:txBody>
          <a:bodyPr>
            <a:normAutofit/>
          </a:bodyPr>
          <a:lstStyle/>
          <a:p>
            <a:r>
              <a:rPr lang="en-US" dirty="0"/>
              <a:t>The performance score for geographic coverage is calculated as the fraction of the required domain that is covered (overlapped) by the observed region.</a:t>
            </a:r>
          </a:p>
          <a:p>
            <a:pPr lvl="1"/>
            <a:r>
              <a:rPr lang="en-US" dirty="0"/>
              <a:t>This requires GIS calculations from shape files for the regions. The results are stored in a LUT.</a:t>
            </a:r>
          </a:p>
          <a:p>
            <a:pPr lvl="1"/>
            <a:r>
              <a:rPr lang="en-US" dirty="0"/>
              <a:t>Other LUTs include time of day and categories</a:t>
            </a:r>
          </a:p>
          <a:p>
            <a:r>
              <a:rPr lang="en-US" dirty="0"/>
              <a:t>A similar linear overlap approach can be applied in one-dimension to attributes where a range (min, max) is required or observed</a:t>
            </a:r>
          </a:p>
          <a:p>
            <a:pPr lvl="1"/>
            <a:r>
              <a:rPr lang="en-US" dirty="0"/>
              <a:t>Attributes with a range: vertical extent, validity range, spectral range, continuity</a:t>
            </a:r>
          </a:p>
          <a:p>
            <a:r>
              <a:rPr lang="en-US" dirty="0"/>
              <a:t>Logical attributes have a very simple LUT equivalent to the logical AND</a:t>
            </a:r>
          </a:p>
          <a:p>
            <a:pPr lvl="1"/>
            <a:endParaRPr lang="en-US" dirty="0"/>
          </a:p>
        </p:txBody>
      </p:sp>
    </p:spTree>
    <p:extLst>
      <p:ext uri="{BB962C8B-B14F-4D97-AF65-F5344CB8AC3E}">
        <p14:creationId xmlns:p14="http://schemas.microsoft.com/office/powerpoint/2010/main" val="854469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851" y="274638"/>
            <a:ext cx="8978349" cy="563562"/>
          </a:xfrm>
        </p:spPr>
        <p:txBody>
          <a:bodyPr>
            <a:normAutofit fontScale="90000"/>
          </a:bodyPr>
          <a:lstStyle/>
          <a:p>
            <a:r>
              <a:rPr lang="en-US" dirty="0"/>
              <a:t>Time of day overlap</a:t>
            </a:r>
          </a:p>
        </p:txBody>
      </p:sp>
      <p:sp>
        <p:nvSpPr>
          <p:cNvPr id="9" name="Rectangle 1">
            <a:extLst>
              <a:ext uri="{FF2B5EF4-FFF2-40B4-BE49-F238E27FC236}">
                <a16:creationId xmlns:a16="http://schemas.microsoft.com/office/drawing/2014/main" id="{57C001D1-A599-E04C-2B38-D9429C682488}"/>
              </a:ext>
            </a:extLst>
          </p:cNvPr>
          <p:cNvSpPr>
            <a:spLocks noChangeArrowheads="1"/>
          </p:cNvSpPr>
          <p:nvPr/>
        </p:nvSpPr>
        <p:spPr bwMode="auto">
          <a:xfrm>
            <a:off x="4692650" y="2590799"/>
            <a:ext cx="14635238" cy="47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Table 11">
            <a:extLst>
              <a:ext uri="{FF2B5EF4-FFF2-40B4-BE49-F238E27FC236}">
                <a16:creationId xmlns:a16="http://schemas.microsoft.com/office/drawing/2014/main" id="{58B30209-8B50-4304-663B-96AC67DABB26}"/>
              </a:ext>
            </a:extLst>
          </p:cNvPr>
          <p:cNvGraphicFramePr>
            <a:graphicFrameLocks noGrp="1"/>
          </p:cNvGraphicFramePr>
          <p:nvPr/>
        </p:nvGraphicFramePr>
        <p:xfrm>
          <a:off x="2819400" y="1905000"/>
          <a:ext cx="6583680" cy="25603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11611593"/>
                    </a:ext>
                  </a:extLst>
                </a:gridCol>
                <a:gridCol w="1645920">
                  <a:extLst>
                    <a:ext uri="{9D8B030D-6E8A-4147-A177-3AD203B41FA5}">
                      <a16:colId xmlns:a16="http://schemas.microsoft.com/office/drawing/2014/main" val="3516876281"/>
                    </a:ext>
                  </a:extLst>
                </a:gridCol>
                <a:gridCol w="1645920">
                  <a:extLst>
                    <a:ext uri="{9D8B030D-6E8A-4147-A177-3AD203B41FA5}">
                      <a16:colId xmlns:a16="http://schemas.microsoft.com/office/drawing/2014/main" val="2033248865"/>
                    </a:ext>
                  </a:extLst>
                </a:gridCol>
                <a:gridCol w="1645920">
                  <a:extLst>
                    <a:ext uri="{9D8B030D-6E8A-4147-A177-3AD203B41FA5}">
                      <a16:colId xmlns:a16="http://schemas.microsoft.com/office/drawing/2014/main" val="3563157120"/>
                    </a:ext>
                  </a:extLst>
                </a:gridCol>
              </a:tblGrid>
              <a:tr h="640080">
                <a:tc>
                  <a:txBody>
                    <a:bodyPr/>
                    <a:lstStyle/>
                    <a:p>
                      <a:endParaRPr lang="en-US" sz="2000" dirty="0"/>
                    </a:p>
                  </a:txBody>
                  <a:tcPr anchor="ctr"/>
                </a:tc>
                <a:tc>
                  <a:txBody>
                    <a:bodyPr/>
                    <a:lstStyle/>
                    <a:p>
                      <a:pPr marL="0" marR="0" indent="0" algn="ctr">
                        <a:lnSpc>
                          <a:spcPts val="1400"/>
                        </a:lnSpc>
                        <a:spcBef>
                          <a:spcPts val="600"/>
                        </a:spcBef>
                        <a:spcAft>
                          <a:spcPts val="0"/>
                        </a:spcAft>
                      </a:pPr>
                      <a:r>
                        <a:rPr lang="en-US" sz="2000" dirty="0">
                          <a:effectLst/>
                        </a:rPr>
                        <a:t>Day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dirty="0">
                          <a:effectLst/>
                        </a:rPr>
                        <a:t>Night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dirty="0">
                          <a:effectLst/>
                        </a:rPr>
                        <a:t>Day/Night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216586"/>
                  </a:ext>
                </a:extLst>
              </a:tr>
              <a:tr h="640080">
                <a:tc>
                  <a:txBody>
                    <a:bodyPr/>
                    <a:lstStyle/>
                    <a:p>
                      <a:pPr marL="0" marR="0" indent="0" algn="ctr">
                        <a:lnSpc>
                          <a:spcPts val="1400"/>
                        </a:lnSpc>
                        <a:spcBef>
                          <a:spcPts val="600"/>
                        </a:spcBef>
                        <a:spcAft>
                          <a:spcPts val="0"/>
                        </a:spcAft>
                      </a:pPr>
                      <a:r>
                        <a:rPr lang="en-US" sz="2000" dirty="0">
                          <a:effectLst/>
                        </a:rPr>
                        <a:t>Day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a:effectLst/>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dirty="0">
                          <a:effectLst/>
                        </a:rPr>
                        <a:t>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a:effectLst/>
                        </a:rPr>
                        <a:t>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8366926"/>
                  </a:ext>
                </a:extLst>
              </a:tr>
              <a:tr h="640080">
                <a:tc>
                  <a:txBody>
                    <a:bodyPr/>
                    <a:lstStyle/>
                    <a:p>
                      <a:pPr marL="0" marR="0" indent="0" algn="ctr">
                        <a:lnSpc>
                          <a:spcPts val="1400"/>
                        </a:lnSpc>
                        <a:spcBef>
                          <a:spcPts val="600"/>
                        </a:spcBef>
                        <a:spcAft>
                          <a:spcPts val="0"/>
                        </a:spcAft>
                      </a:pPr>
                      <a:r>
                        <a:rPr lang="en-US" sz="2000" dirty="0">
                          <a:effectLst/>
                        </a:rPr>
                        <a:t>Night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dirty="0">
                          <a:effectLst/>
                        </a:rPr>
                        <a:t>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a:effectLst/>
                        </a:rPr>
                        <a:t>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25515"/>
                  </a:ext>
                </a:extLst>
              </a:tr>
              <a:tr h="640080">
                <a:tc>
                  <a:txBody>
                    <a:bodyPr/>
                    <a:lstStyle/>
                    <a:p>
                      <a:pPr marL="0" marR="0" indent="0" algn="ctr">
                        <a:lnSpc>
                          <a:spcPts val="1400"/>
                        </a:lnSpc>
                        <a:spcBef>
                          <a:spcPts val="600"/>
                        </a:spcBef>
                        <a:spcAft>
                          <a:spcPts val="0"/>
                        </a:spcAft>
                      </a:pPr>
                      <a:r>
                        <a:rPr lang="en-US" sz="2000" dirty="0">
                          <a:effectLst/>
                        </a:rPr>
                        <a:t>Day/Night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lnSpc>
                          <a:spcPts val="1400"/>
                        </a:lnSpc>
                        <a:spcBef>
                          <a:spcPts val="60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8513208"/>
                  </a:ext>
                </a:extLst>
              </a:tr>
            </a:tbl>
          </a:graphicData>
        </a:graphic>
      </p:graphicFrame>
      <p:sp>
        <p:nvSpPr>
          <p:cNvPr id="12" name="Rectangle 11">
            <a:extLst>
              <a:ext uri="{FF2B5EF4-FFF2-40B4-BE49-F238E27FC236}">
                <a16:creationId xmlns:a16="http://schemas.microsoft.com/office/drawing/2014/main" id="{2E24A2A8-239C-E510-1E68-F325D7955462}"/>
              </a:ext>
            </a:extLst>
          </p:cNvPr>
          <p:cNvSpPr/>
          <p:nvPr/>
        </p:nvSpPr>
        <p:spPr>
          <a:xfrm rot="16200000">
            <a:off x="1828800" y="3352800"/>
            <a:ext cx="1295400" cy="381000"/>
          </a:xfrm>
          <a:prstGeom prst="rect">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a:t>
            </a:r>
          </a:p>
        </p:txBody>
      </p:sp>
      <p:sp>
        <p:nvSpPr>
          <p:cNvPr id="4" name="Rectangle 3">
            <a:extLst>
              <a:ext uri="{FF2B5EF4-FFF2-40B4-BE49-F238E27FC236}">
                <a16:creationId xmlns:a16="http://schemas.microsoft.com/office/drawing/2014/main" id="{8885B2D0-4D83-31D4-E40B-001452A8E866}"/>
              </a:ext>
            </a:extLst>
          </p:cNvPr>
          <p:cNvSpPr/>
          <p:nvPr/>
        </p:nvSpPr>
        <p:spPr>
          <a:xfrm>
            <a:off x="6156505" y="1401348"/>
            <a:ext cx="1447800" cy="381000"/>
          </a:xfrm>
          <a:prstGeom prst="rect">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a:t>
            </a:r>
          </a:p>
        </p:txBody>
      </p:sp>
    </p:spTree>
    <p:extLst>
      <p:ext uri="{BB962C8B-B14F-4D97-AF65-F5344CB8AC3E}">
        <p14:creationId xmlns:p14="http://schemas.microsoft.com/office/powerpoint/2010/main" val="367984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BBDC-6355-6717-A321-1B0879287748}"/>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46C7D331-7AF0-AF15-7131-F7244643D967}"/>
              </a:ext>
            </a:extLst>
          </p:cNvPr>
          <p:cNvSpPr>
            <a:spLocks noGrp="1"/>
          </p:cNvSpPr>
          <p:nvPr>
            <p:ph type="body" idx="13"/>
          </p:nvPr>
        </p:nvSpPr>
        <p:spPr/>
        <p:txBody>
          <a:bodyPr>
            <a:normAutofit fontScale="92500" lnSpcReduction="10000"/>
          </a:bodyPr>
          <a:lstStyle/>
          <a:p>
            <a:r>
              <a:rPr lang="en-US" dirty="0"/>
              <a:t>The goal is for independent groups to describe observing system performances or application requirements in a way that can be fairly compared. </a:t>
            </a:r>
          </a:p>
          <a:p>
            <a:r>
              <a:rPr lang="en-US" dirty="0"/>
              <a:t>For example, are there different definitions of “flood” in use by the algorithm developer, modeling, nowcasting, disaster monitoring, and climate communities? </a:t>
            </a:r>
          </a:p>
          <a:p>
            <a:pPr lvl="1"/>
            <a:r>
              <a:rPr lang="en-US" dirty="0"/>
              <a:t>Similar questions occur for other variables (e.g., cloud, snow cover, fire). </a:t>
            </a:r>
          </a:p>
          <a:p>
            <a:r>
              <a:rPr lang="en-US" dirty="0"/>
              <a:t>If these definitions cannot be agreed upon, collaboration between diverse communities will be hampered.</a:t>
            </a:r>
          </a:p>
          <a:p>
            <a:endParaRPr lang="en-US" dirty="0"/>
          </a:p>
        </p:txBody>
      </p:sp>
    </p:spTree>
    <p:extLst>
      <p:ext uri="{BB962C8B-B14F-4D97-AF65-F5344CB8AC3E}">
        <p14:creationId xmlns:p14="http://schemas.microsoft.com/office/powerpoint/2010/main" val="573892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BBDC-6355-6717-A321-1B0879287748}"/>
              </a:ext>
            </a:extLst>
          </p:cNvPr>
          <p:cNvSpPr>
            <a:spLocks noGrp="1"/>
          </p:cNvSpPr>
          <p:nvPr>
            <p:ph type="title"/>
          </p:nvPr>
        </p:nvSpPr>
        <p:spPr>
          <a:xfrm>
            <a:off x="838199" y="2785"/>
            <a:ext cx="10515600" cy="908829"/>
          </a:xfrm>
        </p:spPr>
        <p:txBody>
          <a:bodyPr/>
          <a:lstStyle/>
          <a:p>
            <a:r>
              <a:rPr lang="en-US" sz="4400" dirty="0"/>
              <a:t>end</a:t>
            </a:r>
            <a:endParaRPr lang="en-US" dirty="0"/>
          </a:p>
        </p:txBody>
      </p:sp>
      <p:sp>
        <p:nvSpPr>
          <p:cNvPr id="3" name="Text Placeholder 2">
            <a:extLst>
              <a:ext uri="{FF2B5EF4-FFF2-40B4-BE49-F238E27FC236}">
                <a16:creationId xmlns:a16="http://schemas.microsoft.com/office/drawing/2014/main" id="{46C7D331-7AF0-AF15-7131-F7244643D967}"/>
              </a:ext>
            </a:extLst>
          </p:cNvPr>
          <p:cNvSpPr>
            <a:spLocks noGrp="1"/>
          </p:cNvSpPr>
          <p:nvPr>
            <p:ph type="body" idx="13"/>
          </p:nvPr>
        </p:nvSpPr>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68C7AE02-C12D-A32E-3562-E58996B792FB}"/>
              </a:ext>
            </a:extLst>
          </p:cNvPr>
          <p:cNvPicPr>
            <a:picLocks noChangeAspect="1"/>
          </p:cNvPicPr>
          <p:nvPr/>
        </p:nvPicPr>
        <p:blipFill>
          <a:blip r:embed="rId2"/>
          <a:stretch>
            <a:fillRect/>
          </a:stretch>
        </p:blipFill>
        <p:spPr>
          <a:xfrm>
            <a:off x="1524000" y="759628"/>
            <a:ext cx="9601200" cy="5641172"/>
          </a:xfrm>
          <a:prstGeom prst="rect">
            <a:avLst/>
          </a:prstGeom>
        </p:spPr>
      </p:pic>
    </p:spTree>
    <p:extLst>
      <p:ext uri="{BB962C8B-B14F-4D97-AF65-F5344CB8AC3E}">
        <p14:creationId xmlns:p14="http://schemas.microsoft.com/office/powerpoint/2010/main" val="322851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a:t>
            </a:r>
          </a:p>
        </p:txBody>
      </p:sp>
      <p:sp>
        <p:nvSpPr>
          <p:cNvPr id="3" name="Content Placeholder 2"/>
          <p:cNvSpPr>
            <a:spLocks noGrp="1"/>
          </p:cNvSpPr>
          <p:nvPr>
            <p:ph idx="1"/>
          </p:nvPr>
        </p:nvSpPr>
        <p:spPr/>
        <p:txBody>
          <a:bodyPr>
            <a:normAutofit/>
          </a:bodyPr>
          <a:lstStyle/>
          <a:p>
            <a:r>
              <a:rPr lang="en-US" dirty="0">
                <a:highlight>
                  <a:srgbClr val="00FF00"/>
                </a:highlight>
              </a:rPr>
              <a:t>Still open for discussion</a:t>
            </a:r>
          </a:p>
          <a:p>
            <a:r>
              <a:rPr lang="en-US" dirty="0"/>
              <a:t>We are sharing a google document describing the attributes in detail. Please feel free to offer comments and suggestions.</a:t>
            </a:r>
          </a:p>
          <a:p>
            <a:r>
              <a:rPr lang="en-US" dirty="0"/>
              <a:t>An ASPEN revision is underway to test the viability of the variables and attributes we’ve presented. We expect actual use will lead to refinement.</a:t>
            </a:r>
          </a:p>
          <a:p>
            <a:r>
              <a:rPr lang="en-US" dirty="0"/>
              <a:t>Beyond ASPEN, the usefulness of these descriptions of the Earth System variables and their attributes will depend on the buy-in from the different communities.</a:t>
            </a:r>
          </a:p>
          <a:p>
            <a:r>
              <a:rPr lang="en-US" dirty="0"/>
              <a:t>In this context getting to agreement is more important than getting to perfection.</a:t>
            </a:r>
          </a:p>
          <a:p>
            <a:endParaRPr lang="en-US" dirty="0"/>
          </a:p>
          <a:p>
            <a:endParaRPr lang="en-US" dirty="0"/>
          </a:p>
        </p:txBody>
      </p:sp>
    </p:spTree>
    <p:extLst>
      <p:ext uri="{BB962C8B-B14F-4D97-AF65-F5344CB8AC3E}">
        <p14:creationId xmlns:p14="http://schemas.microsoft.com/office/powerpoint/2010/main" val="272886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BBDC-6355-6717-A321-1B0879287748}"/>
              </a:ext>
            </a:extLst>
          </p:cNvPr>
          <p:cNvSpPr>
            <a:spLocks noGrp="1"/>
          </p:cNvSpPr>
          <p:nvPr>
            <p:ph type="title"/>
          </p:nvPr>
        </p:nvSpPr>
        <p:spPr/>
        <p:txBody>
          <a:bodyPr>
            <a:normAutofit/>
          </a:bodyPr>
          <a:lstStyle/>
          <a:p>
            <a:r>
              <a:rPr lang="en-US" sz="4400" dirty="0"/>
              <a:t>Things to Consider</a:t>
            </a:r>
            <a:endParaRPr lang="en-US" dirty="0"/>
          </a:p>
        </p:txBody>
      </p:sp>
      <p:sp>
        <p:nvSpPr>
          <p:cNvPr id="3" name="Text Placeholder 2">
            <a:extLst>
              <a:ext uri="{FF2B5EF4-FFF2-40B4-BE49-F238E27FC236}">
                <a16:creationId xmlns:a16="http://schemas.microsoft.com/office/drawing/2014/main" id="{46C7D331-7AF0-AF15-7131-F7244643D967}"/>
              </a:ext>
            </a:extLst>
          </p:cNvPr>
          <p:cNvSpPr>
            <a:spLocks noGrp="1"/>
          </p:cNvSpPr>
          <p:nvPr>
            <p:ph type="body" idx="13"/>
          </p:nvPr>
        </p:nvSpPr>
        <p:spPr/>
        <p:txBody>
          <a:bodyPr>
            <a:normAutofit/>
          </a:bodyPr>
          <a:lstStyle/>
          <a:p>
            <a:r>
              <a:rPr lang="en-US" dirty="0"/>
              <a:t>Independence of observations</a:t>
            </a:r>
          </a:p>
          <a:p>
            <a:r>
              <a:rPr lang="en-US" dirty="0"/>
              <a:t>Exclusions</a:t>
            </a:r>
          </a:p>
          <a:p>
            <a:r>
              <a:rPr lang="en-US" dirty="0"/>
              <a:t>What should be included in biases</a:t>
            </a:r>
          </a:p>
          <a:p>
            <a:r>
              <a:rPr lang="en-US" dirty="0"/>
              <a:t>Attribute definitions can depend on the variable</a:t>
            </a:r>
          </a:p>
          <a:p>
            <a:r>
              <a:rPr lang="en-US" dirty="0"/>
              <a:t>Subsets</a:t>
            </a:r>
          </a:p>
          <a:p>
            <a:r>
              <a:rPr lang="en-US" dirty="0"/>
              <a:t>Error attributes</a:t>
            </a:r>
          </a:p>
          <a:p>
            <a:endParaRPr lang="en-US" dirty="0"/>
          </a:p>
          <a:p>
            <a:endParaRPr lang="en-US" dirty="0"/>
          </a:p>
        </p:txBody>
      </p:sp>
    </p:spTree>
    <p:extLst>
      <p:ext uri="{BB962C8B-B14F-4D97-AF65-F5344CB8AC3E}">
        <p14:creationId xmlns:p14="http://schemas.microsoft.com/office/powerpoint/2010/main" val="115179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 of observations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Many attributes relate to the number of observations provided or required.</a:t>
            </a:r>
          </a:p>
          <a:p>
            <a:r>
              <a:rPr lang="en-US" dirty="0"/>
              <a:t>To allow for fair comparisons, the number of observations in these definitions of attributes are an effective number that represents the independent pieces of information in the data set (observed or required) in the sense that if the observation were thinned to the effective number, the remaining observation errors would not be correlated in time or space.</a:t>
            </a:r>
            <a:endParaRPr lang="en-US" dirty="0">
              <a:highlight>
                <a:srgbClr val="FFFF00"/>
              </a:highlight>
            </a:endParaRPr>
          </a:p>
          <a:p>
            <a:pPr lvl="1"/>
            <a:r>
              <a:rPr lang="en-US" dirty="0"/>
              <a:t>For example, algorithms to convert radiances to temperature profiles can retrieve temperature on any vertical grid, but the effective degrees of freedom in the vertical is fixed by the instrument characteristics.</a:t>
            </a:r>
          </a:p>
          <a:p>
            <a:pPr lvl="1"/>
            <a:r>
              <a:rPr lang="en-US" dirty="0"/>
              <a:t>For example, NWP grids are fine, but requirements for data are coarser.</a:t>
            </a:r>
          </a:p>
        </p:txBody>
      </p:sp>
    </p:spTree>
    <p:extLst>
      <p:ext uri="{BB962C8B-B14F-4D97-AF65-F5344CB8AC3E}">
        <p14:creationId xmlns:p14="http://schemas.microsoft.com/office/powerpoint/2010/main" val="343431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Sources of exclusion include cloud, surface types, solar zenith angle, RFI </a:t>
            </a:r>
          </a:p>
          <a:p>
            <a:r>
              <a:rPr lang="en-US" dirty="0"/>
              <a:t>Exclusions potentially affect many attributes of observations</a:t>
            </a:r>
          </a:p>
          <a:p>
            <a:r>
              <a:rPr lang="en-US" dirty="0"/>
              <a:t>Instead, we include an attribute called exclusion factor</a:t>
            </a:r>
          </a:p>
          <a:p>
            <a:r>
              <a:rPr lang="en-US" dirty="0"/>
              <a:t>All other estimated attributes ignore exclusion factors</a:t>
            </a:r>
          </a:p>
          <a:p>
            <a:r>
              <a:rPr lang="en-US" dirty="0"/>
              <a:t>During comparisons the exclusion factor can be applied to different attributes (Revisit Time, Spatial Density, or Precision) depending on the applications being considered</a:t>
            </a:r>
          </a:p>
        </p:txBody>
      </p:sp>
    </p:spTree>
    <p:extLst>
      <p:ext uri="{BB962C8B-B14F-4D97-AF65-F5344CB8AC3E}">
        <p14:creationId xmlns:p14="http://schemas.microsoft.com/office/powerpoint/2010/main" val="215491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and mean errors (AKA biases)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t>In most cases simple biases are removed by the data producer.</a:t>
            </a:r>
          </a:p>
          <a:p>
            <a:r>
              <a:rPr lang="en-US" dirty="0"/>
              <a:t>For example, for retrieved temperature profiles any bias that depends on time of day or altitude or latitude should be removed.</a:t>
            </a:r>
          </a:p>
          <a:p>
            <a:r>
              <a:rPr lang="en-US" dirty="0"/>
              <a:t>Some of the biases that remain are what might be call geophysical biases.</a:t>
            </a:r>
          </a:p>
          <a:p>
            <a:r>
              <a:rPr lang="en-US" dirty="0"/>
              <a:t>That is, algorithms leave out some things (or assume values for some properties) and these effectively result in errors.</a:t>
            </a:r>
          </a:p>
          <a:p>
            <a:r>
              <a:rPr lang="en-US" dirty="0"/>
              <a:t>This results in correlated errors because those things (geophysical variables) that are left out have long space and time scales.</a:t>
            </a:r>
          </a:p>
          <a:p>
            <a:r>
              <a:rPr lang="en-US" dirty="0"/>
              <a:t>These geophysical biases (or algorithmic biases) are hard to estimate and hard for any analysis method to remove.</a:t>
            </a:r>
          </a:p>
          <a:p>
            <a:r>
              <a:rPr lang="en-US" dirty="0"/>
              <a:t>For many applications it is vitally important that these biases be small.</a:t>
            </a:r>
          </a:p>
          <a:p>
            <a:r>
              <a:rPr lang="en-US" dirty="0"/>
              <a:t>The RMS of these geophysical biases should be included when estimating observing system accuracy.</a:t>
            </a:r>
          </a:p>
          <a:p>
            <a:endParaRPr lang="en-US" dirty="0"/>
          </a:p>
        </p:txBody>
      </p:sp>
    </p:spTree>
    <p:extLst>
      <p:ext uri="{BB962C8B-B14F-4D97-AF65-F5344CB8AC3E}">
        <p14:creationId xmlns:p14="http://schemas.microsoft.com/office/powerpoint/2010/main" val="24275952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Interior ">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2218</Words>
  <Application>Microsoft Macintosh PowerPoint</Application>
  <PresentationFormat>Widescreen</PresentationFormat>
  <Paragraphs>289</Paragraphs>
  <Slides>40</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Arial Narrow</vt:lpstr>
      <vt:lpstr>Calibri</vt:lpstr>
      <vt:lpstr>Courier New</vt:lpstr>
      <vt:lpstr>NTR</vt:lpstr>
      <vt:lpstr>Times New Roman</vt:lpstr>
      <vt:lpstr>Office Theme</vt:lpstr>
      <vt:lpstr>Alternate Interior </vt:lpstr>
      <vt:lpstr>PowerPoint Presentation</vt:lpstr>
      <vt:lpstr>Summary</vt:lpstr>
      <vt:lpstr>Attributes</vt:lpstr>
      <vt:lpstr>Motivation</vt:lpstr>
      <vt:lpstr>Status</vt:lpstr>
      <vt:lpstr>Things to Consider</vt:lpstr>
      <vt:lpstr>Independence of observations</vt:lpstr>
      <vt:lpstr>Exclusions</vt:lpstr>
      <vt:lpstr>Accuracy and mean errors (AKA biases)</vt:lpstr>
      <vt:lpstr>Variable definitions and attributes</vt:lpstr>
      <vt:lpstr>Variable definitions and attributes 2</vt:lpstr>
      <vt:lpstr>Subsets</vt:lpstr>
      <vt:lpstr>Estimating error attributes</vt:lpstr>
      <vt:lpstr>Attributes Types</vt:lpstr>
      <vt:lpstr>Data Quality Attributes</vt:lpstr>
      <vt:lpstr>Validity range</vt:lpstr>
      <vt:lpstr>Temporal Attributes</vt:lpstr>
      <vt:lpstr>Revisit Time vs. Refresh Rate</vt:lpstr>
      <vt:lpstr>Revisit Time vs. Refresh Rate</vt:lpstr>
      <vt:lpstr>Spatial Attributes</vt:lpstr>
      <vt:lpstr>Spatial coverage</vt:lpstr>
      <vt:lpstr>Geographic overlaps</vt:lpstr>
      <vt:lpstr>Spatial density</vt:lpstr>
      <vt:lpstr>Spatial resolution</vt:lpstr>
      <vt:lpstr>Vertical Attributes</vt:lpstr>
      <vt:lpstr>Vertical extent overlap</vt:lpstr>
      <vt:lpstr>Vertical extent overlap</vt:lpstr>
      <vt:lpstr>Angular and Spectral Attributes</vt:lpstr>
      <vt:lpstr>Spectral range and resolution</vt:lpstr>
      <vt:lpstr>Data Type Attributes</vt:lpstr>
      <vt:lpstr>System Attributes</vt:lpstr>
      <vt:lpstr>Prior data</vt:lpstr>
      <vt:lpstr>Robustness</vt:lpstr>
      <vt:lpstr>Data latency</vt:lpstr>
      <vt:lpstr>Long term stability</vt:lpstr>
      <vt:lpstr>Normalizations</vt:lpstr>
      <vt:lpstr>Min-Max Scoring</vt:lpstr>
      <vt:lpstr>Overlap calculations</vt:lpstr>
      <vt:lpstr>Time of day overlap</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Ross N. Hoffman</cp:lastModifiedBy>
  <cp:revision>13</cp:revision>
  <dcterms:modified xsi:type="dcterms:W3CDTF">2023-09-17T23:10:29Z</dcterms:modified>
</cp:coreProperties>
</file>