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DC8B584-097B-4F14-ACA5-CFFA5F46B19B}">
  <a:tblStyle styleId="{6DC8B584-097B-4F14-ACA5-CFFA5F46B19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afd3aa6729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afd3aa6729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b9869545a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b9869545a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b986a0e905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b986a0e905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afd3aa6729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afd3aa6729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afd3aa6729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afd3aa6729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afd3aa6729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afd3aa6729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b927d12a8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b927d12a8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b967ee2e81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b967ee2e81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afd3aa6729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afd3aa672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afd3aa6729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afd3aa6729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afd3aa6729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afd3aa6729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1382050"/>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b="1" lang="en" sz="3080"/>
              <a:t>SounderSAT: Trade Space Assessment &amp; Value-Based Formulation Recommendation</a:t>
            </a:r>
            <a:endParaRPr b="1" sz="3080"/>
          </a:p>
          <a:p>
            <a:pPr indent="0" lvl="0" marL="0" rtl="0" algn="ctr">
              <a:spcBef>
                <a:spcPts val="0"/>
              </a:spcBef>
              <a:spcAft>
                <a:spcPts val="0"/>
              </a:spcAft>
              <a:buSzPts val="990"/>
              <a:buNone/>
            </a:pPr>
            <a:r>
              <a:t/>
            </a:r>
            <a:endParaRPr b="1" sz="4080"/>
          </a:p>
          <a:p>
            <a:pPr indent="-354330" lvl="0" marL="457200" rtl="0" algn="l">
              <a:spcBef>
                <a:spcPts val="0"/>
              </a:spcBef>
              <a:spcAft>
                <a:spcPts val="0"/>
              </a:spcAft>
              <a:buSzPts val="1980"/>
              <a:buChar char="-"/>
            </a:pPr>
            <a:r>
              <a:rPr lang="en" sz="1979"/>
              <a:t>NOAA Sounding Commitments  </a:t>
            </a:r>
            <a:endParaRPr sz="1979"/>
          </a:p>
          <a:p>
            <a:pPr indent="-354330" lvl="0" marL="457200" rtl="0" algn="l">
              <a:spcBef>
                <a:spcPts val="0"/>
              </a:spcBef>
              <a:spcAft>
                <a:spcPts val="0"/>
              </a:spcAft>
              <a:buSzPts val="1980"/>
              <a:buChar char="-"/>
            </a:pPr>
            <a:r>
              <a:rPr lang="en" sz="1979"/>
              <a:t>Assessment of Performance/Cost Trade Space</a:t>
            </a:r>
            <a:endParaRPr sz="1979"/>
          </a:p>
          <a:p>
            <a:pPr indent="-354330" lvl="0" marL="457200" rtl="0" algn="l">
              <a:spcBef>
                <a:spcPts val="0"/>
              </a:spcBef>
              <a:spcAft>
                <a:spcPts val="0"/>
              </a:spcAft>
              <a:buSzPts val="1980"/>
              <a:buChar char="-"/>
            </a:pPr>
            <a:r>
              <a:rPr lang="en" sz="1979"/>
              <a:t>Approach for Proposing Optimal Configurations Options</a:t>
            </a:r>
            <a:endParaRPr sz="1979"/>
          </a:p>
        </p:txBody>
      </p:sp>
      <p:sp>
        <p:nvSpPr>
          <p:cNvPr id="55" name="Google Shape;55;p13"/>
          <p:cNvSpPr txBox="1"/>
          <p:nvPr>
            <p:ph idx="1" type="subTitle"/>
          </p:nvPr>
        </p:nvSpPr>
        <p:spPr>
          <a:xfrm>
            <a:off x="0" y="3764675"/>
            <a:ext cx="9144000" cy="954600"/>
          </a:xfrm>
          <a:prstGeom prst="rect">
            <a:avLst/>
          </a:prstGeom>
        </p:spPr>
        <p:txBody>
          <a:bodyPr anchorCtr="0" anchor="t" bIns="91425" lIns="91425" spcFirstLastPara="1" rIns="91425" wrap="square" tIns="91425">
            <a:normAutofit/>
          </a:bodyPr>
          <a:lstStyle/>
          <a:p>
            <a:pPr indent="0" lvl="0" marL="0" rtl="0" algn="ctr">
              <a:lnSpc>
                <a:spcPct val="90000"/>
              </a:lnSpc>
              <a:spcBef>
                <a:spcPts val="0"/>
              </a:spcBef>
              <a:spcAft>
                <a:spcPts val="0"/>
              </a:spcAft>
              <a:buNone/>
            </a:pPr>
            <a:r>
              <a:rPr i="1" lang="en" sz="2200"/>
              <a:t>S.-A. Boukabara, E. Maddy, S. Bunin, V. Mikles, M. Wigdor, B.Shiotani </a:t>
            </a:r>
            <a:endParaRPr i="1" sz="2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2"/>
          <p:cNvSpPr txBox="1"/>
          <p:nvPr>
            <p:ph type="title"/>
          </p:nvPr>
        </p:nvSpPr>
        <p:spPr>
          <a:xfrm>
            <a:off x="0" y="-2950"/>
            <a:ext cx="91440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sz="2688">
                <a:solidFill>
                  <a:srgbClr val="FF0000"/>
                </a:solidFill>
              </a:rPr>
              <a:t>ASPEN </a:t>
            </a:r>
            <a:r>
              <a:rPr b="1" lang="en" sz="2688">
                <a:solidFill>
                  <a:srgbClr val="FF0000"/>
                </a:solidFill>
              </a:rPr>
              <a:t>Approach for Performance &amp; Value Assessment</a:t>
            </a:r>
            <a:endParaRPr b="1" sz="2688">
              <a:solidFill>
                <a:srgbClr val="FF0000"/>
              </a:solidFill>
            </a:endParaRPr>
          </a:p>
          <a:p>
            <a:pPr indent="0" lvl="0" marL="0" rtl="0" algn="l">
              <a:spcBef>
                <a:spcPts val="0"/>
              </a:spcBef>
              <a:spcAft>
                <a:spcPts val="0"/>
              </a:spcAft>
              <a:buNone/>
            </a:pPr>
            <a:r>
              <a:rPr b="1" i="1" lang="en" sz="1244"/>
              <a:t>How to Account for Accuracy, Refresh, Costs at the same time in assessing Observing Systems ability to meet NOAA Requirements</a:t>
            </a:r>
            <a:endParaRPr b="1" i="1" sz="1244"/>
          </a:p>
        </p:txBody>
      </p:sp>
      <p:sp>
        <p:nvSpPr>
          <p:cNvPr id="122" name="Google Shape;122;p22"/>
          <p:cNvSpPr txBox="1"/>
          <p:nvPr>
            <p:ph idx="1" type="body"/>
          </p:nvPr>
        </p:nvSpPr>
        <p:spPr>
          <a:xfrm>
            <a:off x="0" y="729075"/>
            <a:ext cx="9144000" cy="4414500"/>
          </a:xfrm>
          <a:prstGeom prst="rect">
            <a:avLst/>
          </a:prstGeom>
        </p:spPr>
        <p:txBody>
          <a:bodyPr anchorCtr="0" anchor="t" bIns="91425" lIns="91425" spcFirstLastPara="1" rIns="91425" wrap="square" tIns="91425">
            <a:normAutofit fontScale="40000" lnSpcReduction="10000"/>
          </a:bodyPr>
          <a:lstStyle/>
          <a:p>
            <a:pPr indent="-325120" lvl="0" marL="457200" rtl="0" algn="l">
              <a:spcBef>
                <a:spcPts val="0"/>
              </a:spcBef>
              <a:spcAft>
                <a:spcPts val="0"/>
              </a:spcAft>
              <a:buSzPct val="100000"/>
              <a:buChar char="-"/>
            </a:pPr>
            <a:r>
              <a:rPr b="1" lang="en" sz="3800"/>
              <a:t>Step 1:</a:t>
            </a:r>
            <a:r>
              <a:rPr lang="en" sz="3800"/>
              <a:t> </a:t>
            </a:r>
            <a:r>
              <a:rPr lang="en" sz="3800"/>
              <a:t>Define performance (SCP) in terms of accuracy, refresh, other attributes (resolution, etc)</a:t>
            </a:r>
            <a:endParaRPr sz="3800"/>
          </a:p>
          <a:p>
            <a:pPr indent="457200" lvl="0" marL="457200" rtl="0" algn="l">
              <a:lnSpc>
                <a:spcPct val="100000"/>
              </a:lnSpc>
              <a:spcBef>
                <a:spcPts val="1200"/>
              </a:spcBef>
              <a:spcAft>
                <a:spcPts val="0"/>
              </a:spcAft>
              <a:buNone/>
            </a:pPr>
            <a:r>
              <a:rPr lang="en" sz="3184"/>
              <a:t>For </a:t>
            </a:r>
            <a:r>
              <a:rPr lang="en" sz="3184"/>
              <a:t>Observing System 1: Accuracy Option A,  Refresh Rate Option </a:t>
            </a:r>
            <a:r>
              <a:rPr lang="en" sz="3184"/>
              <a:t>DA</a:t>
            </a:r>
            <a:r>
              <a:rPr lang="en" sz="3184"/>
              <a:t> , (and options of Spatial resolution)</a:t>
            </a:r>
            <a:endParaRPr sz="3184"/>
          </a:p>
          <a:p>
            <a:pPr indent="457200" lvl="0" marL="457200" rtl="0" algn="l">
              <a:lnSpc>
                <a:spcPct val="100000"/>
              </a:lnSpc>
              <a:spcBef>
                <a:spcPts val="1200"/>
              </a:spcBef>
              <a:spcAft>
                <a:spcPts val="0"/>
              </a:spcAft>
              <a:buNone/>
            </a:pPr>
            <a:r>
              <a:rPr lang="en" sz="3184"/>
              <a:t>For </a:t>
            </a:r>
            <a:r>
              <a:rPr lang="en" sz="3184"/>
              <a:t>Observing System 2: ….</a:t>
            </a:r>
            <a:endParaRPr sz="3184"/>
          </a:p>
          <a:p>
            <a:pPr indent="457200" lvl="0" marL="457200" rtl="0" algn="l">
              <a:lnSpc>
                <a:spcPct val="100000"/>
              </a:lnSpc>
              <a:spcBef>
                <a:spcPts val="1200"/>
              </a:spcBef>
              <a:spcAft>
                <a:spcPts val="0"/>
              </a:spcAft>
              <a:buNone/>
            </a:pPr>
            <a:r>
              <a:rPr lang="en" sz="3184"/>
              <a:t>Etc</a:t>
            </a:r>
            <a:endParaRPr sz="3184"/>
          </a:p>
          <a:p>
            <a:pPr indent="-325120" lvl="0" marL="457200" rtl="0" algn="l">
              <a:spcBef>
                <a:spcPts val="1200"/>
              </a:spcBef>
              <a:spcAft>
                <a:spcPts val="0"/>
              </a:spcAft>
              <a:buSzPct val="100000"/>
              <a:buChar char="-"/>
            </a:pPr>
            <a:r>
              <a:rPr b="1" lang="en" sz="3800"/>
              <a:t>Step 2: </a:t>
            </a:r>
            <a:r>
              <a:rPr lang="en" sz="3800"/>
              <a:t>Compute cost based on formula (assuming observing system is composed of N satellites</a:t>
            </a:r>
            <a:r>
              <a:rPr lang="en" sz="3100">
                <a:solidFill>
                  <a:srgbClr val="222222"/>
                </a:solidFill>
                <a:highlight>
                  <a:srgbClr val="FFFFFF"/>
                </a:highlight>
              </a:rPr>
              <a:t>, each with a number M of similar sets of sensors Sensor_j (j=1,M) on each of the satellite_i (i=1,N),</a:t>
            </a:r>
            <a:endParaRPr sz="3800"/>
          </a:p>
          <a:p>
            <a:pPr indent="0" lvl="0" marL="0" rtl="0" algn="l">
              <a:spcBef>
                <a:spcPts val="1200"/>
              </a:spcBef>
              <a:spcAft>
                <a:spcPts val="0"/>
              </a:spcAft>
              <a:buNone/>
            </a:pPr>
            <a:r>
              <a:t/>
            </a:r>
            <a:endParaRPr sz="3800"/>
          </a:p>
          <a:p>
            <a:pPr indent="0" lvl="0" marL="0" rtl="0" algn="l">
              <a:spcBef>
                <a:spcPts val="1200"/>
              </a:spcBef>
              <a:spcAft>
                <a:spcPts val="0"/>
              </a:spcAft>
              <a:buNone/>
            </a:pPr>
            <a:r>
              <a:t/>
            </a:r>
            <a:endParaRPr sz="3800"/>
          </a:p>
          <a:p>
            <a:pPr indent="0" lvl="0" marL="0" rtl="0" algn="l">
              <a:spcBef>
                <a:spcPts val="1200"/>
              </a:spcBef>
              <a:spcAft>
                <a:spcPts val="0"/>
              </a:spcAft>
              <a:buNone/>
            </a:pPr>
            <a:r>
              <a:t/>
            </a:r>
            <a:endParaRPr sz="3800"/>
          </a:p>
          <a:p>
            <a:pPr indent="0" lvl="0" marL="0" rtl="0" algn="l">
              <a:spcBef>
                <a:spcPts val="1200"/>
              </a:spcBef>
              <a:spcAft>
                <a:spcPts val="0"/>
              </a:spcAft>
              <a:buNone/>
            </a:pPr>
            <a:r>
              <a:t/>
            </a:r>
            <a:endParaRPr sz="3800"/>
          </a:p>
          <a:p>
            <a:pPr indent="0" lvl="0" marL="0" rtl="0" algn="l">
              <a:spcBef>
                <a:spcPts val="1200"/>
              </a:spcBef>
              <a:spcAft>
                <a:spcPts val="0"/>
              </a:spcAft>
              <a:buNone/>
            </a:pPr>
            <a:r>
              <a:t/>
            </a:r>
            <a:endParaRPr sz="3800"/>
          </a:p>
          <a:p>
            <a:pPr indent="-325120" lvl="0" marL="457200" rtl="0" algn="l">
              <a:spcBef>
                <a:spcPts val="1200"/>
              </a:spcBef>
              <a:spcAft>
                <a:spcPts val="0"/>
              </a:spcAft>
              <a:buSzPct val="100000"/>
              <a:buChar char="-"/>
            </a:pPr>
            <a:r>
              <a:rPr b="1" lang="en" sz="3800"/>
              <a:t>Step 3:</a:t>
            </a:r>
            <a:r>
              <a:rPr lang="en" sz="3800"/>
              <a:t> Use ASPEN with SCP inputs and Cost estimates above. Assess using the Global NWP ref</a:t>
            </a:r>
            <a:endParaRPr/>
          </a:p>
        </p:txBody>
      </p:sp>
      <p:pic>
        <p:nvPicPr>
          <p:cNvPr id="123" name="Google Shape;123;p22"/>
          <p:cNvPicPr preferRelativeResize="0"/>
          <p:nvPr/>
        </p:nvPicPr>
        <p:blipFill rotWithShape="1">
          <a:blip r:embed="rId3">
            <a:alphaModFix/>
          </a:blip>
          <a:srcRect b="7295" l="0" r="0" t="10454"/>
          <a:stretch/>
        </p:blipFill>
        <p:spPr>
          <a:xfrm>
            <a:off x="1348400" y="2629750"/>
            <a:ext cx="6282775" cy="21114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type="title"/>
          </p:nvPr>
        </p:nvSpPr>
        <p:spPr>
          <a:xfrm>
            <a:off x="311700" y="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Highlight of ASPEN-based Assessment -Trade Space</a:t>
            </a:r>
            <a:endParaRPr b="1"/>
          </a:p>
          <a:p>
            <a:pPr indent="0" lvl="0" marL="0" rtl="0" algn="l">
              <a:spcBef>
                <a:spcPts val="0"/>
              </a:spcBef>
              <a:spcAft>
                <a:spcPts val="0"/>
              </a:spcAft>
              <a:buNone/>
            </a:pPr>
            <a:r>
              <a:rPr lang="en"/>
              <a:t>(Benefit -Global NWP used as a reference)</a:t>
            </a:r>
            <a:endParaRPr/>
          </a:p>
        </p:txBody>
      </p:sp>
      <p:pic>
        <p:nvPicPr>
          <p:cNvPr id="129" name="Google Shape;129;p23"/>
          <p:cNvPicPr preferRelativeResize="0"/>
          <p:nvPr/>
        </p:nvPicPr>
        <p:blipFill>
          <a:blip r:embed="rId3">
            <a:alphaModFix/>
          </a:blip>
          <a:stretch>
            <a:fillRect/>
          </a:stretch>
        </p:blipFill>
        <p:spPr>
          <a:xfrm>
            <a:off x="0" y="1110482"/>
            <a:ext cx="9143998" cy="383986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type="title"/>
          </p:nvPr>
        </p:nvSpPr>
        <p:spPr>
          <a:xfrm>
            <a:off x="311700" y="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Highlight of ASPEN-based Assessment -Trade Space</a:t>
            </a:r>
            <a:endParaRPr b="1"/>
          </a:p>
          <a:p>
            <a:pPr indent="0" lvl="0" marL="0" rtl="0" algn="l">
              <a:spcBef>
                <a:spcPts val="0"/>
              </a:spcBef>
              <a:spcAft>
                <a:spcPts val="0"/>
              </a:spcAft>
              <a:buNone/>
            </a:pPr>
            <a:r>
              <a:rPr lang="en"/>
              <a:t>(Value or Benefit/Cost ratio estimation)</a:t>
            </a:r>
            <a:endParaRPr/>
          </a:p>
        </p:txBody>
      </p:sp>
      <p:pic>
        <p:nvPicPr>
          <p:cNvPr id="135" name="Google Shape;135;p24"/>
          <p:cNvPicPr preferRelativeResize="0"/>
          <p:nvPr/>
        </p:nvPicPr>
        <p:blipFill>
          <a:blip r:embed="rId3">
            <a:alphaModFix/>
          </a:blip>
          <a:stretch>
            <a:fillRect/>
          </a:stretch>
        </p:blipFill>
        <p:spPr>
          <a:xfrm>
            <a:off x="0" y="860125"/>
            <a:ext cx="9143999" cy="4283375"/>
          </a:xfrm>
          <a:prstGeom prst="rect">
            <a:avLst/>
          </a:prstGeom>
          <a:noFill/>
          <a:ln>
            <a:noFill/>
          </a:ln>
        </p:spPr>
      </p:pic>
      <p:pic>
        <p:nvPicPr>
          <p:cNvPr id="136" name="Google Shape;136;p24"/>
          <p:cNvPicPr preferRelativeResize="0"/>
          <p:nvPr/>
        </p:nvPicPr>
        <p:blipFill>
          <a:blip r:embed="rId4">
            <a:alphaModFix/>
          </a:blip>
          <a:stretch>
            <a:fillRect/>
          </a:stretch>
        </p:blipFill>
        <p:spPr>
          <a:xfrm>
            <a:off x="4977625" y="1647239"/>
            <a:ext cx="4058374" cy="240983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89725"/>
            <a:ext cx="8757000" cy="6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What are Our Sounding Commitments?   (to WMO)</a:t>
            </a:r>
            <a:endParaRPr b="1"/>
          </a:p>
        </p:txBody>
      </p:sp>
      <p:sp>
        <p:nvSpPr>
          <p:cNvPr id="61" name="Google Shape;61;p14"/>
          <p:cNvSpPr txBox="1"/>
          <p:nvPr>
            <p:ph idx="1" type="body"/>
          </p:nvPr>
        </p:nvSpPr>
        <p:spPr>
          <a:xfrm>
            <a:off x="311700" y="744325"/>
            <a:ext cx="8520600" cy="42975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WMO WIGOS 2040 vision</a:t>
            </a:r>
            <a:endParaRPr/>
          </a:p>
          <a:p>
            <a:pPr indent="-317500" lvl="1" marL="914400" rtl="0" algn="l">
              <a:spcBef>
                <a:spcPts val="0"/>
              </a:spcBef>
              <a:spcAft>
                <a:spcPts val="0"/>
              </a:spcAft>
              <a:buClr>
                <a:srgbClr val="FF0000"/>
              </a:buClr>
              <a:buSzPts val="1400"/>
              <a:buChar char="-"/>
            </a:pPr>
            <a:r>
              <a:rPr b="1" lang="en" sz="1100">
                <a:solidFill>
                  <a:srgbClr val="FF0000"/>
                </a:solidFill>
                <a:highlight>
                  <a:srgbClr val="FFFFFF"/>
                </a:highlight>
              </a:rPr>
              <a:t>Subcomponent 1: </a:t>
            </a:r>
            <a:r>
              <a:rPr lang="en" sz="1100">
                <a:solidFill>
                  <a:srgbClr val="FF0000"/>
                </a:solidFill>
                <a:highlight>
                  <a:srgbClr val="FFFFFF"/>
                </a:highlight>
              </a:rPr>
              <a:t>Backbone system with specified orbital configuration and measurement approaches - This subcomponent shall provide the basis for Members’ commitments and should respond to their vital data needs;  These are documented in the CGMS baseline (see next slide)</a:t>
            </a:r>
            <a:endParaRPr sz="1100">
              <a:solidFill>
                <a:srgbClr val="FF0000"/>
              </a:solidFill>
              <a:highlight>
                <a:srgbClr val="FFFFFF"/>
              </a:highlight>
            </a:endParaRPr>
          </a:p>
          <a:p>
            <a:pPr indent="-317500" lvl="1" marL="914400" rtl="0" algn="l">
              <a:spcBef>
                <a:spcPts val="0"/>
              </a:spcBef>
              <a:spcAft>
                <a:spcPts val="0"/>
              </a:spcAft>
              <a:buSzPts val="1400"/>
              <a:buChar char="-"/>
            </a:pPr>
            <a:r>
              <a:rPr b="1" lang="en" sz="1100">
                <a:solidFill>
                  <a:srgbClr val="222222"/>
                </a:solidFill>
                <a:highlight>
                  <a:srgbClr val="FFFFFF"/>
                </a:highlight>
              </a:rPr>
              <a:t>Subcomponent 2:</a:t>
            </a:r>
            <a:r>
              <a:rPr lang="en" sz="1100">
                <a:solidFill>
                  <a:srgbClr val="222222"/>
                </a:solidFill>
                <a:highlight>
                  <a:srgbClr val="FFFFFF"/>
                </a:highlight>
              </a:rPr>
              <a:t> Backbone system with open orbit configuration and flexibility to optimize implementation - This subcomponent shall be the basis for the open contributions of WMO Members and shall respond to target data goals. </a:t>
            </a:r>
            <a:endParaRPr sz="1100">
              <a:solidFill>
                <a:srgbClr val="222222"/>
              </a:solidFill>
              <a:highlight>
                <a:srgbClr val="FFFFFF"/>
              </a:highlight>
            </a:endParaRPr>
          </a:p>
          <a:p>
            <a:pPr indent="-317500" lvl="1" marL="914400" rtl="0" algn="l">
              <a:spcBef>
                <a:spcPts val="0"/>
              </a:spcBef>
              <a:spcAft>
                <a:spcPts val="0"/>
              </a:spcAft>
              <a:buClr>
                <a:srgbClr val="0000FF"/>
              </a:buClr>
              <a:buSzPts val="1400"/>
              <a:buChar char="-"/>
            </a:pPr>
            <a:r>
              <a:rPr b="1" lang="en" sz="1100">
                <a:solidFill>
                  <a:srgbClr val="0000FF"/>
                </a:solidFill>
                <a:highlight>
                  <a:srgbClr val="FFFFFF"/>
                </a:highlight>
              </a:rPr>
              <a:t>Subcomponent 3: </a:t>
            </a:r>
            <a:r>
              <a:rPr lang="en" sz="1100">
                <a:solidFill>
                  <a:srgbClr val="0000FF"/>
                </a:solidFill>
                <a:highlight>
                  <a:srgbClr val="FFFFFF"/>
                </a:highlight>
              </a:rPr>
              <a:t>Operational pathfinders and technology and science demonstrators - This subcomponent shall respond to research and development needs. </a:t>
            </a:r>
            <a:endParaRPr sz="1100">
              <a:solidFill>
                <a:srgbClr val="0000FF"/>
              </a:solidFill>
              <a:highlight>
                <a:srgbClr val="FFFFFF"/>
              </a:highlight>
            </a:endParaRPr>
          </a:p>
          <a:p>
            <a:pPr indent="-317500" lvl="1" marL="914400" rtl="0" algn="l">
              <a:spcBef>
                <a:spcPts val="0"/>
              </a:spcBef>
              <a:spcAft>
                <a:spcPts val="0"/>
              </a:spcAft>
              <a:buClr>
                <a:srgbClr val="FF00FF"/>
              </a:buClr>
              <a:buSzPts val="1400"/>
              <a:buChar char="-"/>
            </a:pPr>
            <a:r>
              <a:rPr b="1" lang="en" sz="1100">
                <a:solidFill>
                  <a:srgbClr val="FF00FF"/>
                </a:solidFill>
                <a:highlight>
                  <a:srgbClr val="FFFFFF"/>
                </a:highlight>
              </a:rPr>
              <a:t>Subcomponent 4: </a:t>
            </a:r>
            <a:r>
              <a:rPr lang="en" sz="1100">
                <a:solidFill>
                  <a:srgbClr val="FF00FF"/>
                </a:solidFill>
                <a:highlight>
                  <a:srgbClr val="FFFFFF"/>
                </a:highlight>
              </a:rPr>
              <a:t>Additional capabilities - This subcomponent shall include additional contributions by WMO Members, as well as from the academic and private sectors. </a:t>
            </a:r>
            <a:endParaRPr sz="1100">
              <a:solidFill>
                <a:srgbClr val="FF00FF"/>
              </a:solidFill>
              <a:highlight>
                <a:srgbClr val="FFFFFF"/>
              </a:highlight>
            </a:endParaRPr>
          </a:p>
          <a:p>
            <a:pPr indent="0" lvl="0" marL="914400" rtl="0" algn="l">
              <a:spcBef>
                <a:spcPts val="1200"/>
              </a:spcBef>
              <a:spcAft>
                <a:spcPts val="0"/>
              </a:spcAft>
              <a:buNone/>
            </a:pPr>
            <a:r>
              <a:t/>
            </a:r>
            <a:endParaRPr sz="1100">
              <a:solidFill>
                <a:srgbClr val="222222"/>
              </a:solidFill>
              <a:highlight>
                <a:srgbClr val="FFFFFF"/>
              </a:highlight>
            </a:endParaRPr>
          </a:p>
          <a:p>
            <a:pPr indent="-298450" lvl="0" marL="457200" rtl="0" algn="l">
              <a:spcBef>
                <a:spcPts val="1200"/>
              </a:spcBef>
              <a:spcAft>
                <a:spcPts val="0"/>
              </a:spcAft>
              <a:buClr>
                <a:srgbClr val="222222"/>
              </a:buClr>
              <a:buSzPts val="1100"/>
              <a:buChar char="-"/>
            </a:pPr>
            <a:r>
              <a:rPr lang="en" sz="1100">
                <a:solidFill>
                  <a:srgbClr val="222222"/>
                </a:solidFill>
                <a:highlight>
                  <a:srgbClr val="FFFFFF"/>
                </a:highlight>
              </a:rPr>
              <a:t>The division of the observing capabilities into four subcomponents does not imply sequential priorities, that is, it is not expected that all Subcomponent 1 systems will necessarily be realized before elements of other subcomponents are addressed. The main distinction between the various subcomponents is the current level of consensus about the optimal measurement approach, especially the demonstrated maturity of that approach: there is stronger consensus for the capabilities included in Subcomponent 1 compared to those in Subcomponent 2, and so forth. It is likely that the boundaries between the groups will shift over time, </a:t>
            </a:r>
            <a:r>
              <a:rPr b="1" lang="en" sz="1100" u="sng">
                <a:solidFill>
                  <a:srgbClr val="222222"/>
                </a:solidFill>
                <a:highlight>
                  <a:srgbClr val="FFFFFF"/>
                </a:highlight>
              </a:rPr>
              <a:t>for instance, </a:t>
            </a:r>
            <a:r>
              <a:rPr b="1" lang="en" sz="1100" u="sng">
                <a:solidFill>
                  <a:srgbClr val="FF0000"/>
                </a:solidFill>
                <a:highlight>
                  <a:srgbClr val="FFFFFF"/>
                </a:highlight>
              </a:rPr>
              <a:t>some capabilities currently listed in Subcomponent 2 could transfer to Subcomponent 1.</a:t>
            </a:r>
            <a:endParaRPr b="1" sz="1100">
              <a:solidFill>
                <a:srgbClr val="FF0000"/>
              </a:solidFill>
              <a:highlight>
                <a:srgbClr val="FFFFFF"/>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89725"/>
            <a:ext cx="8757000" cy="654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What are Our Sounding Commitments?   CGMS (LEO)</a:t>
            </a:r>
            <a:endParaRPr b="1"/>
          </a:p>
        </p:txBody>
      </p:sp>
      <p:sp>
        <p:nvSpPr>
          <p:cNvPr id="67" name="Google Shape;67;p15"/>
          <p:cNvSpPr txBox="1"/>
          <p:nvPr>
            <p:ph idx="1" type="body"/>
          </p:nvPr>
        </p:nvSpPr>
        <p:spPr>
          <a:xfrm>
            <a:off x="75300" y="744325"/>
            <a:ext cx="8993400" cy="1472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Clr>
                <a:srgbClr val="222222"/>
              </a:buClr>
              <a:buSzPts val="1300"/>
              <a:buChar char="-"/>
            </a:pPr>
            <a:r>
              <a:rPr lang="en" sz="1300">
                <a:solidFill>
                  <a:srgbClr val="222222"/>
                </a:solidFill>
                <a:highlight>
                  <a:srgbClr val="FFFFFF"/>
                </a:highlight>
              </a:rPr>
              <a:t>"....LEO may be sun-synchronous or drifting. Sun-synchronous orbits may have Equatorial Crossing Time (ECT) in the “early morning” (typically, 5:30 and 17:30), the “mid-morning” (typically, 9:30 and 21:30) or the “afternoon” (typically, 13:30 and 1:30). They overfly approximatively the same location of the Earth, including high latitudes, at approximatively the same time twice/day. </a:t>
            </a:r>
            <a:r>
              <a:rPr lang="en" sz="1300" u="sng">
                <a:solidFill>
                  <a:srgbClr val="FF0000"/>
                </a:solidFill>
                <a:highlight>
                  <a:srgbClr val="FFFFFF"/>
                </a:highlight>
              </a:rPr>
              <a:t>For large-swath instruments, coverage at 4-hour intervals require three satellite at fairly-spaced ECT’s. </a:t>
            </a:r>
            <a:r>
              <a:rPr lang="en" sz="1300">
                <a:solidFill>
                  <a:srgbClr val="222222"/>
                </a:solidFill>
                <a:highlight>
                  <a:srgbClr val="FFFFFF"/>
                </a:highlight>
              </a:rPr>
              <a:t>Drifting orbit provide more frequent coverage with decreasing latitude (missing high latitudes) and ensure the viewing of the Earth at changing times of the diurnal cycle. "</a:t>
            </a:r>
            <a:endParaRPr sz="1300">
              <a:solidFill>
                <a:srgbClr val="222222"/>
              </a:solidFill>
              <a:highlight>
                <a:srgbClr val="FFFFFF"/>
              </a:highlight>
            </a:endParaRPr>
          </a:p>
        </p:txBody>
      </p:sp>
      <p:graphicFrame>
        <p:nvGraphicFramePr>
          <p:cNvPr id="68" name="Google Shape;68;p15"/>
          <p:cNvGraphicFramePr/>
          <p:nvPr/>
        </p:nvGraphicFramePr>
        <p:xfrm>
          <a:off x="0" y="2571760"/>
          <a:ext cx="3000000" cy="3000000"/>
        </p:xfrm>
        <a:graphic>
          <a:graphicData uri="http://schemas.openxmlformats.org/drawingml/2006/table">
            <a:tbl>
              <a:tblPr>
                <a:noFill/>
                <a:tableStyleId>{6DC8B584-097B-4F14-ACA5-CFFA5F46B19B}</a:tableStyleId>
              </a:tblPr>
              <a:tblGrid>
                <a:gridCol w="2064900"/>
                <a:gridCol w="2983875"/>
                <a:gridCol w="4095225"/>
              </a:tblGrid>
              <a:tr h="557775">
                <a:tc>
                  <a:txBody>
                    <a:bodyPr/>
                    <a:lstStyle/>
                    <a:p>
                      <a:pPr indent="0" lvl="0" marL="0" rtl="0" algn="l">
                        <a:spcBef>
                          <a:spcPts val="0"/>
                        </a:spcBef>
                        <a:spcAft>
                          <a:spcPts val="0"/>
                        </a:spcAft>
                        <a:buNone/>
                      </a:pPr>
                      <a:r>
                        <a:rPr b="1" lang="en" sz="1500"/>
                        <a:t>Sensor</a:t>
                      </a:r>
                      <a:endParaRPr b="1" sz="1500"/>
                    </a:p>
                  </a:txBody>
                  <a:tcPr marT="91425" marB="91425" marR="91425" marL="91425"/>
                </a:tc>
                <a:tc>
                  <a:txBody>
                    <a:bodyPr/>
                    <a:lstStyle/>
                    <a:p>
                      <a:pPr indent="0" lvl="0" marL="0" rtl="0" algn="l">
                        <a:lnSpc>
                          <a:spcPct val="115000"/>
                        </a:lnSpc>
                        <a:spcBef>
                          <a:spcPts val="0"/>
                        </a:spcBef>
                        <a:spcAft>
                          <a:spcPts val="0"/>
                        </a:spcAft>
                        <a:buClr>
                          <a:schemeClr val="dk1"/>
                        </a:buClr>
                        <a:buSzPts val="1100"/>
                        <a:buFont typeface="Arial"/>
                        <a:buNone/>
                      </a:pPr>
                      <a:r>
                        <a:rPr b="1" lang="en" sz="1500">
                          <a:solidFill>
                            <a:srgbClr val="222222"/>
                          </a:solidFill>
                          <a:highlight>
                            <a:srgbClr val="FFFFFF"/>
                          </a:highlight>
                        </a:rPr>
                        <a:t>Observation/Measurement </a:t>
                      </a:r>
                      <a:endParaRPr b="1" sz="1500"/>
                    </a:p>
                  </a:txBody>
                  <a:tcPr marT="91425" marB="91425" marR="91425" marL="91425"/>
                </a:tc>
                <a:tc>
                  <a:txBody>
                    <a:bodyPr/>
                    <a:lstStyle/>
                    <a:p>
                      <a:pPr indent="0" lvl="0" marL="0" rtl="0" algn="l">
                        <a:lnSpc>
                          <a:spcPct val="115000"/>
                        </a:lnSpc>
                        <a:spcBef>
                          <a:spcPts val="0"/>
                        </a:spcBef>
                        <a:spcAft>
                          <a:spcPts val="0"/>
                        </a:spcAft>
                        <a:buClr>
                          <a:schemeClr val="dk1"/>
                        </a:buClr>
                        <a:buSzPts val="1100"/>
                        <a:buFont typeface="Arial"/>
                        <a:buNone/>
                      </a:pPr>
                      <a:r>
                        <a:rPr b="1" lang="en" sz="1500">
                          <a:solidFill>
                            <a:srgbClr val="222222"/>
                          </a:solidFill>
                          <a:highlight>
                            <a:srgbClr val="FFFFFF"/>
                          </a:highlight>
                        </a:rPr>
                        <a:t>Attributes</a:t>
                      </a:r>
                      <a:endParaRPr b="1" sz="1500"/>
                    </a:p>
                  </a:txBody>
                  <a:tcPr marT="91425" marB="91425" marR="91425" marL="91425"/>
                </a:tc>
              </a:tr>
              <a:tr h="991025">
                <a:tc>
                  <a:txBody>
                    <a:bodyPr/>
                    <a:lstStyle/>
                    <a:p>
                      <a:pPr indent="0" lvl="0" marL="0" rtl="0" algn="l">
                        <a:lnSpc>
                          <a:spcPct val="115000"/>
                        </a:lnSpc>
                        <a:spcBef>
                          <a:spcPts val="0"/>
                        </a:spcBef>
                        <a:spcAft>
                          <a:spcPts val="0"/>
                        </a:spcAft>
                        <a:buNone/>
                      </a:pPr>
                      <a:r>
                        <a:rPr lang="en" sz="1500">
                          <a:solidFill>
                            <a:srgbClr val="222222"/>
                          </a:solidFill>
                          <a:highlight>
                            <a:srgbClr val="FFFFFF"/>
                          </a:highlight>
                        </a:rPr>
                        <a:t>Microwave Sounder</a:t>
                      </a:r>
                      <a:endParaRPr sz="1800"/>
                    </a:p>
                  </a:txBody>
                  <a:tcPr marT="91425" marB="91425" marR="91425" marL="91425"/>
                </a:tc>
                <a:tc>
                  <a:txBody>
                    <a:bodyPr/>
                    <a:lstStyle/>
                    <a:p>
                      <a:pPr indent="-323850" lvl="0" marL="457200" rtl="0" algn="l">
                        <a:lnSpc>
                          <a:spcPct val="115000"/>
                        </a:lnSpc>
                        <a:spcBef>
                          <a:spcPts val="0"/>
                        </a:spcBef>
                        <a:spcAft>
                          <a:spcPts val="0"/>
                        </a:spcAft>
                        <a:buClr>
                          <a:srgbClr val="222222"/>
                        </a:buClr>
                        <a:buSzPts val="1500"/>
                        <a:buChar char="-"/>
                      </a:pPr>
                      <a:r>
                        <a:rPr lang="en" sz="1500">
                          <a:solidFill>
                            <a:srgbClr val="222222"/>
                          </a:solidFill>
                          <a:highlight>
                            <a:srgbClr val="FFFFFF"/>
                          </a:highlight>
                        </a:rPr>
                        <a:t>Atmospheric temperature, humidity, and precipitation</a:t>
                      </a:r>
                      <a:endParaRPr sz="1800"/>
                    </a:p>
                  </a:txBody>
                  <a:tcPr marT="91425" marB="91425" marR="91425" marL="91425"/>
                </a:tc>
                <a:tc>
                  <a:txBody>
                    <a:bodyPr/>
                    <a:lstStyle/>
                    <a:p>
                      <a:pPr indent="-323850" lvl="0" marL="457200" rtl="0" algn="l">
                        <a:lnSpc>
                          <a:spcPct val="115000"/>
                        </a:lnSpc>
                        <a:spcBef>
                          <a:spcPts val="0"/>
                        </a:spcBef>
                        <a:spcAft>
                          <a:spcPts val="0"/>
                        </a:spcAft>
                        <a:buClr>
                          <a:srgbClr val="222222"/>
                        </a:buClr>
                        <a:buSzPts val="1500"/>
                        <a:buChar char="-"/>
                      </a:pPr>
                      <a:r>
                        <a:rPr lang="en" sz="1500">
                          <a:solidFill>
                            <a:srgbClr val="222222"/>
                          </a:solidFill>
                          <a:highlight>
                            <a:srgbClr val="FFFFFF"/>
                          </a:highlight>
                        </a:rPr>
                        <a:t>3 sun-synchronous orbits, nominally early morning, mid-morning and afternoon</a:t>
                      </a:r>
                      <a:endParaRPr sz="1800"/>
                    </a:p>
                  </a:txBody>
                  <a:tcPr marT="91425" marB="91425" marR="91425" marL="91425"/>
                </a:tc>
              </a:tr>
              <a:tr h="991000">
                <a:tc>
                  <a:txBody>
                    <a:bodyPr/>
                    <a:lstStyle/>
                    <a:p>
                      <a:pPr indent="0" lvl="0" marL="0" rtl="0" algn="l">
                        <a:lnSpc>
                          <a:spcPct val="115000"/>
                        </a:lnSpc>
                        <a:spcBef>
                          <a:spcPts val="0"/>
                        </a:spcBef>
                        <a:spcAft>
                          <a:spcPts val="0"/>
                        </a:spcAft>
                        <a:buNone/>
                      </a:pPr>
                      <a:r>
                        <a:rPr lang="en" sz="1500">
                          <a:solidFill>
                            <a:srgbClr val="222222"/>
                          </a:solidFill>
                          <a:highlight>
                            <a:srgbClr val="FFFFFF"/>
                          </a:highlight>
                        </a:rPr>
                        <a:t>Infrared Sounder</a:t>
                      </a:r>
                      <a:endParaRPr sz="1800"/>
                    </a:p>
                  </a:txBody>
                  <a:tcPr marT="91425" marB="91425" marR="91425" marL="91425"/>
                </a:tc>
                <a:tc>
                  <a:txBody>
                    <a:bodyPr/>
                    <a:lstStyle/>
                    <a:p>
                      <a:pPr indent="-323850" lvl="0" marL="457200" rtl="0" algn="l">
                        <a:lnSpc>
                          <a:spcPct val="115000"/>
                        </a:lnSpc>
                        <a:spcBef>
                          <a:spcPts val="0"/>
                        </a:spcBef>
                        <a:spcAft>
                          <a:spcPts val="0"/>
                        </a:spcAft>
                        <a:buClr>
                          <a:srgbClr val="222222"/>
                        </a:buClr>
                        <a:buSzPts val="1500"/>
                        <a:buChar char="-"/>
                      </a:pPr>
                      <a:r>
                        <a:rPr lang="en" sz="1500">
                          <a:solidFill>
                            <a:srgbClr val="222222"/>
                          </a:solidFill>
                          <a:highlight>
                            <a:srgbClr val="FFFFFF"/>
                          </a:highlight>
                        </a:rPr>
                        <a:t>Atmospheric temperature, and humidity</a:t>
                      </a:r>
                      <a:endParaRPr sz="1800"/>
                    </a:p>
                  </a:txBody>
                  <a:tcPr marT="91425" marB="91425" marR="91425" marL="91425"/>
                </a:tc>
                <a:tc>
                  <a:txBody>
                    <a:bodyPr/>
                    <a:lstStyle/>
                    <a:p>
                      <a:pPr indent="-323850" lvl="0" marL="457200" rtl="0" algn="l">
                        <a:lnSpc>
                          <a:spcPct val="115000"/>
                        </a:lnSpc>
                        <a:spcBef>
                          <a:spcPts val="0"/>
                        </a:spcBef>
                        <a:spcAft>
                          <a:spcPts val="0"/>
                        </a:spcAft>
                        <a:buClr>
                          <a:srgbClr val="222222"/>
                        </a:buClr>
                        <a:buSzPts val="1500"/>
                        <a:buChar char="-"/>
                      </a:pPr>
                      <a:r>
                        <a:rPr lang="en" sz="1500">
                          <a:solidFill>
                            <a:srgbClr val="222222"/>
                          </a:solidFill>
                          <a:highlight>
                            <a:srgbClr val="FFFFFF"/>
                          </a:highlight>
                        </a:rPr>
                        <a:t>Hyperspectral on 3 sun-synchronous orbits, nominally early AM, mid-AM and PM</a:t>
                      </a:r>
                      <a:endParaRPr sz="1800"/>
                    </a:p>
                  </a:txBody>
                  <a:tcPr marT="91425" marB="91425" marR="91425" marL="91425"/>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420"/>
              <a:t>What is an Observing System Performance?</a:t>
            </a:r>
            <a:endParaRPr b="1" sz="2420"/>
          </a:p>
          <a:p>
            <a:pPr indent="0" lvl="0" marL="0" rtl="0" algn="l">
              <a:spcBef>
                <a:spcPts val="0"/>
              </a:spcBef>
              <a:spcAft>
                <a:spcPts val="0"/>
              </a:spcAft>
              <a:buSzPts val="990"/>
              <a:buNone/>
            </a:pPr>
            <a:r>
              <a:rPr b="1" i="1" lang="en" sz="1720"/>
              <a:t>(Main Point: a Sensor accuracy is a subset of the Obs. System Performance)</a:t>
            </a:r>
            <a:endParaRPr b="1" i="1" sz="1720"/>
          </a:p>
        </p:txBody>
      </p:sp>
      <p:sp>
        <p:nvSpPr>
          <p:cNvPr id="74" name="Google Shape;74;p16"/>
          <p:cNvSpPr txBox="1"/>
          <p:nvPr/>
        </p:nvSpPr>
        <p:spPr>
          <a:xfrm>
            <a:off x="0" y="911075"/>
            <a:ext cx="9144000" cy="42792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a:t>Performance is NOT just Accuracy of sensor measurement </a:t>
            </a:r>
            <a:endParaRPr/>
          </a:p>
          <a:p>
            <a:pPr indent="-317500" lvl="0" marL="457200" rtl="0" algn="l">
              <a:spcBef>
                <a:spcPts val="0"/>
              </a:spcBef>
              <a:spcAft>
                <a:spcPts val="0"/>
              </a:spcAft>
              <a:buSzPts val="1400"/>
              <a:buChar char="-"/>
            </a:pPr>
            <a:r>
              <a:rPr lang="en"/>
              <a:t>Performance Attributes:</a:t>
            </a:r>
            <a:endParaRPr/>
          </a:p>
          <a:p>
            <a:pPr indent="-317500" lvl="1" marL="914400" rtl="0" algn="l">
              <a:spcBef>
                <a:spcPts val="0"/>
              </a:spcBef>
              <a:spcAft>
                <a:spcPts val="0"/>
              </a:spcAft>
              <a:buSzPts val="1400"/>
              <a:buChar char="-"/>
            </a:pPr>
            <a:r>
              <a:rPr lang="en"/>
              <a:t>Information Capability	: Depends on sensors characteristics</a:t>
            </a:r>
            <a:endParaRPr/>
          </a:p>
          <a:p>
            <a:pPr indent="-317500" lvl="1" marL="914400" rtl="0" algn="l">
              <a:spcBef>
                <a:spcPts val="0"/>
              </a:spcBef>
              <a:spcAft>
                <a:spcPts val="0"/>
              </a:spcAft>
              <a:buSzPts val="1400"/>
              <a:buChar char="-"/>
            </a:pPr>
            <a:r>
              <a:rPr b="1" lang="en"/>
              <a:t>Spatial coverage	</a:t>
            </a:r>
            <a:r>
              <a:rPr lang="en"/>
              <a:t>: Depend on sensor and constellation characteristics</a:t>
            </a:r>
            <a:endParaRPr/>
          </a:p>
          <a:p>
            <a:pPr indent="-317500" lvl="1" marL="914400" rtl="0" algn="l">
              <a:spcBef>
                <a:spcPts val="0"/>
              </a:spcBef>
              <a:spcAft>
                <a:spcPts val="0"/>
              </a:spcAft>
              <a:buSzPts val="1400"/>
              <a:buChar char="-"/>
            </a:pPr>
            <a:r>
              <a:rPr b="1" lang="en"/>
              <a:t>Temporal coverage</a:t>
            </a:r>
            <a:r>
              <a:rPr lang="en"/>
              <a:t>	: Depends on constellation characteristics</a:t>
            </a:r>
            <a:endParaRPr/>
          </a:p>
          <a:p>
            <a:pPr indent="-317500" lvl="1" marL="914400" rtl="0" algn="l">
              <a:spcBef>
                <a:spcPts val="0"/>
              </a:spcBef>
              <a:spcAft>
                <a:spcPts val="0"/>
              </a:spcAft>
              <a:buSzPts val="1400"/>
              <a:buChar char="-"/>
            </a:pPr>
            <a:r>
              <a:rPr lang="en">
                <a:solidFill>
                  <a:schemeClr val="dk1"/>
                </a:solidFill>
              </a:rPr>
              <a:t>Accuracy			: Dependent on Sensor characteristics</a:t>
            </a:r>
            <a:endParaRPr/>
          </a:p>
          <a:p>
            <a:pPr indent="-317500" lvl="1" marL="914400" rtl="0" algn="l">
              <a:spcBef>
                <a:spcPts val="0"/>
              </a:spcBef>
              <a:spcAft>
                <a:spcPts val="0"/>
              </a:spcAft>
              <a:buSzPts val="1400"/>
              <a:buChar char="-"/>
            </a:pPr>
            <a:r>
              <a:rPr lang="en"/>
              <a:t>Vertical Resolution	: Depends on sensors characteristics</a:t>
            </a:r>
            <a:endParaRPr/>
          </a:p>
          <a:p>
            <a:pPr indent="-317500" lvl="1" marL="914400" rtl="0" algn="l">
              <a:spcBef>
                <a:spcPts val="0"/>
              </a:spcBef>
              <a:spcAft>
                <a:spcPts val="0"/>
              </a:spcAft>
              <a:buSzPts val="1400"/>
              <a:buChar char="-"/>
            </a:pPr>
            <a:r>
              <a:rPr lang="en"/>
              <a:t>Spatial resolution		: Depends on both sensors and constellation characteristics</a:t>
            </a:r>
            <a:endParaRPr/>
          </a:p>
          <a:p>
            <a:pPr indent="-317500" lvl="1" marL="914400" rtl="0" algn="l">
              <a:spcBef>
                <a:spcPts val="0"/>
              </a:spcBef>
              <a:spcAft>
                <a:spcPts val="0"/>
              </a:spcAft>
              <a:buSzPts val="1400"/>
              <a:buChar char="-"/>
            </a:pPr>
            <a:r>
              <a:rPr lang="en"/>
              <a:t>Measurement Density	: Depends on sensor and constellation characteristics</a:t>
            </a:r>
            <a:endParaRPr/>
          </a:p>
          <a:p>
            <a:pPr indent="-317500" lvl="1" marL="914400" rtl="0" algn="l">
              <a:spcBef>
                <a:spcPts val="0"/>
              </a:spcBef>
              <a:spcAft>
                <a:spcPts val="0"/>
              </a:spcAft>
              <a:buSzPts val="1400"/>
              <a:buChar char="-"/>
            </a:pPr>
            <a:r>
              <a:rPr lang="en"/>
              <a:t>Vertical validity range	: Depends on sensors characteristics</a:t>
            </a:r>
            <a:endParaRPr/>
          </a:p>
          <a:p>
            <a:pPr indent="-317500" lvl="1" marL="914400" rtl="0" algn="l">
              <a:spcBef>
                <a:spcPts val="0"/>
              </a:spcBef>
              <a:spcAft>
                <a:spcPts val="0"/>
              </a:spcAft>
              <a:buSzPts val="1400"/>
              <a:buChar char="-"/>
            </a:pPr>
            <a:r>
              <a:rPr lang="en"/>
              <a:t>Etc.</a:t>
            </a:r>
            <a:endParaRPr/>
          </a:p>
          <a:p>
            <a:pPr indent="-317500" lvl="0" marL="457200" rtl="0" algn="l">
              <a:spcBef>
                <a:spcPts val="0"/>
              </a:spcBef>
              <a:spcAft>
                <a:spcPts val="0"/>
              </a:spcAft>
              <a:buSzPts val="1400"/>
              <a:buChar char="-"/>
            </a:pPr>
            <a:r>
              <a:rPr lang="en"/>
              <a:t>Applications put different priorities (and requirements) on the performance attributes</a:t>
            </a:r>
            <a:endParaRPr/>
          </a:p>
          <a:p>
            <a:pPr indent="-317500" lvl="0" marL="457200" rtl="0" algn="l">
              <a:spcBef>
                <a:spcPts val="0"/>
              </a:spcBef>
              <a:spcAft>
                <a:spcPts val="0"/>
              </a:spcAft>
              <a:buSzPts val="1400"/>
              <a:buChar char="-"/>
            </a:pPr>
            <a:r>
              <a:rPr lang="en"/>
              <a:t>For example: Global NWP values a lot the </a:t>
            </a:r>
            <a:r>
              <a:rPr b="1" lang="en"/>
              <a:t>capability, accuracy (noise level of radiance), the spatial coverage, temporal coverage</a:t>
            </a:r>
            <a:r>
              <a:rPr lang="en"/>
              <a:t>, etc</a:t>
            </a:r>
            <a:endParaRPr/>
          </a:p>
          <a:p>
            <a:pPr indent="-317500" lvl="0" marL="457200" rtl="0" algn="l">
              <a:spcBef>
                <a:spcPts val="0"/>
              </a:spcBef>
              <a:spcAft>
                <a:spcPts val="0"/>
              </a:spcAft>
              <a:buSzPts val="1400"/>
              <a:buChar char="-"/>
            </a:pPr>
            <a:r>
              <a:rPr lang="en"/>
              <a:t>Precipitation monitoring, because of strong signal in MW, values spatial and temporal coverage above all (given the POD and FAR metrics used in this application skill assessment)</a:t>
            </a:r>
            <a:endParaRPr/>
          </a:p>
          <a:p>
            <a:pPr indent="0" lvl="0" marL="457200" rtl="0" algn="l">
              <a:spcBef>
                <a:spcPts val="0"/>
              </a:spcBef>
              <a:spcAft>
                <a:spcPts val="0"/>
              </a:spcAft>
              <a:buNone/>
            </a:pPr>
            <a:r>
              <a:t/>
            </a:r>
            <a:endParaRPr/>
          </a:p>
          <a:p>
            <a:pPr indent="-317500" lvl="0" marL="457200" rtl="0" algn="l">
              <a:spcBef>
                <a:spcPts val="0"/>
              </a:spcBef>
              <a:spcAft>
                <a:spcPts val="0"/>
              </a:spcAft>
              <a:buSzPts val="1400"/>
              <a:buChar char="-"/>
            </a:pPr>
            <a:r>
              <a:rPr b="1" lang="en"/>
              <a:t>F</a:t>
            </a:r>
            <a:r>
              <a:rPr b="1" lang="en"/>
              <a:t>or the design &amp; evolution of the space architecture, it is preferable to think about the ‘Observing Systems (sensors in constellation configuration)’ performance, rather than single sensor </a:t>
            </a:r>
            <a:r>
              <a:rPr b="1" i="1" lang="en"/>
              <a:t>accuracy</a:t>
            </a:r>
            <a:r>
              <a:rPr b="1" lang="en"/>
              <a:t>.</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0" y="0"/>
            <a:ext cx="9144000" cy="866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What we learn from BAA (high level) from a science, technology/Cost perspective - MW case </a:t>
            </a:r>
            <a:r>
              <a:rPr b="1" i="1" lang="en" sz="1577"/>
              <a:t>(what do we need to use ASPEN)</a:t>
            </a:r>
            <a:endParaRPr b="1" i="1" sz="1577"/>
          </a:p>
        </p:txBody>
      </p:sp>
      <p:sp>
        <p:nvSpPr>
          <p:cNvPr id="80" name="Google Shape;80;p17"/>
          <p:cNvSpPr txBox="1"/>
          <p:nvPr>
            <p:ph idx="1" type="body"/>
          </p:nvPr>
        </p:nvSpPr>
        <p:spPr>
          <a:xfrm>
            <a:off x="0" y="866700"/>
            <a:ext cx="9144000" cy="4276800"/>
          </a:xfrm>
          <a:prstGeom prst="rect">
            <a:avLst/>
          </a:prstGeom>
        </p:spPr>
        <p:txBody>
          <a:bodyPr anchorCtr="0" anchor="t" bIns="91425" lIns="91425" spcFirstLastPara="1" rIns="91425" wrap="square" tIns="91425">
            <a:normAutofit fontScale="70000" lnSpcReduction="20000"/>
          </a:bodyPr>
          <a:lstStyle/>
          <a:p>
            <a:pPr indent="-308610" lvl="0" marL="457200" rtl="0" algn="l">
              <a:spcBef>
                <a:spcPts val="0"/>
              </a:spcBef>
              <a:spcAft>
                <a:spcPts val="0"/>
              </a:spcAft>
              <a:buSzPct val="100000"/>
              <a:buChar char="-"/>
            </a:pPr>
            <a:r>
              <a:rPr lang="en"/>
              <a:t>Major driving forces (for techn. And cost): Frequencies choice, refresh rate, accuracy. Others: swath, resolution, coloc w IR</a:t>
            </a:r>
            <a:endParaRPr/>
          </a:p>
          <a:p>
            <a:pPr indent="-308610" lvl="0" marL="457200" rtl="0" algn="l">
              <a:spcBef>
                <a:spcPts val="0"/>
              </a:spcBef>
              <a:spcAft>
                <a:spcPts val="0"/>
              </a:spcAft>
              <a:buSzPct val="100000"/>
              <a:buChar char="-"/>
            </a:pPr>
            <a:r>
              <a:rPr lang="en"/>
              <a:t>Move to high frequencies to fit smallsats</a:t>
            </a:r>
            <a:endParaRPr/>
          </a:p>
          <a:p>
            <a:pPr indent="-308610" lvl="0" marL="457200" rtl="0" algn="l">
              <a:spcBef>
                <a:spcPts val="0"/>
              </a:spcBef>
              <a:spcAft>
                <a:spcPts val="0"/>
              </a:spcAft>
              <a:buSzPct val="100000"/>
              <a:buChar char="-"/>
            </a:pPr>
            <a:r>
              <a:rPr lang="en"/>
              <a:t>Removing 23, 31 significantly helps cost. But possibility to add high-freq mitigation</a:t>
            </a:r>
            <a:endParaRPr/>
          </a:p>
          <a:p>
            <a:pPr indent="-308610" lvl="0" marL="457200" rtl="0" algn="l">
              <a:spcBef>
                <a:spcPts val="0"/>
              </a:spcBef>
              <a:spcAft>
                <a:spcPts val="0"/>
              </a:spcAft>
              <a:buSzPct val="100000"/>
              <a:buChar char="-"/>
            </a:pPr>
            <a:r>
              <a:rPr lang="en"/>
              <a:t>Easier to achieve lower noise levels for new technology MW sensors</a:t>
            </a:r>
            <a:endParaRPr/>
          </a:p>
          <a:p>
            <a:pPr indent="-308610" lvl="0" marL="457200" rtl="0" algn="l">
              <a:spcBef>
                <a:spcPts val="0"/>
              </a:spcBef>
              <a:spcAft>
                <a:spcPts val="0"/>
              </a:spcAft>
              <a:buSzPct val="100000"/>
              <a:buChar char="-"/>
            </a:pPr>
            <a:r>
              <a:rPr lang="en"/>
              <a:t>Different levels of performances possible in terms of capability, accuracy, etc</a:t>
            </a:r>
            <a:endParaRPr/>
          </a:p>
          <a:p>
            <a:pPr indent="-308610" lvl="0" marL="457200" rtl="0" algn="l">
              <a:spcBef>
                <a:spcPts val="0"/>
              </a:spcBef>
              <a:spcAft>
                <a:spcPts val="0"/>
              </a:spcAft>
              <a:buSzPct val="100000"/>
              <a:buChar char="-"/>
            </a:pPr>
            <a:r>
              <a:rPr lang="en"/>
              <a:t>TEMPEST-type (with only WV) is lower end of that spectrum</a:t>
            </a:r>
            <a:endParaRPr/>
          </a:p>
          <a:p>
            <a:pPr indent="-308610" lvl="0" marL="457200" rtl="0" algn="l">
              <a:spcBef>
                <a:spcPts val="0"/>
              </a:spcBef>
              <a:spcAft>
                <a:spcPts val="0"/>
              </a:spcAft>
              <a:buSzPct val="100000"/>
              <a:buChar char="-"/>
            </a:pPr>
            <a:r>
              <a:rPr lang="en"/>
              <a:t>ASMIS-type is higher end of that spectrum (while still smallsats)</a:t>
            </a:r>
            <a:endParaRPr/>
          </a:p>
          <a:p>
            <a:pPr indent="-308610" lvl="0" marL="457200" rtl="0" algn="l">
              <a:spcBef>
                <a:spcPts val="0"/>
              </a:spcBef>
              <a:spcAft>
                <a:spcPts val="0"/>
              </a:spcAft>
              <a:buSzPct val="100000"/>
              <a:buChar char="-"/>
            </a:pPr>
            <a:r>
              <a:rPr lang="en"/>
              <a:t>Cost of TEMPEST-type is </a:t>
            </a:r>
            <a:r>
              <a:rPr b="1" lang="en">
                <a:solidFill>
                  <a:srgbClr val="FF0000"/>
                </a:solidFill>
              </a:rPr>
              <a:t>Z</a:t>
            </a:r>
            <a:r>
              <a:rPr lang="en"/>
              <a:t> % of ATMS </a:t>
            </a:r>
            <a:r>
              <a:rPr lang="en"/>
              <a:t>(based on industry, IDL runs?, both?) -Lower end-</a:t>
            </a:r>
            <a:endParaRPr/>
          </a:p>
          <a:p>
            <a:pPr indent="-308610" lvl="0" marL="457200" rtl="0" algn="l">
              <a:spcBef>
                <a:spcPts val="0"/>
              </a:spcBef>
              <a:spcAft>
                <a:spcPts val="0"/>
              </a:spcAft>
              <a:buSzPct val="100000"/>
              <a:buChar char="-"/>
            </a:pPr>
            <a:r>
              <a:rPr lang="en"/>
              <a:t>Cost of ASMIS-type is </a:t>
            </a:r>
            <a:r>
              <a:rPr b="1" lang="en">
                <a:solidFill>
                  <a:srgbClr val="FF0000"/>
                </a:solidFill>
              </a:rPr>
              <a:t>Y</a:t>
            </a:r>
            <a:r>
              <a:rPr lang="en"/>
              <a:t> % of ATMS cost (based on industry, IDL runs?, both?) -Higher end-</a:t>
            </a:r>
            <a:endParaRPr/>
          </a:p>
          <a:p>
            <a:pPr indent="-308610" lvl="0" marL="457200" rtl="0" algn="l">
              <a:spcBef>
                <a:spcPts val="0"/>
              </a:spcBef>
              <a:spcAft>
                <a:spcPts val="0"/>
              </a:spcAft>
              <a:buSzPct val="100000"/>
              <a:buChar char="-"/>
            </a:pPr>
            <a:r>
              <a:rPr lang="en"/>
              <a:t>Beyond ASMIS: Digital back end: could include higher-freq sampling with increase perfs (HyMS type)</a:t>
            </a:r>
            <a:endParaRPr/>
          </a:p>
          <a:p>
            <a:pPr indent="-308610" lvl="0" marL="457200" rtl="0" algn="l">
              <a:spcBef>
                <a:spcPts val="0"/>
              </a:spcBef>
              <a:spcAft>
                <a:spcPts val="0"/>
              </a:spcAft>
              <a:buSzPct val="100000"/>
              <a:buChar char="-"/>
            </a:pPr>
            <a:r>
              <a:rPr lang="en"/>
              <a:t>We should think of ‘Obs. System’: combination of sensors and constellations configurations</a:t>
            </a:r>
            <a:endParaRPr/>
          </a:p>
          <a:p>
            <a:pPr indent="-308610" lvl="0" marL="457200" rtl="0" algn="l">
              <a:spcBef>
                <a:spcPts val="0"/>
              </a:spcBef>
              <a:spcAft>
                <a:spcPts val="0"/>
              </a:spcAft>
              <a:buSzPct val="100000"/>
              <a:buChar char="-"/>
            </a:pPr>
            <a:r>
              <a:rPr b="1" lang="en"/>
              <a:t>Science IDL run: </a:t>
            </a:r>
            <a:r>
              <a:rPr lang="en"/>
              <a:t>Performances of different obs systems were verified independently by SAT to assess if they  correspond to, are less than or exceed ATMS T, Q, perfs (Accuracies </a:t>
            </a:r>
            <a:r>
              <a:rPr b="1" lang="en">
                <a:solidFill>
                  <a:srgbClr val="FF0000"/>
                </a:solidFill>
              </a:rPr>
              <a:t>X</a:t>
            </a:r>
            <a:r>
              <a:rPr lang="en">
                <a:solidFill>
                  <a:srgbClr val="434343"/>
                </a:solidFill>
              </a:rPr>
              <a:t>s</a:t>
            </a:r>
            <a:r>
              <a:rPr b="1" lang="en">
                <a:solidFill>
                  <a:srgbClr val="FF0000"/>
                </a:solidFill>
              </a:rPr>
              <a:t> </a:t>
            </a:r>
            <a:r>
              <a:rPr lang="en"/>
              <a:t>of these different options will be documented in ASPEN files)</a:t>
            </a:r>
            <a:endParaRPr/>
          </a:p>
          <a:p>
            <a:pPr indent="-308610" lvl="0" marL="457200" rtl="0" algn="l">
              <a:spcBef>
                <a:spcPts val="0"/>
              </a:spcBef>
              <a:spcAft>
                <a:spcPts val="0"/>
              </a:spcAft>
              <a:buSzPct val="100000"/>
              <a:buChar char="-"/>
            </a:pPr>
            <a:r>
              <a:rPr lang="en"/>
              <a:t>These performances will include accuracy, but also refresh rate (major drivers)</a:t>
            </a:r>
            <a:endParaRPr/>
          </a:p>
          <a:p>
            <a:pPr indent="-308610" lvl="0" marL="457200" rtl="0" algn="l">
              <a:spcBef>
                <a:spcPts val="0"/>
              </a:spcBef>
              <a:spcAft>
                <a:spcPts val="0"/>
              </a:spcAft>
              <a:buSzPct val="100000"/>
              <a:buChar char="-"/>
            </a:pPr>
            <a:r>
              <a:rPr lang="en"/>
              <a:t>Different combinations of constellations/satellites lead to different </a:t>
            </a:r>
            <a:r>
              <a:rPr b="1" lang="en">
                <a:solidFill>
                  <a:srgbClr val="FF0000"/>
                </a:solidFill>
              </a:rPr>
              <a:t>W</a:t>
            </a:r>
            <a:r>
              <a:rPr lang="en">
                <a:solidFill>
                  <a:srgbClr val="000000"/>
                </a:solidFill>
              </a:rPr>
              <a:t>s</a:t>
            </a:r>
            <a:r>
              <a:rPr lang="en"/>
              <a:t> refresh rates</a:t>
            </a:r>
            <a:endParaRPr/>
          </a:p>
          <a:p>
            <a:pPr indent="-308610" lvl="0" marL="457200" rtl="0" algn="l">
              <a:spcBef>
                <a:spcPts val="0"/>
              </a:spcBef>
              <a:spcAft>
                <a:spcPts val="0"/>
              </a:spcAft>
              <a:buSzPct val="100000"/>
              <a:buChar char="-"/>
            </a:pPr>
            <a:r>
              <a:rPr lang="en"/>
              <a:t>Cost of ‘duplicating’ sensor is estimated to be </a:t>
            </a:r>
            <a:r>
              <a:rPr b="1" lang="en">
                <a:solidFill>
                  <a:srgbClr val="FF0000"/>
                </a:solidFill>
              </a:rPr>
              <a:t>V</a:t>
            </a:r>
            <a:r>
              <a:rPr lang="en"/>
              <a:t> fraction of first sensor cost. Level after that.</a:t>
            </a:r>
            <a:endParaRPr/>
          </a:p>
          <a:p>
            <a:pPr indent="-308610" lvl="0" marL="457200" rtl="0" algn="l">
              <a:spcBef>
                <a:spcPts val="0"/>
              </a:spcBef>
              <a:spcAft>
                <a:spcPts val="0"/>
              </a:spcAft>
              <a:buSzPct val="100000"/>
              <a:buChar char="-"/>
            </a:pPr>
            <a:r>
              <a:rPr lang="en"/>
              <a:t>Not from BAA: Cost of data exploitation is similar to ATMS and is </a:t>
            </a:r>
            <a:r>
              <a:rPr b="1" lang="en">
                <a:solidFill>
                  <a:srgbClr val="FF0000"/>
                </a:solidFill>
              </a:rPr>
              <a:t>U</a:t>
            </a:r>
            <a:r>
              <a:rPr lang="en"/>
              <a:t> and cost of exploiting addition sensor requires a fraction </a:t>
            </a:r>
            <a:r>
              <a:rPr b="1" lang="en">
                <a:solidFill>
                  <a:srgbClr val="FF0000"/>
                </a:solidFill>
              </a:rPr>
              <a:t>T</a:t>
            </a:r>
            <a:r>
              <a:rPr lang="en"/>
              <a:t>% of the cost of exploiting first sensor  </a:t>
            </a:r>
            <a:endParaRPr/>
          </a:p>
          <a:p>
            <a:pPr indent="-308610" lvl="0" marL="457200" rtl="0" algn="l">
              <a:spcBef>
                <a:spcPts val="0"/>
              </a:spcBef>
              <a:spcAft>
                <a:spcPts val="0"/>
              </a:spcAft>
              <a:buSzPct val="100000"/>
              <a:buChar char="-"/>
            </a:pPr>
            <a:r>
              <a:rPr lang="en"/>
              <a:t>Spatial resolution could be accounted for. Data points: ATMS and IDL run -based ATMS</a:t>
            </a:r>
            <a:endParaRPr/>
          </a:p>
          <a:p>
            <a:pPr indent="-308610" lvl="0" marL="457200" rtl="0" algn="l">
              <a:spcBef>
                <a:spcPts val="0"/>
              </a:spcBef>
              <a:spcAft>
                <a:spcPts val="0"/>
              </a:spcAft>
              <a:buSzPct val="100000"/>
              <a:buChar char="-"/>
            </a:pPr>
            <a:r>
              <a:rPr lang="en"/>
              <a:t>Disaggregation of MW and IR sensors could lead to reduced costs. It would add to temporal/spatial coverage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194025" y="-1008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0000FF"/>
                </a:solidFill>
              </a:rPr>
              <a:t>Summary of </a:t>
            </a:r>
            <a:r>
              <a:rPr b="1" lang="en">
                <a:solidFill>
                  <a:srgbClr val="0000FF"/>
                </a:solidFill>
              </a:rPr>
              <a:t>Assumptions and Items to Estimate</a:t>
            </a:r>
            <a:endParaRPr b="1">
              <a:solidFill>
                <a:srgbClr val="0000FF"/>
              </a:solidFill>
            </a:endParaRPr>
          </a:p>
        </p:txBody>
      </p:sp>
      <p:sp>
        <p:nvSpPr>
          <p:cNvPr id="86" name="Google Shape;86;p18"/>
          <p:cNvSpPr txBox="1"/>
          <p:nvPr>
            <p:ph idx="1" type="body"/>
          </p:nvPr>
        </p:nvSpPr>
        <p:spPr>
          <a:xfrm>
            <a:off x="0" y="352975"/>
            <a:ext cx="9144000" cy="4656000"/>
          </a:xfrm>
          <a:prstGeom prst="rect">
            <a:avLst/>
          </a:prstGeom>
        </p:spPr>
        <p:txBody>
          <a:bodyPr anchorCtr="0" anchor="t" bIns="91425" lIns="91425" spcFirstLastPara="1" rIns="91425" wrap="square" tIns="91425">
            <a:noAutofit/>
          </a:bodyPr>
          <a:lstStyle/>
          <a:p>
            <a:pPr indent="-317400" lvl="0" marL="457200" rtl="0" algn="l">
              <a:lnSpc>
                <a:spcPct val="105000"/>
              </a:lnSpc>
              <a:spcBef>
                <a:spcPts val="0"/>
              </a:spcBef>
              <a:spcAft>
                <a:spcPts val="0"/>
              </a:spcAft>
              <a:buSzPts val="1398"/>
              <a:buChar char="-"/>
            </a:pPr>
            <a:r>
              <a:rPr b="1" lang="en" sz="1398"/>
              <a:t>On </a:t>
            </a:r>
            <a:r>
              <a:rPr b="1" lang="en" sz="1398"/>
              <a:t>Cost factors:</a:t>
            </a:r>
            <a:endParaRPr b="1" sz="1398"/>
          </a:p>
          <a:p>
            <a:pPr indent="-291444" lvl="1" marL="914400" rtl="0" algn="l">
              <a:lnSpc>
                <a:spcPct val="105000"/>
              </a:lnSpc>
              <a:spcBef>
                <a:spcPts val="0"/>
              </a:spcBef>
              <a:spcAft>
                <a:spcPts val="0"/>
              </a:spcAft>
              <a:buSzPts val="990"/>
              <a:buChar char="-"/>
            </a:pPr>
            <a:r>
              <a:rPr lang="en" sz="989"/>
              <a:t>T: Fraction % of extra cost of exploiting data beyond first sensor. To exploit successive sensors. </a:t>
            </a:r>
            <a:r>
              <a:rPr lang="en" sz="989">
                <a:solidFill>
                  <a:srgbClr val="FF0000"/>
                </a:solidFill>
              </a:rPr>
              <a:t>Estimated to be 10%?</a:t>
            </a:r>
            <a:endParaRPr sz="989">
              <a:solidFill>
                <a:srgbClr val="FF0000"/>
              </a:solidFill>
            </a:endParaRPr>
          </a:p>
          <a:p>
            <a:pPr indent="-291444" lvl="1" marL="914400" rtl="0" algn="l">
              <a:lnSpc>
                <a:spcPct val="105000"/>
              </a:lnSpc>
              <a:spcBef>
                <a:spcPts val="0"/>
              </a:spcBef>
              <a:spcAft>
                <a:spcPts val="0"/>
              </a:spcAft>
              <a:buSzPts val="990"/>
              <a:buChar char="-"/>
            </a:pPr>
            <a:r>
              <a:rPr lang="en" sz="989"/>
              <a:t>U: Actual cost of exploiting first sensor (it  is assumed to be identical to ATMS). </a:t>
            </a:r>
            <a:r>
              <a:rPr lang="en" sz="989">
                <a:solidFill>
                  <a:srgbClr val="FF0000"/>
                </a:solidFill>
              </a:rPr>
              <a:t>Assumed to be $20M?</a:t>
            </a:r>
            <a:endParaRPr sz="989">
              <a:solidFill>
                <a:srgbClr val="FF0000"/>
              </a:solidFill>
            </a:endParaRPr>
          </a:p>
          <a:p>
            <a:pPr indent="-291444" lvl="1" marL="914400" rtl="0" algn="l">
              <a:lnSpc>
                <a:spcPct val="105000"/>
              </a:lnSpc>
              <a:spcBef>
                <a:spcPts val="0"/>
              </a:spcBef>
              <a:spcAft>
                <a:spcPts val="0"/>
              </a:spcAft>
              <a:buClr>
                <a:srgbClr val="FF0000"/>
              </a:buClr>
              <a:buSzPts val="990"/>
              <a:buChar char="-"/>
            </a:pPr>
            <a:r>
              <a:rPr lang="en" sz="989">
                <a:solidFill>
                  <a:srgbClr val="FF0000"/>
                </a:solidFill>
              </a:rPr>
              <a:t>Cost of current ATMS: </a:t>
            </a:r>
            <a:r>
              <a:rPr lang="en" sz="989" strike="sngStrike">
                <a:solidFill>
                  <a:srgbClr val="FF0000"/>
                </a:solidFill>
              </a:rPr>
              <a:t>$390M</a:t>
            </a:r>
            <a:r>
              <a:rPr lang="en" sz="989">
                <a:solidFill>
                  <a:srgbClr val="FF0000"/>
                </a:solidFill>
              </a:rPr>
              <a:t> $100M</a:t>
            </a:r>
            <a:endParaRPr sz="989">
              <a:solidFill>
                <a:srgbClr val="FF0000"/>
              </a:solidFill>
            </a:endParaRPr>
          </a:p>
          <a:p>
            <a:pPr indent="-291444" lvl="1" marL="914400" rtl="0" algn="l">
              <a:lnSpc>
                <a:spcPct val="105000"/>
              </a:lnSpc>
              <a:spcBef>
                <a:spcPts val="0"/>
              </a:spcBef>
              <a:spcAft>
                <a:spcPts val="0"/>
              </a:spcAft>
              <a:buSzPts val="990"/>
              <a:buChar char="-"/>
            </a:pPr>
            <a:r>
              <a:rPr lang="en" sz="989"/>
              <a:t>V: Cost of ‘duplicating’ sensor is </a:t>
            </a:r>
            <a:r>
              <a:rPr lang="en" sz="989">
                <a:solidFill>
                  <a:srgbClr val="FF0000"/>
                </a:solidFill>
              </a:rPr>
              <a:t>estimated to </a:t>
            </a:r>
            <a:r>
              <a:rPr lang="en" sz="989" strike="sngStrike">
                <a:solidFill>
                  <a:srgbClr val="FF0000"/>
                </a:solidFill>
              </a:rPr>
              <a:t>90%</a:t>
            </a:r>
            <a:r>
              <a:rPr b="1" lang="en" sz="989">
                <a:solidFill>
                  <a:srgbClr val="FF0000"/>
                </a:solidFill>
              </a:rPr>
              <a:t> (70%) </a:t>
            </a:r>
            <a:r>
              <a:rPr lang="en" sz="989">
                <a:solidFill>
                  <a:srgbClr val="FF0000"/>
                </a:solidFill>
              </a:rPr>
              <a:t>of original sensor cost</a:t>
            </a:r>
            <a:r>
              <a:rPr lang="en" sz="989"/>
              <a:t>?</a:t>
            </a:r>
            <a:endParaRPr sz="989"/>
          </a:p>
          <a:p>
            <a:pPr indent="-291444" lvl="1" marL="914400" rtl="0" algn="l">
              <a:lnSpc>
                <a:spcPct val="105000"/>
              </a:lnSpc>
              <a:spcBef>
                <a:spcPts val="0"/>
              </a:spcBef>
              <a:spcAft>
                <a:spcPts val="0"/>
              </a:spcAft>
              <a:buSzPts val="990"/>
              <a:buChar char="-"/>
            </a:pPr>
            <a:r>
              <a:rPr lang="en" sz="989"/>
              <a:t>Y: Cost of ATMS-enhanced -type of sensor (in smallsat/cubesat). As a  % of ATMS cost</a:t>
            </a:r>
            <a:r>
              <a:rPr lang="en" sz="989">
                <a:solidFill>
                  <a:srgbClr val="FF0000"/>
                </a:solidFill>
              </a:rPr>
              <a:t> (assumed to be </a:t>
            </a:r>
            <a:r>
              <a:rPr lang="en" sz="989" strike="sngStrike">
                <a:solidFill>
                  <a:srgbClr val="FF0000"/>
                </a:solidFill>
              </a:rPr>
              <a:t>30%</a:t>
            </a:r>
            <a:r>
              <a:rPr lang="en" sz="989">
                <a:solidFill>
                  <a:srgbClr val="FF0000"/>
                </a:solidFill>
              </a:rPr>
              <a:t> 60% of ATMS for ASMIS type, 150% for DATMS type)</a:t>
            </a:r>
            <a:endParaRPr sz="989">
              <a:solidFill>
                <a:srgbClr val="FF0000"/>
              </a:solidFill>
            </a:endParaRPr>
          </a:p>
          <a:p>
            <a:pPr indent="-291444" lvl="1" marL="914400" rtl="0" algn="l">
              <a:lnSpc>
                <a:spcPct val="105000"/>
              </a:lnSpc>
              <a:spcBef>
                <a:spcPts val="0"/>
              </a:spcBef>
              <a:spcAft>
                <a:spcPts val="0"/>
              </a:spcAft>
              <a:buSzPts val="990"/>
              <a:buChar char="-"/>
            </a:pPr>
            <a:r>
              <a:rPr lang="en" sz="989"/>
              <a:t>Z: Cost of  ATMS-degraded -type of sensor (in smallsat/cubesat). As a % of ATMS cost </a:t>
            </a:r>
            <a:r>
              <a:rPr lang="en" sz="989">
                <a:solidFill>
                  <a:srgbClr val="FF0000"/>
                </a:solidFill>
              </a:rPr>
              <a:t>(assumed to be </a:t>
            </a:r>
            <a:r>
              <a:rPr lang="en" sz="989" strike="sngStrike">
                <a:solidFill>
                  <a:srgbClr val="FF0000"/>
                </a:solidFill>
              </a:rPr>
              <a:t>20% </a:t>
            </a:r>
            <a:r>
              <a:rPr lang="en" sz="989">
                <a:solidFill>
                  <a:srgbClr val="FF0000"/>
                </a:solidFill>
              </a:rPr>
              <a:t>10% for TEMPEST 12U type -w T, Q, or 5% for TEMPEST-D (only WV channels)</a:t>
            </a:r>
            <a:endParaRPr sz="832"/>
          </a:p>
          <a:p>
            <a:pPr indent="-318508" lvl="0" marL="457200" rtl="0" algn="l">
              <a:lnSpc>
                <a:spcPct val="105000"/>
              </a:lnSpc>
              <a:spcBef>
                <a:spcPts val="0"/>
              </a:spcBef>
              <a:spcAft>
                <a:spcPts val="0"/>
              </a:spcAft>
              <a:buSzPts val="1416"/>
              <a:buChar char="-"/>
            </a:pPr>
            <a:r>
              <a:rPr b="1" lang="en" sz="1415"/>
              <a:t>On </a:t>
            </a:r>
            <a:r>
              <a:rPr b="1" lang="en" sz="1415"/>
              <a:t>Performance:</a:t>
            </a:r>
            <a:endParaRPr b="1" sz="1415"/>
          </a:p>
          <a:p>
            <a:pPr indent="-292902" lvl="1" marL="914400" rtl="0" algn="l">
              <a:lnSpc>
                <a:spcPct val="105000"/>
              </a:lnSpc>
              <a:spcBef>
                <a:spcPts val="0"/>
              </a:spcBef>
              <a:spcAft>
                <a:spcPts val="0"/>
              </a:spcAft>
              <a:buSzPts val="1013"/>
              <a:buChar char="-"/>
            </a:pPr>
            <a:r>
              <a:rPr lang="en" sz="1012"/>
              <a:t>W: Refresh rates for different (swath/number of satellites): TBD (from BAA). Right now, we</a:t>
            </a:r>
            <a:r>
              <a:rPr lang="en" sz="1012">
                <a:solidFill>
                  <a:srgbClr val="FF0000"/>
                </a:solidFill>
              </a:rPr>
              <a:t> assessed refresh rates of 12 h (1 satellite), 6h (2 sats), 2h (6 sats) and 1h (12 sats)</a:t>
            </a:r>
            <a:endParaRPr sz="1012">
              <a:solidFill>
                <a:srgbClr val="FF0000"/>
              </a:solidFill>
            </a:endParaRPr>
          </a:p>
          <a:p>
            <a:pPr indent="-292902" lvl="1" marL="914400" rtl="0" algn="l">
              <a:lnSpc>
                <a:spcPct val="105000"/>
              </a:lnSpc>
              <a:spcBef>
                <a:spcPts val="0"/>
              </a:spcBef>
              <a:spcAft>
                <a:spcPts val="0"/>
              </a:spcAft>
              <a:buSzPts val="1013"/>
              <a:buChar char="-"/>
            </a:pPr>
            <a:r>
              <a:rPr lang="en" sz="1012"/>
              <a:t>X: Performances of different options (of sensors): accuracy, etc (Science IDL results). To be in SCP format. Should be bracketed by BAA studies: </a:t>
            </a:r>
            <a:r>
              <a:rPr lang="en" sz="1012">
                <a:solidFill>
                  <a:srgbClr val="FF0000"/>
                </a:solidFill>
              </a:rPr>
              <a:t>Currenely ATMS-degraded accuracy assumed to be 15%. ATMS-enhanced accuracy assumed 15%</a:t>
            </a:r>
            <a:endParaRPr sz="920"/>
          </a:p>
          <a:p>
            <a:pPr indent="-319347" lvl="0" marL="457200" rtl="0" algn="l">
              <a:lnSpc>
                <a:spcPct val="105000"/>
              </a:lnSpc>
              <a:spcBef>
                <a:spcPts val="0"/>
              </a:spcBef>
              <a:spcAft>
                <a:spcPts val="0"/>
              </a:spcAft>
              <a:buSzPts val="1429"/>
              <a:buChar char="-"/>
            </a:pPr>
            <a:r>
              <a:rPr b="1" lang="en" sz="1429"/>
              <a:t>Requirements &amp; Weights (Global NWP)</a:t>
            </a:r>
            <a:endParaRPr b="1" sz="1429"/>
          </a:p>
          <a:p>
            <a:pPr indent="0" lvl="0" marL="457200" rtl="0" algn="l">
              <a:lnSpc>
                <a:spcPct val="105000"/>
              </a:lnSpc>
              <a:spcBef>
                <a:spcPts val="1200"/>
              </a:spcBef>
              <a:spcAft>
                <a:spcPts val="0"/>
              </a:spcAft>
              <a:buSzPts val="440"/>
              <a:buNone/>
            </a:pPr>
            <a:r>
              <a:t/>
            </a:r>
            <a:endParaRPr b="1" sz="920"/>
          </a:p>
          <a:p>
            <a:pPr indent="0" lvl="0" marL="457200" rtl="0" algn="l">
              <a:lnSpc>
                <a:spcPct val="105000"/>
              </a:lnSpc>
              <a:spcBef>
                <a:spcPts val="1200"/>
              </a:spcBef>
              <a:spcAft>
                <a:spcPts val="0"/>
              </a:spcAft>
              <a:buSzPts val="440"/>
              <a:buNone/>
            </a:pPr>
            <a:r>
              <a:t/>
            </a:r>
            <a:endParaRPr b="1" sz="920"/>
          </a:p>
          <a:p>
            <a:pPr indent="0" lvl="0" marL="457200" rtl="0" algn="l">
              <a:lnSpc>
                <a:spcPct val="105000"/>
              </a:lnSpc>
              <a:spcBef>
                <a:spcPts val="1200"/>
              </a:spcBef>
              <a:spcAft>
                <a:spcPts val="0"/>
              </a:spcAft>
              <a:buSzPts val="440"/>
              <a:buNone/>
            </a:pPr>
            <a:r>
              <a:t/>
            </a:r>
            <a:endParaRPr b="1" sz="920"/>
          </a:p>
          <a:p>
            <a:pPr indent="0" lvl="0" marL="0" rtl="0" algn="l">
              <a:lnSpc>
                <a:spcPct val="105000"/>
              </a:lnSpc>
              <a:spcBef>
                <a:spcPts val="1200"/>
              </a:spcBef>
              <a:spcAft>
                <a:spcPts val="0"/>
              </a:spcAft>
              <a:buSzPts val="440"/>
              <a:buNone/>
            </a:pPr>
            <a:r>
              <a:t/>
            </a:r>
            <a:endParaRPr b="1" sz="920"/>
          </a:p>
          <a:p>
            <a:pPr indent="-319347" lvl="0" marL="457200" rtl="0" algn="l">
              <a:lnSpc>
                <a:spcPct val="105000"/>
              </a:lnSpc>
              <a:spcBef>
                <a:spcPts val="1200"/>
              </a:spcBef>
              <a:spcAft>
                <a:spcPts val="0"/>
              </a:spcAft>
              <a:buSzPts val="1429"/>
              <a:buChar char="-"/>
            </a:pPr>
            <a:r>
              <a:rPr b="1" lang="en" sz="1429"/>
              <a:t>Goal is obtain:</a:t>
            </a:r>
            <a:endParaRPr b="1" sz="1429"/>
          </a:p>
          <a:p>
            <a:pPr indent="-292902" lvl="1" marL="914400" rtl="0" algn="l">
              <a:lnSpc>
                <a:spcPct val="105000"/>
              </a:lnSpc>
              <a:spcBef>
                <a:spcPts val="0"/>
              </a:spcBef>
              <a:spcAft>
                <a:spcPts val="0"/>
              </a:spcAft>
              <a:buSzPts val="1013"/>
              <a:buChar char="-"/>
            </a:pPr>
            <a:r>
              <a:rPr lang="en" sz="1012"/>
              <a:t>1: </a:t>
            </a:r>
            <a:r>
              <a:rPr lang="en" sz="1012"/>
              <a:t>Comparative Assessment of observing systems ‘benefits’ and ‘values’ (benefit/cost ratios) based on the above.Of ATMS-enhanced-type and degraded-type sensors (and in between options) accounting for all what we learned. </a:t>
            </a:r>
            <a:r>
              <a:rPr lang="en" sz="1012">
                <a:solidFill>
                  <a:srgbClr val="FF0000"/>
                </a:solidFill>
              </a:rPr>
              <a:t>Assessing the trade space from BAA</a:t>
            </a:r>
            <a:endParaRPr sz="1012">
              <a:solidFill>
                <a:srgbClr val="FF0000"/>
              </a:solidFill>
            </a:endParaRPr>
          </a:p>
          <a:p>
            <a:pPr indent="-292902" lvl="1" marL="914400" rtl="0" algn="l">
              <a:lnSpc>
                <a:spcPct val="105000"/>
              </a:lnSpc>
              <a:spcBef>
                <a:spcPts val="0"/>
              </a:spcBef>
              <a:spcAft>
                <a:spcPts val="0"/>
              </a:spcAft>
              <a:buSzPts val="1013"/>
              <a:buChar char="-"/>
            </a:pPr>
            <a:r>
              <a:rPr lang="en" sz="1012"/>
              <a:t>2: </a:t>
            </a:r>
            <a:r>
              <a:rPr lang="en" sz="1012"/>
              <a:t>This in theory should lead to science-based recommendations of solution(s).</a:t>
            </a:r>
            <a:r>
              <a:rPr lang="en" sz="1012">
                <a:solidFill>
                  <a:srgbClr val="FF0000"/>
                </a:solidFill>
              </a:rPr>
              <a:t> Proposing sensors/constellations options</a:t>
            </a:r>
            <a:endParaRPr sz="1012">
              <a:solidFill>
                <a:srgbClr val="FF0000"/>
              </a:solidFill>
            </a:endParaRPr>
          </a:p>
          <a:p>
            <a:pPr indent="0" lvl="0" marL="0" rtl="0" algn="l">
              <a:lnSpc>
                <a:spcPct val="105000"/>
              </a:lnSpc>
              <a:spcBef>
                <a:spcPts val="1200"/>
              </a:spcBef>
              <a:spcAft>
                <a:spcPts val="1200"/>
              </a:spcAft>
              <a:buSzPts val="440"/>
              <a:buNone/>
            </a:pPr>
            <a:r>
              <a:t/>
            </a:r>
            <a:endParaRPr sz="560"/>
          </a:p>
        </p:txBody>
      </p:sp>
      <p:graphicFrame>
        <p:nvGraphicFramePr>
          <p:cNvPr id="87" name="Google Shape;87;p18"/>
          <p:cNvGraphicFramePr/>
          <p:nvPr/>
        </p:nvGraphicFramePr>
        <p:xfrm>
          <a:off x="2374875" y="3124150"/>
          <a:ext cx="3000000" cy="3000000"/>
        </p:xfrm>
        <a:graphic>
          <a:graphicData uri="http://schemas.openxmlformats.org/drawingml/2006/table">
            <a:tbl>
              <a:tblPr>
                <a:noFill/>
                <a:tableStyleId>{6DC8B584-097B-4F14-ACA5-CFFA5F46B19B}</a:tableStyleId>
              </a:tblPr>
              <a:tblGrid>
                <a:gridCol w="1140675"/>
                <a:gridCol w="972575"/>
                <a:gridCol w="1056625"/>
                <a:gridCol w="1056625"/>
                <a:gridCol w="1056625"/>
                <a:gridCol w="1056625"/>
              </a:tblGrid>
              <a:tr h="396200">
                <a:tc>
                  <a:txBody>
                    <a:bodyPr/>
                    <a:lstStyle/>
                    <a:p>
                      <a:pPr indent="0" lvl="0" marL="0" rtl="0" algn="l">
                        <a:spcBef>
                          <a:spcPts val="0"/>
                        </a:spcBef>
                        <a:spcAft>
                          <a:spcPts val="0"/>
                        </a:spcAft>
                        <a:buNone/>
                      </a:pPr>
                      <a:r>
                        <a:t/>
                      </a:r>
                      <a:endParaRPr sz="700"/>
                    </a:p>
                  </a:txBody>
                  <a:tcPr marT="91425" marB="91425" marR="91425" marL="91425">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Observable </a:t>
                      </a:r>
                      <a:r>
                        <a:rPr b="1" lang="en" sz="800"/>
                        <a:t>Weights</a:t>
                      </a:r>
                      <a:endParaRPr b="1" sz="800"/>
                    </a:p>
                  </a:txBody>
                  <a:tcPr marT="91425" marB="91425" marR="91425" marL="91425">
                    <a:lnR cap="flat" cmpd="sng" w="38100">
                      <a:solidFill>
                        <a:srgbClr val="9E9E9E"/>
                      </a:solidFill>
                      <a:prstDash val="solid"/>
                      <a:round/>
                      <a:headEnd len="sm" w="sm" type="none"/>
                      <a:tailEnd len="sm" w="sm" type="none"/>
                    </a:lnR>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Observable Accuracy weight</a:t>
                      </a:r>
                      <a:endParaRPr b="1" sz="800"/>
                    </a:p>
                  </a:txBody>
                  <a:tcPr marT="91425" marB="91425" marR="91425" marL="91425">
                    <a:lnL cap="flat" cmpd="sng" w="38100">
                      <a:solidFill>
                        <a:srgbClr val="9E9E9E"/>
                      </a:solidFill>
                      <a:prstDash val="solid"/>
                      <a:round/>
                      <a:headEnd len="sm" w="sm" type="none"/>
                      <a:tailEnd len="sm" w="sm" type="none"/>
                    </a:lnL>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Observable Refresh rate weight</a:t>
                      </a:r>
                      <a:endParaRPr b="1" sz="800"/>
                    </a:p>
                  </a:txBody>
                  <a:tcPr marT="91425" marB="91425" marR="91425" marL="91425">
                    <a:lnR cap="flat" cmpd="sng" w="38100">
                      <a:solidFill>
                        <a:srgbClr val="9E9E9E"/>
                      </a:solidFill>
                      <a:prstDash val="solid"/>
                      <a:round/>
                      <a:headEnd len="sm" w="sm" type="none"/>
                      <a:tailEnd len="sm" w="sm" type="none"/>
                    </a:lnR>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Accuracy Requirement Range</a:t>
                      </a:r>
                      <a:endParaRPr b="1" sz="800"/>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en" sz="800"/>
                        <a:t>Refresh Requirement Range</a:t>
                      </a:r>
                      <a:endParaRPr b="1" sz="800"/>
                    </a:p>
                  </a:txBody>
                  <a:tcPr marT="91425" marB="91425" marR="91425" marL="91425">
                    <a:lnL cap="flat" cmpd="sng" w="38100">
                      <a:solidFill>
                        <a:srgbClr val="9E9E9E"/>
                      </a:solidFill>
                      <a:prstDash val="solid"/>
                      <a:round/>
                      <a:headEnd len="sm" w="sm" type="none"/>
                      <a:tailEnd len="sm" w="sm" type="none"/>
                    </a:lnL>
                    <a:lnB cap="flat" cmpd="sng" w="38100">
                      <a:solidFill>
                        <a:srgbClr val="9E9E9E"/>
                      </a:solidFill>
                      <a:prstDash val="solid"/>
                      <a:round/>
                      <a:headEnd len="sm" w="sm" type="none"/>
                      <a:tailEnd len="sm" w="sm" type="none"/>
                    </a:lnB>
                  </a:tcPr>
                </a:tc>
              </a:tr>
              <a:tr h="429300">
                <a:tc>
                  <a:txBody>
                    <a:bodyPr/>
                    <a:lstStyle/>
                    <a:p>
                      <a:pPr indent="0" lvl="0" marL="0" rtl="0" algn="l">
                        <a:spcBef>
                          <a:spcPts val="0"/>
                        </a:spcBef>
                        <a:spcAft>
                          <a:spcPts val="0"/>
                        </a:spcAft>
                        <a:buNone/>
                      </a:pPr>
                      <a:r>
                        <a:rPr lang="en" sz="1000"/>
                        <a:t>T</a:t>
                      </a:r>
                      <a:r>
                        <a:rPr lang="en" sz="1000"/>
                        <a:t>emperature (K)</a:t>
                      </a:r>
                      <a:endParaRPr sz="1000"/>
                    </a:p>
                  </a:txBody>
                  <a:tcPr marT="91425" marB="91425" marR="91425" marL="91425">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000"/>
                        <a:t>1</a:t>
                      </a:r>
                      <a:endParaRPr sz="1000"/>
                    </a:p>
                  </a:txBody>
                  <a:tcPr marT="91425" marB="91425" marR="91425" marL="91425">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000"/>
                        <a:t>1</a:t>
                      </a:r>
                      <a:endParaRPr sz="1000"/>
                    </a:p>
                  </a:txBody>
                  <a:tcPr marT="91425" marB="91425" marR="91425" marL="91425">
                    <a:lnL cap="flat" cmpd="sng" w="38100">
                      <a:solidFill>
                        <a:srgbClr val="9E9E9E"/>
                      </a:solidFill>
                      <a:prstDash val="solid"/>
                      <a:round/>
                      <a:headEnd len="sm" w="sm" type="none"/>
                      <a:tailEnd len="sm" w="sm" type="none"/>
                    </a:lnL>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000"/>
                        <a:t>0.5</a:t>
                      </a:r>
                      <a:endParaRPr sz="1000"/>
                    </a:p>
                  </a:txBody>
                  <a:tcPr marT="91425" marB="91425" marR="91425" marL="91425">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000"/>
                        <a:t>[2.5,2,1.5]</a:t>
                      </a:r>
                      <a:endParaRPr sz="1000"/>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000"/>
                        <a:t>[4h, 2h, 1h]</a:t>
                      </a:r>
                      <a:endParaRPr sz="1000"/>
                    </a:p>
                  </a:txBody>
                  <a:tcPr marT="91425" marB="91425" marR="91425" marL="91425">
                    <a:lnL cap="flat" cmpd="sng" w="38100">
                      <a:solidFill>
                        <a:srgbClr val="9E9E9E"/>
                      </a:solidFill>
                      <a:prstDash val="solid"/>
                      <a:round/>
                      <a:headEnd len="sm" w="sm" type="none"/>
                      <a:tailEnd len="sm" w="sm" type="none"/>
                    </a:lnL>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r>
              <a:tr h="429300">
                <a:tc>
                  <a:txBody>
                    <a:bodyPr/>
                    <a:lstStyle/>
                    <a:p>
                      <a:pPr indent="0" lvl="0" marL="0" rtl="0" algn="l">
                        <a:spcBef>
                          <a:spcPts val="0"/>
                        </a:spcBef>
                        <a:spcAft>
                          <a:spcPts val="0"/>
                        </a:spcAft>
                        <a:buNone/>
                      </a:pPr>
                      <a:r>
                        <a:rPr lang="en" sz="1000"/>
                        <a:t>M</a:t>
                      </a:r>
                      <a:r>
                        <a:rPr lang="en" sz="1000"/>
                        <a:t>oisture (%)</a:t>
                      </a:r>
                      <a:endParaRPr sz="1000"/>
                    </a:p>
                  </a:txBody>
                  <a:tcPr marT="91425" marB="91425" marR="91425" marL="91425">
                    <a:lnT cap="flat" cmpd="sng" w="38100">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rPr lang="en" sz="1000"/>
                        <a:t>0.5</a:t>
                      </a:r>
                      <a:endParaRPr sz="1000"/>
                    </a:p>
                  </a:txBody>
                  <a:tcPr marT="91425" marB="91425" marR="91425" marL="91425">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rPr lang="en" sz="1000"/>
                        <a:t>1</a:t>
                      </a:r>
                      <a:endParaRPr sz="1000"/>
                    </a:p>
                  </a:txBody>
                  <a:tcPr marT="91425" marB="91425" marR="91425" marL="91425">
                    <a:lnL cap="flat" cmpd="sng" w="38100">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000"/>
                        <a:t>0.5</a:t>
                      </a:r>
                      <a:endParaRPr sz="1000"/>
                    </a:p>
                  </a:txBody>
                  <a:tcPr marT="91425" marB="91425" marR="91425" marL="91425">
                    <a:lnL cap="flat" cmpd="sng" w="9525">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lnB cap="flat" cmpd="sng" w="381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000"/>
                        <a:t>[24,16,8]</a:t>
                      </a:r>
                      <a:endParaRPr sz="1000"/>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lnT cap="flat" cmpd="sng" w="38100">
                      <a:solidFill>
                        <a:srgbClr val="9E9E9E"/>
                      </a:solidFill>
                      <a:prstDash val="solid"/>
                      <a:round/>
                      <a:headEnd len="sm" w="sm" type="none"/>
                      <a:tailEnd len="sm" w="sm" type="none"/>
                    </a:lnT>
                  </a:tcPr>
                </a:tc>
                <a:tc>
                  <a:txBody>
                    <a:bodyPr/>
                    <a:lstStyle/>
                    <a:p>
                      <a:pPr indent="0" lvl="0" marL="0" rtl="0" algn="l">
                        <a:spcBef>
                          <a:spcPts val="0"/>
                        </a:spcBef>
                        <a:spcAft>
                          <a:spcPts val="0"/>
                        </a:spcAft>
                        <a:buClr>
                          <a:schemeClr val="dk1"/>
                        </a:buClr>
                        <a:buSzPts val="1100"/>
                        <a:buFont typeface="Arial"/>
                        <a:buNone/>
                      </a:pPr>
                      <a:r>
                        <a:rPr lang="en" sz="1000">
                          <a:solidFill>
                            <a:schemeClr val="dk1"/>
                          </a:solidFill>
                        </a:rPr>
                        <a:t>[4h, 2h, 1h]</a:t>
                      </a:r>
                      <a:endParaRPr sz="1000">
                        <a:solidFill>
                          <a:schemeClr val="dk1"/>
                        </a:solidFill>
                      </a:endParaRPr>
                    </a:p>
                    <a:p>
                      <a:pPr indent="0" lvl="0" marL="0" rtl="0" algn="l">
                        <a:spcBef>
                          <a:spcPts val="0"/>
                        </a:spcBef>
                        <a:spcAft>
                          <a:spcPts val="0"/>
                        </a:spcAft>
                        <a:buNone/>
                      </a:pPr>
                      <a:r>
                        <a:t/>
                      </a:r>
                      <a:endParaRPr sz="1000"/>
                    </a:p>
                  </a:txBody>
                  <a:tcPr marT="91425" marB="91425" marR="91425" marL="91425">
                    <a:lnL cap="flat" cmpd="sng" w="38100">
                      <a:solidFill>
                        <a:srgbClr val="9E9E9E"/>
                      </a:solidFill>
                      <a:prstDash val="solid"/>
                      <a:round/>
                      <a:headEnd len="sm" w="sm" type="none"/>
                      <a:tailEnd len="sm" w="sm" type="none"/>
                    </a:lnL>
                    <a:lnT cap="flat" cmpd="sng" w="38100">
                      <a:solidFill>
                        <a:srgbClr val="9E9E9E"/>
                      </a:solidFill>
                      <a:prstDash val="solid"/>
                      <a:round/>
                      <a:headEnd len="sm" w="sm" type="none"/>
                      <a:tailEnd len="sm" w="sm" type="none"/>
                    </a:lnT>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graphicFrame>
        <p:nvGraphicFramePr>
          <p:cNvPr id="92" name="Google Shape;92;p19"/>
          <p:cNvGraphicFramePr/>
          <p:nvPr/>
        </p:nvGraphicFramePr>
        <p:xfrm>
          <a:off x="0" y="425475"/>
          <a:ext cx="3000000" cy="3000000"/>
        </p:xfrm>
        <a:graphic>
          <a:graphicData uri="http://schemas.openxmlformats.org/drawingml/2006/table">
            <a:tbl>
              <a:tblPr>
                <a:noFill/>
                <a:tableStyleId>{6DC8B584-097B-4F14-ACA5-CFFA5F46B19B}</a:tableStyleId>
              </a:tblPr>
              <a:tblGrid>
                <a:gridCol w="2118475"/>
                <a:gridCol w="1895200"/>
                <a:gridCol w="1749775"/>
                <a:gridCol w="739650"/>
                <a:gridCol w="1068425"/>
                <a:gridCol w="1572500"/>
              </a:tblGrid>
              <a:tr h="434275">
                <a:tc>
                  <a:txBody>
                    <a:bodyPr/>
                    <a:lstStyle/>
                    <a:p>
                      <a:pPr indent="0" lvl="0" marL="0" rtl="0" algn="l">
                        <a:spcBef>
                          <a:spcPts val="0"/>
                        </a:spcBef>
                        <a:spcAft>
                          <a:spcPts val="0"/>
                        </a:spcAft>
                        <a:buNone/>
                      </a:pPr>
                      <a:r>
                        <a:t/>
                      </a:r>
                      <a:endParaRPr sz="1100"/>
                    </a:p>
                  </a:txBody>
                  <a:tcPr marT="91425" marB="91425" marR="91425" marL="91425"/>
                </a:tc>
                <a:tc>
                  <a:txBody>
                    <a:bodyPr/>
                    <a:lstStyle/>
                    <a:p>
                      <a:pPr indent="0" lvl="0" marL="0" rtl="0" algn="l">
                        <a:spcBef>
                          <a:spcPts val="0"/>
                        </a:spcBef>
                        <a:spcAft>
                          <a:spcPts val="0"/>
                        </a:spcAft>
                        <a:buNone/>
                      </a:pPr>
                      <a:r>
                        <a:rPr b="1" lang="en" sz="1100"/>
                        <a:t>Temperature performance wrt ATMS</a:t>
                      </a:r>
                      <a:endParaRPr b="1" sz="1100"/>
                    </a:p>
                  </a:txBody>
                  <a:tcPr marT="91425" marB="91425" marR="91425" marL="91425"/>
                </a:tc>
                <a:tc>
                  <a:txBody>
                    <a:bodyPr/>
                    <a:lstStyle/>
                    <a:p>
                      <a:pPr indent="0" lvl="0" marL="0" rtl="0" algn="l">
                        <a:spcBef>
                          <a:spcPts val="0"/>
                        </a:spcBef>
                        <a:spcAft>
                          <a:spcPts val="0"/>
                        </a:spcAft>
                        <a:buNone/>
                      </a:pPr>
                      <a:r>
                        <a:rPr b="1" lang="en" sz="1100"/>
                        <a:t>Moisture performance wrt ATMS</a:t>
                      </a:r>
                      <a:endParaRPr b="1" sz="1100"/>
                    </a:p>
                  </a:txBody>
                  <a:tcPr marT="91425" marB="91425" marR="91425" marL="91425"/>
                </a:tc>
                <a:tc>
                  <a:txBody>
                    <a:bodyPr/>
                    <a:lstStyle/>
                    <a:p>
                      <a:pPr indent="0" lvl="0" marL="0" rtl="0" algn="l">
                        <a:spcBef>
                          <a:spcPts val="0"/>
                        </a:spcBef>
                        <a:spcAft>
                          <a:spcPts val="0"/>
                        </a:spcAft>
                        <a:buNone/>
                      </a:pPr>
                      <a:r>
                        <a:rPr b="1" lang="en" sz="1100"/>
                        <a:t>TRL </a:t>
                      </a:r>
                      <a:endParaRPr b="1" sz="1100"/>
                    </a:p>
                  </a:txBody>
                  <a:tcPr marT="91425" marB="91425" marR="91425" marL="91425"/>
                </a:tc>
                <a:tc>
                  <a:txBody>
                    <a:bodyPr/>
                    <a:lstStyle/>
                    <a:p>
                      <a:pPr indent="0" lvl="0" marL="0" rtl="0" algn="l">
                        <a:spcBef>
                          <a:spcPts val="0"/>
                        </a:spcBef>
                        <a:spcAft>
                          <a:spcPts val="0"/>
                        </a:spcAft>
                        <a:buNone/>
                      </a:pPr>
                      <a:r>
                        <a:rPr b="1" lang="en" sz="1100"/>
                        <a:t>Added Benefits</a:t>
                      </a:r>
                      <a:endParaRPr b="1" sz="1100"/>
                    </a:p>
                  </a:txBody>
                  <a:tcPr marT="91425" marB="91425" marR="91425" marL="91425"/>
                </a:tc>
                <a:tc>
                  <a:txBody>
                    <a:bodyPr/>
                    <a:lstStyle/>
                    <a:p>
                      <a:pPr indent="0" lvl="0" marL="0" rtl="0" algn="l">
                        <a:spcBef>
                          <a:spcPts val="0"/>
                        </a:spcBef>
                        <a:spcAft>
                          <a:spcPts val="0"/>
                        </a:spcAft>
                        <a:buNone/>
                      </a:pPr>
                      <a:r>
                        <a:rPr b="1" lang="en" sz="1100"/>
                        <a:t>Approximate Cost comparison wrt A</a:t>
                      </a:r>
                      <a:endParaRPr b="1" sz="1100"/>
                    </a:p>
                  </a:txBody>
                  <a:tcPr marT="91425" marB="91425" marR="91425" marL="91425"/>
                </a:tc>
              </a:tr>
              <a:tr h="429350">
                <a:tc>
                  <a:txBody>
                    <a:bodyPr/>
                    <a:lstStyle/>
                    <a:p>
                      <a:pPr indent="0" lvl="0" marL="0" rtl="0" algn="l">
                        <a:spcBef>
                          <a:spcPts val="0"/>
                        </a:spcBef>
                        <a:spcAft>
                          <a:spcPts val="0"/>
                        </a:spcAft>
                        <a:buNone/>
                      </a:pPr>
                      <a:r>
                        <a:rPr b="1" lang="en" sz="900"/>
                        <a:t>A: </a:t>
                      </a:r>
                      <a:r>
                        <a:rPr lang="en" sz="900"/>
                        <a:t>ATMS Baseline channels, ATMS noise levels</a:t>
                      </a:r>
                      <a:endParaRPr sz="900"/>
                    </a:p>
                  </a:txBody>
                  <a:tcPr marT="91425" marB="91425" marR="91425" marL="91425"/>
                </a:tc>
                <a:tc>
                  <a:txBody>
                    <a:bodyPr/>
                    <a:lstStyle/>
                    <a:p>
                      <a:pPr indent="0" lvl="0" marL="0" rtl="0" algn="l">
                        <a:spcBef>
                          <a:spcPts val="0"/>
                        </a:spcBef>
                        <a:spcAft>
                          <a:spcPts val="0"/>
                        </a:spcAft>
                        <a:buNone/>
                      </a:pPr>
                      <a:r>
                        <a:t/>
                      </a:r>
                      <a:endParaRPr sz="600"/>
                    </a:p>
                  </a:txBody>
                  <a:tcPr marT="91425" marB="91425" marR="91425" marL="91425">
                    <a:solidFill>
                      <a:srgbClr val="00FF00"/>
                    </a:solidFill>
                  </a:tcPr>
                </a:tc>
                <a:tc>
                  <a:txBody>
                    <a:bodyPr/>
                    <a:lstStyle/>
                    <a:p>
                      <a:pPr indent="0" lvl="0" marL="0" rtl="0" algn="l">
                        <a:spcBef>
                          <a:spcPts val="0"/>
                        </a:spcBef>
                        <a:spcAft>
                          <a:spcPts val="0"/>
                        </a:spcAft>
                        <a:buNone/>
                      </a:pPr>
                      <a:r>
                        <a:t/>
                      </a:r>
                      <a:endParaRPr sz="600"/>
                    </a:p>
                  </a:txBody>
                  <a:tcPr marT="91425" marB="91425" marR="91425" marL="91425">
                    <a:solidFill>
                      <a:srgbClr val="00FF00"/>
                    </a:solidFill>
                  </a:tcPr>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rPr lang="en" sz="900"/>
                        <a:t>TPW, RR, SWE, SIC, Cloud, etc</a:t>
                      </a:r>
                      <a:endParaRPr sz="900"/>
                    </a:p>
                  </a:txBody>
                  <a:tcPr marT="91425" marB="91425" marR="91425" marL="91425"/>
                </a:tc>
                <a:tc>
                  <a:txBody>
                    <a:bodyPr/>
                    <a:lstStyle/>
                    <a:p>
                      <a:pPr indent="0" lvl="0" marL="0" rtl="0" algn="l">
                        <a:spcBef>
                          <a:spcPts val="0"/>
                        </a:spcBef>
                        <a:spcAft>
                          <a:spcPts val="0"/>
                        </a:spcAft>
                        <a:buNone/>
                      </a:pPr>
                      <a:r>
                        <a:rPr lang="en" sz="900"/>
                        <a:t>Cost-A</a:t>
                      </a:r>
                      <a:endParaRPr sz="900"/>
                    </a:p>
                  </a:txBody>
                  <a:tcPr marT="91425" marB="91425" marR="91425" marL="91425">
                    <a:solidFill>
                      <a:srgbClr val="00FF00"/>
                    </a:solidFill>
                  </a:tcPr>
                </a:tc>
              </a:tr>
              <a:tr h="467275">
                <a:tc>
                  <a:txBody>
                    <a:bodyPr/>
                    <a:lstStyle/>
                    <a:p>
                      <a:pPr indent="0" lvl="0" marL="0" rtl="0" algn="l">
                        <a:spcBef>
                          <a:spcPts val="0"/>
                        </a:spcBef>
                        <a:spcAft>
                          <a:spcPts val="0"/>
                        </a:spcAft>
                        <a:buNone/>
                      </a:pPr>
                      <a:r>
                        <a:rPr b="1" lang="en" sz="900"/>
                        <a:t>B:</a:t>
                      </a:r>
                      <a:r>
                        <a:rPr lang="en" sz="900"/>
                        <a:t> A with Improved Noise (</a:t>
                      </a:r>
                      <a:r>
                        <a:rPr lang="en" sz="800">
                          <a:solidFill>
                            <a:srgbClr val="222222"/>
                          </a:solidFill>
                          <a:highlight>
                            <a:srgbClr val="FFFFFF"/>
                          </a:highlight>
                        </a:rPr>
                        <a:t>0.25K for 50GHz, 0.35K for the 183GHz</a:t>
                      </a:r>
                      <a:r>
                        <a:rPr lang="en" sz="900"/>
                        <a:t>)</a:t>
                      </a:r>
                      <a:endParaRPr sz="700"/>
                    </a:p>
                  </a:txBody>
                  <a:tcPr marT="91425" marB="91425" marR="91425" marL="91425"/>
                </a:tc>
                <a:tc>
                  <a:txBody>
                    <a:bodyPr/>
                    <a:lstStyle/>
                    <a:p>
                      <a:pPr indent="0" lvl="0" marL="0" rtl="0" algn="l">
                        <a:spcBef>
                          <a:spcPts val="0"/>
                        </a:spcBef>
                        <a:spcAft>
                          <a:spcPts val="0"/>
                        </a:spcAft>
                        <a:buNone/>
                      </a:pPr>
                      <a:r>
                        <a:rPr lang="en" sz="700"/>
                        <a:t>Improvement relative to baselines is mostly due to improved noise</a:t>
                      </a:r>
                      <a:endParaRPr sz="700"/>
                    </a:p>
                  </a:txBody>
                  <a:tcPr marT="91425" marB="91425" marR="91425" marL="91425">
                    <a:solidFill>
                      <a:srgbClr val="00FFFF"/>
                    </a:solidFill>
                  </a:tcPr>
                </a:tc>
                <a:tc>
                  <a:txBody>
                    <a:bodyPr/>
                    <a:lstStyle/>
                    <a:p>
                      <a:pPr indent="0" lvl="0" marL="0" rtl="0" algn="l">
                        <a:spcBef>
                          <a:spcPts val="0"/>
                        </a:spcBef>
                        <a:spcAft>
                          <a:spcPts val="0"/>
                        </a:spcAft>
                        <a:buNone/>
                      </a:pPr>
                      <a:r>
                        <a:t/>
                      </a:r>
                      <a:endParaRPr sz="700"/>
                    </a:p>
                  </a:txBody>
                  <a:tcPr marT="91425" marB="91425" marR="91425" marL="91425">
                    <a:solidFill>
                      <a:srgbClr val="00FFFF"/>
                    </a:solidFill>
                  </a:tcPr>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rPr lang="en" sz="900"/>
                        <a:t>Cost-B = fraction of Cost-A</a:t>
                      </a:r>
                      <a:endParaRPr sz="900"/>
                    </a:p>
                  </a:txBody>
                  <a:tcPr marT="91425" marB="91425" marR="91425" marL="91425"/>
                </a:tc>
              </a:tr>
              <a:tr h="558175">
                <a:tc>
                  <a:txBody>
                    <a:bodyPr/>
                    <a:lstStyle/>
                    <a:p>
                      <a:pPr indent="0" lvl="0" marL="0" rtl="0" algn="l">
                        <a:spcBef>
                          <a:spcPts val="0"/>
                        </a:spcBef>
                        <a:spcAft>
                          <a:spcPts val="0"/>
                        </a:spcAft>
                        <a:buNone/>
                      </a:pPr>
                      <a:r>
                        <a:rPr b="1" lang="en" sz="900">
                          <a:solidFill>
                            <a:schemeClr val="dk1"/>
                          </a:solidFill>
                        </a:rPr>
                        <a:t>C:</a:t>
                      </a:r>
                      <a:r>
                        <a:rPr lang="en" sz="900">
                          <a:solidFill>
                            <a:schemeClr val="dk1"/>
                          </a:solidFill>
                        </a:rPr>
                        <a:t> A plus </a:t>
                      </a:r>
                      <a:r>
                        <a:rPr lang="en" sz="900">
                          <a:solidFill>
                            <a:schemeClr val="dk1"/>
                          </a:solidFill>
                        </a:rPr>
                        <a:t>118GHz and 204 w Improved Noise (</a:t>
                      </a:r>
                      <a:r>
                        <a:rPr lang="en" sz="800">
                          <a:solidFill>
                            <a:srgbClr val="222222"/>
                          </a:solidFill>
                          <a:highlight>
                            <a:srgbClr val="FFFFFF"/>
                          </a:highlight>
                        </a:rPr>
                        <a:t>0.25K for 50GHz, 0.35K for the 183GHz </a:t>
                      </a:r>
                      <a:r>
                        <a:rPr lang="en" sz="900">
                          <a:solidFill>
                            <a:schemeClr val="dk1"/>
                          </a:solidFill>
                        </a:rPr>
                        <a:t>0.3K for 118GHz) </a:t>
                      </a:r>
                      <a:endParaRPr sz="900">
                        <a:solidFill>
                          <a:schemeClr val="dk1"/>
                        </a:solidFill>
                      </a:endParaRPr>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B cap="flat" cmpd="sng" w="9525">
                      <a:solidFill>
                        <a:srgbClr val="9E9E9E"/>
                      </a:solidFill>
                      <a:prstDash val="solid"/>
                      <a:round/>
                      <a:headEnd len="sm" w="sm" type="none"/>
                      <a:tailEnd len="sm" w="sm" type="none"/>
                    </a:lnB>
                    <a:solidFill>
                      <a:srgbClr val="00FFFF"/>
                    </a:solidFill>
                  </a:tcPr>
                </a:tc>
                <a:tc>
                  <a:txBody>
                    <a:bodyPr/>
                    <a:lstStyle/>
                    <a:p>
                      <a:pPr indent="0" lvl="0" marL="0" rtl="0" algn="l">
                        <a:spcBef>
                          <a:spcPts val="0"/>
                        </a:spcBef>
                        <a:spcAft>
                          <a:spcPts val="0"/>
                        </a:spcAft>
                        <a:buNone/>
                      </a:pPr>
                      <a:r>
                        <a:t/>
                      </a:r>
                      <a:endParaRPr sz="700"/>
                    </a:p>
                  </a:txBody>
                  <a:tcPr marT="91425" marB="91425" marR="91425" marL="91425">
                    <a:lnB cap="flat" cmpd="sng" w="9525">
                      <a:solidFill>
                        <a:srgbClr val="9E9E9E"/>
                      </a:solidFill>
                      <a:prstDash val="solid"/>
                      <a:round/>
                      <a:headEnd len="sm" w="sm" type="none"/>
                      <a:tailEnd len="sm" w="sm" type="none"/>
                    </a:lnB>
                    <a:solidFill>
                      <a:srgbClr val="00FFFF"/>
                    </a:solidFill>
                  </a:tcPr>
                </a:tc>
                <a:tc>
                  <a:txBody>
                    <a:bodyPr/>
                    <a:lstStyle/>
                    <a:p>
                      <a:pPr indent="0" lvl="0" marL="0" rtl="0" algn="l">
                        <a:spcBef>
                          <a:spcPts val="0"/>
                        </a:spcBef>
                        <a:spcAft>
                          <a:spcPts val="0"/>
                        </a:spcAft>
                        <a:buNone/>
                      </a:pPr>
                      <a:r>
                        <a:t/>
                      </a:r>
                      <a:endParaRPr sz="900"/>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900"/>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900"/>
                        <a:t>Cost-C </a:t>
                      </a:r>
                      <a:r>
                        <a:rPr lang="en" sz="900">
                          <a:solidFill>
                            <a:schemeClr val="dk1"/>
                          </a:solidFill>
                        </a:rPr>
                        <a:t>= fraction of Cost-A</a:t>
                      </a:r>
                      <a:endParaRPr sz="900"/>
                    </a:p>
                  </a:txBody>
                  <a:tcPr marT="91425" marB="91425" marR="91425" marL="91425">
                    <a:lnB cap="flat" cmpd="sng" w="9525">
                      <a:solidFill>
                        <a:srgbClr val="9E9E9E"/>
                      </a:solidFill>
                      <a:prstDash val="solid"/>
                      <a:round/>
                      <a:headEnd len="sm" w="sm" type="none"/>
                      <a:tailEnd len="sm" w="sm" type="none"/>
                    </a:lnB>
                  </a:tcPr>
                </a:tc>
              </a:tr>
              <a:tr h="558175">
                <a:tc>
                  <a:txBody>
                    <a:bodyPr/>
                    <a:lstStyle/>
                    <a:p>
                      <a:pPr indent="0" lvl="0" marL="0" rtl="0" algn="l">
                        <a:spcBef>
                          <a:spcPts val="0"/>
                        </a:spcBef>
                        <a:spcAft>
                          <a:spcPts val="0"/>
                        </a:spcAft>
                        <a:buNone/>
                      </a:pPr>
                      <a:r>
                        <a:rPr b="1" lang="en" sz="900">
                          <a:solidFill>
                            <a:schemeClr val="dk1"/>
                          </a:solidFill>
                        </a:rPr>
                        <a:t>D</a:t>
                      </a:r>
                      <a:r>
                        <a:rPr b="1" lang="en" sz="900">
                          <a:solidFill>
                            <a:schemeClr val="dk1"/>
                          </a:solidFill>
                        </a:rPr>
                        <a:t>:</a:t>
                      </a:r>
                      <a:r>
                        <a:rPr lang="en" sz="900">
                          <a:solidFill>
                            <a:schemeClr val="dk1"/>
                          </a:solidFill>
                        </a:rPr>
                        <a:t> A plus 118 and 204 but w Real Noise levels from ATMS, MicroMAS-2  </a:t>
                      </a:r>
                      <a:endParaRPr sz="900">
                        <a:solidFill>
                          <a:schemeClr val="dk1"/>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700"/>
                        <a:t>F similar to E, a little worse in middle troposphere, but better in stratosphere  </a:t>
                      </a:r>
                      <a:endParaRPr sz="7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FF00"/>
                    </a:solidFill>
                  </a:tcPr>
                </a:tc>
                <a:tc>
                  <a:txBody>
                    <a:bodyPr/>
                    <a:lstStyle/>
                    <a:p>
                      <a:pPr indent="0" lvl="0" marL="0" rtl="0" algn="l">
                        <a:spcBef>
                          <a:spcPts val="0"/>
                        </a:spcBef>
                        <a:spcAft>
                          <a:spcPts val="0"/>
                        </a:spcAft>
                        <a:buNone/>
                      </a:pPr>
                      <a:r>
                        <a:t/>
                      </a:r>
                      <a:endParaRPr sz="7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FF00"/>
                    </a:solidFill>
                  </a:tcPr>
                </a:tc>
                <a:tc>
                  <a:txBody>
                    <a:bodyPr/>
                    <a:lstStyle/>
                    <a:p>
                      <a:pPr indent="0" lvl="0" marL="0" rtl="0" algn="l">
                        <a:spcBef>
                          <a:spcPts val="0"/>
                        </a:spcBef>
                        <a:spcAft>
                          <a:spcPts val="0"/>
                        </a:spcAft>
                        <a:buNone/>
                      </a:pPr>
                      <a:r>
                        <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900"/>
                        <a:t>Cost-D </a:t>
                      </a:r>
                      <a:r>
                        <a:rPr lang="en" sz="900">
                          <a:solidFill>
                            <a:schemeClr val="dk1"/>
                          </a:solidFill>
                        </a:rPr>
                        <a:t>= fraction of Cost-A</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58175">
                <a:tc>
                  <a:txBody>
                    <a:bodyPr/>
                    <a:lstStyle/>
                    <a:p>
                      <a:pPr indent="0" lvl="0" marL="0" rtl="0" algn="l">
                        <a:spcBef>
                          <a:spcPts val="0"/>
                        </a:spcBef>
                        <a:spcAft>
                          <a:spcPts val="0"/>
                        </a:spcAft>
                        <a:buClr>
                          <a:schemeClr val="dk1"/>
                        </a:buClr>
                        <a:buSzPts val="1100"/>
                        <a:buFont typeface="Arial"/>
                        <a:buNone/>
                      </a:pPr>
                      <a:r>
                        <a:rPr b="1" lang="en" sz="900">
                          <a:solidFill>
                            <a:srgbClr val="CC0000"/>
                          </a:solidFill>
                        </a:rPr>
                        <a:t>E</a:t>
                      </a:r>
                      <a:r>
                        <a:rPr b="1" lang="en" sz="900">
                          <a:solidFill>
                            <a:srgbClr val="CC0000"/>
                          </a:solidFill>
                        </a:rPr>
                        <a:t>: A minus 23, 31 but plus 118 and 204, </a:t>
                      </a:r>
                      <a:r>
                        <a:rPr b="1" lang="en" sz="900">
                          <a:solidFill>
                            <a:srgbClr val="CC0000"/>
                          </a:solidFill>
                        </a:rPr>
                        <a:t>w Improved Noise (</a:t>
                      </a:r>
                      <a:r>
                        <a:rPr b="1" lang="en" sz="700">
                          <a:solidFill>
                            <a:srgbClr val="CC0000"/>
                          </a:solidFill>
                          <a:highlight>
                            <a:srgbClr val="FFFFFF"/>
                          </a:highlight>
                        </a:rPr>
                        <a:t>0.25K for 50GHz, 0.35K for 183GHz </a:t>
                      </a:r>
                      <a:r>
                        <a:rPr b="1" lang="en" sz="700">
                          <a:solidFill>
                            <a:srgbClr val="CC0000"/>
                          </a:solidFill>
                        </a:rPr>
                        <a:t>0.3K for 118GHz</a:t>
                      </a:r>
                      <a:r>
                        <a:rPr b="1" lang="en" sz="900">
                          <a:solidFill>
                            <a:srgbClr val="CC0000"/>
                          </a:solidFill>
                        </a:rPr>
                        <a:t>)</a:t>
                      </a:r>
                      <a:endParaRPr b="1" sz="700">
                        <a:solidFill>
                          <a:srgbClr val="CC0000"/>
                        </a:solidFill>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sz="700"/>
                    </a:p>
                  </a:txBody>
                  <a:tcPr marT="91425" marB="91425" marR="91425" marL="91425">
                    <a:lnT cap="flat" cmpd="sng" w="9525">
                      <a:solidFill>
                        <a:srgbClr val="9E9E9E"/>
                      </a:solidFill>
                      <a:prstDash val="solid"/>
                      <a:round/>
                      <a:headEnd len="sm" w="sm" type="none"/>
                      <a:tailEnd len="sm" w="sm" type="none"/>
                    </a:lnT>
                    <a:solidFill>
                      <a:srgbClr val="00FFFF"/>
                    </a:solidFill>
                  </a:tcPr>
                </a:tc>
                <a:tc>
                  <a:txBody>
                    <a:bodyPr/>
                    <a:lstStyle/>
                    <a:p>
                      <a:pPr indent="0" lvl="0" marL="0" rtl="0" algn="l">
                        <a:spcBef>
                          <a:spcPts val="0"/>
                        </a:spcBef>
                        <a:spcAft>
                          <a:spcPts val="0"/>
                        </a:spcAft>
                        <a:buNone/>
                      </a:pPr>
                      <a:r>
                        <a:rPr lang="en" sz="700"/>
                        <a:t>Small bump/degradation in middle/lower troposphere without low freq.  </a:t>
                      </a:r>
                      <a:endParaRPr sz="700"/>
                    </a:p>
                  </a:txBody>
                  <a:tcPr marT="91425" marB="91425" marR="91425" marL="91425">
                    <a:lnT cap="flat" cmpd="sng" w="9525">
                      <a:solidFill>
                        <a:srgbClr val="9E9E9E"/>
                      </a:solidFill>
                      <a:prstDash val="solid"/>
                      <a:round/>
                      <a:headEnd len="sm" w="sm" type="none"/>
                      <a:tailEnd len="sm" w="sm" type="none"/>
                    </a:lnT>
                    <a:solidFill>
                      <a:srgbClr val="00FF00"/>
                    </a:solidFill>
                  </a:tcPr>
                </a:tc>
                <a:tc>
                  <a:txBody>
                    <a:bodyPr/>
                    <a:lstStyle/>
                    <a:p>
                      <a:pPr indent="0" lvl="0" marL="0" rtl="0" algn="l">
                        <a:spcBef>
                          <a:spcPts val="0"/>
                        </a:spcBef>
                        <a:spcAft>
                          <a:spcPts val="0"/>
                        </a:spcAft>
                        <a:buNone/>
                      </a:pPr>
                      <a:r>
                        <a:t/>
                      </a:r>
                      <a:endParaRPr sz="900"/>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t/>
                      </a:r>
                      <a:endParaRPr sz="900"/>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rPr lang="en" sz="900"/>
                        <a:t>Cost-E </a:t>
                      </a:r>
                      <a:r>
                        <a:rPr lang="en" sz="900">
                          <a:solidFill>
                            <a:schemeClr val="dk1"/>
                          </a:solidFill>
                        </a:rPr>
                        <a:t>= fraction of Cost-A</a:t>
                      </a:r>
                      <a:endParaRPr sz="900"/>
                    </a:p>
                  </a:txBody>
                  <a:tcPr marT="91425" marB="91425" marR="91425" marL="91425">
                    <a:lnT cap="flat" cmpd="sng" w="9525">
                      <a:solidFill>
                        <a:srgbClr val="9E9E9E"/>
                      </a:solidFill>
                      <a:prstDash val="solid"/>
                      <a:round/>
                      <a:headEnd len="sm" w="sm" type="none"/>
                      <a:tailEnd len="sm" w="sm" type="none"/>
                    </a:lnT>
                  </a:tcPr>
                </a:tc>
              </a:tr>
              <a:tr h="558175">
                <a:tc>
                  <a:txBody>
                    <a:bodyPr/>
                    <a:lstStyle/>
                    <a:p>
                      <a:pPr indent="0" lvl="0" marL="0" rtl="0" algn="l">
                        <a:spcBef>
                          <a:spcPts val="0"/>
                        </a:spcBef>
                        <a:spcAft>
                          <a:spcPts val="0"/>
                        </a:spcAft>
                        <a:buClr>
                          <a:schemeClr val="dk1"/>
                        </a:buClr>
                        <a:buSzPts val="1100"/>
                        <a:buFont typeface="Arial"/>
                        <a:buNone/>
                      </a:pPr>
                      <a:r>
                        <a:rPr b="1" lang="en" sz="900">
                          <a:solidFill>
                            <a:schemeClr val="dk1"/>
                          </a:solidFill>
                        </a:rPr>
                        <a:t>F</a:t>
                      </a:r>
                      <a:r>
                        <a:rPr b="1" lang="en" sz="900">
                          <a:solidFill>
                            <a:schemeClr val="dk1"/>
                          </a:solidFill>
                        </a:rPr>
                        <a:t>:</a:t>
                      </a:r>
                      <a:r>
                        <a:rPr lang="en" sz="900">
                          <a:solidFill>
                            <a:schemeClr val="dk1"/>
                          </a:solidFill>
                        </a:rPr>
                        <a:t> A</a:t>
                      </a:r>
                      <a:r>
                        <a:rPr lang="en" sz="900">
                          <a:solidFill>
                            <a:schemeClr val="dk1"/>
                          </a:solidFill>
                        </a:rPr>
                        <a:t> but 50GHz replaced by 118 and w 204GHz and Improved Noise (</a:t>
                      </a:r>
                      <a:r>
                        <a:rPr lang="en" sz="800">
                          <a:solidFill>
                            <a:srgbClr val="222222"/>
                          </a:solidFill>
                          <a:highlight>
                            <a:srgbClr val="FFFFFF"/>
                          </a:highlight>
                        </a:rPr>
                        <a:t> 0.35K for the 183GHz </a:t>
                      </a:r>
                      <a:r>
                        <a:rPr lang="en" sz="900">
                          <a:solidFill>
                            <a:schemeClr val="dk1"/>
                          </a:solidFill>
                        </a:rPr>
                        <a:t>0.3K for 118GHz) </a:t>
                      </a:r>
                      <a:endParaRPr sz="900">
                        <a:solidFill>
                          <a:schemeClr val="dk1"/>
                        </a:solidFill>
                      </a:endParaRPr>
                    </a:p>
                  </a:txBody>
                  <a:tcPr marT="91425" marB="91425" marR="91425" marL="91425"/>
                </a:tc>
                <a:tc>
                  <a:txBody>
                    <a:bodyPr/>
                    <a:lstStyle/>
                    <a:p>
                      <a:pPr indent="0" lvl="0" marL="0" rtl="0" algn="l">
                        <a:spcBef>
                          <a:spcPts val="0"/>
                        </a:spcBef>
                        <a:spcAft>
                          <a:spcPts val="0"/>
                        </a:spcAft>
                        <a:buNone/>
                      </a:pPr>
                      <a:r>
                        <a:rPr lang="en" sz="700"/>
                        <a:t>Slight degradation in the stratosphere</a:t>
                      </a:r>
                      <a:endParaRPr sz="700"/>
                    </a:p>
                  </a:txBody>
                  <a:tcPr marT="91425" marB="91425" marR="91425" marL="91425">
                    <a:solidFill>
                      <a:srgbClr val="00FF00"/>
                    </a:solidFill>
                  </a:tcPr>
                </a:tc>
                <a:tc>
                  <a:txBody>
                    <a:bodyPr/>
                    <a:lstStyle/>
                    <a:p>
                      <a:pPr indent="0" lvl="0" marL="0" rtl="0" algn="l">
                        <a:spcBef>
                          <a:spcPts val="0"/>
                        </a:spcBef>
                        <a:spcAft>
                          <a:spcPts val="0"/>
                        </a:spcAft>
                        <a:buNone/>
                      </a:pPr>
                      <a:r>
                        <a:t/>
                      </a:r>
                      <a:endParaRPr sz="700"/>
                    </a:p>
                  </a:txBody>
                  <a:tcPr marT="91425" marB="91425" marR="91425" marL="91425">
                    <a:solidFill>
                      <a:srgbClr val="00FF00"/>
                    </a:solidFill>
                  </a:tcPr>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rPr lang="en" sz="900"/>
                        <a:t>Cost-F </a:t>
                      </a:r>
                      <a:r>
                        <a:rPr lang="en" sz="900">
                          <a:solidFill>
                            <a:schemeClr val="dk1"/>
                          </a:solidFill>
                        </a:rPr>
                        <a:t>= fraction of Cost-A</a:t>
                      </a:r>
                      <a:endParaRPr sz="900"/>
                    </a:p>
                  </a:txBody>
                  <a:tcPr marT="91425" marB="91425" marR="91425" marL="91425"/>
                </a:tc>
              </a:tr>
              <a:tr h="513225">
                <a:tc>
                  <a:txBody>
                    <a:bodyPr/>
                    <a:lstStyle/>
                    <a:p>
                      <a:pPr indent="0" lvl="0" marL="0" rtl="0" algn="l">
                        <a:spcBef>
                          <a:spcPts val="0"/>
                        </a:spcBef>
                        <a:spcAft>
                          <a:spcPts val="0"/>
                        </a:spcAft>
                        <a:buNone/>
                      </a:pPr>
                      <a:r>
                        <a:rPr b="1" lang="en" sz="900">
                          <a:solidFill>
                            <a:schemeClr val="dk1"/>
                          </a:solidFill>
                        </a:rPr>
                        <a:t>G</a:t>
                      </a:r>
                      <a:r>
                        <a:rPr b="1" lang="en" sz="900">
                          <a:solidFill>
                            <a:schemeClr val="dk1"/>
                          </a:solidFill>
                        </a:rPr>
                        <a:t>: </a:t>
                      </a:r>
                      <a:r>
                        <a:rPr lang="en" sz="900">
                          <a:solidFill>
                            <a:schemeClr val="dk1"/>
                          </a:solidFill>
                        </a:rPr>
                        <a:t>TEMPEST-D (only WV channels)</a:t>
                      </a:r>
                      <a:endParaRPr sz="900">
                        <a:solidFill>
                          <a:schemeClr val="dk1"/>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solidFill>
                      <a:srgbClr val="FF0000"/>
                    </a:solidFill>
                  </a:tcPr>
                </a:tc>
                <a:tc>
                  <a:txBody>
                    <a:bodyPr/>
                    <a:lstStyle/>
                    <a:p>
                      <a:pPr indent="0" lvl="0" marL="0" rtl="0" algn="l">
                        <a:spcBef>
                          <a:spcPts val="0"/>
                        </a:spcBef>
                        <a:spcAft>
                          <a:spcPts val="0"/>
                        </a:spcAft>
                        <a:buNone/>
                      </a:pPr>
                      <a:r>
                        <a:t/>
                      </a:r>
                      <a:endParaRPr sz="1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solidFill>
                      <a:srgbClr val="00FF00"/>
                    </a:solidFill>
                  </a:tcPr>
                </a:tc>
                <a:tc>
                  <a:txBody>
                    <a:bodyPr/>
                    <a:lstStyle/>
                    <a:p>
                      <a:pPr indent="0" lvl="0" marL="0" rtl="0" algn="l">
                        <a:spcBef>
                          <a:spcPts val="0"/>
                        </a:spcBef>
                        <a:spcAft>
                          <a:spcPts val="0"/>
                        </a:spcAft>
                        <a:buNone/>
                      </a:pPr>
                      <a:r>
                        <a:t/>
                      </a:r>
                      <a:endParaRPr sz="1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1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900"/>
                        <a:t>Cost-G </a:t>
                      </a:r>
                      <a:r>
                        <a:rPr lang="en" sz="900">
                          <a:solidFill>
                            <a:schemeClr val="dk1"/>
                          </a:solidFill>
                        </a:rPr>
                        <a:t>= fraction of Cost-A</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B cap="flat" cmpd="sng" w="9525">
                      <a:solidFill>
                        <a:srgbClr val="9E9E9E"/>
                      </a:solidFill>
                      <a:prstDash val="solid"/>
                      <a:round/>
                      <a:headEnd len="sm" w="sm" type="none"/>
                      <a:tailEnd len="sm" w="sm" type="none"/>
                    </a:lnB>
                  </a:tcPr>
                </a:tc>
              </a:tr>
            </a:tbl>
          </a:graphicData>
        </a:graphic>
      </p:graphicFrame>
      <p:sp>
        <p:nvSpPr>
          <p:cNvPr id="93" name="Google Shape;93;p19"/>
          <p:cNvSpPr txBox="1"/>
          <p:nvPr>
            <p:ph type="title"/>
          </p:nvPr>
        </p:nvSpPr>
        <p:spPr>
          <a:xfrm>
            <a:off x="0" y="0"/>
            <a:ext cx="914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120"/>
              <a:t>Sensors MW </a:t>
            </a:r>
            <a:r>
              <a:rPr b="1" lang="en" sz="2120" u="sng"/>
              <a:t>Accuracy</a:t>
            </a:r>
            <a:r>
              <a:rPr b="1" lang="en" sz="2120"/>
              <a:t> Overall Assessment </a:t>
            </a:r>
            <a:r>
              <a:rPr lang="en" sz="1220"/>
              <a:t>(Moving to High Freqs and Lower Noise)</a:t>
            </a:r>
            <a:endParaRPr sz="1220"/>
          </a:p>
        </p:txBody>
      </p:sp>
      <p:sp>
        <p:nvSpPr>
          <p:cNvPr id="94" name="Google Shape;94;p19"/>
          <p:cNvSpPr txBox="1"/>
          <p:nvPr/>
        </p:nvSpPr>
        <p:spPr>
          <a:xfrm>
            <a:off x="3587400" y="4789500"/>
            <a:ext cx="1773600" cy="3540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Equivalent (within 5%)</a:t>
            </a:r>
            <a:endParaRPr sz="1100"/>
          </a:p>
        </p:txBody>
      </p:sp>
      <p:sp>
        <p:nvSpPr>
          <p:cNvPr id="95" name="Google Shape;95;p19"/>
          <p:cNvSpPr txBox="1"/>
          <p:nvPr/>
        </p:nvSpPr>
        <p:spPr>
          <a:xfrm>
            <a:off x="5635575" y="4789500"/>
            <a:ext cx="1183800" cy="3540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Lower (5-15%)</a:t>
            </a:r>
            <a:endParaRPr sz="1100"/>
          </a:p>
        </p:txBody>
      </p:sp>
      <p:sp>
        <p:nvSpPr>
          <p:cNvPr id="96" name="Google Shape;96;p19"/>
          <p:cNvSpPr txBox="1"/>
          <p:nvPr/>
        </p:nvSpPr>
        <p:spPr>
          <a:xfrm>
            <a:off x="2215950" y="4789500"/>
            <a:ext cx="1183800" cy="354000"/>
          </a:xfrm>
          <a:prstGeom prst="rect">
            <a:avLst/>
          </a:prstGeom>
          <a:solidFill>
            <a:srgbClr val="00FF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Higher (5-15%)</a:t>
            </a:r>
            <a:endParaRPr sz="1100"/>
          </a:p>
        </p:txBody>
      </p:sp>
      <p:sp>
        <p:nvSpPr>
          <p:cNvPr id="97" name="Google Shape;97;p19"/>
          <p:cNvSpPr txBox="1"/>
          <p:nvPr/>
        </p:nvSpPr>
        <p:spPr>
          <a:xfrm>
            <a:off x="7021550" y="4789500"/>
            <a:ext cx="2122500" cy="354000"/>
          </a:xfrm>
          <a:prstGeom prst="rect">
            <a:avLst/>
          </a:prstGeom>
          <a:solidFill>
            <a:srgbClr val="FF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Significantly Lower (&gt;15%)</a:t>
            </a:r>
            <a:endParaRPr sz="1100"/>
          </a:p>
        </p:txBody>
      </p:sp>
      <p:sp>
        <p:nvSpPr>
          <p:cNvPr id="98" name="Google Shape;98;p19"/>
          <p:cNvSpPr txBox="1"/>
          <p:nvPr/>
        </p:nvSpPr>
        <p:spPr>
          <a:xfrm>
            <a:off x="0" y="4789500"/>
            <a:ext cx="2028300" cy="354000"/>
          </a:xfrm>
          <a:prstGeom prst="rect">
            <a:avLst/>
          </a:prstGeom>
          <a:solidFill>
            <a:srgbClr val="0000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solidFill>
                  <a:srgbClr val="FFFFFF"/>
                </a:solidFill>
              </a:rPr>
              <a:t>Significantly higher (&gt;15%)</a:t>
            </a:r>
            <a:endParaRPr sz="1100">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0"/>
          <p:cNvSpPr txBox="1"/>
          <p:nvPr>
            <p:ph type="title"/>
          </p:nvPr>
        </p:nvSpPr>
        <p:spPr>
          <a:xfrm>
            <a:off x="99450" y="89725"/>
            <a:ext cx="90447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b="1" lang="en" sz="2420">
                <a:solidFill>
                  <a:srgbClr val="FF0000"/>
                </a:solidFill>
              </a:rPr>
              <a:t>Takeaways from the Sensors Assessment (Microwave Case)</a:t>
            </a:r>
            <a:endParaRPr b="1" sz="2420">
              <a:solidFill>
                <a:srgbClr val="FF0000"/>
              </a:solidFill>
            </a:endParaRPr>
          </a:p>
        </p:txBody>
      </p:sp>
      <p:sp>
        <p:nvSpPr>
          <p:cNvPr id="104" name="Google Shape;104;p20"/>
          <p:cNvSpPr txBox="1"/>
          <p:nvPr>
            <p:ph idx="1" type="body"/>
          </p:nvPr>
        </p:nvSpPr>
        <p:spPr>
          <a:xfrm>
            <a:off x="0" y="1017600"/>
            <a:ext cx="9144000" cy="41259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0"/>
              </a:spcBef>
              <a:spcAft>
                <a:spcPts val="0"/>
              </a:spcAft>
              <a:buClr>
                <a:srgbClr val="000000"/>
              </a:buClr>
              <a:buSzPct val="100000"/>
              <a:buChar char="-"/>
            </a:pPr>
            <a:r>
              <a:rPr lang="en">
                <a:solidFill>
                  <a:srgbClr val="000000"/>
                </a:solidFill>
              </a:rPr>
              <a:t>Improving Noise (from ATMS levels to enhanced levels of : </a:t>
            </a:r>
            <a:r>
              <a:rPr lang="en">
                <a:solidFill>
                  <a:srgbClr val="000000"/>
                </a:solidFill>
                <a:highlight>
                  <a:srgbClr val="FFFFFF"/>
                </a:highlight>
              </a:rPr>
              <a:t>0.25K for 50GHz, 0.35K for the 183GHz) has a positive impact across Temperature and Moisture accuracies</a:t>
            </a:r>
            <a:endParaRPr>
              <a:solidFill>
                <a:srgbClr val="000000"/>
              </a:solidFill>
              <a:highlight>
                <a:srgbClr val="FFFFFF"/>
              </a:highlight>
            </a:endParaRPr>
          </a:p>
          <a:p>
            <a:pPr indent="-334327" lvl="0" marL="457200" rtl="0" algn="l">
              <a:spcBef>
                <a:spcPts val="0"/>
              </a:spcBef>
              <a:spcAft>
                <a:spcPts val="0"/>
              </a:spcAft>
              <a:buClr>
                <a:srgbClr val="000000"/>
              </a:buClr>
              <a:buSzPct val="100000"/>
              <a:buChar char="-"/>
            </a:pPr>
            <a:r>
              <a:rPr lang="en">
                <a:solidFill>
                  <a:srgbClr val="000000"/>
                </a:solidFill>
                <a:highlight>
                  <a:srgbClr val="FFFFFF"/>
                </a:highlight>
              </a:rPr>
              <a:t>Adding 118GHz and 204GHz to ATMS channels, but keping the same noise levels, does not necessarily add much value</a:t>
            </a:r>
            <a:endParaRPr>
              <a:solidFill>
                <a:srgbClr val="000000"/>
              </a:solidFill>
              <a:highlight>
                <a:srgbClr val="FFFFFF"/>
              </a:highlight>
            </a:endParaRPr>
          </a:p>
          <a:p>
            <a:pPr indent="-334327" lvl="0" marL="457200" rtl="0" algn="l">
              <a:spcBef>
                <a:spcPts val="0"/>
              </a:spcBef>
              <a:spcAft>
                <a:spcPts val="0"/>
              </a:spcAft>
              <a:buClr>
                <a:srgbClr val="000000"/>
              </a:buClr>
              <a:buSzPct val="100000"/>
              <a:buChar char="-"/>
            </a:pPr>
            <a:r>
              <a:rPr lang="en">
                <a:solidFill>
                  <a:srgbClr val="000000"/>
                </a:solidFill>
                <a:highlight>
                  <a:srgbClr val="FFFFFF"/>
                </a:highlight>
              </a:rPr>
              <a:t>But Adding 118GHz and 204 GHz channels (to ATMS channels), but having the enhanced noise levels above, present an improved accuracy wrt ATMS</a:t>
            </a:r>
            <a:endParaRPr>
              <a:solidFill>
                <a:srgbClr val="000000"/>
              </a:solidFill>
              <a:highlight>
                <a:srgbClr val="FFFFFF"/>
              </a:highlight>
            </a:endParaRPr>
          </a:p>
          <a:p>
            <a:pPr indent="-334327" lvl="0" marL="457200" rtl="0" algn="l">
              <a:spcBef>
                <a:spcPts val="0"/>
              </a:spcBef>
              <a:spcAft>
                <a:spcPts val="0"/>
              </a:spcAft>
              <a:buClr>
                <a:srgbClr val="000000"/>
              </a:buClr>
              <a:buSzPct val="100000"/>
              <a:buChar char="-"/>
            </a:pPr>
            <a:r>
              <a:rPr lang="en">
                <a:solidFill>
                  <a:srgbClr val="000000"/>
                </a:solidFill>
                <a:highlight>
                  <a:srgbClr val="FFFFFF"/>
                </a:highlight>
              </a:rPr>
              <a:t>Removing 23, 31 Ghz but adding 118GHz and 204GHz and using enhanced noise levels, leads to enhanced T accuracy but equivalent Q accuracy </a:t>
            </a:r>
            <a:endParaRPr>
              <a:solidFill>
                <a:srgbClr val="000000"/>
              </a:solidFill>
              <a:highlight>
                <a:srgbClr val="FFFFFF"/>
              </a:highlight>
            </a:endParaRPr>
          </a:p>
          <a:p>
            <a:pPr indent="-334327" lvl="0" marL="457200" rtl="0" algn="l">
              <a:spcBef>
                <a:spcPts val="0"/>
              </a:spcBef>
              <a:spcAft>
                <a:spcPts val="0"/>
              </a:spcAft>
              <a:buClr>
                <a:srgbClr val="000000"/>
              </a:buClr>
              <a:buSzPct val="100000"/>
              <a:buChar char="-"/>
            </a:pPr>
            <a:r>
              <a:rPr lang="en">
                <a:solidFill>
                  <a:srgbClr val="000000"/>
                </a:solidFill>
                <a:highlight>
                  <a:srgbClr val="FFFFFF"/>
                </a:highlight>
              </a:rPr>
              <a:t>Replacing 50 Ghz with 118GHz channels and using enhanced noise levels, leads to ATMS-equivalent accuracies for T and Q</a:t>
            </a:r>
            <a:endParaRPr>
              <a:solidFill>
                <a:srgbClr val="000000"/>
              </a:solidFill>
              <a:highlight>
                <a:srgbClr val="FFFFFF"/>
              </a:highlight>
            </a:endParaRPr>
          </a:p>
          <a:p>
            <a:pPr indent="-334327" lvl="0" marL="457200" rtl="0" algn="l">
              <a:spcBef>
                <a:spcPts val="0"/>
              </a:spcBef>
              <a:spcAft>
                <a:spcPts val="0"/>
              </a:spcAft>
              <a:buClr>
                <a:srgbClr val="000000"/>
              </a:buClr>
              <a:buSzPct val="100000"/>
              <a:buChar char="-"/>
            </a:pPr>
            <a:r>
              <a:rPr lang="en">
                <a:solidFill>
                  <a:srgbClr val="000000"/>
                </a:solidFill>
                <a:highlight>
                  <a:srgbClr val="FFFFFF"/>
                </a:highlight>
              </a:rPr>
              <a:t>TEMPEST having only moisture channels, has equivalent Q accuracy but not adequate T accuracy</a:t>
            </a:r>
            <a:endParaRPr>
              <a:solidFill>
                <a:srgbClr val="000000"/>
              </a:solidFill>
              <a:highlight>
                <a:srgbClr val="FFFFFF"/>
              </a:highlight>
            </a:endParaRPr>
          </a:p>
          <a:p>
            <a:pPr indent="-334327" lvl="0" marL="457200" rtl="0" algn="l">
              <a:spcBef>
                <a:spcPts val="0"/>
              </a:spcBef>
              <a:spcAft>
                <a:spcPts val="0"/>
              </a:spcAft>
              <a:buClr>
                <a:srgbClr val="000000"/>
              </a:buClr>
              <a:buSzPct val="100000"/>
              <a:buChar char="-"/>
            </a:pPr>
            <a:r>
              <a:rPr lang="en">
                <a:solidFill>
                  <a:srgbClr val="000000"/>
                </a:solidFill>
                <a:highlight>
                  <a:srgbClr val="FFFFFF"/>
                </a:highlight>
              </a:rPr>
              <a:t>Bottom line: All the permutations tested (removing 23, 31, adding 118 Ghz, 204 Ghz, etc), but all using enhanced noise levels, all lead to equivalent or better accuracy than ATMS</a:t>
            </a:r>
            <a:endParaRPr>
              <a:solidFill>
                <a:srgbClr val="000000"/>
              </a:solidFill>
              <a:highlight>
                <a:srgbClr val="FFFFFF"/>
              </a:highlight>
            </a:endParaRPr>
          </a:p>
          <a:p>
            <a:pPr indent="-334327" lvl="0" marL="457200" rtl="0" algn="l">
              <a:spcBef>
                <a:spcPts val="0"/>
              </a:spcBef>
              <a:spcAft>
                <a:spcPts val="0"/>
              </a:spcAft>
              <a:buClr>
                <a:srgbClr val="000000"/>
              </a:buClr>
              <a:buSzPct val="100000"/>
              <a:buChar char="-"/>
            </a:pPr>
            <a:r>
              <a:rPr lang="en">
                <a:solidFill>
                  <a:srgbClr val="000000"/>
                </a:solidFill>
                <a:highlight>
                  <a:srgbClr val="FFFFFF"/>
                </a:highlight>
              </a:rPr>
              <a:t>There is no lower (than ATMS)-performing sensors in these permutations</a:t>
            </a:r>
            <a:endParaRPr>
              <a:solidFill>
                <a:srgbClr val="000000"/>
              </a:solidFill>
              <a:highlight>
                <a:srgbClr val="FFFFFF"/>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graphicFrame>
        <p:nvGraphicFramePr>
          <p:cNvPr id="109" name="Google Shape;109;p21"/>
          <p:cNvGraphicFramePr/>
          <p:nvPr/>
        </p:nvGraphicFramePr>
        <p:xfrm>
          <a:off x="0" y="1051500"/>
          <a:ext cx="3000000" cy="3000000"/>
        </p:xfrm>
        <a:graphic>
          <a:graphicData uri="http://schemas.openxmlformats.org/drawingml/2006/table">
            <a:tbl>
              <a:tblPr>
                <a:noFill/>
                <a:tableStyleId>{6DC8B584-097B-4F14-ACA5-CFFA5F46B19B}</a:tableStyleId>
              </a:tblPr>
              <a:tblGrid>
                <a:gridCol w="2215950"/>
                <a:gridCol w="1729275"/>
                <a:gridCol w="1690350"/>
                <a:gridCol w="1764200"/>
                <a:gridCol w="1744225"/>
              </a:tblGrid>
              <a:tr h="656525">
                <a:tc>
                  <a:txBody>
                    <a:bodyPr/>
                    <a:lstStyle/>
                    <a:p>
                      <a:pPr indent="0" lvl="0" marL="0" rtl="0" algn="l">
                        <a:spcBef>
                          <a:spcPts val="0"/>
                        </a:spcBef>
                        <a:spcAft>
                          <a:spcPts val="0"/>
                        </a:spcAft>
                        <a:buNone/>
                      </a:pPr>
                      <a:r>
                        <a:t/>
                      </a:r>
                      <a:endParaRPr sz="1100"/>
                    </a:p>
                  </a:txBody>
                  <a:tcPr marT="91425" marB="91425" marR="91425" marL="91425"/>
                </a:tc>
                <a:tc>
                  <a:txBody>
                    <a:bodyPr/>
                    <a:lstStyle/>
                    <a:p>
                      <a:pPr indent="0" lvl="0" marL="0" rtl="0" algn="l">
                        <a:spcBef>
                          <a:spcPts val="0"/>
                        </a:spcBef>
                        <a:spcAft>
                          <a:spcPts val="0"/>
                        </a:spcAft>
                        <a:buNone/>
                      </a:pPr>
                      <a:r>
                        <a:rPr b="1" lang="en" sz="1300"/>
                        <a:t>1 Satellite </a:t>
                      </a:r>
                      <a:endParaRPr b="1" sz="1300"/>
                    </a:p>
                  </a:txBody>
                  <a:tcPr marT="91425" marB="91425" marR="91425" marL="91425"/>
                </a:tc>
                <a:tc>
                  <a:txBody>
                    <a:bodyPr/>
                    <a:lstStyle/>
                    <a:p>
                      <a:pPr indent="0" lvl="0" marL="0" rtl="0" algn="l">
                        <a:spcBef>
                          <a:spcPts val="0"/>
                        </a:spcBef>
                        <a:spcAft>
                          <a:spcPts val="0"/>
                        </a:spcAft>
                        <a:buNone/>
                      </a:pPr>
                      <a:r>
                        <a:rPr b="1" lang="en" sz="1300"/>
                        <a:t>2 Satellites</a:t>
                      </a:r>
                      <a:endParaRPr b="1" sz="1300"/>
                    </a:p>
                  </a:txBody>
                  <a:tcPr marT="91425" marB="91425" marR="91425" marL="91425"/>
                </a:tc>
                <a:tc>
                  <a:txBody>
                    <a:bodyPr/>
                    <a:lstStyle/>
                    <a:p>
                      <a:pPr indent="0" lvl="0" marL="0" rtl="0" algn="l">
                        <a:spcBef>
                          <a:spcPts val="0"/>
                        </a:spcBef>
                        <a:spcAft>
                          <a:spcPts val="0"/>
                        </a:spcAft>
                        <a:buNone/>
                      </a:pPr>
                      <a:r>
                        <a:rPr b="1" lang="en" sz="1300"/>
                        <a:t>6 satellites</a:t>
                      </a:r>
                      <a:endParaRPr b="1" sz="1300"/>
                    </a:p>
                  </a:txBody>
                  <a:tcPr marT="91425" marB="91425" marR="91425" marL="91425"/>
                </a:tc>
                <a:tc>
                  <a:txBody>
                    <a:bodyPr/>
                    <a:lstStyle/>
                    <a:p>
                      <a:pPr indent="0" lvl="0" marL="0" rtl="0" algn="l">
                        <a:spcBef>
                          <a:spcPts val="0"/>
                        </a:spcBef>
                        <a:spcAft>
                          <a:spcPts val="0"/>
                        </a:spcAft>
                        <a:buNone/>
                      </a:pPr>
                      <a:r>
                        <a:rPr b="1" lang="en" sz="1300"/>
                        <a:t>12 satellites</a:t>
                      </a:r>
                      <a:endParaRPr b="1" sz="1300"/>
                    </a:p>
                  </a:txBody>
                  <a:tcPr marT="91425" marB="91425" marR="91425" marL="91425"/>
                </a:tc>
              </a:tr>
              <a:tr h="649075">
                <a:tc>
                  <a:txBody>
                    <a:bodyPr/>
                    <a:lstStyle/>
                    <a:p>
                      <a:pPr indent="0" lvl="0" marL="0" rtl="0" algn="l">
                        <a:spcBef>
                          <a:spcPts val="0"/>
                        </a:spcBef>
                        <a:spcAft>
                          <a:spcPts val="0"/>
                        </a:spcAft>
                        <a:buNone/>
                      </a:pPr>
                      <a:r>
                        <a:rPr b="1" lang="en" sz="1200"/>
                        <a:t>A: Swath of 1200 Kms </a:t>
                      </a:r>
                      <a:endParaRPr b="1" sz="1200"/>
                    </a:p>
                    <a:p>
                      <a:pPr indent="0" lvl="0" marL="0" rtl="0" algn="l">
                        <a:spcBef>
                          <a:spcPts val="0"/>
                        </a:spcBef>
                        <a:spcAft>
                          <a:spcPts val="0"/>
                        </a:spcAft>
                        <a:buClr>
                          <a:schemeClr val="dk1"/>
                        </a:buClr>
                        <a:buSzPts val="1100"/>
                        <a:buFont typeface="Arial"/>
                        <a:buNone/>
                      </a:pPr>
                      <a:r>
                        <a:rPr b="1" lang="en" sz="1200">
                          <a:solidFill>
                            <a:schemeClr val="dk1"/>
                          </a:solidFill>
                        </a:rPr>
                        <a:t>-</a:t>
                      </a:r>
                      <a:r>
                        <a:rPr i="1" lang="en" sz="1200">
                          <a:solidFill>
                            <a:schemeClr val="dk1"/>
                          </a:solidFill>
                        </a:rPr>
                        <a:t>TEMPEST-D type</a:t>
                      </a:r>
                      <a:endParaRPr b="1" sz="1200"/>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sz="600"/>
                    </a:p>
                  </a:txBody>
                  <a:tcPr marT="91425" marB="91425" marR="91425" marL="91425">
                    <a:lnB cap="flat" cmpd="sng" w="9525">
                      <a:solidFill>
                        <a:srgbClr val="9E9E9E"/>
                      </a:solidFill>
                      <a:prstDash val="solid"/>
                      <a:round/>
                      <a:headEnd len="sm" w="sm" type="none"/>
                      <a:tailEnd len="sm" w="sm" type="none"/>
                    </a:lnB>
                    <a:solidFill>
                      <a:srgbClr val="666666"/>
                    </a:solidFill>
                  </a:tcPr>
                </a:tc>
                <a:tc>
                  <a:txBody>
                    <a:bodyPr/>
                    <a:lstStyle/>
                    <a:p>
                      <a:pPr indent="0" lvl="0" marL="0" rtl="0" algn="l">
                        <a:spcBef>
                          <a:spcPts val="0"/>
                        </a:spcBef>
                        <a:spcAft>
                          <a:spcPts val="0"/>
                        </a:spcAft>
                        <a:buClr>
                          <a:schemeClr val="dk1"/>
                        </a:buClr>
                        <a:buSzPts val="1100"/>
                        <a:buFont typeface="Arial"/>
                        <a:buNone/>
                      </a:pPr>
                      <a:r>
                        <a:rPr lang="en" sz="1200">
                          <a:solidFill>
                            <a:schemeClr val="dk1"/>
                          </a:solidFill>
                        </a:rPr>
                        <a:t>Average global refresh rate: </a:t>
                      </a:r>
                      <a:r>
                        <a:rPr b="1" lang="en" sz="1200">
                          <a:solidFill>
                            <a:schemeClr val="dk1"/>
                          </a:solidFill>
                        </a:rPr>
                        <a:t>14 hours </a:t>
                      </a:r>
                      <a:endParaRPr b="1" sz="1200">
                        <a:solidFill>
                          <a:schemeClr val="dk1"/>
                        </a:solidFill>
                      </a:endParaRPr>
                    </a:p>
                    <a:p>
                      <a:pPr indent="0" lvl="0" marL="0" rtl="0" algn="l">
                        <a:spcBef>
                          <a:spcPts val="0"/>
                        </a:spcBef>
                        <a:spcAft>
                          <a:spcPts val="0"/>
                        </a:spcAft>
                        <a:buNone/>
                      </a:pPr>
                      <a:r>
                        <a:t/>
                      </a:r>
                      <a:endParaRPr sz="600"/>
                    </a:p>
                  </a:txBody>
                  <a:tcPr marT="91425" marB="91425" marR="91425" marL="91425">
                    <a:lnB cap="flat" cmpd="sng" w="9525">
                      <a:solidFill>
                        <a:srgbClr val="9E9E9E"/>
                      </a:solidFill>
                      <a:prstDash val="solid"/>
                      <a:round/>
                      <a:headEnd len="sm" w="sm" type="none"/>
                      <a:tailEnd len="sm" w="sm" type="none"/>
                    </a:lnB>
                    <a:solidFill>
                      <a:srgbClr val="FF0000"/>
                    </a:solidFill>
                  </a:tcPr>
                </a:tc>
                <a:tc>
                  <a:txBody>
                    <a:bodyPr/>
                    <a:lstStyle/>
                    <a:p>
                      <a:pPr indent="0" lvl="0" marL="0" rtl="0" algn="l">
                        <a:spcBef>
                          <a:spcPts val="0"/>
                        </a:spcBef>
                        <a:spcAft>
                          <a:spcPts val="0"/>
                        </a:spcAft>
                        <a:buNone/>
                      </a:pPr>
                      <a:r>
                        <a:rPr lang="en" sz="1200">
                          <a:solidFill>
                            <a:schemeClr val="dk1"/>
                          </a:solidFill>
                        </a:rPr>
                        <a:t>Average global refresh rate: </a:t>
                      </a:r>
                      <a:r>
                        <a:rPr b="1" lang="en" sz="1200">
                          <a:solidFill>
                            <a:schemeClr val="dk1"/>
                          </a:solidFill>
                        </a:rPr>
                        <a:t>4.7 hours </a:t>
                      </a:r>
                      <a:endParaRPr sz="900"/>
                    </a:p>
                  </a:txBody>
                  <a:tcPr marT="91425" marB="91425" marR="91425" marL="91425">
                    <a:lnB cap="flat" cmpd="sng" w="9525">
                      <a:solidFill>
                        <a:srgbClr val="9E9E9E"/>
                      </a:solidFill>
                      <a:prstDash val="solid"/>
                      <a:round/>
                      <a:headEnd len="sm" w="sm" type="none"/>
                      <a:tailEnd len="sm" w="sm" type="none"/>
                    </a:lnB>
                    <a:solidFill>
                      <a:srgbClr val="00FF00"/>
                    </a:solidFill>
                  </a:tcPr>
                </a:tc>
                <a:tc>
                  <a:txBody>
                    <a:bodyPr/>
                    <a:lstStyle/>
                    <a:p>
                      <a:pPr indent="0" lvl="0" marL="0" rtl="0" algn="l">
                        <a:spcBef>
                          <a:spcPts val="0"/>
                        </a:spcBef>
                        <a:spcAft>
                          <a:spcPts val="0"/>
                        </a:spcAft>
                        <a:buClr>
                          <a:schemeClr val="dk1"/>
                        </a:buClr>
                        <a:buSzPts val="1100"/>
                        <a:buFont typeface="Arial"/>
                        <a:buNone/>
                      </a:pPr>
                      <a:r>
                        <a:rPr lang="en" sz="1200"/>
                        <a:t>Average global refresh rate: </a:t>
                      </a:r>
                      <a:r>
                        <a:rPr b="1" lang="en" sz="1200"/>
                        <a:t>2.3  hours </a:t>
                      </a:r>
                      <a:endParaRPr b="1" sz="1200"/>
                    </a:p>
                    <a:p>
                      <a:pPr indent="0" lvl="0" marL="0" rtl="0" algn="l">
                        <a:spcBef>
                          <a:spcPts val="0"/>
                        </a:spcBef>
                        <a:spcAft>
                          <a:spcPts val="0"/>
                        </a:spcAft>
                        <a:buNone/>
                      </a:pPr>
                      <a:r>
                        <a:t/>
                      </a:r>
                      <a:endParaRPr sz="900"/>
                    </a:p>
                  </a:txBody>
                  <a:tcPr marT="91425" marB="91425" marR="91425" marL="91425">
                    <a:lnB cap="flat" cmpd="sng" w="9525">
                      <a:solidFill>
                        <a:srgbClr val="9E9E9E"/>
                      </a:solidFill>
                      <a:prstDash val="solid"/>
                      <a:round/>
                      <a:headEnd len="sm" w="sm" type="none"/>
                      <a:tailEnd len="sm" w="sm" type="none"/>
                    </a:lnB>
                    <a:solidFill>
                      <a:srgbClr val="00FFFF"/>
                    </a:solidFill>
                  </a:tcPr>
                </a:tc>
              </a:tr>
              <a:tr h="595250">
                <a:tc>
                  <a:txBody>
                    <a:bodyPr/>
                    <a:lstStyle/>
                    <a:p>
                      <a:pPr indent="0" lvl="0" marL="0" rtl="0" algn="l">
                        <a:spcBef>
                          <a:spcPts val="0"/>
                        </a:spcBef>
                        <a:spcAft>
                          <a:spcPts val="0"/>
                        </a:spcAft>
                        <a:buNone/>
                      </a:pPr>
                      <a:r>
                        <a:rPr b="1" lang="en" sz="1200">
                          <a:solidFill>
                            <a:schemeClr val="dk1"/>
                          </a:solidFill>
                        </a:rPr>
                        <a:t>B: </a:t>
                      </a:r>
                      <a:r>
                        <a:rPr b="1" lang="en" sz="1200">
                          <a:solidFill>
                            <a:schemeClr val="dk1"/>
                          </a:solidFill>
                        </a:rPr>
                        <a:t>Swath of 2200 Kms -</a:t>
                      </a:r>
                      <a:r>
                        <a:rPr i="1" lang="en" sz="1200">
                          <a:solidFill>
                            <a:schemeClr val="dk1"/>
                          </a:solidFill>
                        </a:rPr>
                        <a:t>ATMS</a:t>
                      </a:r>
                      <a:r>
                        <a:rPr i="1" lang="en" sz="1200">
                          <a:solidFill>
                            <a:schemeClr val="dk1"/>
                          </a:solidFill>
                        </a:rPr>
                        <a:t> type</a:t>
                      </a:r>
                      <a:endParaRPr i="1" sz="1700">
                        <a:solidFill>
                          <a:schemeClr val="dk1"/>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200">
                          <a:solidFill>
                            <a:schemeClr val="dk1"/>
                          </a:solidFill>
                        </a:rPr>
                        <a:t>Average global refresh rate: </a:t>
                      </a:r>
                      <a:r>
                        <a:rPr b="1" lang="en" sz="1200">
                          <a:solidFill>
                            <a:schemeClr val="dk1"/>
                          </a:solidFill>
                        </a:rPr>
                        <a:t>15 hours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0000"/>
                    </a:solidFill>
                  </a:tcPr>
                </a:tc>
                <a:tc>
                  <a:txBody>
                    <a:bodyPr/>
                    <a:lstStyle/>
                    <a:p>
                      <a:pPr indent="0" lvl="0" marL="0" rtl="0" algn="l">
                        <a:spcBef>
                          <a:spcPts val="0"/>
                        </a:spcBef>
                        <a:spcAft>
                          <a:spcPts val="0"/>
                        </a:spcAft>
                        <a:buClr>
                          <a:schemeClr val="dk1"/>
                        </a:buClr>
                        <a:buSzPts val="1100"/>
                        <a:buFont typeface="Arial"/>
                        <a:buNone/>
                      </a:pPr>
                      <a:r>
                        <a:rPr lang="en" sz="1200">
                          <a:solidFill>
                            <a:schemeClr val="dk1"/>
                          </a:solidFill>
                        </a:rPr>
                        <a:t>Average global refresh rate: </a:t>
                      </a:r>
                      <a:r>
                        <a:rPr b="1" lang="en" sz="1200">
                          <a:solidFill>
                            <a:schemeClr val="dk1"/>
                          </a:solidFill>
                        </a:rPr>
                        <a:t>7.5 hrs </a:t>
                      </a:r>
                      <a:endParaRPr b="1" sz="1200">
                        <a:solidFill>
                          <a:schemeClr val="dk1"/>
                        </a:solidFill>
                      </a:endParaRPr>
                    </a:p>
                    <a:p>
                      <a:pPr indent="0" lvl="0" marL="0" rtl="0" algn="l">
                        <a:spcBef>
                          <a:spcPts val="0"/>
                        </a:spcBef>
                        <a:spcAft>
                          <a:spcPts val="0"/>
                        </a:spcAft>
                        <a:buNone/>
                      </a:pPr>
                      <a:r>
                        <a:t/>
                      </a:r>
                      <a:endParaRPr sz="7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0000"/>
                    </a:solidFill>
                  </a:tcPr>
                </a:tc>
                <a:tc>
                  <a:txBody>
                    <a:bodyPr/>
                    <a:lstStyle/>
                    <a:p>
                      <a:pPr indent="0" lvl="0" marL="0" rtl="0" algn="l">
                        <a:spcBef>
                          <a:spcPts val="0"/>
                        </a:spcBef>
                        <a:spcAft>
                          <a:spcPts val="0"/>
                        </a:spcAft>
                        <a:buNone/>
                      </a:pPr>
                      <a:r>
                        <a:rPr lang="en" sz="1200"/>
                        <a:t>Average global refresh rate: </a:t>
                      </a:r>
                      <a:r>
                        <a:rPr b="1" lang="en" sz="1200"/>
                        <a:t>2.5 hours </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FFFF"/>
                    </a:solidFill>
                  </a:tcPr>
                </a:tc>
                <a:tc>
                  <a:txBody>
                    <a:bodyPr/>
                    <a:lstStyle/>
                    <a:p>
                      <a:pPr indent="0" lvl="0" marL="0" rtl="0" algn="l">
                        <a:spcBef>
                          <a:spcPts val="0"/>
                        </a:spcBef>
                        <a:spcAft>
                          <a:spcPts val="0"/>
                        </a:spcAft>
                        <a:buClr>
                          <a:schemeClr val="dk1"/>
                        </a:buClr>
                        <a:buSzPts val="1100"/>
                        <a:buFont typeface="Arial"/>
                        <a:buNone/>
                      </a:pPr>
                      <a:r>
                        <a:rPr lang="en" sz="1200">
                          <a:solidFill>
                            <a:srgbClr val="FFFFFF"/>
                          </a:solidFill>
                        </a:rPr>
                        <a:t>Average global refresh rate: </a:t>
                      </a:r>
                      <a:r>
                        <a:rPr b="1" lang="en" sz="1200">
                          <a:solidFill>
                            <a:srgbClr val="FFFFFF"/>
                          </a:solidFill>
                        </a:rPr>
                        <a:t>1.25 hours </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FF"/>
                    </a:solidFill>
                  </a:tcPr>
                </a:tc>
              </a:tr>
              <a:tr h="843850">
                <a:tc>
                  <a:txBody>
                    <a:bodyPr/>
                    <a:lstStyle/>
                    <a:p>
                      <a:pPr indent="0" lvl="0" marL="0" rtl="0" algn="l">
                        <a:spcBef>
                          <a:spcPts val="0"/>
                        </a:spcBef>
                        <a:spcAft>
                          <a:spcPts val="0"/>
                        </a:spcAft>
                        <a:buNone/>
                      </a:pPr>
                      <a:r>
                        <a:rPr b="1" lang="en" sz="1200">
                          <a:solidFill>
                            <a:schemeClr val="dk1"/>
                          </a:solidFill>
                        </a:rPr>
                        <a:t>C: </a:t>
                      </a:r>
                      <a:r>
                        <a:rPr b="1" lang="en" sz="1200">
                          <a:solidFill>
                            <a:schemeClr val="dk1"/>
                          </a:solidFill>
                        </a:rPr>
                        <a:t>Swath of 2800 Kms (ATMS-enhanced-type)</a:t>
                      </a:r>
                      <a:endParaRPr sz="17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200"/>
                        <a:t>Average global refresh rate: </a:t>
                      </a:r>
                      <a:r>
                        <a:rPr b="1" lang="en" sz="1200"/>
                        <a:t>12 hours </a:t>
                      </a:r>
                      <a:endParaRPr b="1"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0000"/>
                    </a:solidFill>
                  </a:tcPr>
                </a:tc>
                <a:tc>
                  <a:txBody>
                    <a:bodyPr/>
                    <a:lstStyle/>
                    <a:p>
                      <a:pPr indent="0" lvl="0" marL="0" rtl="0" algn="l">
                        <a:spcBef>
                          <a:spcPts val="0"/>
                        </a:spcBef>
                        <a:spcAft>
                          <a:spcPts val="0"/>
                        </a:spcAft>
                        <a:buClr>
                          <a:schemeClr val="dk1"/>
                        </a:buClr>
                        <a:buSzPts val="1100"/>
                        <a:buFont typeface="Arial"/>
                        <a:buNone/>
                      </a:pPr>
                      <a:r>
                        <a:rPr lang="en" sz="1200"/>
                        <a:t>Average global refresh rate: </a:t>
                      </a:r>
                      <a:r>
                        <a:rPr b="1" lang="en" sz="1200"/>
                        <a:t>6 hours</a:t>
                      </a:r>
                      <a:r>
                        <a:rPr b="1" lang="en" sz="1200">
                          <a:solidFill>
                            <a:srgbClr val="FFFFFF"/>
                          </a:solidFill>
                        </a:rPr>
                        <a:t> </a:t>
                      </a:r>
                      <a:endParaRPr sz="7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0000"/>
                    </a:solidFill>
                  </a:tcPr>
                </a:tc>
                <a:tc>
                  <a:txBody>
                    <a:bodyPr/>
                    <a:lstStyle/>
                    <a:p>
                      <a:pPr indent="0" lvl="0" marL="0" rtl="0" algn="l">
                        <a:spcBef>
                          <a:spcPts val="0"/>
                        </a:spcBef>
                        <a:spcAft>
                          <a:spcPts val="0"/>
                        </a:spcAft>
                        <a:buClr>
                          <a:schemeClr val="dk1"/>
                        </a:buClr>
                        <a:buSzPts val="1100"/>
                        <a:buFont typeface="Arial"/>
                        <a:buNone/>
                      </a:pPr>
                      <a:r>
                        <a:rPr lang="en" sz="1200">
                          <a:solidFill>
                            <a:srgbClr val="FFFFFF"/>
                          </a:solidFill>
                        </a:rPr>
                        <a:t>Average global refresh rate: </a:t>
                      </a:r>
                      <a:r>
                        <a:rPr b="1" lang="en" sz="1200">
                          <a:solidFill>
                            <a:srgbClr val="FFFFFF"/>
                          </a:solidFill>
                        </a:rPr>
                        <a:t>2 hours </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FF"/>
                    </a:solidFill>
                  </a:tcPr>
                </a:tc>
                <a:tc>
                  <a:txBody>
                    <a:bodyPr/>
                    <a:lstStyle/>
                    <a:p>
                      <a:pPr indent="0" lvl="0" marL="0" rtl="0" algn="l">
                        <a:spcBef>
                          <a:spcPts val="0"/>
                        </a:spcBef>
                        <a:spcAft>
                          <a:spcPts val="0"/>
                        </a:spcAft>
                        <a:buClr>
                          <a:schemeClr val="dk1"/>
                        </a:buClr>
                        <a:buSzPts val="1100"/>
                        <a:buFont typeface="Arial"/>
                        <a:buNone/>
                      </a:pPr>
                      <a:r>
                        <a:rPr lang="en" sz="1200">
                          <a:solidFill>
                            <a:srgbClr val="FFFFFF"/>
                          </a:solidFill>
                        </a:rPr>
                        <a:t>Average global refresh rate: </a:t>
                      </a:r>
                      <a:r>
                        <a:rPr b="1" lang="en" sz="1200">
                          <a:solidFill>
                            <a:srgbClr val="FFFFFF"/>
                          </a:solidFill>
                        </a:rPr>
                        <a:t>1 hour</a:t>
                      </a:r>
                      <a:endParaRPr sz="9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FF"/>
                    </a:solidFill>
                  </a:tcPr>
                </a:tc>
              </a:tr>
              <a:tr h="843850">
                <a:tc>
                  <a:txBody>
                    <a:bodyPr/>
                    <a:lstStyle/>
                    <a:p>
                      <a:pPr indent="0" lvl="0" marL="0" rtl="0" algn="l">
                        <a:spcBef>
                          <a:spcPts val="0"/>
                        </a:spcBef>
                        <a:spcAft>
                          <a:spcPts val="0"/>
                        </a:spcAft>
                        <a:buNone/>
                      </a:pPr>
                      <a:r>
                        <a:rPr b="1" lang="en" sz="1200">
                          <a:solidFill>
                            <a:schemeClr val="dk1"/>
                          </a:solidFill>
                        </a:rPr>
                        <a:t>D</a:t>
                      </a:r>
                      <a:r>
                        <a:rPr b="1" lang="en" sz="1200">
                          <a:solidFill>
                            <a:schemeClr val="dk1"/>
                          </a:solidFill>
                        </a:rPr>
                        <a:t>: Swath of 3000 Kms </a:t>
                      </a:r>
                      <a:endParaRPr b="1" sz="1700">
                        <a:solidFill>
                          <a:schemeClr val="dk1"/>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 sz="1200">
                          <a:solidFill>
                            <a:schemeClr val="dk1"/>
                          </a:solidFill>
                        </a:rPr>
                        <a:t>Average global refresh rate: </a:t>
                      </a:r>
                      <a:r>
                        <a:rPr b="1" lang="en" sz="1200">
                          <a:solidFill>
                            <a:schemeClr val="dk1"/>
                          </a:solidFill>
                        </a:rPr>
                        <a:t>11 hours </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0000"/>
                    </a:solidFill>
                  </a:tcPr>
                </a:tc>
                <a:tc>
                  <a:txBody>
                    <a:bodyPr/>
                    <a:lstStyle/>
                    <a:p>
                      <a:pPr indent="0" lvl="0" marL="0" rtl="0" algn="l">
                        <a:spcBef>
                          <a:spcPts val="0"/>
                        </a:spcBef>
                        <a:spcAft>
                          <a:spcPts val="0"/>
                        </a:spcAft>
                        <a:buClr>
                          <a:schemeClr val="dk1"/>
                        </a:buClr>
                        <a:buSzPts val="1100"/>
                        <a:buFont typeface="Arial"/>
                        <a:buNone/>
                      </a:pPr>
                      <a:r>
                        <a:rPr lang="en" sz="1200"/>
                        <a:t>Average global refresh rate: </a:t>
                      </a:r>
                      <a:r>
                        <a:rPr b="1" lang="en" sz="1200"/>
                        <a:t>5.5 hrs </a:t>
                      </a:r>
                      <a:endParaRPr sz="700">
                        <a:solidFill>
                          <a:srgbClr val="FFFFFF"/>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00"/>
                    </a:solidFill>
                  </a:tcPr>
                </a:tc>
                <a:tc>
                  <a:txBody>
                    <a:bodyPr/>
                    <a:lstStyle/>
                    <a:p>
                      <a:pPr indent="0" lvl="0" marL="0" rtl="0" algn="l">
                        <a:spcBef>
                          <a:spcPts val="0"/>
                        </a:spcBef>
                        <a:spcAft>
                          <a:spcPts val="0"/>
                        </a:spcAft>
                        <a:buClr>
                          <a:schemeClr val="dk1"/>
                        </a:buClr>
                        <a:buSzPts val="1100"/>
                        <a:buFont typeface="Arial"/>
                        <a:buNone/>
                      </a:pPr>
                      <a:r>
                        <a:rPr lang="en" sz="1200">
                          <a:solidFill>
                            <a:srgbClr val="FFFFFF"/>
                          </a:solidFill>
                        </a:rPr>
                        <a:t>Average global refresh rate: </a:t>
                      </a:r>
                      <a:r>
                        <a:rPr b="1" lang="en" sz="1200">
                          <a:solidFill>
                            <a:srgbClr val="FFFFFF"/>
                          </a:solidFill>
                        </a:rPr>
                        <a:t>1.8 hours </a:t>
                      </a:r>
                      <a:endParaRPr sz="900">
                        <a:solidFill>
                          <a:srgbClr val="FFFFFF"/>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FF"/>
                    </a:solidFill>
                  </a:tcPr>
                </a:tc>
                <a:tc>
                  <a:txBody>
                    <a:bodyPr/>
                    <a:lstStyle/>
                    <a:p>
                      <a:pPr indent="0" lvl="0" marL="0" rtl="0" algn="l">
                        <a:spcBef>
                          <a:spcPts val="0"/>
                        </a:spcBef>
                        <a:spcAft>
                          <a:spcPts val="0"/>
                        </a:spcAft>
                        <a:buClr>
                          <a:schemeClr val="dk1"/>
                        </a:buClr>
                        <a:buSzPts val="1100"/>
                        <a:buFont typeface="Arial"/>
                        <a:buNone/>
                      </a:pPr>
                      <a:r>
                        <a:rPr lang="en" sz="1200">
                          <a:solidFill>
                            <a:srgbClr val="FFFFFF"/>
                          </a:solidFill>
                        </a:rPr>
                        <a:t>Average global refresh rate: </a:t>
                      </a:r>
                      <a:r>
                        <a:rPr b="1" lang="en" sz="1200">
                          <a:solidFill>
                            <a:srgbClr val="FFFFFF"/>
                          </a:solidFill>
                        </a:rPr>
                        <a:t>0.9 hours </a:t>
                      </a:r>
                      <a:endParaRPr sz="900">
                        <a:solidFill>
                          <a:srgbClr val="FFFFFF"/>
                        </a:solidFill>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FF"/>
                    </a:solidFill>
                  </a:tcPr>
                </a:tc>
              </a:tr>
            </a:tbl>
          </a:graphicData>
        </a:graphic>
      </p:graphicFrame>
      <p:sp>
        <p:nvSpPr>
          <p:cNvPr id="110" name="Google Shape;110;p21"/>
          <p:cNvSpPr txBox="1"/>
          <p:nvPr>
            <p:ph type="title"/>
          </p:nvPr>
        </p:nvSpPr>
        <p:spPr>
          <a:xfrm>
            <a:off x="0" y="0"/>
            <a:ext cx="9144000" cy="42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120"/>
              <a:t>Sensors/Constellation Assessment of Performance </a:t>
            </a:r>
            <a:endParaRPr b="1" sz="2120"/>
          </a:p>
          <a:p>
            <a:pPr indent="0" lvl="0" marL="0" rtl="0" algn="l">
              <a:spcBef>
                <a:spcPts val="0"/>
              </a:spcBef>
              <a:spcAft>
                <a:spcPts val="0"/>
              </a:spcAft>
              <a:buSzPts val="990"/>
              <a:buNone/>
            </a:pPr>
            <a:r>
              <a:rPr i="1" lang="en" sz="1200"/>
              <a:t>(Time/Space Coverage component of the performance only. LEO polar orbit assumption)*</a:t>
            </a:r>
            <a:endParaRPr i="1" sz="1200"/>
          </a:p>
          <a:p>
            <a:pPr indent="0" lvl="0" marL="0" rtl="0" algn="l">
              <a:spcBef>
                <a:spcPts val="0"/>
              </a:spcBef>
              <a:spcAft>
                <a:spcPts val="0"/>
              </a:spcAft>
              <a:buNone/>
            </a:pPr>
            <a:r>
              <a:rPr i="1" lang="en" sz="1200"/>
              <a:t>Color coding wrt CGMS Backbone Spatio-Temporal Coverage-4hrs assuming. Equal spacing assumed. Estimate </a:t>
            </a:r>
            <a:r>
              <a:rPr b="1" i="1" lang="en" sz="1200"/>
              <a:t>W</a:t>
            </a:r>
            <a:endParaRPr b="1" i="1" sz="1200"/>
          </a:p>
        </p:txBody>
      </p:sp>
      <p:sp>
        <p:nvSpPr>
          <p:cNvPr id="111" name="Google Shape;111;p21"/>
          <p:cNvSpPr txBox="1"/>
          <p:nvPr/>
        </p:nvSpPr>
        <p:spPr>
          <a:xfrm>
            <a:off x="3587400" y="4789500"/>
            <a:ext cx="1773600" cy="3540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Equivalent (within 5%)</a:t>
            </a:r>
            <a:endParaRPr sz="1100"/>
          </a:p>
        </p:txBody>
      </p:sp>
      <p:sp>
        <p:nvSpPr>
          <p:cNvPr id="112" name="Google Shape;112;p21"/>
          <p:cNvSpPr txBox="1"/>
          <p:nvPr/>
        </p:nvSpPr>
        <p:spPr>
          <a:xfrm>
            <a:off x="5635575" y="4789500"/>
            <a:ext cx="1183800" cy="3540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Lower (5-15%)</a:t>
            </a:r>
            <a:endParaRPr sz="1100"/>
          </a:p>
        </p:txBody>
      </p:sp>
      <p:sp>
        <p:nvSpPr>
          <p:cNvPr id="113" name="Google Shape;113;p21"/>
          <p:cNvSpPr txBox="1"/>
          <p:nvPr/>
        </p:nvSpPr>
        <p:spPr>
          <a:xfrm>
            <a:off x="2215950" y="4789500"/>
            <a:ext cx="1183800" cy="354000"/>
          </a:xfrm>
          <a:prstGeom prst="rect">
            <a:avLst/>
          </a:prstGeom>
          <a:solidFill>
            <a:srgbClr val="00FF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Higher (5-15%)</a:t>
            </a:r>
            <a:endParaRPr sz="1100"/>
          </a:p>
        </p:txBody>
      </p:sp>
      <p:sp>
        <p:nvSpPr>
          <p:cNvPr id="114" name="Google Shape;114;p21"/>
          <p:cNvSpPr txBox="1"/>
          <p:nvPr/>
        </p:nvSpPr>
        <p:spPr>
          <a:xfrm>
            <a:off x="7021550" y="4789500"/>
            <a:ext cx="2122500" cy="354000"/>
          </a:xfrm>
          <a:prstGeom prst="rect">
            <a:avLst/>
          </a:prstGeom>
          <a:solidFill>
            <a:srgbClr val="FF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Significantly Lower (&gt;15%)</a:t>
            </a:r>
            <a:endParaRPr sz="1100"/>
          </a:p>
        </p:txBody>
      </p:sp>
      <p:sp>
        <p:nvSpPr>
          <p:cNvPr id="115" name="Google Shape;115;p21"/>
          <p:cNvSpPr txBox="1"/>
          <p:nvPr/>
        </p:nvSpPr>
        <p:spPr>
          <a:xfrm>
            <a:off x="0" y="4789500"/>
            <a:ext cx="2028300" cy="354000"/>
          </a:xfrm>
          <a:prstGeom prst="rect">
            <a:avLst/>
          </a:prstGeom>
          <a:solidFill>
            <a:srgbClr val="0000FF"/>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solidFill>
                  <a:srgbClr val="FFFFFF"/>
                </a:solidFill>
              </a:rPr>
              <a:t>Significantly higher (&gt;15%)</a:t>
            </a:r>
            <a:endParaRPr sz="1100">
              <a:solidFill>
                <a:srgbClr val="FFFFFF"/>
              </a:solidFill>
            </a:endParaRPr>
          </a:p>
        </p:txBody>
      </p:sp>
      <p:sp>
        <p:nvSpPr>
          <p:cNvPr id="116" name="Google Shape;116;p21"/>
          <p:cNvSpPr/>
          <p:nvPr/>
        </p:nvSpPr>
        <p:spPr>
          <a:xfrm>
            <a:off x="-380625" y="2947250"/>
            <a:ext cx="10892100" cy="945600"/>
          </a:xfrm>
          <a:prstGeom prst="ellipse">
            <a:avLst/>
          </a:prstGeom>
          <a:noFill/>
          <a:ln cap="flat" cmpd="sng" w="38100">
            <a:solidFill>
              <a:srgbClr val="F1C23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00FF"/>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