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19"/>
  </p:notesMasterIdLst>
  <p:handoutMasterIdLst>
    <p:handoutMasterId r:id="rId20"/>
  </p:handoutMasterIdLst>
  <p:sldIdLst>
    <p:sldId id="296" r:id="rId2"/>
    <p:sldId id="297" r:id="rId3"/>
    <p:sldId id="311" r:id="rId4"/>
    <p:sldId id="268" r:id="rId5"/>
    <p:sldId id="270" r:id="rId6"/>
    <p:sldId id="273" r:id="rId7"/>
    <p:sldId id="309" r:id="rId8"/>
    <p:sldId id="305" r:id="rId9"/>
    <p:sldId id="303" r:id="rId10"/>
    <p:sldId id="310" r:id="rId11"/>
    <p:sldId id="312" r:id="rId12"/>
    <p:sldId id="313" r:id="rId13"/>
    <p:sldId id="315" r:id="rId14"/>
    <p:sldId id="316" r:id="rId15"/>
    <p:sldId id="314" r:id="rId16"/>
    <p:sldId id="317" r:id="rId17"/>
    <p:sldId id="284" r:id="rId18"/>
  </p:sldIdLst>
  <p:sldSz cx="12188825" cy="6858000"/>
  <p:notesSz cx="70104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2920">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CF2"/>
    <a:srgbClr val="B2B2B2"/>
    <a:srgbClr val="A6A6A6"/>
    <a:srgbClr val="4D4D4D"/>
    <a:srgbClr val="00539B"/>
    <a:srgbClr val="5D87A1"/>
    <a:srgbClr val="B30838"/>
    <a:srgbClr val="6111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p:scale>
          <a:sx n="123" d="100"/>
          <a:sy n="123" d="100"/>
        </p:scale>
        <p:origin x="66" y="219"/>
      </p:cViewPr>
      <p:guideLst>
        <p:guide orient="horz" pos="2160"/>
        <p:guide pos="383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97" d="100"/>
          <a:sy n="97" d="100"/>
        </p:scale>
        <p:origin x="-3540" y="-114"/>
      </p:cViewPr>
      <p:guideLst>
        <p:guide orient="horz" pos="2920"/>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2151C11E-1A00-48AF-8C08-97C362C67874}" type="datetimeFigureOut">
              <a:rPr lang="en-US" smtClean="0"/>
              <a:pPr/>
              <a:t>4/7/2021</a:t>
            </a:fld>
            <a:endParaRPr lang="en-US"/>
          </a:p>
        </p:txBody>
      </p:sp>
      <p:sp>
        <p:nvSpPr>
          <p:cNvPr id="4" name="Footer Placeholder 3"/>
          <p:cNvSpPr>
            <a:spLocks noGrp="1"/>
          </p:cNvSpPr>
          <p:nvPr>
            <p:ph type="ftr" sz="quarter" idx="2"/>
          </p:nvPr>
        </p:nvSpPr>
        <p:spPr>
          <a:xfrm>
            <a:off x="0" y="8805863"/>
            <a:ext cx="30384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05863"/>
            <a:ext cx="3038475" cy="463550"/>
          </a:xfrm>
          <a:prstGeom prst="rect">
            <a:avLst/>
          </a:prstGeom>
        </p:spPr>
        <p:txBody>
          <a:bodyPr vert="horz" lIns="91440" tIns="45720" rIns="91440" bIns="45720" rtlCol="0" anchor="b"/>
          <a:lstStyle>
            <a:lvl1pPr algn="r">
              <a:defRPr sz="1200"/>
            </a:lvl1pPr>
          </a:lstStyle>
          <a:p>
            <a:fld id="{2AFFDF9B-F3F5-4382-A25B-4EAA3B410B8E}" type="slidenum">
              <a:rPr lang="en-US" smtClean="0"/>
              <a:pPr/>
              <a:t>‹#›</a:t>
            </a:fld>
            <a:endParaRPr lang="en-US"/>
          </a:p>
        </p:txBody>
      </p:sp>
    </p:spTree>
    <p:extLst>
      <p:ext uri="{BB962C8B-B14F-4D97-AF65-F5344CB8AC3E}">
        <p14:creationId xmlns:p14="http://schemas.microsoft.com/office/powerpoint/2010/main" val="4098895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550"/>
          </a:xfrm>
          <a:prstGeom prst="rect">
            <a:avLst/>
          </a:prstGeom>
        </p:spPr>
        <p:txBody>
          <a:bodyPr vert="horz" lIns="93018" tIns="46510" rIns="93018" bIns="46510"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3970938" y="0"/>
            <a:ext cx="3037840" cy="463550"/>
          </a:xfrm>
          <a:prstGeom prst="rect">
            <a:avLst/>
          </a:prstGeom>
        </p:spPr>
        <p:txBody>
          <a:bodyPr vert="horz" lIns="93018" tIns="46510" rIns="93018" bIns="46510" rtlCol="0"/>
          <a:lstStyle>
            <a:lvl1pPr algn="r">
              <a:defRPr sz="1200">
                <a:latin typeface="Arial" pitchFamily="34" charset="0"/>
              </a:defRPr>
            </a:lvl1pPr>
          </a:lstStyle>
          <a:p>
            <a:fld id="{8C7BB64C-82E2-466C-9C50-B2DA6307AB11}" type="datetimeFigureOut">
              <a:rPr lang="en-US" smtClean="0"/>
              <a:pPr/>
              <a:t>4/7/2021</a:t>
            </a:fld>
            <a:endParaRPr lang="en-US" dirty="0"/>
          </a:p>
        </p:txBody>
      </p:sp>
      <p:sp>
        <p:nvSpPr>
          <p:cNvPr id="4" name="Slide Image Placeholder 3"/>
          <p:cNvSpPr>
            <a:spLocks noGrp="1" noRot="1" noChangeAspect="1"/>
          </p:cNvSpPr>
          <p:nvPr>
            <p:ph type="sldImg" idx="2"/>
          </p:nvPr>
        </p:nvSpPr>
        <p:spPr>
          <a:xfrm>
            <a:off x="415925" y="696913"/>
            <a:ext cx="6178550" cy="3476625"/>
          </a:xfrm>
          <a:prstGeom prst="rect">
            <a:avLst/>
          </a:prstGeom>
          <a:noFill/>
          <a:ln w="12700">
            <a:solidFill>
              <a:prstClr val="black"/>
            </a:solidFill>
          </a:ln>
        </p:spPr>
        <p:txBody>
          <a:bodyPr vert="horz" lIns="93018" tIns="46510" rIns="93018" bIns="46510" rtlCol="0" anchor="ctr"/>
          <a:lstStyle/>
          <a:p>
            <a:endParaRPr lang="en-US" dirty="0"/>
          </a:p>
        </p:txBody>
      </p:sp>
      <p:sp>
        <p:nvSpPr>
          <p:cNvPr id="5" name="Notes Placeholder 4"/>
          <p:cNvSpPr>
            <a:spLocks noGrp="1"/>
          </p:cNvSpPr>
          <p:nvPr>
            <p:ph type="body" sz="quarter" idx="3"/>
          </p:nvPr>
        </p:nvSpPr>
        <p:spPr>
          <a:xfrm>
            <a:off x="701040" y="4403725"/>
            <a:ext cx="5608320" cy="4171950"/>
          </a:xfrm>
          <a:prstGeom prst="rect">
            <a:avLst/>
          </a:prstGeom>
        </p:spPr>
        <p:txBody>
          <a:bodyPr vert="horz" lIns="93018" tIns="46510" rIns="93018" bIns="465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05842"/>
            <a:ext cx="3037840" cy="463550"/>
          </a:xfrm>
          <a:prstGeom prst="rect">
            <a:avLst/>
          </a:prstGeom>
        </p:spPr>
        <p:txBody>
          <a:bodyPr vert="horz" lIns="93018" tIns="46510" rIns="93018" bIns="46510"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3970938" y="8805842"/>
            <a:ext cx="3037840" cy="463550"/>
          </a:xfrm>
          <a:prstGeom prst="rect">
            <a:avLst/>
          </a:prstGeom>
        </p:spPr>
        <p:txBody>
          <a:bodyPr vert="horz" lIns="93018" tIns="46510" rIns="93018" bIns="46510" rtlCol="0" anchor="b"/>
          <a:lstStyle>
            <a:lvl1pPr algn="r">
              <a:defRPr sz="1200">
                <a:latin typeface="Arial" pitchFamily="34" charset="0"/>
              </a:defRPr>
            </a:lvl1pPr>
          </a:lstStyle>
          <a:p>
            <a:fld id="{A778FBA5-F957-4CE9-A734-9CFA9C4F5603}" type="slidenum">
              <a:rPr lang="en-US" smtClean="0"/>
              <a:pPr/>
              <a:t>‹#›</a:t>
            </a:fld>
            <a:endParaRPr lang="en-US" dirty="0"/>
          </a:p>
        </p:txBody>
      </p:sp>
    </p:spTree>
    <p:extLst>
      <p:ext uri="{BB962C8B-B14F-4D97-AF65-F5344CB8AC3E}">
        <p14:creationId xmlns:p14="http://schemas.microsoft.com/office/powerpoint/2010/main" val="182380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of TROPICS</a:t>
            </a:r>
            <a:r>
              <a:rPr lang="en-US" baseline="0"/>
              <a:t> program</a:t>
            </a:r>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1</a:t>
            </a:fld>
            <a:endParaRPr lang="en-US" dirty="0"/>
          </a:p>
        </p:txBody>
      </p:sp>
    </p:spTree>
    <p:extLst>
      <p:ext uri="{BB962C8B-B14F-4D97-AF65-F5344CB8AC3E}">
        <p14:creationId xmlns:p14="http://schemas.microsoft.com/office/powerpoint/2010/main" val="347606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90563"/>
            <a:ext cx="6119813" cy="3443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2</a:t>
            </a:fld>
            <a:endParaRPr lang="en-US" dirty="0"/>
          </a:p>
        </p:txBody>
      </p:sp>
    </p:spTree>
    <p:extLst>
      <p:ext uri="{BB962C8B-B14F-4D97-AF65-F5344CB8AC3E}">
        <p14:creationId xmlns:p14="http://schemas.microsoft.com/office/powerpoint/2010/main" val="270901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3</a:t>
            </a:fld>
            <a:endParaRPr lang="en-US" dirty="0"/>
          </a:p>
        </p:txBody>
      </p:sp>
    </p:spTree>
    <p:extLst>
      <p:ext uri="{BB962C8B-B14F-4D97-AF65-F5344CB8AC3E}">
        <p14:creationId xmlns:p14="http://schemas.microsoft.com/office/powerpoint/2010/main" val="343460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In addition, I believe our calibration will be better than that of the high-dollar NOAA weather satellites, as we can calibrate with the entire satellite present.</a:t>
            </a:r>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6</a:t>
            </a:fld>
            <a:endParaRPr lang="en-US" dirty="0"/>
          </a:p>
        </p:txBody>
      </p:sp>
    </p:spTree>
    <p:extLst>
      <p:ext uri="{BB962C8B-B14F-4D97-AF65-F5344CB8AC3E}">
        <p14:creationId xmlns:p14="http://schemas.microsoft.com/office/powerpoint/2010/main" val="312039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092200"/>
            <a:ext cx="5243513" cy="2951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18E9F8-979E-4DEB-B400-CFA64726D337}" type="slidenum">
              <a:rPr lang="en-US" smtClean="0"/>
              <a:t>10</a:t>
            </a:fld>
            <a:endParaRPr lang="en-US"/>
          </a:p>
        </p:txBody>
      </p:sp>
    </p:spTree>
    <p:extLst>
      <p:ext uri="{BB962C8B-B14F-4D97-AF65-F5344CB8AC3E}">
        <p14:creationId xmlns:p14="http://schemas.microsoft.com/office/powerpoint/2010/main" val="97399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8E9F8-979E-4DEB-B400-CFA64726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294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8E9F8-979E-4DEB-B400-CFA64726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318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8E9F8-979E-4DEB-B400-CFA64726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14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8E9F8-979E-4DEB-B400-CFA64726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075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400"/>
              </a:spcAft>
              <a:buFont typeface="Arial" charset="0"/>
              <a:buNone/>
              <a:defRPr sz="2200">
                <a:solidFill>
                  <a:sysClr val="windowText" lastClr="000000"/>
                </a:solidFill>
              </a:defRPr>
            </a:lvl1pPr>
          </a:lstStyle>
          <a:p>
            <a:r>
              <a:rPr lang="en-US" smtClean="0"/>
              <a:t>Click to edit Master subtitle style</a:t>
            </a:r>
            <a:endParaRPr lang="en-US" dirty="0"/>
          </a:p>
        </p:txBody>
      </p:sp>
      <p:sp>
        <p:nvSpPr>
          <p:cNvPr id="6" name="Title Placeholder 1"/>
          <p:cNvSpPr>
            <a:spLocks noGrp="1"/>
          </p:cNvSpPr>
          <p:nvPr>
            <p:ph type="ctrTitle"/>
          </p:nvPr>
        </p:nvSpPr>
        <p:spPr>
          <a:xfrm>
            <a:off x="1108076" y="1385454"/>
            <a:ext cx="9972674" cy="1294671"/>
          </a:xfrm>
        </p:spPr>
        <p:txBody>
          <a:bodyPr anchor="b" anchorCtr="0"/>
          <a:lstStyle>
            <a:lvl1pPr algn="ctr">
              <a:lnSpc>
                <a:spcPct val="100000"/>
              </a:lnSpc>
              <a:spcBef>
                <a:spcPts val="0"/>
              </a:spcBef>
              <a:spcAft>
                <a:spcPts val="600"/>
              </a:spcAft>
              <a:defRPr sz="3600" smtClean="0"/>
            </a:lvl1pPr>
          </a:lstStyle>
          <a:p>
            <a:r>
              <a:rPr lang="en-US" smtClean="0"/>
              <a:t>Click to edit Master title style</a:t>
            </a:r>
            <a:endParaRPr dirty="0" smtClean="0"/>
          </a:p>
        </p:txBody>
      </p:sp>
      <p:cxnSp>
        <p:nvCxnSpPr>
          <p:cNvPr id="12" name="Straight Connector 12"/>
          <p:cNvCxnSpPr>
            <a:cxnSpLocks noChangeShapeType="1"/>
          </p:cNvCxnSpPr>
          <p:nvPr userDrawn="1"/>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0" y="6354186"/>
            <a:ext cx="12188825" cy="0"/>
          </a:xfrm>
          <a:prstGeom prst="line">
            <a:avLst/>
          </a:prstGeom>
          <a:noFill/>
          <a:ln w="22225" algn="ctr">
            <a:solidFill>
              <a:schemeClr val="accent4"/>
            </a:solidFill>
            <a:round/>
            <a:headEnd type="none" w="sm" len="sm"/>
            <a:tailEnd type="none" w="sm" len="sm"/>
          </a:ln>
        </p:spPr>
      </p:cxnSp>
      <p:pic>
        <p:nvPicPr>
          <p:cNvPr id="7" name="Picture 6" descr="LL_Logo_blue.png"/>
          <p:cNvPicPr>
            <a:picLocks noChangeAspect="1"/>
          </p:cNvPicPr>
          <p:nvPr userDrawn="1"/>
        </p:nvPicPr>
        <p:blipFill>
          <a:blip r:embed="rId2" cstate="print"/>
          <a:stretch>
            <a:fillRect/>
          </a:stretch>
        </p:blipFill>
        <p:spPr>
          <a:xfrm>
            <a:off x="4380277" y="5111496"/>
            <a:ext cx="3428272" cy="3452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1786193" y="1700213"/>
            <a:ext cx="8604125" cy="3943350"/>
          </a:xfrm>
          <a:prstGeom prst="rect">
            <a:avLst/>
          </a:prstGeom>
          <a:ln w="12700">
            <a:solidFill>
              <a:schemeClr val="tx1"/>
            </a:solidFill>
          </a:ln>
        </p:spPr>
        <p:txBody>
          <a:bodyPr/>
          <a:lstStyle>
            <a:lvl1pPr marL="0" indent="0">
              <a:buFontTx/>
              <a:buNone/>
              <a:defRPr/>
            </a:lvl1pPr>
          </a:lstStyle>
          <a:p>
            <a:r>
              <a:rPr lang="en-US" smtClean="0"/>
              <a:t>Click icon to add chart</a:t>
            </a:r>
            <a:endParaRPr lang="en-US"/>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49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90496-0B0A-6D49-B2B7-840E47169581}"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E0209-AAA8-F441-B189-A15BC14959CD}" type="slidenum">
              <a:rPr lang="en-US" smtClean="0"/>
              <a:t>‹#›</a:t>
            </a:fld>
            <a:endParaRPr lang="en-US"/>
          </a:p>
        </p:txBody>
      </p:sp>
    </p:spTree>
    <p:extLst>
      <p:ext uri="{BB962C8B-B14F-4D97-AF65-F5344CB8AC3E}">
        <p14:creationId xmlns:p14="http://schemas.microsoft.com/office/powerpoint/2010/main" val="3879248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dirty="0"/>
          </a:p>
        </p:txBody>
      </p:sp>
      <p:sp>
        <p:nvSpPr>
          <p:cNvPr id="6" name="Content Placeholder 7"/>
          <p:cNvSpPr>
            <a:spLocks noGrp="1"/>
          </p:cNvSpPr>
          <p:nvPr>
            <p:ph sz="quarter" idx="11"/>
          </p:nvPr>
        </p:nvSpPr>
        <p:spPr>
          <a:xfrm>
            <a:off x="6218828"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1588">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a:xfrm>
            <a:off x="1253710" y="145148"/>
            <a:ext cx="9681406" cy="464455"/>
          </a:xfrm>
        </p:spPr>
        <p:txBody>
          <a:bodyPr/>
          <a:lstStyle/>
          <a:p>
            <a:r>
              <a:rPr lang="en-US" smtClean="0"/>
              <a:t>Click to edit Master title style</a:t>
            </a:r>
            <a:endParaRPr lang="en-US" dirty="0"/>
          </a:p>
        </p:txBody>
      </p:sp>
      <p:sp>
        <p:nvSpPr>
          <p:cNvPr id="9" name="Text Placeholder 8"/>
          <p:cNvSpPr>
            <a:spLocks noGrp="1"/>
          </p:cNvSpPr>
          <p:nvPr>
            <p:ph type="body" sz="quarter" idx="11" hasCustomPrompt="1"/>
          </p:nvPr>
        </p:nvSpPr>
        <p:spPr>
          <a:xfrm>
            <a:off x="1253710" y="593819"/>
            <a:ext cx="9681317" cy="296863"/>
          </a:xfrm>
          <a:prstGeom prst="rect">
            <a:avLst/>
          </a:prstGeom>
        </p:spPr>
        <p:txBody>
          <a:bodyPr/>
          <a:lstStyle>
            <a:lvl1pPr marL="0" indent="0" algn="ctr">
              <a:lnSpc>
                <a:spcPts val="2400"/>
              </a:lnSpc>
              <a:buNone/>
              <a:defRPr sz="2400"/>
            </a:lvl1pPr>
          </a:lstStyle>
          <a:p>
            <a:pPr lvl="0"/>
            <a:r>
              <a:rPr lang="en-US" dirty="0" smtClean="0"/>
              <a:t>Click to add Subtitle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680754"/>
            <a:ext cx="10915522" cy="4442955"/>
          </a:xfrm>
          <a:prstGeom prst="rect">
            <a:avLst/>
          </a:prstGeom>
        </p:spPr>
        <p:txBody>
          <a:bodyPr anchor="t" anchorCtr="1"/>
          <a:lstStyle>
            <a:lvl1pPr>
              <a:lnSpc>
                <a:spcPct val="90000"/>
              </a:lnSpc>
              <a:spcBef>
                <a:spcPts val="1500"/>
              </a:spcBef>
              <a:spcAft>
                <a:spcPts val="0"/>
              </a:spcAft>
              <a:defRPr/>
            </a:lvl1pPr>
            <a:lvl2pPr marL="539750" indent="-255588">
              <a:lnSpc>
                <a:spcPct val="90000"/>
              </a:lnSpc>
              <a:spcBef>
                <a:spcPts val="1500"/>
              </a:spcBef>
              <a:spcAft>
                <a:spcPts val="0"/>
              </a:spcAft>
              <a:defRPr sz="1800"/>
            </a:lvl2pPr>
            <a:lvl3pPr marL="757238" indent="-184150">
              <a:lnSpc>
                <a:spcPct val="90000"/>
              </a:lnSpc>
              <a:spcBef>
                <a:spcPts val="1500"/>
              </a:spcBef>
              <a:spcAft>
                <a:spcPts val="0"/>
              </a:spcAft>
              <a:buSzPct val="90000"/>
              <a:buFont typeface="Arial" pitchFamily="34" charset="0"/>
              <a:buChar char="•"/>
              <a:defRPr/>
            </a:lvl3pPr>
            <a:lvl4pPr marL="1033272" indent="0">
              <a:lnSpc>
                <a:spcPct val="90000"/>
              </a:lnSpc>
              <a:spcBef>
                <a:spcPts val="1500"/>
              </a:spcBef>
              <a:spcAft>
                <a:spcPts val="0"/>
              </a:spcAft>
              <a:buFontTx/>
              <a:buNone/>
              <a:defRPr/>
            </a:lvl4pPr>
            <a:lvl5pPr marL="1261872"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48" y="1768104"/>
            <a:ext cx="7958522" cy="3773711"/>
          </a:xfrm>
          <a:prstGeom prst="rect">
            <a:avLst/>
          </a:prstGeom>
          <a:ln w="12700">
            <a:solidFill>
              <a:schemeClr val="tx1"/>
            </a:solidFill>
          </a:ln>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112648" y="5603133"/>
            <a:ext cx="7958522"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9" name="Text Placeholder 3"/>
          <p:cNvSpPr>
            <a:spLocks noGrp="1"/>
          </p:cNvSpPr>
          <p:nvPr>
            <p:ph type="body" sz="half" idx="10"/>
          </p:nvPr>
        </p:nvSpPr>
        <p:spPr>
          <a:xfrm>
            <a:off x="2112648" y="1312860"/>
            <a:ext cx="7958522" cy="377390"/>
          </a:xfrm>
          <a:prstGeom prst="rect">
            <a:avLst/>
          </a:prstGeom>
        </p:spPr>
        <p:txBody>
          <a:bodyPr anchor="b"/>
          <a:lstStyle>
            <a:lvl1pPr marL="0" indent="0" algn="ctr">
              <a:lnSpc>
                <a:spcPts val="2000"/>
              </a:lnSpc>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smtClean="0"/>
              <a:t>Click icon to add media</a:t>
            </a:r>
            <a:endParaRPr lang="en-US" dirty="0"/>
          </a:p>
        </p:txBody>
      </p:sp>
      <p:sp>
        <p:nvSpPr>
          <p:cNvPr id="5" name="Text Placeholder 3"/>
          <p:cNvSpPr>
            <a:spLocks noGrp="1"/>
          </p:cNvSpPr>
          <p:nvPr>
            <p:ph type="body" sz="half" idx="2"/>
          </p:nvPr>
        </p:nvSpPr>
        <p:spPr>
          <a:xfrm>
            <a:off x="2315877" y="5229437"/>
            <a:ext cx="7581449"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Text Placeholder 3"/>
          <p:cNvSpPr>
            <a:spLocks noGrp="1"/>
          </p:cNvSpPr>
          <p:nvPr>
            <p:ph type="body" sz="half" idx="11"/>
          </p:nvPr>
        </p:nvSpPr>
        <p:spPr>
          <a:xfrm>
            <a:off x="2315877" y="1368517"/>
            <a:ext cx="7581449"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01601"/>
            <a:ext cx="9681406" cy="816989"/>
          </a:xfrm>
          <a:prstGeom prst="rect">
            <a:avLst/>
          </a:prstGeom>
        </p:spPr>
        <p:txBody>
          <a:bodyPr vert="horz" lIns="91440" tIns="45720" rIns="91440" bIns="45720" rtlCol="0" anchor="ctr">
            <a:noAutofit/>
          </a:bodyPr>
          <a:lstStyle/>
          <a:p>
            <a:r>
              <a:rPr lang="en-US" smtClean="0"/>
              <a:t>Click to edit Master title style</a:t>
            </a:r>
            <a:endParaRPr lang="en-US" dirty="0"/>
          </a:p>
        </p:txBody>
      </p:sp>
      <p:cxnSp>
        <p:nvCxnSpPr>
          <p:cNvPr id="18" name="Straight Connector 12"/>
          <p:cNvCxnSpPr>
            <a:cxnSpLocks noChangeShapeType="1"/>
          </p:cNvCxnSpPr>
          <p:nvPr/>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p:nvCxnSpPr>
        <p:spPr bwMode="auto">
          <a:xfrm>
            <a:off x="0" y="6354186"/>
            <a:ext cx="12188825" cy="0"/>
          </a:xfrm>
          <a:prstGeom prst="line">
            <a:avLst/>
          </a:prstGeom>
          <a:noFill/>
          <a:ln w="22225" algn="ctr">
            <a:solidFill>
              <a:schemeClr val="accent4"/>
            </a:solidFill>
            <a:round/>
            <a:headEnd type="none" w="sm" len="sm"/>
            <a:tailEnd type="none" w="sm" len="sm"/>
          </a:ln>
        </p:spPr>
      </p:cxnSp>
      <p:sp>
        <p:nvSpPr>
          <p:cNvPr id="10" name="Rectangle 1032"/>
          <p:cNvSpPr>
            <a:spLocks noChangeArrowheads="1"/>
          </p:cNvSpPr>
          <p:nvPr userDrawn="1"/>
        </p:nvSpPr>
        <p:spPr bwMode="auto">
          <a:xfrm>
            <a:off x="429270" y="6451134"/>
            <a:ext cx="1450470" cy="219456"/>
          </a:xfrm>
          <a:prstGeom prst="rect">
            <a:avLst/>
          </a:prstGeom>
          <a:noFill/>
          <a:ln w="9525">
            <a:noFill/>
            <a:miter lim="800000"/>
            <a:headEnd/>
            <a:tailEnd/>
          </a:ln>
          <a:effectLst/>
        </p:spPr>
        <p:txBody>
          <a:bodyPr wrap="square" lIns="45720" tIns="0" rIns="0" bIns="0"/>
          <a:lstStyle/>
          <a:p>
            <a:pPr>
              <a:defRPr/>
            </a:pPr>
            <a:r>
              <a:rPr lang="en-US" sz="700" dirty="0" smtClean="0">
                <a:solidFill>
                  <a:srgbClr val="000000"/>
                </a:solidFill>
                <a:cs typeface="Arial" pitchFamily="34" charset="0"/>
              </a:rPr>
              <a:t>NOAA</a:t>
            </a:r>
            <a:r>
              <a:rPr lang="en-US" sz="700" baseline="0" dirty="0" smtClean="0">
                <a:solidFill>
                  <a:srgbClr val="000000"/>
                </a:solidFill>
                <a:cs typeface="Arial" pitchFamily="34" charset="0"/>
              </a:rPr>
              <a:t> SAT</a:t>
            </a:r>
            <a:r>
              <a:rPr lang="en-US" sz="700" dirty="0" smtClean="0">
                <a:solidFill>
                  <a:srgbClr val="000000"/>
                </a:solidFill>
                <a:cs typeface="Arial" pitchFamily="34" charset="0"/>
              </a:rPr>
              <a:t>- </a:t>
            </a:r>
            <a:fld id="{6A829F23-F466-44AA-A5B9-24580D3A690E}" type="slidenum">
              <a:rPr lang="en-US" sz="700" smtClean="0">
                <a:solidFill>
                  <a:srgbClr val="000000"/>
                </a:solidFill>
                <a:cs typeface="Arial" pitchFamily="34" charset="0"/>
              </a:rPr>
              <a:pPr>
                <a:defRPr/>
              </a:pPr>
              <a:t>‹#›</a:t>
            </a:fld>
            <a:endParaRPr lang="en-US" sz="700" dirty="0" smtClean="0">
              <a:solidFill>
                <a:srgbClr val="000000"/>
              </a:solidFill>
              <a:cs typeface="Arial" pitchFamily="34" charset="0"/>
            </a:endParaRPr>
          </a:p>
          <a:p>
            <a:pPr>
              <a:defRPr/>
            </a:pPr>
            <a:r>
              <a:rPr lang="en-US" sz="700" dirty="0" smtClean="0">
                <a:solidFill>
                  <a:srgbClr val="000000"/>
                </a:solidFill>
                <a:cs typeface="Arial" pitchFamily="34" charset="0"/>
              </a:rPr>
              <a:t>WJB  </a:t>
            </a:r>
            <a:r>
              <a:rPr lang="en-US" sz="700" dirty="0" smtClean="0">
                <a:solidFill>
                  <a:srgbClr val="000000"/>
                </a:solidFill>
                <a:cs typeface="Arial" pitchFamily="34" charset="0"/>
              </a:rPr>
              <a:t>4/12/2021</a:t>
            </a:r>
            <a:endParaRPr lang="en-US" sz="700" dirty="0" smtClean="0">
              <a:solidFill>
                <a:srgbClr val="000000"/>
              </a:solidFill>
              <a:cs typeface="Arial" pitchFamily="34" charset="0"/>
            </a:endParaRPr>
          </a:p>
        </p:txBody>
      </p:sp>
      <p:pic>
        <p:nvPicPr>
          <p:cNvPr id="8" name="Content Placeholder 3" descr="LL_Logo_alone_blue.png"/>
          <p:cNvPicPr>
            <a:picLocks noChangeAspect="1"/>
          </p:cNvPicPr>
          <p:nvPr userDrawn="1"/>
        </p:nvPicPr>
        <p:blipFill>
          <a:blip r:embed="rId14" cstate="print"/>
          <a:stretch>
            <a:fillRect/>
          </a:stretch>
        </p:blipFill>
        <p:spPr>
          <a:xfrm>
            <a:off x="487553" y="246889"/>
            <a:ext cx="548524" cy="531083"/>
          </a:xfrm>
          <a:prstGeom prst="rect">
            <a:avLst/>
          </a:prstGeom>
        </p:spPr>
      </p:pic>
      <p:pic>
        <p:nvPicPr>
          <p:cNvPr id="9" name="Picture 8" descr="LL_Logo_blue_nomark.png"/>
          <p:cNvPicPr>
            <a:picLocks noChangeAspect="1"/>
          </p:cNvPicPr>
          <p:nvPr userDrawn="1"/>
        </p:nvPicPr>
        <p:blipFill>
          <a:blip r:embed="rId15" cstate="print"/>
          <a:stretch>
            <a:fillRect/>
          </a:stretch>
        </p:blipFill>
        <p:spPr>
          <a:xfrm>
            <a:off x="9681997" y="6473952"/>
            <a:ext cx="2007097" cy="228224"/>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94" r:id="rId3"/>
    <p:sldLayoutId id="2147483689" r:id="rId4"/>
    <p:sldLayoutId id="2147483695" r:id="rId5"/>
    <p:sldLayoutId id="2147483692" r:id="rId6"/>
    <p:sldLayoutId id="2147483693" r:id="rId7"/>
    <p:sldLayoutId id="2147483676" r:id="rId8"/>
    <p:sldLayoutId id="2147483690" r:id="rId9"/>
    <p:sldLayoutId id="2147483691" r:id="rId10"/>
    <p:sldLayoutId id="2147483696" r:id="rId11"/>
    <p:sldLayoutId id="2147483697" r:id="rId12"/>
  </p:sldLayoutIdLst>
  <p:txStyles>
    <p:titleStyle>
      <a:lvl1pPr algn="ctr" eaLnBrk="1" hangingPunct="1">
        <a:lnSpc>
          <a:spcPts val="2800"/>
        </a:lnSpc>
        <a:defRPr sz="2800" b="1">
          <a:latin typeface="Arial" pitchFamily="34" charset="0"/>
          <a:cs typeface="Arial" pitchFamily="34" charset="0"/>
        </a:defRPr>
      </a:lvl1pPr>
    </p:titleStyle>
    <p:body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8.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37.png"/><Relationship Id="rId5" Type="http://schemas.openxmlformats.org/officeDocument/2006/relationships/hyperlink" Target="https://www.nsstc.uah.edu/tropics/get_involved.html" TargetMode="External"/><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dx.doi.org/10.1002/2016JD02595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jp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26.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19817" y="1267079"/>
            <a:ext cx="7113072" cy="4539553"/>
          </a:xfrm>
        </p:spPr>
        <p:txBody>
          <a:bodyPr/>
          <a:lstStyle/>
          <a:p>
            <a:r>
              <a:rPr lang="en-US" dirty="0"/>
              <a:t>NASA Earth </a:t>
            </a:r>
            <a:r>
              <a:rPr lang="en-US"/>
              <a:t>Venture Program led by MIT LL </a:t>
            </a:r>
            <a:endParaRPr lang="en-US" dirty="0"/>
          </a:p>
          <a:p>
            <a:pPr lvl="1"/>
            <a:r>
              <a:rPr lang="en-US" dirty="0"/>
              <a:t>Principal Investigator: Dr</a:t>
            </a:r>
            <a:r>
              <a:rPr lang="en-US"/>
              <a:t>. William J. Blackwell</a:t>
            </a:r>
          </a:p>
          <a:p>
            <a:pPr lvl="1">
              <a:spcAft>
                <a:spcPts val="1200"/>
              </a:spcAft>
            </a:pPr>
            <a:r>
              <a:rPr lang="en-US"/>
              <a:t>Project Scientist:  Dr. Scott A. Braun (NASA GSFC)</a:t>
            </a:r>
            <a:endParaRPr lang="en-US" dirty="0"/>
          </a:p>
          <a:p>
            <a:pPr marL="233363" lvl="1" indent="-233363">
              <a:spcAft>
                <a:spcPts val="1200"/>
              </a:spcAft>
              <a:buFont typeface="Arial" pitchFamily="34" charset="0"/>
              <a:buChar char="•"/>
            </a:pPr>
            <a:r>
              <a:rPr lang="en-US" sz="2000" smtClean="0">
                <a:solidFill>
                  <a:srgbClr val="000000"/>
                </a:solidFill>
              </a:rPr>
              <a:t>Innovative </a:t>
            </a:r>
            <a:r>
              <a:rPr lang="en-US" sz="2000" dirty="0">
                <a:solidFill>
                  <a:srgbClr val="000000"/>
                </a:solidFill>
              </a:rPr>
              <a:t>solution to </a:t>
            </a:r>
            <a:r>
              <a:rPr lang="en-US" sz="2000">
                <a:solidFill>
                  <a:srgbClr val="000000"/>
                </a:solidFill>
              </a:rPr>
              <a:t>provide temperature, moisture, and precipitation data for tropical cyclone studies </a:t>
            </a:r>
            <a:endParaRPr lang="en-US" sz="800">
              <a:solidFill>
                <a:srgbClr val="000000"/>
              </a:solidFill>
            </a:endParaRPr>
          </a:p>
          <a:p>
            <a:pPr>
              <a:spcBef>
                <a:spcPts val="600"/>
              </a:spcBef>
            </a:pPr>
            <a:r>
              <a:rPr lang="en-US"/>
              <a:t>C</a:t>
            </a:r>
            <a:r>
              <a:rPr lang="en-US">
                <a:solidFill>
                  <a:schemeClr val="tx1"/>
                </a:solidFill>
              </a:rPr>
              <a:t>onstellation</a:t>
            </a:r>
            <a:r>
              <a:rPr lang="en-US"/>
              <a:t> of six 3U </a:t>
            </a:r>
            <a:r>
              <a:rPr lang="en-US" dirty="0" err="1"/>
              <a:t>cubesats</a:t>
            </a:r>
            <a:endParaRPr lang="en-US" dirty="0"/>
          </a:p>
          <a:p>
            <a:pPr lvl="1"/>
            <a:r>
              <a:rPr lang="en-US" dirty="0"/>
              <a:t>2U </a:t>
            </a:r>
            <a:r>
              <a:rPr lang="en-US"/>
              <a:t>spacecraft bus from </a:t>
            </a:r>
            <a:r>
              <a:rPr lang="en-US" dirty="0"/>
              <a:t>Blue Canyon Technologies</a:t>
            </a:r>
          </a:p>
          <a:p>
            <a:pPr lvl="1">
              <a:spcAft>
                <a:spcPts val="1200"/>
              </a:spcAft>
            </a:pPr>
            <a:r>
              <a:rPr lang="en-US" smtClean="0"/>
              <a:t>1U microwave </a:t>
            </a:r>
            <a:r>
              <a:rPr lang="en-US"/>
              <a:t>radiometer </a:t>
            </a:r>
            <a:r>
              <a:rPr lang="en-US" smtClean="0"/>
              <a:t>payload </a:t>
            </a:r>
            <a:r>
              <a:rPr lang="en-US"/>
              <a:t>from MIT </a:t>
            </a:r>
            <a:r>
              <a:rPr lang="en-US" smtClean="0"/>
              <a:t>LL</a:t>
            </a:r>
            <a:endParaRPr lang="en-US" sz="800" dirty="0"/>
          </a:p>
          <a:p>
            <a:pPr>
              <a:spcBef>
                <a:spcPts val="600"/>
              </a:spcBef>
              <a:spcAft>
                <a:spcPts val="1200"/>
              </a:spcAft>
            </a:pPr>
            <a:r>
              <a:rPr lang="en-US" smtClean="0"/>
              <a:t>Momentus to provide Pathfinder launch in June 2021</a:t>
            </a:r>
          </a:p>
          <a:p>
            <a:r>
              <a:rPr lang="en-US" smtClean="0"/>
              <a:t>Astra to provide three launches in first half of 2022</a:t>
            </a:r>
            <a:endParaRPr lang="en-US" dirty="0"/>
          </a:p>
        </p:txBody>
      </p:sp>
      <p:sp>
        <p:nvSpPr>
          <p:cNvPr id="3" name="Title 2"/>
          <p:cNvSpPr>
            <a:spLocks noGrp="1"/>
          </p:cNvSpPr>
          <p:nvPr>
            <p:ph type="title"/>
          </p:nvPr>
        </p:nvSpPr>
        <p:spPr>
          <a:xfrm>
            <a:off x="1253710" y="211638"/>
            <a:ext cx="9681406" cy="618667"/>
          </a:xfrm>
        </p:spPr>
        <p:txBody>
          <a:bodyPr/>
          <a:lstStyle/>
          <a:p>
            <a:r>
              <a:rPr lang="en-US" sz="2400" dirty="0"/>
              <a:t>TROPICS:  </a:t>
            </a:r>
            <a:r>
              <a:rPr lang="en-US" sz="2400" u="sng" dirty="0"/>
              <a:t>T</a:t>
            </a:r>
            <a:r>
              <a:rPr lang="en-US" sz="2400" dirty="0"/>
              <a:t>ime-</a:t>
            </a:r>
            <a:r>
              <a:rPr lang="en-US" sz="2400" u="sng" dirty="0"/>
              <a:t>R</a:t>
            </a:r>
            <a:r>
              <a:rPr lang="en-US" sz="2400" dirty="0"/>
              <a:t>esolved </a:t>
            </a:r>
            <a:r>
              <a:rPr lang="en-US" sz="2400" u="sng" dirty="0"/>
              <a:t>O</a:t>
            </a:r>
            <a:r>
              <a:rPr lang="en-US" sz="2400" dirty="0"/>
              <a:t>bservations of </a:t>
            </a:r>
            <a:r>
              <a:rPr lang="en-US" sz="2400" u="sng" dirty="0"/>
              <a:t>P</a:t>
            </a:r>
            <a:r>
              <a:rPr lang="en-US" sz="2400" dirty="0"/>
              <a:t>recipitation structure and storm </a:t>
            </a:r>
            <a:r>
              <a:rPr lang="en-US" sz="2400" u="sng" dirty="0"/>
              <a:t>I</a:t>
            </a:r>
            <a:r>
              <a:rPr lang="en-US" sz="2400" dirty="0"/>
              <a:t>ntensity with a </a:t>
            </a:r>
            <a:r>
              <a:rPr lang="en-US" sz="2400" u="sng" dirty="0"/>
              <a:t>C</a:t>
            </a:r>
            <a:r>
              <a:rPr lang="en-US" sz="2400" dirty="0"/>
              <a:t>onstellation of </a:t>
            </a:r>
            <a:r>
              <a:rPr lang="en-US" sz="2400" u="sng" dirty="0" err="1"/>
              <a:t>S</a:t>
            </a:r>
            <a:r>
              <a:rPr lang="en-US" sz="2400" dirty="0" err="1"/>
              <a:t>mallsats</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54597" y="190831"/>
            <a:ext cx="616875" cy="667247"/>
          </a:xfrm>
          <a:prstGeom prst="rect">
            <a:avLst/>
          </a:prstGeom>
        </p:spPr>
      </p:pic>
      <p:grpSp>
        <p:nvGrpSpPr>
          <p:cNvPr id="18" name="Group 17">
            <a:extLst>
              <a:ext uri="{FF2B5EF4-FFF2-40B4-BE49-F238E27FC236}">
                <a16:creationId xmlns:a16="http://schemas.microsoft.com/office/drawing/2014/main" id="{8EEB6553-EB1A-644A-B9B7-6E744B0C1A31}"/>
              </a:ext>
            </a:extLst>
          </p:cNvPr>
          <p:cNvGrpSpPr/>
          <p:nvPr/>
        </p:nvGrpSpPr>
        <p:grpSpPr>
          <a:xfrm>
            <a:off x="674851" y="5668786"/>
            <a:ext cx="10368717" cy="665684"/>
            <a:chOff x="674851" y="5668786"/>
            <a:chExt cx="10368717" cy="665684"/>
          </a:xfrm>
        </p:grpSpPr>
        <p:pic>
          <p:nvPicPr>
            <p:cNvPr id="5" name="Picture 2" descr="C:\Users\st16626\Desktop\downlo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320" y="5742710"/>
              <a:ext cx="1513979" cy="517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st16626\Desktop\NOAA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851" y="5668786"/>
              <a:ext cx="665684" cy="6656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st16626\Desktop\MIT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8084" y="5806632"/>
              <a:ext cx="752883" cy="3899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st16626\Desktop\umass-logo4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7752" y="5704448"/>
              <a:ext cx="597347" cy="594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st16626\Desktop\GoddardLogoVector.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1884" y="5782048"/>
              <a:ext cx="1040252" cy="439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st16626\Desktop\WFF_LOGO__2_.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8921" y="5704448"/>
              <a:ext cx="578484" cy="5943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l="16190" t="26618" r="16450" b="25950"/>
            <a:stretch/>
          </p:blipFill>
          <p:spPr>
            <a:xfrm>
              <a:off x="8864190" y="5763503"/>
              <a:ext cx="1040130" cy="47625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11108" y="5694045"/>
              <a:ext cx="632460" cy="615166"/>
            </a:xfrm>
            <a:prstGeom prst="rect">
              <a:avLst/>
            </a:prstGeom>
          </p:spPr>
        </p:pic>
      </p:grpSp>
      <p:pic>
        <p:nvPicPr>
          <p:cNvPr id="21" name="Picture 20" descr="image002"/>
          <p:cNvPicPr/>
          <p:nvPr/>
        </p:nvPicPr>
        <p:blipFill rotWithShape="1">
          <a:blip r:embed="rId12">
            <a:extLst>
              <a:ext uri="{28A0092B-C50C-407E-A947-70E740481C1C}">
                <a14:useLocalDpi xmlns:a14="http://schemas.microsoft.com/office/drawing/2010/main" val="0"/>
              </a:ext>
            </a:extLst>
          </a:blip>
          <a:srcRect t="5276" b="9082"/>
          <a:stretch/>
        </p:blipFill>
        <p:spPr bwMode="auto">
          <a:xfrm>
            <a:off x="7786283" y="3366159"/>
            <a:ext cx="3719718" cy="22756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rotWithShape="1">
          <a:blip r:embed="rId13">
            <a:extLst>
              <a:ext uri="{28A0092B-C50C-407E-A947-70E740481C1C}">
                <a14:useLocalDpi xmlns:a14="http://schemas.microsoft.com/office/drawing/2010/main" val="0"/>
              </a:ext>
            </a:extLst>
          </a:blip>
          <a:srcRect r="18054" b="20679"/>
          <a:stretch/>
        </p:blipFill>
        <p:spPr>
          <a:xfrm>
            <a:off x="7786283" y="1088243"/>
            <a:ext cx="3719718" cy="2206906"/>
          </a:xfrm>
          <a:prstGeom prst="rect">
            <a:avLst/>
          </a:prstGeom>
        </p:spPr>
      </p:pic>
    </p:spTree>
    <p:extLst>
      <p:ext uri="{BB962C8B-B14F-4D97-AF65-F5344CB8AC3E}">
        <p14:creationId xmlns:p14="http://schemas.microsoft.com/office/powerpoint/2010/main" val="270296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99416" y="1454898"/>
            <a:ext cx="7348294" cy="3552534"/>
          </a:xfrm>
          <a:prstGeom prst="rect">
            <a:avLst/>
          </a:prstGeom>
        </p:spPr>
        <p:txBody>
          <a:bodyPr/>
          <a:lstStyle/>
          <a:p>
            <a:r>
              <a:rPr lang="en-US" sz="1800" dirty="0"/>
              <a:t>Proxy data was developed using modeled data from a Hurricane Nature Run (HNR) and the FY-3C MWHS-2 instrument</a:t>
            </a:r>
          </a:p>
          <a:p>
            <a:r>
              <a:rPr lang="en-US" sz="1800" dirty="0"/>
              <a:t>Proxy 1: HNR is a simulated TC dataset that match the spatial, temporal, and spectral frequency of planned satellite architecture in TROPICS mission data format</a:t>
            </a:r>
          </a:p>
          <a:p>
            <a:r>
              <a:rPr lang="en-US" sz="1800" dirty="0"/>
              <a:t>Proxy 2: FY-3C dataset is a collection of measured TC radiances from MWHS-2 that has similar bands (90, 118, &amp; 183 GHz) to TROPICS, but slightly different spatial, noise, and spectral characteristics</a:t>
            </a:r>
          </a:p>
          <a:p>
            <a:r>
              <a:rPr lang="en-US" sz="1800" dirty="0"/>
              <a:t>The two proxies complement each other by balancing simulation errors and differences in hardware performance</a:t>
            </a:r>
          </a:p>
          <a:p>
            <a:r>
              <a:rPr lang="en-US" sz="1800" dirty="0"/>
              <a:t>Proxy datasets are available to the TROPICS Science Team and public user community</a:t>
            </a:r>
          </a:p>
          <a:p>
            <a:pPr lvl="1"/>
            <a:r>
              <a:rPr lang="en-US" sz="1350" dirty="0"/>
              <a:t>HNR: </a:t>
            </a:r>
            <a:r>
              <a:rPr lang="en-US" sz="1350" dirty="0">
                <a:hlinkClick r:id="rId5"/>
              </a:rPr>
              <a:t>https://www.nsstc.uah.edu/tropics/get_involved.html</a:t>
            </a:r>
            <a:endParaRPr lang="en-US" sz="1350" dirty="0"/>
          </a:p>
          <a:p>
            <a:pPr lvl="1"/>
            <a:r>
              <a:rPr lang="en-US" sz="1350" dirty="0"/>
              <a:t>FY-3C: contact Prof. </a:t>
            </a:r>
            <a:r>
              <a:rPr lang="en-US" sz="1350" dirty="0" err="1"/>
              <a:t>Bennartz</a:t>
            </a:r>
            <a:r>
              <a:rPr lang="en-US" sz="1350" dirty="0"/>
              <a:t> at ralf.bennartz@vanderbilt.edu</a:t>
            </a:r>
          </a:p>
        </p:txBody>
      </p:sp>
      <p:sp>
        <p:nvSpPr>
          <p:cNvPr id="2" name="Title 1"/>
          <p:cNvSpPr>
            <a:spLocks noGrp="1"/>
          </p:cNvSpPr>
          <p:nvPr>
            <p:ph type="title" idx="4294967295"/>
          </p:nvPr>
        </p:nvSpPr>
        <p:spPr>
          <a:xfrm>
            <a:off x="3083791" y="308585"/>
            <a:ext cx="6295653" cy="397669"/>
          </a:xfrm>
        </p:spPr>
        <p:txBody>
          <a:bodyPr/>
          <a:lstStyle/>
          <a:p>
            <a:r>
              <a:rPr lang="en-US" dirty="0" smtClean="0"/>
              <a:t>Analysis of Proxy Datasets to Assess and Optimize Performance</a:t>
            </a:r>
            <a:endParaRPr lang="en-US" dirty="0"/>
          </a:p>
        </p:txBody>
      </p:sp>
      <p:pic>
        <p:nvPicPr>
          <p:cNvPr id="14" name="Picture 13"/>
          <p:cNvPicPr>
            <a:picLocks noChangeAspect="1"/>
          </p:cNvPicPr>
          <p:nvPr/>
        </p:nvPicPr>
        <p:blipFill>
          <a:blip r:embed="rId6"/>
          <a:stretch>
            <a:fillRect/>
          </a:stretch>
        </p:blipFill>
        <p:spPr>
          <a:xfrm>
            <a:off x="8666542" y="1625686"/>
            <a:ext cx="2593420" cy="1932755"/>
          </a:xfrm>
          <a:prstGeom prst="rect">
            <a:avLst/>
          </a:prstGeom>
        </p:spPr>
      </p:pic>
      <p:sp>
        <p:nvSpPr>
          <p:cNvPr id="15" name="TextBox 14"/>
          <p:cNvSpPr txBox="1"/>
          <p:nvPr/>
        </p:nvSpPr>
        <p:spPr>
          <a:xfrm>
            <a:off x="8741977" y="3464550"/>
            <a:ext cx="2517986" cy="213585"/>
          </a:xfrm>
          <a:prstGeom prst="rect">
            <a:avLst/>
          </a:prstGeom>
          <a:noFill/>
        </p:spPr>
        <p:txBody>
          <a:bodyPr wrap="square" rtlCol="0">
            <a:spAutoFit/>
          </a:bodyPr>
          <a:lstStyle/>
          <a:p>
            <a:r>
              <a:rPr lang="en-US" sz="788" b="1" i="1" dirty="0"/>
              <a:t>Image from FY-3C MWHS of Typhoon </a:t>
            </a:r>
            <a:r>
              <a:rPr lang="en-US" sz="788" b="1" i="1" dirty="0" err="1"/>
              <a:t>Vongfong</a:t>
            </a:r>
            <a:endParaRPr lang="en-US" sz="788" b="1" i="1" dirty="0"/>
          </a:p>
        </p:txBody>
      </p:sp>
      <p:sp>
        <p:nvSpPr>
          <p:cNvPr id="16" name="TextBox 15"/>
          <p:cNvSpPr txBox="1"/>
          <p:nvPr/>
        </p:nvSpPr>
        <p:spPr>
          <a:xfrm>
            <a:off x="8596692" y="5256802"/>
            <a:ext cx="2733120" cy="334835"/>
          </a:xfrm>
          <a:prstGeom prst="rect">
            <a:avLst/>
          </a:prstGeom>
          <a:noFill/>
        </p:spPr>
        <p:txBody>
          <a:bodyPr wrap="square" rtlCol="0">
            <a:spAutoFit/>
          </a:bodyPr>
          <a:lstStyle/>
          <a:p>
            <a:r>
              <a:rPr lang="en-US" sz="788" b="1" i="1" dirty="0"/>
              <a:t>Simulated TROPICS data derived from the Hurricane Nature Run showing temporal resolution of data</a:t>
            </a:r>
          </a:p>
        </p:txBody>
      </p:sp>
      <p:pic>
        <p:nvPicPr>
          <p:cNvPr id="17" name="TROPICS_HNR_proxy_Rel4_conci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390" t="3577" r="8230" b="9992"/>
          <a:stretch/>
        </p:blipFill>
        <p:spPr>
          <a:xfrm>
            <a:off x="8830040" y="3768876"/>
            <a:ext cx="2266424" cy="1480628"/>
          </a:xfrm>
          <a:prstGeom prst="rect">
            <a:avLst/>
          </a:prstGeom>
        </p:spPr>
      </p:pic>
    </p:spTree>
    <p:extLst>
      <p:ext uri="{BB962C8B-B14F-4D97-AF65-F5344CB8AC3E}">
        <p14:creationId xmlns:p14="http://schemas.microsoft.com/office/powerpoint/2010/main" val="4153484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repeatCount="indefinite" fill="hold" display="0">
                  <p:stCondLst>
                    <p:cond delay="indefinite"/>
                  </p:st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Verification</a:t>
            </a:r>
            <a:endParaRPr lang="en-US" dirty="0"/>
          </a:p>
        </p:txBody>
      </p:sp>
      <p:pic>
        <p:nvPicPr>
          <p:cNvPr id="3" name="Picture 2"/>
          <p:cNvPicPr>
            <a:picLocks noChangeAspect="1"/>
          </p:cNvPicPr>
          <p:nvPr/>
        </p:nvPicPr>
        <p:blipFill>
          <a:blip r:embed="rId2"/>
          <a:stretch>
            <a:fillRect/>
          </a:stretch>
        </p:blipFill>
        <p:spPr>
          <a:xfrm>
            <a:off x="1731146" y="1087467"/>
            <a:ext cx="8637973" cy="5193777"/>
          </a:xfrm>
          <a:prstGeom prst="rect">
            <a:avLst/>
          </a:prstGeom>
        </p:spPr>
      </p:pic>
    </p:spTree>
    <p:extLst>
      <p:ext uri="{BB962C8B-B14F-4D97-AF65-F5344CB8AC3E}">
        <p14:creationId xmlns:p14="http://schemas.microsoft.com/office/powerpoint/2010/main" val="2706561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On-Orbit Calibration/Validation Radiance Comparisons</a:t>
            </a:r>
            <a:endParaRPr lang="en-US" dirty="0"/>
          </a:p>
        </p:txBody>
      </p:sp>
      <p:pic>
        <p:nvPicPr>
          <p:cNvPr id="3" name="Picture 2"/>
          <p:cNvPicPr>
            <a:picLocks noChangeAspect="1"/>
          </p:cNvPicPr>
          <p:nvPr/>
        </p:nvPicPr>
        <p:blipFill>
          <a:blip r:embed="rId2"/>
          <a:stretch>
            <a:fillRect/>
          </a:stretch>
        </p:blipFill>
        <p:spPr>
          <a:xfrm>
            <a:off x="508001" y="1910628"/>
            <a:ext cx="11172824" cy="3402733"/>
          </a:xfrm>
          <a:prstGeom prst="rect">
            <a:avLst/>
          </a:prstGeom>
        </p:spPr>
      </p:pic>
    </p:spTree>
    <p:extLst>
      <p:ext uri="{BB962C8B-B14F-4D97-AF65-F5344CB8AC3E}">
        <p14:creationId xmlns:p14="http://schemas.microsoft.com/office/powerpoint/2010/main" val="298318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80" y="973881"/>
            <a:ext cx="6413965" cy="5713512"/>
          </a:xfrm>
        </p:spPr>
        <p:txBody>
          <a:bodyPr/>
          <a:lstStyle/>
          <a:p>
            <a:r>
              <a:rPr lang="en-US" b="1" dirty="0" smtClean="0"/>
              <a:t>Provide </a:t>
            </a:r>
            <a:r>
              <a:rPr lang="en-US" b="1" dirty="0" smtClean="0"/>
              <a:t>mission observations and imagery to operational hurricane forecasters who rely on satellite data to diagnose storm structure</a:t>
            </a:r>
          </a:p>
          <a:p>
            <a:r>
              <a:rPr lang="en-US" b="1" dirty="0" smtClean="0"/>
              <a:t>Integrate data into decision maker decision support tools (e.g., N-AWIPS at NHC; upper right)</a:t>
            </a:r>
          </a:p>
          <a:p>
            <a:r>
              <a:rPr lang="en-US" b="1" dirty="0" smtClean="0"/>
              <a:t>Application areas:</a:t>
            </a:r>
          </a:p>
          <a:p>
            <a:pPr lvl="1"/>
            <a:r>
              <a:rPr lang="en-US" dirty="0" smtClean="0"/>
              <a:t>Storm intensity through structure (lower right)</a:t>
            </a:r>
          </a:p>
          <a:p>
            <a:pPr lvl="1"/>
            <a:r>
              <a:rPr lang="en-US" dirty="0" smtClean="0"/>
              <a:t>Detection of warm core evolution</a:t>
            </a:r>
            <a:endParaRPr lang="en-US" dirty="0"/>
          </a:p>
          <a:p>
            <a:pPr lvl="1"/>
            <a:r>
              <a:rPr lang="en-US" dirty="0" smtClean="0"/>
              <a:t>Detection of </a:t>
            </a:r>
            <a:r>
              <a:rPr lang="en-US" dirty="0" err="1" smtClean="0"/>
              <a:t>eyewall</a:t>
            </a:r>
            <a:r>
              <a:rPr lang="en-US" dirty="0" smtClean="0"/>
              <a:t> replacement cycles</a:t>
            </a:r>
          </a:p>
          <a:p>
            <a:pPr lvl="1"/>
            <a:r>
              <a:rPr lang="en-US" dirty="0" smtClean="0"/>
              <a:t>Dry/Moist air penetrations</a:t>
            </a:r>
          </a:p>
          <a:p>
            <a:r>
              <a:rPr lang="en-US" b="1" dirty="0" smtClean="0"/>
              <a:t>Data frequency requirements from 30 to 60 minutes; data latency requirements less than 1 hour (over 3 hours less useful in operations)</a:t>
            </a:r>
          </a:p>
          <a:p>
            <a:r>
              <a:rPr lang="en-US" b="1" dirty="0" smtClean="0"/>
              <a:t>Potential users:  NHC, JTWC, CPHC, Regional Specialized Meteorological Centers (Fiji, Australia, Tokyo, Delhi, Reunion)</a:t>
            </a:r>
            <a:endParaRPr lang="en-US" b="1" dirty="0"/>
          </a:p>
        </p:txBody>
      </p:sp>
      <p:sp>
        <p:nvSpPr>
          <p:cNvPr id="2" name="Title 1"/>
          <p:cNvSpPr>
            <a:spLocks noGrp="1"/>
          </p:cNvSpPr>
          <p:nvPr>
            <p:ph type="title"/>
          </p:nvPr>
        </p:nvSpPr>
        <p:spPr/>
        <p:txBody>
          <a:bodyPr/>
          <a:lstStyle/>
          <a:p>
            <a:r>
              <a:rPr lang="en-US" dirty="0" smtClean="0"/>
              <a:t>Tropical Cyclone Analysis and Nowcasting</a:t>
            </a:r>
            <a:endParaRPr lang="en-US" dirty="0"/>
          </a:p>
        </p:txBody>
      </p:sp>
      <p:sp>
        <p:nvSpPr>
          <p:cNvPr id="4" name="Slide Number Placeholder 3"/>
          <p:cNvSpPr>
            <a:spLocks noGrp="1"/>
          </p:cNvSpPr>
          <p:nvPr>
            <p:ph type="sldNum" sz="quarter" idx="10"/>
          </p:nvPr>
        </p:nvSpPr>
        <p:spPr/>
        <p:txBody>
          <a:bodyPr/>
          <a:lstStyle/>
          <a:p>
            <a:pPr defTabSz="914126">
              <a:defRPr/>
            </a:pP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034" y="946023"/>
            <a:ext cx="4799683" cy="2863811"/>
          </a:xfrm>
          <a:prstGeom prst="rect">
            <a:avLst/>
          </a:prstGeom>
        </p:spPr>
      </p:pic>
      <p:grpSp>
        <p:nvGrpSpPr>
          <p:cNvPr id="14" name="Group 13"/>
          <p:cNvGrpSpPr/>
          <p:nvPr/>
        </p:nvGrpSpPr>
        <p:grpSpPr>
          <a:xfrm>
            <a:off x="6399133" y="3886473"/>
            <a:ext cx="5007023" cy="2500857"/>
            <a:chOff x="6508603" y="1052024"/>
            <a:chExt cx="5008327" cy="250150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603" y="1052024"/>
              <a:ext cx="5008327" cy="2501508"/>
            </a:xfrm>
            <a:prstGeom prst="rect">
              <a:avLst/>
            </a:prstGeom>
          </p:spPr>
        </p:pic>
        <p:sp>
          <p:nvSpPr>
            <p:cNvPr id="11" name="TextBox 10"/>
            <p:cNvSpPr txBox="1"/>
            <p:nvPr/>
          </p:nvSpPr>
          <p:spPr>
            <a:xfrm>
              <a:off x="10138837" y="1063614"/>
              <a:ext cx="1219200" cy="461665"/>
            </a:xfrm>
            <a:prstGeom prst="rect">
              <a:avLst/>
            </a:prstGeom>
            <a:noFill/>
          </p:spPr>
          <p:txBody>
            <a:bodyPr wrap="square" rtlCol="0">
              <a:spAutoFit/>
            </a:bodyPr>
            <a:lstStyle/>
            <a:p>
              <a:pPr algn="r" defTabSz="914126"/>
              <a:r>
                <a:rPr lang="en-US" sz="800" b="1" dirty="0">
                  <a:solidFill>
                    <a:srgbClr val="000000"/>
                  </a:solidFill>
                  <a:latin typeface="Arial"/>
                </a:rPr>
                <a:t>Image: Derrick Herndon (U. Wisc. CIMSS</a:t>
              </a:r>
            </a:p>
          </p:txBody>
        </p:sp>
        <p:sp>
          <p:nvSpPr>
            <p:cNvPr id="12" name="TextBox 11"/>
            <p:cNvSpPr txBox="1"/>
            <p:nvPr/>
          </p:nvSpPr>
          <p:spPr>
            <a:xfrm>
              <a:off x="8305800" y="3124200"/>
              <a:ext cx="609600" cy="261610"/>
            </a:xfrm>
            <a:prstGeom prst="rect">
              <a:avLst/>
            </a:prstGeom>
            <a:noFill/>
          </p:spPr>
          <p:txBody>
            <a:bodyPr wrap="square" rtlCol="0">
              <a:spAutoFit/>
            </a:bodyPr>
            <a:lstStyle/>
            <a:p>
              <a:pPr defTabSz="914126"/>
              <a:r>
                <a:rPr lang="en-US" sz="1100" b="1" dirty="0">
                  <a:solidFill>
                    <a:srgbClr val="000000"/>
                  </a:solidFill>
                  <a:latin typeface="Arial"/>
                </a:rPr>
                <a:t>AMSU</a:t>
              </a:r>
            </a:p>
          </p:txBody>
        </p:sp>
        <p:sp>
          <p:nvSpPr>
            <p:cNvPr id="13" name="TextBox 12"/>
            <p:cNvSpPr txBox="1"/>
            <p:nvPr/>
          </p:nvSpPr>
          <p:spPr>
            <a:xfrm>
              <a:off x="9144000" y="3124200"/>
              <a:ext cx="609600" cy="261610"/>
            </a:xfrm>
            <a:prstGeom prst="rect">
              <a:avLst/>
            </a:prstGeom>
            <a:noFill/>
          </p:spPr>
          <p:txBody>
            <a:bodyPr wrap="square" rtlCol="0">
              <a:spAutoFit/>
            </a:bodyPr>
            <a:lstStyle/>
            <a:p>
              <a:pPr defTabSz="914126"/>
              <a:r>
                <a:rPr lang="en-US" sz="1100" b="1" dirty="0">
                  <a:solidFill>
                    <a:srgbClr val="000000"/>
                  </a:solidFill>
                  <a:latin typeface="Arial"/>
                </a:rPr>
                <a:t>ATMS</a:t>
              </a:r>
            </a:p>
          </p:txBody>
        </p:sp>
      </p:grpSp>
    </p:spTree>
    <p:extLst>
      <p:ext uri="{BB962C8B-B14F-4D97-AF65-F5344CB8AC3E}">
        <p14:creationId xmlns:p14="http://schemas.microsoft.com/office/powerpoint/2010/main" val="602574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60" y="985501"/>
            <a:ext cx="12036465" cy="5713512"/>
          </a:xfrm>
        </p:spPr>
        <p:txBody>
          <a:bodyPr/>
          <a:lstStyle/>
          <a:p>
            <a:r>
              <a:rPr lang="en-US" b="1" dirty="0" smtClean="0"/>
              <a:t>Applied research by scientific community to determine convective extremes that are not resolved well enough with current temporal frequency</a:t>
            </a:r>
          </a:p>
          <a:p>
            <a:r>
              <a:rPr lang="en-US" b="1" dirty="0" smtClean="0"/>
              <a:t>Details can feed back into identification of season trends in precipitation, severe storms, and tropical convection</a:t>
            </a:r>
          </a:p>
          <a:p>
            <a:r>
              <a:rPr lang="en-US" b="1" dirty="0" smtClean="0"/>
              <a:t>Application areas:</a:t>
            </a:r>
          </a:p>
          <a:p>
            <a:pPr lvl="1"/>
            <a:r>
              <a:rPr lang="en-US" dirty="0" smtClean="0"/>
              <a:t>Equatorial Kelvin and </a:t>
            </a:r>
            <a:r>
              <a:rPr lang="en-US" dirty="0" err="1" smtClean="0"/>
              <a:t>Rossby</a:t>
            </a:r>
            <a:r>
              <a:rPr lang="en-US" dirty="0" smtClean="0"/>
              <a:t> waves</a:t>
            </a:r>
            <a:endParaRPr lang="en-US" dirty="0"/>
          </a:p>
          <a:p>
            <a:pPr lvl="1"/>
            <a:r>
              <a:rPr lang="en-US" dirty="0" smtClean="0"/>
              <a:t>Madden-Julian Oscillation (right)</a:t>
            </a:r>
            <a:endParaRPr lang="en-US" dirty="0"/>
          </a:p>
          <a:p>
            <a:pPr lvl="1"/>
            <a:r>
              <a:rPr lang="en-US" dirty="0" smtClean="0"/>
              <a:t>Location and frequency of convection</a:t>
            </a:r>
          </a:p>
          <a:p>
            <a:pPr lvl="1"/>
            <a:r>
              <a:rPr lang="en-US" dirty="0" smtClean="0"/>
              <a:t>Saharan Air Layer</a:t>
            </a:r>
          </a:p>
          <a:p>
            <a:r>
              <a:rPr lang="en-US" b="1" dirty="0" smtClean="0"/>
              <a:t>Data frequency requirements from 0.5 -                                                                                                                                               3 hours; data latency requirements from                                                                                                                         3 – 6+ hours</a:t>
            </a:r>
          </a:p>
          <a:p>
            <a:r>
              <a:rPr lang="en-US" b="1" dirty="0" smtClean="0"/>
              <a:t>Potential users:  R2O/O2R groups like                                                                                                       SPoRT and SERVIR to translate                                                                                                                            scientific results into usable products for weather and seasonal forecasting with multiple end users, training groups like ARSET and COMET</a:t>
            </a:r>
            <a:endParaRPr lang="en-US" b="1" dirty="0"/>
          </a:p>
        </p:txBody>
      </p:sp>
      <p:sp>
        <p:nvSpPr>
          <p:cNvPr id="2" name="Title 1"/>
          <p:cNvSpPr>
            <a:spLocks noGrp="1"/>
          </p:cNvSpPr>
          <p:nvPr>
            <p:ph type="title"/>
          </p:nvPr>
        </p:nvSpPr>
        <p:spPr/>
        <p:txBody>
          <a:bodyPr/>
          <a:lstStyle/>
          <a:p>
            <a:r>
              <a:rPr lang="en-US" dirty="0" smtClean="0"/>
              <a:t>Tropical Dynamics</a:t>
            </a:r>
            <a:endParaRPr lang="en-US" dirty="0"/>
          </a:p>
        </p:txBody>
      </p:sp>
      <p:sp>
        <p:nvSpPr>
          <p:cNvPr id="4" name="Slide Number Placeholder 3"/>
          <p:cNvSpPr>
            <a:spLocks noGrp="1"/>
          </p:cNvSpPr>
          <p:nvPr>
            <p:ph type="sldNum" sz="quarter" idx="10"/>
          </p:nvPr>
        </p:nvSpPr>
        <p:spPr/>
        <p:txBody>
          <a:bodyPr/>
          <a:lstStyle/>
          <a:p>
            <a:pPr defTabSz="914126">
              <a:defRP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757" y="1981261"/>
            <a:ext cx="6247315" cy="3656964"/>
          </a:xfrm>
          <a:prstGeom prst="rect">
            <a:avLst/>
          </a:prstGeom>
        </p:spPr>
      </p:pic>
      <p:sp>
        <p:nvSpPr>
          <p:cNvPr id="9" name="TextBox 8"/>
          <p:cNvSpPr txBox="1"/>
          <p:nvPr/>
        </p:nvSpPr>
        <p:spPr>
          <a:xfrm>
            <a:off x="8303637" y="5646644"/>
            <a:ext cx="3579944" cy="215388"/>
          </a:xfrm>
          <a:prstGeom prst="rect">
            <a:avLst/>
          </a:prstGeom>
          <a:noFill/>
        </p:spPr>
        <p:txBody>
          <a:bodyPr wrap="square" rtlCol="0">
            <a:spAutoFit/>
          </a:bodyPr>
          <a:lstStyle/>
          <a:p>
            <a:pPr defTabSz="914126"/>
            <a:r>
              <a:rPr lang="en-US" sz="800" b="1" dirty="0">
                <a:solidFill>
                  <a:srgbClr val="000000"/>
                </a:solidFill>
                <a:latin typeface="Arial"/>
              </a:rPr>
              <a:t>Image from Jiang et al. (2017) </a:t>
            </a:r>
            <a:r>
              <a:rPr lang="en-US" sz="800" b="1" dirty="0">
                <a:solidFill>
                  <a:srgbClr val="000000"/>
                </a:solidFill>
                <a:latin typeface="Arial"/>
                <a:hlinkClick r:id="rId4"/>
              </a:rPr>
              <a:t>http://dx.doi.org/10.1002/2016JD025955</a:t>
            </a:r>
            <a:endParaRPr lang="en-US" sz="800" b="1" dirty="0">
              <a:solidFill>
                <a:srgbClr val="000000"/>
              </a:solidFill>
              <a:latin typeface="Arial"/>
            </a:endParaRPr>
          </a:p>
        </p:txBody>
      </p:sp>
    </p:spTree>
    <p:extLst>
      <p:ext uri="{BB962C8B-B14F-4D97-AF65-F5344CB8AC3E}">
        <p14:creationId xmlns:p14="http://schemas.microsoft.com/office/powerpoint/2010/main" val="616453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684" y="2049699"/>
            <a:ext cx="6673961" cy="2895097"/>
          </a:xfrm>
          <a:prstGeom prst="rect">
            <a:avLst/>
          </a:prstGeom>
        </p:spPr>
      </p:pic>
      <p:sp>
        <p:nvSpPr>
          <p:cNvPr id="2" name="Title 1"/>
          <p:cNvSpPr>
            <a:spLocks noGrp="1"/>
          </p:cNvSpPr>
          <p:nvPr>
            <p:ph type="title"/>
          </p:nvPr>
        </p:nvSpPr>
        <p:spPr/>
        <p:txBody>
          <a:bodyPr/>
          <a:lstStyle/>
          <a:p>
            <a:r>
              <a:rPr lang="en-US" dirty="0" smtClean="0"/>
              <a:t>TROPICS Terrestrial </a:t>
            </a:r>
            <a:r>
              <a:rPr lang="en-US" dirty="0" smtClean="0"/>
              <a:t>Applications</a:t>
            </a:r>
            <a:endParaRPr lang="en-US" dirty="0"/>
          </a:p>
        </p:txBody>
      </p:sp>
      <p:sp>
        <p:nvSpPr>
          <p:cNvPr id="3" name="Content Placeholder 2"/>
          <p:cNvSpPr>
            <a:spLocks noGrp="1"/>
          </p:cNvSpPr>
          <p:nvPr>
            <p:ph idx="1"/>
          </p:nvPr>
        </p:nvSpPr>
        <p:spPr>
          <a:xfrm>
            <a:off x="140735" y="1001000"/>
            <a:ext cx="12036465" cy="5713512"/>
          </a:xfrm>
        </p:spPr>
        <p:txBody>
          <a:bodyPr/>
          <a:lstStyle/>
          <a:p>
            <a:pPr>
              <a:spcAft>
                <a:spcPts val="1200"/>
              </a:spcAft>
            </a:pPr>
            <a:r>
              <a:rPr lang="en-US" b="1" dirty="0" smtClean="0"/>
              <a:t>High-temporal resolution precipitation data can supplement tropical regions without ground-based radar coverage</a:t>
            </a:r>
          </a:p>
          <a:p>
            <a:pPr>
              <a:spcAft>
                <a:spcPts val="1200"/>
              </a:spcAft>
            </a:pPr>
            <a:r>
              <a:rPr lang="en-US" b="1" dirty="0" smtClean="0"/>
              <a:t>Desire to integrate these observations into other global precipitation analysis products (e.g., GPM IMERG)</a:t>
            </a:r>
          </a:p>
          <a:p>
            <a:r>
              <a:rPr lang="en-US" b="1" dirty="0" smtClean="0"/>
              <a:t>Application areas:</a:t>
            </a:r>
          </a:p>
          <a:p>
            <a:pPr lvl="1"/>
            <a:r>
              <a:rPr lang="en-US" sz="1800" dirty="0" smtClean="0"/>
              <a:t>Detection</a:t>
            </a:r>
            <a:r>
              <a:rPr lang="en-US" sz="1800" dirty="0"/>
              <a:t>, monitoring, forecasting, and </a:t>
            </a:r>
            <a:r>
              <a:rPr lang="en-US" sz="1800" dirty="0" smtClean="0"/>
              <a:t>                                                                                                           warning </a:t>
            </a:r>
            <a:r>
              <a:rPr lang="en-US" sz="1800" dirty="0"/>
              <a:t>of floods and </a:t>
            </a:r>
            <a:r>
              <a:rPr lang="en-US" sz="1800" dirty="0" smtClean="0"/>
              <a:t>landslides (right)</a:t>
            </a:r>
            <a:endParaRPr lang="en-US" sz="1800" dirty="0"/>
          </a:p>
          <a:p>
            <a:pPr lvl="1"/>
            <a:r>
              <a:rPr lang="en-US" sz="1800" dirty="0"/>
              <a:t>M</a:t>
            </a:r>
            <a:r>
              <a:rPr lang="en-US" sz="1800" dirty="0" smtClean="0"/>
              <a:t>onitoring </a:t>
            </a:r>
            <a:r>
              <a:rPr lang="en-US" sz="1800" dirty="0"/>
              <a:t>and forecasting for water </a:t>
            </a:r>
            <a:r>
              <a:rPr lang="en-US" sz="1800" dirty="0" smtClean="0"/>
              <a:t>                                                                                                      accounting</a:t>
            </a:r>
            <a:r>
              <a:rPr lang="en-US" sz="1800" dirty="0"/>
              <a:t>, agriculture, human </a:t>
            </a:r>
            <a:r>
              <a:rPr lang="en-US" sz="1800" dirty="0" smtClean="0"/>
              <a:t>                                                                                                           consumption</a:t>
            </a:r>
            <a:r>
              <a:rPr lang="en-US" sz="1800" dirty="0"/>
              <a:t>, and </a:t>
            </a:r>
            <a:r>
              <a:rPr lang="en-US" sz="1800" dirty="0" smtClean="0"/>
              <a:t>ecosystems</a:t>
            </a:r>
            <a:endParaRPr lang="en-US" sz="1800" dirty="0"/>
          </a:p>
          <a:p>
            <a:pPr lvl="1"/>
            <a:r>
              <a:rPr lang="en-US" sz="1800" dirty="0"/>
              <a:t>R</a:t>
            </a:r>
            <a:r>
              <a:rPr lang="en-US" sz="1800" dirty="0" smtClean="0"/>
              <a:t>egional </a:t>
            </a:r>
            <a:r>
              <a:rPr lang="en-US" sz="1800" dirty="0" err="1"/>
              <a:t>hydrometerological</a:t>
            </a:r>
            <a:r>
              <a:rPr lang="en-US" sz="1800" dirty="0"/>
              <a:t> </a:t>
            </a:r>
            <a:r>
              <a:rPr lang="en-US" sz="1800" dirty="0" smtClean="0"/>
              <a:t>forecasting                                                                                                                          </a:t>
            </a:r>
            <a:r>
              <a:rPr lang="en-US" sz="1800" dirty="0"/>
              <a:t>through data assimilation of moisture </a:t>
            </a:r>
            <a:r>
              <a:rPr lang="en-US" sz="1800" dirty="0" smtClean="0"/>
              <a:t>                                                                                                              and </a:t>
            </a:r>
            <a:r>
              <a:rPr lang="en-US" sz="1800" dirty="0"/>
              <a:t>temperature profiles into </a:t>
            </a:r>
            <a:r>
              <a:rPr lang="en-US" sz="1800" dirty="0" smtClean="0"/>
              <a:t>atmospheric                                                                                              </a:t>
            </a:r>
            <a:r>
              <a:rPr lang="en-US" sz="1800" dirty="0"/>
              <a:t>models that drive hydrological and crop </a:t>
            </a:r>
            <a:r>
              <a:rPr lang="en-US" sz="1800" dirty="0" smtClean="0"/>
              <a:t>models</a:t>
            </a:r>
          </a:p>
          <a:p>
            <a:r>
              <a:rPr lang="en-US" b="1" dirty="0" smtClean="0"/>
              <a:t>Data frequency requirements from 0.5 - 3 hours; data latency requirements from 0.5 - 6 hours</a:t>
            </a:r>
          </a:p>
          <a:p>
            <a:r>
              <a:rPr lang="en-US" b="1" dirty="0" smtClean="0"/>
              <a:t>Potential users:  U.S. Army Corps of Engineers, international agriculture, hydrologic modeling, reinsurance, USAID, World Bank, Global Flood Partnership, U.N. agencies, Red Cross</a:t>
            </a:r>
            <a:endParaRPr lang="en-US" b="1" dirty="0"/>
          </a:p>
        </p:txBody>
      </p:sp>
      <p:sp>
        <p:nvSpPr>
          <p:cNvPr id="4" name="Slide Number Placeholder 3"/>
          <p:cNvSpPr>
            <a:spLocks noGrp="1"/>
          </p:cNvSpPr>
          <p:nvPr>
            <p:ph type="sldNum" sz="quarter" idx="10"/>
          </p:nvPr>
        </p:nvSpPr>
        <p:spPr/>
        <p:txBody>
          <a:bodyPr/>
          <a:lstStyle/>
          <a:p>
            <a:pPr defTabSz="914126">
              <a:defRPr/>
            </a:pPr>
            <a:endParaRPr lang="en-US" dirty="0"/>
          </a:p>
        </p:txBody>
      </p:sp>
      <p:sp>
        <p:nvSpPr>
          <p:cNvPr id="7" name="TextBox 6"/>
          <p:cNvSpPr txBox="1"/>
          <p:nvPr/>
        </p:nvSpPr>
        <p:spPr>
          <a:xfrm>
            <a:off x="11046122" y="4571702"/>
            <a:ext cx="1218883" cy="338466"/>
          </a:xfrm>
          <a:prstGeom prst="rect">
            <a:avLst/>
          </a:prstGeom>
          <a:noFill/>
        </p:spPr>
        <p:txBody>
          <a:bodyPr wrap="square" rtlCol="0">
            <a:spAutoFit/>
          </a:bodyPr>
          <a:lstStyle/>
          <a:p>
            <a:pPr defTabSz="914126"/>
            <a:r>
              <a:rPr lang="en-US" sz="800" b="1" dirty="0">
                <a:solidFill>
                  <a:srgbClr val="000000"/>
                </a:solidFill>
                <a:latin typeface="Arial"/>
              </a:rPr>
              <a:t>Image:  Ana Barros (Duke University)</a:t>
            </a:r>
          </a:p>
        </p:txBody>
      </p:sp>
    </p:spTree>
    <p:extLst>
      <p:ext uri="{BB962C8B-B14F-4D97-AF65-F5344CB8AC3E}">
        <p14:creationId xmlns:p14="http://schemas.microsoft.com/office/powerpoint/2010/main" val="291175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60" y="973881"/>
            <a:ext cx="12036465" cy="5713512"/>
          </a:xfrm>
        </p:spPr>
        <p:txBody>
          <a:bodyPr/>
          <a:lstStyle/>
          <a:p>
            <a:r>
              <a:rPr lang="en-US" b="1" dirty="0" smtClean="0"/>
              <a:t>Assimilation of clear-sky passive microwave observations have the large impact on improving forecast track and intensity errors over the last 20 years but temporal frequency of data have not allowed for improved forecasts of inner core dynamics</a:t>
            </a:r>
          </a:p>
          <a:p>
            <a:r>
              <a:rPr lang="en-US" b="1" dirty="0" smtClean="0"/>
              <a:t>OSSE studies have shown improved initial intensity with assimilation of simulated observations (below)</a:t>
            </a:r>
          </a:p>
          <a:p>
            <a:r>
              <a:rPr lang="en-US" b="1" dirty="0" smtClean="0"/>
              <a:t>Application areas:</a:t>
            </a:r>
          </a:p>
          <a:p>
            <a:pPr lvl="1"/>
            <a:r>
              <a:rPr lang="en-US" dirty="0" smtClean="0"/>
              <a:t>Development of forward                                                                                                                            operators, bias correction,                                                                                                                                    error </a:t>
            </a:r>
            <a:r>
              <a:rPr lang="en-US" dirty="0" err="1" smtClean="0"/>
              <a:t>covariances</a:t>
            </a:r>
            <a:r>
              <a:rPr lang="en-US" dirty="0" smtClean="0"/>
              <a:t>, and                                                                                                                                quality control</a:t>
            </a:r>
          </a:p>
          <a:p>
            <a:pPr lvl="1"/>
            <a:r>
              <a:rPr lang="en-US" dirty="0" smtClean="0"/>
              <a:t>Integration into global (GFS;                                                                                                                 ECMWF) and regional (HWRF)                                                                                                               numerical modeling systems</a:t>
            </a:r>
          </a:p>
          <a:p>
            <a:r>
              <a:rPr lang="en-US" b="1" dirty="0" smtClean="0"/>
              <a:t>Data frequency requirements of                                                                                                                              30 – 60 minutes; data latency </a:t>
            </a:r>
            <a:r>
              <a:rPr lang="en-US" b="1" dirty="0" smtClean="0"/>
              <a:t>                                                                                             requirements </a:t>
            </a:r>
            <a:r>
              <a:rPr lang="en-US" b="1" dirty="0" smtClean="0"/>
              <a:t>from 2 - 6 hours </a:t>
            </a:r>
            <a:r>
              <a:rPr lang="en-US" b="1" dirty="0" smtClean="0"/>
              <a:t>                                                                                                depending </a:t>
            </a:r>
            <a:r>
              <a:rPr lang="en-US" b="1" dirty="0" smtClean="0"/>
              <a:t>on assimilation strategy</a:t>
            </a:r>
          </a:p>
          <a:p>
            <a:r>
              <a:rPr lang="en-US" b="1" dirty="0" smtClean="0"/>
              <a:t>Potential users:  NOAA/NCEP/EMC, NASA GMAO, </a:t>
            </a:r>
            <a:r>
              <a:rPr lang="en-US" b="1" dirty="0" err="1" smtClean="0"/>
              <a:t>MeteoFrance</a:t>
            </a:r>
            <a:r>
              <a:rPr lang="en-US" b="1" dirty="0" smtClean="0"/>
              <a:t>, UK Met Office, ECMWF</a:t>
            </a:r>
            <a:endParaRPr lang="en-US" b="1" dirty="0"/>
          </a:p>
        </p:txBody>
      </p:sp>
      <p:sp>
        <p:nvSpPr>
          <p:cNvPr id="2" name="Title 1"/>
          <p:cNvSpPr>
            <a:spLocks noGrp="1"/>
          </p:cNvSpPr>
          <p:nvPr>
            <p:ph type="title"/>
          </p:nvPr>
        </p:nvSpPr>
        <p:spPr>
          <a:xfrm>
            <a:off x="-1" y="153255"/>
            <a:ext cx="12188825" cy="530087"/>
          </a:xfrm>
        </p:spPr>
        <p:txBody>
          <a:bodyPr/>
          <a:lstStyle/>
          <a:p>
            <a:r>
              <a:rPr lang="en-US" dirty="0" smtClean="0"/>
              <a:t>Tropical Cyclone Modeling and Data Assimilation</a:t>
            </a:r>
            <a:endParaRPr lang="en-US" dirty="0"/>
          </a:p>
        </p:txBody>
      </p:sp>
      <p:sp>
        <p:nvSpPr>
          <p:cNvPr id="4" name="Slide Number Placeholder 3"/>
          <p:cNvSpPr>
            <a:spLocks noGrp="1"/>
          </p:cNvSpPr>
          <p:nvPr>
            <p:ph type="sldNum" sz="quarter" idx="10"/>
          </p:nvPr>
        </p:nvSpPr>
        <p:spPr/>
        <p:txBody>
          <a:bodyPr/>
          <a:lstStyle/>
          <a:p>
            <a:pPr defTabSz="914126">
              <a:defRPr/>
            </a:pPr>
            <a:endParaRPr lang="en-US" dirty="0"/>
          </a:p>
        </p:txBody>
      </p:sp>
      <p:sp>
        <p:nvSpPr>
          <p:cNvPr id="7" name="TextBox 6"/>
          <p:cNvSpPr txBox="1"/>
          <p:nvPr/>
        </p:nvSpPr>
        <p:spPr>
          <a:xfrm>
            <a:off x="11046122" y="4571702"/>
            <a:ext cx="1218883" cy="338466"/>
          </a:xfrm>
          <a:prstGeom prst="rect">
            <a:avLst/>
          </a:prstGeom>
          <a:noFill/>
        </p:spPr>
        <p:txBody>
          <a:bodyPr wrap="square" rtlCol="0">
            <a:spAutoFit/>
          </a:bodyPr>
          <a:lstStyle/>
          <a:p>
            <a:pPr defTabSz="914126"/>
            <a:r>
              <a:rPr lang="en-US" sz="800" b="1" dirty="0">
                <a:solidFill>
                  <a:srgbClr val="000000"/>
                </a:solidFill>
                <a:latin typeface="Arial"/>
              </a:rPr>
              <a:t>Image:  Ana Barros (Duke University)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881"/>
          <a:stretch/>
        </p:blipFill>
        <p:spPr>
          <a:xfrm>
            <a:off x="4429965" y="2203617"/>
            <a:ext cx="7758860" cy="3266245"/>
          </a:xfrm>
          <a:prstGeom prst="rect">
            <a:avLst/>
          </a:prstGeom>
        </p:spPr>
      </p:pic>
      <p:sp>
        <p:nvSpPr>
          <p:cNvPr id="6" name="TextBox 5"/>
          <p:cNvSpPr txBox="1"/>
          <p:nvPr/>
        </p:nvSpPr>
        <p:spPr>
          <a:xfrm>
            <a:off x="4799349" y="4647883"/>
            <a:ext cx="1828324" cy="276927"/>
          </a:xfrm>
          <a:prstGeom prst="rect">
            <a:avLst/>
          </a:prstGeom>
          <a:noFill/>
        </p:spPr>
        <p:txBody>
          <a:bodyPr wrap="square" rtlCol="0">
            <a:spAutoFit/>
          </a:bodyPr>
          <a:lstStyle/>
          <a:p>
            <a:pPr defTabSz="914126"/>
            <a:r>
              <a:rPr lang="en-US" sz="1200" b="1" dirty="0">
                <a:solidFill>
                  <a:srgbClr val="000000"/>
                </a:solidFill>
                <a:latin typeface="Arial"/>
              </a:rPr>
              <a:t>Control (no TROPICS)</a:t>
            </a:r>
          </a:p>
        </p:txBody>
      </p:sp>
      <p:sp>
        <p:nvSpPr>
          <p:cNvPr id="9" name="TextBox 8"/>
          <p:cNvSpPr txBox="1"/>
          <p:nvPr/>
        </p:nvSpPr>
        <p:spPr>
          <a:xfrm>
            <a:off x="8760717" y="4647883"/>
            <a:ext cx="1828324" cy="276927"/>
          </a:xfrm>
          <a:prstGeom prst="rect">
            <a:avLst/>
          </a:prstGeom>
          <a:noFill/>
        </p:spPr>
        <p:txBody>
          <a:bodyPr wrap="square" rtlCol="0">
            <a:spAutoFit/>
          </a:bodyPr>
          <a:lstStyle/>
          <a:p>
            <a:pPr defTabSz="914126"/>
            <a:r>
              <a:rPr lang="en-US" sz="1200" b="1" dirty="0">
                <a:solidFill>
                  <a:srgbClr val="000000"/>
                </a:solidFill>
                <a:latin typeface="Arial"/>
              </a:rPr>
              <a:t>With TROPICS</a:t>
            </a:r>
          </a:p>
        </p:txBody>
      </p:sp>
      <p:sp>
        <p:nvSpPr>
          <p:cNvPr id="10" name="TextBox 9"/>
          <p:cNvSpPr txBox="1"/>
          <p:nvPr/>
        </p:nvSpPr>
        <p:spPr>
          <a:xfrm>
            <a:off x="9979600" y="5453057"/>
            <a:ext cx="2285405" cy="215388"/>
          </a:xfrm>
          <a:prstGeom prst="rect">
            <a:avLst/>
          </a:prstGeom>
          <a:noFill/>
        </p:spPr>
        <p:txBody>
          <a:bodyPr wrap="square" rtlCol="0">
            <a:spAutoFit/>
          </a:bodyPr>
          <a:lstStyle/>
          <a:p>
            <a:pPr defTabSz="914126"/>
            <a:r>
              <a:rPr lang="en-US" sz="800" b="1" dirty="0">
                <a:solidFill>
                  <a:srgbClr val="000000"/>
                </a:solidFill>
                <a:latin typeface="Arial"/>
              </a:rPr>
              <a:t>Figure:  </a:t>
            </a:r>
            <a:r>
              <a:rPr lang="en-US" sz="800" b="1" dirty="0" err="1">
                <a:solidFill>
                  <a:srgbClr val="000000"/>
                </a:solidFill>
                <a:latin typeface="Arial"/>
              </a:rPr>
              <a:t>Bachir</a:t>
            </a:r>
            <a:r>
              <a:rPr lang="en-US" sz="800" b="1" dirty="0">
                <a:solidFill>
                  <a:srgbClr val="000000"/>
                </a:solidFill>
                <a:latin typeface="Arial"/>
              </a:rPr>
              <a:t> </a:t>
            </a:r>
            <a:r>
              <a:rPr lang="en-US" sz="800" b="1" dirty="0" err="1">
                <a:solidFill>
                  <a:srgbClr val="000000"/>
                </a:solidFill>
                <a:latin typeface="Arial"/>
              </a:rPr>
              <a:t>Annane</a:t>
            </a:r>
            <a:r>
              <a:rPr lang="en-US" sz="800" b="1" dirty="0">
                <a:solidFill>
                  <a:srgbClr val="000000"/>
                </a:solidFill>
                <a:latin typeface="Arial"/>
              </a:rPr>
              <a:t> (FIU; NOAA/AOML)</a:t>
            </a:r>
          </a:p>
        </p:txBody>
      </p:sp>
    </p:spTree>
    <p:extLst>
      <p:ext uri="{BB962C8B-B14F-4D97-AF65-F5344CB8AC3E}">
        <p14:creationId xmlns:p14="http://schemas.microsoft.com/office/powerpoint/2010/main" val="184249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893"/>
            <a:ext cx="12188825" cy="68589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222354" flipH="1">
            <a:off x="9696361" y="4141237"/>
            <a:ext cx="2135880" cy="1201431"/>
          </a:xfrm>
          <a:prstGeom prst="rect">
            <a:avLst/>
          </a:prstGeom>
        </p:spPr>
      </p:pic>
      <p:sp>
        <p:nvSpPr>
          <p:cNvPr id="6" name="TextBox 5"/>
          <p:cNvSpPr txBox="1"/>
          <p:nvPr/>
        </p:nvSpPr>
        <p:spPr>
          <a:xfrm>
            <a:off x="3862792" y="5205855"/>
            <a:ext cx="2436251" cy="584623"/>
          </a:xfrm>
          <a:prstGeom prst="rect">
            <a:avLst/>
          </a:prstGeom>
          <a:noFill/>
        </p:spPr>
        <p:txBody>
          <a:bodyPr wrap="none" rtlCol="0">
            <a:spAutoFit/>
          </a:bodyPr>
          <a:lstStyle/>
          <a:p>
            <a:pPr algn="ctr"/>
            <a:r>
              <a:rPr lang="en-US" sz="3199" b="1" dirty="0">
                <a:solidFill>
                  <a:schemeClr val="bg1"/>
                </a:solidFill>
              </a:rPr>
              <a:t>Questions?</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88373" y="193280"/>
            <a:ext cx="9073290" cy="4530783"/>
          </a:xfrm>
          <a:prstGeom prst="rect">
            <a:avLst/>
          </a:prstGeom>
        </p:spPr>
      </p:pic>
    </p:spTree>
    <p:extLst>
      <p:ext uri="{BB962C8B-B14F-4D97-AF65-F5344CB8AC3E}">
        <p14:creationId xmlns:p14="http://schemas.microsoft.com/office/powerpoint/2010/main" val="573532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692" y="3259506"/>
            <a:ext cx="1732249" cy="2664998"/>
          </a:xfrm>
          <a:prstGeom prst="rect">
            <a:avLst/>
          </a:prstGeom>
        </p:spPr>
      </p:pic>
      <p:pic>
        <p:nvPicPr>
          <p:cNvPr id="2" name="TROPICS_constellation_deadsh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6556" r="14693"/>
          <a:stretch>
            <a:fillRect/>
          </a:stretch>
        </p:blipFill>
        <p:spPr>
          <a:xfrm>
            <a:off x="5318928" y="1093963"/>
            <a:ext cx="3293808" cy="2694934"/>
          </a:xfrm>
          <a:prstGeom prst="rect">
            <a:avLst/>
          </a:prstGeom>
        </p:spPr>
      </p:pic>
      <p:sp>
        <p:nvSpPr>
          <p:cNvPr id="3" name="Title 2"/>
          <p:cNvSpPr>
            <a:spLocks noGrp="1"/>
          </p:cNvSpPr>
          <p:nvPr>
            <p:ph type="title"/>
          </p:nvPr>
        </p:nvSpPr>
        <p:spPr/>
        <p:txBody>
          <a:bodyPr/>
          <a:lstStyle/>
          <a:p>
            <a:r>
              <a:rPr lang="en-US" dirty="0" smtClean="0"/>
              <a:t>TROPICS</a:t>
            </a:r>
            <a:r>
              <a:rPr lang="en-US" dirty="0"/>
              <a:t> </a:t>
            </a:r>
            <a:r>
              <a:rPr lang="en-US" dirty="0" smtClean="0"/>
              <a:t>Mission </a:t>
            </a:r>
            <a:r>
              <a:rPr lang="en-US" dirty="0"/>
              <a:t>Overview</a:t>
            </a:r>
          </a:p>
        </p:txBody>
      </p:sp>
      <p:sp>
        <p:nvSpPr>
          <p:cNvPr id="5" name="AutoShape 2" descr="ryanFig1"/>
          <p:cNvSpPr>
            <a:spLocks noChangeAspect="1" noChangeArrowheads="1"/>
          </p:cNvSpPr>
          <p:nvPr/>
        </p:nvSpPr>
        <p:spPr bwMode="auto">
          <a:xfrm>
            <a:off x="1679137"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pic>
        <p:nvPicPr>
          <p:cNvPr id="9" name="Picture 8"/>
          <p:cNvPicPr>
            <a:picLocks noChangeAspect="1"/>
          </p:cNvPicPr>
          <p:nvPr/>
        </p:nvPicPr>
        <p:blipFill rotWithShape="1">
          <a:blip r:embed="rId7"/>
          <a:srcRect r="24344"/>
          <a:stretch/>
        </p:blipFill>
        <p:spPr>
          <a:xfrm>
            <a:off x="5718670" y="3964270"/>
            <a:ext cx="2988312" cy="2277111"/>
          </a:xfrm>
          <a:prstGeom prst="rect">
            <a:avLst/>
          </a:prstGeom>
        </p:spPr>
      </p:pic>
      <p:sp>
        <p:nvSpPr>
          <p:cNvPr id="17" name="TextBox 16"/>
          <p:cNvSpPr txBox="1"/>
          <p:nvPr/>
        </p:nvSpPr>
        <p:spPr>
          <a:xfrm>
            <a:off x="68571" y="4186021"/>
            <a:ext cx="3756401" cy="1931298"/>
          </a:xfrm>
          <a:prstGeom prst="rect">
            <a:avLst/>
          </a:prstGeom>
          <a:noFill/>
        </p:spPr>
        <p:txBody>
          <a:bodyPr wrap="square" rtlCol="0">
            <a:spAutoFit/>
          </a:bodyPr>
          <a:lstStyle/>
          <a:p>
            <a:pPr marL="182880" indent="-182880">
              <a:spcBef>
                <a:spcPts val="300"/>
              </a:spcBef>
              <a:buFont typeface="Arial" panose="020B0604020202020204" pitchFamily="34" charset="0"/>
              <a:buChar char="•"/>
            </a:pPr>
            <a:r>
              <a:rPr lang="en-US" sz="1400" b="1" dirty="0"/>
              <a:t>Astra Space was awarded three launches from Kwajalein Atoll into three orbital planes</a:t>
            </a:r>
          </a:p>
          <a:p>
            <a:pPr marL="182880" indent="-182880">
              <a:spcBef>
                <a:spcPts val="300"/>
              </a:spcBef>
              <a:buFont typeface="Arial" panose="020B0604020202020204" pitchFamily="34" charset="0"/>
              <a:buChar char="•"/>
            </a:pPr>
            <a:r>
              <a:rPr lang="en-US" sz="1400" b="1" dirty="0" smtClean="0"/>
              <a:t>Mission has </a:t>
            </a:r>
            <a:r>
              <a:rPr lang="en-US" sz="1400" b="1" dirty="0"/>
              <a:t>s</a:t>
            </a:r>
            <a:r>
              <a:rPr lang="en-US" sz="1400" b="1" dirty="0" smtClean="0"/>
              <a:t>ix CubeSats with </a:t>
            </a:r>
            <a:r>
              <a:rPr lang="en-US" sz="1400" b="1" dirty="0"/>
              <a:t>a</a:t>
            </a:r>
            <a:r>
              <a:rPr lang="en-US" sz="1400" b="1" dirty="0" smtClean="0"/>
              <a:t> year-long science operations</a:t>
            </a:r>
            <a:endParaRPr lang="en-US" sz="1400" b="1" dirty="0"/>
          </a:p>
          <a:p>
            <a:pPr marL="182880" indent="-182880">
              <a:spcBef>
                <a:spcPts val="300"/>
              </a:spcBef>
              <a:buFont typeface="Arial" panose="020B0604020202020204" pitchFamily="34" charset="0"/>
              <a:buChar char="•"/>
            </a:pPr>
            <a:r>
              <a:rPr lang="en-US" sz="1400" b="1" dirty="0" smtClean="0"/>
              <a:t>Launch window</a:t>
            </a:r>
            <a:r>
              <a:rPr lang="en-US" sz="1400" b="1" dirty="0"/>
              <a:t> </a:t>
            </a:r>
            <a:r>
              <a:rPr lang="en-US" sz="1400" b="1" dirty="0" smtClean="0"/>
              <a:t>is </a:t>
            </a:r>
            <a:r>
              <a:rPr lang="en-US" sz="1400" b="1" dirty="0"/>
              <a:t>Jan. 8 </a:t>
            </a:r>
            <a:r>
              <a:rPr lang="en-US" sz="1400" b="1" dirty="0" smtClean="0"/>
              <a:t>to </a:t>
            </a:r>
            <a:r>
              <a:rPr lang="en-US" sz="1400" b="1" dirty="0"/>
              <a:t>July 31, </a:t>
            </a:r>
            <a:r>
              <a:rPr lang="en-US" sz="1400" b="1" dirty="0" smtClean="0"/>
              <a:t>2022 (all three within 120 </a:t>
            </a:r>
            <a:r>
              <a:rPr lang="en-US" sz="1400" b="1" dirty="0"/>
              <a:t>days) </a:t>
            </a:r>
            <a:endParaRPr lang="en-US" sz="1400" b="1" dirty="0" smtClean="0"/>
          </a:p>
          <a:p>
            <a:pPr marL="182880" indent="-182880">
              <a:spcBef>
                <a:spcPts val="300"/>
              </a:spcBef>
              <a:buFont typeface="Arial" panose="020B0604020202020204" pitchFamily="34" charset="0"/>
              <a:buChar char="•"/>
            </a:pPr>
            <a:r>
              <a:rPr lang="en-US" sz="1400" b="1" dirty="0" smtClean="0"/>
              <a:t>Better than 60-min. media revisit rate</a:t>
            </a:r>
          </a:p>
        </p:txBody>
      </p:sp>
      <p:sp>
        <p:nvSpPr>
          <p:cNvPr id="19" name="TextBox 18"/>
          <p:cNvSpPr txBox="1"/>
          <p:nvPr/>
        </p:nvSpPr>
        <p:spPr>
          <a:xfrm>
            <a:off x="3739393" y="5924504"/>
            <a:ext cx="1793219" cy="307777"/>
          </a:xfrm>
          <a:prstGeom prst="rect">
            <a:avLst/>
          </a:prstGeom>
          <a:noFill/>
        </p:spPr>
        <p:txBody>
          <a:bodyPr wrap="square" rtlCol="0">
            <a:spAutoFit/>
          </a:bodyPr>
          <a:lstStyle/>
          <a:p>
            <a:pPr algn="ctr"/>
            <a:r>
              <a:rPr lang="en-US" sz="1400" b="1" dirty="0" smtClean="0"/>
              <a:t>Astra Rocket 3.1</a:t>
            </a:r>
            <a:endParaRPr lang="en-US" sz="1400" b="1" dirty="0"/>
          </a:p>
        </p:txBody>
      </p:sp>
      <p:pic>
        <p:nvPicPr>
          <p:cNvPr id="27" name="Picture 26"/>
          <p:cNvPicPr>
            <a:picLocks noChangeAspect="1"/>
          </p:cNvPicPr>
          <p:nvPr/>
        </p:nvPicPr>
        <p:blipFill>
          <a:blip r:embed="rId8"/>
          <a:stretch>
            <a:fillRect/>
          </a:stretch>
        </p:blipFill>
        <p:spPr>
          <a:xfrm rot="180000">
            <a:off x="1987085" y="1039123"/>
            <a:ext cx="2783732" cy="2925966"/>
          </a:xfrm>
          <a:prstGeom prst="rect">
            <a:avLst/>
          </a:prstGeom>
        </p:spPr>
      </p:pic>
      <p:pic>
        <p:nvPicPr>
          <p:cNvPr id="32" name="Picture 2" descr="C:\Users\st16626\Desktop\NASA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1801" y="186215"/>
            <a:ext cx="861093" cy="64776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8571" y="2121788"/>
            <a:ext cx="3568392" cy="1538883"/>
          </a:xfrm>
          <a:prstGeom prst="rect">
            <a:avLst/>
          </a:prstGeom>
          <a:noFill/>
        </p:spPr>
        <p:txBody>
          <a:bodyPr wrap="square" rtlCol="0">
            <a:spAutoFit/>
          </a:bodyPr>
          <a:lstStyle/>
          <a:p>
            <a:pPr marL="182880" indent="-182880">
              <a:spcBef>
                <a:spcPts val="300"/>
              </a:spcBef>
              <a:buFont typeface="Arial" panose="020B0604020202020204" pitchFamily="34" charset="0"/>
              <a:buChar char="•"/>
            </a:pPr>
            <a:r>
              <a:rPr lang="en-US" sz="1400" b="1" dirty="0" smtClean="0"/>
              <a:t>3U CubeSat: 10 cm x 10 cm x 36 cm</a:t>
            </a:r>
          </a:p>
          <a:p>
            <a:pPr marL="182880" indent="-182880">
              <a:spcBef>
                <a:spcPts val="300"/>
              </a:spcBef>
              <a:buFont typeface="Arial" panose="020B0604020202020204" pitchFamily="34" charset="0"/>
              <a:buChar char="•"/>
            </a:pPr>
            <a:r>
              <a:rPr lang="en-US" sz="1400" b="1" dirty="0" smtClean="0"/>
              <a:t>Mass: </a:t>
            </a:r>
            <a:r>
              <a:rPr lang="en-US" sz="1400" b="1" dirty="0" smtClean="0"/>
              <a:t>5.4 </a:t>
            </a:r>
            <a:r>
              <a:rPr lang="en-US" sz="1400" b="1" dirty="0" smtClean="0"/>
              <a:t>kg</a:t>
            </a:r>
          </a:p>
          <a:p>
            <a:pPr marL="182880" indent="-182880">
              <a:spcBef>
                <a:spcPts val="300"/>
              </a:spcBef>
              <a:buFont typeface="Arial" panose="020B0604020202020204" pitchFamily="34" charset="0"/>
              <a:buChar char="•"/>
            </a:pPr>
            <a:r>
              <a:rPr lang="en-US" sz="1400" b="1" dirty="0" smtClean="0"/>
              <a:t>Blue Canyon Technologies bus</a:t>
            </a:r>
          </a:p>
          <a:p>
            <a:pPr marL="182880" indent="-182880">
              <a:spcBef>
                <a:spcPts val="300"/>
              </a:spcBef>
              <a:buFont typeface="Arial" panose="020B0604020202020204" pitchFamily="34" charset="0"/>
              <a:buChar char="•"/>
            </a:pPr>
            <a:r>
              <a:rPr lang="en-US" sz="1400" b="1" dirty="0" smtClean="0"/>
              <a:t>LL passive millimeter-wave payload</a:t>
            </a:r>
          </a:p>
          <a:p>
            <a:pPr marL="182880" indent="-182880">
              <a:spcBef>
                <a:spcPts val="300"/>
              </a:spcBef>
              <a:buFont typeface="Arial" panose="020B0604020202020204" pitchFamily="34" charset="0"/>
              <a:buChar char="•"/>
            </a:pPr>
            <a:r>
              <a:rPr lang="en-US" sz="1400" b="1" dirty="0" smtClean="0"/>
              <a:t>S-band </a:t>
            </a:r>
            <a:r>
              <a:rPr lang="en-US" sz="1400" b="1" dirty="0" err="1" smtClean="0"/>
              <a:t>Innoflight</a:t>
            </a:r>
            <a:r>
              <a:rPr lang="en-US" sz="1400" b="1" dirty="0" smtClean="0"/>
              <a:t> radio</a:t>
            </a:r>
          </a:p>
          <a:p>
            <a:pPr marL="285750" indent="-285750">
              <a:buFont typeface="Arial" panose="020B0604020202020204" pitchFamily="34" charset="0"/>
              <a:buChar char="•"/>
            </a:pPr>
            <a:endParaRPr lang="en-US" sz="1400" b="1" dirty="0"/>
          </a:p>
        </p:txBody>
      </p:sp>
      <p:sp>
        <p:nvSpPr>
          <p:cNvPr id="21" name="TextBox 20"/>
          <p:cNvSpPr txBox="1"/>
          <p:nvPr/>
        </p:nvSpPr>
        <p:spPr>
          <a:xfrm>
            <a:off x="5318928" y="3492480"/>
            <a:ext cx="998991" cy="307777"/>
          </a:xfrm>
          <a:prstGeom prst="rect">
            <a:avLst/>
          </a:prstGeom>
          <a:noFill/>
        </p:spPr>
        <p:txBody>
          <a:bodyPr wrap="none" rtlCol="0">
            <a:spAutoFit/>
          </a:bodyPr>
          <a:lstStyle/>
          <a:p>
            <a:pPr algn="ctr"/>
            <a:r>
              <a:rPr lang="en-US" sz="1400" b="1" dirty="0" err="1" smtClean="0">
                <a:solidFill>
                  <a:schemeClr val="bg1"/>
                </a:solidFill>
              </a:rPr>
              <a:t>Deadshot</a:t>
            </a:r>
            <a:endParaRPr lang="en-US" sz="1400" b="1" dirty="0">
              <a:solidFill>
                <a:schemeClr val="bg1"/>
              </a:solidFill>
            </a:endParaRPr>
          </a:p>
        </p:txBody>
      </p:sp>
      <p:pic>
        <p:nvPicPr>
          <p:cNvPr id="22" name="Picture 21"/>
          <p:cNvPicPr>
            <a:picLocks noChangeAspect="1"/>
          </p:cNvPicPr>
          <p:nvPr/>
        </p:nvPicPr>
        <p:blipFill>
          <a:blip r:embed="rId10"/>
          <a:stretch>
            <a:fillRect/>
          </a:stretch>
        </p:blipFill>
        <p:spPr>
          <a:xfrm>
            <a:off x="10668333" y="1208467"/>
            <a:ext cx="1404134" cy="1321807"/>
          </a:xfrm>
          <a:prstGeom prst="rect">
            <a:avLst/>
          </a:prstGeom>
        </p:spPr>
      </p:pic>
      <p:sp>
        <p:nvSpPr>
          <p:cNvPr id="53" name="TextBox 52"/>
          <p:cNvSpPr txBox="1"/>
          <p:nvPr/>
        </p:nvSpPr>
        <p:spPr>
          <a:xfrm>
            <a:off x="5676160" y="5956324"/>
            <a:ext cx="3090911" cy="307777"/>
          </a:xfrm>
          <a:prstGeom prst="rect">
            <a:avLst/>
          </a:prstGeom>
          <a:noFill/>
        </p:spPr>
        <p:txBody>
          <a:bodyPr wrap="none" rtlCol="0">
            <a:spAutoFit/>
          </a:bodyPr>
          <a:lstStyle/>
          <a:p>
            <a:pPr algn="ctr"/>
            <a:r>
              <a:rPr lang="en-US" sz="1400" b="1" dirty="0" smtClean="0">
                <a:solidFill>
                  <a:schemeClr val="bg1"/>
                </a:solidFill>
              </a:rPr>
              <a:t>TROPICS Ground Station Network</a:t>
            </a:r>
            <a:endParaRPr lang="en-US" sz="1400" b="1" dirty="0">
              <a:solidFill>
                <a:schemeClr val="bg1"/>
              </a:solidFill>
            </a:endParaRPr>
          </a:p>
        </p:txBody>
      </p:sp>
      <p:sp>
        <p:nvSpPr>
          <p:cNvPr id="25" name="Right Arrow 24"/>
          <p:cNvSpPr/>
          <p:nvPr/>
        </p:nvSpPr>
        <p:spPr>
          <a:xfrm>
            <a:off x="8839201" y="5345919"/>
            <a:ext cx="1124685" cy="459826"/>
          </a:xfrm>
          <a:prstGeom prst="rightArrow">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pic>
        <p:nvPicPr>
          <p:cNvPr id="54" name="Picture 53"/>
          <p:cNvPicPr>
            <a:picLocks noChangeAspect="1"/>
          </p:cNvPicPr>
          <p:nvPr/>
        </p:nvPicPr>
        <p:blipFill>
          <a:blip r:embed="rId11"/>
          <a:stretch>
            <a:fillRect/>
          </a:stretch>
        </p:blipFill>
        <p:spPr>
          <a:xfrm>
            <a:off x="10023975" y="4824944"/>
            <a:ext cx="1288715" cy="1429436"/>
          </a:xfrm>
          <a:prstGeom prst="rect">
            <a:avLst/>
          </a:prstGeom>
        </p:spPr>
      </p:pic>
      <p:pic>
        <p:nvPicPr>
          <p:cNvPr id="55" name="Picture 54"/>
          <p:cNvPicPr>
            <a:picLocks noChangeAspect="1"/>
          </p:cNvPicPr>
          <p:nvPr/>
        </p:nvPicPr>
        <p:blipFill>
          <a:blip r:embed="rId12"/>
          <a:stretch>
            <a:fillRect/>
          </a:stretch>
        </p:blipFill>
        <p:spPr>
          <a:xfrm>
            <a:off x="8773195" y="2936212"/>
            <a:ext cx="1428749" cy="1470884"/>
          </a:xfrm>
          <a:prstGeom prst="rect">
            <a:avLst/>
          </a:prstGeom>
        </p:spPr>
      </p:pic>
      <p:pic>
        <p:nvPicPr>
          <p:cNvPr id="56" name="Picture 55"/>
          <p:cNvPicPr>
            <a:picLocks noChangeAspect="1"/>
          </p:cNvPicPr>
          <p:nvPr/>
        </p:nvPicPr>
        <p:blipFill>
          <a:blip r:embed="rId13"/>
          <a:stretch>
            <a:fillRect/>
          </a:stretch>
        </p:blipFill>
        <p:spPr>
          <a:xfrm>
            <a:off x="10744780" y="2904766"/>
            <a:ext cx="1327687" cy="1533776"/>
          </a:xfrm>
          <a:prstGeom prst="rect">
            <a:avLst/>
          </a:prstGeom>
        </p:spPr>
      </p:pic>
      <p:pic>
        <p:nvPicPr>
          <p:cNvPr id="57" name="Picture 56"/>
          <p:cNvPicPr>
            <a:picLocks noChangeAspect="1"/>
          </p:cNvPicPr>
          <p:nvPr/>
        </p:nvPicPr>
        <p:blipFill>
          <a:blip r:embed="rId14"/>
          <a:stretch>
            <a:fillRect/>
          </a:stretch>
        </p:blipFill>
        <p:spPr>
          <a:xfrm>
            <a:off x="8997399" y="1090407"/>
            <a:ext cx="1341873" cy="1556735"/>
          </a:xfrm>
          <a:prstGeom prst="rect">
            <a:avLst/>
          </a:prstGeom>
        </p:spPr>
      </p:pic>
      <p:cxnSp>
        <p:nvCxnSpPr>
          <p:cNvPr id="30" name="Straight Arrow Connector 29"/>
          <p:cNvCxnSpPr>
            <a:stCxn id="56" idx="1"/>
            <a:endCxn id="55" idx="3"/>
          </p:cNvCxnSpPr>
          <p:nvPr/>
        </p:nvCxnSpPr>
        <p:spPr>
          <a:xfrm flipH="1">
            <a:off x="10201944" y="3671654"/>
            <a:ext cx="542836" cy="0"/>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9668336" y="4438542"/>
            <a:ext cx="444736" cy="458743"/>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10326705" y="2568189"/>
            <a:ext cx="397230" cy="353818"/>
          </a:xfrm>
          <a:prstGeom prst="straightConnector1">
            <a:avLst/>
          </a:prstGeom>
          <a:ln w="2857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57" idx="3"/>
            <a:endCxn id="22" idx="1"/>
          </p:cNvCxnSpPr>
          <p:nvPr/>
        </p:nvCxnSpPr>
        <p:spPr>
          <a:xfrm>
            <a:off x="10339272" y="1868775"/>
            <a:ext cx="329061" cy="596"/>
          </a:xfrm>
          <a:prstGeom prst="straightConnector1">
            <a:avLst/>
          </a:prstGeom>
          <a:ln w="2857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5" idx="0"/>
            <a:endCxn id="57" idx="2"/>
          </p:cNvCxnSpPr>
          <p:nvPr/>
        </p:nvCxnSpPr>
        <p:spPr>
          <a:xfrm flipV="1">
            <a:off x="9487570" y="2647142"/>
            <a:ext cx="180766" cy="289070"/>
          </a:xfrm>
          <a:prstGeom prst="straightConnector1">
            <a:avLst/>
          </a:prstGeom>
          <a:ln w="2857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034" name="TextBox 1033"/>
          <p:cNvSpPr txBox="1"/>
          <p:nvPr/>
        </p:nvSpPr>
        <p:spPr>
          <a:xfrm>
            <a:off x="5938146" y="1090407"/>
            <a:ext cx="2055371" cy="307777"/>
          </a:xfrm>
          <a:prstGeom prst="rect">
            <a:avLst/>
          </a:prstGeom>
          <a:noFill/>
        </p:spPr>
        <p:txBody>
          <a:bodyPr wrap="none" rtlCol="0">
            <a:spAutoFit/>
          </a:bodyPr>
          <a:lstStyle/>
          <a:p>
            <a:pPr algn="ctr"/>
            <a:r>
              <a:rPr lang="en-US" sz="1400" b="1" dirty="0" smtClean="0">
                <a:solidFill>
                  <a:schemeClr val="bg1"/>
                </a:solidFill>
              </a:rPr>
              <a:t>550 km 30° inclination</a:t>
            </a:r>
            <a:endParaRPr lang="en-US" sz="1400" b="1" dirty="0">
              <a:solidFill>
                <a:schemeClr val="bg1"/>
              </a:solidFill>
            </a:endParaRPr>
          </a:p>
        </p:txBody>
      </p:sp>
    </p:spTree>
    <p:extLst>
      <p:ext uri="{BB962C8B-B14F-4D97-AF65-F5344CB8AC3E}">
        <p14:creationId xmlns:p14="http://schemas.microsoft.com/office/powerpoint/2010/main" val="22526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2"/>
                </p:tgtEl>
              </p:cMediaNode>
            </p:video>
          </p:childTnLst>
        </p:cTn>
      </p:par>
    </p:tnLst>
    <p:bldLst>
      <p:bldP spid="17" grpId="0"/>
      <p:bldP spid="19" grpId="0"/>
      <p:bldP spid="21" grpId="0"/>
      <p:bldP spid="53" grpId="0"/>
      <p:bldP spid="25" grpId="0" animBg="1"/>
      <p:bldP spid="10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412" y="3092075"/>
            <a:ext cx="1570678" cy="1570678"/>
          </a:xfrm>
          <a:prstGeom prst="rect">
            <a:avLst/>
          </a:prstGeom>
        </p:spPr>
      </p:pic>
      <p:sp>
        <p:nvSpPr>
          <p:cNvPr id="3" name="Title 2"/>
          <p:cNvSpPr>
            <a:spLocks noGrp="1"/>
          </p:cNvSpPr>
          <p:nvPr>
            <p:ph type="title"/>
          </p:nvPr>
        </p:nvSpPr>
        <p:spPr/>
        <p:txBody>
          <a:bodyPr/>
          <a:lstStyle/>
          <a:p>
            <a:r>
              <a:rPr lang="en-US" dirty="0" smtClean="0"/>
              <a:t>TROPICS </a:t>
            </a:r>
            <a:r>
              <a:rPr lang="en-US" smtClean="0"/>
              <a:t>Science Objectives and Team</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530" t="20448" r="3957"/>
          <a:stretch/>
        </p:blipFill>
        <p:spPr>
          <a:xfrm>
            <a:off x="2056795" y="2421477"/>
            <a:ext cx="7836355" cy="2909897"/>
          </a:xfrm>
          <a:prstGeom prst="rect">
            <a:avLst/>
          </a:prstGeom>
        </p:spPr>
      </p:pic>
      <p:pic>
        <p:nvPicPr>
          <p:cNvPr id="5" name="Picture 2" descr="C:\Users\st16626\Desktop\downloa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8217" y="4511079"/>
            <a:ext cx="2096435" cy="5377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st16626\Desktop\NOAA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360" y="4861437"/>
            <a:ext cx="1064781" cy="1027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st16626\Desktop\GoddardLogoVector.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4413" y="5575841"/>
            <a:ext cx="1977831" cy="6262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2478" y="2270478"/>
            <a:ext cx="1865984" cy="830997"/>
          </a:xfrm>
          <a:prstGeom prst="rect">
            <a:avLst/>
          </a:prstGeom>
          <a:noFill/>
        </p:spPr>
        <p:txBody>
          <a:bodyPr wrap="square" rtlCol="0">
            <a:spAutoFit/>
          </a:bodyPr>
          <a:lstStyle/>
          <a:p>
            <a:pPr algn="ctr"/>
            <a:r>
              <a:rPr lang="en-US" sz="1600" b="1" dirty="0" smtClean="0"/>
              <a:t>Improved Tropical Cyclone Forecasting</a:t>
            </a:r>
            <a:endParaRPr lang="en-US" sz="1600" b="1" dirty="0"/>
          </a:p>
        </p:txBody>
      </p:sp>
      <p:sp>
        <p:nvSpPr>
          <p:cNvPr id="11" name="TextBox 10"/>
          <p:cNvSpPr txBox="1"/>
          <p:nvPr/>
        </p:nvSpPr>
        <p:spPr>
          <a:xfrm>
            <a:off x="10149816" y="2685977"/>
            <a:ext cx="1845412" cy="584775"/>
          </a:xfrm>
          <a:prstGeom prst="rect">
            <a:avLst/>
          </a:prstGeom>
          <a:noFill/>
        </p:spPr>
        <p:txBody>
          <a:bodyPr wrap="square" rtlCol="0">
            <a:spAutoFit/>
          </a:bodyPr>
          <a:lstStyle/>
          <a:p>
            <a:pPr algn="ctr"/>
            <a:r>
              <a:rPr lang="en-US" sz="1600" b="1" dirty="0" smtClean="0"/>
              <a:t>Tropical Cyclone Intensity</a:t>
            </a:r>
            <a:endParaRPr lang="en-US" sz="1600" b="1" dirty="0"/>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2645" y="1076528"/>
            <a:ext cx="799599" cy="799599"/>
          </a:xfrm>
          <a:prstGeom prst="rect">
            <a:avLst/>
          </a:prstGeom>
        </p:spPr>
      </p:pic>
      <p:pic>
        <p:nvPicPr>
          <p:cNvPr id="13" name="Picture 2" descr="C:\Users\st16626\Desktop\downloa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2901" y="1201165"/>
            <a:ext cx="2321892" cy="5956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65817" y="5719679"/>
            <a:ext cx="1428596" cy="338554"/>
          </a:xfrm>
          <a:prstGeom prst="rect">
            <a:avLst/>
          </a:prstGeom>
          <a:noFill/>
        </p:spPr>
        <p:txBody>
          <a:bodyPr wrap="square" rtlCol="0">
            <a:spAutoFit/>
          </a:bodyPr>
          <a:lstStyle/>
          <a:p>
            <a:pPr algn="ctr"/>
            <a:r>
              <a:rPr lang="en-US" sz="1600" b="1" dirty="0" smtClean="0"/>
              <a:t>Precipitation</a:t>
            </a:r>
            <a:endParaRPr lang="en-US" sz="1600" b="1" dirty="0"/>
          </a:p>
        </p:txBody>
      </p:sp>
      <p:cxnSp>
        <p:nvCxnSpPr>
          <p:cNvPr id="16" name="Straight Arrow Connector 15"/>
          <p:cNvCxnSpPr/>
          <p:nvPr/>
        </p:nvCxnSpPr>
        <p:spPr>
          <a:xfrm flipV="1">
            <a:off x="5380115" y="5150069"/>
            <a:ext cx="673027" cy="59326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86842" y="1877151"/>
            <a:ext cx="3558155" cy="338554"/>
          </a:xfrm>
          <a:prstGeom prst="rect">
            <a:avLst/>
          </a:prstGeom>
          <a:noFill/>
        </p:spPr>
        <p:txBody>
          <a:bodyPr wrap="none" rtlCol="0">
            <a:spAutoFit/>
          </a:bodyPr>
          <a:lstStyle/>
          <a:p>
            <a:pPr algn="ctr"/>
            <a:r>
              <a:rPr lang="en-US" sz="1600" b="1" dirty="0" smtClean="0"/>
              <a:t>Temperature and moisture profiles</a:t>
            </a:r>
            <a:endParaRPr lang="en-US" sz="1600" b="1" dirty="0"/>
          </a:p>
        </p:txBody>
      </p:sp>
      <p:cxnSp>
        <p:nvCxnSpPr>
          <p:cNvPr id="18" name="Straight Arrow Connector 17"/>
          <p:cNvCxnSpPr/>
          <p:nvPr/>
        </p:nvCxnSpPr>
        <p:spPr>
          <a:xfrm flipH="1">
            <a:off x="5833241" y="2234040"/>
            <a:ext cx="1108844" cy="74652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2704" y="3365638"/>
            <a:ext cx="1367463" cy="957225"/>
          </a:xfrm>
          <a:prstGeom prst="rect">
            <a:avLst/>
          </a:prstGeom>
        </p:spPr>
      </p:pic>
      <p:pic>
        <p:nvPicPr>
          <p:cNvPr id="21" name="Content Placeholder 3" descr="LL_Logo_alone_blue.png"/>
          <p:cNvPicPr>
            <a:picLocks noChangeAspect="1"/>
          </p:cNvPicPr>
          <p:nvPr/>
        </p:nvPicPr>
        <p:blipFill>
          <a:blip r:embed="rId10" cstate="print"/>
          <a:stretch>
            <a:fillRect/>
          </a:stretch>
        </p:blipFill>
        <p:spPr>
          <a:xfrm>
            <a:off x="2534973" y="1251772"/>
            <a:ext cx="548524" cy="531083"/>
          </a:xfrm>
          <a:prstGeom prst="rect">
            <a:avLst/>
          </a:prstGeom>
        </p:spPr>
      </p:pic>
      <p:pic>
        <p:nvPicPr>
          <p:cNvPr id="24" name="Picture 23"/>
          <p:cNvPicPr>
            <a:picLocks noChangeAspect="1"/>
          </p:cNvPicPr>
          <p:nvPr/>
        </p:nvPicPr>
        <p:blipFill>
          <a:blip r:embed="rId11"/>
          <a:stretch>
            <a:fillRect/>
          </a:stretch>
        </p:blipFill>
        <p:spPr>
          <a:xfrm>
            <a:off x="3374615" y="1157376"/>
            <a:ext cx="1684144" cy="706519"/>
          </a:xfrm>
          <a:prstGeom prst="rect">
            <a:avLst/>
          </a:prstGeom>
        </p:spPr>
      </p:pic>
      <p:sp>
        <p:nvSpPr>
          <p:cNvPr id="26" name="TextBox 25"/>
          <p:cNvSpPr txBox="1"/>
          <p:nvPr/>
        </p:nvSpPr>
        <p:spPr>
          <a:xfrm>
            <a:off x="1904352" y="1858208"/>
            <a:ext cx="3674276" cy="338554"/>
          </a:xfrm>
          <a:prstGeom prst="rect">
            <a:avLst/>
          </a:prstGeom>
          <a:noFill/>
        </p:spPr>
        <p:txBody>
          <a:bodyPr wrap="none" rtlCol="0">
            <a:spAutoFit/>
          </a:bodyPr>
          <a:lstStyle/>
          <a:p>
            <a:pPr algn="ctr"/>
            <a:r>
              <a:rPr lang="en-US" sz="1600" b="1" dirty="0" smtClean="0"/>
              <a:t>Radiance Calibration and Validation</a:t>
            </a:r>
            <a:endParaRPr lang="en-US" sz="1600" b="1" dirty="0"/>
          </a:p>
        </p:txBody>
      </p:sp>
    </p:spTree>
    <p:extLst>
      <p:ext uri="{BB962C8B-B14F-4D97-AF65-F5344CB8AC3E}">
        <p14:creationId xmlns:p14="http://schemas.microsoft.com/office/powerpoint/2010/main" val="1139209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TROPICS Channel Set</a:t>
            </a:r>
          </a:p>
        </p:txBody>
      </p:sp>
      <p:graphicFrame>
        <p:nvGraphicFramePr>
          <p:cNvPr id="10" name="Table 9"/>
          <p:cNvGraphicFramePr>
            <a:graphicFrameLocks noGrp="1"/>
          </p:cNvGraphicFramePr>
          <p:nvPr>
            <p:extLst/>
          </p:nvPr>
        </p:nvGraphicFramePr>
        <p:xfrm>
          <a:off x="1979613" y="1415637"/>
          <a:ext cx="8055264" cy="4343400"/>
        </p:xfrm>
        <a:graphic>
          <a:graphicData uri="http://schemas.openxmlformats.org/drawingml/2006/table">
            <a:tbl>
              <a:tblPr firstRow="1" firstCol="1" bandRow="1"/>
              <a:tblGrid>
                <a:gridCol w="955963">
                  <a:extLst>
                    <a:ext uri="{9D8B030D-6E8A-4147-A177-3AD203B41FA5}">
                      <a16:colId xmlns:a16="http://schemas.microsoft.com/office/drawing/2014/main" val="20000"/>
                    </a:ext>
                  </a:extLst>
                </a:gridCol>
                <a:gridCol w="1088967">
                  <a:extLst>
                    <a:ext uri="{9D8B030D-6E8A-4147-A177-3AD203B41FA5}">
                      <a16:colId xmlns:a16="http://schemas.microsoft.com/office/drawing/2014/main" val="20002"/>
                    </a:ext>
                  </a:extLst>
                </a:gridCol>
                <a:gridCol w="1130531">
                  <a:extLst>
                    <a:ext uri="{9D8B030D-6E8A-4147-A177-3AD203B41FA5}">
                      <a16:colId xmlns:a16="http://schemas.microsoft.com/office/drawing/2014/main" val="20003"/>
                    </a:ext>
                  </a:extLst>
                </a:gridCol>
                <a:gridCol w="1666700">
                  <a:extLst>
                    <a:ext uri="{9D8B030D-6E8A-4147-A177-3AD203B41FA5}">
                      <a16:colId xmlns:a16="http://schemas.microsoft.com/office/drawing/2014/main" val="20004"/>
                    </a:ext>
                  </a:extLst>
                </a:gridCol>
                <a:gridCol w="1240737">
                  <a:extLst>
                    <a:ext uri="{9D8B030D-6E8A-4147-A177-3AD203B41FA5}">
                      <a16:colId xmlns:a16="http://schemas.microsoft.com/office/drawing/2014/main" val="4179908049"/>
                    </a:ext>
                  </a:extLst>
                </a:gridCol>
                <a:gridCol w="986183">
                  <a:extLst>
                    <a:ext uri="{9D8B030D-6E8A-4147-A177-3AD203B41FA5}">
                      <a16:colId xmlns:a16="http://schemas.microsoft.com/office/drawing/2014/main" val="20005"/>
                    </a:ext>
                  </a:extLst>
                </a:gridCol>
                <a:gridCol w="986183">
                  <a:extLst>
                    <a:ext uri="{9D8B030D-6E8A-4147-A177-3AD203B41FA5}">
                      <a16:colId xmlns:a16="http://schemas.microsoft.com/office/drawing/2014/main" val="643855310"/>
                    </a:ext>
                  </a:extLst>
                </a:gridCol>
              </a:tblGrid>
              <a:tr h="246319">
                <a:tc>
                  <a:txBody>
                    <a:bodyPr/>
                    <a:lstStyle/>
                    <a:p>
                      <a:pPr marL="0" marR="0" algn="ctr">
                        <a:spcBef>
                          <a:spcPts val="0"/>
                        </a:spcBef>
                        <a:spcAft>
                          <a:spcPts val="0"/>
                        </a:spcAft>
                      </a:pPr>
                      <a:r>
                        <a:rPr lang="en-US" sz="1400" b="1" dirty="0">
                          <a:solidFill>
                            <a:schemeClr val="tx1"/>
                          </a:solidFill>
                          <a:effectLst/>
                          <a:latin typeface="+mn-lt"/>
                          <a:ea typeface="Calibri"/>
                        </a:rPr>
                        <a:t>TROPICS Chan.</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400" b="1" dirty="0">
                          <a:solidFill>
                            <a:schemeClr val="tx1"/>
                          </a:solidFill>
                          <a:effectLst/>
                          <a:latin typeface="+mn-lt"/>
                          <a:ea typeface="Calibri"/>
                        </a:rPr>
                        <a:t>Center</a:t>
                      </a:r>
                      <a:r>
                        <a:rPr lang="en-US" sz="1400" b="1" baseline="0" dirty="0">
                          <a:solidFill>
                            <a:schemeClr val="tx1"/>
                          </a:solidFill>
                          <a:effectLst/>
                          <a:latin typeface="+mn-lt"/>
                          <a:ea typeface="Calibri"/>
                        </a:rPr>
                        <a:t> Freq. (GHz)</a:t>
                      </a:r>
                      <a:endParaRPr lang="en-US" sz="1400" b="1" dirty="0">
                        <a:solidFill>
                          <a:schemeClr val="tx1"/>
                        </a:solidFill>
                        <a:effectLst/>
                        <a:latin typeface="+mn-lt"/>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400" b="1" dirty="0">
                          <a:solidFill>
                            <a:schemeClr val="tx1"/>
                          </a:solidFill>
                          <a:effectLst/>
                          <a:latin typeface="+mn-lt"/>
                          <a:ea typeface="Calibri"/>
                        </a:rPr>
                        <a:t>Bandwidth (GHz)</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400" b="1" dirty="0">
                          <a:solidFill>
                            <a:schemeClr val="tx1"/>
                          </a:solidFill>
                          <a:effectLst/>
                          <a:latin typeface="+mn-lt"/>
                          <a:ea typeface="Calibri"/>
                        </a:rPr>
                        <a:t>RF Span</a:t>
                      </a:r>
                    </a:p>
                    <a:p>
                      <a:pPr marL="0" marR="0" algn="ctr">
                        <a:spcBef>
                          <a:spcPts val="0"/>
                        </a:spcBef>
                        <a:spcAft>
                          <a:spcPts val="0"/>
                        </a:spcAft>
                      </a:pPr>
                      <a:r>
                        <a:rPr lang="en-US" sz="1400" b="1" dirty="0">
                          <a:solidFill>
                            <a:schemeClr val="tx1"/>
                          </a:solidFill>
                          <a:effectLst/>
                          <a:latin typeface="+mn-lt"/>
                          <a:ea typeface="Calibri"/>
                        </a:rPr>
                        <a:t> (GHz)</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400" b="1" dirty="0" err="1">
                          <a:solidFill>
                            <a:schemeClr val="tx1"/>
                          </a:solidFill>
                          <a:effectLst/>
                          <a:latin typeface="+mn-lt"/>
                          <a:ea typeface="Calibri"/>
                        </a:rPr>
                        <a:t>Beamwidth</a:t>
                      </a:r>
                      <a:r>
                        <a:rPr lang="en-US" sz="1400" b="1" baseline="0" dirty="0">
                          <a:solidFill>
                            <a:schemeClr val="tx1"/>
                          </a:solidFill>
                          <a:effectLst/>
                          <a:latin typeface="+mn-lt"/>
                          <a:ea typeface="Calibri"/>
                        </a:rPr>
                        <a:t> (degrees)</a:t>
                      </a:r>
                    </a:p>
                    <a:p>
                      <a:pPr marL="0" marR="0" algn="ctr">
                        <a:spcBef>
                          <a:spcPts val="0"/>
                        </a:spcBef>
                        <a:spcAft>
                          <a:spcPts val="0"/>
                        </a:spcAft>
                      </a:pPr>
                      <a:r>
                        <a:rPr lang="en-US" sz="1400" b="1" baseline="0" dirty="0">
                          <a:solidFill>
                            <a:schemeClr val="tx1"/>
                          </a:solidFill>
                          <a:effectLst/>
                          <a:latin typeface="+mn-lt"/>
                          <a:ea typeface="Calibri"/>
                        </a:rPr>
                        <a:t>Down/Cross</a:t>
                      </a:r>
                      <a:endParaRPr lang="en-US" sz="1400" b="1" dirty="0">
                        <a:solidFill>
                          <a:schemeClr val="tx1"/>
                        </a:solidFill>
                        <a:effectLst/>
                        <a:latin typeface="+mn-lt"/>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100" b="1" dirty="0">
                          <a:solidFill>
                            <a:srgbClr val="000000"/>
                          </a:solidFill>
                          <a:effectLst/>
                          <a:latin typeface="Arial"/>
                          <a:ea typeface="Calibri"/>
                          <a:cs typeface="Times New Roman"/>
                        </a:rPr>
                        <a:t>Nadir Footprint Geometric Mean (km)*</a:t>
                      </a:r>
                      <a:endParaRPr lang="en-US" sz="1100" dirty="0">
                        <a:effectLst/>
                        <a:latin typeface="Calibri"/>
                        <a:ea typeface="MS Mincho"/>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400" b="1" baseline="0">
                          <a:solidFill>
                            <a:schemeClr val="tx1"/>
                          </a:solidFill>
                          <a:effectLst/>
                          <a:latin typeface="+mn-lt"/>
                          <a:ea typeface="Calibri"/>
                        </a:rPr>
                        <a:t> Measured </a:t>
                      </a:r>
                      <a:r>
                        <a:rPr lang="en-US" sz="1400" b="1" baseline="0" dirty="0">
                          <a:solidFill>
                            <a:schemeClr val="tx1"/>
                          </a:solidFill>
                          <a:effectLst/>
                          <a:latin typeface="+mn-lt"/>
                          <a:ea typeface="Calibri"/>
                        </a:rPr>
                        <a:t>NEdT (K)</a:t>
                      </a:r>
                      <a:endParaRPr lang="en-US" sz="1400" b="1" dirty="0">
                        <a:solidFill>
                          <a:schemeClr val="tx1"/>
                        </a:solidFill>
                        <a:effectLst/>
                        <a:latin typeface="+mn-lt"/>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1</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91.656</a:t>
                      </a:r>
                      <a:r>
                        <a:rPr lang="en-US" sz="1600" baseline="0" dirty="0">
                          <a:solidFill>
                            <a:schemeClr val="tx1"/>
                          </a:solidFill>
                          <a:effectLst/>
                          <a:latin typeface="+mn-lt"/>
                          <a:ea typeface="Calibri"/>
                        </a:rPr>
                        <a:t> ± 1.4</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1.000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tx1"/>
                          </a:solidFill>
                          <a:effectLst/>
                          <a:latin typeface="+mn-lt"/>
                          <a:ea typeface="Calibri"/>
                        </a:rPr>
                        <a:t>89.756-90.756,</a:t>
                      </a:r>
                      <a:r>
                        <a:rPr lang="en-US" sz="1400" baseline="0" dirty="0">
                          <a:solidFill>
                            <a:schemeClr val="tx1"/>
                          </a:solidFill>
                          <a:effectLst/>
                          <a:latin typeface="+mn-lt"/>
                          <a:ea typeface="Calibri"/>
                        </a:rPr>
                        <a:t> 92.556-93.556</a:t>
                      </a:r>
                      <a:endParaRPr lang="en-US" sz="14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3.0/3.17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29.6</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0.66</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2</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114.50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1.000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114.00-115.00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2.4/2.62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24.1</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0.96</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904966"/>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3</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115.95</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0.800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115.55-116.35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2.4/2.62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24.1</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0.82</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183690"/>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4</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116.65</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0.600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116.35-116.95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2.4/2.62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24.1</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0.86</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420342"/>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5</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117.25</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0.600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116.95-117.55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2.4/2.62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24.1</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0.79</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351756"/>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6</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117.80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0.500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117.55-118.05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2.4/2.62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24.1</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0.81</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248128"/>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7</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118.24</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0.380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118.05-118.43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2.4/2.62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24.1</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0.90</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9083084"/>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8</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118.58</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0.300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118.43-118.73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2.4/2.62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24.1</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1.03</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234526"/>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9</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184.41</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2.000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183.41-185.41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1.5/1.87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16.9</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0.58</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7263"/>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10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186.51</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2.000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185.51-187.51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1.5/1.87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16.9</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0.55</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442622"/>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11</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190.31</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2.000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189.31-191.31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1.5/1.87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16.9</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0.53</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423120"/>
                  </a:ext>
                </a:extLst>
              </a:tr>
              <a:tr h="246319">
                <a:tc>
                  <a:txBody>
                    <a:bodyPr/>
                    <a:lstStyle/>
                    <a:p>
                      <a:pPr marL="0" marR="0" algn="ctr">
                        <a:spcBef>
                          <a:spcPts val="0"/>
                        </a:spcBef>
                        <a:spcAft>
                          <a:spcPts val="0"/>
                        </a:spcAft>
                      </a:pPr>
                      <a:r>
                        <a:rPr lang="en-US" sz="1600" dirty="0">
                          <a:solidFill>
                            <a:schemeClr val="tx1"/>
                          </a:solidFill>
                          <a:effectLst/>
                          <a:latin typeface="+mn-lt"/>
                          <a:ea typeface="Calibri"/>
                        </a:rPr>
                        <a:t>12</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204.8</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2.000</a:t>
                      </a:r>
                      <a:endParaRPr lang="en-US" sz="1800" dirty="0">
                        <a:solidFill>
                          <a:schemeClr val="tx1"/>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Calibri"/>
                        </a:rPr>
                        <a:t>203.8-205.8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Calibri"/>
                        </a:rPr>
                        <a:t>1.35/1.76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mn-lt"/>
                          <a:ea typeface="Calibri"/>
                          <a:cs typeface="Times New Roman"/>
                        </a:rPr>
                        <a:t>15.2</a:t>
                      </a:r>
                      <a:endParaRPr lang="en-US" sz="1600" dirty="0">
                        <a:effectLst/>
                        <a:latin typeface="+mn-lt"/>
                        <a:ea typeface="MS Mincho"/>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a:solidFill>
                            <a:srgbClr val="000000"/>
                          </a:solidFill>
                          <a:effectLst/>
                          <a:latin typeface="+mn-lt"/>
                          <a:ea typeface="Calibri"/>
                        </a:rPr>
                        <a:t>0.52</a:t>
                      </a:r>
                      <a:endParaRPr lang="en-US" sz="16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3571126"/>
                  </a:ext>
                </a:extLst>
              </a:tr>
            </a:tbl>
          </a:graphicData>
        </a:graphic>
      </p:graphicFrame>
    </p:spTree>
    <p:extLst>
      <p:ext uri="{BB962C8B-B14F-4D97-AF65-F5344CB8AC3E}">
        <p14:creationId xmlns:p14="http://schemas.microsoft.com/office/powerpoint/2010/main" val="3749281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Scan Profile for TROPICS</a:t>
            </a:r>
          </a:p>
        </p:txBody>
      </p:sp>
      <p:sp>
        <p:nvSpPr>
          <p:cNvPr id="5" name="TextBox 4"/>
          <p:cNvSpPr txBox="1"/>
          <p:nvPr/>
        </p:nvSpPr>
        <p:spPr>
          <a:xfrm>
            <a:off x="4436992" y="6093795"/>
            <a:ext cx="2621230" cy="276999"/>
          </a:xfrm>
          <a:prstGeom prst="rect">
            <a:avLst/>
          </a:prstGeom>
          <a:noFill/>
        </p:spPr>
        <p:txBody>
          <a:bodyPr wrap="none" rtlCol="0">
            <a:spAutoFit/>
          </a:bodyPr>
          <a:lstStyle/>
          <a:p>
            <a:pPr algn="ctr"/>
            <a:r>
              <a:rPr lang="en-US" sz="1200" b="1" dirty="0"/>
              <a:t>DT = down track CT = cross track</a:t>
            </a:r>
          </a:p>
        </p:txBody>
      </p:sp>
      <p:sp>
        <p:nvSpPr>
          <p:cNvPr id="22" name="Content Placeholder 1"/>
          <p:cNvSpPr txBox="1">
            <a:spLocks/>
          </p:cNvSpPr>
          <p:nvPr/>
        </p:nvSpPr>
        <p:spPr>
          <a:xfrm>
            <a:off x="1755705" y="1282610"/>
            <a:ext cx="4740878" cy="4830616"/>
          </a:xfrm>
          <a:prstGeom prst="rect">
            <a:avLst/>
          </a:prstGeom>
        </p:spPr>
        <p:txBody>
          <a:bodyPr/>
          <a:lstStyle>
            <a:lvl1pPr marL="233363" indent="-233363" algn="l" eaLnBrk="1" hangingPunct="1">
              <a:lnSpc>
                <a:spcPts val="2200"/>
              </a:lnSpc>
              <a:spcBef>
                <a:spcPts val="1200"/>
              </a:spcBef>
              <a:spcAft>
                <a:spcPts val="0"/>
              </a:spcAft>
              <a:buFont typeface="Arial" pitchFamily="34" charset="0"/>
              <a:buChar char="•"/>
              <a:defRPr sz="2000" b="1">
                <a:latin typeface="Arial" pitchFamily="34" charset="0"/>
                <a:cs typeface="Arial" pitchFamily="34" charset="0"/>
              </a:defRPr>
            </a:lvl1pPr>
            <a:lvl2pPr marL="539750" indent="-255588" algn="l" eaLnBrk="1" hangingPunct="1">
              <a:lnSpc>
                <a:spcPts val="2000"/>
              </a:lnSpc>
              <a:spcBef>
                <a:spcPts val="600"/>
              </a:spcBef>
              <a:spcAft>
                <a:spcPts val="0"/>
              </a:spcAft>
              <a:buFont typeface="Arial" pitchFamily="34" charset="0"/>
              <a:buChar char="–"/>
              <a:defRPr sz="1800" b="1">
                <a:latin typeface="Arial" pitchFamily="34" charset="0"/>
                <a:cs typeface="Arial" pitchFamily="34" charset="0"/>
              </a:defRPr>
            </a:lvl2pPr>
            <a:lvl3pPr marL="757238" indent="-184150" algn="l" eaLnBrk="1" hangingPunct="1">
              <a:lnSpc>
                <a:spcPts val="1800"/>
              </a:lnSpc>
              <a:spcBef>
                <a:spcPts val="600"/>
              </a:spcBef>
              <a:spcAft>
                <a:spcPts val="0"/>
              </a:spcAft>
              <a:buSzPct val="90000"/>
              <a:buFont typeface="Arial" pitchFamily="34" charset="0"/>
              <a:buChar char="•"/>
              <a:defRPr sz="1600" b="1">
                <a:latin typeface="Arial" pitchFamily="34" charset="0"/>
                <a:cs typeface="Arial" pitchFamily="34" charset="0"/>
              </a:defRPr>
            </a:lvl3pPr>
            <a:lvl4pPr marL="1033272" indent="0" algn="l" eaLnBrk="1" hangingPunct="1">
              <a:lnSpc>
                <a:spcPts val="1600"/>
              </a:lnSpc>
              <a:spcBef>
                <a:spcPts val="600"/>
              </a:spcBef>
              <a:spcAft>
                <a:spcPts val="0"/>
              </a:spcAft>
              <a:buFontTx/>
              <a:buNone/>
              <a:defRPr sz="1400" b="1">
                <a:latin typeface="Arial" pitchFamily="34" charset="0"/>
                <a:cs typeface="Arial" pitchFamily="34" charset="0"/>
              </a:defRPr>
            </a:lvl4pPr>
            <a:lvl5pPr marL="1261872" indent="0" algn="l" eaLnBrk="1" hangingPunct="1">
              <a:lnSpc>
                <a:spcPts val="1400"/>
              </a:lnSpc>
              <a:spcBef>
                <a:spcPts val="600"/>
              </a:spcBef>
              <a:spcAft>
                <a:spcPts val="0"/>
              </a:spcAft>
              <a:buSzPct val="85000"/>
              <a:buFontTx/>
              <a:buNone/>
              <a:defRPr sz="1200" b="1">
                <a:latin typeface="Arial" pitchFamily="34" charset="0"/>
                <a:cs typeface="Arial" pitchFamily="34" charset="0"/>
              </a:defRPr>
            </a:lvl5pPr>
            <a:lvl6pPr marL="1147763" indent="0" algn="l" eaLnBrk="1" hangingPunct="1">
              <a:spcBef>
                <a:spcPts val="600"/>
              </a:spcBef>
              <a:buFont typeface="Arial" pitchFamily="34" charset="0"/>
              <a:buChar char="•"/>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r>
              <a:rPr lang="en-US" sz="1600" kern="0" dirty="0">
                <a:solidFill>
                  <a:sysClr val="windowText" lastClr="000000"/>
                </a:solidFill>
              </a:rPr>
              <a:t>Rotation rate is 30 RPM (2 sec. period)</a:t>
            </a:r>
          </a:p>
          <a:p>
            <a:r>
              <a:rPr lang="en-US" sz="1600" kern="0" dirty="0">
                <a:solidFill>
                  <a:sysClr val="windowText" lastClr="000000"/>
                </a:solidFill>
              </a:rPr>
              <a:t>81 Earth Sector samples per scan</a:t>
            </a:r>
          </a:p>
          <a:p>
            <a:r>
              <a:rPr lang="en-US" sz="1600" kern="0" dirty="0">
                <a:solidFill>
                  <a:sysClr val="windowText" lastClr="000000"/>
                </a:solidFill>
              </a:rPr>
              <a:t>10 samples each in Space &amp; ND Sectors</a:t>
            </a:r>
          </a:p>
          <a:p>
            <a:r>
              <a:rPr lang="en-US" sz="1600" kern="0" dirty="0">
                <a:solidFill>
                  <a:sysClr val="windowText" lastClr="000000"/>
                </a:solidFill>
              </a:rPr>
              <a:t>Integration time: 8.333 </a:t>
            </a:r>
            <a:r>
              <a:rPr lang="en-US" sz="1600" kern="0" dirty="0" err="1">
                <a:solidFill>
                  <a:sysClr val="windowText" lastClr="000000"/>
                </a:solidFill>
              </a:rPr>
              <a:t>msec</a:t>
            </a:r>
            <a:r>
              <a:rPr lang="en-US" sz="1600" kern="0" dirty="0">
                <a:solidFill>
                  <a:sysClr val="windowText" lastClr="000000"/>
                </a:solidFill>
              </a:rPr>
              <a:t> (1/120 second)</a:t>
            </a:r>
          </a:p>
          <a:p>
            <a:r>
              <a:rPr lang="en-US" sz="1600" kern="0" dirty="0">
                <a:solidFill>
                  <a:sysClr val="windowText" lastClr="000000"/>
                </a:solidFill>
              </a:rPr>
              <a:t>Spatial Information (at 550 km):</a:t>
            </a:r>
          </a:p>
          <a:p>
            <a:pPr lvl="1"/>
            <a:r>
              <a:rPr lang="en-US" sz="1400" kern="0" dirty="0" err="1">
                <a:solidFill>
                  <a:sysClr val="windowText" lastClr="000000"/>
                </a:solidFill>
              </a:rPr>
              <a:t>Beamwidth</a:t>
            </a:r>
            <a:r>
              <a:rPr lang="en-US" sz="1400" kern="0" dirty="0">
                <a:solidFill>
                  <a:sysClr val="windowText" lastClr="000000"/>
                </a:solidFill>
              </a:rPr>
              <a:t> (FWHM):</a:t>
            </a:r>
          </a:p>
          <a:p>
            <a:pPr lvl="2">
              <a:lnSpc>
                <a:spcPts val="1600"/>
              </a:lnSpc>
              <a:spcBef>
                <a:spcPts val="300"/>
              </a:spcBef>
            </a:pPr>
            <a:r>
              <a:rPr lang="en-US" sz="1400" kern="0" dirty="0">
                <a:solidFill>
                  <a:sysClr val="windowText" lastClr="000000"/>
                </a:solidFill>
              </a:rPr>
              <a:t>W-band  3.0° DT (3.2° CT)</a:t>
            </a:r>
          </a:p>
          <a:p>
            <a:pPr lvl="2">
              <a:lnSpc>
                <a:spcPts val="1600"/>
              </a:lnSpc>
              <a:spcBef>
                <a:spcPts val="300"/>
              </a:spcBef>
            </a:pPr>
            <a:r>
              <a:rPr lang="en-US" sz="1400" kern="0" dirty="0">
                <a:solidFill>
                  <a:sysClr val="windowText" lastClr="000000"/>
                </a:solidFill>
              </a:rPr>
              <a:t>F-band  2.4° DT (2.62° CT)</a:t>
            </a:r>
          </a:p>
          <a:p>
            <a:pPr lvl="2">
              <a:lnSpc>
                <a:spcPts val="1600"/>
              </a:lnSpc>
              <a:spcBef>
                <a:spcPts val="300"/>
              </a:spcBef>
            </a:pPr>
            <a:r>
              <a:rPr lang="en-US" sz="1400" kern="0" dirty="0">
                <a:solidFill>
                  <a:sysClr val="windowText" lastClr="000000"/>
                </a:solidFill>
              </a:rPr>
              <a:t>G-band  1.5° DT (1.87° CT) </a:t>
            </a:r>
          </a:p>
          <a:p>
            <a:pPr lvl="2">
              <a:lnSpc>
                <a:spcPts val="1600"/>
              </a:lnSpc>
              <a:spcBef>
                <a:spcPts val="300"/>
              </a:spcBef>
            </a:pPr>
            <a:r>
              <a:rPr lang="en-US" sz="1400" kern="0" dirty="0">
                <a:solidFill>
                  <a:sysClr val="windowText" lastClr="000000"/>
                </a:solidFill>
              </a:rPr>
              <a:t>Sample spacing: 1.5°</a:t>
            </a:r>
          </a:p>
          <a:p>
            <a:pPr lvl="1"/>
            <a:r>
              <a:rPr lang="en-US" sz="1400" kern="0" dirty="0">
                <a:solidFill>
                  <a:sysClr val="windowText" lastClr="000000"/>
                </a:solidFill>
              </a:rPr>
              <a:t>Swath: ~2000 km</a:t>
            </a:r>
          </a:p>
          <a:p>
            <a:pPr lvl="1"/>
            <a:r>
              <a:rPr lang="en-US" sz="1400" kern="0" dirty="0">
                <a:solidFill>
                  <a:sysClr val="windowText" lastClr="000000"/>
                </a:solidFill>
              </a:rPr>
              <a:t>Nadir footprint diameter</a:t>
            </a:r>
          </a:p>
          <a:p>
            <a:pPr lvl="2">
              <a:lnSpc>
                <a:spcPts val="1600"/>
              </a:lnSpc>
              <a:spcBef>
                <a:spcPts val="300"/>
              </a:spcBef>
            </a:pPr>
            <a:r>
              <a:rPr lang="en-US" sz="1400" kern="0" dirty="0">
                <a:solidFill>
                  <a:sysClr val="windowText" lastClr="000000"/>
                </a:solidFill>
              </a:rPr>
              <a:t>W-band:  26-km DT, ~28-km CT</a:t>
            </a:r>
          </a:p>
          <a:p>
            <a:pPr lvl="2">
              <a:lnSpc>
                <a:spcPts val="1600"/>
              </a:lnSpc>
              <a:spcBef>
                <a:spcPts val="300"/>
              </a:spcBef>
            </a:pPr>
            <a:r>
              <a:rPr lang="en-US" sz="1400" kern="0" dirty="0">
                <a:solidFill>
                  <a:sysClr val="windowText" lastClr="000000"/>
                </a:solidFill>
              </a:rPr>
              <a:t>F-band : 22-km DT, ~24-km  CT</a:t>
            </a:r>
          </a:p>
          <a:p>
            <a:pPr lvl="2">
              <a:lnSpc>
                <a:spcPts val="1600"/>
              </a:lnSpc>
              <a:spcBef>
                <a:spcPts val="300"/>
              </a:spcBef>
            </a:pPr>
            <a:r>
              <a:rPr lang="en-US" sz="1400" kern="0" dirty="0">
                <a:solidFill>
                  <a:sysClr val="windowText" lastClr="000000"/>
                </a:solidFill>
              </a:rPr>
              <a:t>G-band : 13.1-km DT, ~17.1-km CT</a:t>
            </a:r>
          </a:p>
          <a:p>
            <a:endParaRPr lang="en-US" kern="0" dirty="0">
              <a:solidFill>
                <a:sysClr val="windowText" lastClr="000000"/>
              </a:solidFill>
            </a:endParaRPr>
          </a:p>
        </p:txBody>
      </p:sp>
      <p:sp>
        <p:nvSpPr>
          <p:cNvPr id="55" name="Isosceles Triangle 54"/>
          <p:cNvSpPr/>
          <p:nvPr/>
        </p:nvSpPr>
        <p:spPr>
          <a:xfrm rot="14019752">
            <a:off x="8831843" y="1717460"/>
            <a:ext cx="1060520" cy="1682496"/>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endParaRPr>
          </a:p>
        </p:txBody>
      </p:sp>
      <p:sp>
        <p:nvSpPr>
          <p:cNvPr id="56" name="Isosceles Triangle 55"/>
          <p:cNvSpPr/>
          <p:nvPr/>
        </p:nvSpPr>
        <p:spPr>
          <a:xfrm rot="10800000">
            <a:off x="8341761" y="1388552"/>
            <a:ext cx="768865" cy="1682496"/>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endParaRPr>
          </a:p>
        </p:txBody>
      </p:sp>
      <p:grpSp>
        <p:nvGrpSpPr>
          <p:cNvPr id="57" name="Group 56"/>
          <p:cNvGrpSpPr/>
          <p:nvPr/>
        </p:nvGrpSpPr>
        <p:grpSpPr>
          <a:xfrm>
            <a:off x="6674060" y="1490991"/>
            <a:ext cx="3823785" cy="3341567"/>
            <a:chOff x="2512455" y="1498386"/>
            <a:chExt cx="3823785" cy="3341567"/>
          </a:xfrm>
        </p:grpSpPr>
        <p:sp>
          <p:nvSpPr>
            <p:cNvPr id="58" name="Isosceles Triangle 57"/>
            <p:cNvSpPr/>
            <p:nvPr/>
          </p:nvSpPr>
          <p:spPr>
            <a:xfrm>
              <a:off x="2811990" y="3058779"/>
              <a:ext cx="3524250" cy="1149043"/>
            </a:xfrm>
            <a:prstGeom prst="triangle">
              <a:avLst/>
            </a:prstGeom>
            <a:solidFill>
              <a:srgbClr val="FFFFCC"/>
            </a:solidFill>
            <a:ln w="127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endParaRPr>
            </a:p>
          </p:txBody>
        </p:sp>
        <p:cxnSp>
          <p:nvCxnSpPr>
            <p:cNvPr id="59" name="Straight Connector 58"/>
            <p:cNvCxnSpPr>
              <a:stCxn id="58" idx="0"/>
            </p:cNvCxnSpPr>
            <p:nvPr/>
          </p:nvCxnSpPr>
          <p:spPr>
            <a:xfrm flipH="1">
              <a:off x="4555065" y="3058779"/>
              <a:ext cx="19050" cy="1781174"/>
            </a:xfrm>
            <a:prstGeom prst="line">
              <a:avLst/>
            </a:prstGeom>
            <a:ln w="12700">
              <a:solidFill>
                <a:schemeClr val="tx1">
                  <a:alpha val="2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566495" y="3057844"/>
              <a:ext cx="1073414" cy="8609"/>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3216439" y="3058778"/>
              <a:ext cx="1350056" cy="0"/>
            </a:xfrm>
            <a:prstGeom prst="line">
              <a:avLst/>
            </a:prstGeom>
            <a:ln w="2540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a:off x="4017855" y="2502518"/>
              <a:ext cx="1097280" cy="0"/>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3" name="Isosceles Triangle 62"/>
            <p:cNvSpPr/>
            <p:nvPr/>
          </p:nvSpPr>
          <p:spPr>
            <a:xfrm rot="6797086">
              <a:off x="3496273" y="1856686"/>
              <a:ext cx="570325" cy="1681107"/>
            </a:xfrm>
            <a:prstGeom prst="triangle">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endParaRPr>
            </a:p>
          </p:txBody>
        </p:sp>
        <p:sp>
          <p:nvSpPr>
            <p:cNvPr id="64" name="Isosceles Triangle 63"/>
            <p:cNvSpPr/>
            <p:nvPr/>
          </p:nvSpPr>
          <p:spPr>
            <a:xfrm rot="8865462">
              <a:off x="3798117" y="1498386"/>
              <a:ext cx="566928" cy="1682496"/>
            </a:xfrm>
            <a:prstGeom prst="triangle">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endParaRPr>
            </a:p>
          </p:txBody>
        </p:sp>
        <p:sp>
          <p:nvSpPr>
            <p:cNvPr id="65" name="TextBox 72"/>
            <p:cNvSpPr txBox="1"/>
            <p:nvPr/>
          </p:nvSpPr>
          <p:spPr>
            <a:xfrm rot="1278252">
              <a:off x="2975783" y="2485629"/>
              <a:ext cx="1119217"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dirty="0"/>
                <a:t>Deep Space Sector</a:t>
              </a:r>
            </a:p>
          </p:txBody>
        </p:sp>
        <p:sp>
          <p:nvSpPr>
            <p:cNvPr id="66" name="TextBox 73"/>
            <p:cNvSpPr txBox="1"/>
            <p:nvPr/>
          </p:nvSpPr>
          <p:spPr>
            <a:xfrm rot="3403047">
              <a:off x="3365717" y="1992631"/>
              <a:ext cx="1128834"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dirty="0"/>
                <a:t>Noise Diode Sector</a:t>
              </a:r>
            </a:p>
          </p:txBody>
        </p:sp>
        <p:sp>
          <p:nvSpPr>
            <p:cNvPr id="67" name="TextBox 74"/>
            <p:cNvSpPr txBox="1"/>
            <p:nvPr/>
          </p:nvSpPr>
          <p:spPr>
            <a:xfrm>
              <a:off x="2512455" y="2788566"/>
              <a:ext cx="74290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a:t>Index Pulse</a:t>
              </a:r>
            </a:p>
            <a:p>
              <a:pPr algn="ctr"/>
              <a:r>
                <a:rPr lang="en-US" sz="900" b="1" dirty="0"/>
                <a:t>interrupt</a:t>
              </a:r>
            </a:p>
            <a:p>
              <a:pPr algn="ctr"/>
              <a:r>
                <a:rPr lang="en-US" sz="900" b="1" dirty="0"/>
                <a:t>@ 0.0º</a:t>
              </a:r>
            </a:p>
          </p:txBody>
        </p:sp>
        <p:sp>
          <p:nvSpPr>
            <p:cNvPr id="68" name="Isosceles Triangle 67"/>
            <p:cNvSpPr/>
            <p:nvPr/>
          </p:nvSpPr>
          <p:spPr>
            <a:xfrm rot="7823262">
              <a:off x="3692018" y="1643960"/>
              <a:ext cx="413433" cy="1664703"/>
            </a:xfrm>
            <a:prstGeom prst="triangle">
              <a:avLst/>
            </a:prstGeom>
            <a:solidFill>
              <a:srgbClr val="FFE07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endParaRPr>
            </a:p>
          </p:txBody>
        </p:sp>
        <p:sp>
          <p:nvSpPr>
            <p:cNvPr id="69" name="TextBox 80"/>
            <p:cNvSpPr txBox="1"/>
            <p:nvPr/>
          </p:nvSpPr>
          <p:spPr>
            <a:xfrm rot="2273336">
              <a:off x="3079322" y="2196949"/>
              <a:ext cx="1218602"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dirty="0"/>
                <a:t>Noise Diode Warmup</a:t>
              </a:r>
            </a:p>
          </p:txBody>
        </p:sp>
        <p:sp>
          <p:nvSpPr>
            <p:cNvPr id="70" name="Rectangle 69"/>
            <p:cNvSpPr/>
            <p:nvPr/>
          </p:nvSpPr>
          <p:spPr>
            <a:xfrm rot="10971874">
              <a:off x="4198215" y="3003667"/>
              <a:ext cx="204106" cy="7315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endParaRPr>
            </a:p>
          </p:txBody>
        </p:sp>
        <p:sp>
          <p:nvSpPr>
            <p:cNvPr id="71" name="Rectangle 70"/>
            <p:cNvSpPr/>
            <p:nvPr/>
          </p:nvSpPr>
          <p:spPr>
            <a:xfrm>
              <a:off x="4473150" y="2967338"/>
              <a:ext cx="182880" cy="18288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endParaRPr>
            </a:p>
          </p:txBody>
        </p:sp>
        <p:pic>
          <p:nvPicPr>
            <p:cNvPr id="72" name="Picture 71"/>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6011">
              <a:off x="4278117" y="2759099"/>
              <a:ext cx="584407" cy="584407"/>
            </a:xfrm>
            <a:prstGeom prst="rect">
              <a:avLst/>
            </a:prstGeom>
          </p:spPr>
        </p:pic>
        <p:pic>
          <p:nvPicPr>
            <p:cNvPr id="73" name="Picture 72"/>
            <p:cNvPicPr>
              <a:picLocks noChangeAspect="1"/>
            </p:cNvPicPr>
            <p:nvPr/>
          </p:nvPicPr>
          <p:blipFill rotWithShape="1">
            <a:blip r:embed="rId3" cstate="print">
              <a:extLst>
                <a:ext uri="{28A0092B-C50C-407E-A947-70E740481C1C}">
                  <a14:useLocalDpi xmlns:a14="http://schemas.microsoft.com/office/drawing/2010/main" val="0"/>
                </a:ext>
              </a:extLst>
            </a:blip>
            <a:srcRect b="13441"/>
            <a:stretch/>
          </p:blipFill>
          <p:spPr>
            <a:xfrm>
              <a:off x="2811990" y="2986389"/>
              <a:ext cx="3524250" cy="1830339"/>
            </a:xfrm>
            <a:prstGeom prst="rect">
              <a:avLst/>
            </a:prstGeom>
          </p:spPr>
        </p:pic>
        <p:sp>
          <p:nvSpPr>
            <p:cNvPr id="74" name="TextBox 85"/>
            <p:cNvSpPr txBox="1"/>
            <p:nvPr/>
          </p:nvSpPr>
          <p:spPr>
            <a:xfrm>
              <a:off x="4100291" y="3499964"/>
              <a:ext cx="92173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a:t>Earth Sector</a:t>
              </a:r>
            </a:p>
            <a:p>
              <a:pPr algn="ctr"/>
              <a:r>
                <a:rPr lang="en-US" sz="900" b="1" dirty="0"/>
                <a:t>(0 ± 60°)</a:t>
              </a:r>
            </a:p>
          </p:txBody>
        </p:sp>
        <p:sp>
          <p:nvSpPr>
            <p:cNvPr id="75" name="TextBox 86"/>
            <p:cNvSpPr txBox="1"/>
            <p:nvPr/>
          </p:nvSpPr>
          <p:spPr>
            <a:xfrm>
              <a:off x="4220574" y="4288943"/>
              <a:ext cx="6575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FFFFCC"/>
                  </a:solidFill>
                  <a:latin typeface="Lucida Sans" panose="020B0602030504090204" pitchFamily="34" charset="0"/>
                </a:rPr>
                <a:t>Earth</a:t>
              </a:r>
            </a:p>
          </p:txBody>
        </p:sp>
        <p:sp>
          <p:nvSpPr>
            <p:cNvPr id="76" name="TextBox 87"/>
            <p:cNvSpPr txBox="1"/>
            <p:nvPr/>
          </p:nvSpPr>
          <p:spPr>
            <a:xfrm>
              <a:off x="5590047" y="3446097"/>
              <a:ext cx="58862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b="1" dirty="0"/>
                <a:t>Start Earth</a:t>
              </a:r>
            </a:p>
            <a:p>
              <a:pPr algn="ctr"/>
              <a:r>
                <a:rPr lang="en-US" sz="600" b="1" dirty="0"/>
                <a:t>acquisition</a:t>
              </a:r>
            </a:p>
            <a:p>
              <a:pPr algn="ctr"/>
              <a:r>
                <a:rPr lang="en-US" sz="600" b="1" dirty="0"/>
                <a:t>@ 210.0º</a:t>
              </a:r>
            </a:p>
          </p:txBody>
        </p:sp>
        <p:sp>
          <p:nvSpPr>
            <p:cNvPr id="77" name="TextBox 88"/>
            <p:cNvSpPr txBox="1"/>
            <p:nvPr/>
          </p:nvSpPr>
          <p:spPr>
            <a:xfrm>
              <a:off x="3022982" y="3484277"/>
              <a:ext cx="5886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b="1" dirty="0"/>
                <a:t>End Earth</a:t>
              </a:r>
            </a:p>
            <a:p>
              <a:pPr algn="ctr"/>
              <a:r>
                <a:rPr lang="en-US" sz="600" b="1" dirty="0"/>
                <a:t>acquisition</a:t>
              </a:r>
            </a:p>
            <a:p>
              <a:pPr algn="ctr"/>
              <a:r>
                <a:rPr lang="en-US" sz="600" b="1" dirty="0"/>
                <a:t>@ 330.0º</a:t>
              </a:r>
            </a:p>
          </p:txBody>
        </p:sp>
        <p:sp>
          <p:nvSpPr>
            <p:cNvPr id="78" name="TextBox 89"/>
            <p:cNvSpPr txBox="1"/>
            <p:nvPr/>
          </p:nvSpPr>
          <p:spPr>
            <a:xfrm>
              <a:off x="4242932" y="3881424"/>
              <a:ext cx="643315"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a:t>Noise Diodes Off</a:t>
              </a:r>
            </a:p>
          </p:txBody>
        </p:sp>
      </p:grpSp>
      <p:sp>
        <p:nvSpPr>
          <p:cNvPr id="79" name="TextBox 78"/>
          <p:cNvSpPr txBox="1"/>
          <p:nvPr/>
        </p:nvSpPr>
        <p:spPr>
          <a:xfrm>
            <a:off x="8033199" y="958691"/>
            <a:ext cx="1379124" cy="430887"/>
          </a:xfrm>
          <a:prstGeom prst="rect">
            <a:avLst/>
          </a:prstGeom>
          <a:noFill/>
        </p:spPr>
        <p:txBody>
          <a:bodyPr wrap="square" rtlCol="0">
            <a:spAutoFit/>
          </a:bodyPr>
          <a:lstStyle/>
          <a:p>
            <a:pPr algn="ctr"/>
            <a:r>
              <a:rPr lang="en-US" sz="1100" b="1" dirty="0"/>
              <a:t>Lunar and Solar Keep out </a:t>
            </a:r>
          </a:p>
        </p:txBody>
      </p:sp>
      <p:sp>
        <p:nvSpPr>
          <p:cNvPr id="80" name="TextBox 73"/>
          <p:cNvSpPr txBox="1"/>
          <p:nvPr/>
        </p:nvSpPr>
        <p:spPr>
          <a:xfrm rot="19635816">
            <a:off x="8916967" y="2350524"/>
            <a:ext cx="1226619"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dirty="0"/>
              <a:t>Solar Array Keep Out</a:t>
            </a:r>
          </a:p>
        </p:txBody>
      </p:sp>
      <p:sp>
        <p:nvSpPr>
          <p:cNvPr id="81" name="TextBox 80"/>
          <p:cNvSpPr txBox="1"/>
          <p:nvPr/>
        </p:nvSpPr>
        <p:spPr>
          <a:xfrm>
            <a:off x="6510818" y="1450082"/>
            <a:ext cx="1161100" cy="430887"/>
          </a:xfrm>
          <a:prstGeom prst="rect">
            <a:avLst/>
          </a:prstGeom>
          <a:noFill/>
        </p:spPr>
        <p:txBody>
          <a:bodyPr wrap="square" rtlCol="0">
            <a:spAutoFit/>
          </a:bodyPr>
          <a:lstStyle/>
          <a:p>
            <a:pPr algn="ctr"/>
            <a:r>
              <a:rPr lang="en-US" sz="1100" b="1" dirty="0"/>
              <a:t>Both Cal. Sectors ~60º </a:t>
            </a: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802" y="4913760"/>
            <a:ext cx="2452245" cy="1424210"/>
          </a:xfrm>
          <a:prstGeom prst="rect">
            <a:avLst/>
          </a:prstGeom>
        </p:spPr>
      </p:pic>
    </p:spTree>
    <p:extLst>
      <p:ext uri="{BB962C8B-B14F-4D97-AF65-F5344CB8AC3E}">
        <p14:creationId xmlns:p14="http://schemas.microsoft.com/office/powerpoint/2010/main" val="324895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TVAC Radiometric Calibration</a:t>
            </a:r>
            <a:endParaRPr lang="en-US" dirty="0"/>
          </a:p>
        </p:txBody>
      </p:sp>
      <p:pic>
        <p:nvPicPr>
          <p:cNvPr id="4" name="Picture 3"/>
          <p:cNvPicPr>
            <a:picLocks noChangeAspect="1"/>
          </p:cNvPicPr>
          <p:nvPr/>
        </p:nvPicPr>
        <p:blipFill rotWithShape="1">
          <a:blip r:embed="rId3"/>
          <a:srcRect l="4610" t="5514"/>
          <a:stretch/>
        </p:blipFill>
        <p:spPr>
          <a:xfrm>
            <a:off x="1699944" y="1433758"/>
            <a:ext cx="4802206" cy="3567546"/>
          </a:xfrm>
          <a:prstGeom prst="rect">
            <a:avLst/>
          </a:prstGeom>
          <a:ln w="19050">
            <a:solidFill>
              <a:schemeClr val="tx1"/>
            </a:solidFill>
          </a:ln>
        </p:spPr>
      </p:pic>
      <p:sp>
        <p:nvSpPr>
          <p:cNvPr id="5" name="Content Placeholder 4"/>
          <p:cNvSpPr>
            <a:spLocks noGrp="1"/>
          </p:cNvSpPr>
          <p:nvPr>
            <p:ph sz="quarter" idx="10"/>
          </p:nvPr>
        </p:nvSpPr>
        <p:spPr>
          <a:xfrm>
            <a:off x="2372389" y="5253288"/>
            <a:ext cx="7438617" cy="970537"/>
          </a:xfrm>
          <a:solidFill>
            <a:srgbClr val="D2DCF2"/>
          </a:solidFill>
          <a:ln w="19050">
            <a:solidFill>
              <a:schemeClr val="accent1">
                <a:lumMod val="50000"/>
              </a:schemeClr>
            </a:solidFill>
          </a:ln>
        </p:spPr>
        <p:txBody>
          <a:bodyPr/>
          <a:lstStyle/>
          <a:p>
            <a:pPr marL="0" indent="0" algn="ctr">
              <a:buNone/>
            </a:pPr>
            <a:r>
              <a:rPr lang="en-US" sz="1800" dirty="0"/>
              <a:t>Calibration equipment allows detailed assessment of      sensitivity, stability, and absolute accuracy</a:t>
            </a:r>
          </a:p>
          <a:p>
            <a:pPr marL="0" indent="0" algn="ctr">
              <a:buNone/>
            </a:pPr>
            <a:r>
              <a:rPr lang="en-US" sz="1800" dirty="0"/>
              <a:t>Noise diode assemblies are pre-screened at the component level</a:t>
            </a:r>
          </a:p>
        </p:txBody>
      </p:sp>
      <p:pic>
        <p:nvPicPr>
          <p:cNvPr id="6" name="Picture 5"/>
          <p:cNvPicPr>
            <a:picLocks noChangeAspect="1"/>
          </p:cNvPicPr>
          <p:nvPr/>
        </p:nvPicPr>
        <p:blipFill rotWithShape="1">
          <a:blip r:embed="rId4"/>
          <a:srcRect l="11145" t="850" r="6084" b="5838"/>
          <a:stretch/>
        </p:blipFill>
        <p:spPr>
          <a:xfrm>
            <a:off x="6828668" y="1433758"/>
            <a:ext cx="3337560" cy="3567962"/>
          </a:xfrm>
          <a:prstGeom prst="rect">
            <a:avLst/>
          </a:prstGeom>
          <a:ln w="19050">
            <a:solidFill>
              <a:schemeClr val="tx1"/>
            </a:solidFill>
          </a:ln>
        </p:spPr>
      </p:pic>
    </p:spTree>
    <p:extLst>
      <p:ext uri="{BB962C8B-B14F-4D97-AF65-F5344CB8AC3E}">
        <p14:creationId xmlns:p14="http://schemas.microsoft.com/office/powerpoint/2010/main" val="54915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999"/>
              </a:lnSpc>
            </a:pPr>
            <a:r>
              <a:rPr lang="en-US" dirty="0" smtClean="0"/>
              <a:t>TVAC Calibration Permits</a:t>
            </a:r>
            <a:br>
              <a:rPr lang="en-US" dirty="0" smtClean="0"/>
            </a:br>
            <a:r>
              <a:rPr lang="en-US" dirty="0" smtClean="0"/>
              <a:t>“Test As You Fly” Characterization</a:t>
            </a:r>
            <a:endParaRPr lang="en-US" dirty="0"/>
          </a:p>
        </p:txBody>
      </p:sp>
      <p:pic>
        <p:nvPicPr>
          <p:cNvPr id="6" name="Picture 5"/>
          <p:cNvPicPr/>
          <p:nvPr/>
        </p:nvPicPr>
        <p:blipFill>
          <a:blip r:embed="rId2"/>
          <a:stretch>
            <a:fillRect/>
          </a:stretch>
        </p:blipFill>
        <p:spPr>
          <a:xfrm>
            <a:off x="1887651" y="1124858"/>
            <a:ext cx="8359503" cy="4714876"/>
          </a:xfrm>
          <a:prstGeom prst="rect">
            <a:avLst/>
          </a:prstGeom>
        </p:spPr>
      </p:pic>
    </p:spTree>
    <p:extLst>
      <p:ext uri="{BB962C8B-B14F-4D97-AF65-F5344CB8AC3E}">
        <p14:creationId xmlns:p14="http://schemas.microsoft.com/office/powerpoint/2010/main" val="916481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TROPICS Water Vapor Radiometer NEDT Performance</a:t>
            </a:r>
            <a:br>
              <a:rPr lang="en-US" smtClean="0"/>
            </a:br>
            <a:r>
              <a:rPr lang="en-US" smtClean="0"/>
              <a:t>Comparable to ATMS</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395" y="988016"/>
            <a:ext cx="8957823" cy="5340569"/>
          </a:xfrm>
          <a:prstGeom prst="rect">
            <a:avLst/>
          </a:prstGeom>
        </p:spPr>
      </p:pic>
    </p:spTree>
    <p:extLst>
      <p:ext uri="{BB962C8B-B14F-4D97-AF65-F5344CB8AC3E}">
        <p14:creationId xmlns:p14="http://schemas.microsoft.com/office/powerpoint/2010/main" val="3951737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TROPICS Products </a:t>
            </a:r>
            <a:r>
              <a:rPr lang="en-US" dirty="0" smtClean="0"/>
              <a:t>and</a:t>
            </a:r>
            <a:br>
              <a:rPr lang="en-US" dirty="0" smtClean="0"/>
            </a:br>
            <a:r>
              <a:rPr lang="en-US" dirty="0" smtClean="0"/>
              <a:t>Expected </a:t>
            </a:r>
            <a:r>
              <a:rPr lang="en-US" dirty="0"/>
              <a:t>Performance</a:t>
            </a:r>
          </a:p>
        </p:txBody>
      </p:sp>
      <p:graphicFrame>
        <p:nvGraphicFramePr>
          <p:cNvPr id="3" name="Content Placeholder 3"/>
          <p:cNvGraphicFramePr>
            <a:graphicFrameLocks/>
          </p:cNvGraphicFramePr>
          <p:nvPr>
            <p:extLst/>
          </p:nvPr>
        </p:nvGraphicFramePr>
        <p:xfrm>
          <a:off x="2086535" y="2145111"/>
          <a:ext cx="8188872" cy="2118468"/>
        </p:xfrm>
        <a:graphic>
          <a:graphicData uri="http://schemas.openxmlformats.org/drawingml/2006/table">
            <a:tbl>
              <a:tblPr firstRow="1" bandRow="1">
                <a:tableStyleId>{5C22544A-7EE6-4342-B048-85BDC9FD1C3A}</a:tableStyleId>
              </a:tblPr>
              <a:tblGrid>
                <a:gridCol w="2047218">
                  <a:extLst>
                    <a:ext uri="{9D8B030D-6E8A-4147-A177-3AD203B41FA5}">
                      <a16:colId xmlns:a16="http://schemas.microsoft.com/office/drawing/2014/main" val="1812121214"/>
                    </a:ext>
                  </a:extLst>
                </a:gridCol>
                <a:gridCol w="2047218">
                  <a:extLst>
                    <a:ext uri="{9D8B030D-6E8A-4147-A177-3AD203B41FA5}">
                      <a16:colId xmlns:a16="http://schemas.microsoft.com/office/drawing/2014/main" val="3030289618"/>
                    </a:ext>
                  </a:extLst>
                </a:gridCol>
                <a:gridCol w="2047218">
                  <a:extLst>
                    <a:ext uri="{9D8B030D-6E8A-4147-A177-3AD203B41FA5}">
                      <a16:colId xmlns:a16="http://schemas.microsoft.com/office/drawing/2014/main" val="529336614"/>
                    </a:ext>
                  </a:extLst>
                </a:gridCol>
                <a:gridCol w="2047218">
                  <a:extLst>
                    <a:ext uri="{9D8B030D-6E8A-4147-A177-3AD203B41FA5}">
                      <a16:colId xmlns:a16="http://schemas.microsoft.com/office/drawing/2014/main" val="3626130803"/>
                    </a:ext>
                  </a:extLst>
                </a:gridCol>
              </a:tblGrid>
              <a:tr h="685979">
                <a:tc>
                  <a:txBody>
                    <a:bodyPr/>
                    <a:lstStyle/>
                    <a:p>
                      <a:pPr algn="ctr"/>
                      <a:r>
                        <a:rPr lang="en-US" sz="1400" dirty="0" smtClean="0"/>
                        <a:t>Product</a:t>
                      </a:r>
                      <a:endParaRPr lang="en-US" sz="1400" dirty="0"/>
                    </a:p>
                  </a:txBody>
                  <a:tcPr marL="68598" marR="68598" marT="34299" marB="34299"/>
                </a:tc>
                <a:tc>
                  <a:txBody>
                    <a:bodyPr/>
                    <a:lstStyle/>
                    <a:p>
                      <a:pPr algn="ctr"/>
                      <a:r>
                        <a:rPr lang="en-US" sz="1400" dirty="0" smtClean="0"/>
                        <a:t>Threshold</a:t>
                      </a:r>
                      <a:r>
                        <a:rPr lang="en-US" sz="1400" baseline="0" dirty="0" smtClean="0"/>
                        <a:t> Requirement</a:t>
                      </a:r>
                    </a:p>
                    <a:p>
                      <a:pPr algn="ctr"/>
                      <a:r>
                        <a:rPr lang="en-US" sz="1400" baseline="0" dirty="0" smtClean="0"/>
                        <a:t>(Uncertainty)</a:t>
                      </a:r>
                      <a:endParaRPr lang="en-US" sz="1400" dirty="0"/>
                    </a:p>
                  </a:txBody>
                  <a:tcPr marL="68598" marR="68598" marT="34299" marB="34299"/>
                </a:tc>
                <a:tc>
                  <a:txBody>
                    <a:bodyPr/>
                    <a:lstStyle/>
                    <a:p>
                      <a:pPr algn="ctr"/>
                      <a:r>
                        <a:rPr lang="en-US" sz="1400" dirty="0" smtClean="0"/>
                        <a:t>Baseline</a:t>
                      </a:r>
                    </a:p>
                    <a:p>
                      <a:pPr algn="ctr"/>
                      <a:r>
                        <a:rPr lang="en-US" sz="1400" dirty="0" smtClean="0"/>
                        <a:t>Requirement</a:t>
                      </a:r>
                    </a:p>
                    <a:p>
                      <a:pPr algn="ctr"/>
                      <a:r>
                        <a:rPr lang="en-US" sz="1400" dirty="0" smtClean="0"/>
                        <a:t>(Uncertainty)</a:t>
                      </a:r>
                      <a:endParaRPr lang="en-US" sz="1400" dirty="0"/>
                    </a:p>
                  </a:txBody>
                  <a:tcPr marL="68598" marR="68598" marT="34299" marB="34299"/>
                </a:tc>
                <a:tc>
                  <a:txBody>
                    <a:bodyPr/>
                    <a:lstStyle/>
                    <a:p>
                      <a:pPr algn="ctr"/>
                      <a:r>
                        <a:rPr lang="en-US" sz="1400" dirty="0" smtClean="0"/>
                        <a:t>Expected</a:t>
                      </a:r>
                    </a:p>
                    <a:p>
                      <a:pPr algn="ctr"/>
                      <a:r>
                        <a:rPr lang="en-US" sz="1400" dirty="0" smtClean="0"/>
                        <a:t>Performance (CBE)</a:t>
                      </a:r>
                    </a:p>
                    <a:p>
                      <a:pPr algn="ctr"/>
                      <a:r>
                        <a:rPr lang="en-US" sz="1400" dirty="0" smtClean="0"/>
                        <a:t>(Uncertainty)</a:t>
                      </a:r>
                      <a:endParaRPr lang="en-US" sz="1400" dirty="0"/>
                    </a:p>
                  </a:txBody>
                  <a:tcPr marL="68598" marR="68598" marT="34299" marB="34299"/>
                </a:tc>
                <a:extLst>
                  <a:ext uri="{0D108BD9-81ED-4DB2-BD59-A6C34878D82A}">
                    <a16:rowId xmlns:a16="http://schemas.microsoft.com/office/drawing/2014/main" val="3012562825"/>
                  </a:ext>
                </a:extLst>
              </a:tr>
              <a:tr h="278202">
                <a:tc>
                  <a:txBody>
                    <a:bodyPr/>
                    <a:lstStyle/>
                    <a:p>
                      <a:pPr algn="ctr"/>
                      <a:r>
                        <a:rPr lang="en-US" sz="1400" dirty="0" smtClean="0"/>
                        <a:t>Temperature Profile</a:t>
                      </a:r>
                      <a:endParaRPr lang="en-US" sz="1400" dirty="0"/>
                    </a:p>
                  </a:txBody>
                  <a:tcPr marL="68598" marR="68598" marT="34299" marB="34299"/>
                </a:tc>
                <a:tc>
                  <a:txBody>
                    <a:bodyPr/>
                    <a:lstStyle/>
                    <a:p>
                      <a:pPr algn="ctr"/>
                      <a:r>
                        <a:rPr lang="en-US" sz="1400" dirty="0" smtClean="0"/>
                        <a:t>2.5 K</a:t>
                      </a:r>
                      <a:endParaRPr lang="en-US" sz="1400" dirty="0"/>
                    </a:p>
                  </a:txBody>
                  <a:tcPr marL="68598" marR="68598" marT="34299" marB="34299"/>
                </a:tc>
                <a:tc>
                  <a:txBody>
                    <a:bodyPr/>
                    <a:lstStyle/>
                    <a:p>
                      <a:pPr algn="ctr"/>
                      <a:r>
                        <a:rPr lang="en-US" sz="1400" dirty="0" smtClean="0"/>
                        <a:t>2.0 K</a:t>
                      </a:r>
                      <a:endParaRPr lang="en-US" sz="1400" dirty="0"/>
                    </a:p>
                  </a:txBody>
                  <a:tcPr marL="68598" marR="68598" marT="34299" marB="34299"/>
                </a:tc>
                <a:tc>
                  <a:txBody>
                    <a:bodyPr/>
                    <a:lstStyle/>
                    <a:p>
                      <a:pPr algn="ctr"/>
                      <a:r>
                        <a:rPr lang="en-US" sz="1400" smtClean="0"/>
                        <a:t>1.603 </a:t>
                      </a:r>
                      <a:r>
                        <a:rPr lang="en-US" sz="1400" dirty="0" smtClean="0"/>
                        <a:t>K</a:t>
                      </a:r>
                      <a:endParaRPr lang="en-US" sz="1400" dirty="0"/>
                    </a:p>
                  </a:txBody>
                  <a:tcPr marL="68598" marR="68598" marT="34299" marB="34299"/>
                </a:tc>
                <a:extLst>
                  <a:ext uri="{0D108BD9-81ED-4DB2-BD59-A6C34878D82A}">
                    <a16:rowId xmlns:a16="http://schemas.microsoft.com/office/drawing/2014/main" val="3518850727"/>
                  </a:ext>
                </a:extLst>
              </a:tr>
              <a:tr h="278202">
                <a:tc>
                  <a:txBody>
                    <a:bodyPr/>
                    <a:lstStyle/>
                    <a:p>
                      <a:pPr algn="ctr"/>
                      <a:r>
                        <a:rPr lang="en-US" sz="1400" dirty="0" smtClean="0"/>
                        <a:t>Moisture Profile</a:t>
                      </a:r>
                      <a:endParaRPr lang="en-US" sz="1400" dirty="0"/>
                    </a:p>
                  </a:txBody>
                  <a:tcPr marL="68598" marR="68598" marT="34299" marB="34299"/>
                </a:tc>
                <a:tc>
                  <a:txBody>
                    <a:bodyPr/>
                    <a:lstStyle/>
                    <a:p>
                      <a:pPr algn="ctr"/>
                      <a:r>
                        <a:rPr lang="en-US" sz="1400" dirty="0" smtClean="0"/>
                        <a:t>35 %</a:t>
                      </a:r>
                      <a:endParaRPr lang="en-US" sz="1400" dirty="0"/>
                    </a:p>
                  </a:txBody>
                  <a:tcPr marL="68598" marR="68598" marT="34299" marB="34299"/>
                </a:tc>
                <a:tc>
                  <a:txBody>
                    <a:bodyPr/>
                    <a:lstStyle/>
                    <a:p>
                      <a:pPr algn="ctr"/>
                      <a:r>
                        <a:rPr lang="en-US" sz="1400" dirty="0" smtClean="0"/>
                        <a:t>25 %</a:t>
                      </a:r>
                      <a:endParaRPr lang="en-US" sz="1400" dirty="0"/>
                    </a:p>
                  </a:txBody>
                  <a:tcPr marL="68598" marR="68598" marT="34299" marB="34299"/>
                </a:tc>
                <a:tc>
                  <a:txBody>
                    <a:bodyPr/>
                    <a:lstStyle/>
                    <a:p>
                      <a:pPr algn="ctr"/>
                      <a:r>
                        <a:rPr lang="en-US" sz="1400" smtClean="0"/>
                        <a:t>17.15</a:t>
                      </a:r>
                      <a:r>
                        <a:rPr lang="en-US" sz="1400" baseline="0" smtClean="0"/>
                        <a:t> </a:t>
                      </a:r>
                      <a:r>
                        <a:rPr lang="en-US" sz="1400" smtClean="0"/>
                        <a:t>%</a:t>
                      </a:r>
                      <a:endParaRPr lang="en-US" sz="1400" dirty="0"/>
                    </a:p>
                  </a:txBody>
                  <a:tcPr marL="68598" marR="68598" marT="34299" marB="34299"/>
                </a:tc>
                <a:extLst>
                  <a:ext uri="{0D108BD9-81ED-4DB2-BD59-A6C34878D82A}">
                    <a16:rowId xmlns:a16="http://schemas.microsoft.com/office/drawing/2014/main" val="4178652188"/>
                  </a:ext>
                </a:extLst>
              </a:tr>
              <a:tr h="278202">
                <a:tc>
                  <a:txBody>
                    <a:bodyPr/>
                    <a:lstStyle/>
                    <a:p>
                      <a:pPr algn="ctr"/>
                      <a:r>
                        <a:rPr lang="en-US" sz="1400" dirty="0" smtClean="0"/>
                        <a:t>Rain</a:t>
                      </a:r>
                      <a:r>
                        <a:rPr lang="en-US" sz="1400" baseline="0" dirty="0" smtClean="0"/>
                        <a:t> Rate</a:t>
                      </a:r>
                      <a:endParaRPr lang="en-US" sz="1400" dirty="0"/>
                    </a:p>
                  </a:txBody>
                  <a:tcPr marL="68598" marR="68598" marT="34299" marB="34299"/>
                </a:tc>
                <a:tc>
                  <a:txBody>
                    <a:bodyPr/>
                    <a:lstStyle/>
                    <a:p>
                      <a:pPr algn="ctr"/>
                      <a:r>
                        <a:rPr lang="en-US" sz="1400" dirty="0" smtClean="0"/>
                        <a:t>50 %</a:t>
                      </a:r>
                      <a:endParaRPr lang="en-US" sz="1400" dirty="0"/>
                    </a:p>
                  </a:txBody>
                  <a:tcPr marL="68598" marR="68598" marT="34299" marB="34299"/>
                </a:tc>
                <a:tc>
                  <a:txBody>
                    <a:bodyPr/>
                    <a:lstStyle/>
                    <a:p>
                      <a:pPr algn="ctr"/>
                      <a:r>
                        <a:rPr lang="en-US" sz="1400" dirty="0" smtClean="0"/>
                        <a:t>25 %</a:t>
                      </a:r>
                      <a:endParaRPr lang="en-US" sz="1400" dirty="0"/>
                    </a:p>
                  </a:txBody>
                  <a:tcPr marL="68598" marR="68598" marT="34299" marB="34299"/>
                </a:tc>
                <a:tc>
                  <a:txBody>
                    <a:bodyPr/>
                    <a:lstStyle/>
                    <a:p>
                      <a:pPr algn="ctr"/>
                      <a:r>
                        <a:rPr lang="en-US" sz="1400" dirty="0" smtClean="0"/>
                        <a:t>18.3 %</a:t>
                      </a:r>
                      <a:endParaRPr lang="en-US" sz="1400" dirty="0"/>
                    </a:p>
                  </a:txBody>
                  <a:tcPr marL="68598" marR="68598" marT="34299" marB="34299"/>
                </a:tc>
                <a:extLst>
                  <a:ext uri="{0D108BD9-81ED-4DB2-BD59-A6C34878D82A}">
                    <a16:rowId xmlns:a16="http://schemas.microsoft.com/office/drawing/2014/main" val="1311000754"/>
                  </a:ext>
                </a:extLst>
              </a:tr>
              <a:tr h="278202">
                <a:tc>
                  <a:txBody>
                    <a:bodyPr/>
                    <a:lstStyle/>
                    <a:p>
                      <a:pPr algn="ctr"/>
                      <a:r>
                        <a:rPr lang="en-US" sz="1400" dirty="0" smtClean="0"/>
                        <a:t>Min Sea-Level Pres.</a:t>
                      </a:r>
                      <a:endParaRPr lang="en-US" sz="1400" dirty="0"/>
                    </a:p>
                  </a:txBody>
                  <a:tcPr marL="68598" marR="68598" marT="34299" marB="34299"/>
                </a:tc>
                <a:tc>
                  <a:txBody>
                    <a:bodyPr/>
                    <a:lstStyle/>
                    <a:p>
                      <a:pPr algn="ctr"/>
                      <a:r>
                        <a:rPr lang="en-US" sz="1400" dirty="0" smtClean="0"/>
                        <a:t>12 </a:t>
                      </a:r>
                      <a:r>
                        <a:rPr lang="en-US" sz="1400" dirty="0" err="1" smtClean="0"/>
                        <a:t>hPa</a:t>
                      </a:r>
                      <a:endParaRPr lang="en-US" sz="1400" dirty="0"/>
                    </a:p>
                  </a:txBody>
                  <a:tcPr marL="68598" marR="68598" marT="34299" marB="34299"/>
                </a:tc>
                <a:tc>
                  <a:txBody>
                    <a:bodyPr/>
                    <a:lstStyle/>
                    <a:p>
                      <a:pPr algn="ctr"/>
                      <a:r>
                        <a:rPr lang="en-US" sz="1400" dirty="0" smtClean="0"/>
                        <a:t>10 </a:t>
                      </a:r>
                      <a:r>
                        <a:rPr lang="en-US" sz="1400" dirty="0" err="1" smtClean="0"/>
                        <a:t>hPa</a:t>
                      </a:r>
                      <a:endParaRPr lang="en-US" sz="1400" dirty="0"/>
                    </a:p>
                  </a:txBody>
                  <a:tcPr marL="68598" marR="68598" marT="34299" marB="34299"/>
                </a:tc>
                <a:tc>
                  <a:txBody>
                    <a:bodyPr/>
                    <a:lstStyle/>
                    <a:p>
                      <a:pPr algn="ctr"/>
                      <a:r>
                        <a:rPr lang="en-US" sz="1400" baseline="0" dirty="0" smtClean="0"/>
                        <a:t>7.8 </a:t>
                      </a:r>
                      <a:r>
                        <a:rPr lang="en-US" sz="1400" baseline="0" dirty="0" err="1" smtClean="0"/>
                        <a:t>hPa</a:t>
                      </a:r>
                      <a:endParaRPr lang="en-US" sz="1400" dirty="0"/>
                    </a:p>
                  </a:txBody>
                  <a:tcPr marL="68598" marR="68598" marT="34299" marB="34299"/>
                </a:tc>
                <a:extLst>
                  <a:ext uri="{0D108BD9-81ED-4DB2-BD59-A6C34878D82A}">
                    <a16:rowId xmlns:a16="http://schemas.microsoft.com/office/drawing/2014/main" val="2883779080"/>
                  </a:ext>
                </a:extLst>
              </a:tr>
              <a:tr h="278202">
                <a:tc>
                  <a:txBody>
                    <a:bodyPr/>
                    <a:lstStyle/>
                    <a:p>
                      <a:pPr algn="ctr"/>
                      <a:r>
                        <a:rPr lang="en-US" sz="1400" dirty="0" smtClean="0"/>
                        <a:t>Max Sustained</a:t>
                      </a:r>
                      <a:r>
                        <a:rPr lang="en-US" sz="1400" baseline="0" dirty="0" smtClean="0"/>
                        <a:t> Wind</a:t>
                      </a:r>
                      <a:endParaRPr lang="en-US" sz="1400" dirty="0"/>
                    </a:p>
                  </a:txBody>
                  <a:tcPr marL="68598" marR="68598" marT="34299" marB="34299"/>
                </a:tc>
                <a:tc>
                  <a:txBody>
                    <a:bodyPr/>
                    <a:lstStyle/>
                    <a:p>
                      <a:pPr algn="ctr"/>
                      <a:r>
                        <a:rPr lang="en-US" sz="1400" dirty="0" smtClean="0"/>
                        <a:t>8 m/sec</a:t>
                      </a:r>
                      <a:endParaRPr lang="en-US" sz="1400" dirty="0"/>
                    </a:p>
                  </a:txBody>
                  <a:tcPr marL="68598" marR="68598" marT="34299" marB="34299"/>
                </a:tc>
                <a:tc>
                  <a:txBody>
                    <a:bodyPr/>
                    <a:lstStyle/>
                    <a:p>
                      <a:pPr algn="ctr"/>
                      <a:r>
                        <a:rPr lang="en-US" sz="1400" dirty="0" smtClean="0"/>
                        <a:t>6 m/sec</a:t>
                      </a:r>
                      <a:endParaRPr lang="en-US" sz="1400" dirty="0"/>
                    </a:p>
                  </a:txBody>
                  <a:tcPr marL="68598" marR="68598" marT="34299" marB="34299"/>
                </a:tc>
                <a:tc>
                  <a:txBody>
                    <a:bodyPr/>
                    <a:lstStyle/>
                    <a:p>
                      <a:pPr algn="ctr"/>
                      <a:r>
                        <a:rPr lang="en-US" sz="1400" dirty="0" smtClean="0"/>
                        <a:t>5.3 m/sec</a:t>
                      </a:r>
                      <a:endParaRPr lang="en-US" sz="1400" dirty="0"/>
                    </a:p>
                  </a:txBody>
                  <a:tcPr marL="68598" marR="68598" marT="34299" marB="34299"/>
                </a:tc>
                <a:extLst>
                  <a:ext uri="{0D108BD9-81ED-4DB2-BD59-A6C34878D82A}">
                    <a16:rowId xmlns:a16="http://schemas.microsoft.com/office/drawing/2014/main" val="2556144381"/>
                  </a:ext>
                </a:extLst>
              </a:tr>
            </a:tbl>
          </a:graphicData>
        </a:graphic>
      </p:graphicFrame>
      <p:sp>
        <p:nvSpPr>
          <p:cNvPr id="4" name="Text Box 7"/>
          <p:cNvSpPr txBox="1">
            <a:spLocks noChangeArrowheads="1"/>
          </p:cNvSpPr>
          <p:nvPr/>
        </p:nvSpPr>
        <p:spPr bwMode="auto">
          <a:xfrm>
            <a:off x="3423796" y="4882521"/>
            <a:ext cx="5419301" cy="646331"/>
          </a:xfrm>
          <a:prstGeom prst="rect">
            <a:avLst/>
          </a:prstGeom>
          <a:solidFill>
            <a:schemeClr val="accent5"/>
          </a:solidFill>
          <a:ln w="12700">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a:spAutoFit/>
          </a:bodyPr>
          <a:lstStyle/>
          <a:p>
            <a:pPr algn="ctr">
              <a:buFontTx/>
              <a:buNone/>
            </a:pPr>
            <a:r>
              <a:rPr lang="en-US" b="1" dirty="0">
                <a:solidFill>
                  <a:srgbClr val="000000"/>
                </a:solidFill>
              </a:rPr>
              <a:t>Favorable performance achieved with multiple datasets and multiple retrieval algorithms.</a:t>
            </a:r>
          </a:p>
        </p:txBody>
      </p:sp>
      <p:sp>
        <p:nvSpPr>
          <p:cNvPr id="5" name="TextBox 4"/>
          <p:cNvSpPr txBox="1"/>
          <p:nvPr/>
        </p:nvSpPr>
        <p:spPr>
          <a:xfrm>
            <a:off x="4560739" y="5736772"/>
            <a:ext cx="3145413" cy="307777"/>
          </a:xfrm>
          <a:prstGeom prst="rect">
            <a:avLst/>
          </a:prstGeom>
          <a:noFill/>
        </p:spPr>
        <p:txBody>
          <a:bodyPr wrap="none" rtlCol="0">
            <a:spAutoFit/>
          </a:bodyPr>
          <a:lstStyle/>
          <a:p>
            <a:pPr algn="ctr"/>
            <a:r>
              <a:rPr lang="en-US" sz="1400" b="1"/>
              <a:t>One-year science collection period</a:t>
            </a:r>
            <a:endParaRPr lang="en-US" sz="1400" b="1" dirty="0"/>
          </a:p>
        </p:txBody>
      </p:sp>
    </p:spTree>
    <p:extLst>
      <p:ext uri="{BB962C8B-B14F-4D97-AF65-F5344CB8AC3E}">
        <p14:creationId xmlns:p14="http://schemas.microsoft.com/office/powerpoint/2010/main" val="2988477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Lincoln_2012_v2_16x9">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Lincoln_2012_v2_16x9</Template>
  <TotalTime>9081</TotalTime>
  <Words>1385</Words>
  <Application>Microsoft Office PowerPoint</Application>
  <PresentationFormat>Custom</PresentationFormat>
  <Paragraphs>267</Paragraphs>
  <Slides>17</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Courier New</vt:lpstr>
      <vt:lpstr>Lucida Sans</vt:lpstr>
      <vt:lpstr>MS Mincho</vt:lpstr>
      <vt:lpstr>Times New Roman</vt:lpstr>
      <vt:lpstr>Lincoln_2012_v2_16x9</vt:lpstr>
      <vt:lpstr>TROPICS:  Time-Resolved Observations of Precipitation structure and storm Intensity with a Constellation of Smallsats</vt:lpstr>
      <vt:lpstr>TROPICS Mission Overview</vt:lpstr>
      <vt:lpstr>TROPICS Science Objectives and Team</vt:lpstr>
      <vt:lpstr>TROPICS Channel Set</vt:lpstr>
      <vt:lpstr>Scan Profile for TROPICS</vt:lpstr>
      <vt:lpstr>TVAC Radiometric Calibration</vt:lpstr>
      <vt:lpstr>TVAC Calibration Permits “Test As You Fly” Characterization</vt:lpstr>
      <vt:lpstr>TROPICS Water Vapor Radiometer NEDT Performance Comparable to ATMS</vt:lpstr>
      <vt:lpstr>TROPICS Products and Expected Performance</vt:lpstr>
      <vt:lpstr>Analysis of Proxy Datasets to Assess and Optimize Performance</vt:lpstr>
      <vt:lpstr>Requirements Verification</vt:lpstr>
      <vt:lpstr>On-Orbit Calibration/Validation Radiance Comparisons</vt:lpstr>
      <vt:lpstr>Tropical Cyclone Analysis and Nowcasting</vt:lpstr>
      <vt:lpstr>Tropical Dynamics</vt:lpstr>
      <vt:lpstr>TROPICS Terrestrial Applications</vt:lpstr>
      <vt:lpstr>Tropical Cyclone Modeling and Data Assimilation</vt:lpstr>
      <vt:lpstr>PowerPoint Presentation</vt:lpstr>
    </vt:vector>
  </TitlesOfParts>
  <Company>MIT Lincoln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Blackwell, William - 0997 - MITLL</dc:creator>
  <cp:lastModifiedBy>Blackwell, William - 0997 - MITLL</cp:lastModifiedBy>
  <cp:revision>55</cp:revision>
  <dcterms:created xsi:type="dcterms:W3CDTF">2020-02-14T19:25:23Z</dcterms:created>
  <dcterms:modified xsi:type="dcterms:W3CDTF">2021-04-12T00:32:33Z</dcterms:modified>
</cp:coreProperties>
</file>