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315" r:id="rId2"/>
    <p:sldId id="316" r:id="rId3"/>
    <p:sldId id="333" r:id="rId4"/>
    <p:sldId id="332" r:id="rId5"/>
    <p:sldId id="334" r:id="rId6"/>
    <p:sldId id="335" r:id="rId7"/>
    <p:sldId id="336" r:id="rId8"/>
    <p:sldId id="337" r:id="rId9"/>
    <p:sldId id="338" r:id="rId10"/>
    <p:sldId id="325" r:id="rId11"/>
    <p:sldId id="329" r:id="rId12"/>
    <p:sldId id="339" r:id="rId13"/>
    <p:sldId id="326" r:id="rId14"/>
    <p:sldId id="330" r:id="rId15"/>
    <p:sldId id="331" r:id="rId16"/>
    <p:sldId id="32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BBD"/>
    <a:srgbClr val="0B2C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37"/>
    <p:restoredTop sz="84990"/>
  </p:normalViewPr>
  <p:slideViewPr>
    <p:cSldViewPr>
      <p:cViewPr>
        <p:scale>
          <a:sx n="160" d="100"/>
          <a:sy n="160" d="100"/>
        </p:scale>
        <p:origin x="736" y="14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60FD9-FB6A-49E8-BDFF-6AE8B516B176}" type="datetimeFigureOut">
              <a:rPr lang="en-US" smtClean="0"/>
              <a:t>5/9/22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1E904-6438-40DF-BD92-55C74EB7A077}" type="slidenum">
              <a:rPr lang="en-US" smtClean="0"/>
              <a:t>‹#›</a:t>
            </a:fld>
            <a:endParaRPr lang="en-US"/>
          </a:p>
        </p:txBody>
      </p:sp>
    </p:spTree>
    <p:extLst>
      <p:ext uri="{BB962C8B-B14F-4D97-AF65-F5344CB8AC3E}">
        <p14:creationId xmlns:p14="http://schemas.microsoft.com/office/powerpoint/2010/main" val="341322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958168" y="8819515"/>
            <a:ext cx="3026833" cy="46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1" tIns="46476" rIns="92951" bIns="46476"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929512" fontAlgn="auto">
              <a:spcBef>
                <a:spcPts val="0"/>
              </a:spcBef>
              <a:spcAft>
                <a:spcPts val="0"/>
              </a:spcAft>
            </a:pPr>
            <a:fld id="{AFC15E0D-164A-4DB3-99F2-51B4A3E759D8}" type="slidenum">
              <a:rPr lang="en-US" sz="1200">
                <a:solidFill>
                  <a:prstClr val="black"/>
                </a:solidFill>
              </a:rPr>
              <a:pPr algn="r" defTabSz="929512" fontAlgn="auto">
                <a:spcBef>
                  <a:spcPts val="0"/>
                </a:spcBef>
                <a:spcAft>
                  <a:spcPts val="0"/>
                </a:spcAft>
              </a:pPr>
              <a:t>1</a:t>
            </a:fld>
            <a:endParaRPr lang="en-US" sz="1200">
              <a:solidFill>
                <a:prstClr val="black"/>
              </a:solidFill>
            </a:endParaRPr>
          </a:p>
        </p:txBody>
      </p:sp>
      <p:sp>
        <p:nvSpPr>
          <p:cNvPr id="143363" name="Rectangle 2"/>
          <p:cNvSpPr>
            <a:spLocks noGrp="1" noRot="1" noChangeAspect="1" noChangeArrowheads="1" noTextEdit="1"/>
          </p:cNvSpPr>
          <p:nvPr>
            <p:ph type="sldImg"/>
          </p:nvPr>
        </p:nvSpPr>
        <p:spPr bwMode="auto">
          <a:xfrm>
            <a:off x="1173163" y="698500"/>
            <a:ext cx="4638675"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xfrm>
            <a:off x="931335" y="4409759"/>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378" indent="-232378" defTabSz="929512"/>
            <a:r>
              <a:rPr lang="en-US"/>
              <a:t>CIMSS input to NESDIS Ground Enterprise Study (NGES)</a:t>
            </a:r>
            <a:endParaRPr lang="en-US" dirty="0"/>
          </a:p>
        </p:txBody>
      </p:sp>
    </p:spTree>
    <p:extLst>
      <p:ext uri="{BB962C8B-B14F-4D97-AF65-F5344CB8AC3E}">
        <p14:creationId xmlns:p14="http://schemas.microsoft.com/office/powerpoint/2010/main" val="387670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E.g. why is Europe reluctant (e.g. EumetSat opting to continue their current EumetCast system due to costs to end users like African countries)?</a:t>
            </a:r>
          </a:p>
          <a:p>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13</a:t>
            </a:fld>
            <a:endParaRPr lang="en-US"/>
          </a:p>
        </p:txBody>
      </p:sp>
    </p:spTree>
    <p:extLst>
      <p:ext uri="{BB962C8B-B14F-4D97-AF65-F5344CB8AC3E}">
        <p14:creationId xmlns:p14="http://schemas.microsoft.com/office/powerpoint/2010/main" val="3126500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14</a:t>
            </a:fld>
            <a:endParaRPr lang="en-US"/>
          </a:p>
        </p:txBody>
      </p:sp>
    </p:spTree>
    <p:extLst>
      <p:ext uri="{BB962C8B-B14F-4D97-AF65-F5344CB8AC3E}">
        <p14:creationId xmlns:p14="http://schemas.microsoft.com/office/powerpoint/2010/main" val="188643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15</a:t>
            </a:fld>
            <a:endParaRPr lang="en-US"/>
          </a:p>
        </p:txBody>
      </p:sp>
    </p:spTree>
    <p:extLst>
      <p:ext uri="{BB962C8B-B14F-4D97-AF65-F5344CB8AC3E}">
        <p14:creationId xmlns:p14="http://schemas.microsoft.com/office/powerpoint/2010/main" val="2619523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16</a:t>
            </a:fld>
            <a:endParaRPr lang="en-US"/>
          </a:p>
        </p:txBody>
      </p:sp>
    </p:spTree>
    <p:extLst>
      <p:ext uri="{BB962C8B-B14F-4D97-AF65-F5344CB8AC3E}">
        <p14:creationId xmlns:p14="http://schemas.microsoft.com/office/powerpoint/2010/main" val="257572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2</a:t>
            </a:fld>
            <a:endParaRPr lang="en-US"/>
          </a:p>
        </p:txBody>
      </p:sp>
    </p:spTree>
    <p:extLst>
      <p:ext uri="{BB962C8B-B14F-4D97-AF65-F5344CB8AC3E}">
        <p14:creationId xmlns:p14="http://schemas.microsoft.com/office/powerpoint/2010/main" val="371732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3</a:t>
            </a:fld>
            <a:endParaRPr lang="en-US"/>
          </a:p>
        </p:txBody>
      </p:sp>
    </p:spTree>
    <p:extLst>
      <p:ext uri="{BB962C8B-B14F-4D97-AF65-F5344CB8AC3E}">
        <p14:creationId xmlns:p14="http://schemas.microsoft.com/office/powerpoint/2010/main" val="403093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4</a:t>
            </a:fld>
            <a:endParaRPr lang="en-US"/>
          </a:p>
        </p:txBody>
      </p:sp>
    </p:spTree>
    <p:extLst>
      <p:ext uri="{BB962C8B-B14F-4D97-AF65-F5344CB8AC3E}">
        <p14:creationId xmlns:p14="http://schemas.microsoft.com/office/powerpoint/2010/main" val="156323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5</a:t>
            </a:fld>
            <a:endParaRPr lang="en-US"/>
          </a:p>
        </p:txBody>
      </p:sp>
    </p:spTree>
    <p:extLst>
      <p:ext uri="{BB962C8B-B14F-4D97-AF65-F5344CB8AC3E}">
        <p14:creationId xmlns:p14="http://schemas.microsoft.com/office/powerpoint/2010/main" val="384483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6</a:t>
            </a:fld>
            <a:endParaRPr lang="en-US"/>
          </a:p>
        </p:txBody>
      </p:sp>
    </p:spTree>
    <p:extLst>
      <p:ext uri="{BB962C8B-B14F-4D97-AF65-F5344CB8AC3E}">
        <p14:creationId xmlns:p14="http://schemas.microsoft.com/office/powerpoint/2010/main" val="157875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7</a:t>
            </a:fld>
            <a:endParaRPr lang="en-US"/>
          </a:p>
        </p:txBody>
      </p:sp>
    </p:spTree>
    <p:extLst>
      <p:ext uri="{BB962C8B-B14F-4D97-AF65-F5344CB8AC3E}">
        <p14:creationId xmlns:p14="http://schemas.microsoft.com/office/powerpoint/2010/main" val="230310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8</a:t>
            </a:fld>
            <a:endParaRPr lang="en-US"/>
          </a:p>
        </p:txBody>
      </p:sp>
    </p:spTree>
    <p:extLst>
      <p:ext uri="{BB962C8B-B14F-4D97-AF65-F5344CB8AC3E}">
        <p14:creationId xmlns:p14="http://schemas.microsoft.com/office/powerpoint/2010/main" val="1039270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2B91E904-6438-40DF-BD92-55C74EB7A077}" type="slidenum">
              <a:rPr lang="en-US" smtClean="0"/>
              <a:t>9</a:t>
            </a:fld>
            <a:endParaRPr lang="en-US"/>
          </a:p>
        </p:txBody>
      </p:sp>
    </p:spTree>
    <p:extLst>
      <p:ext uri="{BB962C8B-B14F-4D97-AF65-F5344CB8AC3E}">
        <p14:creationId xmlns:p14="http://schemas.microsoft.com/office/powerpoint/2010/main" val="63582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5/9/22</a:t>
            </a:r>
          </a:p>
        </p:txBody>
      </p:sp>
      <p:sp>
        <p:nvSpPr>
          <p:cNvPr id="5" name="Footer Placeholder 4"/>
          <p:cNvSpPr>
            <a:spLocks noGrp="1"/>
          </p:cNvSpPr>
          <p:nvPr>
            <p:ph type="ftr" sz="quarter" idx="11"/>
          </p:nvPr>
        </p:nvSpPr>
        <p:spPr/>
        <p:txBody>
          <a:bodyPr/>
          <a:lstStyle/>
          <a:p>
            <a:r>
              <a:rPr lang="en-US"/>
              <a:t>CIMSS Input to SAT on NESDIS NGES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5/9/22</a:t>
            </a:r>
          </a:p>
        </p:txBody>
      </p:sp>
      <p:sp>
        <p:nvSpPr>
          <p:cNvPr id="5" name="Footer Placeholder 4"/>
          <p:cNvSpPr>
            <a:spLocks noGrp="1"/>
          </p:cNvSpPr>
          <p:nvPr>
            <p:ph type="ftr" sz="quarter" idx="11"/>
          </p:nvPr>
        </p:nvSpPr>
        <p:spPr/>
        <p:txBody>
          <a:bodyPr/>
          <a:lstStyle/>
          <a:p>
            <a:r>
              <a:rPr lang="en-US"/>
              <a:t>CIMSS Input to SAT on NESDIS NGES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5/9/22</a:t>
            </a:r>
          </a:p>
        </p:txBody>
      </p:sp>
      <p:sp>
        <p:nvSpPr>
          <p:cNvPr id="5" name="Footer Placeholder 4"/>
          <p:cNvSpPr>
            <a:spLocks noGrp="1"/>
          </p:cNvSpPr>
          <p:nvPr>
            <p:ph type="ftr" sz="quarter" idx="11"/>
          </p:nvPr>
        </p:nvSpPr>
        <p:spPr/>
        <p:txBody>
          <a:bodyPr/>
          <a:lstStyle/>
          <a:p>
            <a:r>
              <a:rPr lang="en-US"/>
              <a:t>CIMSS Input to SAT on NESDIS NGES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052361" y="7317248"/>
            <a:ext cx="2193131" cy="2923382"/>
          </a:xfrm>
          <a:prstGeom prst="rect">
            <a:avLst/>
          </a:prstGeom>
          <a:noFill/>
        </p:spPr>
        <p:txBody>
          <a:bodyPr/>
          <a:lstStyle>
            <a:lvl1pPr>
              <a:defRPr>
                <a:solidFill>
                  <a:sysClr val="windowText" lastClr="000000"/>
                </a:solidFill>
              </a:defRPr>
            </a:lvl1pPr>
          </a:lstStyle>
          <a:p>
            <a:endParaRPr lang="en-US" dirty="0"/>
          </a:p>
        </p:txBody>
      </p:sp>
      <p:sp>
        <p:nvSpPr>
          <p:cNvPr id="3" name="Picture Placeholder 5"/>
          <p:cNvSpPr>
            <a:spLocks noGrp="1"/>
          </p:cNvSpPr>
          <p:nvPr>
            <p:ph type="pic" sz="quarter" idx="11"/>
          </p:nvPr>
        </p:nvSpPr>
        <p:spPr>
          <a:xfrm>
            <a:off x="4062081" y="7129946"/>
            <a:ext cx="2779858" cy="3455591"/>
          </a:xfrm>
          <a:custGeom>
            <a:avLst/>
            <a:gdLst>
              <a:gd name="connsiteX0" fmla="*/ 0 w 5741279"/>
              <a:gd name="connsiteY0" fmla="*/ 0 h 6911182"/>
              <a:gd name="connsiteX1" fmla="*/ 5741279 w 5741279"/>
              <a:gd name="connsiteY1" fmla="*/ 0 h 6911182"/>
              <a:gd name="connsiteX2" fmla="*/ 5741279 w 5741279"/>
              <a:gd name="connsiteY2" fmla="*/ 6911182 h 6911182"/>
              <a:gd name="connsiteX3" fmla="*/ 0 w 5741279"/>
              <a:gd name="connsiteY3" fmla="*/ 6911182 h 6911182"/>
              <a:gd name="connsiteX4" fmla="*/ 0 w 5741279"/>
              <a:gd name="connsiteY4" fmla="*/ 0 h 6911182"/>
              <a:gd name="connsiteX0" fmla="*/ 1722474 w 7463753"/>
              <a:gd name="connsiteY0" fmla="*/ 0 h 6911182"/>
              <a:gd name="connsiteX1" fmla="*/ 7463753 w 7463753"/>
              <a:gd name="connsiteY1" fmla="*/ 0 h 6911182"/>
              <a:gd name="connsiteX2" fmla="*/ 7463753 w 7463753"/>
              <a:gd name="connsiteY2" fmla="*/ 6911182 h 6911182"/>
              <a:gd name="connsiteX3" fmla="*/ 0 w 7463753"/>
              <a:gd name="connsiteY3" fmla="*/ 6889916 h 6911182"/>
              <a:gd name="connsiteX4" fmla="*/ 1722474 w 7463753"/>
              <a:gd name="connsiteY4" fmla="*/ 0 h 6911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53" h="6911182">
                <a:moveTo>
                  <a:pt x="1722474" y="0"/>
                </a:moveTo>
                <a:lnTo>
                  <a:pt x="7463753" y="0"/>
                </a:lnTo>
                <a:lnTo>
                  <a:pt x="7463753" y="6911182"/>
                </a:lnTo>
                <a:lnTo>
                  <a:pt x="0" y="6889916"/>
                </a:lnTo>
                <a:lnTo>
                  <a:pt x="1722474" y="0"/>
                </a:lnTo>
                <a:close/>
              </a:path>
            </a:pathLst>
          </a:custGeom>
          <a:noFill/>
        </p:spPr>
        <p:txBody>
          <a:bodyPr/>
          <a:lstStyle/>
          <a:p>
            <a:endParaRPr lang="en-US" dirty="0"/>
          </a:p>
        </p:txBody>
      </p:sp>
      <p:sp>
        <p:nvSpPr>
          <p:cNvPr id="4" name="Picture Placeholder 5"/>
          <p:cNvSpPr>
            <a:spLocks noGrp="1"/>
          </p:cNvSpPr>
          <p:nvPr>
            <p:ph type="pic" sz="quarter" idx="12"/>
          </p:nvPr>
        </p:nvSpPr>
        <p:spPr>
          <a:xfrm>
            <a:off x="3405753" y="10569910"/>
            <a:ext cx="2036411" cy="3455591"/>
          </a:xfrm>
          <a:custGeom>
            <a:avLst/>
            <a:gdLst>
              <a:gd name="connsiteX0" fmla="*/ 0 w 5741279"/>
              <a:gd name="connsiteY0" fmla="*/ 0 h 6911182"/>
              <a:gd name="connsiteX1" fmla="*/ 5741279 w 5741279"/>
              <a:gd name="connsiteY1" fmla="*/ 0 h 6911182"/>
              <a:gd name="connsiteX2" fmla="*/ 5741279 w 5741279"/>
              <a:gd name="connsiteY2" fmla="*/ 6911182 h 6911182"/>
              <a:gd name="connsiteX3" fmla="*/ 0 w 5741279"/>
              <a:gd name="connsiteY3" fmla="*/ 6911182 h 6911182"/>
              <a:gd name="connsiteX4" fmla="*/ 0 w 5741279"/>
              <a:gd name="connsiteY4" fmla="*/ 0 h 6911182"/>
              <a:gd name="connsiteX0" fmla="*/ 1722474 w 7463753"/>
              <a:gd name="connsiteY0" fmla="*/ 0 h 6911182"/>
              <a:gd name="connsiteX1" fmla="*/ 7463753 w 7463753"/>
              <a:gd name="connsiteY1" fmla="*/ 0 h 6911182"/>
              <a:gd name="connsiteX2" fmla="*/ 7463753 w 7463753"/>
              <a:gd name="connsiteY2" fmla="*/ 6911182 h 6911182"/>
              <a:gd name="connsiteX3" fmla="*/ 0 w 7463753"/>
              <a:gd name="connsiteY3" fmla="*/ 6889916 h 6911182"/>
              <a:gd name="connsiteX4" fmla="*/ 1722474 w 7463753"/>
              <a:gd name="connsiteY4" fmla="*/ 0 h 6911182"/>
              <a:gd name="connsiteX0" fmla="*/ 3779874 w 7463753"/>
              <a:gd name="connsiteY0" fmla="*/ 25400 h 6911182"/>
              <a:gd name="connsiteX1" fmla="*/ 7463753 w 7463753"/>
              <a:gd name="connsiteY1" fmla="*/ 0 h 6911182"/>
              <a:gd name="connsiteX2" fmla="*/ 7463753 w 7463753"/>
              <a:gd name="connsiteY2" fmla="*/ 6911182 h 6911182"/>
              <a:gd name="connsiteX3" fmla="*/ 0 w 7463753"/>
              <a:gd name="connsiteY3" fmla="*/ 6889916 h 6911182"/>
              <a:gd name="connsiteX4" fmla="*/ 3779874 w 7463753"/>
              <a:gd name="connsiteY4" fmla="*/ 25400 h 6911182"/>
              <a:gd name="connsiteX0" fmla="*/ 1722474 w 5406353"/>
              <a:gd name="connsiteY0" fmla="*/ 25400 h 6911182"/>
              <a:gd name="connsiteX1" fmla="*/ 5406353 w 5406353"/>
              <a:gd name="connsiteY1" fmla="*/ 0 h 6911182"/>
              <a:gd name="connsiteX2" fmla="*/ 5406353 w 5406353"/>
              <a:gd name="connsiteY2" fmla="*/ 6911182 h 6911182"/>
              <a:gd name="connsiteX3" fmla="*/ 0 w 5406353"/>
              <a:gd name="connsiteY3" fmla="*/ 6889916 h 6911182"/>
              <a:gd name="connsiteX4" fmla="*/ 1722474 w 5406353"/>
              <a:gd name="connsiteY4" fmla="*/ 25400 h 6911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6353" h="6911182">
                <a:moveTo>
                  <a:pt x="1722474" y="25400"/>
                </a:moveTo>
                <a:lnTo>
                  <a:pt x="5406353" y="0"/>
                </a:lnTo>
                <a:lnTo>
                  <a:pt x="5406353" y="6911182"/>
                </a:lnTo>
                <a:lnTo>
                  <a:pt x="0" y="6889916"/>
                </a:lnTo>
                <a:lnTo>
                  <a:pt x="1722474" y="25400"/>
                </a:lnTo>
                <a:close/>
              </a:path>
            </a:pathLst>
          </a:custGeom>
          <a:noFill/>
        </p:spPr>
        <p:txBody>
          <a:bodyPr/>
          <a:lstStyle/>
          <a:p>
            <a:endParaRPr lang="en-US" dirty="0"/>
          </a:p>
        </p:txBody>
      </p:sp>
      <p:sp>
        <p:nvSpPr>
          <p:cNvPr id="5" name="Picture Placeholder 11"/>
          <p:cNvSpPr>
            <a:spLocks noGrp="1"/>
          </p:cNvSpPr>
          <p:nvPr>
            <p:ph type="pic" sz="quarter" idx="13"/>
          </p:nvPr>
        </p:nvSpPr>
        <p:spPr>
          <a:xfrm>
            <a:off x="733425" y="10585283"/>
            <a:ext cx="1905000" cy="2540000"/>
          </a:xfrm>
          <a:prstGeom prst="ellipse">
            <a:avLst/>
          </a:prstGeom>
          <a:noFill/>
        </p:spPr>
        <p:txBody>
          <a:bodyPr/>
          <a:lstStyle/>
          <a:p>
            <a:endParaRPr lang="en-US" dirty="0"/>
          </a:p>
        </p:txBody>
      </p:sp>
      <p:sp>
        <p:nvSpPr>
          <p:cNvPr id="6" name="Picture Placeholder 15"/>
          <p:cNvSpPr>
            <a:spLocks noGrp="1"/>
          </p:cNvSpPr>
          <p:nvPr>
            <p:ph type="pic" sz="quarter" idx="14"/>
          </p:nvPr>
        </p:nvSpPr>
        <p:spPr>
          <a:xfrm>
            <a:off x="5969331" y="7129945"/>
            <a:ext cx="3187888" cy="6934358"/>
          </a:xfrm>
          <a:custGeom>
            <a:avLst/>
            <a:gdLst>
              <a:gd name="connsiteX0" fmla="*/ 0 w 8501033"/>
              <a:gd name="connsiteY0" fmla="*/ 0 h 13868715"/>
              <a:gd name="connsiteX1" fmla="*/ 8501033 w 8501033"/>
              <a:gd name="connsiteY1" fmla="*/ 0 h 13868715"/>
              <a:gd name="connsiteX2" fmla="*/ 8501033 w 8501033"/>
              <a:gd name="connsiteY2" fmla="*/ 13868715 h 13868715"/>
              <a:gd name="connsiteX3" fmla="*/ 0 w 8501033"/>
              <a:gd name="connsiteY3" fmla="*/ 13868715 h 13868715"/>
              <a:gd name="connsiteX4" fmla="*/ 0 w 8501033"/>
              <a:gd name="connsiteY4" fmla="*/ 0 h 13868715"/>
              <a:gd name="connsiteX0" fmla="*/ 3505200 w 8501033"/>
              <a:gd name="connsiteY0" fmla="*/ 0 h 13868715"/>
              <a:gd name="connsiteX1" fmla="*/ 8501033 w 8501033"/>
              <a:gd name="connsiteY1" fmla="*/ 0 h 13868715"/>
              <a:gd name="connsiteX2" fmla="*/ 8501033 w 8501033"/>
              <a:gd name="connsiteY2" fmla="*/ 13868715 h 13868715"/>
              <a:gd name="connsiteX3" fmla="*/ 0 w 8501033"/>
              <a:gd name="connsiteY3" fmla="*/ 13868715 h 13868715"/>
              <a:gd name="connsiteX4" fmla="*/ 3505200 w 8501033"/>
              <a:gd name="connsiteY4" fmla="*/ 0 h 1386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1033" h="13868715">
                <a:moveTo>
                  <a:pt x="3505200" y="0"/>
                </a:moveTo>
                <a:lnTo>
                  <a:pt x="8501033" y="0"/>
                </a:lnTo>
                <a:lnTo>
                  <a:pt x="8501033" y="13868715"/>
                </a:lnTo>
                <a:lnTo>
                  <a:pt x="0" y="13868715"/>
                </a:lnTo>
                <a:lnTo>
                  <a:pt x="3505200" y="0"/>
                </a:lnTo>
                <a:close/>
              </a:path>
            </a:pathLst>
          </a:custGeom>
          <a:noFill/>
        </p:spPr>
        <p:txBody>
          <a:bodyPr/>
          <a:lstStyle/>
          <a:p>
            <a:endParaRPr lang="en-US" dirty="0"/>
          </a:p>
        </p:txBody>
      </p:sp>
      <p:sp>
        <p:nvSpPr>
          <p:cNvPr id="7" name="Picture Placeholder 18"/>
          <p:cNvSpPr>
            <a:spLocks noGrp="1"/>
          </p:cNvSpPr>
          <p:nvPr>
            <p:ph type="pic" sz="quarter" idx="15"/>
          </p:nvPr>
        </p:nvSpPr>
        <p:spPr>
          <a:xfrm>
            <a:off x="0" y="7146758"/>
            <a:ext cx="4567238" cy="6870700"/>
          </a:xfrm>
          <a:custGeom>
            <a:avLst/>
            <a:gdLst>
              <a:gd name="connsiteX0" fmla="*/ 0 w 12179300"/>
              <a:gd name="connsiteY0" fmla="*/ 0 h 13716000"/>
              <a:gd name="connsiteX1" fmla="*/ 12179300 w 12179300"/>
              <a:gd name="connsiteY1" fmla="*/ 0 h 13716000"/>
              <a:gd name="connsiteX2" fmla="*/ 12179300 w 12179300"/>
              <a:gd name="connsiteY2" fmla="*/ 13716000 h 13716000"/>
              <a:gd name="connsiteX3" fmla="*/ 0 w 12179300"/>
              <a:gd name="connsiteY3" fmla="*/ 13716000 h 13716000"/>
              <a:gd name="connsiteX4" fmla="*/ 0 w 12179300"/>
              <a:gd name="connsiteY4" fmla="*/ 0 h 13716000"/>
              <a:gd name="connsiteX0" fmla="*/ 0 w 12179300"/>
              <a:gd name="connsiteY0" fmla="*/ 0 h 13741400"/>
              <a:gd name="connsiteX1" fmla="*/ 12179300 w 12179300"/>
              <a:gd name="connsiteY1" fmla="*/ 0 h 13741400"/>
              <a:gd name="connsiteX2" fmla="*/ 9080500 w 12179300"/>
              <a:gd name="connsiteY2" fmla="*/ 13741400 h 13741400"/>
              <a:gd name="connsiteX3" fmla="*/ 0 w 12179300"/>
              <a:gd name="connsiteY3" fmla="*/ 13716000 h 13741400"/>
              <a:gd name="connsiteX4" fmla="*/ 0 w 12179300"/>
              <a:gd name="connsiteY4" fmla="*/ 0 h 1374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300" h="13741400">
                <a:moveTo>
                  <a:pt x="0" y="0"/>
                </a:moveTo>
                <a:lnTo>
                  <a:pt x="12179300" y="0"/>
                </a:lnTo>
                <a:lnTo>
                  <a:pt x="9080500" y="13741400"/>
                </a:lnTo>
                <a:lnTo>
                  <a:pt x="0" y="13716000"/>
                </a:lnTo>
                <a:lnTo>
                  <a:pt x="0" y="0"/>
                </a:lnTo>
                <a:close/>
              </a:path>
            </a:pathLst>
          </a:custGeom>
          <a:noFill/>
        </p:spPr>
        <p:txBody>
          <a:bodyPr/>
          <a:lstStyle/>
          <a:p>
            <a:endParaRPr lang="en-US" dirty="0"/>
          </a:p>
        </p:txBody>
      </p:sp>
      <p:sp>
        <p:nvSpPr>
          <p:cNvPr id="8" name="Picture Placeholder 23"/>
          <p:cNvSpPr>
            <a:spLocks noGrp="1"/>
          </p:cNvSpPr>
          <p:nvPr>
            <p:ph type="pic" sz="quarter" idx="16"/>
          </p:nvPr>
        </p:nvSpPr>
        <p:spPr>
          <a:xfrm>
            <a:off x="1" y="7146758"/>
            <a:ext cx="9157097" cy="3606800"/>
          </a:xfrm>
          <a:custGeom>
            <a:avLst/>
            <a:gdLst>
              <a:gd name="connsiteX0" fmla="*/ 0 w 24418925"/>
              <a:gd name="connsiteY0" fmla="*/ 0 h 7213600"/>
              <a:gd name="connsiteX1" fmla="*/ 24418925 w 24418925"/>
              <a:gd name="connsiteY1" fmla="*/ 0 h 7213600"/>
              <a:gd name="connsiteX2" fmla="*/ 24418925 w 24418925"/>
              <a:gd name="connsiteY2" fmla="*/ 7213600 h 7213600"/>
              <a:gd name="connsiteX3" fmla="*/ 0 w 24418925"/>
              <a:gd name="connsiteY3" fmla="*/ 7213600 h 7213600"/>
              <a:gd name="connsiteX4" fmla="*/ 0 w 24418925"/>
              <a:gd name="connsiteY4" fmla="*/ 0 h 7213600"/>
              <a:gd name="connsiteX0" fmla="*/ 0 w 24418925"/>
              <a:gd name="connsiteY0" fmla="*/ 0 h 7213600"/>
              <a:gd name="connsiteX1" fmla="*/ 24418925 w 24418925"/>
              <a:gd name="connsiteY1" fmla="*/ 0 h 7213600"/>
              <a:gd name="connsiteX2" fmla="*/ 24266524 w 24418925"/>
              <a:gd name="connsiteY2" fmla="*/ 3886200 h 7213600"/>
              <a:gd name="connsiteX3" fmla="*/ 0 w 24418925"/>
              <a:gd name="connsiteY3" fmla="*/ 7213600 h 7213600"/>
              <a:gd name="connsiteX4" fmla="*/ 0 w 24418925"/>
              <a:gd name="connsiteY4" fmla="*/ 0 h 7213600"/>
              <a:gd name="connsiteX0" fmla="*/ 0 w 24418925"/>
              <a:gd name="connsiteY0" fmla="*/ 0 h 7213600"/>
              <a:gd name="connsiteX1" fmla="*/ 24418925 w 24418925"/>
              <a:gd name="connsiteY1" fmla="*/ 0 h 7213600"/>
              <a:gd name="connsiteX2" fmla="*/ 24418924 w 24418925"/>
              <a:gd name="connsiteY2" fmla="*/ 5562600 h 7213600"/>
              <a:gd name="connsiteX3" fmla="*/ 0 w 24418925"/>
              <a:gd name="connsiteY3" fmla="*/ 7213600 h 7213600"/>
              <a:gd name="connsiteX4" fmla="*/ 0 w 24418925"/>
              <a:gd name="connsiteY4" fmla="*/ 0 h 721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18925" h="7213600">
                <a:moveTo>
                  <a:pt x="0" y="0"/>
                </a:moveTo>
                <a:lnTo>
                  <a:pt x="24418925" y="0"/>
                </a:lnTo>
                <a:cubicBezTo>
                  <a:pt x="24418925" y="1854200"/>
                  <a:pt x="24418924" y="3708400"/>
                  <a:pt x="24418924" y="5562600"/>
                </a:cubicBezTo>
                <a:lnTo>
                  <a:pt x="0" y="7213600"/>
                </a:lnTo>
                <a:lnTo>
                  <a:pt x="0" y="0"/>
                </a:lnTo>
                <a:close/>
              </a:path>
            </a:pathLst>
          </a:custGeom>
          <a:noFill/>
        </p:spPr>
        <p:txBody>
          <a:bodyPr/>
          <a:lstStyle/>
          <a:p>
            <a:endParaRPr lang="en-US" dirty="0"/>
          </a:p>
        </p:txBody>
      </p:sp>
    </p:spTree>
    <p:extLst>
      <p:ext uri="{BB962C8B-B14F-4D97-AF65-F5344CB8AC3E}">
        <p14:creationId xmlns:p14="http://schemas.microsoft.com/office/powerpoint/2010/main" val="12244727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5791200" cy="762000"/>
          </a:xfrm>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400"/>
            </a:lvl1pPr>
          </a:lstStyle>
          <a:p>
            <a:r>
              <a:rPr lang="en-US"/>
              <a:t>5/9/22</a:t>
            </a:r>
            <a:endParaRPr lang="en-US" dirty="0"/>
          </a:p>
        </p:txBody>
      </p:sp>
      <p:sp>
        <p:nvSpPr>
          <p:cNvPr id="5" name="Footer Placeholder 4"/>
          <p:cNvSpPr>
            <a:spLocks noGrp="1"/>
          </p:cNvSpPr>
          <p:nvPr>
            <p:ph type="ftr" sz="quarter" idx="11"/>
          </p:nvPr>
        </p:nvSpPr>
        <p:spPr/>
        <p:txBody>
          <a:bodyPr/>
          <a:lstStyle>
            <a:lvl1pPr>
              <a:defRPr sz="1400"/>
            </a:lvl1pPr>
          </a:lstStyle>
          <a:p>
            <a:r>
              <a:rPr lang="en-US" dirty="0"/>
              <a:t>CIMSS Input to SAT on NESDIS Next Generation Ground Architecture</a:t>
            </a:r>
          </a:p>
        </p:txBody>
      </p:sp>
      <p:sp>
        <p:nvSpPr>
          <p:cNvPr id="6" name="Slide Number Placeholder 5"/>
          <p:cNvSpPr>
            <a:spLocks noGrp="1"/>
          </p:cNvSpPr>
          <p:nvPr>
            <p:ph type="sldNum" sz="quarter" idx="12"/>
          </p:nvPr>
        </p:nvSpPr>
        <p:spPr/>
        <p:txBody>
          <a:bodyPr/>
          <a:lstStyle>
            <a:lvl1pPr>
              <a:defRPr sz="1400"/>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5/9/22</a:t>
            </a:r>
          </a:p>
        </p:txBody>
      </p:sp>
      <p:sp>
        <p:nvSpPr>
          <p:cNvPr id="5" name="Footer Placeholder 4"/>
          <p:cNvSpPr>
            <a:spLocks noGrp="1"/>
          </p:cNvSpPr>
          <p:nvPr>
            <p:ph type="ftr" sz="quarter" idx="11"/>
          </p:nvPr>
        </p:nvSpPr>
        <p:spPr/>
        <p:txBody>
          <a:bodyPr/>
          <a:lstStyle/>
          <a:p>
            <a:r>
              <a:rPr lang="en-US"/>
              <a:t>CIMSS Input to SAT on NESDIS NGES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5/9/22</a:t>
            </a:r>
          </a:p>
        </p:txBody>
      </p:sp>
      <p:sp>
        <p:nvSpPr>
          <p:cNvPr id="6" name="Footer Placeholder 5"/>
          <p:cNvSpPr>
            <a:spLocks noGrp="1"/>
          </p:cNvSpPr>
          <p:nvPr>
            <p:ph type="ftr" sz="quarter" idx="11"/>
          </p:nvPr>
        </p:nvSpPr>
        <p:spPr/>
        <p:txBody>
          <a:bodyPr/>
          <a:lstStyle/>
          <a:p>
            <a:r>
              <a:rPr lang="en-US"/>
              <a:t>CIMSS Input to SAT on NESDIS NGES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5/9/22</a:t>
            </a:r>
          </a:p>
        </p:txBody>
      </p:sp>
      <p:sp>
        <p:nvSpPr>
          <p:cNvPr id="8" name="Footer Placeholder 7"/>
          <p:cNvSpPr>
            <a:spLocks noGrp="1"/>
          </p:cNvSpPr>
          <p:nvPr>
            <p:ph type="ftr" sz="quarter" idx="11"/>
          </p:nvPr>
        </p:nvSpPr>
        <p:spPr/>
        <p:txBody>
          <a:bodyPr/>
          <a:lstStyle/>
          <a:p>
            <a:r>
              <a:rPr lang="en-US"/>
              <a:t>CIMSS Input to SAT on NESDIS NGES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5/9/22</a:t>
            </a:r>
          </a:p>
        </p:txBody>
      </p:sp>
      <p:sp>
        <p:nvSpPr>
          <p:cNvPr id="4" name="Footer Placeholder 3"/>
          <p:cNvSpPr>
            <a:spLocks noGrp="1"/>
          </p:cNvSpPr>
          <p:nvPr>
            <p:ph type="ftr" sz="quarter" idx="11"/>
          </p:nvPr>
        </p:nvSpPr>
        <p:spPr/>
        <p:txBody>
          <a:bodyPr/>
          <a:lstStyle/>
          <a:p>
            <a:r>
              <a:rPr lang="en-US"/>
              <a:t>CIMSS Input to SAT on NESDIS NGES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5/9/22</a:t>
            </a:r>
          </a:p>
        </p:txBody>
      </p:sp>
      <p:sp>
        <p:nvSpPr>
          <p:cNvPr id="3" name="Footer Placeholder 2"/>
          <p:cNvSpPr>
            <a:spLocks noGrp="1"/>
          </p:cNvSpPr>
          <p:nvPr>
            <p:ph type="ftr" sz="quarter" idx="11"/>
          </p:nvPr>
        </p:nvSpPr>
        <p:spPr/>
        <p:txBody>
          <a:bodyPr/>
          <a:lstStyle/>
          <a:p>
            <a:r>
              <a:rPr lang="en-US"/>
              <a:t>CIMSS Input to SAT on NESDIS NGES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5/9/22</a:t>
            </a:r>
          </a:p>
        </p:txBody>
      </p:sp>
      <p:sp>
        <p:nvSpPr>
          <p:cNvPr id="6" name="Footer Placeholder 5"/>
          <p:cNvSpPr>
            <a:spLocks noGrp="1"/>
          </p:cNvSpPr>
          <p:nvPr>
            <p:ph type="ftr" sz="quarter" idx="11"/>
          </p:nvPr>
        </p:nvSpPr>
        <p:spPr/>
        <p:txBody>
          <a:bodyPr/>
          <a:lstStyle/>
          <a:p>
            <a:r>
              <a:rPr lang="en-US"/>
              <a:t>CIMSS Input to SAT on NESDIS NGES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5/9/22</a:t>
            </a:r>
          </a:p>
        </p:txBody>
      </p:sp>
      <p:sp>
        <p:nvSpPr>
          <p:cNvPr id="6" name="Footer Placeholder 5"/>
          <p:cNvSpPr>
            <a:spLocks noGrp="1"/>
          </p:cNvSpPr>
          <p:nvPr>
            <p:ph type="ftr" sz="quarter" idx="11"/>
          </p:nvPr>
        </p:nvSpPr>
        <p:spPr/>
        <p:txBody>
          <a:bodyPr/>
          <a:lstStyle/>
          <a:p>
            <a:r>
              <a:rPr lang="en-US"/>
              <a:t>CIMSS Input to SAT on NESDIS NGES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hape 445">
            <a:extLst>
              <a:ext uri="{FF2B5EF4-FFF2-40B4-BE49-F238E27FC236}">
                <a16:creationId xmlns:a16="http://schemas.microsoft.com/office/drawing/2014/main" id="{A8FF6FA9-F85B-644B-9D04-AD4914EAC1F8}"/>
              </a:ext>
            </a:extLst>
          </p:cNvPr>
          <p:cNvSpPr/>
          <p:nvPr userDrawn="1"/>
        </p:nvSpPr>
        <p:spPr>
          <a:xfrm>
            <a:off x="0" y="0"/>
            <a:ext cx="9144000" cy="914400"/>
          </a:xfrm>
          <a:prstGeom prst="rect">
            <a:avLst/>
          </a:prstGeom>
          <a:gradFill>
            <a:gsLst>
              <a:gs pos="0">
                <a:srgbClr val="A2A2A2"/>
              </a:gs>
              <a:gs pos="100000">
                <a:srgbClr val="FFFFFF">
                  <a:alpha val="69803"/>
                </a:srgbClr>
              </a:gs>
            </a:gsLst>
            <a:lin ang="0" scaled="0"/>
          </a:gradFill>
          <a:ln w="9525" cap="flat">
            <a:noFill/>
            <a:prstDash val="solid"/>
            <a:miter/>
            <a:headEnd type="none" w="med" len="med"/>
            <a:tailEnd type="none" w="med" len="med"/>
          </a:ln>
        </p:spPr>
        <p:txBody>
          <a:bodyPr lIns="90825" tIns="45400" rIns="90825" bIns="45400" anchor="ctr" anchorCtr="0">
            <a:noAutofit/>
          </a:bodyPr>
          <a:lstStyle/>
          <a:p>
            <a:pPr marL="0" marR="0" lvl="0" indent="0" algn="l" rtl="0">
              <a:spcBef>
                <a:spcPts val="0"/>
              </a:spcBef>
              <a:spcAft>
                <a:spcPts val="0"/>
              </a:spcAft>
              <a:buNone/>
            </a:pPr>
            <a:endParaRPr sz="500" b="0" i="0" u="none" strike="noStrike" cap="none" baseline="0">
              <a:solidFill>
                <a:srgbClr val="000000"/>
              </a:solidFill>
              <a:latin typeface="Arial"/>
              <a:ea typeface="Arial"/>
              <a:cs typeface="Arial"/>
              <a:sym typeface="Arial"/>
            </a:endParaRPr>
          </a:p>
        </p:txBody>
      </p:sp>
      <p:sp>
        <p:nvSpPr>
          <p:cNvPr id="2" name="Title Placeholder 1"/>
          <p:cNvSpPr>
            <a:spLocks noGrp="1"/>
          </p:cNvSpPr>
          <p:nvPr>
            <p:ph type="title"/>
          </p:nvPr>
        </p:nvSpPr>
        <p:spPr>
          <a:xfrm>
            <a:off x="45720" y="45720"/>
            <a:ext cx="5839061" cy="8229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3000" y="6356351"/>
            <a:ext cx="1447800" cy="36512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5/9/22</a:t>
            </a:r>
          </a:p>
        </p:txBody>
      </p:sp>
      <p:sp>
        <p:nvSpPr>
          <p:cNvPr id="5" name="Footer Placeholder 4"/>
          <p:cNvSpPr>
            <a:spLocks noGrp="1"/>
          </p:cNvSpPr>
          <p:nvPr>
            <p:ph type="ftr" sz="quarter" idx="3"/>
          </p:nvPr>
        </p:nvSpPr>
        <p:spPr>
          <a:xfrm>
            <a:off x="3124200" y="6356351"/>
            <a:ext cx="2895600"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CIMSS Input to SAT on NESDIS NGES</a:t>
            </a:r>
          </a:p>
        </p:txBody>
      </p:sp>
      <p:sp>
        <p:nvSpPr>
          <p:cNvPr id="6" name="Slide Number Placeholder 5"/>
          <p:cNvSpPr>
            <a:spLocks noGrp="1"/>
          </p:cNvSpPr>
          <p:nvPr>
            <p:ph type="sldNum" sz="quarter" idx="4"/>
          </p:nvPr>
        </p:nvSpPr>
        <p:spPr>
          <a:xfrm>
            <a:off x="6553200" y="6356351"/>
            <a:ext cx="13716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3" descr="C:\PaulMenzel\acronyms &amp; logos &amp; addresses\new_cimss_logo.png">
            <a:extLst>
              <a:ext uri="{FF2B5EF4-FFF2-40B4-BE49-F238E27FC236}">
                <a16:creationId xmlns:a16="http://schemas.microsoft.com/office/drawing/2014/main" id="{9E024232-CFE3-6D49-A29F-D99A00F2BC14}"/>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46720" y="6163056"/>
            <a:ext cx="929430" cy="64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SEC_logo-trans">
            <a:extLst>
              <a:ext uri="{FF2B5EF4-FFF2-40B4-BE49-F238E27FC236}">
                <a16:creationId xmlns:a16="http://schemas.microsoft.com/office/drawing/2014/main" id="{9F20B859-78E1-3A4C-B408-9E9613D29C52}"/>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0" y="6096000"/>
            <a:ext cx="90704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6"/>
          <p:cNvSpPr txBox="1">
            <a:spLocks noChangeArrowheads="1"/>
          </p:cNvSpPr>
          <p:nvPr/>
        </p:nvSpPr>
        <p:spPr bwMode="auto">
          <a:xfrm>
            <a:off x="3507874" y="6021390"/>
            <a:ext cx="1756786" cy="46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23" tIns="45002" rIns="90023" bIns="45002">
            <a:spAutoFit/>
          </a:bodyPr>
          <a:lstStyle>
            <a:lvl1pPr defTabSz="900113" eaLnBrk="0" hangingPunct="0">
              <a:defRPr>
                <a:solidFill>
                  <a:schemeClr val="tx1"/>
                </a:solidFill>
                <a:latin typeface="Arial" pitchFamily="34" charset="0"/>
                <a:ea typeface="ＭＳ Ｐゴシック" pitchFamily="34" charset="-128"/>
              </a:defRPr>
            </a:lvl1pPr>
            <a:lvl2pPr marL="742950" indent="-285750" defTabSz="900113" eaLnBrk="0" hangingPunct="0">
              <a:defRPr>
                <a:solidFill>
                  <a:schemeClr val="tx1"/>
                </a:solidFill>
                <a:latin typeface="Arial" pitchFamily="34" charset="0"/>
                <a:ea typeface="ＭＳ Ｐゴシック" pitchFamily="34" charset="-128"/>
              </a:defRPr>
            </a:lvl2pPr>
            <a:lvl3pPr marL="1143000" indent="-228600" defTabSz="900113" eaLnBrk="0" hangingPunct="0">
              <a:defRPr>
                <a:solidFill>
                  <a:schemeClr val="tx1"/>
                </a:solidFill>
                <a:latin typeface="Arial" pitchFamily="34" charset="0"/>
                <a:ea typeface="ＭＳ Ｐゴシック" pitchFamily="34" charset="-128"/>
              </a:defRPr>
            </a:lvl3pPr>
            <a:lvl4pPr marL="1600200" indent="-228600" defTabSz="900113" eaLnBrk="0" hangingPunct="0">
              <a:defRPr>
                <a:solidFill>
                  <a:schemeClr val="tx1"/>
                </a:solidFill>
                <a:latin typeface="Arial" pitchFamily="34" charset="0"/>
                <a:ea typeface="ＭＳ Ｐゴシック" pitchFamily="34" charset="-128"/>
              </a:defRPr>
            </a:lvl4pPr>
            <a:lvl5pPr marL="2057400" indent="-228600" defTabSz="900113" eaLnBrk="0" hangingPunct="0">
              <a:defRPr>
                <a:solidFill>
                  <a:schemeClr val="tx1"/>
                </a:solidFill>
                <a:latin typeface="Arial" pitchFamily="34" charset="0"/>
                <a:ea typeface="ＭＳ Ｐゴシック" pitchFamily="34" charset="-128"/>
              </a:defRPr>
            </a:lvl5pPr>
            <a:lvl6pPr marL="2514600" indent="-228600" defTabSz="9001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001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001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001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auto">
              <a:spcBef>
                <a:spcPts val="0"/>
              </a:spcBef>
              <a:spcAft>
                <a:spcPts val="0"/>
              </a:spcAft>
            </a:pPr>
            <a:r>
              <a:rPr lang="en-US" sz="2400" b="1" dirty="0">
                <a:solidFill>
                  <a:prstClr val="white"/>
                </a:solidFill>
                <a:latin typeface="Times New Roman" pitchFamily="18" charset="0"/>
                <a:cs typeface="Times New Roman" pitchFamily="18" charset="0"/>
              </a:rPr>
              <a:t>March 2017</a:t>
            </a:r>
            <a:endParaRPr lang="en-US" sz="2400" b="1" dirty="0">
              <a:solidFill>
                <a:prstClr val="white"/>
              </a:solidFill>
              <a:latin typeface="Times New Roman" pitchFamily="18" charset="0"/>
            </a:endParaRPr>
          </a:p>
        </p:txBody>
      </p:sp>
      <p:sp>
        <p:nvSpPr>
          <p:cNvPr id="69638" name="Text Box 7"/>
          <p:cNvSpPr txBox="1">
            <a:spLocks noChangeArrowheads="1"/>
          </p:cNvSpPr>
          <p:nvPr/>
        </p:nvSpPr>
        <p:spPr bwMode="auto">
          <a:xfrm>
            <a:off x="7772403" y="2063753"/>
            <a:ext cx="1129179" cy="24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02" rIns="90023" bIns="4500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492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492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492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492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auto">
              <a:spcBef>
                <a:spcPts val="0"/>
              </a:spcBef>
              <a:spcAft>
                <a:spcPts val="0"/>
              </a:spcAft>
            </a:pPr>
            <a:r>
              <a:rPr lang="en-US" sz="1000" b="1" i="1">
                <a:solidFill>
                  <a:prstClr val="white"/>
                </a:solidFill>
                <a:latin typeface="Times New Roman" pitchFamily="18" charset="0"/>
              </a:rPr>
              <a:t>14 February 2009</a:t>
            </a:r>
          </a:p>
        </p:txBody>
      </p:sp>
      <p:sp>
        <p:nvSpPr>
          <p:cNvPr id="69639" name="TextBox 16"/>
          <p:cNvSpPr txBox="1">
            <a:spLocks noChangeArrowheads="1"/>
          </p:cNvSpPr>
          <p:nvPr/>
        </p:nvSpPr>
        <p:spPr bwMode="auto">
          <a:xfrm>
            <a:off x="7996241" y="1981201"/>
            <a:ext cx="1202879" cy="24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4993" rIns="90004" bIns="44993">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492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492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492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492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auto" hangingPunct="1">
              <a:spcBef>
                <a:spcPts val="0"/>
              </a:spcBef>
              <a:spcAft>
                <a:spcPts val="0"/>
              </a:spcAft>
            </a:pPr>
            <a:r>
              <a:rPr lang="en-US" sz="1000" b="1">
                <a:solidFill>
                  <a:prstClr val="white"/>
                </a:solidFill>
                <a:latin typeface="Times New Roman" pitchFamily="18" charset="0"/>
                <a:cs typeface="Arial" pitchFamily="34" charset="0"/>
              </a:rPr>
              <a:t>17 November 2012</a:t>
            </a:r>
          </a:p>
        </p:txBody>
      </p:sp>
      <p:pic>
        <p:nvPicPr>
          <p:cNvPr id="2050" name="Picture 2" descr="C:\PaulMenzel\1q17\IMG_194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968" b="22409"/>
          <a:stretch/>
        </p:blipFill>
        <p:spPr bwMode="auto">
          <a:xfrm>
            <a:off x="0" y="4151870"/>
            <a:ext cx="9144000" cy="27061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PaulMenzel\1q17\IMG_19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340" b="24580"/>
          <a:stretch/>
        </p:blipFill>
        <p:spPr bwMode="auto">
          <a:xfrm>
            <a:off x="0" y="-1"/>
            <a:ext cx="9144000" cy="266906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9"/>
          <p:cNvSpPr>
            <a:spLocks noGrp="1"/>
          </p:cNvSpPr>
          <p:nvPr>
            <p:ph type="ctrTitle"/>
          </p:nvPr>
        </p:nvSpPr>
        <p:spPr bwMode="auto">
          <a:xfrm>
            <a:off x="0" y="2667000"/>
            <a:ext cx="9144000" cy="1447800"/>
          </a:xfrm>
        </p:spPr>
        <p:txBody>
          <a:bodyPr>
            <a:normAutofit fontScale="90000"/>
          </a:bodyPr>
          <a:lstStyle/>
          <a:p>
            <a:pPr marR="0"/>
            <a:r>
              <a:rPr lang="en-US" altLang="en-US" sz="3800" cap="none" dirty="0">
                <a:solidFill>
                  <a:srgbClr val="002060"/>
                </a:solidFill>
                <a:effectLst/>
                <a:latin typeface="Corbel" pitchFamily="34" charset="0"/>
              </a:rPr>
              <a:t>CIMSS Perspectives on </a:t>
            </a:r>
            <a:br>
              <a:rPr lang="en-US" altLang="en-US" sz="3800" cap="none" dirty="0">
                <a:solidFill>
                  <a:srgbClr val="002060"/>
                </a:solidFill>
                <a:effectLst/>
                <a:latin typeface="Corbel" pitchFamily="34" charset="0"/>
              </a:rPr>
            </a:br>
            <a:r>
              <a:rPr lang="en-US" altLang="en-US" sz="3800" cap="none" dirty="0">
                <a:solidFill>
                  <a:srgbClr val="002060"/>
                </a:solidFill>
                <a:effectLst/>
                <a:latin typeface="Corbel" pitchFamily="34" charset="0"/>
              </a:rPr>
              <a:t>NESDIS Next Generation Ground Architecture</a:t>
            </a:r>
            <a:br>
              <a:rPr lang="en-US" altLang="en-US" sz="2400" cap="none" dirty="0">
                <a:solidFill>
                  <a:srgbClr val="002060"/>
                </a:solidFill>
                <a:effectLst/>
                <a:latin typeface="Corbel" pitchFamily="34" charset="0"/>
              </a:rPr>
            </a:br>
            <a:r>
              <a:rPr lang="en-US" altLang="en-US" sz="2400" dirty="0">
                <a:solidFill>
                  <a:srgbClr val="002060"/>
                </a:solidFill>
                <a:latin typeface="Corbel" pitchFamily="34" charset="0"/>
              </a:rPr>
              <a:t>May 9, 2022	Presented by Liam </a:t>
            </a:r>
            <a:r>
              <a:rPr lang="en-US" altLang="en-US" sz="2400" dirty="0" err="1">
                <a:solidFill>
                  <a:srgbClr val="002060"/>
                </a:solidFill>
                <a:latin typeface="Corbel" pitchFamily="34" charset="0"/>
              </a:rPr>
              <a:t>Gumley</a:t>
            </a:r>
            <a:endParaRPr lang="en-US" altLang="en-US" sz="2400" cap="none" dirty="0">
              <a:solidFill>
                <a:srgbClr val="002060"/>
              </a:solidFill>
              <a:effectLst/>
              <a:latin typeface="Corbel"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2367" y="19050"/>
            <a:ext cx="1447800" cy="954412"/>
          </a:xfrm>
          <a:prstGeom prst="rect">
            <a:avLst/>
          </a:prstGeom>
        </p:spPr>
      </p:pic>
      <p:pic>
        <p:nvPicPr>
          <p:cNvPr id="9" name="Picture 3" descr="C:\PaulMenzel\acronyms &amp; logos &amp; addresses\new_cimss_logo.png">
            <a:extLst>
              <a:ext uri="{FF2B5EF4-FFF2-40B4-BE49-F238E27FC236}">
                <a16:creationId xmlns:a16="http://schemas.microsoft.com/office/drawing/2014/main" id="{B0F28FF0-F73F-47CF-CD52-8FC60E00C6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6720" y="6163056"/>
            <a:ext cx="92943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SEC_logo-trans">
            <a:extLst>
              <a:ext uri="{FF2B5EF4-FFF2-40B4-BE49-F238E27FC236}">
                <a16:creationId xmlns:a16="http://schemas.microsoft.com/office/drawing/2014/main" id="{E3E29415-F678-15D5-E3F5-F94E5605E5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6096000"/>
            <a:ext cx="90704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1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8682-65D1-5105-9C30-3D3747513F29}"/>
              </a:ext>
            </a:extLst>
          </p:cNvPr>
          <p:cNvSpPr>
            <a:spLocks noGrp="1"/>
          </p:cNvSpPr>
          <p:nvPr>
            <p:ph type="title"/>
          </p:nvPr>
        </p:nvSpPr>
        <p:spPr>
          <a:xfrm>
            <a:off x="76200" y="76200"/>
            <a:ext cx="7696200" cy="762000"/>
          </a:xfrm>
        </p:spPr>
        <p:txBody>
          <a:bodyPr>
            <a:normAutofit/>
          </a:bodyPr>
          <a:lstStyle/>
          <a:p>
            <a:pPr algn="l"/>
            <a:r>
              <a:rPr lang="en-US" dirty="0"/>
              <a:t>User and Stakeholder Engagement</a:t>
            </a:r>
          </a:p>
        </p:txBody>
      </p:sp>
      <p:sp>
        <p:nvSpPr>
          <p:cNvPr id="3" name="Content Placeholder 2">
            <a:extLst>
              <a:ext uri="{FF2B5EF4-FFF2-40B4-BE49-F238E27FC236}">
                <a16:creationId xmlns:a16="http://schemas.microsoft.com/office/drawing/2014/main" id="{A06BE222-24B6-CCFE-C568-5F85A233C0A7}"/>
              </a:ext>
            </a:extLst>
          </p:cNvPr>
          <p:cNvSpPr>
            <a:spLocks noGrp="1"/>
          </p:cNvSpPr>
          <p:nvPr>
            <p:ph idx="1"/>
          </p:nvPr>
        </p:nvSpPr>
        <p:spPr>
          <a:xfrm>
            <a:off x="457200" y="1295401"/>
            <a:ext cx="8229600" cy="4830764"/>
          </a:xfrm>
        </p:spPr>
        <p:txBody>
          <a:bodyPr>
            <a:normAutofit/>
          </a:bodyPr>
          <a:lstStyle/>
          <a:p>
            <a:pPr fontAlgn="base"/>
            <a:r>
              <a:rPr lang="en-US" sz="2400" dirty="0"/>
              <a:t>Provide users with software tools to analyze and visualize data and customize products (e.g. subsets, band combinations, etc.).</a:t>
            </a:r>
          </a:p>
          <a:p>
            <a:r>
              <a:rPr lang="en-US" sz="2400" dirty="0"/>
              <a:t>Develop data discovery approaches jointly with product developers and users (e.g., user working groups).</a:t>
            </a:r>
          </a:p>
          <a:p>
            <a:r>
              <a:rPr lang="en-US" sz="2400" dirty="0"/>
              <a:t>Facilitate regular two-way communication between developers and users and be capable of responding quickly to user feedback.</a:t>
            </a:r>
          </a:p>
          <a:p>
            <a:r>
              <a:rPr lang="en-US" sz="2400" dirty="0"/>
              <a:t>CIs provide a pathway to engagement of a wider user base (e.g. NWS forecast offices).</a:t>
            </a:r>
          </a:p>
        </p:txBody>
      </p:sp>
      <p:sp>
        <p:nvSpPr>
          <p:cNvPr id="4" name="Date Placeholder 3">
            <a:extLst>
              <a:ext uri="{FF2B5EF4-FFF2-40B4-BE49-F238E27FC236}">
                <a16:creationId xmlns:a16="http://schemas.microsoft.com/office/drawing/2014/main" id="{0DC40054-700E-F02F-32C2-00C02ACA0B70}"/>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E6082A2A-9ABC-1018-76C9-9914CF5C5E94}"/>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5">
            <a:extLst>
              <a:ext uri="{FF2B5EF4-FFF2-40B4-BE49-F238E27FC236}">
                <a16:creationId xmlns:a16="http://schemas.microsoft.com/office/drawing/2014/main" id="{9AB81C8F-3C1A-DFF9-AAB7-B6B66FF16B05}"/>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474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8682-65D1-5105-9C30-3D3747513F29}"/>
              </a:ext>
            </a:extLst>
          </p:cNvPr>
          <p:cNvSpPr>
            <a:spLocks noGrp="1"/>
          </p:cNvSpPr>
          <p:nvPr>
            <p:ph type="title"/>
          </p:nvPr>
        </p:nvSpPr>
        <p:spPr/>
        <p:txBody>
          <a:bodyPr/>
          <a:lstStyle/>
          <a:p>
            <a:pPr algn="l"/>
            <a:r>
              <a:rPr lang="en-US" dirty="0"/>
              <a:t>Summary</a:t>
            </a:r>
          </a:p>
        </p:txBody>
      </p:sp>
      <p:sp>
        <p:nvSpPr>
          <p:cNvPr id="3" name="Content Placeholder 2">
            <a:extLst>
              <a:ext uri="{FF2B5EF4-FFF2-40B4-BE49-F238E27FC236}">
                <a16:creationId xmlns:a16="http://schemas.microsoft.com/office/drawing/2014/main" id="{A06BE222-24B6-CCFE-C568-5F85A233C0A7}"/>
              </a:ext>
            </a:extLst>
          </p:cNvPr>
          <p:cNvSpPr>
            <a:spLocks noGrp="1"/>
          </p:cNvSpPr>
          <p:nvPr>
            <p:ph idx="1"/>
          </p:nvPr>
        </p:nvSpPr>
        <p:spPr>
          <a:xfrm>
            <a:off x="457200" y="1524000"/>
            <a:ext cx="8229600" cy="4724399"/>
          </a:xfrm>
        </p:spPr>
        <p:txBody>
          <a:bodyPr>
            <a:normAutofit fontScale="85000" lnSpcReduction="10000"/>
          </a:bodyPr>
          <a:lstStyle/>
          <a:p>
            <a:r>
              <a:rPr lang="en-US" dirty="0"/>
              <a:t>It is important to ensure ground system improvements are implemented in a way that benefits research and development.</a:t>
            </a:r>
          </a:p>
          <a:p>
            <a:r>
              <a:rPr lang="en-US" dirty="0"/>
              <a:t>Balancing security with the need for multi-institutional collaboration will require careful implementation.</a:t>
            </a:r>
          </a:p>
          <a:p>
            <a:r>
              <a:rPr lang="en-US" dirty="0"/>
              <a:t>Product software, documentation, etc. should be controlled by NESDIS developers/science teams.</a:t>
            </a:r>
          </a:p>
          <a:p>
            <a:r>
              <a:rPr lang="en-US" dirty="0"/>
              <a:t>CIMSS and other NESDIS CIs are happy to share experiences and lessons learned, help identify operational users, and utilize existing products to exercise new systems as the NGES evolves.</a:t>
            </a:r>
          </a:p>
        </p:txBody>
      </p:sp>
      <p:sp>
        <p:nvSpPr>
          <p:cNvPr id="4" name="Date Placeholder 3">
            <a:extLst>
              <a:ext uri="{FF2B5EF4-FFF2-40B4-BE49-F238E27FC236}">
                <a16:creationId xmlns:a16="http://schemas.microsoft.com/office/drawing/2014/main" id="{C1FA1B0F-419B-55A8-5BB7-77A921577BC5}"/>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60C1BAF2-52A4-BD5F-79FA-B73F077D5E85}"/>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6" name="Footer Placeholder 5">
            <a:extLst>
              <a:ext uri="{FF2B5EF4-FFF2-40B4-BE49-F238E27FC236}">
                <a16:creationId xmlns:a16="http://schemas.microsoft.com/office/drawing/2014/main" id="{5BD9474A-8A8D-810D-9C1F-FCAECF6C8C6D}"/>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259207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8682-65D1-5105-9C30-3D3747513F29}"/>
              </a:ext>
            </a:extLst>
          </p:cNvPr>
          <p:cNvSpPr>
            <a:spLocks noGrp="1"/>
          </p:cNvSpPr>
          <p:nvPr>
            <p:ph type="title"/>
          </p:nvPr>
        </p:nvSpPr>
        <p:spPr>
          <a:xfrm>
            <a:off x="76200" y="76200"/>
            <a:ext cx="7696200" cy="762000"/>
          </a:xfrm>
        </p:spPr>
        <p:txBody>
          <a:bodyPr>
            <a:normAutofit/>
          </a:bodyPr>
          <a:lstStyle/>
          <a:p>
            <a:pPr algn="l"/>
            <a:r>
              <a:rPr lang="en-US" dirty="0"/>
              <a:t>Backup Slides</a:t>
            </a:r>
          </a:p>
        </p:txBody>
      </p:sp>
      <p:sp>
        <p:nvSpPr>
          <p:cNvPr id="3" name="Content Placeholder 2">
            <a:extLst>
              <a:ext uri="{FF2B5EF4-FFF2-40B4-BE49-F238E27FC236}">
                <a16:creationId xmlns:a16="http://schemas.microsoft.com/office/drawing/2014/main" id="{A06BE222-24B6-CCFE-C568-5F85A233C0A7}"/>
              </a:ext>
            </a:extLst>
          </p:cNvPr>
          <p:cNvSpPr>
            <a:spLocks noGrp="1"/>
          </p:cNvSpPr>
          <p:nvPr>
            <p:ph idx="1"/>
          </p:nvPr>
        </p:nvSpPr>
        <p:spPr>
          <a:xfrm>
            <a:off x="457200" y="1295401"/>
            <a:ext cx="8229600" cy="4830764"/>
          </a:xfrm>
        </p:spPr>
        <p:txBody>
          <a:bodyPr>
            <a:normAutofit/>
          </a:bodyPr>
          <a:lstStyle/>
          <a:p>
            <a:pPr fontAlgn="base"/>
            <a:endParaRPr lang="en-US" sz="2400" dirty="0"/>
          </a:p>
        </p:txBody>
      </p:sp>
      <p:sp>
        <p:nvSpPr>
          <p:cNvPr id="4" name="Date Placeholder 3">
            <a:extLst>
              <a:ext uri="{FF2B5EF4-FFF2-40B4-BE49-F238E27FC236}">
                <a16:creationId xmlns:a16="http://schemas.microsoft.com/office/drawing/2014/main" id="{0361D328-413D-2C48-143A-DDFA02E769D6}"/>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F98BC765-5A84-894D-DA97-1B37B77C0E6B}"/>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5">
            <a:extLst>
              <a:ext uri="{FF2B5EF4-FFF2-40B4-BE49-F238E27FC236}">
                <a16:creationId xmlns:a16="http://schemas.microsoft.com/office/drawing/2014/main" id="{07EF3784-9123-921D-2CE6-E0769E9A5D44}"/>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122157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8682-65D1-5105-9C30-3D3747513F29}"/>
              </a:ext>
            </a:extLst>
          </p:cNvPr>
          <p:cNvSpPr>
            <a:spLocks noGrp="1"/>
          </p:cNvSpPr>
          <p:nvPr>
            <p:ph type="title"/>
          </p:nvPr>
        </p:nvSpPr>
        <p:spPr/>
        <p:txBody>
          <a:bodyPr/>
          <a:lstStyle/>
          <a:p>
            <a:r>
              <a:rPr lang="en-US"/>
              <a:t>Cloud Computing</a:t>
            </a:r>
          </a:p>
        </p:txBody>
      </p:sp>
      <p:sp>
        <p:nvSpPr>
          <p:cNvPr id="3" name="Content Placeholder 2">
            <a:extLst>
              <a:ext uri="{FF2B5EF4-FFF2-40B4-BE49-F238E27FC236}">
                <a16:creationId xmlns:a16="http://schemas.microsoft.com/office/drawing/2014/main" id="{A06BE222-24B6-CCFE-C568-5F85A233C0A7}"/>
              </a:ext>
            </a:extLst>
          </p:cNvPr>
          <p:cNvSpPr>
            <a:spLocks noGrp="1"/>
          </p:cNvSpPr>
          <p:nvPr>
            <p:ph idx="1"/>
          </p:nvPr>
        </p:nvSpPr>
        <p:spPr>
          <a:xfrm>
            <a:off x="457200" y="1066800"/>
            <a:ext cx="8229600" cy="5486399"/>
          </a:xfrm>
        </p:spPr>
        <p:txBody>
          <a:bodyPr>
            <a:normAutofit fontScale="70000" lnSpcReduction="20000"/>
          </a:bodyPr>
          <a:lstStyle/>
          <a:p>
            <a:r>
              <a:rPr lang="en-US" sz="2600"/>
              <a:t>Many advantages: efficiencies, accessibility, processing power, cost?</a:t>
            </a:r>
          </a:p>
          <a:p>
            <a:r>
              <a:rPr lang="en-US" sz="2600"/>
              <a:t>Alternate approaches for data exploration and algorithm development using “big data” toolkits (e.g. applying machine learning and parallel computing capabilities) operating on live data streams is an exciting prospect if made available to developers</a:t>
            </a:r>
          </a:p>
          <a:p>
            <a:r>
              <a:rPr lang="en-US" sz="2600"/>
              <a:t>Consider the distinction between processing in the cloud vs. distributing data via the cloud</a:t>
            </a:r>
          </a:p>
          <a:p>
            <a:pPr lvl="1"/>
            <a:r>
              <a:rPr lang="en-US" sz="2200"/>
              <a:t>Costs to end users of data egress from cloud</a:t>
            </a:r>
          </a:p>
          <a:p>
            <a:pPr lvl="1"/>
            <a:r>
              <a:rPr lang="en-US" sz="2200"/>
              <a:t>Could some users be better served via alternatives due to  unreliable internet, limited bandwidth, or security concerns?</a:t>
            </a:r>
          </a:p>
          <a:p>
            <a:r>
              <a:rPr lang="en-US" sz="2800"/>
              <a:t>How does processing/distributing in the cloud impact latency?</a:t>
            </a:r>
          </a:p>
          <a:p>
            <a:pPr lvl="1"/>
            <a:r>
              <a:rPr lang="en-US" sz="2400"/>
              <a:t>Upload/access speeds</a:t>
            </a:r>
          </a:p>
          <a:p>
            <a:pPr lvl="1"/>
            <a:r>
              <a:rPr lang="en-US" sz="2400"/>
              <a:t>What would a transition to cloud processing mean for current direct broadcast/rebroadcast capabilities?</a:t>
            </a:r>
            <a:endParaRPr lang="en-US"/>
          </a:p>
          <a:p>
            <a:r>
              <a:rPr lang="en-US" sz="2800"/>
              <a:t>Commercial solutions vs. academic institutions vs. government</a:t>
            </a:r>
          </a:p>
          <a:p>
            <a:pPr lvl="1"/>
            <a:r>
              <a:rPr lang="en-US" sz="2400"/>
              <a:t>How does the choice of solution affect the long term reliability of data in the cloud?</a:t>
            </a:r>
          </a:p>
          <a:p>
            <a:pPr lvl="1"/>
            <a:r>
              <a:rPr lang="en-US" sz="2400"/>
              <a:t>How to balance data/software security against the need for multi-institutional collaboration?</a:t>
            </a:r>
          </a:p>
          <a:p>
            <a:pPr lvl="1"/>
            <a:r>
              <a:rPr lang="en-US" sz="2400"/>
              <a:t>How do these compare to current approaches for near-real time distribution?</a:t>
            </a:r>
          </a:p>
        </p:txBody>
      </p:sp>
      <p:sp>
        <p:nvSpPr>
          <p:cNvPr id="4" name="Date Placeholder 3">
            <a:extLst>
              <a:ext uri="{FF2B5EF4-FFF2-40B4-BE49-F238E27FC236}">
                <a16:creationId xmlns:a16="http://schemas.microsoft.com/office/drawing/2014/main" id="{04EA3ECB-6EB9-18D2-7FF3-4B8101737980}"/>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9C25DA87-5556-E7A6-4D8E-3ACEFD7E1130}"/>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5">
            <a:extLst>
              <a:ext uri="{FF2B5EF4-FFF2-40B4-BE49-F238E27FC236}">
                <a16:creationId xmlns:a16="http://schemas.microsoft.com/office/drawing/2014/main" id="{4F854F23-51E6-1D0C-A5B7-4312BB7FB840}"/>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216982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8682-65D1-5105-9C30-3D3747513F29}"/>
              </a:ext>
            </a:extLst>
          </p:cNvPr>
          <p:cNvSpPr>
            <a:spLocks noGrp="1"/>
          </p:cNvSpPr>
          <p:nvPr>
            <p:ph type="title"/>
          </p:nvPr>
        </p:nvSpPr>
        <p:spPr/>
        <p:txBody>
          <a:bodyPr/>
          <a:lstStyle/>
          <a:p>
            <a:r>
              <a:rPr lang="en-US"/>
              <a:t>Cloud Computing II</a:t>
            </a:r>
          </a:p>
        </p:txBody>
      </p:sp>
      <p:sp>
        <p:nvSpPr>
          <p:cNvPr id="3" name="Content Placeholder 2">
            <a:extLst>
              <a:ext uri="{FF2B5EF4-FFF2-40B4-BE49-F238E27FC236}">
                <a16:creationId xmlns:a16="http://schemas.microsoft.com/office/drawing/2014/main" id="{A06BE222-24B6-CCFE-C568-5F85A233C0A7}"/>
              </a:ext>
            </a:extLst>
          </p:cNvPr>
          <p:cNvSpPr>
            <a:spLocks noGrp="1"/>
          </p:cNvSpPr>
          <p:nvPr>
            <p:ph idx="1"/>
          </p:nvPr>
        </p:nvSpPr>
        <p:spPr>
          <a:xfrm>
            <a:off x="457200" y="1066800"/>
            <a:ext cx="8229600" cy="5486399"/>
          </a:xfrm>
        </p:spPr>
        <p:txBody>
          <a:bodyPr>
            <a:normAutofit fontScale="85000" lnSpcReduction="20000"/>
          </a:bodyPr>
          <a:lstStyle/>
          <a:p>
            <a:r>
              <a:rPr lang="en-US" sz="2200" dirty="0"/>
              <a:t>Operational vs. research workflows</a:t>
            </a:r>
          </a:p>
          <a:p>
            <a:pPr lvl="1"/>
            <a:r>
              <a:rPr lang="en-US" sz="2000" dirty="0"/>
              <a:t>How are compute and storage resources allocated for algorithm development and pre-operational testing?</a:t>
            </a:r>
          </a:p>
          <a:p>
            <a:pPr lvl="1"/>
            <a:r>
              <a:rPr lang="en-US" sz="2000" dirty="0"/>
              <a:t>Balancing act between R&amp;D upgrades (R2O) vs. operational system/product configuration control – how are product streams’ readiness assessed in a more agile workflow? </a:t>
            </a:r>
          </a:p>
          <a:p>
            <a:pPr lvl="1"/>
            <a:r>
              <a:rPr lang="en-US" sz="2000" dirty="0"/>
              <a:t>How do stakeholders and developers gain and maintain access for collaborative development and product assessment? (the “CAC challenge”)</a:t>
            </a:r>
          </a:p>
          <a:p>
            <a:pPr lvl="1"/>
            <a:r>
              <a:rPr lang="en-US" sz="2000" dirty="0"/>
              <a:t>How much burst resource scaling will be available for dataset reprocessing?</a:t>
            </a:r>
          </a:p>
          <a:p>
            <a:r>
              <a:rPr lang="en-US" sz="2200" dirty="0"/>
              <a:t>Care must be taken to empower researchers, not encumber them</a:t>
            </a:r>
          </a:p>
          <a:p>
            <a:pPr lvl="1"/>
            <a:r>
              <a:rPr lang="en-US" sz="2000" dirty="0"/>
              <a:t>Provide training and employ incremental on-ramps/hybrid configurations wherever possible, to ease transitions. (local -&gt; cloud-adjacent -&gt; cloud-resident)</a:t>
            </a:r>
          </a:p>
          <a:p>
            <a:pPr lvl="1"/>
            <a:r>
              <a:rPr lang="en-US" sz="2000" dirty="0"/>
              <a:t>Build tools, interfaces, and procedures so that atmospheric scientists don’t have to be </a:t>
            </a:r>
            <a:r>
              <a:rPr lang="en-US" sz="2000" dirty="0" err="1"/>
              <a:t>devops</a:t>
            </a:r>
            <a:r>
              <a:rPr lang="en-US" sz="2000" dirty="0"/>
              <a:t> engineers, but still find themselves empowered to experiment in ways that were previously considered too impractical or time-consuming.</a:t>
            </a:r>
          </a:p>
          <a:p>
            <a:pPr lvl="2"/>
            <a:r>
              <a:rPr lang="en-US" sz="1200" dirty="0"/>
              <a:t>Content, collaboration, and toolsets can operate at a much larger scale with effective use of cloud resources!</a:t>
            </a:r>
          </a:p>
          <a:p>
            <a:r>
              <a:rPr lang="en-US" sz="2400" dirty="0"/>
              <a:t>Access is key, regardless of whether the research system is cloud-resident or cloud-adjacent</a:t>
            </a:r>
          </a:p>
          <a:p>
            <a:pPr lvl="1"/>
            <a:r>
              <a:rPr lang="en-US" sz="2000" dirty="0"/>
              <a:t>Development systems should employ a zero-trust/capability delegation approach as opposed to impenetrable perimeters</a:t>
            </a:r>
          </a:p>
          <a:p>
            <a:pPr lvl="1"/>
            <a:r>
              <a:rPr lang="en-US" sz="2000" dirty="0"/>
              <a:t>Use egress-only perimeters around critical systems, but provide representative interfaces as sandboxes or scale model tools to support development agility</a:t>
            </a:r>
          </a:p>
          <a:p>
            <a:endParaRPr lang="en-US" sz="2400" dirty="0"/>
          </a:p>
        </p:txBody>
      </p:sp>
      <p:sp>
        <p:nvSpPr>
          <p:cNvPr id="4" name="Date Placeholder 3">
            <a:extLst>
              <a:ext uri="{FF2B5EF4-FFF2-40B4-BE49-F238E27FC236}">
                <a16:creationId xmlns:a16="http://schemas.microsoft.com/office/drawing/2014/main" id="{31B38140-678F-B5CA-3C98-5306EBABB040}"/>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2C67DC46-BFDD-AFFF-226C-918F8E2114D8}"/>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5">
            <a:extLst>
              <a:ext uri="{FF2B5EF4-FFF2-40B4-BE49-F238E27FC236}">
                <a16:creationId xmlns:a16="http://schemas.microsoft.com/office/drawing/2014/main" id="{0139076C-3190-AD67-1702-A063DE2484B4}"/>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66966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8682-65D1-5105-9C30-3D3747513F29}"/>
              </a:ext>
            </a:extLst>
          </p:cNvPr>
          <p:cNvSpPr>
            <a:spLocks noGrp="1"/>
          </p:cNvSpPr>
          <p:nvPr>
            <p:ph type="title"/>
          </p:nvPr>
        </p:nvSpPr>
        <p:spPr/>
        <p:txBody>
          <a:bodyPr/>
          <a:lstStyle/>
          <a:p>
            <a:r>
              <a:rPr lang="en-US"/>
              <a:t>Algorithm Development</a:t>
            </a:r>
          </a:p>
        </p:txBody>
      </p:sp>
      <p:sp>
        <p:nvSpPr>
          <p:cNvPr id="3" name="Content Placeholder 2">
            <a:extLst>
              <a:ext uri="{FF2B5EF4-FFF2-40B4-BE49-F238E27FC236}">
                <a16:creationId xmlns:a16="http://schemas.microsoft.com/office/drawing/2014/main" id="{A06BE222-24B6-CCFE-C568-5F85A233C0A7}"/>
              </a:ext>
            </a:extLst>
          </p:cNvPr>
          <p:cNvSpPr>
            <a:spLocks noGrp="1"/>
          </p:cNvSpPr>
          <p:nvPr>
            <p:ph idx="1"/>
          </p:nvPr>
        </p:nvSpPr>
        <p:spPr>
          <a:xfrm>
            <a:off x="457200" y="1219200"/>
            <a:ext cx="8229600" cy="5181600"/>
          </a:xfrm>
        </p:spPr>
        <p:txBody>
          <a:bodyPr>
            <a:normAutofit fontScale="55000" lnSpcReduction="20000"/>
          </a:bodyPr>
          <a:lstStyle/>
          <a:p>
            <a:r>
              <a:rPr lang="en-US"/>
              <a:t>Algorithm developers/science teams should maintain ownership of their code</a:t>
            </a:r>
          </a:p>
          <a:p>
            <a:pPr lvl="1"/>
            <a:r>
              <a:rPr lang="en-US"/>
              <a:t>Agility to address user needs (e.g. customization)</a:t>
            </a:r>
          </a:p>
          <a:p>
            <a:pPr lvl="1"/>
            <a:r>
              <a:rPr lang="en-US"/>
              <a:t>Rapid implemention of R&amp;D advances and new products</a:t>
            </a:r>
          </a:p>
          <a:p>
            <a:pPr lvl="1"/>
            <a:r>
              <a:rPr lang="en-US"/>
              <a:t>Good documentation</a:t>
            </a:r>
          </a:p>
          <a:p>
            <a:pPr lvl="1"/>
            <a:r>
              <a:rPr lang="en-US"/>
              <a:t>A clear path for user support</a:t>
            </a:r>
          </a:p>
          <a:p>
            <a:pPr lvl="1"/>
            <a:r>
              <a:rPr lang="en-US"/>
              <a:t>More thorough quality control</a:t>
            </a:r>
          </a:p>
          <a:p>
            <a:pPr fontAlgn="base"/>
            <a:r>
              <a:rPr lang="en-US"/>
              <a:t>Algorithm development will likely continue to be largely on individual workstations and laptops for sometime.</a:t>
            </a:r>
          </a:p>
          <a:p>
            <a:r>
              <a:rPr lang="en-US"/>
              <a:t>Evolving to cloud-resident “virtual workstations” requires carefully considering how an algorithm developer’s workflow will change “in the cloud” relative to today’s workstations-and-fileservers model.</a:t>
            </a:r>
          </a:p>
          <a:p>
            <a:pPr lvl="1"/>
            <a:r>
              <a:rPr lang="en-US"/>
              <a:t>Recognize that many researchers don’t have backgrounds in cloud-ready software development (e.g. containerization, continuous integration &amp; deployment, agile process)</a:t>
            </a:r>
          </a:p>
          <a:p>
            <a:pPr lvl="1"/>
            <a:r>
              <a:rPr lang="en-US"/>
              <a:t>Retrofitting algorithm development workflow with devops/agile best practices will occur incrementally over years</a:t>
            </a:r>
          </a:p>
          <a:p>
            <a:pPr lvl="1"/>
            <a:r>
              <a:rPr lang="en-US"/>
              <a:t>As algorithm refinements progress, migrating code to incrementally more secure, stringent, and scalable cloud partitions offers distinct advantages such as testing candidate product streams in parallel and reliably transitioning them into production</a:t>
            </a:r>
          </a:p>
          <a:p>
            <a:pPr lvl="1"/>
            <a:r>
              <a:rPr lang="en-US"/>
              <a:t>Accessibility to developers is critical:  Ideally, “sandbox” subsets of operational systems will be available to spin up, perform experiments, and dispose of when no longer needed</a:t>
            </a:r>
          </a:p>
          <a:p>
            <a:pPr lvl="1"/>
            <a:r>
              <a:rPr lang="en-US"/>
              <a:t>Investment in maintenance and steady improvement of research code to meet operational requirements will reduce expense of “rewrite, integrate, and verify” that has characterized past systems.</a:t>
            </a:r>
          </a:p>
        </p:txBody>
      </p:sp>
      <p:sp>
        <p:nvSpPr>
          <p:cNvPr id="4" name="Date Placeholder 3">
            <a:extLst>
              <a:ext uri="{FF2B5EF4-FFF2-40B4-BE49-F238E27FC236}">
                <a16:creationId xmlns:a16="http://schemas.microsoft.com/office/drawing/2014/main" id="{524A9731-993E-1CD9-BBFE-55899D3280C8}"/>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11D6799D-6BF6-A7FB-2C5B-FA748979D470}"/>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5">
            <a:extLst>
              <a:ext uri="{FF2B5EF4-FFF2-40B4-BE49-F238E27FC236}">
                <a16:creationId xmlns:a16="http://schemas.microsoft.com/office/drawing/2014/main" id="{A726DB24-A048-B70B-EBB4-5701087CB791}"/>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208662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8682-65D1-5105-9C30-3D3747513F29}"/>
              </a:ext>
            </a:extLst>
          </p:cNvPr>
          <p:cNvSpPr>
            <a:spLocks noGrp="1"/>
          </p:cNvSpPr>
          <p:nvPr>
            <p:ph type="title"/>
          </p:nvPr>
        </p:nvSpPr>
        <p:spPr/>
        <p:txBody>
          <a:bodyPr/>
          <a:lstStyle/>
          <a:p>
            <a:r>
              <a:rPr lang="en-US"/>
              <a:t>Data System Capabilities</a:t>
            </a:r>
          </a:p>
        </p:txBody>
      </p:sp>
      <p:sp>
        <p:nvSpPr>
          <p:cNvPr id="3" name="Content Placeholder 2">
            <a:extLst>
              <a:ext uri="{FF2B5EF4-FFF2-40B4-BE49-F238E27FC236}">
                <a16:creationId xmlns:a16="http://schemas.microsoft.com/office/drawing/2014/main" id="{A06BE222-24B6-CCFE-C568-5F85A233C0A7}"/>
              </a:ext>
            </a:extLst>
          </p:cNvPr>
          <p:cNvSpPr>
            <a:spLocks noGrp="1"/>
          </p:cNvSpPr>
          <p:nvPr>
            <p:ph idx="1"/>
          </p:nvPr>
        </p:nvSpPr>
        <p:spPr>
          <a:xfrm>
            <a:off x="457200" y="1219200"/>
            <a:ext cx="8229600" cy="4724400"/>
          </a:xfrm>
        </p:spPr>
        <p:txBody>
          <a:bodyPr>
            <a:normAutofit fontScale="70000" lnSpcReduction="20000"/>
          </a:bodyPr>
          <a:lstStyle/>
          <a:p>
            <a:r>
              <a:rPr lang="en-US"/>
              <a:t>Ground system must be versitile enough to provide access to pre-L1b data for high-end users to operational products to stakeholders</a:t>
            </a:r>
          </a:p>
          <a:p>
            <a:r>
              <a:rPr lang="en-US"/>
              <a:t>The system must be able to reprocess from L0, including archiving all required ancillary data and models</a:t>
            </a:r>
          </a:p>
          <a:p>
            <a:r>
              <a:rPr lang="en-US"/>
              <a:t>Auxilliary data (satellite, sub-orbital, and model) and related software should be maintained and accessible to aid in algorithm development and product verification and validation</a:t>
            </a:r>
          </a:p>
          <a:p>
            <a:r>
              <a:rPr lang="en-US"/>
              <a:t>Pseudo-code and software for data ingest and visualization as well as good documentation are critical for communicating information to users</a:t>
            </a:r>
          </a:p>
          <a:p>
            <a:r>
              <a:rPr lang="en-US"/>
              <a:t>Procedures for converting between grids, handling different scan modes, parallax correction, etc. need to be provided and well-documented</a:t>
            </a:r>
          </a:p>
          <a:p>
            <a:r>
              <a:rPr lang="en-US"/>
              <a:t>Uniform metadata requirements (e.g. even pixel times, data quality, geolocation, terrain information, etc.)</a:t>
            </a:r>
          </a:p>
        </p:txBody>
      </p:sp>
      <p:sp>
        <p:nvSpPr>
          <p:cNvPr id="4" name="Date Placeholder 3">
            <a:extLst>
              <a:ext uri="{FF2B5EF4-FFF2-40B4-BE49-F238E27FC236}">
                <a16:creationId xmlns:a16="http://schemas.microsoft.com/office/drawing/2014/main" id="{44539948-DF1B-9059-FC9B-092F56FCEC6C}"/>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70BE7720-3345-9B47-B862-A77B5ED9A62D}"/>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6" name="Footer Placeholder 5">
            <a:extLst>
              <a:ext uri="{FF2B5EF4-FFF2-40B4-BE49-F238E27FC236}">
                <a16:creationId xmlns:a16="http://schemas.microsoft.com/office/drawing/2014/main" id="{8A9F1C95-8624-0F60-619B-69FA957C5931}"/>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156239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7F94-DD12-9E5C-12CD-4B500DF75759}"/>
              </a:ext>
            </a:extLst>
          </p:cNvPr>
          <p:cNvSpPr>
            <a:spLocks noGrp="1"/>
          </p:cNvSpPr>
          <p:nvPr>
            <p:ph type="title"/>
          </p:nvPr>
        </p:nvSpPr>
        <p:spPr/>
        <p:txBody>
          <a:bodyPr/>
          <a:lstStyle/>
          <a:p>
            <a:pPr algn="l"/>
            <a:r>
              <a:rPr lang="en-US" dirty="0"/>
              <a:t>CIMSS Experience</a:t>
            </a:r>
          </a:p>
        </p:txBody>
      </p:sp>
      <p:sp>
        <p:nvSpPr>
          <p:cNvPr id="3" name="Content Placeholder 2">
            <a:extLst>
              <a:ext uri="{FF2B5EF4-FFF2-40B4-BE49-F238E27FC236}">
                <a16:creationId xmlns:a16="http://schemas.microsoft.com/office/drawing/2014/main" id="{6E26FF8A-9926-01A7-4ECD-AA68CD6F0ED7}"/>
              </a:ext>
            </a:extLst>
          </p:cNvPr>
          <p:cNvSpPr>
            <a:spLocks noGrp="1"/>
          </p:cNvSpPr>
          <p:nvPr>
            <p:ph idx="1"/>
          </p:nvPr>
        </p:nvSpPr>
        <p:spPr>
          <a:xfrm>
            <a:off x="457200" y="1371599"/>
            <a:ext cx="8229600" cy="4754565"/>
          </a:xfrm>
        </p:spPr>
        <p:txBody>
          <a:bodyPr>
            <a:normAutofit/>
          </a:bodyPr>
          <a:lstStyle/>
          <a:p>
            <a:pPr fontAlgn="base"/>
            <a:r>
              <a:rPr lang="en-US" sz="2400" dirty="0"/>
              <a:t>40+ years of experience – from reception and calibration to product generation and visualization to archival and dissemination (for both NOAA and NASA satellite products).</a:t>
            </a:r>
          </a:p>
          <a:p>
            <a:pPr fontAlgn="base"/>
            <a:r>
              <a:rPr lang="en-US" sz="2400" dirty="0"/>
              <a:t>CIMSS is a heavy data </a:t>
            </a:r>
            <a:r>
              <a:rPr lang="en-US" sz="2400" u="sng" dirty="0"/>
              <a:t>user</a:t>
            </a:r>
            <a:r>
              <a:rPr lang="en-US" sz="2400" dirty="0"/>
              <a:t>, a substantial data </a:t>
            </a:r>
            <a:r>
              <a:rPr lang="en-US" sz="2400" u="sng" dirty="0"/>
              <a:t>producer</a:t>
            </a:r>
            <a:r>
              <a:rPr lang="en-US" sz="2400" dirty="0"/>
              <a:t>, and </a:t>
            </a:r>
            <a:r>
              <a:rPr lang="en-US" sz="2400" u="sng" dirty="0"/>
              <a:t>distributes</a:t>
            </a:r>
            <a:r>
              <a:rPr lang="en-US" sz="2400" dirty="0"/>
              <a:t> vast amounts of data to a variety of stakeholders.</a:t>
            </a:r>
          </a:p>
          <a:p>
            <a:pPr fontAlgn="base"/>
            <a:r>
              <a:rPr lang="en-US" sz="2400" dirty="0"/>
              <a:t>CIMSS receives data from all active GEO and LEO meteorological satellites.</a:t>
            </a:r>
          </a:p>
          <a:p>
            <a:pPr fontAlgn="base"/>
            <a:r>
              <a:rPr lang="en-US" sz="2400" dirty="0"/>
              <a:t>CIMSS/SSEC operates VIIRS Atmosphere SIPS, TROPICS Data Processing Center, and PREFIRE Data Processing Center.</a:t>
            </a:r>
          </a:p>
          <a:p>
            <a:pPr fontAlgn="base"/>
            <a:r>
              <a:rPr lang="en-US" sz="2400" dirty="0"/>
              <a:t>CIMSS engages users directly through visualization software, applications training, and support</a:t>
            </a:r>
          </a:p>
          <a:p>
            <a:pPr marL="0" indent="0" fontAlgn="base">
              <a:buNone/>
            </a:pPr>
            <a:endParaRPr lang="en-US" sz="2000" dirty="0"/>
          </a:p>
          <a:p>
            <a:endParaRPr lang="en-US" sz="2400" dirty="0"/>
          </a:p>
        </p:txBody>
      </p:sp>
      <p:sp>
        <p:nvSpPr>
          <p:cNvPr id="4" name="Date Placeholder 3">
            <a:extLst>
              <a:ext uri="{FF2B5EF4-FFF2-40B4-BE49-F238E27FC236}">
                <a16:creationId xmlns:a16="http://schemas.microsoft.com/office/drawing/2014/main" id="{A2B341AC-EF07-7532-77A9-76AA1529D321}"/>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C1002EAD-1C93-B41C-E6FB-785E54A446FB}"/>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6" name="Footer Placeholder 5">
            <a:extLst>
              <a:ext uri="{FF2B5EF4-FFF2-40B4-BE49-F238E27FC236}">
                <a16:creationId xmlns:a16="http://schemas.microsoft.com/office/drawing/2014/main" id="{CAC2F8E5-32E0-E6DA-8121-094D83A07B31}"/>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338619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7F94-DD12-9E5C-12CD-4B500DF75759}"/>
              </a:ext>
            </a:extLst>
          </p:cNvPr>
          <p:cNvSpPr>
            <a:spLocks noGrp="1"/>
          </p:cNvSpPr>
          <p:nvPr>
            <p:ph type="title"/>
          </p:nvPr>
        </p:nvSpPr>
        <p:spPr>
          <a:xfrm>
            <a:off x="76200" y="76200"/>
            <a:ext cx="8763000" cy="762000"/>
          </a:xfrm>
        </p:spPr>
        <p:txBody>
          <a:bodyPr>
            <a:normAutofit/>
          </a:bodyPr>
          <a:lstStyle/>
          <a:p>
            <a:pPr algn="l"/>
            <a:r>
              <a:rPr lang="en-US" sz="3000" dirty="0"/>
              <a:t>Perceived Direction of NESDIS Ground Enterprise Study</a:t>
            </a:r>
          </a:p>
        </p:txBody>
      </p:sp>
      <p:sp>
        <p:nvSpPr>
          <p:cNvPr id="3" name="Content Placeholder 2">
            <a:extLst>
              <a:ext uri="{FF2B5EF4-FFF2-40B4-BE49-F238E27FC236}">
                <a16:creationId xmlns:a16="http://schemas.microsoft.com/office/drawing/2014/main" id="{6E26FF8A-9926-01A7-4ECD-AA68CD6F0ED7}"/>
              </a:ext>
            </a:extLst>
          </p:cNvPr>
          <p:cNvSpPr>
            <a:spLocks noGrp="1"/>
          </p:cNvSpPr>
          <p:nvPr>
            <p:ph idx="1"/>
          </p:nvPr>
        </p:nvSpPr>
        <p:spPr>
          <a:xfrm>
            <a:off x="457200" y="1371599"/>
            <a:ext cx="8229600" cy="4754565"/>
          </a:xfrm>
        </p:spPr>
        <p:txBody>
          <a:bodyPr>
            <a:noAutofit/>
          </a:bodyPr>
          <a:lstStyle/>
          <a:p>
            <a:pPr marL="457200" indent="-457200" fontAlgn="base">
              <a:buFont typeface="+mj-lt"/>
              <a:buAutoNum type="arabicPeriod"/>
            </a:pPr>
            <a:r>
              <a:rPr lang="en-US" sz="2400" dirty="0"/>
              <a:t>Hosted by commercial cloud services provider(s).</a:t>
            </a:r>
          </a:p>
          <a:p>
            <a:pPr marL="457200" indent="-457200" fontAlgn="base">
              <a:buFont typeface="+mj-lt"/>
              <a:buAutoNum type="arabicPeriod"/>
            </a:pPr>
            <a:r>
              <a:rPr lang="en-US" sz="2400" dirty="0"/>
              <a:t>Cloud based data ingest, product generation, data dissemination, and long-term archive.</a:t>
            </a:r>
          </a:p>
          <a:p>
            <a:pPr marL="457200" indent="-457200" fontAlgn="base">
              <a:buFont typeface="+mj-lt"/>
              <a:buAutoNum type="arabicPeriod"/>
            </a:pPr>
            <a:r>
              <a:rPr lang="en-US" sz="2400" dirty="0"/>
              <a:t>Support for multiple satellite missions (GEO, LEO, small satellites).</a:t>
            </a:r>
          </a:p>
          <a:p>
            <a:pPr marL="457200" indent="-457200" fontAlgn="base">
              <a:buFont typeface="+mj-lt"/>
              <a:buAutoNum type="arabicPeriod"/>
            </a:pPr>
            <a:r>
              <a:rPr lang="en-US" sz="2400" dirty="0"/>
              <a:t>Move towards common product generation algorithms across multiple LEO and GEO sensors.</a:t>
            </a:r>
          </a:p>
          <a:p>
            <a:pPr marL="457200" indent="-457200" fontAlgn="base">
              <a:buFont typeface="+mj-lt"/>
              <a:buAutoNum type="arabicPeriod"/>
            </a:pPr>
            <a:r>
              <a:rPr lang="en-US" sz="2400" dirty="0"/>
              <a:t>Data dissemination primarily via the cloud, with potential for satellite rebroadcast as a complementary alternative/backup.</a:t>
            </a:r>
          </a:p>
          <a:p>
            <a:pPr marL="457200" indent="-457200" fontAlgn="base">
              <a:buFont typeface="+mj-lt"/>
              <a:buAutoNum type="arabicPeriod"/>
            </a:pPr>
            <a:r>
              <a:rPr lang="en-US" sz="2400" dirty="0"/>
              <a:t>NESDIS-developed product retrieval algorithms implemented in software by NESDIS developers with emphasis on AI/ML.</a:t>
            </a:r>
          </a:p>
        </p:txBody>
      </p:sp>
      <p:sp>
        <p:nvSpPr>
          <p:cNvPr id="4" name="Date Placeholder 3">
            <a:extLst>
              <a:ext uri="{FF2B5EF4-FFF2-40B4-BE49-F238E27FC236}">
                <a16:creationId xmlns:a16="http://schemas.microsoft.com/office/drawing/2014/main" id="{C921D00B-C82E-6512-401A-6EE54C54D869}"/>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FFE4943A-DA40-6BE2-86C6-6F9DA41AD53F}"/>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6" name="Footer Placeholder 5">
            <a:extLst>
              <a:ext uri="{FF2B5EF4-FFF2-40B4-BE49-F238E27FC236}">
                <a16:creationId xmlns:a16="http://schemas.microsoft.com/office/drawing/2014/main" id="{8591F406-0175-4D78-CDE9-7654FA54D90F}"/>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227672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7F94-DD12-9E5C-12CD-4B500DF75759}"/>
              </a:ext>
            </a:extLst>
          </p:cNvPr>
          <p:cNvSpPr>
            <a:spLocks noGrp="1"/>
          </p:cNvSpPr>
          <p:nvPr>
            <p:ph type="title"/>
          </p:nvPr>
        </p:nvSpPr>
        <p:spPr/>
        <p:txBody>
          <a:bodyPr/>
          <a:lstStyle/>
          <a:p>
            <a:pPr algn="l"/>
            <a:r>
              <a:rPr lang="en-US" dirty="0"/>
              <a:t>1. Cloud Computing</a:t>
            </a:r>
          </a:p>
        </p:txBody>
      </p:sp>
      <p:sp>
        <p:nvSpPr>
          <p:cNvPr id="3" name="Content Placeholder 2">
            <a:extLst>
              <a:ext uri="{FF2B5EF4-FFF2-40B4-BE49-F238E27FC236}">
                <a16:creationId xmlns:a16="http://schemas.microsoft.com/office/drawing/2014/main" id="{6E26FF8A-9926-01A7-4ECD-AA68CD6F0ED7}"/>
              </a:ext>
            </a:extLst>
          </p:cNvPr>
          <p:cNvSpPr>
            <a:spLocks noGrp="1"/>
          </p:cNvSpPr>
          <p:nvPr>
            <p:ph idx="1"/>
          </p:nvPr>
        </p:nvSpPr>
        <p:spPr>
          <a:xfrm>
            <a:off x="457200" y="1371599"/>
            <a:ext cx="8229600" cy="4754565"/>
          </a:xfrm>
        </p:spPr>
        <p:txBody>
          <a:bodyPr>
            <a:normAutofit fontScale="92500" lnSpcReduction="10000"/>
          </a:bodyPr>
          <a:lstStyle/>
          <a:p>
            <a:pPr fontAlgn="base"/>
            <a:r>
              <a:rPr lang="en-US" sz="2400" dirty="0"/>
              <a:t>NOAA/NESDIS has successfully started the migration of ground data processing to the Cloud.</a:t>
            </a:r>
          </a:p>
          <a:p>
            <a:pPr fontAlgn="base"/>
            <a:r>
              <a:rPr lang="en-US" sz="2400" dirty="0"/>
              <a:t>Positive aspects</a:t>
            </a:r>
          </a:p>
          <a:p>
            <a:pPr lvl="1" fontAlgn="base"/>
            <a:r>
              <a:rPr lang="en-US" sz="2000" dirty="0"/>
              <a:t>Scalability: New compute and storage resources are easy to add.</a:t>
            </a:r>
          </a:p>
          <a:p>
            <a:pPr lvl="1" fontAlgn="base"/>
            <a:r>
              <a:rPr lang="en-US" sz="2000" dirty="0"/>
              <a:t>Maintainability: The environment is more homogeneous.</a:t>
            </a:r>
          </a:p>
          <a:p>
            <a:pPr lvl="1" fontAlgn="base"/>
            <a:r>
              <a:rPr lang="en-US" sz="2000" dirty="0"/>
              <a:t>Reliability: Resources can be restarted easily if they fail.</a:t>
            </a:r>
          </a:p>
          <a:p>
            <a:pPr lvl="1" fontAlgn="base"/>
            <a:r>
              <a:rPr lang="en-US" sz="2000" dirty="0"/>
              <a:t>Availability: NOAA Big Data Project has shown the value of cloud-based data dissemination.</a:t>
            </a:r>
          </a:p>
          <a:p>
            <a:pPr lvl="1" fontAlgn="base"/>
            <a:r>
              <a:rPr lang="en-US" sz="2000" dirty="0"/>
              <a:t>Possibility of GPU-enabled compute for AI/ML applications.</a:t>
            </a:r>
          </a:p>
          <a:p>
            <a:pPr fontAlgn="base"/>
            <a:r>
              <a:rPr lang="en-US" sz="2400" dirty="0"/>
              <a:t>Watch out for</a:t>
            </a:r>
          </a:p>
          <a:p>
            <a:pPr lvl="1" fontAlgn="base"/>
            <a:r>
              <a:rPr lang="en-US" sz="2000" dirty="0"/>
              <a:t>Data egress costs: Ensure data access is free for stakeholders.</a:t>
            </a:r>
          </a:p>
          <a:p>
            <a:pPr lvl="1" fontAlgn="base"/>
            <a:r>
              <a:rPr lang="en-US" sz="2000" dirty="0"/>
              <a:t>Vendor lock in: Strive for a loosely coupled interface to the vendor.</a:t>
            </a:r>
          </a:p>
          <a:p>
            <a:pPr lvl="1" fontAlgn="base"/>
            <a:r>
              <a:rPr lang="en-US" sz="2000" dirty="0"/>
              <a:t>Impact on product generation software: The processing architecture should adapt to the product generation software, and not vice versa.</a:t>
            </a:r>
          </a:p>
          <a:p>
            <a:pPr lvl="1" fontAlgn="base"/>
            <a:endParaRPr lang="en-US" sz="2000" dirty="0"/>
          </a:p>
        </p:txBody>
      </p:sp>
      <p:sp>
        <p:nvSpPr>
          <p:cNvPr id="4" name="Date Placeholder 3">
            <a:extLst>
              <a:ext uri="{FF2B5EF4-FFF2-40B4-BE49-F238E27FC236}">
                <a16:creationId xmlns:a16="http://schemas.microsoft.com/office/drawing/2014/main" id="{8A316AED-DA81-D790-4953-530ED6279F20}"/>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CE4EA5DD-FE8A-C025-1B23-49B99A3E8C0D}"/>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6" name="Footer Placeholder 5">
            <a:extLst>
              <a:ext uri="{FF2B5EF4-FFF2-40B4-BE49-F238E27FC236}">
                <a16:creationId xmlns:a16="http://schemas.microsoft.com/office/drawing/2014/main" id="{427D9B58-B9FD-5730-B39B-40366617CE45}"/>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131587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7F94-DD12-9E5C-12CD-4B500DF75759}"/>
              </a:ext>
            </a:extLst>
          </p:cNvPr>
          <p:cNvSpPr>
            <a:spLocks noGrp="1"/>
          </p:cNvSpPr>
          <p:nvPr>
            <p:ph type="title"/>
          </p:nvPr>
        </p:nvSpPr>
        <p:spPr>
          <a:xfrm>
            <a:off x="76200" y="76200"/>
            <a:ext cx="8915400" cy="762000"/>
          </a:xfrm>
        </p:spPr>
        <p:txBody>
          <a:bodyPr>
            <a:normAutofit/>
          </a:bodyPr>
          <a:lstStyle/>
          <a:p>
            <a:pPr algn="l"/>
            <a:r>
              <a:rPr lang="en-US" dirty="0"/>
              <a:t>2. Processing, Dissemination, Archive</a:t>
            </a:r>
          </a:p>
        </p:txBody>
      </p:sp>
      <p:sp>
        <p:nvSpPr>
          <p:cNvPr id="3" name="Content Placeholder 2">
            <a:extLst>
              <a:ext uri="{FF2B5EF4-FFF2-40B4-BE49-F238E27FC236}">
                <a16:creationId xmlns:a16="http://schemas.microsoft.com/office/drawing/2014/main" id="{6E26FF8A-9926-01A7-4ECD-AA68CD6F0ED7}"/>
              </a:ext>
            </a:extLst>
          </p:cNvPr>
          <p:cNvSpPr>
            <a:spLocks noGrp="1"/>
          </p:cNvSpPr>
          <p:nvPr>
            <p:ph idx="1"/>
          </p:nvPr>
        </p:nvSpPr>
        <p:spPr>
          <a:xfrm>
            <a:off x="457200" y="1371599"/>
            <a:ext cx="8229600" cy="4754565"/>
          </a:xfrm>
        </p:spPr>
        <p:txBody>
          <a:bodyPr>
            <a:normAutofit fontScale="92500" lnSpcReduction="10000"/>
          </a:bodyPr>
          <a:lstStyle/>
          <a:p>
            <a:pPr fontAlgn="base"/>
            <a:r>
              <a:rPr lang="en-US" sz="2400" dirty="0"/>
              <a:t>Processing architecture should be loosely coupled to vendor tools (maybe have one instance in Amazon and one in Azure?).</a:t>
            </a:r>
          </a:p>
          <a:p>
            <a:pPr fontAlgn="base"/>
            <a:r>
              <a:rPr lang="en-US" sz="2400" dirty="0"/>
              <a:t>Processing architecture should accommodate diverse product generation software (don’t force software to fit the system).</a:t>
            </a:r>
          </a:p>
          <a:p>
            <a:pPr fontAlgn="base"/>
            <a:r>
              <a:rPr lang="en-US" sz="2400" dirty="0"/>
              <a:t>Enable both forward stream processing and historical reprocessing (up to entire mission).</a:t>
            </a:r>
          </a:p>
          <a:p>
            <a:pPr fontAlgn="base"/>
            <a:r>
              <a:rPr lang="en-US" sz="2400" dirty="0"/>
              <a:t>Provide a way for product generation software developers to create products at scale for testing and evaluation (either directly or via a human POC).</a:t>
            </a:r>
          </a:p>
          <a:p>
            <a:pPr fontAlgn="base"/>
            <a:r>
              <a:rPr lang="en-US" sz="2400" dirty="0"/>
              <a:t>Ensure that data access remains free (this is a big concern for stakeholders who are new to the cloud).</a:t>
            </a:r>
          </a:p>
          <a:p>
            <a:pPr fontAlgn="base"/>
            <a:r>
              <a:rPr lang="en-US" sz="2400" dirty="0"/>
              <a:t>Provide convenient data access methods for data download, in-cloud processing, or interactive analysis (e.g., via </a:t>
            </a:r>
            <a:r>
              <a:rPr lang="en-US" sz="2400" dirty="0" err="1"/>
              <a:t>Jupyter</a:t>
            </a:r>
            <a:r>
              <a:rPr lang="en-US" sz="2400" dirty="0"/>
              <a:t> notebooks).</a:t>
            </a:r>
            <a:endParaRPr lang="en-US" sz="2000" dirty="0"/>
          </a:p>
          <a:p>
            <a:pPr lvl="1" fontAlgn="base"/>
            <a:endParaRPr lang="en-US" sz="2000" dirty="0"/>
          </a:p>
        </p:txBody>
      </p:sp>
      <p:sp>
        <p:nvSpPr>
          <p:cNvPr id="4" name="Date Placeholder 3">
            <a:extLst>
              <a:ext uri="{FF2B5EF4-FFF2-40B4-BE49-F238E27FC236}">
                <a16:creationId xmlns:a16="http://schemas.microsoft.com/office/drawing/2014/main" id="{BD174553-A5AA-CE2F-03F4-8DC40D887333}"/>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E01BFE43-60F0-FF9F-7494-F6C042F5DD29}"/>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6" name="Footer Placeholder 5">
            <a:extLst>
              <a:ext uri="{FF2B5EF4-FFF2-40B4-BE49-F238E27FC236}">
                <a16:creationId xmlns:a16="http://schemas.microsoft.com/office/drawing/2014/main" id="{1EF4FE52-5E35-57C0-11B4-93E112A3EFE6}"/>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314399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7F94-DD12-9E5C-12CD-4B500DF75759}"/>
              </a:ext>
            </a:extLst>
          </p:cNvPr>
          <p:cNvSpPr>
            <a:spLocks noGrp="1"/>
          </p:cNvSpPr>
          <p:nvPr>
            <p:ph type="title"/>
          </p:nvPr>
        </p:nvSpPr>
        <p:spPr>
          <a:xfrm>
            <a:off x="76200" y="76200"/>
            <a:ext cx="8915400" cy="762000"/>
          </a:xfrm>
        </p:spPr>
        <p:txBody>
          <a:bodyPr>
            <a:normAutofit/>
          </a:bodyPr>
          <a:lstStyle/>
          <a:p>
            <a:pPr algn="l"/>
            <a:r>
              <a:rPr lang="en-US" dirty="0"/>
              <a:t>3. Support for GEO, LEO, and small satellites</a:t>
            </a:r>
          </a:p>
        </p:txBody>
      </p:sp>
      <p:sp>
        <p:nvSpPr>
          <p:cNvPr id="3" name="Content Placeholder 2">
            <a:extLst>
              <a:ext uri="{FF2B5EF4-FFF2-40B4-BE49-F238E27FC236}">
                <a16:creationId xmlns:a16="http://schemas.microsoft.com/office/drawing/2014/main" id="{6E26FF8A-9926-01A7-4ECD-AA68CD6F0ED7}"/>
              </a:ext>
            </a:extLst>
          </p:cNvPr>
          <p:cNvSpPr>
            <a:spLocks noGrp="1"/>
          </p:cNvSpPr>
          <p:nvPr>
            <p:ph idx="1"/>
          </p:nvPr>
        </p:nvSpPr>
        <p:spPr>
          <a:xfrm>
            <a:off x="457200" y="1371599"/>
            <a:ext cx="8229600" cy="4754565"/>
          </a:xfrm>
        </p:spPr>
        <p:txBody>
          <a:bodyPr>
            <a:normAutofit lnSpcReduction="10000"/>
          </a:bodyPr>
          <a:lstStyle/>
          <a:p>
            <a:pPr fontAlgn="base"/>
            <a:r>
              <a:rPr lang="en-US" sz="2400" dirty="0"/>
              <a:t>Allow the processing architecture to adapt to different GEO and LEO mission modes (e.g., ultra low latency as satellite collects observations, low latency after a DB overpass, near real-time from session-based playback, time-based from consolidated stored mission data). Don’t optimize for one mode.</a:t>
            </a:r>
          </a:p>
          <a:p>
            <a:pPr fontAlgn="base"/>
            <a:r>
              <a:rPr lang="en-US" sz="2400" dirty="0"/>
              <a:t>Beware of a “unicorn” mission or sensor (e.g., with a much higher data rate) that must be shoe-horned into the common processing architecture when it clearly does not fit (and therefore needs a separate system).</a:t>
            </a:r>
          </a:p>
          <a:p>
            <a:pPr fontAlgn="base"/>
            <a:r>
              <a:rPr lang="en-US" sz="2400" dirty="0"/>
              <a:t>Design a system that allows products to be generated using a fusion of GEO and LEO sensor data (e.g., NOAA GEO/LEO flood detection).</a:t>
            </a:r>
            <a:endParaRPr lang="en-US" sz="2000" dirty="0"/>
          </a:p>
          <a:p>
            <a:pPr lvl="1" fontAlgn="base"/>
            <a:endParaRPr lang="en-US" sz="2000" dirty="0"/>
          </a:p>
        </p:txBody>
      </p:sp>
      <p:sp>
        <p:nvSpPr>
          <p:cNvPr id="4" name="Date Placeholder 3">
            <a:extLst>
              <a:ext uri="{FF2B5EF4-FFF2-40B4-BE49-F238E27FC236}">
                <a16:creationId xmlns:a16="http://schemas.microsoft.com/office/drawing/2014/main" id="{5D30A034-ED29-2F92-7C7B-F0AD819E6F3B}"/>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7BF199B0-7739-4EFB-2684-0D7D17C0DC4A}"/>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6" name="Footer Placeholder 5">
            <a:extLst>
              <a:ext uri="{FF2B5EF4-FFF2-40B4-BE49-F238E27FC236}">
                <a16:creationId xmlns:a16="http://schemas.microsoft.com/office/drawing/2014/main" id="{067F92AF-52CA-EE38-1F01-449F32AFAF2B}"/>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126905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7F94-DD12-9E5C-12CD-4B500DF75759}"/>
              </a:ext>
            </a:extLst>
          </p:cNvPr>
          <p:cNvSpPr>
            <a:spLocks noGrp="1"/>
          </p:cNvSpPr>
          <p:nvPr>
            <p:ph type="title"/>
          </p:nvPr>
        </p:nvSpPr>
        <p:spPr>
          <a:xfrm>
            <a:off x="76200" y="76200"/>
            <a:ext cx="8915400" cy="762000"/>
          </a:xfrm>
        </p:spPr>
        <p:txBody>
          <a:bodyPr>
            <a:normAutofit/>
          </a:bodyPr>
          <a:lstStyle/>
          <a:p>
            <a:pPr algn="l"/>
            <a:r>
              <a:rPr lang="en-US" dirty="0"/>
              <a:t>4. Common algorithms for GEO and LEO</a:t>
            </a:r>
          </a:p>
        </p:txBody>
      </p:sp>
      <p:sp>
        <p:nvSpPr>
          <p:cNvPr id="3" name="Content Placeholder 2">
            <a:extLst>
              <a:ext uri="{FF2B5EF4-FFF2-40B4-BE49-F238E27FC236}">
                <a16:creationId xmlns:a16="http://schemas.microsoft.com/office/drawing/2014/main" id="{6E26FF8A-9926-01A7-4ECD-AA68CD6F0ED7}"/>
              </a:ext>
            </a:extLst>
          </p:cNvPr>
          <p:cNvSpPr>
            <a:spLocks noGrp="1"/>
          </p:cNvSpPr>
          <p:nvPr>
            <p:ph idx="1"/>
          </p:nvPr>
        </p:nvSpPr>
        <p:spPr>
          <a:xfrm>
            <a:off x="457200" y="1371599"/>
            <a:ext cx="8229600" cy="4754565"/>
          </a:xfrm>
        </p:spPr>
        <p:txBody>
          <a:bodyPr>
            <a:normAutofit lnSpcReduction="10000"/>
          </a:bodyPr>
          <a:lstStyle/>
          <a:p>
            <a:pPr fontAlgn="base"/>
            <a:r>
              <a:rPr lang="en-US" sz="2800" dirty="0"/>
              <a:t>In general, this is a great idea. It makes the most sense for algorithms that use common physical models (e.g., </a:t>
            </a:r>
            <a:r>
              <a:rPr lang="en-US" sz="2800" dirty="0" err="1"/>
              <a:t>MiRS</a:t>
            </a:r>
            <a:r>
              <a:rPr lang="en-US" sz="2800" dirty="0"/>
              <a:t> for microwave retrievals).</a:t>
            </a:r>
          </a:p>
          <a:p>
            <a:pPr fontAlgn="base"/>
            <a:r>
              <a:rPr lang="en-US" sz="2800" dirty="0"/>
              <a:t>NESDIS-developed retrieval algorithms (</a:t>
            </a:r>
            <a:r>
              <a:rPr lang="en-US" sz="2800" dirty="0" err="1"/>
              <a:t>MiRS</a:t>
            </a:r>
            <a:r>
              <a:rPr lang="en-US" sz="2800" dirty="0"/>
              <a:t>, HEAP/NUCAPS, CLAVR-x, ACSPO) have been very successful because they create common products from multiple sensors (allowing common visualization and interpretation).</a:t>
            </a:r>
          </a:p>
          <a:p>
            <a:pPr fontAlgn="base"/>
            <a:r>
              <a:rPr lang="en-US" sz="2800" dirty="0"/>
              <a:t>Common product formats, variable naming conventions, and metadata (e.g., quality flags) assist end users. </a:t>
            </a:r>
          </a:p>
        </p:txBody>
      </p:sp>
      <p:sp>
        <p:nvSpPr>
          <p:cNvPr id="4" name="Date Placeholder 3">
            <a:extLst>
              <a:ext uri="{FF2B5EF4-FFF2-40B4-BE49-F238E27FC236}">
                <a16:creationId xmlns:a16="http://schemas.microsoft.com/office/drawing/2014/main" id="{069903EE-21D7-1427-132A-315265FFB44F}"/>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E3A3397F-FB27-451F-5B78-D8843C4F4D75}"/>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5">
            <a:extLst>
              <a:ext uri="{FF2B5EF4-FFF2-40B4-BE49-F238E27FC236}">
                <a16:creationId xmlns:a16="http://schemas.microsoft.com/office/drawing/2014/main" id="{1291AB08-A843-108E-17DD-1339DEA14B04}"/>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87361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7F94-DD12-9E5C-12CD-4B500DF75759}"/>
              </a:ext>
            </a:extLst>
          </p:cNvPr>
          <p:cNvSpPr>
            <a:spLocks noGrp="1"/>
          </p:cNvSpPr>
          <p:nvPr>
            <p:ph type="title"/>
          </p:nvPr>
        </p:nvSpPr>
        <p:spPr>
          <a:xfrm>
            <a:off x="76200" y="76200"/>
            <a:ext cx="8915400" cy="762000"/>
          </a:xfrm>
        </p:spPr>
        <p:txBody>
          <a:bodyPr>
            <a:normAutofit/>
          </a:bodyPr>
          <a:lstStyle/>
          <a:p>
            <a:pPr algn="l"/>
            <a:r>
              <a:rPr lang="en-US" dirty="0"/>
              <a:t>5. Dissemination via cloud vs. rebroadcast </a:t>
            </a:r>
          </a:p>
        </p:txBody>
      </p:sp>
      <p:sp>
        <p:nvSpPr>
          <p:cNvPr id="3" name="Content Placeholder 2">
            <a:extLst>
              <a:ext uri="{FF2B5EF4-FFF2-40B4-BE49-F238E27FC236}">
                <a16:creationId xmlns:a16="http://schemas.microsoft.com/office/drawing/2014/main" id="{6E26FF8A-9926-01A7-4ECD-AA68CD6F0ED7}"/>
              </a:ext>
            </a:extLst>
          </p:cNvPr>
          <p:cNvSpPr>
            <a:spLocks noGrp="1"/>
          </p:cNvSpPr>
          <p:nvPr>
            <p:ph idx="1"/>
          </p:nvPr>
        </p:nvSpPr>
        <p:spPr>
          <a:xfrm>
            <a:off x="457200" y="1371599"/>
            <a:ext cx="8229600" cy="4754565"/>
          </a:xfrm>
        </p:spPr>
        <p:txBody>
          <a:bodyPr>
            <a:normAutofit fontScale="92500" lnSpcReduction="10000"/>
          </a:bodyPr>
          <a:lstStyle/>
          <a:p>
            <a:pPr fontAlgn="base"/>
            <a:r>
              <a:rPr lang="en-US" sz="2800" dirty="0"/>
              <a:t>Disseminating products from a cloud repository (like NOAA Big Data Program) has proven successful.</a:t>
            </a:r>
          </a:p>
          <a:p>
            <a:pPr fontAlgn="base"/>
            <a:r>
              <a:rPr lang="en-US" sz="2800" dirty="0"/>
              <a:t>It encourages in-cloud analysis or downloads for users who want the products locally.</a:t>
            </a:r>
          </a:p>
          <a:p>
            <a:pPr fontAlgn="base"/>
            <a:r>
              <a:rPr lang="en-US" sz="2800" dirty="0"/>
              <a:t>However, it may not work well for users who are bandwidth-limited (e.g., South America).</a:t>
            </a:r>
          </a:p>
          <a:p>
            <a:pPr fontAlgn="base"/>
            <a:r>
              <a:rPr lang="en-US" sz="2800" dirty="0"/>
              <a:t>Satellite rebroadcast levels the playing field so that all users have the opportunity to receive timely products.</a:t>
            </a:r>
          </a:p>
          <a:p>
            <a:pPr fontAlgn="base"/>
            <a:r>
              <a:rPr lang="en-US" sz="2800" dirty="0"/>
              <a:t>Judicious product selection combined with highly efficient compression make a rebroadcast service like </a:t>
            </a:r>
            <a:r>
              <a:rPr lang="en-US" sz="2800" dirty="0" err="1"/>
              <a:t>GEONETCast</a:t>
            </a:r>
            <a:r>
              <a:rPr lang="en-US" sz="2800" dirty="0"/>
              <a:t> Americas attractive because the reception station is low cost and Internet is not required. </a:t>
            </a:r>
          </a:p>
        </p:txBody>
      </p:sp>
      <p:sp>
        <p:nvSpPr>
          <p:cNvPr id="4" name="Date Placeholder 3">
            <a:extLst>
              <a:ext uri="{FF2B5EF4-FFF2-40B4-BE49-F238E27FC236}">
                <a16:creationId xmlns:a16="http://schemas.microsoft.com/office/drawing/2014/main" id="{213618BC-DFC0-5BCB-F51A-5EBBBB9CCCB1}"/>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A0FA3E5E-1559-5DD1-162D-5FF76752C1A3}"/>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6" name="Footer Placeholder 5">
            <a:extLst>
              <a:ext uri="{FF2B5EF4-FFF2-40B4-BE49-F238E27FC236}">
                <a16:creationId xmlns:a16="http://schemas.microsoft.com/office/drawing/2014/main" id="{6F2D9A9B-C8B1-EFE7-6D08-088679F163CD}"/>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375623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7F94-DD12-9E5C-12CD-4B500DF75759}"/>
              </a:ext>
            </a:extLst>
          </p:cNvPr>
          <p:cNvSpPr>
            <a:spLocks noGrp="1"/>
          </p:cNvSpPr>
          <p:nvPr>
            <p:ph type="title"/>
          </p:nvPr>
        </p:nvSpPr>
        <p:spPr>
          <a:xfrm>
            <a:off x="76200" y="76200"/>
            <a:ext cx="8915400" cy="762000"/>
          </a:xfrm>
        </p:spPr>
        <p:txBody>
          <a:bodyPr>
            <a:normAutofit/>
          </a:bodyPr>
          <a:lstStyle/>
          <a:p>
            <a:pPr algn="l"/>
            <a:r>
              <a:rPr lang="en-US" dirty="0"/>
              <a:t>6. NESDIS-developed algorithms</a:t>
            </a:r>
          </a:p>
        </p:txBody>
      </p:sp>
      <p:sp>
        <p:nvSpPr>
          <p:cNvPr id="3" name="Content Placeholder 2">
            <a:extLst>
              <a:ext uri="{FF2B5EF4-FFF2-40B4-BE49-F238E27FC236}">
                <a16:creationId xmlns:a16="http://schemas.microsoft.com/office/drawing/2014/main" id="{6E26FF8A-9926-01A7-4ECD-AA68CD6F0ED7}"/>
              </a:ext>
            </a:extLst>
          </p:cNvPr>
          <p:cNvSpPr>
            <a:spLocks noGrp="1"/>
          </p:cNvSpPr>
          <p:nvPr>
            <p:ph idx="1"/>
          </p:nvPr>
        </p:nvSpPr>
        <p:spPr>
          <a:xfrm>
            <a:off x="457200" y="1371599"/>
            <a:ext cx="8229600" cy="4754565"/>
          </a:xfrm>
        </p:spPr>
        <p:txBody>
          <a:bodyPr>
            <a:normAutofit fontScale="85000" lnSpcReduction="10000"/>
          </a:bodyPr>
          <a:lstStyle/>
          <a:p>
            <a:pPr fontAlgn="base"/>
            <a:r>
              <a:rPr lang="en-US" sz="2800" dirty="0"/>
              <a:t>We applaud the move towards NESDIS-developed and maintained algorithms and product generation software.</a:t>
            </a:r>
          </a:p>
          <a:p>
            <a:pPr fontAlgn="base"/>
            <a:r>
              <a:rPr lang="en-US" sz="2800" dirty="0"/>
              <a:t>Avoid rewriting product generation software for “efficiency” or for optimization on a particular processing architecture.</a:t>
            </a:r>
          </a:p>
          <a:p>
            <a:pPr fontAlgn="base"/>
            <a:r>
              <a:rPr lang="en-US" sz="2800" dirty="0"/>
              <a:t>Maintain developer ownership of product generation software; they are in the best position to improve the algorithm, fix bugs, and add enhancements.</a:t>
            </a:r>
          </a:p>
          <a:p>
            <a:pPr fontAlgn="base"/>
            <a:r>
              <a:rPr lang="en-US" sz="2800" dirty="0"/>
              <a:t>AI and ML-based algorithms should serve as complements to physics-based retrievals (not replacements).</a:t>
            </a:r>
          </a:p>
          <a:p>
            <a:pPr fontAlgn="base"/>
            <a:r>
              <a:rPr lang="en-US" sz="2800" dirty="0"/>
              <a:t>Allow developers to use the language and tools they prefer. Fortran, C++, Python, and </a:t>
            </a:r>
            <a:r>
              <a:rPr lang="en-US" sz="2800" dirty="0" err="1"/>
              <a:t>Matlab</a:t>
            </a:r>
            <a:r>
              <a:rPr lang="en-US" sz="2800" dirty="0"/>
              <a:t> can all generate production-ready code. This helps maintain developer ownership of the code.</a:t>
            </a:r>
          </a:p>
        </p:txBody>
      </p:sp>
      <p:sp>
        <p:nvSpPr>
          <p:cNvPr id="4" name="Date Placeholder 3">
            <a:extLst>
              <a:ext uri="{FF2B5EF4-FFF2-40B4-BE49-F238E27FC236}">
                <a16:creationId xmlns:a16="http://schemas.microsoft.com/office/drawing/2014/main" id="{CD57E508-11ED-48E9-5406-7D006DC19745}"/>
              </a:ext>
            </a:extLst>
          </p:cNvPr>
          <p:cNvSpPr>
            <a:spLocks noGrp="1"/>
          </p:cNvSpPr>
          <p:nvPr>
            <p:ph type="dt" sz="half" idx="10"/>
          </p:nvPr>
        </p:nvSpPr>
        <p:spPr/>
        <p:txBody>
          <a:bodyPr/>
          <a:lstStyle/>
          <a:p>
            <a:r>
              <a:rPr lang="en-US"/>
              <a:t>5/9/22</a:t>
            </a:r>
          </a:p>
        </p:txBody>
      </p:sp>
      <p:sp>
        <p:nvSpPr>
          <p:cNvPr id="5" name="Slide Number Placeholder 4">
            <a:extLst>
              <a:ext uri="{FF2B5EF4-FFF2-40B4-BE49-F238E27FC236}">
                <a16:creationId xmlns:a16="http://schemas.microsoft.com/office/drawing/2014/main" id="{408A4A34-EA80-41BE-FDF0-647B6382E818}"/>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5">
            <a:extLst>
              <a:ext uri="{FF2B5EF4-FFF2-40B4-BE49-F238E27FC236}">
                <a16:creationId xmlns:a16="http://schemas.microsoft.com/office/drawing/2014/main" id="{1981817F-FF8D-D4DE-82D7-990A4F8A79F4}"/>
              </a:ext>
            </a:extLst>
          </p:cNvPr>
          <p:cNvSpPr>
            <a:spLocks noGrp="1"/>
          </p:cNvSpPr>
          <p:nvPr>
            <p:ph type="ftr" sz="quarter" idx="11"/>
          </p:nvPr>
        </p:nvSpPr>
        <p:spPr/>
        <p:txBody>
          <a:bodyPr/>
          <a:lstStyle/>
          <a:p>
            <a:r>
              <a:rPr lang="en-US"/>
              <a:t>CIMSS Input to SAT on NESDIS NGES</a:t>
            </a:r>
            <a:endParaRPr lang="en-US" dirty="0"/>
          </a:p>
        </p:txBody>
      </p:sp>
    </p:spTree>
    <p:extLst>
      <p:ext uri="{BB962C8B-B14F-4D97-AF65-F5344CB8AC3E}">
        <p14:creationId xmlns:p14="http://schemas.microsoft.com/office/powerpoint/2010/main" val="3946023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10230</TotalTime>
  <Words>2057</Words>
  <Application>Microsoft Macintosh PowerPoint</Application>
  <PresentationFormat>On-screen Show (4:3)</PresentationFormat>
  <Paragraphs>174</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Corbel</vt:lpstr>
      <vt:lpstr>Times New Roman</vt:lpstr>
      <vt:lpstr>Office Theme</vt:lpstr>
      <vt:lpstr>CIMSS Perspectives on  NESDIS Next Generation Ground Architecture May 9, 2022 Presented by Liam Gumley</vt:lpstr>
      <vt:lpstr>CIMSS Experience</vt:lpstr>
      <vt:lpstr>Perceived Direction of NESDIS Ground Enterprise Study</vt:lpstr>
      <vt:lpstr>1. Cloud Computing</vt:lpstr>
      <vt:lpstr>2. Processing, Dissemination, Archive</vt:lpstr>
      <vt:lpstr>3. Support for GEO, LEO, and small satellites</vt:lpstr>
      <vt:lpstr>4. Common algorithms for GEO and LEO</vt:lpstr>
      <vt:lpstr>5. Dissemination via cloud vs. rebroadcast </vt:lpstr>
      <vt:lpstr>6. NESDIS-developed algorithms</vt:lpstr>
      <vt:lpstr>User and Stakeholder Engagement</vt:lpstr>
      <vt:lpstr>Summary</vt:lpstr>
      <vt:lpstr>Backup Slides</vt:lpstr>
      <vt:lpstr>Cloud Computing</vt:lpstr>
      <vt:lpstr>Cloud Computing II</vt:lpstr>
      <vt:lpstr>Algorithm Development</vt:lpstr>
      <vt:lpstr>Data System Capabilities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CIMSS PI Meeting 2 October, 2020</dc:title>
  <dc:creator>TRISTAN S L'ECUYER</dc:creator>
  <cp:lastModifiedBy>Liam Gumley</cp:lastModifiedBy>
  <cp:revision>122</cp:revision>
  <dcterms:created xsi:type="dcterms:W3CDTF">2020-09-28T23:02:25Z</dcterms:created>
  <dcterms:modified xsi:type="dcterms:W3CDTF">2022-05-09T14:12:06Z</dcterms:modified>
</cp:coreProperties>
</file>