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88" r:id="rId3"/>
    <p:sldId id="289" r:id="rId4"/>
    <p:sldId id="290" r:id="rId5"/>
    <p:sldId id="2299" r:id="rId6"/>
    <p:sldId id="291" r:id="rId7"/>
    <p:sldId id="296" r:id="rId8"/>
    <p:sldId id="295" r:id="rId9"/>
    <p:sldId id="292" r:id="rId10"/>
    <p:sldId id="293" r:id="rId11"/>
    <p:sldId id="294"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17" d="100"/>
          <a:sy n="217" d="100"/>
        </p:scale>
        <p:origin x="168" y="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8ED29-9C69-455A-B45D-C0D69897C0D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68226" name="Rectangle 2"/>
          <p:cNvSpPr>
            <a:spLocks noGrp="1" noRot="1" noChangeAspect="1" noChangeArrowheads="1" noTextEdit="1"/>
          </p:cNvSpPr>
          <p:nvPr>
            <p:ph type="sldImg"/>
          </p:nvPr>
        </p:nvSpPr>
        <p:spPr>
          <a:xfrm>
            <a:off x="381000" y="685800"/>
            <a:ext cx="6096000" cy="3429000"/>
          </a:xfrm>
          <a:ln/>
        </p:spPr>
      </p:sp>
      <p:sp>
        <p:nvSpPr>
          <p:cNvPr id="28682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285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c529cdd10_7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c529cdd10_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76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c5616fd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c5616fd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Master Node coordinates cluster activities and communicates with the worker nodes to keep Kubernetes applications running</a:t>
            </a:r>
            <a:endParaRPr/>
          </a:p>
          <a:p>
            <a:pPr marL="0" lvl="0" indent="0" algn="l" rtl="0">
              <a:spcBef>
                <a:spcPts val="0"/>
              </a:spcBef>
              <a:spcAft>
                <a:spcPts val="0"/>
              </a:spcAft>
              <a:buClr>
                <a:schemeClr val="dk1"/>
              </a:buClr>
              <a:buSzPts val="1100"/>
              <a:buFont typeface="Arial"/>
              <a:buNone/>
            </a:pPr>
            <a:r>
              <a:rPr lang="en"/>
              <a:t>Manages the deployment and scheduling of the application across the nodes</a:t>
            </a:r>
            <a:endParaRPr/>
          </a:p>
          <a:p>
            <a:pPr marL="0" lvl="0" indent="0" algn="l" rtl="0">
              <a:spcBef>
                <a:spcPts val="0"/>
              </a:spcBef>
              <a:spcAft>
                <a:spcPts val="0"/>
              </a:spcAft>
              <a:buClr>
                <a:schemeClr val="dk1"/>
              </a:buClr>
              <a:buSzPts val="1100"/>
              <a:buFont typeface="Arial"/>
              <a:buNone/>
            </a:pPr>
            <a:r>
              <a:rPr lang="en"/>
              <a:t>Can set up multiple masters in High-Availability (HA) mode (need an odd number for quorum)</a:t>
            </a:r>
            <a:endParaRPr/>
          </a:p>
          <a:p>
            <a:pPr marL="0" lvl="0" indent="0" algn="l" rtl="0">
              <a:spcBef>
                <a:spcPts val="0"/>
              </a:spcBef>
              <a:spcAft>
                <a:spcPts val="0"/>
              </a:spcAft>
              <a:buClr>
                <a:schemeClr val="dk1"/>
              </a:buClr>
              <a:buSzPts val="1100"/>
              <a:buFont typeface="Arial"/>
              <a:buNone/>
            </a:pPr>
            <a:r>
              <a:rPr lang="en"/>
              <a:t>Assigns nodes to pods based on the resources and </a:t>
            </a:r>
            <a:endParaRPr/>
          </a:p>
          <a:p>
            <a:pPr marL="0" lvl="0" indent="0" algn="l" rtl="0">
              <a:spcBef>
                <a:spcPts val="0"/>
              </a:spcBef>
              <a:spcAft>
                <a:spcPts val="0"/>
              </a:spcAft>
              <a:buClr>
                <a:schemeClr val="dk1"/>
              </a:buClr>
              <a:buSzPts val="1100"/>
              <a:buFont typeface="Arial"/>
              <a:buNone/>
            </a:pPr>
            <a:r>
              <a:rPr lang="en"/>
              <a:t>predefined constraints. Sends instructions to the nodes </a:t>
            </a:r>
            <a:endParaRPr/>
          </a:p>
          <a:p>
            <a:pPr marL="0" lvl="0" indent="0" algn="l" rtl="0">
              <a:spcBef>
                <a:spcPts val="0"/>
              </a:spcBef>
              <a:spcAft>
                <a:spcPts val="0"/>
              </a:spcAft>
              <a:buNone/>
            </a:pPr>
            <a:r>
              <a:rPr lang="en"/>
              <a:t>via the...</a:t>
            </a:r>
            <a:endParaRPr/>
          </a:p>
        </p:txBody>
      </p:sp>
    </p:spTree>
    <p:extLst>
      <p:ext uri="{BB962C8B-B14F-4D97-AF65-F5344CB8AC3E}">
        <p14:creationId xmlns:p14="http://schemas.microsoft.com/office/powerpoint/2010/main" val="119115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C4092-93E4-9D4A-9B69-31F200A4234B}" type="datetime1">
              <a:rPr lang="en-US" smtClean="0"/>
              <a:t>5/6/2022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279774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ou.edu/geocarb/mission" TargetMode="External"/><Relationship Id="rId5" Type="http://schemas.openxmlformats.org/officeDocument/2006/relationships/hyperlink" Target="https://cloudsat.atmos.colostate.edu/"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blog.netapp.com/blogs/containers-vs-vm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ucidchart.com/documents/edit/de363baf-b41a-4e9a-a0d1-0fa0f14b4b88/0?callback=close&amp;name=slides&amp;callback_type=back&amp;v=576&amp;s=634.852362204724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cs.python.org/3/library/asyncio.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5800"/>
            <a:ext cx="8520600" cy="136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CIRA Feedback on NOAA Ground architecture planning</a:t>
            </a:r>
            <a:endParaRPr sz="3600" dirty="0"/>
          </a:p>
        </p:txBody>
      </p:sp>
      <p:sp>
        <p:nvSpPr>
          <p:cNvPr id="55" name="Google Shape;55;p13"/>
          <p:cNvSpPr txBox="1">
            <a:spLocks noGrp="1"/>
          </p:cNvSpPr>
          <p:nvPr>
            <p:ph type="subTitle" idx="1"/>
          </p:nvPr>
        </p:nvSpPr>
        <p:spPr>
          <a:xfrm>
            <a:off x="311700" y="30627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Heather Cronk and Phil Partain</a:t>
            </a:r>
            <a:endParaRPr sz="2400"/>
          </a:p>
          <a:p>
            <a:pPr marL="0" lvl="0" indent="0" algn="ctr" rtl="0">
              <a:spcBef>
                <a:spcPts val="0"/>
              </a:spcBef>
              <a:spcAft>
                <a:spcPts val="0"/>
              </a:spcAft>
              <a:buNone/>
            </a:pPr>
            <a:r>
              <a:rPr lang="en" sz="2000"/>
              <a:t>Cooperative Institute for Research in the Atmosphere (CIRA)</a:t>
            </a:r>
            <a:endParaRPr sz="2000"/>
          </a:p>
        </p:txBody>
      </p:sp>
      <p:pic>
        <p:nvPicPr>
          <p:cNvPr id="56" name="Google Shape;56;p13"/>
          <p:cNvPicPr preferRelativeResize="0"/>
          <p:nvPr/>
        </p:nvPicPr>
        <p:blipFill>
          <a:blip r:embed="rId3">
            <a:alphaModFix/>
          </a:blip>
          <a:stretch>
            <a:fillRect/>
          </a:stretch>
        </p:blipFill>
        <p:spPr>
          <a:xfrm>
            <a:off x="3464838" y="4059225"/>
            <a:ext cx="2214325" cy="914975"/>
          </a:xfrm>
          <a:prstGeom prst="rect">
            <a:avLst/>
          </a:prstGeom>
          <a:noFill/>
          <a:ln>
            <a:noFill/>
          </a:ln>
        </p:spPr>
      </p:pic>
      <p:sp>
        <p:nvSpPr>
          <p:cNvPr id="57" name="Google Shape;57;p13"/>
          <p:cNvSpPr txBox="1"/>
          <p:nvPr/>
        </p:nvSpPr>
        <p:spPr>
          <a:xfrm>
            <a:off x="2373750" y="2292463"/>
            <a:ext cx="43965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dirty="0">
                <a:solidFill>
                  <a:schemeClr val="dk2"/>
                </a:solidFill>
              </a:rPr>
              <a:t>Andrew Jones with</a:t>
            </a:r>
            <a:br>
              <a:rPr lang="en" sz="1800" dirty="0">
                <a:solidFill>
                  <a:schemeClr val="dk2"/>
                </a:solidFill>
              </a:rPr>
            </a:br>
            <a:r>
              <a:rPr lang="en" sz="1800" dirty="0">
                <a:solidFill>
                  <a:schemeClr val="dk2"/>
                </a:solidFill>
              </a:rPr>
              <a:t>thanks to many at CIRA, especially…</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4B00-FE02-E50B-2113-4DFA19FE5157}"/>
              </a:ext>
            </a:extLst>
          </p:cNvPr>
          <p:cNvSpPr>
            <a:spLocks noGrp="1"/>
          </p:cNvSpPr>
          <p:nvPr>
            <p:ph type="title"/>
          </p:nvPr>
        </p:nvSpPr>
        <p:spPr/>
        <p:txBody>
          <a:bodyPr/>
          <a:lstStyle/>
          <a:p>
            <a:r>
              <a:rPr lang="en-US" dirty="0"/>
              <a:t>GitHub/GitLab for code exchange/test/deployment</a:t>
            </a:r>
          </a:p>
        </p:txBody>
      </p:sp>
      <p:sp>
        <p:nvSpPr>
          <p:cNvPr id="3" name="Text Placeholder 2">
            <a:extLst>
              <a:ext uri="{FF2B5EF4-FFF2-40B4-BE49-F238E27FC236}">
                <a16:creationId xmlns:a16="http://schemas.microsoft.com/office/drawing/2014/main" id="{E43E927C-AEDC-BDDB-8A0D-97ACE5AB9F59}"/>
              </a:ext>
            </a:extLst>
          </p:cNvPr>
          <p:cNvSpPr>
            <a:spLocks noGrp="1"/>
          </p:cNvSpPr>
          <p:nvPr>
            <p:ph type="body" idx="1"/>
          </p:nvPr>
        </p:nvSpPr>
        <p:spPr>
          <a:xfrm>
            <a:off x="311700" y="1152474"/>
            <a:ext cx="8520600" cy="3748203"/>
          </a:xfrm>
        </p:spPr>
        <p:txBody>
          <a:bodyPr/>
          <a:lstStyle/>
          <a:p>
            <a:r>
              <a:rPr lang="en-US" sz="1600" dirty="0"/>
              <a:t>Both GitHub and GitLab are extensively used for</a:t>
            </a:r>
          </a:p>
          <a:p>
            <a:pPr lvl="1">
              <a:spcBef>
                <a:spcPts val="0"/>
              </a:spcBef>
            </a:pPr>
            <a:r>
              <a:rPr lang="en-US" sz="1200" dirty="0"/>
              <a:t>Code exchange by science teams</a:t>
            </a:r>
          </a:p>
          <a:p>
            <a:pPr lvl="1">
              <a:spcBef>
                <a:spcPts val="0"/>
              </a:spcBef>
            </a:pPr>
            <a:r>
              <a:rPr lang="en-US" sz="1200" dirty="0"/>
              <a:t>Code tests – including extensive automation</a:t>
            </a:r>
          </a:p>
          <a:p>
            <a:pPr lvl="1">
              <a:spcBef>
                <a:spcPts val="0"/>
              </a:spcBef>
            </a:pPr>
            <a:r>
              <a:rPr lang="en-US" sz="1200" dirty="0"/>
              <a:t>Code deployment</a:t>
            </a:r>
          </a:p>
          <a:p>
            <a:pPr lvl="1">
              <a:spcBef>
                <a:spcPts val="0"/>
              </a:spcBef>
            </a:pPr>
            <a:r>
              <a:rPr lang="en-US" sz="1200" dirty="0"/>
              <a:t>Code updates / hot fixes</a:t>
            </a:r>
          </a:p>
          <a:p>
            <a:r>
              <a:rPr lang="en-US" sz="1600" dirty="0"/>
              <a:t>There are GitHub/GitLab automation tools to make the tools talk to each other</a:t>
            </a:r>
          </a:p>
          <a:p>
            <a:r>
              <a:rPr lang="en-US" sz="1600" dirty="0"/>
              <a:t>Not all users may wish to be as vested in the Continuous Integration / Continuous Delivery (CI/CD) deployment strategies</a:t>
            </a:r>
          </a:p>
          <a:p>
            <a:r>
              <a:rPr lang="en-US" sz="1600" dirty="0"/>
              <a:t>At CIRA we routinely buffer our scientists from the in-depth CI/CD operational issues</a:t>
            </a:r>
          </a:p>
          <a:p>
            <a:r>
              <a:rPr lang="en-US" sz="1600" dirty="0"/>
              <a:t>NOAA should do the same – and expose user-friendly code access in either GitHub or GitLab interfaces as the user requires. A single interface is not realistic, as we have many other customers with their own code exchange requirements.</a:t>
            </a:r>
          </a:p>
          <a:p>
            <a:r>
              <a:rPr lang="en-US" sz="1600" dirty="0"/>
              <a:t>NOAA security requirements for NOAA GitLab/GitHub access may be an obstacle.</a:t>
            </a:r>
          </a:p>
          <a:p>
            <a:r>
              <a:rPr lang="en-US" sz="1600" dirty="0"/>
              <a:t>Is it possible that NOAA could access CI-hosted GitLab/GitHub distributions instead?</a:t>
            </a:r>
            <a:endParaRPr lang="en-US" dirty="0"/>
          </a:p>
        </p:txBody>
      </p:sp>
    </p:spTree>
    <p:extLst>
      <p:ext uri="{BB962C8B-B14F-4D97-AF65-F5344CB8AC3E}">
        <p14:creationId xmlns:p14="http://schemas.microsoft.com/office/powerpoint/2010/main" val="304179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4B00-FE02-E50B-2113-4DFA19FE5157}"/>
              </a:ext>
            </a:extLst>
          </p:cNvPr>
          <p:cNvSpPr>
            <a:spLocks noGrp="1"/>
          </p:cNvSpPr>
          <p:nvPr>
            <p:ph type="title"/>
          </p:nvPr>
        </p:nvSpPr>
        <p:spPr/>
        <p:txBody>
          <a:bodyPr/>
          <a:lstStyle/>
          <a:p>
            <a:r>
              <a:rPr lang="en-US" dirty="0"/>
              <a:t>Tactical Issues / Concluding Thoughts</a:t>
            </a:r>
          </a:p>
        </p:txBody>
      </p:sp>
      <p:sp>
        <p:nvSpPr>
          <p:cNvPr id="3" name="Text Placeholder 2">
            <a:extLst>
              <a:ext uri="{FF2B5EF4-FFF2-40B4-BE49-F238E27FC236}">
                <a16:creationId xmlns:a16="http://schemas.microsoft.com/office/drawing/2014/main" id="{E43E927C-AEDC-BDDB-8A0D-97ACE5AB9F59}"/>
              </a:ext>
            </a:extLst>
          </p:cNvPr>
          <p:cNvSpPr>
            <a:spLocks noGrp="1"/>
          </p:cNvSpPr>
          <p:nvPr>
            <p:ph type="body" idx="1"/>
          </p:nvPr>
        </p:nvSpPr>
        <p:spPr>
          <a:xfrm>
            <a:off x="252065" y="1017725"/>
            <a:ext cx="8520600" cy="3416400"/>
          </a:xfrm>
        </p:spPr>
        <p:txBody>
          <a:bodyPr/>
          <a:lstStyle/>
          <a:p>
            <a:r>
              <a:rPr lang="en-US" sz="1200" dirty="0"/>
              <a:t>Lots of very good solutions are moving forward, and CIs are getting great hands-on experience with the new tools</a:t>
            </a:r>
            <a:br>
              <a:rPr lang="en-US" sz="1200" dirty="0"/>
            </a:br>
            <a:r>
              <a:rPr lang="en-US" sz="1200" dirty="0"/>
              <a:t>All tools are going through rapid development</a:t>
            </a:r>
          </a:p>
          <a:p>
            <a:r>
              <a:rPr lang="en-US" sz="1200" dirty="0"/>
              <a:t>The complexity of the tool landscape can be overwhelmingly large to the average science user</a:t>
            </a:r>
            <a:br>
              <a:rPr lang="en-US" sz="1200" dirty="0"/>
            </a:br>
            <a:r>
              <a:rPr lang="en-US" sz="1200" b="1" dirty="0"/>
              <a:t>Sharing of good “solutions” and working examples is key</a:t>
            </a:r>
          </a:p>
          <a:p>
            <a:pPr lvl="1">
              <a:spcBef>
                <a:spcPts val="0"/>
              </a:spcBef>
            </a:pPr>
            <a:r>
              <a:rPr lang="en-US" sz="800" dirty="0"/>
              <a:t>Methods to share knowledge through validated user groups, slack channels, social media groups could bridge users to learn to use “best practices”.</a:t>
            </a:r>
          </a:p>
          <a:p>
            <a:r>
              <a:rPr lang="en-US" sz="1200" b="1" dirty="0"/>
              <a:t>Huge chicken/egg problem</a:t>
            </a:r>
            <a:r>
              <a:rPr lang="en-US" sz="1200" dirty="0"/>
              <a:t> – NOAA asks us, we ask NOAA about what we’re going to do. Ideally, we will do a few things well, and not prohibit innovative exploration of new tools.</a:t>
            </a:r>
          </a:p>
          <a:p>
            <a:r>
              <a:rPr lang="en-US" sz="1200" b="1" dirty="0"/>
              <a:t>OS standardization</a:t>
            </a:r>
            <a:r>
              <a:rPr lang="en-US" sz="1200" dirty="0"/>
              <a:t> at CIRA is moving from CentOS (Red Hat equiv.) to </a:t>
            </a:r>
            <a:r>
              <a:rPr lang="en-US" sz="1200" dirty="0" err="1"/>
              <a:t>AlmaLinux</a:t>
            </a:r>
            <a:r>
              <a:rPr lang="en-US" sz="1200" dirty="0"/>
              <a:t>, and on Windows 10/11 - Ubuntu 20.04 LTS is being used successfully as a VM for Linux development.</a:t>
            </a:r>
          </a:p>
          <a:p>
            <a:r>
              <a:rPr lang="en-US" sz="1200" dirty="0"/>
              <a:t>Multi-OS codes are now common. </a:t>
            </a:r>
            <a:r>
              <a:rPr lang="en-US" sz="1200" b="1" dirty="0"/>
              <a:t>NOAA should eventually identify a subset for NOAA-managed container development environments to limit the NOAA support complexities </a:t>
            </a:r>
            <a:r>
              <a:rPr lang="en-US" sz="1200" dirty="0"/>
              <a:t>– this should integrate with any target distributed IO framework, and process job submission/coordination/job monitoring tools.</a:t>
            </a:r>
          </a:p>
          <a:p>
            <a:r>
              <a:rPr lang="en-US" sz="1200" dirty="0"/>
              <a:t>CIs will generally not be able to afford the purchase/use of the NOAA-enterprise-class job submission/monitoring tools – so we’ll likely continue to have CIs exploring new low-cost options for their own development purposes and then transferring codes into NOAA. Some may adopt NOAA provided tools.</a:t>
            </a:r>
          </a:p>
          <a:p>
            <a:r>
              <a:rPr lang="en-US" sz="1200" dirty="0"/>
              <a:t>As stated earlier: CI use of a NOAA cloud will occur for many projects, but not all projects will be able to do this due to the prohibitive size of their input data sets during their development phase. However, </a:t>
            </a:r>
            <a:r>
              <a:rPr lang="en-US" sz="1200" b="1" dirty="0"/>
              <a:t>all algorithms should be able to be moved into the NOAA cloud for testing and eventual deployment into NOAA operations.</a:t>
            </a:r>
            <a:endParaRPr lang="en-US" b="1" dirty="0"/>
          </a:p>
        </p:txBody>
      </p:sp>
    </p:spTree>
    <p:extLst>
      <p:ext uri="{BB962C8B-B14F-4D97-AF65-F5344CB8AC3E}">
        <p14:creationId xmlns:p14="http://schemas.microsoft.com/office/powerpoint/2010/main" val="352415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B8A7-04E9-70AB-F18F-C0005884C567}"/>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3287CDCB-13E1-D96F-C41C-C89CBBA1DBEA}"/>
              </a:ext>
            </a:extLst>
          </p:cNvPr>
          <p:cNvSpPr>
            <a:spLocks noGrp="1"/>
          </p:cNvSpPr>
          <p:nvPr>
            <p:ph type="body" idx="1"/>
          </p:nvPr>
        </p:nvSpPr>
        <p:spPr/>
        <p:txBody>
          <a:bodyPr/>
          <a:lstStyle/>
          <a:p>
            <a:r>
              <a:rPr lang="en-US" sz="2000" dirty="0"/>
              <a:t>CIRA Large-Scale Cross-platform Examples</a:t>
            </a:r>
          </a:p>
          <a:p>
            <a:r>
              <a:rPr lang="en-US" sz="2000" dirty="0"/>
              <a:t>Hardware acceleration considerations (CEPH, CUDA)</a:t>
            </a:r>
          </a:p>
          <a:p>
            <a:r>
              <a:rPr lang="en-US" sz="2000" dirty="0"/>
              <a:t>Kubernetes/containers</a:t>
            </a:r>
          </a:p>
          <a:p>
            <a:r>
              <a:rPr lang="en-US" sz="2000" dirty="0"/>
              <a:t>Distributed Python (</a:t>
            </a:r>
            <a:r>
              <a:rPr lang="en-US" sz="2000" dirty="0" err="1"/>
              <a:t>AsyncIO</a:t>
            </a:r>
            <a:r>
              <a:rPr lang="en-US" sz="2000" dirty="0"/>
              <a:t>)</a:t>
            </a:r>
          </a:p>
          <a:p>
            <a:r>
              <a:rPr lang="en-US" sz="2000" dirty="0"/>
              <a:t>GitHub/GitLab use for code exchange/test/deployment</a:t>
            </a:r>
          </a:p>
          <a:p>
            <a:r>
              <a:rPr lang="en-US" sz="2000" dirty="0"/>
              <a:t>Tactical issues / Concluding Thoughts</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5087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64CF-977B-5D6D-456D-A1847FF68F0F}"/>
              </a:ext>
            </a:extLst>
          </p:cNvPr>
          <p:cNvSpPr>
            <a:spLocks noGrp="1"/>
          </p:cNvSpPr>
          <p:nvPr>
            <p:ph type="title"/>
          </p:nvPr>
        </p:nvSpPr>
        <p:spPr>
          <a:xfrm>
            <a:off x="311700" y="326946"/>
            <a:ext cx="8520600" cy="572700"/>
          </a:xfrm>
        </p:spPr>
        <p:txBody>
          <a:bodyPr/>
          <a:lstStyle/>
          <a:p>
            <a:r>
              <a:rPr lang="en-US" dirty="0"/>
              <a:t>CIRA+NASA Large-Scale Examples</a:t>
            </a:r>
          </a:p>
        </p:txBody>
      </p:sp>
      <p:pic>
        <p:nvPicPr>
          <p:cNvPr id="5" name="Picture 4">
            <a:extLst>
              <a:ext uri="{FF2B5EF4-FFF2-40B4-BE49-F238E27FC236}">
                <a16:creationId xmlns:a16="http://schemas.microsoft.com/office/drawing/2014/main" id="{6FBF7456-3461-72DB-D1EC-29B8334D93B2}"/>
              </a:ext>
            </a:extLst>
          </p:cNvPr>
          <p:cNvPicPr>
            <a:picLocks noChangeAspect="1"/>
          </p:cNvPicPr>
          <p:nvPr/>
        </p:nvPicPr>
        <p:blipFill>
          <a:blip r:embed="rId2"/>
          <a:stretch>
            <a:fillRect/>
          </a:stretch>
        </p:blipFill>
        <p:spPr>
          <a:xfrm>
            <a:off x="6740157" y="505659"/>
            <a:ext cx="2223135" cy="3623310"/>
          </a:xfrm>
          <a:prstGeom prst="rect">
            <a:avLst/>
          </a:prstGeom>
        </p:spPr>
      </p:pic>
      <p:pic>
        <p:nvPicPr>
          <p:cNvPr id="7" name="Picture 6">
            <a:extLst>
              <a:ext uri="{FF2B5EF4-FFF2-40B4-BE49-F238E27FC236}">
                <a16:creationId xmlns:a16="http://schemas.microsoft.com/office/drawing/2014/main" id="{36CCDA2D-6E78-2922-1F60-3F08602E0911}"/>
              </a:ext>
            </a:extLst>
          </p:cNvPr>
          <p:cNvPicPr>
            <a:picLocks noChangeAspect="1"/>
          </p:cNvPicPr>
          <p:nvPr/>
        </p:nvPicPr>
        <p:blipFill>
          <a:blip r:embed="rId3"/>
          <a:stretch>
            <a:fillRect/>
          </a:stretch>
        </p:blipFill>
        <p:spPr>
          <a:xfrm>
            <a:off x="4367796" y="2919412"/>
            <a:ext cx="2257425" cy="2224088"/>
          </a:xfrm>
          <a:prstGeom prst="rect">
            <a:avLst/>
          </a:prstGeom>
        </p:spPr>
      </p:pic>
      <p:pic>
        <p:nvPicPr>
          <p:cNvPr id="8" name="Picture 7">
            <a:extLst>
              <a:ext uri="{FF2B5EF4-FFF2-40B4-BE49-F238E27FC236}">
                <a16:creationId xmlns:a16="http://schemas.microsoft.com/office/drawing/2014/main" id="{864B07B2-1525-F517-8C51-4E2EC1248C4B}"/>
              </a:ext>
            </a:extLst>
          </p:cNvPr>
          <p:cNvPicPr>
            <a:picLocks noChangeAspect="1"/>
          </p:cNvPicPr>
          <p:nvPr/>
        </p:nvPicPr>
        <p:blipFill>
          <a:blip r:embed="rId4"/>
          <a:stretch>
            <a:fillRect/>
          </a:stretch>
        </p:blipFill>
        <p:spPr>
          <a:xfrm>
            <a:off x="1605686" y="3015665"/>
            <a:ext cx="1950720" cy="1950720"/>
          </a:xfrm>
          <a:prstGeom prst="rect">
            <a:avLst/>
          </a:prstGeom>
        </p:spPr>
      </p:pic>
      <p:sp>
        <p:nvSpPr>
          <p:cNvPr id="3" name="Text Placeholder 2">
            <a:extLst>
              <a:ext uri="{FF2B5EF4-FFF2-40B4-BE49-F238E27FC236}">
                <a16:creationId xmlns:a16="http://schemas.microsoft.com/office/drawing/2014/main" id="{AE1E8168-4E5C-E968-7FB5-25619A567E52}"/>
              </a:ext>
            </a:extLst>
          </p:cNvPr>
          <p:cNvSpPr>
            <a:spLocks noGrp="1"/>
          </p:cNvSpPr>
          <p:nvPr>
            <p:ph type="body" idx="1"/>
          </p:nvPr>
        </p:nvSpPr>
        <p:spPr>
          <a:xfrm>
            <a:off x="119752" y="899646"/>
            <a:ext cx="6489413" cy="3416400"/>
          </a:xfrm>
        </p:spPr>
        <p:txBody>
          <a:bodyPr/>
          <a:lstStyle/>
          <a:p>
            <a:r>
              <a:rPr lang="en-US" sz="1600" b="1" dirty="0"/>
              <a:t>Polar</a:t>
            </a:r>
            <a:r>
              <a:rPr lang="en-US" sz="1600" dirty="0"/>
              <a:t> in the A-train - </a:t>
            </a:r>
            <a:r>
              <a:rPr lang="en-US" sz="1600" u="sng" dirty="0" err="1"/>
              <a:t>CloudSat</a:t>
            </a:r>
            <a:r>
              <a:rPr lang="en-US" sz="1600" dirty="0"/>
              <a:t> Data Processing Center</a:t>
            </a:r>
            <a:br>
              <a:rPr lang="en-US" sz="1600" dirty="0"/>
            </a:br>
            <a:r>
              <a:rPr lang="en-US" sz="1600" dirty="0">
                <a:hlinkClick r:id="rId5"/>
              </a:rPr>
              <a:t>https://cloudsat.atmos.colostate.edu</a:t>
            </a:r>
            <a:r>
              <a:rPr lang="en-US" sz="1600" dirty="0"/>
              <a:t> – Launched in 2006</a:t>
            </a:r>
          </a:p>
          <a:p>
            <a:r>
              <a:rPr lang="en-US" sz="1600" b="1" dirty="0"/>
              <a:t>Geo</a:t>
            </a:r>
            <a:r>
              <a:rPr lang="en-US" sz="1600" dirty="0"/>
              <a:t> – </a:t>
            </a:r>
            <a:r>
              <a:rPr lang="en-US" sz="1600" u="sng" dirty="0" err="1"/>
              <a:t>GeoCarb</a:t>
            </a:r>
            <a:r>
              <a:rPr lang="en-US" sz="1600" dirty="0"/>
              <a:t> – (linked closely to OCO-2) – Launch 2024</a:t>
            </a:r>
            <a:br>
              <a:rPr lang="en-US" sz="1600" dirty="0"/>
            </a:br>
            <a:r>
              <a:rPr lang="en-US" sz="1600" dirty="0">
                <a:hlinkClick r:id="rId6"/>
              </a:rPr>
              <a:t>https://www.ou.edu/geocarb/mission</a:t>
            </a:r>
            <a:endParaRPr lang="en-US" sz="1600" dirty="0"/>
          </a:p>
          <a:p>
            <a:r>
              <a:rPr lang="en-US" sz="1600" b="1" dirty="0"/>
              <a:t>Small </a:t>
            </a:r>
            <a:r>
              <a:rPr lang="en-US" sz="1600" b="1" dirty="0" err="1"/>
              <a:t>Sats</a:t>
            </a:r>
            <a:r>
              <a:rPr lang="en-US" sz="1600" b="1" dirty="0"/>
              <a:t> (3) </a:t>
            </a:r>
            <a:r>
              <a:rPr lang="en-US" sz="1600" dirty="0"/>
              <a:t>– </a:t>
            </a:r>
            <a:r>
              <a:rPr lang="en-US" sz="1600" u="sng" dirty="0"/>
              <a:t>INCUS</a:t>
            </a:r>
            <a:r>
              <a:rPr lang="en-US" sz="1600" dirty="0"/>
              <a:t> – Launch 2027 – based on Tempest-D radiometer / with </a:t>
            </a:r>
            <a:r>
              <a:rPr lang="en-US" sz="1600" dirty="0" err="1"/>
              <a:t>precip</a:t>
            </a:r>
            <a:r>
              <a:rPr lang="en-US" sz="1600" dirty="0"/>
              <a:t>. radar (</a:t>
            </a:r>
            <a:r>
              <a:rPr lang="en-US" sz="1600" dirty="0" err="1"/>
              <a:t>RainCube</a:t>
            </a:r>
            <a:r>
              <a:rPr lang="en-US" sz="1600" dirty="0"/>
              <a:t>)</a:t>
            </a:r>
            <a:br>
              <a:rPr lang="en-US" sz="1600" dirty="0"/>
            </a:br>
            <a:r>
              <a:rPr lang="en-US" sz="1600" dirty="0"/>
              <a:t>(INCUS = Investigation of Convective Updrafts)</a:t>
            </a:r>
          </a:p>
        </p:txBody>
      </p:sp>
      <p:sp>
        <p:nvSpPr>
          <p:cNvPr id="9" name="TextBox 8">
            <a:extLst>
              <a:ext uri="{FF2B5EF4-FFF2-40B4-BE49-F238E27FC236}">
                <a16:creationId xmlns:a16="http://schemas.microsoft.com/office/drawing/2014/main" id="{9409DB8A-AED9-A6E5-0314-B9DFA9137BAE}"/>
              </a:ext>
            </a:extLst>
          </p:cNvPr>
          <p:cNvSpPr txBox="1"/>
          <p:nvPr/>
        </p:nvSpPr>
        <p:spPr>
          <a:xfrm>
            <a:off x="1666646" y="3015665"/>
            <a:ext cx="914400" cy="307777"/>
          </a:xfrm>
          <a:prstGeom prst="rect">
            <a:avLst/>
          </a:prstGeom>
          <a:noFill/>
        </p:spPr>
        <p:txBody>
          <a:bodyPr wrap="square" rtlCol="0">
            <a:spAutoFit/>
          </a:bodyPr>
          <a:lstStyle/>
          <a:p>
            <a:r>
              <a:rPr lang="en-US" b="1" dirty="0">
                <a:solidFill>
                  <a:schemeClr val="bg1"/>
                </a:solidFill>
              </a:rPr>
              <a:t>INCUS</a:t>
            </a:r>
          </a:p>
        </p:txBody>
      </p:sp>
    </p:spTree>
    <p:extLst>
      <p:ext uri="{BB962C8B-B14F-4D97-AF65-F5344CB8AC3E}">
        <p14:creationId xmlns:p14="http://schemas.microsoft.com/office/powerpoint/2010/main" val="194711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2E95-A80C-C371-61F0-A38B446779FC}"/>
              </a:ext>
            </a:extLst>
          </p:cNvPr>
          <p:cNvSpPr>
            <a:spLocks noGrp="1"/>
          </p:cNvSpPr>
          <p:nvPr>
            <p:ph type="title"/>
          </p:nvPr>
        </p:nvSpPr>
        <p:spPr/>
        <p:txBody>
          <a:bodyPr/>
          <a:lstStyle/>
          <a:p>
            <a:r>
              <a:rPr lang="en-US" dirty="0"/>
              <a:t>Hardware Acceleration Considerations</a:t>
            </a:r>
          </a:p>
        </p:txBody>
      </p:sp>
      <p:sp>
        <p:nvSpPr>
          <p:cNvPr id="3" name="Text Placeholder 2">
            <a:extLst>
              <a:ext uri="{FF2B5EF4-FFF2-40B4-BE49-F238E27FC236}">
                <a16:creationId xmlns:a16="http://schemas.microsoft.com/office/drawing/2014/main" id="{318DCBBA-745D-8271-A56A-B91BB90E05A0}"/>
              </a:ext>
            </a:extLst>
          </p:cNvPr>
          <p:cNvSpPr>
            <a:spLocks noGrp="1"/>
          </p:cNvSpPr>
          <p:nvPr>
            <p:ph type="body" idx="1"/>
          </p:nvPr>
        </p:nvSpPr>
        <p:spPr>
          <a:xfrm>
            <a:off x="311699" y="1017725"/>
            <a:ext cx="8667961" cy="3714493"/>
          </a:xfrm>
        </p:spPr>
        <p:txBody>
          <a:bodyPr/>
          <a:lstStyle/>
          <a:p>
            <a:r>
              <a:rPr lang="en-US" sz="1200" b="1" dirty="0"/>
              <a:t>CEPH</a:t>
            </a:r>
            <a:r>
              <a:rPr lang="en-US" sz="1200" dirty="0"/>
              <a:t> – Open, massively-scalable </a:t>
            </a:r>
            <a:r>
              <a:rPr lang="en-US" sz="1200" i="1" dirty="0"/>
              <a:t>software-defined </a:t>
            </a:r>
            <a:r>
              <a:rPr lang="en-US" sz="1200" dirty="0"/>
              <a:t>data storage – using a heterogeneous mix of distributed storage</a:t>
            </a:r>
          </a:p>
          <a:p>
            <a:pPr lvl="1">
              <a:lnSpc>
                <a:spcPct val="100000"/>
              </a:lnSpc>
              <a:spcBef>
                <a:spcPts val="0"/>
              </a:spcBef>
            </a:pPr>
            <a:r>
              <a:rPr lang="en-US" sz="1050" dirty="0"/>
              <a:t>Results in considerable performance improvements, simplifications, good redundancies, and cost savings</a:t>
            </a:r>
          </a:p>
          <a:p>
            <a:pPr lvl="1">
              <a:lnSpc>
                <a:spcPct val="100000"/>
              </a:lnSpc>
              <a:spcBef>
                <a:spcPts val="600"/>
              </a:spcBef>
            </a:pPr>
            <a:r>
              <a:rPr lang="en-US" sz="1050" dirty="0"/>
              <a:t>Used in many large CIRA data processing efforts</a:t>
            </a:r>
          </a:p>
          <a:p>
            <a:r>
              <a:rPr lang="en-US" sz="1200" b="1" dirty="0"/>
              <a:t>CUDA</a:t>
            </a:r>
            <a:r>
              <a:rPr lang="en-US" sz="1200" dirty="0"/>
              <a:t> Compilers – Hardware Graphics Acceleration using GPU processors</a:t>
            </a:r>
          </a:p>
          <a:p>
            <a:pPr lvl="1">
              <a:lnSpc>
                <a:spcPct val="100000"/>
              </a:lnSpc>
              <a:spcBef>
                <a:spcPts val="0"/>
              </a:spcBef>
            </a:pPr>
            <a:r>
              <a:rPr lang="en-US" sz="1050" dirty="0"/>
              <a:t>Used mostly for ML/AI algorithm work</a:t>
            </a:r>
          </a:p>
          <a:p>
            <a:pPr lvl="1">
              <a:lnSpc>
                <a:spcPct val="100000"/>
              </a:lnSpc>
              <a:spcBef>
                <a:spcPts val="600"/>
              </a:spcBef>
            </a:pPr>
            <a:r>
              <a:rPr lang="en-US" sz="1050" b="1" dirty="0"/>
              <a:t>Issue: Portability issues</a:t>
            </a:r>
            <a:r>
              <a:rPr lang="en-US" sz="1050" dirty="0"/>
              <a:t> – most cloud environments support CUDA workloads, however, CIRA runs many CUDA codes on special local GPU hardware enabled machines – usually on very high memory machines with access to special large data</a:t>
            </a:r>
          </a:p>
          <a:p>
            <a:pPr lvl="1">
              <a:lnSpc>
                <a:spcPct val="100000"/>
              </a:lnSpc>
              <a:spcBef>
                <a:spcPts val="600"/>
              </a:spcBef>
            </a:pPr>
            <a:r>
              <a:rPr lang="en-US" sz="1050" b="1" dirty="0"/>
              <a:t>Issue: CUDA Development requires massive input data sets</a:t>
            </a:r>
            <a:r>
              <a:rPr lang="en-US" sz="1050" dirty="0"/>
              <a:t> – it is currently infeasible for CIRA to host all possible input data sets at a NOAA cloud facility without incurring very large costs. Some input data approach or exceed 1 PB in size and are unique to the developers. Currently universities incur significant additional ingress/egress data charges to cloud facilities, even if all NOAA provided data is free.</a:t>
            </a:r>
          </a:p>
          <a:p>
            <a:pPr lvl="1">
              <a:lnSpc>
                <a:spcPct val="100000"/>
              </a:lnSpc>
              <a:spcBef>
                <a:spcPts val="600"/>
              </a:spcBef>
            </a:pPr>
            <a:r>
              <a:rPr lang="en-US" sz="1050" dirty="0"/>
              <a:t>However, other more common NOAA-provided data inputs could be hosted within a NOAA cloud for cost-effective CUDA/GPU-based development – but many times mixed (i.e., “</a:t>
            </a:r>
            <a:r>
              <a:rPr lang="en-US" sz="1050" dirty="0" err="1"/>
              <a:t>NOAA+non-NOAA</a:t>
            </a:r>
            <a:r>
              <a:rPr lang="en-US" sz="1050" dirty="0"/>
              <a:t>”) datasets are required</a:t>
            </a:r>
          </a:p>
          <a:p>
            <a:r>
              <a:rPr lang="en-US" sz="1200" dirty="0"/>
              <a:t>We expect use of these methods to continue grow, however billing/adequate project reimbursement for cloud-based facilities remains a challenge (BIG DATA (can mean) = BIG COSTS)</a:t>
            </a:r>
          </a:p>
          <a:p>
            <a:r>
              <a:rPr lang="en-US" sz="1200" dirty="0"/>
              <a:t>Unique hardware-driven solutions may require specially identified NOAA project $ allocations</a:t>
            </a:r>
          </a:p>
          <a:p>
            <a:r>
              <a:rPr lang="en-US" sz="1200" dirty="0"/>
              <a:t>No single solution exists – </a:t>
            </a:r>
            <a:r>
              <a:rPr lang="en-US" sz="1200" b="1" dirty="0"/>
              <a:t>Special plea: </a:t>
            </a:r>
            <a:r>
              <a:rPr lang="en-US" sz="1200" dirty="0"/>
              <a:t>the simpler massive general distributed computing should not be convolved with the specialized CEPH/CUDA needs. The NOAA cloud should solve many more problems than it makes.</a:t>
            </a:r>
            <a:endParaRPr lang="en-US" sz="1600" dirty="0"/>
          </a:p>
        </p:txBody>
      </p:sp>
    </p:spTree>
    <p:extLst>
      <p:ext uri="{BB962C8B-B14F-4D97-AF65-F5344CB8AC3E}">
        <p14:creationId xmlns:p14="http://schemas.microsoft.com/office/powerpoint/2010/main" val="84382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02" name="Rectangle 2"/>
          <p:cNvSpPr>
            <a:spLocks noGrp="1" noChangeArrowheads="1"/>
          </p:cNvSpPr>
          <p:nvPr>
            <p:ph type="title"/>
          </p:nvPr>
        </p:nvSpPr>
        <p:spPr>
          <a:xfrm>
            <a:off x="311700" y="445025"/>
            <a:ext cx="8520600" cy="1209840"/>
          </a:xfrm>
        </p:spPr>
        <p:txBody>
          <a:bodyPr>
            <a:noAutofit/>
          </a:bodyPr>
          <a:lstStyle/>
          <a:p>
            <a:r>
              <a:rPr lang="en-US" sz="2400" dirty="0"/>
              <a:t>Example of a Blended Cross-Platform Product (~8 satellites) Generation within the current NOAA NDE Framework</a:t>
            </a:r>
          </a:p>
        </p:txBody>
      </p:sp>
      <p:sp>
        <p:nvSpPr>
          <p:cNvPr id="5" name="Slide Number Placeholder 4">
            <a:extLst>
              <a:ext uri="{FF2B5EF4-FFF2-40B4-BE49-F238E27FC236}">
                <a16:creationId xmlns:a16="http://schemas.microsoft.com/office/drawing/2014/main" id="{EC629FD3-12E3-3B41-806E-FB65771B6C78}"/>
              </a:ext>
            </a:extLst>
          </p:cNvPr>
          <p:cNvSpPr>
            <a:spLocks noGrp="1"/>
          </p:cNvSpPr>
          <p:nvPr>
            <p:ph type="sldNum" sz="quarter" idx="12"/>
          </p:nvPr>
        </p:nvSpPr>
        <p:spPr/>
        <p:txBody>
          <a:bodyPr/>
          <a:lstStyle/>
          <a:p>
            <a:fld id="{D5BBC35B-A44B-4119-B8DA-DE9E3DFADA20}" type="slidenum">
              <a:rPr kumimoji="0" lang="en-US" smtClean="0"/>
              <a:pPr/>
              <a:t>5</a:t>
            </a:fld>
            <a:endParaRPr kumimoji="0" lang="en-US" dirty="0"/>
          </a:p>
        </p:txBody>
      </p:sp>
      <p:pic>
        <p:nvPicPr>
          <p:cNvPr id="2" name="Picture 1">
            <a:extLst>
              <a:ext uri="{FF2B5EF4-FFF2-40B4-BE49-F238E27FC236}">
                <a16:creationId xmlns:a16="http://schemas.microsoft.com/office/drawing/2014/main" id="{20E1F6AE-E33A-1C76-768C-0A62F0DD8EAA}"/>
              </a:ext>
            </a:extLst>
          </p:cNvPr>
          <p:cNvPicPr>
            <a:picLocks noChangeAspect="1"/>
          </p:cNvPicPr>
          <p:nvPr/>
        </p:nvPicPr>
        <p:blipFill>
          <a:blip r:embed="rId3"/>
          <a:stretch>
            <a:fillRect/>
          </a:stretch>
        </p:blipFill>
        <p:spPr>
          <a:xfrm>
            <a:off x="4413133" y="2240159"/>
            <a:ext cx="4273667" cy="2533108"/>
          </a:xfrm>
          <a:prstGeom prst="rect">
            <a:avLst/>
          </a:prstGeom>
        </p:spPr>
      </p:pic>
      <p:sp>
        <p:nvSpPr>
          <p:cNvPr id="3" name="TextBox 2">
            <a:extLst>
              <a:ext uri="{FF2B5EF4-FFF2-40B4-BE49-F238E27FC236}">
                <a16:creationId xmlns:a16="http://schemas.microsoft.com/office/drawing/2014/main" id="{0606EC2E-1C10-5682-E8BC-F7F10A7FA2F8}"/>
              </a:ext>
            </a:extLst>
          </p:cNvPr>
          <p:cNvSpPr txBox="1"/>
          <p:nvPr/>
        </p:nvSpPr>
        <p:spPr>
          <a:xfrm>
            <a:off x="311700" y="1485900"/>
            <a:ext cx="8222123" cy="3539430"/>
          </a:xfrm>
          <a:prstGeom prst="rect">
            <a:avLst/>
          </a:prstGeom>
          <a:noFill/>
        </p:spPr>
        <p:txBody>
          <a:bodyPr wrap="none" rtlCol="0">
            <a:spAutoFit/>
          </a:bodyPr>
          <a:lstStyle/>
          <a:p>
            <a:pPr marL="285750" indent="-285750">
              <a:buFont typeface="Arial" panose="020B0604020202020204" pitchFamily="34" charset="0"/>
              <a:buChar char="•"/>
            </a:pPr>
            <a:r>
              <a:rPr lang="en-US" b="1" dirty="0"/>
              <a:t>The key is that all data are controlled by a unified  and  </a:t>
            </a:r>
            <a:r>
              <a:rPr lang="en-US" b="1" dirty="0">
                <a:highlight>
                  <a:srgbClr val="00FFFF"/>
                </a:highlight>
              </a:rPr>
              <a:t>consistent coding framework</a:t>
            </a:r>
            <a:r>
              <a:rPr lang="en-US" dirty="0"/>
              <a:t>, in this</a:t>
            </a:r>
            <a:br>
              <a:rPr lang="en-US" dirty="0"/>
            </a:br>
            <a:r>
              <a:rPr lang="en-US" dirty="0"/>
              <a:t>example it’s DPEAS, with it’s common set of software tools for merging and analyzing data</a:t>
            </a:r>
          </a:p>
          <a:p>
            <a:pPr marL="285750" indent="-285750">
              <a:buFont typeface="Arial" panose="020B0604020202020204" pitchFamily="34" charset="0"/>
              <a:buChar char="•"/>
            </a:pPr>
            <a:r>
              <a:rPr lang="en-US" b="1" dirty="0" err="1"/>
              <a:t>CloudSat</a:t>
            </a:r>
            <a:r>
              <a:rPr lang="en-US" b="1" dirty="0"/>
              <a:t> DPC</a:t>
            </a:r>
            <a:r>
              <a:rPr lang="en-US" dirty="0"/>
              <a:t> makes use of the </a:t>
            </a:r>
            <a:r>
              <a:rPr lang="en-US" dirty="0" err="1"/>
              <a:t>cloudsat</a:t>
            </a:r>
            <a:br>
              <a:rPr lang="en-US" dirty="0"/>
            </a:br>
            <a:r>
              <a:rPr lang="en-US" dirty="0"/>
              <a:t>“core” libraries for a consistent set of tools</a:t>
            </a:r>
          </a:p>
          <a:p>
            <a:pPr marL="285750" indent="-285750">
              <a:buFont typeface="Arial" panose="020B0604020202020204" pitchFamily="34" charset="0"/>
              <a:buChar char="•"/>
            </a:pPr>
            <a:r>
              <a:rPr lang="en-US" b="1" dirty="0" err="1"/>
              <a:t>GeoCarb</a:t>
            </a:r>
            <a:r>
              <a:rPr lang="en-US" b="1" dirty="0"/>
              <a:t> / INCUS </a:t>
            </a:r>
            <a:r>
              <a:rPr lang="en-US" dirty="0"/>
              <a:t>will likewise have a “set” of</a:t>
            </a:r>
            <a:br>
              <a:rPr lang="en-US" dirty="0"/>
            </a:br>
            <a:r>
              <a:rPr lang="en-US" dirty="0"/>
              <a:t>helper tools – derived from the </a:t>
            </a:r>
            <a:r>
              <a:rPr lang="en-US" dirty="0" err="1"/>
              <a:t>CloudSat</a:t>
            </a:r>
            <a:br>
              <a:rPr lang="en-US" dirty="0"/>
            </a:br>
            <a:r>
              <a:rPr lang="en-US" dirty="0"/>
              <a:t>experiences</a:t>
            </a:r>
          </a:p>
          <a:p>
            <a:pPr marL="285750" indent="-285750">
              <a:buFont typeface="Arial" panose="020B0604020202020204" pitchFamily="34" charset="0"/>
              <a:buChar char="•"/>
            </a:pPr>
            <a:r>
              <a:rPr lang="en-US" dirty="0"/>
              <a:t>Such sets of tools are easily shared to</a:t>
            </a:r>
            <a:br>
              <a:rPr lang="en-US" dirty="0"/>
            </a:br>
            <a:r>
              <a:rPr lang="en-US" dirty="0"/>
              <a:t>user communities for wide adoption</a:t>
            </a:r>
          </a:p>
          <a:p>
            <a:pPr marL="285750" indent="-285750">
              <a:buFont typeface="Arial" panose="020B0604020202020204" pitchFamily="34" charset="0"/>
              <a:buChar char="•"/>
            </a:pPr>
            <a:r>
              <a:rPr lang="en-US" dirty="0"/>
              <a:t>Tools such as these can live within a</a:t>
            </a:r>
            <a:br>
              <a:rPr lang="en-US" dirty="0"/>
            </a:br>
            <a:r>
              <a:rPr lang="en-US" dirty="0"/>
              <a:t>NOAA-cloud “container” for easy use by others</a:t>
            </a:r>
          </a:p>
          <a:p>
            <a:pPr marL="285750" indent="-285750">
              <a:buFont typeface="Arial" panose="020B0604020202020204" pitchFamily="34" charset="0"/>
              <a:buChar char="•"/>
            </a:pPr>
            <a:r>
              <a:rPr lang="en-US" dirty="0"/>
              <a:t>Compilation tools can be pre-configured for</a:t>
            </a:r>
            <a:br>
              <a:rPr lang="en-US" dirty="0"/>
            </a:br>
            <a:r>
              <a:rPr lang="en-US" dirty="0"/>
              <a:t>independent user development</a:t>
            </a:r>
          </a:p>
          <a:p>
            <a:pPr marL="285750" indent="-285750">
              <a:buFont typeface="Arial" panose="020B0604020202020204" pitchFamily="34" charset="0"/>
              <a:buChar char="•"/>
            </a:pPr>
            <a:r>
              <a:rPr lang="en-US" dirty="0"/>
              <a:t>Some users may require more help than others</a:t>
            </a:r>
          </a:p>
          <a:p>
            <a:pPr marL="285750" indent="-285750">
              <a:buFont typeface="Arial" panose="020B0604020202020204" pitchFamily="34" charset="0"/>
              <a:buChar char="•"/>
            </a:pPr>
            <a:r>
              <a:rPr lang="en-US" dirty="0"/>
              <a:t>All of these tools make heavy use of HDF-EOS</a:t>
            </a:r>
            <a:br>
              <a:rPr lang="en-US" dirty="0"/>
            </a:br>
            <a:r>
              <a:rPr lang="en-US" dirty="0"/>
              <a:t>and/or netCDF data file formats</a:t>
            </a:r>
          </a:p>
        </p:txBody>
      </p:sp>
      <p:sp>
        <p:nvSpPr>
          <p:cNvPr id="6" name="Oval 5">
            <a:extLst>
              <a:ext uri="{FF2B5EF4-FFF2-40B4-BE49-F238E27FC236}">
                <a16:creationId xmlns:a16="http://schemas.microsoft.com/office/drawing/2014/main" id="{1201A91E-D84C-7C91-5466-F5025D19CF18}"/>
              </a:ext>
            </a:extLst>
          </p:cNvPr>
          <p:cNvSpPr/>
          <p:nvPr/>
        </p:nvSpPr>
        <p:spPr>
          <a:xfrm>
            <a:off x="7553739" y="2688535"/>
            <a:ext cx="969065" cy="472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7584C79-68DF-EC43-138C-37C06AF59793}"/>
              </a:ext>
            </a:extLst>
          </p:cNvPr>
          <p:cNvCxnSpPr>
            <a:cxnSpLocks/>
          </p:cNvCxnSpPr>
          <p:nvPr/>
        </p:nvCxnSpPr>
        <p:spPr>
          <a:xfrm>
            <a:off x="7800152" y="1742644"/>
            <a:ext cx="200848" cy="91888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622E092-7B62-4D68-7E0D-65613CBBA3B2}"/>
              </a:ext>
            </a:extLst>
          </p:cNvPr>
          <p:cNvSpPr txBox="1"/>
          <p:nvPr/>
        </p:nvSpPr>
        <p:spPr>
          <a:xfrm>
            <a:off x="4558559" y="4749040"/>
            <a:ext cx="3977371" cy="307777"/>
          </a:xfrm>
          <a:prstGeom prst="rect">
            <a:avLst/>
          </a:prstGeom>
          <a:noFill/>
        </p:spPr>
        <p:txBody>
          <a:bodyPr wrap="none" rtlCol="0">
            <a:spAutoFit/>
          </a:bodyPr>
          <a:lstStyle/>
          <a:p>
            <a:r>
              <a:rPr lang="en-US" dirty="0"/>
              <a:t>From the Blended TPW/RR </a:t>
            </a:r>
            <a:r>
              <a:rPr lang="en-US" dirty="0" err="1"/>
              <a:t>Metop</a:t>
            </a:r>
            <a:r>
              <a:rPr lang="en-US" dirty="0"/>
              <a:t>-C ARR 2021</a:t>
            </a:r>
          </a:p>
        </p:txBody>
      </p:sp>
    </p:spTree>
    <p:extLst>
      <p:ext uri="{BB962C8B-B14F-4D97-AF65-F5344CB8AC3E}">
        <p14:creationId xmlns:p14="http://schemas.microsoft.com/office/powerpoint/2010/main" val="315362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8DCBBA-745D-8271-A56A-B91BB90E05A0}"/>
              </a:ext>
            </a:extLst>
          </p:cNvPr>
          <p:cNvSpPr>
            <a:spLocks noGrp="1"/>
          </p:cNvSpPr>
          <p:nvPr>
            <p:ph type="body" idx="1"/>
          </p:nvPr>
        </p:nvSpPr>
        <p:spPr/>
        <p:txBody>
          <a:bodyPr/>
          <a:lstStyle/>
          <a:p>
            <a:r>
              <a:rPr lang="en-US" b="1" dirty="0"/>
              <a:t>Containers</a:t>
            </a:r>
            <a:r>
              <a:rPr lang="en-US" dirty="0"/>
              <a:t> run as an isolated process on a host</a:t>
            </a:r>
          </a:p>
          <a:p>
            <a:r>
              <a:rPr lang="en-US" dirty="0"/>
              <a:t>Isolated file systems, separate networking stack</a:t>
            </a:r>
          </a:p>
          <a:p>
            <a:r>
              <a:rPr lang="en-US" dirty="0"/>
              <a:t>Shares kernel with host and other containers</a:t>
            </a:r>
          </a:p>
          <a:p>
            <a:r>
              <a:rPr lang="en-US" dirty="0"/>
              <a:t>Guest OS must be compatible with the host OS</a:t>
            </a:r>
            <a:br>
              <a:rPr lang="en-US" dirty="0"/>
            </a:br>
            <a:r>
              <a:rPr lang="en-US" dirty="0"/>
              <a:t>(Linux on Linux, Windows on Windows)</a:t>
            </a:r>
          </a:p>
          <a:p>
            <a:r>
              <a:rPr lang="en-US" dirty="0"/>
              <a:t>Light footprint, no performance hit</a:t>
            </a:r>
          </a:p>
          <a:p>
            <a:r>
              <a:rPr lang="en-US" dirty="0"/>
              <a:t>Makes one server look like multiple servers</a:t>
            </a:r>
          </a:p>
          <a:p>
            <a:r>
              <a:rPr lang="en-US" dirty="0"/>
              <a:t>Process isolation, eliminates conflicts</a:t>
            </a:r>
          </a:p>
          <a:p>
            <a:r>
              <a:rPr lang="en-US" dirty="0"/>
              <a:t>Portable, consistent runtime environment</a:t>
            </a:r>
          </a:p>
          <a:p>
            <a:r>
              <a:rPr lang="en-US" dirty="0"/>
              <a:t>Reduced hardware cost, maximizes resource use</a:t>
            </a:r>
          </a:p>
          <a:p>
            <a:endParaRPr lang="en-US" dirty="0"/>
          </a:p>
        </p:txBody>
      </p:sp>
      <p:sp>
        <p:nvSpPr>
          <p:cNvPr id="2" name="Title 1">
            <a:extLst>
              <a:ext uri="{FF2B5EF4-FFF2-40B4-BE49-F238E27FC236}">
                <a16:creationId xmlns:a16="http://schemas.microsoft.com/office/drawing/2014/main" id="{DEF82E95-A80C-C371-61F0-A38B446779FC}"/>
              </a:ext>
            </a:extLst>
          </p:cNvPr>
          <p:cNvSpPr>
            <a:spLocks noGrp="1"/>
          </p:cNvSpPr>
          <p:nvPr>
            <p:ph type="title"/>
          </p:nvPr>
        </p:nvSpPr>
        <p:spPr/>
        <p:txBody>
          <a:bodyPr/>
          <a:lstStyle/>
          <a:p>
            <a:r>
              <a:rPr lang="en-US" dirty="0"/>
              <a:t>Kubernetes and Containers – What’s a Container?</a:t>
            </a:r>
            <a:br>
              <a:rPr lang="en-US" dirty="0"/>
            </a:br>
            <a:endParaRPr lang="en-US" dirty="0"/>
          </a:p>
        </p:txBody>
      </p:sp>
      <p:pic>
        <p:nvPicPr>
          <p:cNvPr id="4" name="Google Shape;101;p18">
            <a:extLst>
              <a:ext uri="{FF2B5EF4-FFF2-40B4-BE49-F238E27FC236}">
                <a16:creationId xmlns:a16="http://schemas.microsoft.com/office/drawing/2014/main" id="{301A2EBB-9A8D-D558-F0F1-2D36842A8B51}"/>
              </a:ext>
            </a:extLst>
          </p:cNvPr>
          <p:cNvPicPr preferRelativeResize="0"/>
          <p:nvPr/>
        </p:nvPicPr>
        <p:blipFill rotWithShape="1">
          <a:blip r:embed="rId2">
            <a:alphaModFix/>
          </a:blip>
          <a:srcRect l="51371"/>
          <a:stretch/>
        </p:blipFill>
        <p:spPr>
          <a:xfrm>
            <a:off x="5990474" y="1479938"/>
            <a:ext cx="2841826" cy="3128449"/>
          </a:xfrm>
          <a:prstGeom prst="rect">
            <a:avLst/>
          </a:prstGeom>
          <a:noFill/>
          <a:ln>
            <a:noFill/>
          </a:ln>
        </p:spPr>
      </p:pic>
      <p:sp>
        <p:nvSpPr>
          <p:cNvPr id="5" name="Google Shape;102;p18">
            <a:extLst>
              <a:ext uri="{FF2B5EF4-FFF2-40B4-BE49-F238E27FC236}">
                <a16:creationId xmlns:a16="http://schemas.microsoft.com/office/drawing/2014/main" id="{2064E112-D039-EB27-2EC8-BE7823ADB4F6}"/>
              </a:ext>
            </a:extLst>
          </p:cNvPr>
          <p:cNvSpPr txBox="1"/>
          <p:nvPr/>
        </p:nvSpPr>
        <p:spPr>
          <a:xfrm>
            <a:off x="6185389" y="4479939"/>
            <a:ext cx="2420100" cy="34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800" u="sng">
                <a:solidFill>
                  <a:schemeClr val="hlink"/>
                </a:solidFill>
                <a:hlinkClick r:id="rId3"/>
              </a:rPr>
              <a:t>https://blog.netapp.com/blogs/containers-vs-vms/</a:t>
            </a:r>
            <a:endParaRPr sz="800"/>
          </a:p>
        </p:txBody>
      </p:sp>
    </p:spTree>
    <p:extLst>
      <p:ext uri="{BB962C8B-B14F-4D97-AF65-F5344CB8AC3E}">
        <p14:creationId xmlns:p14="http://schemas.microsoft.com/office/powerpoint/2010/main" val="263727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Does Kubernetes Provide?</a:t>
            </a:r>
            <a:endParaRPr dirty="0"/>
          </a:p>
        </p:txBody>
      </p:sp>
      <p:sp>
        <p:nvSpPr>
          <p:cNvPr id="175" name="Google Shape;17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An API to configure and deploy containers </a:t>
            </a:r>
            <a:endParaRPr i="1"/>
          </a:p>
          <a:p>
            <a:pPr marL="457200" lvl="0" indent="-342900" algn="l" rtl="0">
              <a:spcBef>
                <a:spcPts val="0"/>
              </a:spcBef>
              <a:spcAft>
                <a:spcPts val="0"/>
              </a:spcAft>
              <a:buSzPts val="1800"/>
              <a:buChar char="●"/>
            </a:pPr>
            <a:r>
              <a:rPr lang="en"/>
              <a:t>A general compute resource</a:t>
            </a:r>
            <a:endParaRPr/>
          </a:p>
          <a:p>
            <a:pPr marL="457200" lvl="0" indent="-342900" algn="l" rtl="0">
              <a:spcBef>
                <a:spcPts val="0"/>
              </a:spcBef>
              <a:spcAft>
                <a:spcPts val="0"/>
              </a:spcAft>
              <a:buSzPts val="1800"/>
              <a:buChar char="●"/>
            </a:pPr>
            <a:r>
              <a:rPr lang="en"/>
              <a:t>Horizontal autoscaling</a:t>
            </a:r>
            <a:endParaRPr/>
          </a:p>
          <a:p>
            <a:pPr marL="457200" lvl="0" indent="-342900" algn="l" rtl="0">
              <a:spcBef>
                <a:spcPts val="0"/>
              </a:spcBef>
              <a:spcAft>
                <a:spcPts val="0"/>
              </a:spcAft>
              <a:buSzPts val="1800"/>
              <a:buChar char="●"/>
            </a:pPr>
            <a:r>
              <a:rPr lang="en"/>
              <a:t>High availability for containers and Kubernetes itself</a:t>
            </a:r>
            <a:endParaRPr/>
          </a:p>
          <a:p>
            <a:pPr marL="457200" lvl="0" indent="-342900" algn="l" rtl="0">
              <a:spcBef>
                <a:spcPts val="0"/>
              </a:spcBef>
              <a:spcAft>
                <a:spcPts val="0"/>
              </a:spcAft>
              <a:buSzPts val="1800"/>
              <a:buChar char="●"/>
            </a:pPr>
            <a:r>
              <a:rPr lang="en"/>
              <a:t>Role Based Access Control (RBAC)</a:t>
            </a:r>
            <a:endParaRPr/>
          </a:p>
          <a:p>
            <a:pPr marL="457200" lvl="0" indent="-342900" algn="l" rtl="0">
              <a:spcBef>
                <a:spcPts val="0"/>
              </a:spcBef>
              <a:spcAft>
                <a:spcPts val="0"/>
              </a:spcAft>
              <a:buSzPts val="1800"/>
              <a:buChar char="●"/>
            </a:pPr>
            <a:r>
              <a:rPr lang="en"/>
              <a:t>Isolated namespaces</a:t>
            </a:r>
            <a:endParaRPr/>
          </a:p>
          <a:p>
            <a:pPr marL="457200" lvl="0" indent="-342900" algn="l" rtl="0">
              <a:spcBef>
                <a:spcPts val="0"/>
              </a:spcBef>
              <a:spcAft>
                <a:spcPts val="0"/>
              </a:spcAft>
              <a:buSzPts val="1800"/>
              <a:buChar char="●"/>
            </a:pPr>
            <a:r>
              <a:rPr lang="en"/>
              <a:t>Service discovery</a:t>
            </a:r>
            <a:endParaRPr/>
          </a:p>
          <a:p>
            <a:pPr marL="457200" lvl="0" indent="-342900" algn="l" rtl="0">
              <a:spcBef>
                <a:spcPts val="0"/>
              </a:spcBef>
              <a:spcAft>
                <a:spcPts val="0"/>
              </a:spcAft>
              <a:buSzPts val="1800"/>
              <a:buChar char="●"/>
            </a:pPr>
            <a:r>
              <a:rPr lang="en"/>
              <a:t>Rollbacks</a:t>
            </a:r>
            <a:endParaRPr/>
          </a:p>
          <a:p>
            <a:pPr marL="457200" lvl="0" indent="-342900" algn="l" rtl="0">
              <a:spcBef>
                <a:spcPts val="0"/>
              </a:spcBef>
              <a:spcAft>
                <a:spcPts val="0"/>
              </a:spcAft>
              <a:buSzPts val="1800"/>
              <a:buChar char="●"/>
            </a:pPr>
            <a:r>
              <a:rPr lang="en"/>
              <a:t>A complex system with a steep learning curve</a:t>
            </a:r>
            <a:endParaRPr/>
          </a:p>
        </p:txBody>
      </p:sp>
      <p:pic>
        <p:nvPicPr>
          <p:cNvPr id="176" name="Google Shape;176;p26"/>
          <p:cNvPicPr preferRelativeResize="0"/>
          <p:nvPr/>
        </p:nvPicPr>
        <p:blipFill>
          <a:blip r:embed="rId3">
            <a:alphaModFix/>
          </a:blip>
          <a:stretch>
            <a:fillRect/>
          </a:stretch>
        </p:blipFill>
        <p:spPr>
          <a:xfrm>
            <a:off x="5778500" y="2839525"/>
            <a:ext cx="3134676" cy="1640451"/>
          </a:xfrm>
          <a:prstGeom prst="rect">
            <a:avLst/>
          </a:prstGeom>
          <a:noFill/>
          <a:ln>
            <a:noFill/>
          </a:ln>
        </p:spPr>
      </p:pic>
      <p:sp>
        <p:nvSpPr>
          <p:cNvPr id="177" name="Google Shape;177;p26"/>
          <p:cNvSpPr txBox="1"/>
          <p:nvPr/>
        </p:nvSpPr>
        <p:spPr>
          <a:xfrm>
            <a:off x="6621938" y="4492675"/>
            <a:ext cx="1447800" cy="46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rPr>
              <a:t>It’s intimidating</a:t>
            </a:r>
            <a:endParaRPr sz="1200">
              <a:solidFill>
                <a:schemeClr val="dk2"/>
              </a:solidFill>
            </a:endParaRPr>
          </a:p>
        </p:txBody>
      </p:sp>
    </p:spTree>
    <p:extLst>
      <p:ext uri="{BB962C8B-B14F-4D97-AF65-F5344CB8AC3E}">
        <p14:creationId xmlns:p14="http://schemas.microsoft.com/office/powerpoint/2010/main" val="179692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Kubernetes Architecture</a:t>
            </a:r>
            <a:endParaRPr/>
          </a:p>
        </p:txBody>
      </p:sp>
      <p:pic>
        <p:nvPicPr>
          <p:cNvPr id="184" name="Google Shape;184;p27">
            <a:hlinkClick r:id="rId3"/>
          </p:cNvPr>
          <p:cNvPicPr preferRelativeResize="0"/>
          <p:nvPr/>
        </p:nvPicPr>
        <p:blipFill>
          <a:blip r:embed="rId4">
            <a:alphaModFix/>
          </a:blip>
          <a:stretch>
            <a:fillRect/>
          </a:stretch>
        </p:blipFill>
        <p:spPr>
          <a:xfrm>
            <a:off x="693088" y="943725"/>
            <a:ext cx="8062625" cy="3648338"/>
          </a:xfrm>
          <a:prstGeom prst="rect">
            <a:avLst/>
          </a:prstGeom>
          <a:noFill/>
          <a:ln>
            <a:noFill/>
          </a:ln>
        </p:spPr>
      </p:pic>
      <p:sp>
        <p:nvSpPr>
          <p:cNvPr id="185" name="Google Shape;185;p27"/>
          <p:cNvSpPr txBox="1"/>
          <p:nvPr/>
        </p:nvSpPr>
        <p:spPr>
          <a:xfrm>
            <a:off x="1641763" y="4483500"/>
            <a:ext cx="4793700" cy="583800"/>
          </a:xfrm>
          <a:prstGeom prst="rect">
            <a:avLst/>
          </a:prstGeom>
          <a:solidFill>
            <a:srgbClr val="C1E4F7"/>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i="1">
                <a:solidFill>
                  <a:schemeClr val="dk1"/>
                </a:solidFill>
              </a:rPr>
              <a:t>Can set up multiple masters in High-Availability (HA) mode (need an odd number for quorum)</a:t>
            </a:r>
            <a:endParaRPr i="1"/>
          </a:p>
        </p:txBody>
      </p:sp>
      <p:sp>
        <p:nvSpPr>
          <p:cNvPr id="186" name="Google Shape;186;p27"/>
          <p:cNvSpPr/>
          <p:nvPr/>
        </p:nvSpPr>
        <p:spPr>
          <a:xfrm>
            <a:off x="7707900" y="613975"/>
            <a:ext cx="1365600" cy="1183200"/>
          </a:xfrm>
          <a:prstGeom prst="hexagon">
            <a:avLst>
              <a:gd name="adj" fmla="val 25000"/>
              <a:gd name="vf" fmla="val 115470"/>
            </a:avLst>
          </a:prstGeom>
          <a:solidFill>
            <a:srgbClr val="FFECA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7655100" y="3815825"/>
            <a:ext cx="1365600" cy="1183200"/>
          </a:xfrm>
          <a:prstGeom prst="hexagon">
            <a:avLst>
              <a:gd name="adj" fmla="val 25000"/>
              <a:gd name="vf" fmla="val 115470"/>
            </a:avLst>
          </a:prstGeom>
          <a:solidFill>
            <a:srgbClr val="FFECA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txBox="1"/>
          <p:nvPr/>
        </p:nvSpPr>
        <p:spPr>
          <a:xfrm>
            <a:off x="7707899" y="1057675"/>
            <a:ext cx="1365600" cy="29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Where your applications run</a:t>
            </a:r>
            <a:endParaRPr/>
          </a:p>
        </p:txBody>
      </p:sp>
      <p:sp>
        <p:nvSpPr>
          <p:cNvPr id="189" name="Google Shape;189;p27"/>
          <p:cNvSpPr/>
          <p:nvPr/>
        </p:nvSpPr>
        <p:spPr>
          <a:xfrm>
            <a:off x="1149675" y="535325"/>
            <a:ext cx="1365600" cy="1183200"/>
          </a:xfrm>
          <a:prstGeom prst="hexagon">
            <a:avLst>
              <a:gd name="adj" fmla="val 25000"/>
              <a:gd name="vf" fmla="val 115470"/>
            </a:avLst>
          </a:prstGeom>
          <a:solidFill>
            <a:srgbClr val="C1E4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p:nvPr/>
        </p:nvSpPr>
        <p:spPr>
          <a:xfrm>
            <a:off x="1154625" y="712925"/>
            <a:ext cx="1355700" cy="82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Coordinates cluster activities</a:t>
            </a:r>
            <a:endParaRPr/>
          </a:p>
        </p:txBody>
      </p:sp>
      <p:sp>
        <p:nvSpPr>
          <p:cNvPr id="191" name="Google Shape;191;p27"/>
          <p:cNvSpPr/>
          <p:nvPr/>
        </p:nvSpPr>
        <p:spPr>
          <a:xfrm>
            <a:off x="35850" y="1339975"/>
            <a:ext cx="1365600" cy="1183200"/>
          </a:xfrm>
          <a:prstGeom prst="hexagon">
            <a:avLst>
              <a:gd name="adj" fmla="val 25000"/>
              <a:gd name="vf" fmla="val 115470"/>
            </a:avLst>
          </a:prstGeom>
          <a:solidFill>
            <a:srgbClr val="C1E4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txBox="1"/>
          <p:nvPr/>
        </p:nvSpPr>
        <p:spPr>
          <a:xfrm>
            <a:off x="-14550" y="1593775"/>
            <a:ext cx="1466400" cy="8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Communicates with the worker nodes</a:t>
            </a:r>
            <a:endParaRPr/>
          </a:p>
        </p:txBody>
      </p:sp>
      <p:sp>
        <p:nvSpPr>
          <p:cNvPr id="193" name="Google Shape;193;p27"/>
          <p:cNvSpPr/>
          <p:nvPr/>
        </p:nvSpPr>
        <p:spPr>
          <a:xfrm>
            <a:off x="112050" y="3335525"/>
            <a:ext cx="1365600" cy="1183200"/>
          </a:xfrm>
          <a:prstGeom prst="hexagon">
            <a:avLst>
              <a:gd name="adj" fmla="val 25000"/>
              <a:gd name="vf" fmla="val 115470"/>
            </a:avLst>
          </a:prstGeom>
          <a:solidFill>
            <a:srgbClr val="C1E4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txBox="1"/>
          <p:nvPr/>
        </p:nvSpPr>
        <p:spPr>
          <a:xfrm>
            <a:off x="224075" y="3465150"/>
            <a:ext cx="1146000" cy="82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Manages application deployment and scheduling</a:t>
            </a:r>
            <a:endParaRPr/>
          </a:p>
        </p:txBody>
      </p:sp>
      <p:sp>
        <p:nvSpPr>
          <p:cNvPr id="195" name="Google Shape;195;p27"/>
          <p:cNvSpPr txBox="1"/>
          <p:nvPr/>
        </p:nvSpPr>
        <p:spPr>
          <a:xfrm>
            <a:off x="7689900" y="4038875"/>
            <a:ext cx="1296000" cy="73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Generic compute resources</a:t>
            </a:r>
            <a:endParaRPr/>
          </a:p>
        </p:txBody>
      </p:sp>
    </p:spTree>
    <p:extLst>
      <p:ext uri="{BB962C8B-B14F-4D97-AF65-F5344CB8AC3E}">
        <p14:creationId xmlns:p14="http://schemas.microsoft.com/office/powerpoint/2010/main" val="219834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2E95-A80C-C371-61F0-A38B446779FC}"/>
              </a:ext>
            </a:extLst>
          </p:cNvPr>
          <p:cNvSpPr>
            <a:spLocks noGrp="1"/>
          </p:cNvSpPr>
          <p:nvPr>
            <p:ph type="title"/>
          </p:nvPr>
        </p:nvSpPr>
        <p:spPr/>
        <p:txBody>
          <a:bodyPr/>
          <a:lstStyle/>
          <a:p>
            <a:r>
              <a:rPr lang="en-US" dirty="0"/>
              <a:t>Distributed Processing – E.g., </a:t>
            </a:r>
            <a:r>
              <a:rPr lang="en-US" dirty="0" err="1"/>
              <a:t>AsyncIO</a:t>
            </a:r>
            <a:r>
              <a:rPr lang="en-US" dirty="0"/>
              <a:t> Python</a:t>
            </a:r>
          </a:p>
        </p:txBody>
      </p:sp>
      <p:sp>
        <p:nvSpPr>
          <p:cNvPr id="3" name="Text Placeholder 2">
            <a:extLst>
              <a:ext uri="{FF2B5EF4-FFF2-40B4-BE49-F238E27FC236}">
                <a16:creationId xmlns:a16="http://schemas.microsoft.com/office/drawing/2014/main" id="{318DCBBA-745D-8271-A56A-B91BB90E05A0}"/>
              </a:ext>
            </a:extLst>
          </p:cNvPr>
          <p:cNvSpPr>
            <a:spLocks noGrp="1"/>
          </p:cNvSpPr>
          <p:nvPr>
            <p:ph type="body" idx="1"/>
          </p:nvPr>
        </p:nvSpPr>
        <p:spPr/>
        <p:txBody>
          <a:bodyPr/>
          <a:lstStyle/>
          <a:p>
            <a:r>
              <a:rPr lang="en-US" dirty="0"/>
              <a:t>Standardization and sharing of libraries that automate distributed processing</a:t>
            </a:r>
          </a:p>
          <a:p>
            <a:r>
              <a:rPr lang="en-US" dirty="0"/>
              <a:t>Python </a:t>
            </a:r>
            <a:r>
              <a:rPr lang="en-US" dirty="0" err="1"/>
              <a:t>AsyncIO</a:t>
            </a:r>
            <a:r>
              <a:rPr lang="en-US" dirty="0"/>
              <a:t> is an emerging example of this standardization process</a:t>
            </a:r>
          </a:p>
          <a:p>
            <a:r>
              <a:rPr lang="en-US" dirty="0"/>
              <a:t>Our CIRA-developed Data Processing and Error Analysis System (DPEAS) running at NOAA for the Blended Hydro Products makes use of distributed processing, many other NOAA production systems do as well – it would be good to standardize the process distribution to allow NOAA to orchestrate job distribution on the cloud.</a:t>
            </a:r>
          </a:p>
          <a:p>
            <a:r>
              <a:rPr lang="en-US" dirty="0" err="1"/>
              <a:t>AsyncIO</a:t>
            </a:r>
            <a:r>
              <a:rPr lang="en-US" dirty="0"/>
              <a:t> may be a such a tool that may be</a:t>
            </a:r>
            <a:br>
              <a:rPr lang="en-US" dirty="0"/>
            </a:br>
            <a:r>
              <a:rPr lang="en-US" dirty="0"/>
              <a:t>more suitable to large IO jobs than MPI-codes.</a:t>
            </a:r>
          </a:p>
          <a:p>
            <a:r>
              <a:rPr lang="en-US" dirty="0"/>
              <a:t>Experimentation at CIRA is ongoing.</a:t>
            </a:r>
          </a:p>
          <a:p>
            <a:r>
              <a:rPr lang="en-US" u="sng" dirty="0">
                <a:solidFill>
                  <a:schemeClr val="hlink"/>
                </a:solidFill>
                <a:hlinkClick r:id="rId2"/>
              </a:rPr>
              <a:t>https://docs.python.org/3/library/asyncio.html</a:t>
            </a:r>
            <a:endParaRPr lang="en-US" u="sng" dirty="0">
              <a:solidFill>
                <a:schemeClr val="hlink"/>
              </a:solidFill>
            </a:endParaRPr>
          </a:p>
        </p:txBody>
      </p:sp>
      <p:pic>
        <p:nvPicPr>
          <p:cNvPr id="4" name="Picture 3">
            <a:extLst>
              <a:ext uri="{FF2B5EF4-FFF2-40B4-BE49-F238E27FC236}">
                <a16:creationId xmlns:a16="http://schemas.microsoft.com/office/drawing/2014/main" id="{E86D93A3-4EBD-3A68-B585-1C736B28C2F1}"/>
              </a:ext>
            </a:extLst>
          </p:cNvPr>
          <p:cNvPicPr>
            <a:picLocks noChangeAspect="1"/>
          </p:cNvPicPr>
          <p:nvPr/>
        </p:nvPicPr>
        <p:blipFill>
          <a:blip r:embed="rId3"/>
          <a:stretch>
            <a:fillRect/>
          </a:stretch>
        </p:blipFill>
        <p:spPr>
          <a:xfrm>
            <a:off x="5601140" y="3504363"/>
            <a:ext cx="3231160" cy="1274175"/>
          </a:xfrm>
          <a:prstGeom prst="rect">
            <a:avLst/>
          </a:prstGeom>
        </p:spPr>
      </p:pic>
      <p:sp>
        <p:nvSpPr>
          <p:cNvPr id="6" name="TextBox 5">
            <a:extLst>
              <a:ext uri="{FF2B5EF4-FFF2-40B4-BE49-F238E27FC236}">
                <a16:creationId xmlns:a16="http://schemas.microsoft.com/office/drawing/2014/main" id="{BBFCEA5D-D07C-FAD0-3EAB-D0504DEA9D34}"/>
              </a:ext>
            </a:extLst>
          </p:cNvPr>
          <p:cNvSpPr txBox="1"/>
          <p:nvPr/>
        </p:nvSpPr>
        <p:spPr>
          <a:xfrm>
            <a:off x="5138760" y="4736047"/>
            <a:ext cx="4572000" cy="246221"/>
          </a:xfrm>
          <a:prstGeom prst="rect">
            <a:avLst/>
          </a:prstGeom>
          <a:noFill/>
        </p:spPr>
        <p:txBody>
          <a:bodyPr wrap="square">
            <a:spAutoFit/>
          </a:bodyPr>
          <a:lstStyle/>
          <a:p>
            <a:pPr marL="0" lvl="0" indent="0" algn="l" rtl="0">
              <a:spcBef>
                <a:spcPts val="0"/>
              </a:spcBef>
              <a:spcAft>
                <a:spcPts val="1200"/>
              </a:spcAft>
              <a:buNone/>
            </a:pPr>
            <a:r>
              <a:rPr lang="en-US" sz="1000" dirty="0"/>
              <a:t>From https://nexocode.com/blog/posts/behind-nodejs-event-loop/</a:t>
            </a:r>
            <a:endParaRPr lang="en-US" dirty="0"/>
          </a:p>
        </p:txBody>
      </p:sp>
    </p:spTree>
    <p:extLst>
      <p:ext uri="{BB962C8B-B14F-4D97-AF65-F5344CB8AC3E}">
        <p14:creationId xmlns:p14="http://schemas.microsoft.com/office/powerpoint/2010/main" val="377785591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1481</Words>
  <Application>Microsoft Office PowerPoint</Application>
  <PresentationFormat>On-screen Show (16:9)</PresentationFormat>
  <Paragraphs>111</Paragraphs>
  <Slides>11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Simple Light</vt:lpstr>
      <vt:lpstr>CIRA Feedback on NOAA Ground architecture planning</vt:lpstr>
      <vt:lpstr>Outline</vt:lpstr>
      <vt:lpstr>CIRA+NASA Large-Scale Examples</vt:lpstr>
      <vt:lpstr>Hardware Acceleration Considerations</vt:lpstr>
      <vt:lpstr>Example of a Blended Cross-Platform Product (~8 satellites) Generation within the current NOAA NDE Framework</vt:lpstr>
      <vt:lpstr>Kubernetes and Containers – What’s a Container? </vt:lpstr>
      <vt:lpstr>What Does Kubernetes Provide?</vt:lpstr>
      <vt:lpstr>Kubernetes Architecture</vt:lpstr>
      <vt:lpstr>Distributed Processing – E.g., AsyncIO Python</vt:lpstr>
      <vt:lpstr>GitHub/GitLab for code exchange/test/deployment</vt:lpstr>
      <vt:lpstr>Tactical Issues / Concluding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CIRA Feedback on NOAA Ground architecture planning</dc:title>
  <cp:lastModifiedBy>Jones,Andrew</cp:lastModifiedBy>
  <cp:revision>14</cp:revision>
  <dcterms:modified xsi:type="dcterms:W3CDTF">2022-05-06T23:16:28Z</dcterms:modified>
</cp:coreProperties>
</file>