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1" r:id="rId3"/>
    <p:sldId id="258" r:id="rId4"/>
    <p:sldId id="260" r:id="rId5"/>
    <p:sldId id="269" r:id="rId6"/>
    <p:sldId id="279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David G. (LARC-D211)" initials="JDG(" lastIdx="4" clrIdx="0">
    <p:extLst>
      <p:ext uri="{19B8F6BF-5375-455C-9EA6-DF929625EA0E}">
        <p15:presenceInfo xmlns:p15="http://schemas.microsoft.com/office/powerpoint/2012/main" userId="S::dgjohnso@ndc.nasa.gov::e94b8377-93e1-4a79-8f79-94649843ce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123F8-5B5F-3E41-8FC2-F9E1A9B26C1A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7E7CD-CDA7-FE47-8B36-1E7BBF86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0473B-67D3-4D29-810E-1F8EF2A36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5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0473B-67D3-4D29-810E-1F8EF2A36F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97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2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>
            <a:spLocks noGrp="1"/>
          </p:cNvSpPr>
          <p:nvPr>
            <p:ph type="body" idx="1"/>
          </p:nvPr>
        </p:nvSpPr>
        <p:spPr>
          <a:xfrm>
            <a:off x="838200" y="1005840"/>
            <a:ext cx="10515600" cy="517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7" name="Google Shape;2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29" name="Google Shape;2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" name="Google Shape;308;p16"/>
          <p:cNvSpPr txBox="1">
            <a:spLocks noGrp="1"/>
          </p:cNvSpPr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>
              <a:buSzPts val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248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>
            <a:spLocks noGrp="1"/>
          </p:cNvSpPr>
          <p:nvPr>
            <p:ph type="body" idx="1"/>
          </p:nvPr>
        </p:nvSpPr>
        <p:spPr>
          <a:xfrm>
            <a:off x="838200" y="1005840"/>
            <a:ext cx="10515600" cy="517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7" name="Google Shape;2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29" name="Google Shape;2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" name="Google Shape;308;p16"/>
          <p:cNvSpPr txBox="1">
            <a:spLocks noGrp="1"/>
          </p:cNvSpPr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>
              <a:buSzPts val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064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29" name="Google Shape;2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" name="Google Shape;308;p16"/>
          <p:cNvSpPr txBox="1">
            <a:spLocks noGrp="1"/>
          </p:cNvSpPr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>
              <a:buSzPts val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8278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42" name="Google Shape;4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081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51" name="Google Shape;5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726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4702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4787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75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8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1st, 2021</a:t>
            </a:r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Systems Performance Assessment Team (SAT) Meeting</a:t>
            </a:r>
            <a:endParaRPr/>
          </a:p>
        </p:txBody>
      </p:sp>
      <p:sp>
        <p:nvSpPr>
          <p:cNvPr id="86" name="Google Shape;86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793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9B83-1D5C-47D2-A211-CBD1912C970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March 1st, 2021</a:t>
            </a:r>
            <a:endParaRPr dirty="0"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Systems Performance Assessment Team (SAT) Meeting</a:t>
            </a:r>
            <a:endParaRPr dirty="0"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71461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75640" y="125095"/>
            <a:ext cx="10515600" cy="3829685"/>
          </a:xfrm>
        </p:spPr>
        <p:txBody>
          <a:bodyPr>
            <a:normAutofit fontScale="40000" lnSpcReduction="20000"/>
          </a:bodyPr>
          <a:lstStyle/>
          <a:p>
            <a:pPr marL="114300" indent="0" algn="ctr">
              <a:buNone/>
            </a:pPr>
            <a:r>
              <a:rPr lang="en-US" sz="10000" b="1" dirty="0"/>
              <a:t>Assessing the Sensors Calibration Needs in the Era of </a:t>
            </a:r>
            <a:r>
              <a:rPr lang="en-US" sz="10000" b="1" dirty="0" err="1"/>
              <a:t>Smallsats</a:t>
            </a:r>
            <a:r>
              <a:rPr lang="en-US" sz="10000" b="1" dirty="0"/>
              <a:t>/</a:t>
            </a:r>
            <a:r>
              <a:rPr lang="en-US" sz="10000" b="1" dirty="0" err="1"/>
              <a:t>Cubesats</a:t>
            </a:r>
            <a:r>
              <a:rPr lang="en-US" sz="10000" b="1" dirty="0"/>
              <a:t>: Summary</a:t>
            </a:r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sz="6000" b="1" dirty="0"/>
              <a:t>Flavio Iturbide-Sanchez</a:t>
            </a:r>
            <a:r>
              <a:rPr lang="en-US" sz="6000" b="1" baseline="30000" dirty="0"/>
              <a:t>1</a:t>
            </a:r>
            <a:r>
              <a:rPr lang="en-US" sz="6000" b="1" dirty="0"/>
              <a:t>, Dave Johnson</a:t>
            </a:r>
            <a:r>
              <a:rPr lang="en-US" sz="6000" b="1" baseline="30000" dirty="0"/>
              <a:t>2</a:t>
            </a:r>
            <a:r>
              <a:rPr lang="en-US" sz="6000" b="1" dirty="0"/>
              <a:t>, </a:t>
            </a:r>
            <a:r>
              <a:rPr lang="en-US" sz="6000" b="1" dirty="0" err="1"/>
              <a:t>Larrabee</a:t>
            </a:r>
            <a:r>
              <a:rPr lang="en-US" sz="6000" b="1" dirty="0"/>
              <a:t> Strow</a:t>
            </a:r>
            <a:r>
              <a:rPr lang="en-US" sz="6000" b="1" baseline="30000" dirty="0"/>
              <a:t>3</a:t>
            </a:r>
            <a:r>
              <a:rPr lang="en-US" sz="6000" b="1" dirty="0"/>
              <a:t>, Edward Kim</a:t>
            </a:r>
            <a:r>
              <a:rPr lang="en-US" sz="6000" b="1" baseline="30000" dirty="0"/>
              <a:t>4</a:t>
            </a:r>
            <a:r>
              <a:rPr lang="en-US" sz="6000" b="1" dirty="0"/>
              <a:t>, </a:t>
            </a:r>
            <a:r>
              <a:rPr lang="en-US" sz="6000" b="1" dirty="0" err="1"/>
              <a:t>Quanhua</a:t>
            </a:r>
            <a:r>
              <a:rPr lang="en-US" sz="6000" b="1" dirty="0"/>
              <a:t> (Mark) Liu</a:t>
            </a:r>
            <a:r>
              <a:rPr lang="en-US" sz="6000" b="1" baseline="30000" dirty="0"/>
              <a:t>1</a:t>
            </a:r>
            <a:r>
              <a:rPr lang="en-US" sz="6000" b="1" dirty="0"/>
              <a:t> and Jim Jung</a:t>
            </a:r>
            <a:r>
              <a:rPr lang="en-US" sz="6000" b="1" baseline="30000" dirty="0"/>
              <a:t>5</a:t>
            </a:r>
          </a:p>
          <a:p>
            <a:pPr marL="114300" indent="0" algn="ctr">
              <a:buNone/>
            </a:pPr>
            <a:endParaRPr lang="en-US" sz="4000" b="1" baseline="30000" dirty="0"/>
          </a:p>
          <a:p>
            <a:pPr marL="628650" indent="-514350" algn="ctr">
              <a:buSzPct val="100000"/>
              <a:buAutoNum type="arabicPeriod"/>
            </a:pPr>
            <a:r>
              <a:rPr lang="en-US" sz="3000" b="1" dirty="0"/>
              <a:t>NOAA/NESDIS/STAR.</a:t>
            </a:r>
          </a:p>
          <a:p>
            <a:pPr marL="628650" indent="-514350" algn="ctr">
              <a:buSzPct val="100000"/>
              <a:buAutoNum type="arabicPeriod"/>
            </a:pPr>
            <a:r>
              <a:rPr lang="en-US" sz="3000" b="1" dirty="0"/>
              <a:t>NASA/Langley Research Center.</a:t>
            </a:r>
          </a:p>
          <a:p>
            <a:pPr marL="628650" indent="-514350" algn="ctr">
              <a:buSzPct val="100000"/>
              <a:buAutoNum type="arabicPeriod"/>
            </a:pPr>
            <a:r>
              <a:rPr lang="en-US" sz="3000" b="1" dirty="0"/>
              <a:t>University of Maryland Baltimore County.</a:t>
            </a:r>
          </a:p>
          <a:p>
            <a:pPr marL="628650" indent="-514350" algn="ctr">
              <a:buSzPct val="100000"/>
              <a:buAutoNum type="arabicPeriod"/>
            </a:pPr>
            <a:r>
              <a:rPr lang="en-US" sz="3000" b="1" dirty="0"/>
              <a:t>NASA/Goddard Space Flight Center.</a:t>
            </a:r>
          </a:p>
          <a:p>
            <a:pPr marL="628650" indent="-514350" algn="ctr">
              <a:buSzPct val="100000"/>
              <a:buAutoNum type="arabicPeriod"/>
            </a:pPr>
            <a:r>
              <a:rPr lang="en-US" sz="3000" b="1" dirty="0"/>
              <a:t>University of Wisconsin-Madison/CIMSS/SSEC.</a:t>
            </a:r>
            <a:endParaRPr lang="en-US" b="1" dirty="0"/>
          </a:p>
          <a:p>
            <a:pPr marL="114300" indent="0" algn="ctr">
              <a:buNone/>
            </a:pPr>
            <a:endParaRPr lang="en-US" sz="2400" b="1" dirty="0"/>
          </a:p>
          <a:p>
            <a:pPr marL="114300" indent="0" algn="ctr"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Systems Performance Assessment Team (SAT) Meeting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1st, 2021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C7C91E-BB85-2948-8F03-87E831C0A845}"/>
              </a:ext>
            </a:extLst>
          </p:cNvPr>
          <p:cNvSpPr txBox="1">
            <a:spLocks/>
          </p:cNvSpPr>
          <p:nvPr/>
        </p:nvSpPr>
        <p:spPr>
          <a:xfrm>
            <a:off x="986790" y="4069080"/>
            <a:ext cx="10515600" cy="22872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77500" lnSpcReduction="20000"/>
          </a:bodyPr>
          <a:lstStyle>
            <a:lvl1pPr marL="457200" lvl="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b="1" dirty="0"/>
              <a:t>This presentation tries to address following calibration questions: </a:t>
            </a:r>
          </a:p>
          <a:p>
            <a:pPr marL="628650" lvl="0" indent="-514350" algn="just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sym typeface="Arial"/>
              </a:rPr>
              <a:t>What calibration errors are covered by 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varBC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 in NWP?.</a:t>
            </a:r>
          </a:p>
          <a:p>
            <a:pPr marL="628650" lvl="0" indent="-514350" algn="just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sym typeface="Arial"/>
              </a:rPr>
              <a:t>What types of calibration errors that are uncorrectable by 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VarBC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 and require sensor calibration?. </a:t>
            </a:r>
          </a:p>
          <a:p>
            <a:pPr marL="628650" lvl="0" indent="-514350" algn="just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sym typeface="Arial"/>
              </a:rPr>
              <a:t>Do we need an on-orbit anchor reference sensor to achieve acceptable calibration for 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smallsats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/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cubesats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 or is hot/cold reference type of calibration enough for 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smallsats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/</a:t>
            </a:r>
            <a:r>
              <a:rPr lang="en-US" kern="0" dirty="0" err="1">
                <a:solidFill>
                  <a:srgbClr val="000000"/>
                </a:solidFill>
                <a:sym typeface="Arial"/>
              </a:rPr>
              <a:t>cubesats</a:t>
            </a:r>
            <a:r>
              <a:rPr lang="en-US" kern="0" dirty="0">
                <a:solidFill>
                  <a:srgbClr val="000000"/>
                </a:solidFill>
                <a:sym typeface="Arial"/>
              </a:rPr>
              <a:t> (if possible)?.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917"/>
            <a:ext cx="10515600" cy="847226"/>
          </a:xfrm>
        </p:spPr>
        <p:txBody>
          <a:bodyPr>
            <a:normAutofit/>
          </a:bodyPr>
          <a:lstStyle/>
          <a:p>
            <a:r>
              <a:rPr lang="en-US" dirty="0"/>
              <a:t>Main Findings/Results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889322"/>
            <a:ext cx="10820400" cy="5826109"/>
          </a:xfrm>
        </p:spPr>
        <p:txBody>
          <a:bodyPr>
            <a:noAutofit/>
          </a:bodyPr>
          <a:lstStyle/>
          <a:p>
            <a:pPr marL="45720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</a:t>
            </a:r>
            <a:r>
              <a:rPr lang="en-US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new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instruments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should have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very high short-term calibration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stability,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since these types of errors can not be corrected with </a:t>
            </a:r>
            <a:r>
              <a:rPr lang="en-US" sz="1600" kern="0" dirty="0" err="1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VarBC</a:t>
            </a: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</a:t>
            </a:r>
            <a:r>
              <a:rPr lang="en-US" sz="1600" b="1" kern="0" dirty="0" err="1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VarBC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should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not be used to correct large instrument calibration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errors, </a:t>
            </a: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since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assimilation </a:t>
            </a:r>
            <a:r>
              <a:rPr lang="en-US" sz="1600" kern="0" dirty="0" err="1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VarBC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models may likely not </a:t>
            </a: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include parameterization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terms that match possible large instrument bias </a:t>
            </a: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error variability.</a:t>
            </a:r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Having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stable observations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with high accuracy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benefits the assimilation process, increases the impact of the assimilated observations and could help to anchor the data assimilation system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This is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particularly important </a:t>
            </a:r>
            <a:r>
              <a:rPr lang="en-US" sz="1600" b="1" dirty="0"/>
              <a:t>where observations are sparse and systematic model errors are large. Under this condition high probability exists of model biases affecting observation bias during </a:t>
            </a:r>
            <a:r>
              <a:rPr lang="en-US" sz="1600" b="1" dirty="0" err="1"/>
              <a:t>varBC</a:t>
            </a:r>
            <a:r>
              <a:rPr lang="en-US" sz="1600" b="1" dirty="0"/>
              <a:t> . </a:t>
            </a:r>
            <a:endParaRPr lang="en-US" sz="1600" b="1" kern="0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Defining the predictors for a particular satellite/sensor and channel could be a challenging process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particularly if the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size of the constellation and the number of channels increases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(IR hyperspectral sounders have thousand of channels).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It is necessary to understand the maximum capacity that </a:t>
            </a:r>
            <a:r>
              <a:rPr lang="en-US" sz="16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VarBC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can handle.</a:t>
            </a: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Inter-calibration is a multidimensional problem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which should account for bias as a function of scan angle, scene temperature, solar zenith angle, etc. On-orbit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inter-calibration requires a significant number of coincident observations. 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This is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hard to do in a reasonable time with instruments on different platforms having short individual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lifetimes,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thus limiting the practicality of an on-orbit calibration reference instrument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However,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having an on-orbit calibration reference instrument would benefit and complement the identification and characterization of some types of bias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differences between the different sensors within a constellation.</a:t>
            </a: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Presently, there are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products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from specific operational infrared and microwave sounders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that could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be used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as </a:t>
            </a:r>
            <a:r>
              <a:rPr lang="en-US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on-orbit calibration </a:t>
            </a:r>
            <a:r>
              <a:rPr lang="en-US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reference. </a:t>
            </a:r>
            <a:r>
              <a:rPr lang="en-US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For 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infrared spectral region, this includes </a:t>
            </a:r>
            <a:r>
              <a:rPr lang="en-US" sz="1600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CrIS</a:t>
            </a:r>
            <a:r>
              <a:rPr lang="en-US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and IASI. 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For the microwave region, the GMI water vapor channels hold the required quality, while the ATMS and AMSU/MHS calibrated products are being considered. </a:t>
            </a:r>
            <a:endParaRPr lang="en-US" sz="1600" kern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Deploying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 dedicated on-orbit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calibration reference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would be very expensive and it will likely not provide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coverage needed, in terms of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spatial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and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spectral coverage,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to </a:t>
            </a:r>
            <a:r>
              <a:rPr lang="en-US" sz="16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quickly calibrate new sensors with </a:t>
            </a:r>
            <a:r>
              <a:rPr lang="en-US" sz="1600" b="1" kern="0" dirty="0" smtClean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short lifetimes.</a:t>
            </a:r>
            <a:endParaRPr lang="en-US" sz="1600" b="1" kern="0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endParaRPr lang="en-US" sz="16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200" lvl="0" indent="-342900" algn="just">
              <a:buClr>
                <a:srgbClr val="000000"/>
              </a:buClr>
              <a:buSzPts val="1800"/>
              <a:buFont typeface="Arial"/>
              <a:buChar char="•"/>
            </a:pP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5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384"/>
            <a:ext cx="10515600" cy="672565"/>
          </a:xfrm>
        </p:spPr>
        <p:txBody>
          <a:bodyPr>
            <a:normAutofit/>
          </a:bodyPr>
          <a:lstStyle/>
          <a:p>
            <a:r>
              <a:rPr lang="en-US" sz="3200" dirty="0"/>
              <a:t>Calibration Assessment of MW and IR Sensors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821525"/>
              </p:ext>
            </p:extLst>
          </p:nvPr>
        </p:nvGraphicFramePr>
        <p:xfrm>
          <a:off x="45886" y="542213"/>
          <a:ext cx="12059412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9206">
                  <a:extLst>
                    <a:ext uri="{9D8B030D-6E8A-4147-A177-3AD203B41FA5}">
                      <a16:colId xmlns:a16="http://schemas.microsoft.com/office/drawing/2014/main" val="529285703"/>
                    </a:ext>
                  </a:extLst>
                </a:gridCol>
                <a:gridCol w="1764144">
                  <a:extLst>
                    <a:ext uri="{9D8B030D-6E8A-4147-A177-3AD203B41FA5}">
                      <a16:colId xmlns:a16="http://schemas.microsoft.com/office/drawing/2014/main" val="152450724"/>
                    </a:ext>
                  </a:extLst>
                </a:gridCol>
                <a:gridCol w="3186547">
                  <a:extLst>
                    <a:ext uri="{9D8B030D-6E8A-4147-A177-3AD203B41FA5}">
                      <a16:colId xmlns:a16="http://schemas.microsoft.com/office/drawing/2014/main" val="86467387"/>
                    </a:ext>
                  </a:extLst>
                </a:gridCol>
                <a:gridCol w="3829515">
                  <a:extLst>
                    <a:ext uri="{9D8B030D-6E8A-4147-A177-3AD203B41FA5}">
                      <a16:colId xmlns:a16="http://schemas.microsoft.com/office/drawing/2014/main" val="1591849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Instrument Calibration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Impact on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Can it be calibrated with </a:t>
                      </a:r>
                      <a:r>
                        <a:rPr lang="en-US" sz="1400" b="1" dirty="0" err="1"/>
                        <a:t>VarBC</a:t>
                      </a:r>
                      <a:r>
                        <a:rPr lang="en-US" sz="14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Can it be calibrated on</a:t>
                      </a:r>
                      <a:r>
                        <a:rPr lang="en-US" sz="1400" b="1" baseline="0" dirty="0"/>
                        <a:t> ground </a:t>
                      </a:r>
                      <a:r>
                        <a:rPr lang="en-US" sz="1400" b="1" baseline="0" dirty="0" smtClean="0"/>
                        <a:t>( or On-orbit: SNO</a:t>
                      </a:r>
                      <a:r>
                        <a:rPr lang="en-US" sz="1400" b="1" baseline="0" dirty="0"/>
                        <a:t>, 3-way calibration, </a:t>
                      </a:r>
                      <a:r>
                        <a:rPr lang="en-US" sz="1400" b="1" baseline="0" dirty="0" err="1"/>
                        <a:t>etc</a:t>
                      </a:r>
                      <a:r>
                        <a:rPr lang="en-US" sz="1400" b="1" baseline="0" dirty="0"/>
                        <a:t>)?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28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Nonlinearity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Radiometric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1:</a:t>
                      </a:r>
                      <a:r>
                        <a:rPr lang="en-US" sz="1400" dirty="0"/>
                        <a:t> Requires full on-ground/on-orbit sensor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characterization </a:t>
                      </a:r>
                      <a:r>
                        <a:rPr lang="en-US" sz="1400" dirty="0" smtClean="0"/>
                        <a:t>as</a:t>
                      </a:r>
                      <a:r>
                        <a:rPr lang="en-US" sz="1400" baseline="0" dirty="0" smtClean="0"/>
                        <a:t> well as</a:t>
                      </a:r>
                      <a:r>
                        <a:rPr lang="en-US" sz="1400" dirty="0" smtClean="0"/>
                        <a:t> a </a:t>
                      </a:r>
                      <a:r>
                        <a:rPr lang="en-US" sz="1400" baseline="0" dirty="0" smtClean="0"/>
                        <a:t>robust </a:t>
                      </a:r>
                      <a:r>
                        <a:rPr lang="en-US" sz="1400" baseline="0" dirty="0"/>
                        <a:t>sensor design</a:t>
                      </a:r>
                      <a:r>
                        <a:rPr lang="en-US" sz="1400" dirty="0"/>
                        <a:t> to meet </a:t>
                      </a:r>
                      <a:r>
                        <a:rPr lang="en-US" sz="1400" dirty="0" smtClean="0"/>
                        <a:t>mission requirements</a:t>
                      </a:r>
                      <a:r>
                        <a:rPr lang="en-US" sz="1400" dirty="0"/>
                        <a:t>. </a:t>
                      </a:r>
                      <a:r>
                        <a:rPr lang="en-US" sz="1400" b="1" dirty="0"/>
                        <a:t>2:</a:t>
                      </a:r>
                      <a:r>
                        <a:rPr lang="en-US" sz="1400" dirty="0"/>
                        <a:t>Benefits</a:t>
                      </a:r>
                      <a:r>
                        <a:rPr lang="en-US" sz="1400" baseline="0" dirty="0"/>
                        <a:t> from frequent </a:t>
                      </a:r>
                      <a:r>
                        <a:rPr lang="en-US" sz="1400" baseline="0" dirty="0" err="1" smtClean="0"/>
                        <a:t>Intercomparisons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and </a:t>
                      </a:r>
                      <a:r>
                        <a:rPr lang="en-US" sz="1400" baseline="0" dirty="0" err="1" smtClean="0"/>
                        <a:t>Intercalibrations</a:t>
                      </a:r>
                      <a:r>
                        <a:rPr lang="en-US" sz="1400" baseline="0" dirty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10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Spectral errors (including Doppler shift effect)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Spectral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Radiometric </a:t>
                      </a:r>
                      <a:r>
                        <a:rPr lang="en-US" sz="1400" dirty="0"/>
                        <a:t>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b="1" dirty="0"/>
                        <a:t>1,</a:t>
                      </a:r>
                      <a:r>
                        <a:rPr lang="en-US" sz="1400" b="1" baseline="0" dirty="0"/>
                        <a:t> 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51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Instrument </a:t>
                      </a:r>
                      <a:r>
                        <a:rPr lang="en-US" sz="1400" b="0" dirty="0" smtClean="0"/>
                        <a:t>reflector and antenna pattern effects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Radiometric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1, 2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70621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Along-scan angle </a:t>
                      </a:r>
                      <a:r>
                        <a:rPr lang="en-US" sz="1400" b="0" dirty="0"/>
                        <a:t>effects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Radiometric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Calibration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should reduce this effect to reduce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VarBC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dependency/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VarBC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predictors at NCEP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1, 2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68389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Orbital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/>
                        <a:t>variation effects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Radiometric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Recommended to rely on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VarBC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 correct for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and large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orbital variation effects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VarBC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predictors at NCEP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1, 2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79832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Channel-to-Channel differences (due to detector differences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dirty="0" smtClean="0"/>
                        <a:t>gratings spectrometers</a:t>
                      </a:r>
                      <a:r>
                        <a:rPr lang="en-US" sz="1400" dirty="0" smtClean="0"/>
                        <a:t>), </a:t>
                      </a:r>
                      <a:r>
                        <a:rPr lang="en-US" sz="1400" dirty="0" smtClean="0"/>
                        <a:t>FOV to FOV differences</a:t>
                      </a:r>
                      <a:r>
                        <a:rPr lang="en-US" sz="1400" baseline="0" dirty="0" smtClean="0"/>
                        <a:t> (in Fourier Transform Spectrometers)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Radiometric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Unfeasible for sensors with large number of detectors (like </a:t>
                      </a:r>
                      <a:r>
                        <a:rPr lang="en-US" sz="1400" dirty="0" smtClean="0"/>
                        <a:t>AIRS with &gt; 2000 </a:t>
                      </a:r>
                      <a:r>
                        <a:rPr lang="en-US" sz="1400" dirty="0" smtClean="0"/>
                        <a:t>detectors/channels).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Adds complexity (</a:t>
                      </a:r>
                      <a:r>
                        <a:rPr lang="en-US" sz="1400" baseline="0" dirty="0" err="1" smtClean="0"/>
                        <a:t>CrIS</a:t>
                      </a:r>
                      <a:r>
                        <a:rPr lang="en-US" sz="1400" baseline="0" dirty="0" smtClean="0"/>
                        <a:t> has 9 FOV/Band)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1, 2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064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Geolocation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Geometric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Radiometric </a:t>
                      </a:r>
                      <a:r>
                        <a:rPr lang="en-US" sz="1400" dirty="0"/>
                        <a:t>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1, 2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30552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8490" y="5934670"/>
            <a:ext cx="120445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The Sensor calibration should be responsible for providing high quality (nearly unbiased) measurements within predefined tolerance (specifications). The purpose of </a:t>
            </a:r>
            <a:r>
              <a:rPr lang="en-US" b="1" dirty="0" err="1"/>
              <a:t>VarBC</a:t>
            </a:r>
            <a:r>
              <a:rPr lang="en-US" b="1" dirty="0"/>
              <a:t> is to correct for both model and observed bias errors, not specific instruments calibration errors.</a:t>
            </a:r>
          </a:p>
        </p:txBody>
      </p:sp>
    </p:spTree>
    <p:extLst>
      <p:ext uri="{BB962C8B-B14F-4D97-AF65-F5344CB8AC3E}">
        <p14:creationId xmlns:p14="http://schemas.microsoft.com/office/powerpoint/2010/main" val="16158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sensor calibration should </a:t>
            </a:r>
            <a:r>
              <a:rPr lang="en-US" b="1" dirty="0"/>
              <a:t>primarily rely on </a:t>
            </a:r>
            <a:r>
              <a:rPr lang="en-US" dirty="0"/>
              <a:t>highly stable observations at </a:t>
            </a:r>
            <a:r>
              <a:rPr lang="en-US" b="1" dirty="0"/>
              <a:t>deep space and/or internal calibration targets</a:t>
            </a:r>
            <a:r>
              <a:rPr lang="en-US" dirty="0"/>
              <a:t>.  An </a:t>
            </a:r>
            <a:r>
              <a:rPr lang="en-US" b="1" dirty="0"/>
              <a:t>on-orbit calibration reference could complement the calibration of sensors </a:t>
            </a:r>
            <a:r>
              <a:rPr lang="en-US" dirty="0"/>
              <a:t>within a constellation. </a:t>
            </a:r>
          </a:p>
          <a:p>
            <a:pPr algn="just"/>
            <a:r>
              <a:rPr lang="en-US" b="1" dirty="0"/>
              <a:t>Comprehensive on-orbit and pre-launch characterization and testing </a:t>
            </a:r>
            <a:r>
              <a:rPr lang="en-US" dirty="0"/>
              <a:t>with high standards </a:t>
            </a:r>
            <a:r>
              <a:rPr lang="en-US" b="1" dirty="0"/>
              <a:t>should be performed and is needed</a:t>
            </a:r>
            <a:r>
              <a:rPr lang="en-US" dirty="0"/>
              <a:t>. </a:t>
            </a: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Mature calibration methodologies should be applied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facilitate the calibration</a:t>
            </a:r>
            <a:r>
              <a:rPr lang="en-US" dirty="0">
                <a:solidFill>
                  <a:schemeClr val="tx1"/>
                </a:solidFill>
              </a:rPr>
              <a:t> of multiple </a:t>
            </a:r>
            <a:r>
              <a:rPr lang="en-US" dirty="0" smtClean="0">
                <a:solidFill>
                  <a:schemeClr val="tx1"/>
                </a:solidFill>
              </a:rPr>
              <a:t>sensors and </a:t>
            </a:r>
            <a:r>
              <a:rPr lang="en-US" b="1" dirty="0">
                <a:solidFill>
                  <a:schemeClr val="tx1"/>
                </a:solidFill>
              </a:rPr>
              <a:t>to minimize the complexity and delays </a:t>
            </a:r>
            <a:r>
              <a:rPr lang="en-US" b="1" dirty="0" smtClean="0">
                <a:solidFill>
                  <a:schemeClr val="tx1"/>
                </a:solidFill>
              </a:rPr>
              <a:t>of commissioning </a:t>
            </a:r>
            <a:r>
              <a:rPr lang="en-US" b="1" dirty="0">
                <a:solidFill>
                  <a:schemeClr val="tx1"/>
                </a:solidFill>
              </a:rPr>
              <a:t>multiple satellites</a:t>
            </a:r>
            <a:r>
              <a:rPr lang="en-US" dirty="0">
                <a:solidFill>
                  <a:schemeClr val="tx1"/>
                </a:solidFill>
              </a:rPr>
              <a:t> over relatively short </a:t>
            </a:r>
            <a:r>
              <a:rPr lang="en-US" dirty="0" smtClean="0">
                <a:solidFill>
                  <a:schemeClr val="tx1"/>
                </a:solidFill>
              </a:rPr>
              <a:t>times.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/>
              <a:t>It is important to recognize that </a:t>
            </a:r>
            <a:r>
              <a:rPr lang="en-US" b="1" dirty="0" err="1"/>
              <a:t>VarBC</a:t>
            </a:r>
            <a:r>
              <a:rPr lang="en-US" b="1" dirty="0"/>
              <a:t> requires a representative and large amount of data</a:t>
            </a:r>
            <a:r>
              <a:rPr lang="en-US" dirty="0"/>
              <a:t> to estimate the bias correction. </a:t>
            </a: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not recommended to rely on </a:t>
            </a:r>
            <a:r>
              <a:rPr lang="en-US" b="1" dirty="0" err="1"/>
              <a:t>VarBC</a:t>
            </a:r>
            <a:r>
              <a:rPr lang="en-US" b="1" dirty="0"/>
              <a:t> </a:t>
            </a:r>
            <a:r>
              <a:rPr lang="en-US" dirty="0"/>
              <a:t>to handle any sensor calibration errors </a:t>
            </a:r>
            <a:r>
              <a:rPr lang="en-US" dirty="0" smtClean="0"/>
              <a:t>(nonlinearity</a:t>
            </a:r>
            <a:r>
              <a:rPr lang="en-US" dirty="0"/>
              <a:t>, </a:t>
            </a:r>
            <a:r>
              <a:rPr lang="en-US" dirty="0" smtClean="0"/>
              <a:t>spectral shifts, </a:t>
            </a:r>
            <a:r>
              <a:rPr lang="en-US" dirty="0"/>
              <a:t>etc</a:t>
            </a:r>
            <a:r>
              <a:rPr lang="en-US" dirty="0" smtClean="0"/>
              <a:t>.). </a:t>
            </a:r>
            <a:endParaRPr lang="en-US" dirty="0"/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Calibration should provide nearly unbiased radiances </a:t>
            </a:r>
            <a:r>
              <a:rPr lang="en-US" dirty="0">
                <a:solidFill>
                  <a:schemeClr val="tx1"/>
                </a:solidFill>
              </a:rPr>
              <a:t>(less </a:t>
            </a:r>
            <a:r>
              <a:rPr lang="en-US" dirty="0" err="1">
                <a:solidFill>
                  <a:schemeClr val="tx1"/>
                </a:solidFill>
              </a:rPr>
              <a:t>VarBC</a:t>
            </a:r>
            <a:r>
              <a:rPr lang="en-US" dirty="0">
                <a:solidFill>
                  <a:schemeClr val="tx1"/>
                </a:solidFill>
              </a:rPr>
              <a:t> dependency). It is expected that </a:t>
            </a:r>
            <a:r>
              <a:rPr lang="en-US" b="1" dirty="0">
                <a:solidFill>
                  <a:schemeClr val="tx1"/>
                </a:solidFill>
              </a:rPr>
              <a:t>this would accelerate the radiance assimilation process </a:t>
            </a:r>
            <a:r>
              <a:rPr lang="en-US" dirty="0">
                <a:solidFill>
                  <a:schemeClr val="tx1"/>
                </a:solidFill>
              </a:rPr>
              <a:t>(less  amount of data would be needed to estimate the bias correction), </a:t>
            </a:r>
            <a:r>
              <a:rPr lang="en-US" b="1" dirty="0">
                <a:solidFill>
                  <a:schemeClr val="tx1"/>
                </a:solidFill>
              </a:rPr>
              <a:t>particularly for short lifetime sensors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March 1st,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Systems Performance Assessment Team (SAT)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Recommendations (1/3)</a:t>
            </a:r>
          </a:p>
        </p:txBody>
      </p:sp>
    </p:spTree>
    <p:extLst>
      <p:ext uri="{BB962C8B-B14F-4D97-AF65-F5344CB8AC3E}">
        <p14:creationId xmlns:p14="http://schemas.microsoft.com/office/powerpoint/2010/main" val="14224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Low geolocation errors are highly important </a:t>
            </a:r>
            <a:r>
              <a:rPr lang="en-US" dirty="0">
                <a:solidFill>
                  <a:schemeClr val="tx1"/>
                </a:solidFill>
              </a:rPr>
              <a:t>for NWP, particularly </a:t>
            </a:r>
            <a:r>
              <a:rPr lang="en-US" b="1" dirty="0">
                <a:solidFill>
                  <a:schemeClr val="tx1"/>
                </a:solidFill>
              </a:rPr>
              <a:t>over heterogeneous regions</a:t>
            </a:r>
            <a:r>
              <a:rPr lang="en-US" dirty="0">
                <a:solidFill>
                  <a:schemeClr val="tx1"/>
                </a:solidFill>
              </a:rPr>
              <a:t>. If these sensor on </a:t>
            </a:r>
            <a:r>
              <a:rPr lang="en-US" dirty="0" err="1">
                <a:solidFill>
                  <a:schemeClr val="tx1"/>
                </a:solidFill>
              </a:rPr>
              <a:t>smallsats</a:t>
            </a:r>
            <a:r>
              <a:rPr lang="en-US" dirty="0">
                <a:solidFill>
                  <a:schemeClr val="tx1"/>
                </a:solidFill>
              </a:rPr>
              <a:t> aim </a:t>
            </a:r>
            <a:r>
              <a:rPr lang="en-US" b="1" dirty="0">
                <a:solidFill>
                  <a:schemeClr val="tx1"/>
                </a:solidFill>
              </a:rPr>
              <a:t>at higher spatial resolution, </a:t>
            </a:r>
            <a:r>
              <a:rPr lang="en-US" dirty="0">
                <a:solidFill>
                  <a:schemeClr val="tx1"/>
                </a:solidFill>
              </a:rPr>
              <a:t>than the current instruments, </a:t>
            </a:r>
            <a:r>
              <a:rPr lang="en-US" b="1" dirty="0">
                <a:solidFill>
                  <a:schemeClr val="tx1"/>
                </a:solidFill>
              </a:rPr>
              <a:t>geolocation will be even more critical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Lower </a:t>
            </a:r>
            <a:r>
              <a:rPr lang="en-US" b="1" dirty="0">
                <a:solidFill>
                  <a:schemeClr val="tx1"/>
                </a:solidFill>
              </a:rPr>
              <a:t>inter-channel and spatial correlations </a:t>
            </a:r>
            <a:r>
              <a:rPr lang="en-US" dirty="0">
                <a:solidFill>
                  <a:schemeClr val="tx1"/>
                </a:solidFill>
              </a:rPr>
              <a:t>(attributed to 1/f noise) </a:t>
            </a:r>
            <a:r>
              <a:rPr lang="en-US" b="1" dirty="0">
                <a:solidFill>
                  <a:schemeClr val="tx1"/>
                </a:solidFill>
              </a:rPr>
              <a:t>is required in MW sounders to improve the assimilation performance and have positive impact of the assimilated observations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In general, </a:t>
            </a:r>
            <a:r>
              <a:rPr lang="en-US" b="1" dirty="0">
                <a:solidFill>
                  <a:schemeClr val="tx1"/>
                </a:solidFill>
              </a:rPr>
              <a:t>sensors with low, random and uncorrelated noise characteristics are required to accelerate the </a:t>
            </a:r>
            <a:r>
              <a:rPr lang="en-US" b="1" dirty="0" smtClean="0">
                <a:solidFill>
                  <a:schemeClr val="tx1"/>
                </a:solidFill>
              </a:rPr>
              <a:t>assimilation of IR/MW sounder observations on </a:t>
            </a:r>
            <a:r>
              <a:rPr lang="en-US" b="1" dirty="0" err="1" smtClean="0">
                <a:solidFill>
                  <a:schemeClr val="tx1"/>
                </a:solidFill>
              </a:rPr>
              <a:t>SmallSats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CubeSats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March 1st,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Systems Performance Assessment Team (SAT)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Recommendations (2/3)</a:t>
            </a:r>
          </a:p>
        </p:txBody>
      </p:sp>
    </p:spTree>
    <p:extLst>
      <p:ext uri="{BB962C8B-B14F-4D97-AF65-F5344CB8AC3E}">
        <p14:creationId xmlns:p14="http://schemas.microsoft.com/office/powerpoint/2010/main" val="21972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IR and MW sounders </a:t>
            </a:r>
            <a:r>
              <a:rPr lang="en-US" dirty="0">
                <a:solidFill>
                  <a:schemeClr val="tx1"/>
                </a:solidFill>
              </a:rPr>
              <a:t>on </a:t>
            </a:r>
            <a:r>
              <a:rPr lang="en-US" dirty="0" err="1">
                <a:solidFill>
                  <a:schemeClr val="tx1"/>
                </a:solidFill>
              </a:rPr>
              <a:t>Smallsats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Cubesats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could be very useful to support Regional weather forecast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demonstration mission would mitigate mission risks</a:t>
            </a:r>
            <a:r>
              <a:rPr lang="en-US" dirty="0">
                <a:solidFill>
                  <a:schemeClr val="tx1"/>
                </a:solidFill>
              </a:rPr>
              <a:t>, in the calibration and assimilation process, </a:t>
            </a:r>
            <a:r>
              <a:rPr lang="en-US" b="1" dirty="0">
                <a:solidFill>
                  <a:schemeClr val="tx1"/>
                </a:solidFill>
              </a:rPr>
              <a:t>and reduce the time required to use the data</a:t>
            </a:r>
            <a:r>
              <a:rPr lang="en-US" dirty="0">
                <a:solidFill>
                  <a:schemeClr val="tx1"/>
                </a:solidFill>
              </a:rPr>
              <a:t>.  The </a:t>
            </a:r>
            <a:r>
              <a:rPr lang="en-US" b="1" dirty="0">
                <a:solidFill>
                  <a:schemeClr val="tx1"/>
                </a:solidFill>
              </a:rPr>
              <a:t>assimilation of new observations </a:t>
            </a:r>
            <a:r>
              <a:rPr lang="en-US" b="1" dirty="0" smtClean="0">
                <a:solidFill>
                  <a:schemeClr val="tx1"/>
                </a:solidFill>
              </a:rPr>
              <a:t>is shortened </a:t>
            </a:r>
            <a:r>
              <a:rPr lang="en-US" b="1" dirty="0">
                <a:solidFill>
                  <a:schemeClr val="tx1"/>
                </a:solidFill>
              </a:rPr>
              <a:t>if observations from a similar sensor(s) have been assimilated before </a:t>
            </a:r>
            <a:r>
              <a:rPr lang="en-US" dirty="0">
                <a:solidFill>
                  <a:schemeClr val="tx1"/>
                </a:solidFill>
              </a:rPr>
              <a:t>due to less extensive acceptance tests to demonstrate the assimilation performance. For example, SNPP </a:t>
            </a:r>
            <a:r>
              <a:rPr lang="en-US" dirty="0" err="1">
                <a:solidFill>
                  <a:schemeClr val="tx1"/>
                </a:solidFill>
              </a:rPr>
              <a:t>CrIS</a:t>
            </a:r>
            <a:r>
              <a:rPr lang="en-US" dirty="0">
                <a:solidFill>
                  <a:schemeClr val="tx1"/>
                </a:solidFill>
              </a:rPr>
              <a:t> took several months to implement, mostly for code changes and logistics.  NOAA-20 </a:t>
            </a:r>
            <a:r>
              <a:rPr lang="en-US" dirty="0" err="1">
                <a:solidFill>
                  <a:schemeClr val="tx1"/>
                </a:solidFill>
              </a:rPr>
              <a:t>CrIS</a:t>
            </a:r>
            <a:r>
              <a:rPr lang="en-US" dirty="0">
                <a:solidFill>
                  <a:schemeClr val="tx1"/>
                </a:solidFill>
              </a:rPr>
              <a:t> was accepted 30 days after the last calibration change. (SNPP </a:t>
            </a:r>
            <a:r>
              <a:rPr lang="en-US" dirty="0" err="1">
                <a:solidFill>
                  <a:schemeClr val="tx1"/>
                </a:solidFill>
              </a:rPr>
              <a:t>CrIS</a:t>
            </a:r>
            <a:r>
              <a:rPr lang="en-US" dirty="0">
                <a:solidFill>
                  <a:schemeClr val="tx1"/>
                </a:solidFill>
              </a:rPr>
              <a:t>: First science data in Jan 2012; assimilated in April 2013 at NCEP, NOAA-20 </a:t>
            </a:r>
            <a:r>
              <a:rPr lang="en-US" dirty="0" err="1">
                <a:solidFill>
                  <a:schemeClr val="tx1"/>
                </a:solidFill>
              </a:rPr>
              <a:t>CrIS</a:t>
            </a:r>
            <a:r>
              <a:rPr lang="en-US" dirty="0">
                <a:solidFill>
                  <a:schemeClr val="tx1"/>
                </a:solidFill>
              </a:rPr>
              <a:t>: First science data in Jan 2018; assimilated in May 2018 at NCEP)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Include </a:t>
            </a:r>
            <a:r>
              <a:rPr lang="en-US" b="1" dirty="0">
                <a:solidFill>
                  <a:schemeClr val="tx1"/>
                </a:solidFill>
              </a:rPr>
              <a:t>NCEP people in the calibration and requirements discussion. The experience and feedback from operational </a:t>
            </a:r>
            <a:r>
              <a:rPr lang="en-US" b="1" dirty="0" smtClean="0">
                <a:solidFill>
                  <a:schemeClr val="tx1"/>
                </a:solidFill>
              </a:rPr>
              <a:t>NWP environment </a:t>
            </a:r>
            <a:r>
              <a:rPr lang="en-US" b="1" dirty="0">
                <a:solidFill>
                  <a:schemeClr val="tx1"/>
                </a:solidFill>
              </a:rPr>
              <a:t>is critical to enrich the discussion.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March 1st,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Systems Performance Assessment Team (SAT)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Recommendations (3/3)</a:t>
            </a:r>
          </a:p>
        </p:txBody>
      </p:sp>
    </p:spTree>
    <p:extLst>
      <p:ext uri="{BB962C8B-B14F-4D97-AF65-F5344CB8AC3E}">
        <p14:creationId xmlns:p14="http://schemas.microsoft.com/office/powerpoint/2010/main" val="212920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1st,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2080" y="711200"/>
            <a:ext cx="11907520" cy="517144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err="1"/>
              <a:t>VarBC</a:t>
            </a:r>
            <a:r>
              <a:rPr lang="en-US" sz="2600" b="1" dirty="0"/>
              <a:t> has the major purpose to estimate and correct biases during data assimilation</a:t>
            </a:r>
            <a:r>
              <a:rPr lang="en-US" sz="2600" dirty="0"/>
              <a:t>. </a:t>
            </a:r>
            <a:r>
              <a:rPr lang="en-US" sz="2600" dirty="0" smtClean="0"/>
              <a:t>The radiance </a:t>
            </a:r>
            <a:r>
              <a:rPr lang="en-US" sz="2600" dirty="0"/>
              <a:t>biases for a particular satellite/sensor and channel </a:t>
            </a:r>
            <a:r>
              <a:rPr lang="en-US" sz="2600" dirty="0" smtClean="0"/>
              <a:t>are </a:t>
            </a:r>
            <a:r>
              <a:rPr lang="en-US" sz="2600" dirty="0"/>
              <a:t>expressed in terms of a number of predictors (</a:t>
            </a:r>
            <a:r>
              <a:rPr lang="en-US" sz="2600" i="1" dirty="0"/>
              <a:t>p</a:t>
            </a:r>
            <a:r>
              <a:rPr lang="en-US" sz="2600" i="1" baseline="-25000" dirty="0"/>
              <a:t>i</a:t>
            </a:r>
            <a:r>
              <a:rPr lang="en-US" sz="2600" dirty="0"/>
              <a:t>) that could depend on the state of the instrument (scan, FOV, </a:t>
            </a:r>
            <a:r>
              <a:rPr lang="en-US" sz="2600" dirty="0" err="1"/>
              <a:t>etc</a:t>
            </a:r>
            <a:r>
              <a:rPr lang="en-US" sz="2600" dirty="0"/>
              <a:t>) or atmosphere. </a:t>
            </a:r>
            <a:r>
              <a:rPr lang="en-US" sz="2600" dirty="0" smtClean="0"/>
              <a:t>Then, </a:t>
            </a:r>
            <a:r>
              <a:rPr lang="en-US" sz="2600" dirty="0"/>
              <a:t>the </a:t>
            </a:r>
            <a:r>
              <a:rPr lang="en-US" sz="2600" dirty="0" err="1"/>
              <a:t>variational</a:t>
            </a:r>
            <a:r>
              <a:rPr lang="en-US" sz="2600" dirty="0"/>
              <a:t> analysis will estimate the bias and the model state variables simultaneously.</a:t>
            </a:r>
          </a:p>
          <a:p>
            <a:pPr algn="just"/>
            <a:endParaRPr 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1st,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Bias Correction: General Overview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460" y="2819588"/>
            <a:ext cx="6436519" cy="39104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103" y="3152242"/>
            <a:ext cx="2974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NOAA-14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Microwave Sounding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Unit (MSU) global mean bias derived from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VarBC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73" y="4371286"/>
            <a:ext cx="3270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Variations of the NOAA-14 MSU internal calibration warm-target.</a:t>
            </a:r>
          </a:p>
          <a:p>
            <a:pPr marL="182880" indent="-18288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This was associated to the satellite orbital drifts  that affected the temperature of the on-board warm-target.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63280" y="2912721"/>
            <a:ext cx="343407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algn="just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VarBC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estimated the MSU bias correction using all available observational information (including satellite data from other sensors). </a:t>
            </a:r>
          </a:p>
          <a:p>
            <a:pPr marL="182880" indent="-18288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could be considered as an statistical procedure for cross-calibrating a sensor.</a:t>
            </a:r>
          </a:p>
          <a:p>
            <a:pPr marL="182880" indent="-18288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order for this process to be successful,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bundant amount of data is required.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08960" y="3523849"/>
            <a:ext cx="640080" cy="21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60908" y="4673600"/>
            <a:ext cx="388132" cy="12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05521" y="5792876"/>
            <a:ext cx="3434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Dick Dee and </a:t>
            </a:r>
            <a:r>
              <a:rPr lang="en-US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Sakari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Uppala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ECMWF, Technical Memorandum, 575, 2008</a:t>
            </a:r>
          </a:p>
        </p:txBody>
      </p:sp>
    </p:spTree>
    <p:extLst>
      <p:ext uri="{BB962C8B-B14F-4D97-AF65-F5344CB8AC3E}">
        <p14:creationId xmlns:p14="http://schemas.microsoft.com/office/powerpoint/2010/main" val="24580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1419</Words>
  <Application>Microsoft Office PowerPoint</Application>
  <PresentationFormat>Widescreen</PresentationFormat>
  <Paragraphs>101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Main Findings/Results</vt:lpstr>
      <vt:lpstr>Calibration Assessment of MW and IR Sensors</vt:lpstr>
      <vt:lpstr>Recommendations (1/3)</vt:lpstr>
      <vt:lpstr>Recommendations (2/3)</vt:lpstr>
      <vt:lpstr>Recommendations (3/3)</vt:lpstr>
      <vt:lpstr>BACK UP</vt:lpstr>
      <vt:lpstr>Variational Bias Correction: General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Presenter (organization)</dc:title>
  <dc:creator>Stacy Bunin</dc:creator>
  <cp:lastModifiedBy>Flavio Iturbide-Sanchez</cp:lastModifiedBy>
  <cp:revision>113</cp:revision>
  <dcterms:created xsi:type="dcterms:W3CDTF">2021-03-18T18:12:04Z</dcterms:created>
  <dcterms:modified xsi:type="dcterms:W3CDTF">2021-03-29T04:11:54Z</dcterms:modified>
</cp:coreProperties>
</file>