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70" r:id="rId3"/>
    <p:sldId id="272" r:id="rId4"/>
    <p:sldId id="281" r:id="rId5"/>
    <p:sldId id="265" r:id="rId6"/>
    <p:sldId id="271" r:id="rId7"/>
    <p:sldId id="260" r:id="rId8"/>
    <p:sldId id="267" r:id="rId9"/>
    <p:sldId id="266" r:id="rId10"/>
    <p:sldId id="273" r:id="rId11"/>
    <p:sldId id="282" r:id="rId12"/>
    <p:sldId id="283" r:id="rId13"/>
    <p:sldId id="275" r:id="rId14"/>
    <p:sldId id="280" r:id="rId15"/>
    <p:sldId id="268" r:id="rId16"/>
    <p:sldId id="269" r:id="rId17"/>
    <p:sldId id="279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3955" autoAdjust="0"/>
  </p:normalViewPr>
  <p:slideViewPr>
    <p:cSldViewPr snapToGrid="0">
      <p:cViewPr varScale="1">
        <p:scale>
          <a:sx n="63" d="100"/>
          <a:sy n="63" d="100"/>
        </p:scale>
        <p:origin x="56" y="84"/>
      </p:cViewPr>
      <p:guideLst/>
    </p:cSldViewPr>
  </p:slideViewPr>
  <p:outlineViewPr>
    <p:cViewPr>
      <p:scale>
        <a:sx n="33" d="100"/>
        <a:sy n="33" d="100"/>
      </p:scale>
      <p:origin x="0" y="-13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4F67F-1533-434F-9005-C2D1ECDFD59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F26C-913D-40AC-9986-4A4A8A22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656F4-7868-4162-921B-74E37A517F0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0473B-67D3-4D29-810E-1F8EF2A36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0473B-67D3-4D29-810E-1F8EF2A36F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0473B-67D3-4D29-810E-1F8EF2A36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3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0473B-67D3-4D29-810E-1F8EF2A36F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838200" y="1005840"/>
            <a:ext cx="10515600" cy="51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Systems Performance Assessment Team (SAT) Meeting</a:t>
            </a:r>
            <a:endParaRPr dirty="0"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308;p16"/>
          <p:cNvSpPr txBox="1">
            <a:spLocks noGrp="1"/>
          </p:cNvSpPr>
          <p:nvPr>
            <p:ph type="title"/>
          </p:nvPr>
        </p:nvSpPr>
        <p:spPr>
          <a:xfrm>
            <a:off x="1326776" y="248329"/>
            <a:ext cx="10027024" cy="49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>
              <a:buSzPts val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761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Systems Performance Assessment Team (SAT) Meeting</a:t>
            </a:r>
            <a:endParaRPr dirty="0"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308;p16"/>
          <p:cNvSpPr txBox="1">
            <a:spLocks noGrp="1"/>
          </p:cNvSpPr>
          <p:nvPr>
            <p:ph type="title"/>
          </p:nvPr>
        </p:nvSpPr>
        <p:spPr>
          <a:xfrm>
            <a:off x="1326776" y="248329"/>
            <a:ext cx="10027024" cy="49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>
              <a:buSzPts val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43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Systems Performance Assessment Team (SAT) Meeting</a:t>
            </a:r>
            <a:endParaRPr dirty="0"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1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Systems Performance Assessment Team (SAT) Meeting</a:t>
            </a:r>
            <a:endParaRPr dirty="0"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02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Systems Performance Assessment Team (SAT) Meeting</a:t>
            </a:r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62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Systems Performance Assessment Team (SAT) Meeting</a:t>
            </a:r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1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Systems Performance Assessment Team (SAT) Meeting</a:t>
            </a:r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10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1st, 2021</a:t>
            </a:r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Systems Performance Assessment Team (SAT) Meeting</a:t>
            </a:r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1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March 1st, 2021</a:t>
            </a:r>
            <a:endParaRPr dirty="0"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Systems Performance Assessment Team (SAT) Meeting</a:t>
            </a:r>
            <a:endParaRPr dirty="0"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602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75640" y="890905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114300" indent="0" algn="ctr">
              <a:buNone/>
            </a:pPr>
            <a:r>
              <a:rPr lang="en-US" sz="11100" b="1" dirty="0"/>
              <a:t>Assessing the Sensors Calibration Needs in the </a:t>
            </a:r>
            <a:r>
              <a:rPr lang="en-US" sz="11100" b="1" dirty="0" smtClean="0"/>
              <a:t>Era </a:t>
            </a:r>
            <a:r>
              <a:rPr lang="en-US" sz="11100" b="1" dirty="0"/>
              <a:t>of </a:t>
            </a:r>
            <a:r>
              <a:rPr lang="en-US" sz="11100" b="1" dirty="0" err="1" smtClean="0"/>
              <a:t>Smallsats</a:t>
            </a:r>
            <a:r>
              <a:rPr lang="en-US" sz="11100" b="1" dirty="0" smtClean="0"/>
              <a:t>/</a:t>
            </a:r>
            <a:r>
              <a:rPr lang="en-US" sz="11100" b="1" dirty="0" err="1" smtClean="0"/>
              <a:t>Cubesats</a:t>
            </a:r>
            <a:endParaRPr lang="en-US" sz="11100" b="1" dirty="0"/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r>
              <a:rPr lang="en-US" sz="7000" b="1" dirty="0" smtClean="0"/>
              <a:t>Flavio Iturbide-Sanchez</a:t>
            </a:r>
            <a:r>
              <a:rPr lang="en-US" sz="7000" b="1" baseline="30000" dirty="0" smtClean="0"/>
              <a:t>1</a:t>
            </a:r>
            <a:r>
              <a:rPr lang="en-US" sz="7000" b="1" dirty="0" smtClean="0"/>
              <a:t>, Dave Johnson</a:t>
            </a:r>
            <a:r>
              <a:rPr lang="en-US" sz="7000" b="1" baseline="30000" dirty="0" smtClean="0"/>
              <a:t>2</a:t>
            </a:r>
            <a:r>
              <a:rPr lang="en-US" sz="7000" b="1" dirty="0" smtClean="0"/>
              <a:t>, </a:t>
            </a:r>
            <a:r>
              <a:rPr lang="en-US" sz="7000" b="1" dirty="0" err="1" smtClean="0"/>
              <a:t>Larrabee</a:t>
            </a:r>
            <a:r>
              <a:rPr lang="en-US" sz="7000" b="1" dirty="0" smtClean="0"/>
              <a:t> Strow</a:t>
            </a:r>
            <a:r>
              <a:rPr lang="en-US" sz="7000" b="1" baseline="30000" dirty="0" smtClean="0"/>
              <a:t>3</a:t>
            </a:r>
            <a:r>
              <a:rPr lang="en-US" sz="7000" b="1" dirty="0" smtClean="0"/>
              <a:t>, Edward Kim</a:t>
            </a:r>
            <a:r>
              <a:rPr lang="en-US" sz="7000" b="1" baseline="30000" dirty="0" smtClean="0"/>
              <a:t>4</a:t>
            </a:r>
            <a:r>
              <a:rPr lang="en-US" sz="7000" b="1" dirty="0" smtClean="0"/>
              <a:t>, </a:t>
            </a:r>
            <a:r>
              <a:rPr lang="en-US" sz="7000" b="1" dirty="0" err="1" smtClean="0"/>
              <a:t>Quanhua</a:t>
            </a:r>
            <a:r>
              <a:rPr lang="en-US" sz="7000" b="1" dirty="0" smtClean="0"/>
              <a:t> (Mark) Liu</a:t>
            </a:r>
            <a:r>
              <a:rPr lang="en-US" sz="7000" b="1" baseline="30000" dirty="0" smtClean="0"/>
              <a:t>1</a:t>
            </a:r>
            <a:r>
              <a:rPr lang="en-US" sz="7000" b="1" dirty="0" smtClean="0"/>
              <a:t> and Jim Jung</a:t>
            </a:r>
            <a:r>
              <a:rPr lang="en-US" sz="7000" b="1" baseline="30000" dirty="0" smtClean="0"/>
              <a:t>5</a:t>
            </a:r>
          </a:p>
          <a:p>
            <a:pPr marL="114300" indent="0" algn="ctr">
              <a:buNone/>
            </a:pPr>
            <a:endParaRPr lang="en-US" sz="4000" b="1" baseline="30000" dirty="0" smtClean="0"/>
          </a:p>
          <a:p>
            <a:pPr marL="628650" indent="-514350" algn="ctr">
              <a:buSzPct val="100000"/>
              <a:buAutoNum type="arabicPeriod"/>
            </a:pPr>
            <a:r>
              <a:rPr lang="en-US" sz="3800" b="1" dirty="0" smtClean="0"/>
              <a:t>NOAA/NESDIS/STAR.</a:t>
            </a:r>
          </a:p>
          <a:p>
            <a:pPr marL="628650" indent="-514350" algn="ctr">
              <a:buSzPct val="100000"/>
              <a:buAutoNum type="arabicPeriod"/>
            </a:pPr>
            <a:r>
              <a:rPr lang="en-US" sz="3800" b="1" dirty="0" smtClean="0"/>
              <a:t>NASA/Langley Research Center.</a:t>
            </a:r>
          </a:p>
          <a:p>
            <a:pPr marL="628650" indent="-514350" algn="ctr">
              <a:buSzPct val="100000"/>
              <a:buAutoNum type="arabicPeriod"/>
            </a:pPr>
            <a:r>
              <a:rPr lang="en-US" sz="3800" b="1" dirty="0" smtClean="0"/>
              <a:t>University of Maryland Baltimore County.</a:t>
            </a:r>
          </a:p>
          <a:p>
            <a:pPr marL="628650" indent="-514350" algn="ctr">
              <a:buSzPct val="100000"/>
              <a:buAutoNum type="arabicPeriod"/>
            </a:pPr>
            <a:r>
              <a:rPr lang="en-US" sz="3800" b="1" dirty="0" smtClean="0"/>
              <a:t>NASA/Goddard Space Flight Center.</a:t>
            </a:r>
          </a:p>
          <a:p>
            <a:pPr marL="628650" indent="-514350" algn="ctr">
              <a:buSzPct val="100000"/>
              <a:buAutoNum type="arabicPeriod"/>
            </a:pPr>
            <a:r>
              <a:rPr lang="en-US" sz="3800" b="1" dirty="0" smtClean="0"/>
              <a:t>University of Wisconsin-Madison/CIMSS/SSEC.</a:t>
            </a:r>
          </a:p>
          <a:p>
            <a:pPr marL="628650" indent="-514350" algn="ctr">
              <a:buAutoNum type="arabicPeriod"/>
            </a:pPr>
            <a:endParaRPr lang="en-US" b="1" dirty="0" smtClean="0"/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endParaRPr lang="en-US" sz="2400" b="1" dirty="0" smtClean="0"/>
          </a:p>
          <a:p>
            <a:pPr marL="114300" indent="0" algn="ctr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7460" y="882363"/>
            <a:ext cx="11761894" cy="4748028"/>
            <a:chOff x="77460" y="961991"/>
            <a:chExt cx="11761894" cy="47480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62F6D2-05E4-7346-A072-04B782506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2817" y="961991"/>
              <a:ext cx="9506537" cy="47480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460" y="1906870"/>
              <a:ext cx="2974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NOAA-20/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CrIS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vs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Metop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/IASI-A,-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B,-C 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biases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are 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within 0.25 K for most channels.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461" y="3988067"/>
              <a:ext cx="2553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NOAA-20/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CrIS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holds a radiometric uncertainty (3</a:t>
              </a:r>
              <a:r>
                <a:rPr lang="el-G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 under 0.15 K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332817" y="2636873"/>
              <a:ext cx="718728" cy="100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32817" y="2636873"/>
              <a:ext cx="718728" cy="1014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541181" y="4626598"/>
              <a:ext cx="637955" cy="2386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483" y="492880"/>
            <a:ext cx="10962167" cy="4954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Radiometric Inter-comparison Between NOAA-20/</a:t>
            </a:r>
            <a:r>
              <a:rPr lang="en-US" dirty="0" err="1" smtClean="0">
                <a:solidFill>
                  <a:schemeClr val="tx1"/>
                </a:solidFill>
              </a:rPr>
              <a:t>CrIS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Metop</a:t>
            </a:r>
            <a:r>
              <a:rPr lang="en-US" dirty="0" smtClean="0">
                <a:solidFill>
                  <a:schemeClr val="tx1"/>
                </a:solidFill>
              </a:rPr>
              <a:t>/IASI: High Radiometric Agreement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01" y="5466034"/>
            <a:ext cx="118395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This chart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understand the quality of the radiometric calibration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 between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IR sounders that have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designs 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rely on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two-point calibration principle. Results show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that those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sounders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have nearly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same quality of calibrated observations. It is expected that sensor that hold the same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could have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nearly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same performance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If sensors are well characterized and calibrated, and have robust designs, they will meet the NWP requirements.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Pre-launch:</a:t>
            </a:r>
          </a:p>
          <a:p>
            <a:pPr lvl="1" algn="just"/>
            <a:r>
              <a:rPr lang="en-US" dirty="0" smtClean="0"/>
              <a:t>Nonlinear correction.</a:t>
            </a:r>
          </a:p>
          <a:p>
            <a:pPr algn="just"/>
            <a:r>
              <a:rPr lang="en-US" dirty="0" smtClean="0"/>
              <a:t>On-orbit:</a:t>
            </a:r>
          </a:p>
          <a:p>
            <a:pPr lvl="1" algn="just"/>
            <a:r>
              <a:rPr lang="en-US" b="1" dirty="0"/>
              <a:t>Nonlinear </a:t>
            </a:r>
            <a:r>
              <a:rPr lang="en-US" b="1" dirty="0" smtClean="0"/>
              <a:t>corrections</a:t>
            </a:r>
            <a:r>
              <a:rPr lang="en-US" b="1" baseline="30000" dirty="0" smtClean="0"/>
              <a:t>1</a:t>
            </a:r>
            <a:r>
              <a:rPr lang="en-US" dirty="0" smtClean="0"/>
              <a:t>.</a:t>
            </a:r>
            <a:endParaRPr lang="en-US" dirty="0"/>
          </a:p>
          <a:p>
            <a:pPr lvl="1" algn="just"/>
            <a:r>
              <a:rPr lang="en-US" dirty="0" smtClean="0"/>
              <a:t>Scan position bias corrections.</a:t>
            </a:r>
          </a:p>
          <a:p>
            <a:pPr lvl="1" algn="just"/>
            <a:r>
              <a:rPr lang="en-US" dirty="0" smtClean="0"/>
              <a:t>Antenna spillover corrections.</a:t>
            </a:r>
          </a:p>
          <a:p>
            <a:pPr lvl="1" algn="just"/>
            <a:r>
              <a:rPr lang="en-US" b="1" dirty="0"/>
              <a:t>I</a:t>
            </a:r>
            <a:r>
              <a:rPr lang="en-US" b="1" dirty="0" smtClean="0"/>
              <a:t>nstrument and space-craft induced bias corrections</a:t>
            </a:r>
            <a:r>
              <a:rPr lang="en-US" b="1" baseline="30000" dirty="0" smtClean="0"/>
              <a:t>1</a:t>
            </a:r>
            <a:r>
              <a:rPr lang="en-US" dirty="0" smtClean="0"/>
              <a:t>.</a:t>
            </a:r>
          </a:p>
          <a:p>
            <a:pPr marL="571500" lvl="1" indent="0" algn="just">
              <a:buNone/>
            </a:pPr>
            <a:endParaRPr lang="en-US" dirty="0"/>
          </a:p>
          <a:p>
            <a:pPr marL="57150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1: </a:t>
            </a:r>
            <a:r>
              <a:rPr lang="en-US" b="1" dirty="0" smtClean="0">
                <a:solidFill>
                  <a:schemeClr val="tx1"/>
                </a:solidFill>
              </a:rPr>
              <a:t>At NCEP </a:t>
            </a:r>
            <a:r>
              <a:rPr lang="en-US" b="1" dirty="0" err="1" smtClean="0">
                <a:solidFill>
                  <a:schemeClr val="tx1"/>
                </a:solidFill>
              </a:rPr>
              <a:t>VarBC</a:t>
            </a:r>
            <a:r>
              <a:rPr lang="en-US" b="1" dirty="0" smtClean="0">
                <a:solidFill>
                  <a:schemeClr val="tx1"/>
                </a:solidFill>
              </a:rPr>
              <a:t> “does </a:t>
            </a:r>
            <a:r>
              <a:rPr lang="en-US" b="1" dirty="0">
                <a:solidFill>
                  <a:schemeClr val="tx1"/>
                </a:solidFill>
              </a:rPr>
              <a:t>not </a:t>
            </a:r>
            <a:r>
              <a:rPr lang="en-US" b="1" dirty="0" smtClean="0">
                <a:solidFill>
                  <a:schemeClr val="tx1"/>
                </a:solidFill>
              </a:rPr>
              <a:t>have” </a:t>
            </a:r>
            <a:r>
              <a:rPr lang="en-US" b="1" dirty="0">
                <a:solidFill>
                  <a:schemeClr val="tx1"/>
                </a:solidFill>
              </a:rPr>
              <a:t>predictors for these </a:t>
            </a:r>
            <a:r>
              <a:rPr lang="en-US" b="1" dirty="0" smtClean="0">
                <a:solidFill>
                  <a:schemeClr val="tx1"/>
                </a:solidFill>
              </a:rPr>
              <a:t>calibration errors.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Pre-launch and On-Orbit Calibration </a:t>
            </a:r>
            <a:r>
              <a:rPr lang="en-US" dirty="0" smtClean="0"/>
              <a:t>Correction Activities</a:t>
            </a:r>
            <a:r>
              <a:rPr lang="en-US" dirty="0" smtClean="0"/>
              <a:t>: </a:t>
            </a:r>
            <a:r>
              <a:rPr lang="en-US" dirty="0" smtClean="0"/>
              <a:t>MW Sounders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005840"/>
            <a:ext cx="10774680" cy="5171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Pre-launch:</a:t>
            </a:r>
          </a:p>
          <a:p>
            <a:pPr lvl="1"/>
            <a:r>
              <a:rPr lang="en-US" dirty="0" smtClean="0"/>
              <a:t>Nonlinear correction.</a:t>
            </a:r>
          </a:p>
          <a:p>
            <a:pPr lvl="1"/>
            <a:r>
              <a:rPr lang="en-US" dirty="0" smtClean="0"/>
              <a:t>Spectral calibration.</a:t>
            </a:r>
          </a:p>
          <a:p>
            <a:pPr lvl="1"/>
            <a:r>
              <a:rPr lang="en-US" dirty="0" smtClean="0"/>
              <a:t>Band-to-band </a:t>
            </a:r>
            <a:r>
              <a:rPr lang="en-US" dirty="0" err="1" smtClean="0"/>
              <a:t>coregistration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On-orbit:</a:t>
            </a:r>
          </a:p>
          <a:p>
            <a:pPr lvl="1"/>
            <a:r>
              <a:rPr lang="en-US" b="1" dirty="0"/>
              <a:t>Nonlinear </a:t>
            </a:r>
            <a:r>
              <a:rPr lang="en-US" b="1" dirty="0" smtClean="0"/>
              <a:t>corrections</a:t>
            </a:r>
            <a:r>
              <a:rPr lang="en-US" b="1" baseline="30000" dirty="0" smtClean="0"/>
              <a:t>1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Polarization corrections</a:t>
            </a:r>
            <a:r>
              <a:rPr lang="en-US" b="1" baseline="30000" dirty="0" smtClean="0"/>
              <a:t>1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dirty="0" smtClean="0"/>
              <a:t>Spectral corrections</a:t>
            </a:r>
            <a:r>
              <a:rPr lang="en-US" b="1" baseline="30000" dirty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Geolocation corrections</a:t>
            </a:r>
            <a:r>
              <a:rPr lang="en-US" b="1" baseline="30000" dirty="0" smtClean="0"/>
              <a:t>1</a:t>
            </a:r>
            <a:r>
              <a:rPr lang="en-US" dirty="0" smtClean="0"/>
              <a:t>.</a:t>
            </a:r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1: At NCEP, </a:t>
            </a:r>
            <a:r>
              <a:rPr lang="en-US" b="1" dirty="0" err="1" smtClean="0">
                <a:solidFill>
                  <a:schemeClr val="tx1"/>
                </a:solidFill>
              </a:rPr>
              <a:t>VarBC</a:t>
            </a:r>
            <a:r>
              <a:rPr lang="en-US" b="1" dirty="0" smtClean="0">
                <a:solidFill>
                  <a:schemeClr val="tx1"/>
                </a:solidFill>
              </a:rPr>
              <a:t> “does not have” predictors for these calibration errors.</a:t>
            </a:r>
          </a:p>
          <a:p>
            <a:pPr marL="57150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2: </a:t>
            </a:r>
            <a:r>
              <a:rPr lang="en-US" b="1" dirty="0">
                <a:solidFill>
                  <a:schemeClr val="tx1"/>
                </a:solidFill>
              </a:rPr>
              <a:t>At NCEP, </a:t>
            </a:r>
            <a:r>
              <a:rPr lang="en-US" b="1" dirty="0" err="1">
                <a:solidFill>
                  <a:schemeClr val="tx1"/>
                </a:solidFill>
              </a:rPr>
              <a:t>VarBC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“accounts for some” spectral shifts.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Pre-launch and On-Orbit Calibration </a:t>
            </a:r>
            <a:r>
              <a:rPr lang="en-US" dirty="0" smtClean="0"/>
              <a:t>Correction Activities</a:t>
            </a:r>
            <a:r>
              <a:rPr lang="en-US" dirty="0" smtClean="0"/>
              <a:t>: IR Sounders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Since </a:t>
            </a:r>
            <a:r>
              <a:rPr lang="en-US" b="1" dirty="0" err="1" smtClean="0"/>
              <a:t>VarBC</a:t>
            </a:r>
            <a:r>
              <a:rPr lang="en-US" b="1" dirty="0" smtClean="0"/>
              <a:t> requires a representative and large amount of data </a:t>
            </a:r>
            <a:r>
              <a:rPr lang="en-US" dirty="0" smtClean="0"/>
              <a:t>to estimate the bias correction,  </a:t>
            </a:r>
            <a:r>
              <a:rPr lang="en-US" b="1" dirty="0"/>
              <a:t>short-term </a:t>
            </a:r>
            <a:r>
              <a:rPr lang="en-US" b="1" dirty="0" smtClean="0"/>
              <a:t>calibrations variations </a:t>
            </a:r>
            <a:r>
              <a:rPr lang="en-US" dirty="0" smtClean="0"/>
              <a:t>(for example, those associated to orbital </a:t>
            </a:r>
            <a:r>
              <a:rPr lang="en-US" dirty="0"/>
              <a:t>thermal </a:t>
            </a:r>
            <a:r>
              <a:rPr lang="en-US" dirty="0" smtClean="0"/>
              <a:t>variations) </a:t>
            </a:r>
            <a:r>
              <a:rPr lang="en-US" b="1" dirty="0" smtClean="0"/>
              <a:t>could potentially </a:t>
            </a:r>
            <a:r>
              <a:rPr lang="en-US" b="1" dirty="0" smtClean="0"/>
              <a:t>not be covered by the </a:t>
            </a:r>
            <a:r>
              <a:rPr lang="en-US" b="1" dirty="0" err="1" smtClean="0"/>
              <a:t>VarBC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>
                <a:solidFill>
                  <a:schemeClr val="tx1"/>
                </a:solidFill>
              </a:rPr>
              <a:t>Long term calibration stability is the key behind </a:t>
            </a:r>
            <a:r>
              <a:rPr lang="en-US" dirty="0" err="1">
                <a:solidFill>
                  <a:schemeClr val="tx1"/>
                </a:solidFill>
              </a:rPr>
              <a:t>VarBC</a:t>
            </a:r>
            <a:r>
              <a:rPr lang="en-US" dirty="0">
                <a:solidFill>
                  <a:schemeClr val="tx1"/>
                </a:solidFill>
              </a:rPr>
              <a:t>.  </a:t>
            </a: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err="1">
                <a:solidFill>
                  <a:schemeClr val="tx1"/>
                </a:solidFill>
              </a:rPr>
              <a:t>VarBC</a:t>
            </a:r>
            <a:r>
              <a:rPr lang="en-US" b="1" dirty="0">
                <a:solidFill>
                  <a:schemeClr val="tx1"/>
                </a:solidFill>
              </a:rPr>
              <a:t> does not work well for instruments with orbital </a:t>
            </a:r>
            <a:r>
              <a:rPr lang="en-US" b="1" dirty="0" smtClean="0">
                <a:solidFill>
                  <a:schemeClr val="tx1"/>
                </a:solidFill>
              </a:rPr>
              <a:t>variations, </a:t>
            </a:r>
            <a:r>
              <a:rPr lang="en-US" dirty="0">
                <a:solidFill>
                  <a:schemeClr val="tx1"/>
                </a:solidFill>
              </a:rPr>
              <a:t>like those observed in the SSMIS sensor.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estimation of radiances biases from </a:t>
            </a:r>
            <a:r>
              <a:rPr lang="en-US" dirty="0" err="1" smtClean="0"/>
              <a:t>VarBC</a:t>
            </a:r>
            <a:r>
              <a:rPr lang="en-US" dirty="0" smtClean="0"/>
              <a:t> could be affected by the presence </a:t>
            </a:r>
            <a:r>
              <a:rPr lang="en-US" dirty="0" smtClean="0"/>
              <a:t>of model </a:t>
            </a:r>
            <a:r>
              <a:rPr lang="en-US" dirty="0" smtClean="0"/>
              <a:t>biases, particularly where observations are sparse and systematic model errors are large. </a:t>
            </a:r>
          </a:p>
          <a:p>
            <a:pPr algn="just"/>
            <a:r>
              <a:rPr lang="en-US" dirty="0" smtClean="0"/>
              <a:t>In this case, having </a:t>
            </a:r>
            <a:r>
              <a:rPr lang="en-US" b="1" dirty="0" smtClean="0"/>
              <a:t>stable observations</a:t>
            </a:r>
            <a:r>
              <a:rPr lang="en-US" dirty="0" smtClean="0"/>
              <a:t> </a:t>
            </a:r>
            <a:r>
              <a:rPr lang="en-US" b="1" dirty="0" smtClean="0"/>
              <a:t>with high accuracy</a:t>
            </a:r>
            <a:r>
              <a:rPr lang="en-US" dirty="0" smtClean="0"/>
              <a:t> </a:t>
            </a:r>
            <a:r>
              <a:rPr lang="en-US" b="1" dirty="0" smtClean="0"/>
              <a:t>benefits the assimilation process, increases the impact </a:t>
            </a:r>
            <a:r>
              <a:rPr lang="en-US" b="1" dirty="0" smtClean="0"/>
              <a:t>of the assimilated observations and </a:t>
            </a:r>
            <a:r>
              <a:rPr lang="en-US" b="1" dirty="0" smtClean="0"/>
              <a:t>could </a:t>
            </a:r>
            <a:r>
              <a:rPr lang="en-US" b="1" dirty="0" smtClean="0"/>
              <a:t>help to anchor the data assimilation system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general, it is not recommended to rely on </a:t>
            </a:r>
            <a:r>
              <a:rPr lang="en-US" dirty="0" err="1">
                <a:solidFill>
                  <a:schemeClr val="tx1"/>
                </a:solidFill>
              </a:rPr>
              <a:t>VarBC</a:t>
            </a:r>
            <a:r>
              <a:rPr lang="en-US" dirty="0">
                <a:solidFill>
                  <a:schemeClr val="tx1"/>
                </a:solidFill>
              </a:rPr>
              <a:t> to handle any </a:t>
            </a:r>
            <a:r>
              <a:rPr lang="en-US" dirty="0" smtClean="0">
                <a:solidFill>
                  <a:schemeClr val="tx1"/>
                </a:solidFill>
              </a:rPr>
              <a:t>sensor </a:t>
            </a:r>
            <a:r>
              <a:rPr lang="en-US" dirty="0" smtClean="0">
                <a:solidFill>
                  <a:schemeClr val="tx1"/>
                </a:solidFill>
              </a:rPr>
              <a:t>calibration </a:t>
            </a:r>
            <a:r>
              <a:rPr lang="en-US" dirty="0">
                <a:solidFill>
                  <a:schemeClr val="tx1"/>
                </a:solidFill>
              </a:rPr>
              <a:t>errors. </a:t>
            </a: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err="1" smtClean="0">
                <a:solidFill>
                  <a:schemeClr val="tx1"/>
                </a:solidFill>
              </a:rPr>
              <a:t>VarBC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designed to deal with the model errors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not specific instruments calibration </a:t>
            </a:r>
            <a:r>
              <a:rPr lang="en-US" b="1" dirty="0" smtClean="0">
                <a:solidFill>
                  <a:schemeClr val="tx1"/>
                </a:solidFill>
              </a:rPr>
              <a:t>errors </a:t>
            </a:r>
            <a:r>
              <a:rPr lang="en-US" dirty="0" smtClean="0">
                <a:solidFill>
                  <a:schemeClr val="tx1"/>
                </a:solidFill>
              </a:rPr>
              <a:t>(nonlinearity, polarization, etc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1) What </a:t>
            </a:r>
            <a:r>
              <a:rPr lang="en-US" dirty="0"/>
              <a:t>calibration errors are covered by </a:t>
            </a:r>
            <a:r>
              <a:rPr lang="en-US" dirty="0" err="1"/>
              <a:t>V</a:t>
            </a:r>
            <a:r>
              <a:rPr lang="en-US" dirty="0" err="1" smtClean="0"/>
              <a:t>arBC</a:t>
            </a:r>
            <a:r>
              <a:rPr lang="en-US" dirty="0" smtClean="0"/>
              <a:t> </a:t>
            </a:r>
            <a:r>
              <a:rPr lang="en-US" dirty="0"/>
              <a:t>in NWP that should not be a concern for </a:t>
            </a:r>
            <a:r>
              <a:rPr lang="en-US" dirty="0" err="1"/>
              <a:t>S</a:t>
            </a:r>
            <a:r>
              <a:rPr lang="en-US" dirty="0" err="1" smtClean="0"/>
              <a:t>mallsats</a:t>
            </a:r>
            <a:r>
              <a:rPr lang="en-US" dirty="0"/>
              <a:t>?.</a:t>
            </a:r>
          </a:p>
        </p:txBody>
      </p:sp>
    </p:spTree>
    <p:extLst>
      <p:ext uri="{BB962C8B-B14F-4D97-AF65-F5344CB8AC3E}">
        <p14:creationId xmlns:p14="http://schemas.microsoft.com/office/powerpoint/2010/main" val="38572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Defining the predictors for a particular satellite/sensor and channel could be a challenge </a:t>
            </a:r>
            <a:r>
              <a:rPr lang="en-US" b="1" dirty="0" smtClean="0"/>
              <a:t>process</a:t>
            </a:r>
            <a:r>
              <a:rPr lang="en-US" dirty="0"/>
              <a:t>, particularly if the </a:t>
            </a:r>
            <a:r>
              <a:rPr lang="en-US" b="1" dirty="0"/>
              <a:t>size of the constellation </a:t>
            </a:r>
            <a:r>
              <a:rPr lang="en-US" b="1" dirty="0" smtClean="0"/>
              <a:t>and the number of channels increases</a:t>
            </a:r>
            <a:r>
              <a:rPr lang="en-US" dirty="0" smtClean="0"/>
              <a:t> (IR </a:t>
            </a:r>
            <a:r>
              <a:rPr lang="en-US" dirty="0" err="1" smtClean="0"/>
              <a:t>hypespectral</a:t>
            </a:r>
            <a:r>
              <a:rPr lang="en-US" dirty="0" smtClean="0"/>
              <a:t> sounder have </a:t>
            </a:r>
            <a:r>
              <a:rPr lang="en-US" dirty="0" smtClean="0"/>
              <a:t>thousand </a:t>
            </a:r>
            <a:r>
              <a:rPr lang="en-US" dirty="0"/>
              <a:t>of </a:t>
            </a:r>
            <a:r>
              <a:rPr lang="en-US" dirty="0" smtClean="0"/>
              <a:t>channels</a:t>
            </a:r>
            <a:r>
              <a:rPr lang="en-US" dirty="0" smtClean="0"/>
              <a:t>). </a:t>
            </a:r>
            <a:r>
              <a:rPr lang="en-US" b="1" dirty="0" smtClean="0"/>
              <a:t>It </a:t>
            </a:r>
            <a:r>
              <a:rPr lang="en-US" b="1" dirty="0" smtClean="0"/>
              <a:t>is primary to understand the maximum capacity that </a:t>
            </a:r>
            <a:r>
              <a:rPr lang="en-US" b="1" dirty="0" err="1" smtClean="0"/>
              <a:t>VarBC</a:t>
            </a:r>
            <a:r>
              <a:rPr lang="en-US" b="1" dirty="0" smtClean="0"/>
              <a:t> can handle.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VarBC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does </a:t>
            </a:r>
            <a:r>
              <a:rPr lang="en-US" b="1" dirty="0">
                <a:solidFill>
                  <a:schemeClr val="tx1"/>
                </a:solidFill>
              </a:rPr>
              <a:t>not work well in regions with limited conventional observations (stratosphere). 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Depending </a:t>
            </a:r>
            <a:r>
              <a:rPr lang="en-US" dirty="0">
                <a:solidFill>
                  <a:schemeClr val="tx1"/>
                </a:solidFill>
              </a:rPr>
              <a:t>on the instrument design,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 err="1" smtClean="0">
                <a:solidFill>
                  <a:schemeClr val="tx1"/>
                </a:solidFill>
              </a:rPr>
              <a:t>VarBC</a:t>
            </a:r>
            <a:r>
              <a:rPr lang="en-US" b="1" dirty="0" smtClean="0">
                <a:solidFill>
                  <a:schemeClr val="tx1"/>
                </a:solidFill>
              </a:rPr>
              <a:t> can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not </a:t>
            </a:r>
            <a:r>
              <a:rPr lang="en-US" b="1" dirty="0">
                <a:solidFill>
                  <a:schemeClr val="tx1"/>
                </a:solidFill>
              </a:rPr>
              <a:t>account for detector to detector differences on an </a:t>
            </a:r>
            <a:r>
              <a:rPr lang="en-US" b="1" dirty="0" smtClean="0">
                <a:solidFill>
                  <a:schemeClr val="tx1"/>
                </a:solidFill>
              </a:rPr>
              <a:t>instrument (e.g. </a:t>
            </a:r>
            <a:r>
              <a:rPr lang="en-US" b="1" dirty="0" err="1" smtClean="0">
                <a:solidFill>
                  <a:schemeClr val="tx1"/>
                </a:solidFill>
              </a:rPr>
              <a:t>CrIS</a:t>
            </a:r>
            <a:r>
              <a:rPr lang="en-US" b="1" dirty="0" smtClean="0">
                <a:solidFill>
                  <a:schemeClr val="tx1"/>
                </a:solidFill>
              </a:rPr>
              <a:t> has </a:t>
            </a:r>
            <a:r>
              <a:rPr lang="en-US" b="1" dirty="0" smtClean="0">
                <a:solidFill>
                  <a:schemeClr val="tx1"/>
                </a:solidFill>
              </a:rPr>
              <a:t>27 detectors,  9 detectors per </a:t>
            </a:r>
            <a:r>
              <a:rPr lang="en-US" b="1" dirty="0">
                <a:solidFill>
                  <a:schemeClr val="tx1"/>
                </a:solidFill>
              </a:rPr>
              <a:t>band, AIRS has 2378 </a:t>
            </a:r>
            <a:r>
              <a:rPr lang="en-US" b="1" dirty="0" smtClean="0">
                <a:solidFill>
                  <a:schemeClr val="tx1"/>
                </a:solidFill>
              </a:rPr>
              <a:t>detectors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/>
              <a:t>It is always preferable to have unbiased calibrated radiances</a:t>
            </a:r>
            <a:r>
              <a:rPr lang="en-US" dirty="0" smtClean="0"/>
              <a:t>. This helps </a:t>
            </a:r>
            <a:r>
              <a:rPr lang="en-US" b="1" dirty="0" smtClean="0"/>
              <a:t>to accelerate the radiance assimilation </a:t>
            </a:r>
            <a:r>
              <a:rPr lang="en-US" b="1" dirty="0" smtClean="0"/>
              <a:t>process</a:t>
            </a:r>
            <a:r>
              <a:rPr lang="en-US" dirty="0" smtClean="0"/>
              <a:t>, </a:t>
            </a:r>
            <a:r>
              <a:rPr lang="en-US" dirty="0" smtClean="0"/>
              <a:t>particularly for short lifetime sensors. </a:t>
            </a:r>
          </a:p>
          <a:p>
            <a:pPr lvl="0" algn="just"/>
            <a:endParaRPr lang="en-US" dirty="0" smtClean="0"/>
          </a:p>
          <a:p>
            <a:pPr lvl="0" algn="just"/>
            <a:endParaRPr lang="en-US" dirty="0"/>
          </a:p>
          <a:p>
            <a:pPr marL="11430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2) What </a:t>
            </a:r>
            <a:r>
              <a:rPr lang="en-US" dirty="0"/>
              <a:t>types of calibration errors that are uncorrectable by </a:t>
            </a:r>
            <a:r>
              <a:rPr lang="en-US" dirty="0" err="1"/>
              <a:t>VarBC</a:t>
            </a:r>
            <a:r>
              <a:rPr lang="en-US" dirty="0"/>
              <a:t> and require sensor calibration?.</a:t>
            </a:r>
          </a:p>
        </p:txBody>
      </p:sp>
    </p:spTree>
    <p:extLst>
      <p:ext uri="{BB962C8B-B14F-4D97-AF65-F5344CB8AC3E}">
        <p14:creationId xmlns:p14="http://schemas.microsoft.com/office/powerpoint/2010/main" val="38499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005839"/>
            <a:ext cx="10515600" cy="5444121"/>
          </a:xfrm>
        </p:spPr>
        <p:txBody>
          <a:bodyPr>
            <a:noAutofit/>
          </a:bodyPr>
          <a:lstStyle/>
          <a:p>
            <a:pPr algn="just"/>
            <a:r>
              <a:rPr lang="en-US" sz="1900" b="1" dirty="0" smtClean="0"/>
              <a:t>Inter-calibration </a:t>
            </a:r>
            <a:r>
              <a:rPr lang="en-US" sz="1900" b="1" dirty="0"/>
              <a:t>is a multidimensional </a:t>
            </a:r>
            <a:r>
              <a:rPr lang="en-US" sz="1900" b="1" dirty="0" smtClean="0"/>
              <a:t>problem</a:t>
            </a:r>
            <a:r>
              <a:rPr lang="en-US" sz="1900" dirty="0" smtClean="0"/>
              <a:t>, which should account for bias </a:t>
            </a:r>
            <a:r>
              <a:rPr lang="en-US" sz="1900" dirty="0"/>
              <a:t>as a function of scan angle, </a:t>
            </a:r>
            <a:r>
              <a:rPr lang="en-US" sz="1900" dirty="0" smtClean="0"/>
              <a:t>scene temperature</a:t>
            </a:r>
            <a:r>
              <a:rPr lang="en-US" sz="1900" dirty="0"/>
              <a:t>, solar zenith angle (or the diurnal variation in bias), and over </a:t>
            </a:r>
            <a:r>
              <a:rPr lang="en-US" sz="1900" dirty="0" smtClean="0"/>
              <a:t>time: beta </a:t>
            </a:r>
            <a:r>
              <a:rPr lang="en-US" sz="1900" dirty="0"/>
              <a:t>angle </a:t>
            </a:r>
            <a:r>
              <a:rPr lang="en-US" sz="1900" dirty="0" smtClean="0"/>
              <a:t>dependence </a:t>
            </a:r>
            <a:r>
              <a:rPr lang="en-US" sz="1900" dirty="0"/>
              <a:t>or </a:t>
            </a:r>
            <a:r>
              <a:rPr lang="en-US" sz="1900" dirty="0" smtClean="0"/>
              <a:t>annual variation (periodic), </a:t>
            </a:r>
            <a:r>
              <a:rPr lang="en-US" sz="1900" dirty="0"/>
              <a:t>and secular trend </a:t>
            </a:r>
            <a:r>
              <a:rPr lang="en-US" sz="1900" dirty="0" smtClean="0"/>
              <a:t>(non-periodic) over life. </a:t>
            </a:r>
          </a:p>
          <a:p>
            <a:pPr algn="just"/>
            <a:r>
              <a:rPr lang="en-US" sz="1900" dirty="0" smtClean="0"/>
              <a:t>On-orbit </a:t>
            </a:r>
            <a:r>
              <a:rPr lang="en-US" sz="1900" b="1" dirty="0" smtClean="0"/>
              <a:t>inter-calibration requires a significant amount of </a:t>
            </a:r>
            <a:r>
              <a:rPr lang="en-US" sz="1900" b="1" dirty="0"/>
              <a:t>coincident </a:t>
            </a:r>
            <a:r>
              <a:rPr lang="en-US" sz="1900" b="1" dirty="0" smtClean="0"/>
              <a:t>observations</a:t>
            </a:r>
            <a:r>
              <a:rPr lang="en-US" sz="1900" dirty="0" smtClean="0"/>
              <a:t>, which should include scan angle dependent observations (not just </a:t>
            </a:r>
            <a:r>
              <a:rPr lang="en-US" sz="1900" dirty="0"/>
              <a:t>simultaneous nadir </a:t>
            </a:r>
            <a:r>
              <a:rPr lang="en-US" sz="1900" dirty="0" smtClean="0"/>
              <a:t>overpasses or SNOs</a:t>
            </a:r>
            <a:r>
              <a:rPr lang="en-US" sz="1900" dirty="0" smtClean="0"/>
              <a:t>) in order to achieve full instrument characterization. This </a:t>
            </a:r>
            <a:r>
              <a:rPr lang="en-US" sz="1900" dirty="0"/>
              <a:t>is </a:t>
            </a:r>
            <a:r>
              <a:rPr lang="en-US" sz="1900" b="1" dirty="0"/>
              <a:t>hard to do in a reasonable time with instruments on different </a:t>
            </a:r>
            <a:r>
              <a:rPr lang="en-US" sz="1900" b="1" dirty="0" smtClean="0"/>
              <a:t>platforms and with short lifetime</a:t>
            </a:r>
            <a:r>
              <a:rPr lang="en-US" sz="1900" dirty="0" smtClean="0"/>
              <a:t>.</a:t>
            </a:r>
            <a:endParaRPr lang="en-US" sz="1900" dirty="0"/>
          </a:p>
          <a:p>
            <a:pPr algn="just"/>
            <a:r>
              <a:rPr lang="en-US" sz="1900" dirty="0"/>
              <a:t>C</a:t>
            </a:r>
            <a:r>
              <a:rPr lang="en-US" sz="1900" dirty="0" smtClean="0"/>
              <a:t>alibration </a:t>
            </a:r>
            <a:r>
              <a:rPr lang="en-US" sz="1900" dirty="0"/>
              <a:t>changes </a:t>
            </a:r>
            <a:r>
              <a:rPr lang="en-US" sz="1900" dirty="0" smtClean="0"/>
              <a:t>occurring between sensor characterization will not be corrected, </a:t>
            </a:r>
            <a:r>
              <a:rPr lang="en-US" sz="1900" b="1" dirty="0" smtClean="0"/>
              <a:t>limiting the usability of the on-orbit calibration reference</a:t>
            </a:r>
            <a:r>
              <a:rPr lang="en-US" sz="1900" dirty="0" smtClean="0"/>
              <a:t>. However, </a:t>
            </a:r>
            <a:r>
              <a:rPr lang="en-US" sz="1900" b="1" dirty="0">
                <a:solidFill>
                  <a:schemeClr val="tx1"/>
                </a:solidFill>
              </a:rPr>
              <a:t>h</a:t>
            </a:r>
            <a:r>
              <a:rPr lang="en-US" sz="1900" b="1" dirty="0" smtClean="0">
                <a:solidFill>
                  <a:schemeClr val="tx1"/>
                </a:solidFill>
              </a:rPr>
              <a:t>aving an on-orbit calibration reference would benefit and complement the identification and characterization of some type of </a:t>
            </a:r>
            <a:r>
              <a:rPr lang="en-US" sz="1900" b="1" dirty="0">
                <a:solidFill>
                  <a:schemeClr val="tx1"/>
                </a:solidFill>
              </a:rPr>
              <a:t>bias</a:t>
            </a:r>
            <a:r>
              <a:rPr lang="en-US" sz="1900" dirty="0">
                <a:solidFill>
                  <a:schemeClr val="tx1"/>
                </a:solidFill>
              </a:rPr>
              <a:t> differences between the different </a:t>
            </a:r>
            <a:r>
              <a:rPr lang="en-US" sz="1900" dirty="0" smtClean="0">
                <a:solidFill>
                  <a:schemeClr val="tx1"/>
                </a:solidFill>
              </a:rPr>
              <a:t>sensors within the constellation.</a:t>
            </a:r>
          </a:p>
          <a:p>
            <a:pPr algn="just"/>
            <a:r>
              <a:rPr lang="en-US" sz="1900" b="1" dirty="0" smtClean="0">
                <a:solidFill>
                  <a:schemeClr val="tx1"/>
                </a:solidFill>
              </a:rPr>
              <a:t>Presently, there are products from operational infrared and microwave sounder considered </a:t>
            </a:r>
            <a:r>
              <a:rPr lang="en-US" sz="1900" b="1" dirty="0">
                <a:solidFill>
                  <a:schemeClr val="tx1"/>
                </a:solidFill>
              </a:rPr>
              <a:t>by the Global Space-based Inter-Calibration </a:t>
            </a:r>
            <a:r>
              <a:rPr lang="en-US" sz="1900" b="1" dirty="0" smtClean="0">
                <a:solidFill>
                  <a:schemeClr val="tx1"/>
                </a:solidFill>
              </a:rPr>
              <a:t>System community as </a:t>
            </a:r>
            <a:r>
              <a:rPr lang="en-US" sz="1900" b="1" dirty="0">
                <a:solidFill>
                  <a:schemeClr val="tx1"/>
                </a:solidFill>
              </a:rPr>
              <a:t>on-orbit calibration </a:t>
            </a:r>
            <a:r>
              <a:rPr lang="en-US" sz="1900" b="1" dirty="0" smtClean="0">
                <a:solidFill>
                  <a:schemeClr val="tx1"/>
                </a:solidFill>
              </a:rPr>
              <a:t>reference</a:t>
            </a:r>
            <a:r>
              <a:rPr lang="en-US" sz="1900" dirty="0" smtClean="0">
                <a:solidFill>
                  <a:schemeClr val="tx1"/>
                </a:solidFill>
              </a:rPr>
              <a:t>. For </a:t>
            </a:r>
            <a:r>
              <a:rPr lang="en-US" sz="1900" dirty="0">
                <a:solidFill>
                  <a:schemeClr val="tx1"/>
                </a:solidFill>
              </a:rPr>
              <a:t>the infrared spectral </a:t>
            </a:r>
            <a:r>
              <a:rPr lang="en-US" sz="1900" dirty="0" smtClean="0">
                <a:solidFill>
                  <a:schemeClr val="tx1"/>
                </a:solidFill>
              </a:rPr>
              <a:t>region, this includes calibrated radiances from the </a:t>
            </a:r>
            <a:r>
              <a:rPr lang="en-US" sz="1900" dirty="0" err="1" smtClean="0">
                <a:solidFill>
                  <a:schemeClr val="tx1"/>
                </a:solidFill>
              </a:rPr>
              <a:t>CrIS</a:t>
            </a:r>
            <a:r>
              <a:rPr lang="en-US" sz="1900" dirty="0" smtClean="0">
                <a:solidFill>
                  <a:schemeClr val="tx1"/>
                </a:solidFill>
              </a:rPr>
              <a:t>, IASI and AIRS. For the microwave region, the GMI water vapor channels hold the required quality, while the ATMS and AMSU/MHS calibrated products are being considered.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en-US" sz="1900" dirty="0" smtClean="0">
                <a:solidFill>
                  <a:schemeClr val="tx1"/>
                </a:solidFill>
              </a:rPr>
              <a:t>Deploying </a:t>
            </a:r>
            <a:r>
              <a:rPr lang="en-US" sz="1900" dirty="0" smtClean="0">
                <a:solidFill>
                  <a:schemeClr val="tx1"/>
                </a:solidFill>
              </a:rPr>
              <a:t>a </a:t>
            </a:r>
            <a:r>
              <a:rPr lang="en-US" sz="1900" dirty="0">
                <a:solidFill>
                  <a:schemeClr val="tx1"/>
                </a:solidFill>
              </a:rPr>
              <a:t>dedicated on-orbit calibration reference could also result in an expensive mission.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6776" y="336821"/>
            <a:ext cx="10027024" cy="495487"/>
          </a:xfrm>
        </p:spPr>
        <p:txBody>
          <a:bodyPr/>
          <a:lstStyle/>
          <a:p>
            <a:pPr lvl="0"/>
            <a:r>
              <a:rPr lang="en-US" sz="2400" dirty="0" smtClean="0"/>
              <a:t>3) Do </a:t>
            </a:r>
            <a:r>
              <a:rPr lang="en-US" sz="2400" dirty="0"/>
              <a:t>we need an </a:t>
            </a:r>
            <a:r>
              <a:rPr lang="en-US" sz="2400" dirty="0" smtClean="0"/>
              <a:t>on-orbit anchor </a:t>
            </a:r>
            <a:r>
              <a:rPr lang="en-US" sz="2400" dirty="0"/>
              <a:t>reference sensor to achieve acceptable calibration for </a:t>
            </a:r>
            <a:r>
              <a:rPr lang="en-US" sz="2400" dirty="0" err="1"/>
              <a:t>smallsats</a:t>
            </a:r>
            <a:r>
              <a:rPr lang="en-US" sz="2400" dirty="0"/>
              <a:t>/</a:t>
            </a:r>
            <a:r>
              <a:rPr lang="en-US" sz="2400" dirty="0" err="1"/>
              <a:t>cubesats</a:t>
            </a:r>
            <a:r>
              <a:rPr lang="en-US" sz="2400" dirty="0"/>
              <a:t> or is hot/cold reference type of calibration enough for </a:t>
            </a:r>
            <a:r>
              <a:rPr lang="en-US" sz="2400" dirty="0" err="1"/>
              <a:t>smallsats</a:t>
            </a:r>
            <a:r>
              <a:rPr lang="en-US" sz="2400" dirty="0"/>
              <a:t>/</a:t>
            </a:r>
            <a:r>
              <a:rPr lang="en-US" sz="2400" dirty="0" err="1"/>
              <a:t>cubesats</a:t>
            </a:r>
            <a:r>
              <a:rPr lang="en-US" sz="2400" dirty="0"/>
              <a:t> (if possible)?.</a:t>
            </a:r>
          </a:p>
        </p:txBody>
      </p:sp>
    </p:spTree>
    <p:extLst>
      <p:ext uri="{BB962C8B-B14F-4D97-AF65-F5344CB8AC3E}">
        <p14:creationId xmlns:p14="http://schemas.microsoft.com/office/powerpoint/2010/main" val="18990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sensor calibration should </a:t>
            </a:r>
            <a:r>
              <a:rPr lang="en-US" b="1" dirty="0" smtClean="0"/>
              <a:t>primarily rely </a:t>
            </a:r>
            <a:r>
              <a:rPr lang="en-US" b="1" dirty="0"/>
              <a:t>on </a:t>
            </a:r>
            <a:r>
              <a:rPr lang="en-US" dirty="0" smtClean="0"/>
              <a:t>highly stable observations </a:t>
            </a:r>
            <a:r>
              <a:rPr lang="en-US" dirty="0"/>
              <a:t>at </a:t>
            </a:r>
            <a:r>
              <a:rPr lang="en-US" b="1" dirty="0"/>
              <a:t>deep space and internal calibration </a:t>
            </a:r>
            <a:r>
              <a:rPr lang="en-US" b="1" dirty="0" smtClean="0"/>
              <a:t>targets</a:t>
            </a:r>
            <a:r>
              <a:rPr lang="en-US" dirty="0" smtClean="0"/>
              <a:t>.  An </a:t>
            </a:r>
            <a:r>
              <a:rPr lang="en-US" b="1" dirty="0"/>
              <a:t>o</a:t>
            </a:r>
            <a:r>
              <a:rPr lang="en-US" b="1" dirty="0" smtClean="0"/>
              <a:t>n-orbit calibration reference could complement the calibration of sensors </a:t>
            </a:r>
            <a:r>
              <a:rPr lang="en-US" dirty="0" smtClean="0"/>
              <a:t>within a constellation. </a:t>
            </a:r>
          </a:p>
          <a:p>
            <a:pPr algn="just"/>
            <a:r>
              <a:rPr lang="en-US" b="1" dirty="0" smtClean="0"/>
              <a:t>Comprehensive on-orbit and pre-launch </a:t>
            </a:r>
            <a:r>
              <a:rPr lang="en-US" b="1" dirty="0"/>
              <a:t>characterization and testing </a:t>
            </a:r>
            <a:r>
              <a:rPr lang="en-US" dirty="0"/>
              <a:t>with high </a:t>
            </a:r>
            <a:r>
              <a:rPr lang="en-US" dirty="0" smtClean="0"/>
              <a:t>standards </a:t>
            </a:r>
            <a:r>
              <a:rPr lang="en-US" b="1" dirty="0" smtClean="0"/>
              <a:t>should be </a:t>
            </a:r>
            <a:r>
              <a:rPr lang="en-US" b="1" dirty="0" smtClean="0"/>
              <a:t>performed and is needed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b="1" dirty="0" smtClean="0"/>
              <a:t>Mature </a:t>
            </a:r>
            <a:r>
              <a:rPr lang="en-US" b="1" dirty="0" smtClean="0"/>
              <a:t>calibration methodologies should be </a:t>
            </a:r>
            <a:r>
              <a:rPr lang="en-US" b="1" dirty="0" smtClean="0"/>
              <a:t>applied</a:t>
            </a:r>
            <a:r>
              <a:rPr lang="en-US" dirty="0" smtClean="0"/>
              <a:t> </a:t>
            </a:r>
            <a:r>
              <a:rPr lang="en-US" dirty="0" smtClean="0"/>
              <a:t>to facilitate the calibration of multiple sensors. 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b="1" dirty="0"/>
              <a:t>not recommended to rely on </a:t>
            </a:r>
            <a:r>
              <a:rPr lang="en-US" b="1" dirty="0" err="1"/>
              <a:t>VarBC</a:t>
            </a:r>
            <a:r>
              <a:rPr lang="en-US" b="1" dirty="0"/>
              <a:t> </a:t>
            </a:r>
            <a:r>
              <a:rPr lang="en-US" dirty="0"/>
              <a:t>to handle any </a:t>
            </a:r>
            <a:r>
              <a:rPr lang="en-US" dirty="0" smtClean="0"/>
              <a:t>sensor calibration </a:t>
            </a:r>
            <a:r>
              <a:rPr lang="en-US" dirty="0" smtClean="0"/>
              <a:t>errors.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Calibration </a:t>
            </a:r>
            <a:r>
              <a:rPr lang="en-US" b="1" dirty="0">
                <a:solidFill>
                  <a:schemeClr val="tx1"/>
                </a:solidFill>
              </a:rPr>
              <a:t>should provide </a:t>
            </a:r>
            <a:r>
              <a:rPr lang="en-US" b="1" dirty="0" smtClean="0">
                <a:solidFill>
                  <a:schemeClr val="tx1"/>
                </a:solidFill>
              </a:rPr>
              <a:t>nearly unbiased radiances </a:t>
            </a:r>
            <a:r>
              <a:rPr lang="en-US" dirty="0" smtClean="0">
                <a:solidFill>
                  <a:schemeClr val="tx1"/>
                </a:solidFill>
              </a:rPr>
              <a:t>(less </a:t>
            </a:r>
            <a:r>
              <a:rPr lang="en-US" dirty="0" err="1" smtClean="0">
                <a:solidFill>
                  <a:schemeClr val="tx1"/>
                </a:solidFill>
              </a:rPr>
              <a:t>VarBC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dependency). </a:t>
            </a:r>
            <a:r>
              <a:rPr lang="en-US" dirty="0" smtClean="0">
                <a:solidFill>
                  <a:schemeClr val="tx1"/>
                </a:solidFill>
              </a:rPr>
              <a:t>It is expected that </a:t>
            </a:r>
            <a:r>
              <a:rPr lang="en-US" b="1" dirty="0" smtClean="0">
                <a:solidFill>
                  <a:schemeClr val="tx1"/>
                </a:solidFill>
              </a:rPr>
              <a:t>this benefits the </a:t>
            </a:r>
            <a:r>
              <a:rPr lang="en-US" b="1" dirty="0">
                <a:solidFill>
                  <a:schemeClr val="tx1"/>
                </a:solidFill>
              </a:rPr>
              <a:t>acceleration of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radiance assimilation process </a:t>
            </a:r>
            <a:r>
              <a:rPr lang="en-US" dirty="0">
                <a:solidFill>
                  <a:schemeClr val="tx1"/>
                </a:solidFill>
              </a:rPr>
              <a:t>(less  amount of data </a:t>
            </a:r>
            <a:r>
              <a:rPr lang="en-US" dirty="0" smtClean="0">
                <a:solidFill>
                  <a:schemeClr val="tx1"/>
                </a:solidFill>
              </a:rPr>
              <a:t>would be needed to </a:t>
            </a:r>
            <a:r>
              <a:rPr lang="en-US" dirty="0">
                <a:solidFill>
                  <a:schemeClr val="tx1"/>
                </a:solidFill>
              </a:rPr>
              <a:t>estimate the bias correction), </a:t>
            </a:r>
            <a:r>
              <a:rPr lang="en-US" b="1" dirty="0">
                <a:solidFill>
                  <a:schemeClr val="tx1"/>
                </a:solidFill>
              </a:rPr>
              <a:t>particularly for short lifetime </a:t>
            </a:r>
            <a:r>
              <a:rPr lang="en-US" b="1" dirty="0" smtClean="0">
                <a:solidFill>
                  <a:schemeClr val="tx1"/>
                </a:solidFill>
              </a:rPr>
              <a:t>sensors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Recommendations (1/3)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Lower </a:t>
            </a:r>
            <a:r>
              <a:rPr lang="en-US" b="1" dirty="0" smtClean="0">
                <a:solidFill>
                  <a:schemeClr val="tx1"/>
                </a:solidFill>
              </a:rPr>
              <a:t>inter-channel and spatial correlations </a:t>
            </a:r>
            <a:r>
              <a:rPr lang="en-US" dirty="0" smtClean="0">
                <a:solidFill>
                  <a:schemeClr val="tx1"/>
                </a:solidFill>
              </a:rPr>
              <a:t>(attributed to 1/f noise) </a:t>
            </a:r>
            <a:r>
              <a:rPr lang="en-US" b="1" dirty="0" smtClean="0">
                <a:solidFill>
                  <a:schemeClr val="tx1"/>
                </a:solidFill>
              </a:rPr>
              <a:t>is </a:t>
            </a:r>
            <a:r>
              <a:rPr lang="en-US" b="1" dirty="0">
                <a:solidFill>
                  <a:schemeClr val="tx1"/>
                </a:solidFill>
              </a:rPr>
              <a:t>required in MW sounders </a:t>
            </a:r>
            <a:r>
              <a:rPr lang="en-US" b="1" dirty="0" smtClean="0">
                <a:solidFill>
                  <a:schemeClr val="tx1"/>
                </a:solidFill>
              </a:rPr>
              <a:t>to improve the assimilation performance and </a:t>
            </a:r>
            <a:r>
              <a:rPr lang="en-US" b="1" dirty="0" smtClean="0">
                <a:solidFill>
                  <a:schemeClr val="tx1"/>
                </a:solidFill>
              </a:rPr>
              <a:t>have positive impact </a:t>
            </a:r>
            <a:r>
              <a:rPr lang="en-US" b="1" dirty="0" smtClean="0">
                <a:solidFill>
                  <a:schemeClr val="tx1"/>
                </a:solidFill>
              </a:rPr>
              <a:t>of the assimilated observations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general, </a:t>
            </a:r>
            <a:r>
              <a:rPr lang="en-US" b="1" dirty="0" smtClean="0">
                <a:solidFill>
                  <a:schemeClr val="tx1"/>
                </a:solidFill>
              </a:rPr>
              <a:t>sensors with low, random and uncorrelated noise characteristics are required to accelerate the assimilation </a:t>
            </a:r>
            <a:r>
              <a:rPr lang="en-US" dirty="0" smtClean="0">
                <a:solidFill>
                  <a:schemeClr val="tx1"/>
                </a:solidFill>
              </a:rPr>
              <a:t>and benefit the assimilation of observations.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Low geolocation errors are highly important </a:t>
            </a:r>
            <a:r>
              <a:rPr lang="en-US" dirty="0" smtClean="0">
                <a:solidFill>
                  <a:schemeClr val="tx1"/>
                </a:solidFill>
              </a:rPr>
              <a:t>for NWP, particularly </a:t>
            </a:r>
            <a:r>
              <a:rPr lang="en-US" b="1" dirty="0" smtClean="0">
                <a:solidFill>
                  <a:schemeClr val="tx1"/>
                </a:solidFill>
              </a:rPr>
              <a:t>over heterogeneous regions</a:t>
            </a:r>
            <a:r>
              <a:rPr lang="en-US" dirty="0" smtClean="0">
                <a:solidFill>
                  <a:schemeClr val="tx1"/>
                </a:solidFill>
              </a:rPr>
              <a:t>. If </a:t>
            </a:r>
            <a:r>
              <a:rPr lang="en-US" dirty="0">
                <a:solidFill>
                  <a:schemeClr val="tx1"/>
                </a:solidFill>
              </a:rPr>
              <a:t>these </a:t>
            </a:r>
            <a:r>
              <a:rPr lang="en-US" dirty="0" smtClean="0">
                <a:solidFill>
                  <a:schemeClr val="tx1"/>
                </a:solidFill>
              </a:rPr>
              <a:t>sensor on </a:t>
            </a:r>
            <a:r>
              <a:rPr lang="en-US" dirty="0" err="1" smtClean="0">
                <a:solidFill>
                  <a:schemeClr val="tx1"/>
                </a:solidFill>
              </a:rPr>
              <a:t>smallsats</a:t>
            </a:r>
            <a:r>
              <a:rPr lang="en-US" dirty="0" smtClean="0">
                <a:solidFill>
                  <a:schemeClr val="tx1"/>
                </a:solidFill>
              </a:rPr>
              <a:t> aim </a:t>
            </a:r>
            <a:r>
              <a:rPr lang="en-US" b="1" dirty="0" smtClean="0">
                <a:solidFill>
                  <a:schemeClr val="tx1"/>
                </a:solidFill>
              </a:rPr>
              <a:t>at higher spatial </a:t>
            </a:r>
            <a:r>
              <a:rPr lang="en-US" b="1" dirty="0" smtClean="0">
                <a:solidFill>
                  <a:schemeClr val="tx1"/>
                </a:solidFill>
              </a:rPr>
              <a:t>resolution, </a:t>
            </a:r>
            <a:r>
              <a:rPr lang="en-US" dirty="0">
                <a:solidFill>
                  <a:schemeClr val="tx1"/>
                </a:solidFill>
              </a:rPr>
              <a:t>than the current instruments, </a:t>
            </a:r>
            <a:r>
              <a:rPr lang="en-US" b="1" dirty="0">
                <a:solidFill>
                  <a:schemeClr val="tx1"/>
                </a:solidFill>
              </a:rPr>
              <a:t>geolocation will be even more critical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Systems Performance Assessment Team (SAT)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Recommendations (2/3)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 </a:t>
            </a:r>
            <a:r>
              <a:rPr lang="en-US" b="1" dirty="0" smtClean="0"/>
              <a:t>demonstration mission would benefit to mitigate mission risks</a:t>
            </a:r>
            <a:r>
              <a:rPr lang="en-US" dirty="0" smtClean="0"/>
              <a:t>, </a:t>
            </a:r>
            <a:r>
              <a:rPr lang="en-US" dirty="0" smtClean="0"/>
              <a:t>in the calibration </a:t>
            </a:r>
            <a:r>
              <a:rPr lang="en-US" dirty="0" smtClean="0"/>
              <a:t>and </a:t>
            </a:r>
            <a:r>
              <a:rPr lang="en-US" dirty="0" smtClean="0"/>
              <a:t>assimilation process, </a:t>
            </a:r>
            <a:r>
              <a:rPr lang="en-US" b="1" dirty="0" smtClean="0"/>
              <a:t>and </a:t>
            </a:r>
            <a:r>
              <a:rPr lang="en-US" b="1" dirty="0" smtClean="0"/>
              <a:t>to accelerate </a:t>
            </a:r>
            <a:r>
              <a:rPr lang="en-US" b="1" dirty="0" smtClean="0"/>
              <a:t>the data usage</a:t>
            </a:r>
            <a:r>
              <a:rPr lang="en-US" dirty="0" smtClean="0"/>
              <a:t>. 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b="1" dirty="0" smtClean="0"/>
              <a:t>assimilation of new observations is shorten if observations from a similar sensor(s) have been assimilated before </a:t>
            </a:r>
            <a:r>
              <a:rPr lang="en-US" dirty="0" smtClean="0"/>
              <a:t>due to less extensive acceptance tests to demonstrate the </a:t>
            </a:r>
            <a:r>
              <a:rPr lang="en-US" dirty="0"/>
              <a:t>assimilation performance. Example, </a:t>
            </a:r>
            <a:r>
              <a:rPr lang="en-US" dirty="0" smtClean="0"/>
              <a:t>SNPP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/>
              <a:t>took </a:t>
            </a:r>
            <a:r>
              <a:rPr lang="en-US" dirty="0" smtClean="0"/>
              <a:t>several months </a:t>
            </a:r>
            <a:r>
              <a:rPr lang="en-US" dirty="0"/>
              <a:t>to </a:t>
            </a:r>
            <a:r>
              <a:rPr lang="en-US" dirty="0" smtClean="0"/>
              <a:t>implement, </a:t>
            </a:r>
            <a:r>
              <a:rPr lang="en-US" dirty="0"/>
              <a:t>mostly for code changes and logistics.  </a:t>
            </a:r>
            <a:r>
              <a:rPr lang="en-US" dirty="0" smtClean="0"/>
              <a:t>NOAA-20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/>
              <a:t>was accepted 30 days after the last calibration change</a:t>
            </a:r>
            <a:r>
              <a:rPr lang="en-US" dirty="0" smtClean="0"/>
              <a:t>. (SNPP </a:t>
            </a:r>
            <a:r>
              <a:rPr lang="en-US" dirty="0" err="1" smtClean="0"/>
              <a:t>CrIS</a:t>
            </a:r>
            <a:r>
              <a:rPr lang="en-US" dirty="0" smtClean="0"/>
              <a:t>: First science data in Jan 2012; assimilated in April 2013 at NCEP, NOAA-20 </a:t>
            </a:r>
            <a:r>
              <a:rPr lang="en-US" dirty="0" err="1" smtClean="0"/>
              <a:t>CrIS</a:t>
            </a:r>
            <a:r>
              <a:rPr lang="en-US" dirty="0" smtClean="0"/>
              <a:t>: </a:t>
            </a:r>
            <a:r>
              <a:rPr lang="en-US" dirty="0"/>
              <a:t>First science data in Jan </a:t>
            </a:r>
            <a:r>
              <a:rPr lang="en-US" dirty="0" smtClean="0"/>
              <a:t>2018; </a:t>
            </a:r>
            <a:r>
              <a:rPr lang="en-US" dirty="0"/>
              <a:t>assimilated in </a:t>
            </a:r>
            <a:r>
              <a:rPr lang="en-US" dirty="0" smtClean="0"/>
              <a:t>May 2018 </a:t>
            </a:r>
            <a:r>
              <a:rPr lang="en-US" dirty="0"/>
              <a:t>at NCEP)</a:t>
            </a:r>
            <a:endParaRPr lang="en-US" dirty="0" smtClean="0"/>
          </a:p>
          <a:p>
            <a:pPr algn="just"/>
            <a:r>
              <a:rPr lang="en-US" b="1" dirty="0"/>
              <a:t>IR and MW </a:t>
            </a:r>
            <a:r>
              <a:rPr lang="en-US" b="1" dirty="0" smtClean="0"/>
              <a:t>sounders </a:t>
            </a:r>
            <a:r>
              <a:rPr lang="en-US" dirty="0"/>
              <a:t>on </a:t>
            </a:r>
            <a:r>
              <a:rPr lang="en-US" dirty="0" err="1"/>
              <a:t>Smallsats</a:t>
            </a:r>
            <a:r>
              <a:rPr lang="en-US" dirty="0"/>
              <a:t>/</a:t>
            </a:r>
            <a:r>
              <a:rPr lang="en-US" dirty="0" err="1"/>
              <a:t>Cubesats</a:t>
            </a:r>
            <a:r>
              <a:rPr lang="en-US" dirty="0"/>
              <a:t> </a:t>
            </a:r>
            <a:r>
              <a:rPr lang="en-US" b="1" dirty="0"/>
              <a:t>could be extended to support Regional weather forecast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Include </a:t>
            </a:r>
            <a:r>
              <a:rPr lang="en-US" b="1" dirty="0"/>
              <a:t>NCEP people in the calibration and requirements discussion. The experience and feedback from operational NWP is </a:t>
            </a:r>
            <a:r>
              <a:rPr lang="en-US" b="1" dirty="0" smtClean="0"/>
              <a:t>critical to enrich the discussion. </a:t>
            </a:r>
            <a:endParaRPr lang="en-US" b="1" dirty="0"/>
          </a:p>
          <a:p>
            <a:pPr algn="just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Systems Performance Assessment Team (SAT)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Recommendations 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/3)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lvl="0" indent="-514350" algn="just">
              <a:buSzPct val="100000"/>
              <a:buFont typeface="+mj-lt"/>
              <a:buAutoNum type="arabicPeriod"/>
            </a:pPr>
            <a:r>
              <a:rPr lang="en-US" dirty="0"/>
              <a:t>What calibration errors are covered by </a:t>
            </a:r>
            <a:r>
              <a:rPr lang="en-US" dirty="0" err="1"/>
              <a:t>varBC</a:t>
            </a:r>
            <a:r>
              <a:rPr lang="en-US" dirty="0"/>
              <a:t> in NWP that should not be a concern for </a:t>
            </a:r>
            <a:r>
              <a:rPr lang="en-US" dirty="0" err="1"/>
              <a:t>smallsats</a:t>
            </a:r>
            <a:r>
              <a:rPr lang="en-US" dirty="0"/>
              <a:t>?.</a:t>
            </a:r>
          </a:p>
          <a:p>
            <a:pPr marL="628650" lvl="0" indent="-514350" algn="just">
              <a:buSzPct val="100000"/>
              <a:buFont typeface="+mj-lt"/>
              <a:buAutoNum type="arabicPeriod"/>
            </a:pPr>
            <a:r>
              <a:rPr lang="en-US" dirty="0"/>
              <a:t>What types of calibration errors that are uncorrectable by </a:t>
            </a:r>
            <a:r>
              <a:rPr lang="en-US" dirty="0" err="1"/>
              <a:t>VarBC</a:t>
            </a:r>
            <a:r>
              <a:rPr lang="en-US" dirty="0"/>
              <a:t> and require sensor calibration?. </a:t>
            </a:r>
          </a:p>
          <a:p>
            <a:pPr marL="628650" lvl="0" indent="-514350" algn="just">
              <a:buSzPct val="100000"/>
              <a:buFont typeface="+mj-lt"/>
              <a:buAutoNum type="arabicPeriod"/>
            </a:pPr>
            <a:r>
              <a:rPr lang="en-US" dirty="0"/>
              <a:t>Do we need an </a:t>
            </a:r>
            <a:r>
              <a:rPr lang="en-US" dirty="0" smtClean="0"/>
              <a:t>on-orbit </a:t>
            </a:r>
            <a:r>
              <a:rPr lang="en-US" dirty="0" smtClean="0"/>
              <a:t>anchor </a:t>
            </a:r>
            <a:r>
              <a:rPr lang="en-US" dirty="0"/>
              <a:t>reference sensor to achieve acceptable calibration for </a:t>
            </a:r>
            <a:r>
              <a:rPr lang="en-US" dirty="0" err="1"/>
              <a:t>smallsats</a:t>
            </a:r>
            <a:r>
              <a:rPr lang="en-US" dirty="0"/>
              <a:t>/</a:t>
            </a:r>
            <a:r>
              <a:rPr lang="en-US" dirty="0" err="1"/>
              <a:t>cubesats</a:t>
            </a:r>
            <a:r>
              <a:rPr lang="en-US" dirty="0"/>
              <a:t> or is hot/cold reference type of calibration enough for </a:t>
            </a:r>
            <a:r>
              <a:rPr lang="en-US" dirty="0" err="1"/>
              <a:t>smallsats</a:t>
            </a:r>
            <a:r>
              <a:rPr lang="en-US" dirty="0"/>
              <a:t>/</a:t>
            </a:r>
            <a:r>
              <a:rPr lang="en-US" dirty="0" err="1"/>
              <a:t>cubesats</a:t>
            </a:r>
            <a:r>
              <a:rPr lang="en-US" dirty="0"/>
              <a:t> (if possible)?.</a:t>
            </a:r>
          </a:p>
          <a:p>
            <a:pPr marL="628650" indent="-514350" algn="just">
              <a:buSzPct val="100000"/>
              <a:buFont typeface="+mj-lt"/>
              <a:buAutoNum type="arabicPeriod"/>
            </a:pPr>
            <a:endParaRPr lang="en-US" dirty="0"/>
          </a:p>
          <a:p>
            <a:pPr marL="628650" indent="-514350" algn="just"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Questions to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Critical Calibration Parameter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71380" y="4839989"/>
                <a:ext cx="11930960" cy="15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Radiometric Accuracy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the difference between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reference and the observation mean (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bias or systematic error).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Radiometric Precision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the statistical variability of the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observations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(random error) and is usually given in the form of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oise Equivalent Differential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emperature (NEDT)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Noise Equivalent Differential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Radiance (NEDN)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Radiometric Stability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the changes in the accuracy as a function of time.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Uncertainty: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0" y="4839989"/>
                <a:ext cx="11930960" cy="1535741"/>
              </a:xfrm>
              <a:prstGeom prst="rect">
                <a:avLst/>
              </a:prstGeom>
              <a:blipFill>
                <a:blip r:embed="rId3"/>
                <a:stretch>
                  <a:fillRect l="-307" t="-2381" r="-4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3581400" y="2620710"/>
            <a:ext cx="112776" cy="395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43733" y="1813554"/>
            <a:ext cx="6670077" cy="3078841"/>
            <a:chOff x="43733" y="1959858"/>
            <a:chExt cx="6670077" cy="3078841"/>
          </a:xfrm>
        </p:grpSpPr>
        <p:grpSp>
          <p:nvGrpSpPr>
            <p:cNvPr id="42" name="Group 41"/>
            <p:cNvGrpSpPr/>
            <p:nvPr/>
          </p:nvGrpSpPr>
          <p:grpSpPr>
            <a:xfrm>
              <a:off x="43733" y="2267722"/>
              <a:ext cx="6670077" cy="2770977"/>
              <a:chOff x="43733" y="2267722"/>
              <a:chExt cx="6670077" cy="27709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76" y="2430620"/>
                <a:ext cx="5032888" cy="2608079"/>
              </a:xfrm>
              <a:prstGeom prst="rect">
                <a:avLst/>
              </a:prstGeom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>
                <a:off x="1854200" y="3465576"/>
                <a:ext cx="2032" cy="115214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250040" y="2743200"/>
                <a:ext cx="0" cy="47380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71500" y="2980102"/>
                <a:ext cx="4572" cy="45720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2496312" y="2267722"/>
                    <a:ext cx="260604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Observations Mean: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𝒀</m:t>
                            </m:r>
                          </m:e>
                        </m:acc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</m:d>
                      </m:oMath>
                    </a14:m>
                    <a:endParaRPr lang="en-US" b="1" dirty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6312" y="2267722"/>
                    <a:ext cx="260604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39" t="-8197" r="-117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>
                <a:off x="265176" y="2980102"/>
                <a:ext cx="264584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5176" y="3438144"/>
                <a:ext cx="47548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68780" y="3815960"/>
                <a:ext cx="1655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Accuracy (</a:t>
                </a:r>
                <a:r>
                  <a:rPr lang="en-US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58746" y="2795436"/>
                <a:ext cx="1655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Precision (</a:t>
                </a:r>
                <a:r>
                  <a:rPr lang="en-US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3733" y="2655126"/>
                    <a:ext cx="1655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Stability: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</m:d>
                      </m:oMath>
                    </a14:m>
                    <a:endParaRPr lang="en-US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33" y="2655126"/>
                    <a:ext cx="165506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1025650" y="1959858"/>
              <a:ext cx="3756662" cy="2733332"/>
              <a:chOff x="1025650" y="1959858"/>
              <a:chExt cx="3756662" cy="2733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2911020" y="4323858"/>
                    <a:ext cx="187129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Reference: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</m:d>
                      </m:oMath>
                    </a14:m>
                    <a:endParaRPr lang="en-US" b="1" i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1020" y="4323858"/>
                    <a:ext cx="187129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25650" y="1959858"/>
                    <a:ext cx="207889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Observations: </a:t>
                    </a:r>
                    <a14:m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</m:d>
                      </m:oMath>
                    </a14:m>
                    <a:endParaRPr lang="en-US" b="1" i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 algn="just"/>
                    <a:endParaRPr lang="en-US" b="1" dirty="0" smtClean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650" y="1959858"/>
                    <a:ext cx="2078897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46" t="-46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/>
              <p:nvPr/>
            </p:nvCxnSpPr>
            <p:spPr>
              <a:xfrm>
                <a:off x="1840992" y="2296501"/>
                <a:ext cx="166328" cy="8682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5472890" y="963826"/>
            <a:ext cx="6629450" cy="3883918"/>
            <a:chOff x="5472890" y="963826"/>
            <a:chExt cx="6629450" cy="3883918"/>
          </a:xfrm>
        </p:grpSpPr>
        <p:grpSp>
          <p:nvGrpSpPr>
            <p:cNvPr id="68" name="Group 67"/>
            <p:cNvGrpSpPr/>
            <p:nvPr/>
          </p:nvGrpSpPr>
          <p:grpSpPr>
            <a:xfrm>
              <a:off x="5472890" y="963826"/>
              <a:ext cx="6629450" cy="3698361"/>
              <a:chOff x="5472890" y="1227090"/>
              <a:chExt cx="6629450" cy="369836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472890" y="1537879"/>
                <a:ext cx="6629450" cy="3387572"/>
                <a:chOff x="5454602" y="1537879"/>
                <a:chExt cx="6629450" cy="3387572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611821" y="1537879"/>
                  <a:ext cx="5472231" cy="3387572"/>
                  <a:chOff x="6611821" y="1537879"/>
                  <a:chExt cx="5472231" cy="3387572"/>
                </a:xfrm>
              </p:grpSpPr>
              <p:pic>
                <p:nvPicPr>
                  <p:cNvPr id="18" name="Picture 2" descr="A close up of a map&#10;&#10;Description automatically generated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11821" y="1537879"/>
                    <a:ext cx="5472231" cy="33875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242048" y="2357218"/>
                    <a:ext cx="4413504" cy="263492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5454602" y="1882981"/>
                  <a:ext cx="1787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Secular trend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371835" y="1759111"/>
                  <a:ext cx="2061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Seasonal variations </a:t>
                  </a:r>
                </a:p>
              </p:txBody>
            </p: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807868" y="2174715"/>
                  <a:ext cx="361028" cy="1825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H="1">
                  <a:off x="8833105" y="2036869"/>
                  <a:ext cx="329183" cy="2596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9162288" y="2036869"/>
                  <a:ext cx="125859" cy="3203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Rectangle 66"/>
              <p:cNvSpPr/>
              <p:nvPr/>
            </p:nvSpPr>
            <p:spPr>
              <a:xfrm>
                <a:off x="8244786" y="1227090"/>
                <a:ext cx="23518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Stability</a:t>
                </a: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7684153" y="4539967"/>
              <a:ext cx="33744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Courtesy of Dave Tobin, UW-Madison</a:t>
              </a:r>
              <a:endParaRPr lang="en-US" sz="14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4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2080" y="711200"/>
            <a:ext cx="11907520" cy="517144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 err="1"/>
              <a:t>VarBC</a:t>
            </a:r>
            <a:r>
              <a:rPr lang="en-US" sz="2600" b="1" dirty="0"/>
              <a:t> has the major purpose to estimate and correct biases during data assimilation</a:t>
            </a:r>
            <a:r>
              <a:rPr lang="en-US" sz="2600" dirty="0"/>
              <a:t>. </a:t>
            </a:r>
            <a:r>
              <a:rPr lang="en-US" sz="2600" dirty="0" smtClean="0"/>
              <a:t>The radiance </a:t>
            </a:r>
            <a:r>
              <a:rPr lang="en-US" sz="2600" dirty="0"/>
              <a:t>biases for a particular satellite/sensor and channel </a:t>
            </a:r>
            <a:r>
              <a:rPr lang="en-US" sz="2600" dirty="0" smtClean="0"/>
              <a:t>are </a:t>
            </a:r>
            <a:r>
              <a:rPr lang="en-US" sz="2600" dirty="0"/>
              <a:t>expressed in terms of a number of predictors (</a:t>
            </a:r>
            <a:r>
              <a:rPr lang="en-US" sz="2600" i="1" dirty="0"/>
              <a:t>p</a:t>
            </a:r>
            <a:r>
              <a:rPr lang="en-US" sz="2600" i="1" baseline="-25000" dirty="0"/>
              <a:t>i</a:t>
            </a:r>
            <a:r>
              <a:rPr lang="en-US" sz="2600" dirty="0"/>
              <a:t>) that could depend on the state of the instrument (scan, FOV, </a:t>
            </a:r>
            <a:r>
              <a:rPr lang="en-US" sz="2600" dirty="0" err="1"/>
              <a:t>etc</a:t>
            </a:r>
            <a:r>
              <a:rPr lang="en-US" sz="2600" dirty="0"/>
              <a:t>) or atmosphere. </a:t>
            </a:r>
            <a:r>
              <a:rPr lang="en-US" sz="2600" dirty="0" smtClean="0"/>
              <a:t>Then, </a:t>
            </a:r>
            <a:r>
              <a:rPr lang="en-US" sz="2600" dirty="0"/>
              <a:t>the </a:t>
            </a:r>
            <a:r>
              <a:rPr lang="en-US" sz="2600" dirty="0" err="1"/>
              <a:t>variational</a:t>
            </a:r>
            <a:r>
              <a:rPr lang="en-US" sz="2600" dirty="0"/>
              <a:t> analysis will estimate the bias and the model state variables simultaneously.</a:t>
            </a:r>
          </a:p>
          <a:p>
            <a:pPr algn="just"/>
            <a:endParaRPr lang="en-US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March 1st,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Bias Correction: General Overview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60" y="2819588"/>
            <a:ext cx="6436519" cy="3910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03" y="3152242"/>
            <a:ext cx="297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NOAA-14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Microwave Sounding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(MSU)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mean bias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derived from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73" y="4371286"/>
            <a:ext cx="3270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Variations of the NOAA-14 MSU internal calibration warm-target.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This was associated to the satellite orbital drifts  that affected the temperature of the on-board warm-target.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3280" y="2912721"/>
            <a:ext cx="34340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VarBC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estimated the MSU bias correction using all available observational information (including satellite data from other sensors). 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could be considered as an statistical procedure for cross-calibrating a sensor.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orde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 for this process to be successful,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bundant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amount of data is required.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08960" y="3523849"/>
            <a:ext cx="640080" cy="21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0908" y="4673600"/>
            <a:ext cx="388132" cy="12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05521" y="5792876"/>
            <a:ext cx="3434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Dick Dee and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Sakari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Uppala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ECMWF, Technical Memorandum, 575, 2008</a:t>
            </a:r>
          </a:p>
        </p:txBody>
      </p:sp>
    </p:spTree>
    <p:extLst>
      <p:ext uri="{BB962C8B-B14F-4D97-AF65-F5344CB8AC3E}">
        <p14:creationId xmlns:p14="http://schemas.microsoft.com/office/powerpoint/2010/main" val="32668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Long-term </a:t>
            </a:r>
            <a:r>
              <a:rPr lang="en-US" b="1" dirty="0" smtClean="0"/>
              <a:t>calibration stability is needed</a:t>
            </a:r>
            <a:r>
              <a:rPr lang="en-US" dirty="0" smtClean="0"/>
              <a:t>: </a:t>
            </a:r>
            <a:r>
              <a:rPr lang="en-US" dirty="0" smtClean="0"/>
              <a:t>Sensors require highly stable calibration references to provide long-term calibration stability, which should be longer than the </a:t>
            </a:r>
            <a:r>
              <a:rPr lang="en-US" dirty="0" err="1" smtClean="0"/>
              <a:t>VarBC</a:t>
            </a:r>
            <a:r>
              <a:rPr lang="en-US" dirty="0" smtClean="0"/>
              <a:t> spin up time.</a:t>
            </a:r>
          </a:p>
          <a:p>
            <a:pPr algn="just"/>
            <a:r>
              <a:rPr lang="en-US" b="1" dirty="0" smtClean="0"/>
              <a:t>Short-term </a:t>
            </a:r>
            <a:r>
              <a:rPr lang="en-US" b="1" dirty="0" smtClean="0"/>
              <a:t>calibration stability is needed</a:t>
            </a:r>
            <a:r>
              <a:rPr lang="en-US" dirty="0" smtClean="0"/>
              <a:t>: </a:t>
            </a:r>
            <a:r>
              <a:rPr lang="en-US" dirty="0" smtClean="0"/>
              <a:t>Sensors require robust designs to make the calibration insensitive to orbital thermal variations. Those calibration changes could not be detected by the </a:t>
            </a:r>
            <a:r>
              <a:rPr lang="en-US" dirty="0" err="1" smtClean="0"/>
              <a:t>VarBC</a:t>
            </a:r>
            <a:r>
              <a:rPr lang="en-US" dirty="0" smtClean="0"/>
              <a:t> under some conditions.</a:t>
            </a:r>
            <a:endParaRPr lang="en-US" dirty="0" smtClean="0"/>
          </a:p>
          <a:p>
            <a:pPr algn="just"/>
            <a:r>
              <a:rPr lang="en-US" b="1" dirty="0" smtClean="0"/>
              <a:t>Reliable calibration is needed:</a:t>
            </a:r>
            <a:r>
              <a:rPr lang="en-US" dirty="0" smtClean="0"/>
              <a:t> </a:t>
            </a:r>
            <a:r>
              <a:rPr lang="en-US" dirty="0" smtClean="0"/>
              <a:t>Sensors requires a comprehensive </a:t>
            </a:r>
            <a:r>
              <a:rPr lang="en-US" dirty="0" smtClean="0"/>
              <a:t>on-orbit and pre-launch </a:t>
            </a:r>
            <a:r>
              <a:rPr lang="en-US" dirty="0" smtClean="0"/>
              <a:t>characterization and testing </a:t>
            </a:r>
            <a:r>
              <a:rPr lang="en-US" dirty="0" smtClean="0"/>
              <a:t>performed </a:t>
            </a:r>
            <a:r>
              <a:rPr lang="en-US" dirty="0" smtClean="0"/>
              <a:t>with </a:t>
            </a:r>
            <a:r>
              <a:rPr lang="en-US" dirty="0" smtClean="0"/>
              <a:t>high standards. </a:t>
            </a:r>
          </a:p>
          <a:p>
            <a:pPr algn="just"/>
            <a:r>
              <a:rPr lang="en-US" b="1" dirty="0" smtClean="0"/>
              <a:t>Mature calibration methodologies are needed:</a:t>
            </a:r>
            <a:r>
              <a:rPr lang="en-US" dirty="0" smtClean="0"/>
              <a:t> </a:t>
            </a:r>
            <a:r>
              <a:rPr lang="en-US" dirty="0" smtClean="0"/>
              <a:t>The calibration should be </a:t>
            </a:r>
            <a:r>
              <a:rPr lang="en-US" dirty="0"/>
              <a:t>b</a:t>
            </a:r>
            <a:r>
              <a:rPr lang="en-US" dirty="0" smtClean="0"/>
              <a:t>ased on well-understood techniques to increase its reliability, maintainability and repeatability, facilitating the rapid transition to </a:t>
            </a:r>
            <a:r>
              <a:rPr lang="en-US" dirty="0" smtClean="0"/>
              <a:t>operations. This is particularly important for </a:t>
            </a:r>
            <a:r>
              <a:rPr lang="en-US" dirty="0" smtClean="0"/>
              <a:t>a constellation of </a:t>
            </a:r>
            <a:r>
              <a:rPr lang="en-US" dirty="0" smtClean="0"/>
              <a:t>sensors that could have short lifetime.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5" y="248329"/>
            <a:ext cx="11459816" cy="495487"/>
          </a:xfrm>
        </p:spPr>
        <p:txBody>
          <a:bodyPr/>
          <a:lstStyle/>
          <a:p>
            <a:r>
              <a:rPr lang="en-US" sz="3000" dirty="0" smtClean="0"/>
              <a:t>Sensor Calibration Needs for NWP </a:t>
            </a:r>
            <a:r>
              <a:rPr lang="en-US" sz="3000" dirty="0" smtClean="0"/>
              <a:t>Applications: </a:t>
            </a:r>
            <a:r>
              <a:rPr lang="en-US" sz="3000" dirty="0"/>
              <a:t>Mature Calibration </a:t>
            </a:r>
            <a:r>
              <a:rPr lang="en-US" sz="3000" dirty="0" smtClean="0"/>
              <a:t>Methodologies working to Calibrate a Robust </a:t>
            </a:r>
            <a:r>
              <a:rPr lang="en-US" sz="3000" dirty="0" smtClean="0"/>
              <a:t>Sensor Design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00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main requirements are </a:t>
            </a:r>
            <a:r>
              <a:rPr lang="en-US" b="1" dirty="0" smtClean="0"/>
              <a:t>high long-term stability and accuracy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For NWP applications</a:t>
            </a:r>
            <a:r>
              <a:rPr lang="en-US" dirty="0" smtClean="0"/>
              <a:t> the required accuracy should be about </a:t>
            </a:r>
            <a:r>
              <a:rPr lang="en-US" b="1" dirty="0" smtClean="0"/>
              <a:t>0.3 K or less.</a:t>
            </a:r>
          </a:p>
          <a:p>
            <a:pPr algn="just"/>
            <a:r>
              <a:rPr lang="en-US" b="1" dirty="0" smtClean="0"/>
              <a:t>For Climate application </a:t>
            </a:r>
            <a:r>
              <a:rPr lang="en-US" dirty="0"/>
              <a:t>required accuracy should be about </a:t>
            </a:r>
            <a:r>
              <a:rPr lang="en-US" b="1" dirty="0" smtClean="0"/>
              <a:t>0.05 K/decade or less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spectral coverage of the reference sensor </a:t>
            </a:r>
            <a:r>
              <a:rPr lang="en-US" b="1" dirty="0" smtClean="0"/>
              <a:t>should span all channels of the monitored </a:t>
            </a:r>
            <a:r>
              <a:rPr lang="en-US" b="1" dirty="0" smtClean="0"/>
              <a:t>sensors.</a:t>
            </a:r>
            <a:endParaRPr lang="en-US" b="1" dirty="0" smtClean="0"/>
          </a:p>
          <a:p>
            <a:pPr algn="just"/>
            <a:r>
              <a:rPr lang="en-US" dirty="0"/>
              <a:t>The </a:t>
            </a:r>
            <a:r>
              <a:rPr lang="en-US" dirty="0" smtClean="0"/>
              <a:t>spatial </a:t>
            </a:r>
            <a:r>
              <a:rPr lang="en-US" dirty="0"/>
              <a:t>coverage of the reference sensor </a:t>
            </a:r>
            <a:r>
              <a:rPr lang="en-US" b="1" dirty="0"/>
              <a:t>should </a:t>
            </a:r>
            <a:r>
              <a:rPr lang="en-US" b="1" dirty="0" smtClean="0"/>
              <a:t>cover the area of the  </a:t>
            </a:r>
            <a:r>
              <a:rPr lang="en-US" b="1" dirty="0"/>
              <a:t>monitored </a:t>
            </a:r>
            <a:r>
              <a:rPr lang="en-US" b="1" dirty="0" smtClean="0"/>
              <a:t>sensors.</a:t>
            </a:r>
            <a:endParaRPr lang="en-US" b="1" dirty="0" smtClean="0"/>
          </a:p>
          <a:p>
            <a:pPr algn="just"/>
            <a:r>
              <a:rPr lang="en-US" dirty="0"/>
              <a:t>The </a:t>
            </a:r>
            <a:r>
              <a:rPr lang="en-US" dirty="0" smtClean="0"/>
              <a:t>scan angle dependence of the </a:t>
            </a:r>
            <a:r>
              <a:rPr lang="en-US" dirty="0"/>
              <a:t>reference </a:t>
            </a:r>
            <a:r>
              <a:rPr lang="en-US" dirty="0" smtClean="0"/>
              <a:t>sensor </a:t>
            </a:r>
            <a:r>
              <a:rPr lang="en-US" b="1" dirty="0" smtClean="0"/>
              <a:t>should be well-characterized.</a:t>
            </a:r>
            <a:endParaRPr lang="en-US" b="1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reference sensor </a:t>
            </a:r>
            <a:r>
              <a:rPr lang="en-US" b="1" dirty="0"/>
              <a:t>should </a:t>
            </a:r>
            <a:r>
              <a:rPr lang="en-US" b="1" dirty="0" smtClean="0"/>
              <a:t>have high geolocation accuracy.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Requirements for an </a:t>
            </a:r>
            <a:r>
              <a:rPr lang="en-US" dirty="0">
                <a:solidFill>
                  <a:schemeClr val="tx1"/>
                </a:solidFill>
              </a:rPr>
              <a:t>On-Orbit Calibration </a:t>
            </a:r>
            <a:r>
              <a:rPr lang="en-US" dirty="0" smtClean="0">
                <a:solidFill>
                  <a:schemeClr val="tx1"/>
                </a:solidFill>
              </a:rPr>
              <a:t>Reference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6111879"/>
            <a:ext cx="10471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Nominal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decadal climate temperature trends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 in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0.1–0.2K per decade [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Strow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DeSouza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-Machado,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Atmos. Meas. Tech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.,2020]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087120"/>
            <a:ext cx="10515600" cy="517144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Majority </a:t>
            </a:r>
            <a:r>
              <a:rPr lang="en-US" dirty="0"/>
              <a:t>of operational infrared and microwave sounders highly rely </a:t>
            </a:r>
            <a:r>
              <a:rPr lang="en-US" dirty="0" smtClean="0"/>
              <a:t>1) on </a:t>
            </a:r>
            <a:r>
              <a:rPr lang="en-US" b="1" dirty="0"/>
              <a:t>rigorous ground TVAC testing and </a:t>
            </a:r>
            <a:r>
              <a:rPr lang="en-US" b="1" dirty="0" smtClean="0"/>
              <a:t>on-orbit characterization</a:t>
            </a:r>
            <a:r>
              <a:rPr lang="en-US" dirty="0"/>
              <a:t>, </a:t>
            </a:r>
            <a:r>
              <a:rPr lang="en-US" dirty="0" smtClean="0"/>
              <a:t>2) on </a:t>
            </a:r>
            <a:r>
              <a:rPr lang="en-US" b="1" dirty="0"/>
              <a:t>observations at deep space and internal calibration targets </a:t>
            </a:r>
            <a:r>
              <a:rPr lang="en-US" dirty="0"/>
              <a:t>characterized by its high radiometric stability, </a:t>
            </a:r>
            <a:r>
              <a:rPr lang="en-US" dirty="0" smtClean="0"/>
              <a:t>3) and </a:t>
            </a:r>
            <a:r>
              <a:rPr lang="en-US" dirty="0"/>
              <a:t>on </a:t>
            </a:r>
            <a:r>
              <a:rPr lang="en-US" b="1" dirty="0"/>
              <a:t>well-established </a:t>
            </a:r>
            <a:r>
              <a:rPr lang="en-US" b="1" dirty="0" smtClean="0"/>
              <a:t>on-orbit methodologies</a:t>
            </a:r>
            <a:r>
              <a:rPr lang="en-US" dirty="0" smtClean="0"/>
              <a:t> </a:t>
            </a:r>
            <a:r>
              <a:rPr lang="en-US" dirty="0"/>
              <a:t>to successfully meet the mission calibration requirements needed for NWP applications.</a:t>
            </a:r>
          </a:p>
          <a:p>
            <a:pPr algn="just"/>
            <a:r>
              <a:rPr lang="en-US" dirty="0" smtClean="0"/>
              <a:t>Having </a:t>
            </a:r>
            <a:r>
              <a:rPr lang="en-US" dirty="0"/>
              <a:t>a </a:t>
            </a:r>
            <a:r>
              <a:rPr lang="en-US" b="1" dirty="0"/>
              <a:t>robust instrument design </a:t>
            </a:r>
            <a:r>
              <a:rPr lang="en-US" dirty="0"/>
              <a:t>along with </a:t>
            </a:r>
            <a:r>
              <a:rPr lang="en-US" b="1" dirty="0"/>
              <a:t>proper pre-launch </a:t>
            </a:r>
            <a:r>
              <a:rPr lang="en-US" b="1" dirty="0" smtClean="0"/>
              <a:t>and on-orbit characterization</a:t>
            </a:r>
            <a:r>
              <a:rPr lang="en-US" dirty="0" smtClean="0"/>
              <a:t> </a:t>
            </a:r>
            <a:r>
              <a:rPr lang="en-US" dirty="0"/>
              <a:t>has demonstrated to be critical for meeting successfully the mission </a:t>
            </a:r>
            <a:r>
              <a:rPr lang="en-US" dirty="0" smtClean="0"/>
              <a:t>requirements.</a:t>
            </a:r>
            <a:endParaRPr lang="en-US" dirty="0"/>
          </a:p>
          <a:p>
            <a:pPr marL="114300" indent="0" algn="just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7503" y="366317"/>
            <a:ext cx="11290853" cy="495487"/>
          </a:xfrm>
        </p:spPr>
        <p:txBody>
          <a:bodyPr/>
          <a:lstStyle/>
          <a:p>
            <a:r>
              <a:rPr lang="en-US" dirty="0" smtClean="0"/>
              <a:t>Behind the Successful </a:t>
            </a:r>
            <a:r>
              <a:rPr lang="en-US" dirty="0" smtClean="0"/>
              <a:t>Calibration </a:t>
            </a:r>
            <a:r>
              <a:rPr lang="en-US" dirty="0" smtClean="0"/>
              <a:t>of  </a:t>
            </a:r>
            <a:r>
              <a:rPr lang="en-US" dirty="0" smtClean="0"/>
              <a:t>Conventional </a:t>
            </a:r>
            <a:r>
              <a:rPr lang="en-US" dirty="0" smtClean="0"/>
              <a:t>Operational Microwave </a:t>
            </a:r>
            <a:r>
              <a:rPr lang="en-US" dirty="0" smtClean="0"/>
              <a:t>and </a:t>
            </a:r>
            <a:r>
              <a:rPr lang="en-US" dirty="0"/>
              <a:t>I</a:t>
            </a:r>
            <a:r>
              <a:rPr lang="en-US" dirty="0" smtClean="0"/>
              <a:t>nfrared Sounders for NWP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smtClean="0"/>
              <a:t>Sensor </a:t>
            </a:r>
            <a:r>
              <a:rPr lang="en-US" dirty="0" smtClean="0"/>
              <a:t>Data Requirements for NWP Applications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27280"/>
              </p:ext>
            </p:extLst>
          </p:nvPr>
        </p:nvGraphicFramePr>
        <p:xfrm>
          <a:off x="78659" y="1744981"/>
          <a:ext cx="11985521" cy="449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49">
                  <a:extLst>
                    <a:ext uri="{9D8B030D-6E8A-4147-A177-3AD203B41FA5}">
                      <a16:colId xmlns:a16="http://schemas.microsoft.com/office/drawing/2014/main" val="3803252149"/>
                    </a:ext>
                  </a:extLst>
                </a:gridCol>
                <a:gridCol w="3422822">
                  <a:extLst>
                    <a:ext uri="{9D8B030D-6E8A-4147-A177-3AD203B41FA5}">
                      <a16:colId xmlns:a16="http://schemas.microsoft.com/office/drawing/2014/main" val="1706316197"/>
                    </a:ext>
                  </a:extLst>
                </a:gridCol>
                <a:gridCol w="3562969">
                  <a:extLst>
                    <a:ext uri="{9D8B030D-6E8A-4147-A177-3AD203B41FA5}">
                      <a16:colId xmlns:a16="http://schemas.microsoft.com/office/drawing/2014/main" val="2386381022"/>
                    </a:ext>
                  </a:extLst>
                </a:gridCol>
                <a:gridCol w="2417698">
                  <a:extLst>
                    <a:ext uri="{9D8B030D-6E8A-4147-A177-3AD203B41FA5}">
                      <a16:colId xmlns:a16="http://schemas.microsoft.com/office/drawing/2014/main" val="1919561136"/>
                    </a:ext>
                  </a:extLst>
                </a:gridCol>
                <a:gridCol w="1366683">
                  <a:extLst>
                    <a:ext uri="{9D8B030D-6E8A-4147-A177-3AD203B41FA5}">
                      <a16:colId xmlns:a16="http://schemas.microsoft.com/office/drawing/2014/main" val="2812666228"/>
                    </a:ext>
                  </a:extLst>
                </a:gridCol>
              </a:tblGrid>
              <a:tr h="5632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Sounder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Sensor Data Record Mission Requirements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82816"/>
                  </a:ext>
                </a:extLst>
              </a:tr>
              <a:tr h="491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NEDN/NEDT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R.U.= </a:t>
                      </a:r>
                      <a:r>
                        <a:rPr lang="en-US" sz="1400" dirty="0" err="1">
                          <a:effectLst/>
                        </a:rPr>
                        <a:t>mW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sr</a:t>
                      </a:r>
                      <a:r>
                        <a:rPr lang="en-US" sz="1400" dirty="0">
                          <a:effectLst/>
                        </a:rPr>
                        <a:t>/cm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Radiometric Accuracy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Spectral Stability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Geometric Uncertainty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7249351"/>
                  </a:ext>
                </a:extLst>
              </a:tr>
              <a:tr h="1473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(IR)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LWIR: &lt;0.45 R.U. / &lt;0.5 K at 287 BB;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MWIR:  &lt;0.08 R.U. / &lt;0.25 K at 287 BB;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 SWIR: &lt;0.015 R.U. / &lt;0.25 K at 287 BB;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LWIR: &lt;0.5</a:t>
                      </a:r>
                      <a:r>
                        <a:rPr lang="en-US" sz="1400" b="1" dirty="0" smtClean="0">
                          <a:effectLst/>
                        </a:rPr>
                        <a:t>% (0.4-0.2</a:t>
                      </a:r>
                      <a:r>
                        <a:rPr lang="en-US" sz="1400" b="1" baseline="0" dirty="0" smtClean="0">
                          <a:effectLst/>
                        </a:rPr>
                        <a:t>K</a:t>
                      </a:r>
                      <a:r>
                        <a:rPr lang="en-US" sz="1400" b="1" dirty="0" smtClean="0">
                          <a:effectLst/>
                        </a:rPr>
                        <a:t>) </a:t>
                      </a:r>
                      <a:r>
                        <a:rPr lang="en-US" sz="1400" dirty="0">
                          <a:effectLst/>
                        </a:rPr>
                        <a:t>at 287K BB;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MWIR: &lt;0.6</a:t>
                      </a:r>
                      <a:r>
                        <a:rPr lang="en-US" sz="1400" b="1" dirty="0" smtClean="0">
                          <a:effectLst/>
                        </a:rPr>
                        <a:t>% (0.3-0.2K) </a:t>
                      </a:r>
                      <a:r>
                        <a:rPr lang="en-US" sz="1400" dirty="0">
                          <a:effectLst/>
                        </a:rPr>
                        <a:t>at 287K BB;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SWIR: &lt;0.8</a:t>
                      </a:r>
                      <a:r>
                        <a:rPr lang="en-US" sz="1400" b="1" dirty="0" smtClean="0">
                          <a:effectLst/>
                        </a:rPr>
                        <a:t>% (0.25-0.15K)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at 287K BB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Percent of 287 K Blackbody radiance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ppm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 km for a FOV=14 km diameter at nadir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504824"/>
                  </a:ext>
                </a:extLst>
              </a:tr>
              <a:tr h="1965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ATMS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(Microwave)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22-33 GHz: &lt; 0.8 K;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50-60 GHz: &lt; 1-3.5 K;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 85-183 GHz: &lt; 1.0 K;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22-33 GHz: &lt; 1.0 K;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50-60 GHz: &lt; 0.75 K;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 85-183 GHz: &lt; 1.0 K;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22-33 GHz: &lt; 10 MHz;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50-60 GHz: &lt; 0.5-10 MHz;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 85-165 GHz: &lt; 200 MHz;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183 GHz: &lt; 30 MHz;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05694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42146" y="1098359"/>
            <a:ext cx="9596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of representative levels of sensor data record (SDR) requirements for NWP applications, based on the JPSS program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Level-1 Requirements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ATMS and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sounders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1st,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Systems Performance Assessment Team (SAT)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ATMS vs TEMPEST-D: The Two-Point Calibration Principle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2399" y="1717829"/>
            <a:ext cx="5491144" cy="3226718"/>
            <a:chOff x="7437783" y="4487351"/>
            <a:chExt cx="3982440" cy="23401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7783" y="4487351"/>
              <a:ext cx="3789089" cy="234016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67670" y="6602954"/>
              <a:ext cx="3852553" cy="200893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ATMS Scan Sequence. From ATMS ATBD</a:t>
              </a:r>
              <a:endParaRPr lang="en-US" sz="1200" b="1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4026" y="821951"/>
            <a:ext cx="6129363" cy="6002910"/>
            <a:chOff x="5726542" y="821951"/>
            <a:chExt cx="6129363" cy="60029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5252" y="821951"/>
              <a:ext cx="3449256" cy="55544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26542" y="6363196"/>
              <a:ext cx="6129363" cy="461665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TEMPEST-D Scan Sequence. </a:t>
              </a:r>
              <a:r>
                <a:rPr lang="en-US" sz="1200" b="1" i="1" dirty="0"/>
                <a:t>The TEMPEST-D absolute calibration accuracy and precision is within 1 K and 0.6 K, respectively From </a:t>
              </a:r>
              <a:r>
                <a:rPr lang="en-US" sz="1200" b="1" i="1" dirty="0" smtClean="0"/>
                <a:t>W. Berg et al. TGRS 2020.</a:t>
              </a:r>
              <a:endParaRPr lang="en-US" sz="1200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45813" y="3817374"/>
              <a:ext cx="1137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Earth Scene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18800" y="3263376"/>
              <a:ext cx="11371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Internal Calibration Target View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98055" y="5367459"/>
              <a:ext cx="1137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Cold Sky View</a:t>
              </a:r>
              <a:endParaRPr lang="en-US" sz="10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8524241" y="5148331"/>
              <a:ext cx="375919" cy="219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0575276" y="3540375"/>
              <a:ext cx="349232" cy="276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5981975" y="4781101"/>
              <a:ext cx="3014839" cy="261610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TB Mean and Standard Deviation (K)</a:t>
              </a:r>
              <a:endParaRPr lang="en-US" sz="11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52982" y="1116221"/>
            <a:ext cx="2351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ATMS</a:t>
            </a:r>
            <a:endParaRPr lang="en-US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1116221"/>
            <a:ext cx="2351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TEMPEST-D</a:t>
            </a:r>
            <a:endParaRPr lang="en-US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11557" y="1717829"/>
            <a:ext cx="725556" cy="43896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84244" y="3002450"/>
            <a:ext cx="725556" cy="438962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2242" y="5146045"/>
            <a:ext cx="710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ATMS and TEMPEST-D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sensors rely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 the same calibration principle and provide calibrated observations with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nearly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same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quality. We recognize that those sensors have different designs, but at the same time those sensor have key similarities.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6658</TotalTime>
  <Words>2601</Words>
  <Application>Microsoft Office PowerPoint</Application>
  <PresentationFormat>Widescreen</PresentationFormat>
  <Paragraphs>205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1_Office Theme</vt:lpstr>
      <vt:lpstr>PowerPoint Presentation</vt:lpstr>
      <vt:lpstr>Main Questions to Address</vt:lpstr>
      <vt:lpstr>Critical Calibration Parameter</vt:lpstr>
      <vt:lpstr>Variational Bias Correction: General Overview</vt:lpstr>
      <vt:lpstr>Sensor Calibration Needs for NWP Applications: Mature Calibration Methodologies working to Calibrate a Robust Sensor Design</vt:lpstr>
      <vt:lpstr>Requirements for an On-Orbit Calibration Reference </vt:lpstr>
      <vt:lpstr>Behind the Successful Calibration of  Conventional Operational Microwave and Infrared Sounders for NWP Applications</vt:lpstr>
      <vt:lpstr>Typical Sensor Data Requirements for NWP Applications</vt:lpstr>
      <vt:lpstr>ATMS vs TEMPEST-D: The Two-Point Calibration Principle</vt:lpstr>
      <vt:lpstr>Radiometric Inter-comparison Between NOAA-20/CrIS and Metop/IASI: High Radiometric Agreement </vt:lpstr>
      <vt:lpstr>Pre-launch and On-Orbit Calibration Correction Activities: MW Sounders</vt:lpstr>
      <vt:lpstr>Pre-launch and On-Orbit Calibration Correction Activities: IR Sounders</vt:lpstr>
      <vt:lpstr>1) What calibration errors are covered by VarBC in NWP that should not be a concern for Smallsats?.</vt:lpstr>
      <vt:lpstr>2) What types of calibration errors that are uncorrectable by VarBC and require sensor calibration?.</vt:lpstr>
      <vt:lpstr>3) Do we need an on-orbit anchor reference sensor to achieve acceptable calibration for smallsats/cubesats or is hot/cold reference type of calibration enough for smallsats/cubesats (if possible)?.</vt:lpstr>
      <vt:lpstr>Recommendations (1/3)</vt:lpstr>
      <vt:lpstr>Recommendations (2/3)</vt:lpstr>
      <vt:lpstr>Recommendations (3/3)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Parameters of Geo-Sounders</dc:title>
  <dc:creator>Zhipeng Wang</dc:creator>
  <cp:lastModifiedBy>Flavio Iturbide-Sanchez</cp:lastModifiedBy>
  <cp:revision>628</cp:revision>
  <dcterms:created xsi:type="dcterms:W3CDTF">2020-08-13T13:03:45Z</dcterms:created>
  <dcterms:modified xsi:type="dcterms:W3CDTF">2021-03-15T06:05:14Z</dcterms:modified>
</cp:coreProperties>
</file>