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94660"/>
  </p:normalViewPr>
  <p:slideViewPr>
    <p:cSldViewPr snapToGrid="0">
      <p:cViewPr varScale="1">
        <p:scale>
          <a:sx n="67" d="100"/>
          <a:sy n="67" d="100"/>
        </p:scale>
        <p:origin x="5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9626-9568-4B5F-868E-6BDE9C672268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006-0E85-4B77-9195-7C8838BE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096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9626-9568-4B5F-868E-6BDE9C672268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006-0E85-4B77-9195-7C8838BE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62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9626-9568-4B5F-868E-6BDE9C672268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006-0E85-4B77-9195-7C8838BE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016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9626-9568-4B5F-868E-6BDE9C672268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006-0E85-4B77-9195-7C8838BE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973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9626-9568-4B5F-868E-6BDE9C672268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006-0E85-4B77-9195-7C8838BE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811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9626-9568-4B5F-868E-6BDE9C672268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006-0E85-4B77-9195-7C8838BE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153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9626-9568-4B5F-868E-6BDE9C672268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006-0E85-4B77-9195-7C8838BE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502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9626-9568-4B5F-868E-6BDE9C672268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006-0E85-4B77-9195-7C8838BE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64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9626-9568-4B5F-868E-6BDE9C672268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006-0E85-4B77-9195-7C8838BE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2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9626-9568-4B5F-868E-6BDE9C672268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006-0E85-4B77-9195-7C8838BE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80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9626-9568-4B5F-868E-6BDE9C672268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0006-0E85-4B77-9195-7C8838BE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148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49626-9568-4B5F-868E-6BDE9C672268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E0006-0E85-4B77-9195-7C8838BE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362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8663" y="1122362"/>
            <a:ext cx="10672762" cy="2849563"/>
          </a:xfrm>
        </p:spPr>
        <p:txBody>
          <a:bodyPr>
            <a:normAutofit/>
          </a:bodyPr>
          <a:lstStyle/>
          <a:p>
            <a:r>
              <a:rPr lang="en-US" dirty="0" smtClean="0"/>
              <a:t>Should MW </a:t>
            </a:r>
            <a:r>
              <a:rPr lang="en-US" dirty="0"/>
              <a:t>and IR </a:t>
            </a:r>
            <a:r>
              <a:rPr lang="en-US" dirty="0" smtClean="0"/>
              <a:t>sensors Be collocated on the same platform? (and other similar questions)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6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1825624"/>
            <a:ext cx="10810875" cy="4875213"/>
          </a:xfrm>
        </p:spPr>
        <p:txBody>
          <a:bodyPr>
            <a:normAutofit/>
          </a:bodyPr>
          <a:lstStyle/>
          <a:p>
            <a:r>
              <a:rPr lang="en-US" dirty="0"/>
              <a:t>Questions arise as part of the next-gen space architecture discussions, on whether </a:t>
            </a:r>
          </a:p>
          <a:p>
            <a:pPr lvl="1">
              <a:buFontTx/>
              <a:buChar char="-"/>
            </a:pPr>
            <a:r>
              <a:rPr lang="en-US" dirty="0"/>
              <a:t>MW and IR sensors should be collocated on the same platform</a:t>
            </a:r>
          </a:p>
          <a:p>
            <a:pPr lvl="1">
              <a:buFontTx/>
              <a:buChar char="-"/>
            </a:pPr>
            <a:r>
              <a:rPr lang="en-US" dirty="0"/>
              <a:t>Should we have the </a:t>
            </a:r>
            <a:r>
              <a:rPr lang="en-US" dirty="0" err="1"/>
              <a:t>ShortWave</a:t>
            </a:r>
            <a:r>
              <a:rPr lang="en-US" dirty="0"/>
              <a:t>, </a:t>
            </a:r>
            <a:r>
              <a:rPr lang="en-US" dirty="0" err="1"/>
              <a:t>MidWave</a:t>
            </a:r>
            <a:r>
              <a:rPr lang="en-US" dirty="0"/>
              <a:t> and </a:t>
            </a:r>
            <a:r>
              <a:rPr lang="en-US" dirty="0" err="1"/>
              <a:t>LongWave</a:t>
            </a:r>
            <a:r>
              <a:rPr lang="en-US" dirty="0"/>
              <a:t> bands on the same sensor? Or is </a:t>
            </a:r>
            <a:r>
              <a:rPr lang="en-US" dirty="0" err="1"/>
              <a:t>is</a:t>
            </a:r>
            <a:r>
              <a:rPr lang="en-US" dirty="0"/>
              <a:t> possible to exploit them separated from different sensor</a:t>
            </a:r>
            <a:endParaRPr lang="en-US" dirty="0" smtClean="0"/>
          </a:p>
          <a:p>
            <a:r>
              <a:rPr lang="en-US" dirty="0" smtClean="0"/>
              <a:t>These are important questions because:</a:t>
            </a:r>
          </a:p>
          <a:p>
            <a:pPr lvl="1">
              <a:buFontTx/>
              <a:buChar char="-"/>
            </a:pPr>
            <a:r>
              <a:rPr lang="en-US" dirty="0" smtClean="0"/>
              <a:t>Consequences on the technology (maturity, cost,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>
              <a:buFontTx/>
              <a:buChar char="-"/>
            </a:pPr>
            <a:r>
              <a:rPr lang="en-US" dirty="0" smtClean="0"/>
              <a:t>Also on the science side: disaggregation might have (or not) impact on the performance</a:t>
            </a:r>
          </a:p>
          <a:p>
            <a:pPr lvl="1">
              <a:buFontTx/>
              <a:buChar char="-"/>
            </a:pPr>
            <a:r>
              <a:rPr lang="en-US" dirty="0" smtClean="0"/>
              <a:t>Disaggregation could lead to more spatial (and temporal) coverages (for the same number of sensors)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136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448291"/>
              </p:ext>
            </p:extLst>
          </p:nvPr>
        </p:nvGraphicFramePr>
        <p:xfrm>
          <a:off x="312239" y="2073124"/>
          <a:ext cx="11640620" cy="3474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5235">
                  <a:extLst>
                    <a:ext uri="{9D8B030D-6E8A-4147-A177-3AD203B41FA5}">
                      <a16:colId xmlns:a16="http://schemas.microsoft.com/office/drawing/2014/main" val="1580004332"/>
                    </a:ext>
                  </a:extLst>
                </a:gridCol>
                <a:gridCol w="1835863">
                  <a:extLst>
                    <a:ext uri="{9D8B030D-6E8A-4147-A177-3AD203B41FA5}">
                      <a16:colId xmlns:a16="http://schemas.microsoft.com/office/drawing/2014/main" val="243928175"/>
                    </a:ext>
                  </a:extLst>
                </a:gridCol>
                <a:gridCol w="1500188">
                  <a:extLst>
                    <a:ext uri="{9D8B030D-6E8A-4147-A177-3AD203B41FA5}">
                      <a16:colId xmlns:a16="http://schemas.microsoft.com/office/drawing/2014/main" val="4124585270"/>
                    </a:ext>
                  </a:extLst>
                </a:gridCol>
                <a:gridCol w="1914525">
                  <a:extLst>
                    <a:ext uri="{9D8B030D-6E8A-4147-A177-3AD203B41FA5}">
                      <a16:colId xmlns:a16="http://schemas.microsoft.com/office/drawing/2014/main" val="2849337573"/>
                    </a:ext>
                  </a:extLst>
                </a:gridCol>
                <a:gridCol w="2754706">
                  <a:extLst>
                    <a:ext uri="{9D8B030D-6E8A-4147-A177-3AD203B41FA5}">
                      <a16:colId xmlns:a16="http://schemas.microsoft.com/office/drawing/2014/main" val="691420184"/>
                    </a:ext>
                  </a:extLst>
                </a:gridCol>
                <a:gridCol w="1940103">
                  <a:extLst>
                    <a:ext uri="{9D8B030D-6E8A-4147-A177-3AD203B41FA5}">
                      <a16:colId xmlns:a16="http://schemas.microsoft.com/office/drawing/2014/main" val="129951589"/>
                    </a:ext>
                  </a:extLst>
                </a:gridCol>
              </a:tblGrid>
              <a:tr h="5200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NOAA (NESDIS)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NASA/GMAO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JPSS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UKMO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ECMWF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203297"/>
                  </a:ext>
                </a:extLst>
              </a:tr>
              <a:tr h="520070">
                <a:tc>
                  <a:txBody>
                    <a:bodyPr/>
                    <a:lstStyle/>
                    <a:p>
                      <a:r>
                        <a:rPr lang="en-US" dirty="0" smtClean="0"/>
                        <a:t>IR and MW collocated and assimilated together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direct</a:t>
                      </a:r>
                      <a:r>
                        <a:rPr lang="en-US" baseline="0" dirty="0" smtClean="0"/>
                        <a:t> advantage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Concurrent </a:t>
                      </a:r>
                      <a:r>
                        <a:rPr lang="en-US" dirty="0" smtClean="0"/>
                        <a:t>MW and IR radiances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not considered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MW and IR are used completely separately</a:t>
                      </a:r>
                      <a:r>
                        <a:rPr lang="en-US" baseline="0" dirty="0" smtClean="0"/>
                        <a:t> for data assimilation, but together for NUCAPS.  Both should be considered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some actual and potential advantages of having both instruments on the same platform, but they are much smaller than they used to be.  I can see they might easily be offset if removing this requirement allowed us to have more observations overall.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requirement that MW and IR must be on the same platform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2747926"/>
                  </a:ext>
                </a:extLst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9774" y="0"/>
            <a:ext cx="11018177" cy="88832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Disaggregation of MW and IR sensors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07551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Other critical Inputs from SMEs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SME </a:t>
            </a:r>
            <a:r>
              <a:rPr lang="en-US" dirty="0" smtClean="0"/>
              <a:t> </a:t>
            </a:r>
            <a:r>
              <a:rPr lang="en-US" dirty="0"/>
              <a:t>Eric </a:t>
            </a:r>
            <a:r>
              <a:rPr lang="en-US" dirty="0" err="1" smtClean="0"/>
              <a:t>Maddy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(1) IR </a:t>
            </a:r>
            <a:r>
              <a:rPr lang="en-US" dirty="0"/>
              <a:t>sounder and MW imager do not have to be on the same satellite bus or at same angles to perform </a:t>
            </a:r>
            <a:r>
              <a:rPr lang="en-US" dirty="0" smtClean="0"/>
              <a:t>cloud-clearing. </a:t>
            </a:r>
          </a:p>
          <a:p>
            <a:pPr lvl="1"/>
            <a:r>
              <a:rPr lang="en-US" dirty="0" smtClean="0"/>
              <a:t>(2) cloud-clearing </a:t>
            </a:r>
            <a:r>
              <a:rPr lang="en-US" dirty="0"/>
              <a:t>using hyperspectral IR with spectrally integrated, spatially co-located imager out-performs traditional cloud-clearing using MW.</a:t>
            </a:r>
          </a:p>
          <a:p>
            <a:pPr fontAlgn="t"/>
            <a:endParaRPr lang="en-US" dirty="0" smtClean="0"/>
          </a:p>
          <a:p>
            <a:pPr fontAlgn="t"/>
            <a:r>
              <a:rPr lang="en-US" dirty="0" smtClean="0"/>
              <a:t>SME  </a:t>
            </a:r>
            <a:r>
              <a:rPr lang="en-US" dirty="0"/>
              <a:t>Chris </a:t>
            </a:r>
            <a:r>
              <a:rPr lang="en-US" dirty="0" smtClean="0"/>
              <a:t>Barnet: Co-located </a:t>
            </a:r>
            <a:r>
              <a:rPr lang="en-US" dirty="0"/>
              <a:t>microwave adds information for NUCAPS users and DA could benefit, but not having MW will not make the IR sounding fail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662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315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Should MW and IR sensors Be collocated on the same platform? (and other similar questions)</vt:lpstr>
      <vt:lpstr>Context Setting</vt:lpstr>
      <vt:lpstr>Disaggregation of MW and IR sensors </vt:lpstr>
      <vt:lpstr>Other critical Inputs from SMEs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Disaggregation of MW and IR sensors on SounderSAT</dc:title>
  <dc:creator>Stacy Bunin</dc:creator>
  <cp:lastModifiedBy>Sid Boukabara</cp:lastModifiedBy>
  <cp:revision>12</cp:revision>
  <dcterms:created xsi:type="dcterms:W3CDTF">2020-11-20T17:23:38Z</dcterms:created>
  <dcterms:modified xsi:type="dcterms:W3CDTF">2020-11-23T14:58:23Z</dcterms:modified>
</cp:coreProperties>
</file>