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365" r:id="rId2"/>
    <p:sldId id="366" r:id="rId3"/>
    <p:sldId id="364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Candara" panose="020E0502030303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20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52" roundtripDataSignature="AMtx7miKv4bI0SdCXtg1KIn6IjkCUY55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8D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CBC963-ED33-40BB-8870-63DD57A3E1D8}">
  <a:tblStyle styleId="{18CBC963-ED33-40BB-8870-63DD57A3E1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60" y="64"/>
      </p:cViewPr>
      <p:guideLst>
        <p:guide orient="horz" pos="2880"/>
        <p:guide pos="4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55" Type="http://schemas.openxmlformats.org/officeDocument/2006/relationships/theme" Target="theme/them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3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52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5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9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5010" y="0"/>
            <a:ext cx="2971800" cy="459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4685"/>
            <a:ext cx="2971800" cy="45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column to link applications to MSA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16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column to link applications to MSA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363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90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5"/>
          <p:cNvSpPr txBox="1"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5"/>
          <p:cNvSpPr txBox="1"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5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5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45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6"/>
          <p:cNvSpPr txBox="1">
            <a:spLocks noGrp="1"/>
          </p:cNvSpPr>
          <p:nvPr>
            <p:ph type="title"/>
          </p:nvPr>
        </p:nvSpPr>
        <p:spPr>
          <a:xfrm>
            <a:off x="588060" y="210438"/>
            <a:ext cx="7967878" cy="63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>
                <a:solidFill>
                  <a:srgbClr val="0099D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6"/>
          <p:cNvSpPr txBox="1">
            <a:spLocks noGrp="1"/>
          </p:cNvSpPr>
          <p:nvPr>
            <p:ph type="body" idx="1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6"/>
          <p:cNvSpPr txBox="1">
            <a:spLocks noGrp="1"/>
          </p:cNvSpPr>
          <p:nvPr>
            <p:ph type="body" idx="2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6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6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46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7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7"/>
          <p:cNvSpPr txBox="1">
            <a:spLocks noGrp="1"/>
          </p:cNvSpPr>
          <p:nvPr>
            <p:ph type="dt" idx="10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47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E9C84-E806-4BCB-9177-5DCB69DAE7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/>
          <p:nvPr/>
        </p:nvSpPr>
        <p:spPr>
          <a:xfrm>
            <a:off x="0" y="0"/>
            <a:ext cx="416559" cy="6400800"/>
          </a:xfrm>
          <a:custGeom>
            <a:avLst/>
            <a:gdLst/>
            <a:ahLst/>
            <a:cxnLst/>
            <a:rect l="l" t="t" r="r" b="b"/>
            <a:pathLst>
              <a:path w="416559" h="6400800" extrusionOk="0">
                <a:moveTo>
                  <a:pt x="0" y="6400799"/>
                </a:moveTo>
                <a:lnTo>
                  <a:pt x="416052" y="6400799"/>
                </a:lnTo>
                <a:lnTo>
                  <a:pt x="416052" y="0"/>
                </a:lnTo>
                <a:lnTo>
                  <a:pt x="0" y="0"/>
                </a:lnTo>
                <a:lnTo>
                  <a:pt x="0" y="6400799"/>
                </a:lnTo>
                <a:close/>
              </a:path>
            </a:pathLst>
          </a:custGeom>
          <a:solidFill>
            <a:srgbClr val="0099D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36"/>
          <p:cNvSpPr/>
          <p:nvPr/>
        </p:nvSpPr>
        <p:spPr>
          <a:xfrm>
            <a:off x="1523" y="3197351"/>
            <a:ext cx="410209" cy="1069975"/>
          </a:xfrm>
          <a:custGeom>
            <a:avLst/>
            <a:gdLst/>
            <a:ahLst/>
            <a:cxnLst/>
            <a:rect l="l" t="t" r="r" b="b"/>
            <a:pathLst>
              <a:path w="410209" h="1069975" extrusionOk="0">
                <a:moveTo>
                  <a:pt x="0" y="1069848"/>
                </a:moveTo>
                <a:lnTo>
                  <a:pt x="409956" y="1069848"/>
                </a:lnTo>
                <a:lnTo>
                  <a:pt x="409956" y="0"/>
                </a:lnTo>
                <a:lnTo>
                  <a:pt x="0" y="0"/>
                </a:lnTo>
                <a:lnTo>
                  <a:pt x="0" y="1069848"/>
                </a:lnTo>
                <a:close/>
              </a:path>
            </a:pathLst>
          </a:custGeom>
          <a:solidFill>
            <a:srgbClr val="0A459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6"/>
          <p:cNvSpPr/>
          <p:nvPr/>
        </p:nvSpPr>
        <p:spPr>
          <a:xfrm>
            <a:off x="0" y="5715000"/>
            <a:ext cx="441960" cy="32461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36"/>
          <p:cNvSpPr/>
          <p:nvPr/>
        </p:nvSpPr>
        <p:spPr>
          <a:xfrm>
            <a:off x="0" y="4648200"/>
            <a:ext cx="441960" cy="324612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36"/>
          <p:cNvSpPr/>
          <p:nvPr/>
        </p:nvSpPr>
        <p:spPr>
          <a:xfrm>
            <a:off x="0" y="3581400"/>
            <a:ext cx="441960" cy="324612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36"/>
          <p:cNvSpPr/>
          <p:nvPr/>
        </p:nvSpPr>
        <p:spPr>
          <a:xfrm>
            <a:off x="0" y="2514600"/>
            <a:ext cx="441960" cy="324612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6"/>
          <p:cNvSpPr/>
          <p:nvPr/>
        </p:nvSpPr>
        <p:spPr>
          <a:xfrm>
            <a:off x="0" y="1447800"/>
            <a:ext cx="441960" cy="324612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36"/>
          <p:cNvSpPr/>
          <p:nvPr/>
        </p:nvSpPr>
        <p:spPr>
          <a:xfrm>
            <a:off x="0" y="381000"/>
            <a:ext cx="441960" cy="324612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6"/>
          <p:cNvSpPr/>
          <p:nvPr/>
        </p:nvSpPr>
        <p:spPr>
          <a:xfrm>
            <a:off x="0" y="4267200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36"/>
          <p:cNvSpPr/>
          <p:nvPr/>
        </p:nvSpPr>
        <p:spPr>
          <a:xfrm>
            <a:off x="0" y="3200400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6"/>
          <p:cNvSpPr/>
          <p:nvPr/>
        </p:nvSpPr>
        <p:spPr>
          <a:xfrm>
            <a:off x="0" y="2133600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6"/>
          <p:cNvSpPr/>
          <p:nvPr/>
        </p:nvSpPr>
        <p:spPr>
          <a:xfrm>
            <a:off x="0" y="5334000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6"/>
          <p:cNvSpPr/>
          <p:nvPr/>
        </p:nvSpPr>
        <p:spPr>
          <a:xfrm>
            <a:off x="0" y="1066800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6"/>
          <p:cNvSpPr/>
          <p:nvPr/>
        </p:nvSpPr>
        <p:spPr>
          <a:xfrm>
            <a:off x="0" y="6398513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120000" extrusionOk="0">
                <a:moveTo>
                  <a:pt x="0" y="0"/>
                </a:moveTo>
                <a:lnTo>
                  <a:pt x="420623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6"/>
          <p:cNvSpPr/>
          <p:nvPr/>
        </p:nvSpPr>
        <p:spPr>
          <a:xfrm>
            <a:off x="416051" y="0"/>
            <a:ext cx="0" cy="6400800"/>
          </a:xfrm>
          <a:custGeom>
            <a:avLst/>
            <a:gdLst/>
            <a:ahLst/>
            <a:cxnLst/>
            <a:rect l="l" t="t" r="r" b="b"/>
            <a:pathLst>
              <a:path w="120000" h="6400800" extrusionOk="0">
                <a:moveTo>
                  <a:pt x="0" y="0"/>
                </a:moveTo>
                <a:lnTo>
                  <a:pt x="0" y="6400799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 extrusionOk="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6"/>
          <p:cNvSpPr/>
          <p:nvPr/>
        </p:nvSpPr>
        <p:spPr>
          <a:xfrm>
            <a:off x="30202" y="6452326"/>
            <a:ext cx="371856" cy="371856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6"/>
          <p:cNvSpPr/>
          <p:nvPr/>
        </p:nvSpPr>
        <p:spPr>
          <a:xfrm>
            <a:off x="465860" y="6458422"/>
            <a:ext cx="359664" cy="359664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6"/>
          <p:cNvSpPr txBox="1">
            <a:spLocks noGrp="1"/>
          </p:cNvSpPr>
          <p:nvPr>
            <p:ph type="title"/>
          </p:nvPr>
        </p:nvSpPr>
        <p:spPr>
          <a:xfrm>
            <a:off x="588060" y="210438"/>
            <a:ext cx="7967878" cy="631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rgbClr val="0099D7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36"/>
          <p:cNvSpPr txBox="1"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36"/>
          <p:cNvSpPr txBox="1">
            <a:spLocks noGrp="1"/>
          </p:cNvSpPr>
          <p:nvPr>
            <p:ph type="ftr" idx="11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6"/>
          <p:cNvSpPr txBox="1">
            <a:spLocks noGrp="1"/>
          </p:cNvSpPr>
          <p:nvPr>
            <p:ph type="sldNum" idx="12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060" y="156008"/>
            <a:ext cx="8190180" cy="631190"/>
          </a:xfrm>
        </p:spPr>
        <p:txBody>
          <a:bodyPr/>
          <a:lstStyle/>
          <a:p>
            <a:r>
              <a:rPr lang="en-US" sz="2400" dirty="0"/>
              <a:t>Driving Applications: Models and Forecasts in ASPEN (initial inputs provided by ASPEN Team)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173C9-74C8-4E36-8E24-2763E0DABE7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831AD7-DD8C-4326-8D1D-B86B46BAA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109913"/>
              </p:ext>
            </p:extLst>
          </p:nvPr>
        </p:nvGraphicFramePr>
        <p:xfrm>
          <a:off x="519480" y="990650"/>
          <a:ext cx="8327339" cy="3500062"/>
        </p:xfrm>
        <a:graphic>
          <a:graphicData uri="http://schemas.openxmlformats.org/drawingml/2006/table">
            <a:tbl>
              <a:tblPr/>
              <a:tblGrid>
                <a:gridCol w="1069834">
                  <a:extLst>
                    <a:ext uri="{9D8B030D-6E8A-4147-A177-3AD203B41FA5}">
                      <a16:colId xmlns:a16="http://schemas.microsoft.com/office/drawing/2014/main" val="1410884194"/>
                    </a:ext>
                  </a:extLst>
                </a:gridCol>
                <a:gridCol w="2979421">
                  <a:extLst>
                    <a:ext uri="{9D8B030D-6E8A-4147-A177-3AD203B41FA5}">
                      <a16:colId xmlns:a16="http://schemas.microsoft.com/office/drawing/2014/main" val="3519689817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966723070"/>
                    </a:ext>
                  </a:extLst>
                </a:gridCol>
                <a:gridCol w="1404257">
                  <a:extLst>
                    <a:ext uri="{9D8B030D-6E8A-4147-A177-3AD203B41FA5}">
                      <a16:colId xmlns:a16="http://schemas.microsoft.com/office/drawing/2014/main" val="1235271808"/>
                    </a:ext>
                  </a:extLst>
                </a:gridCol>
                <a:gridCol w="1763484">
                  <a:extLst>
                    <a:ext uri="{9D8B030D-6E8A-4147-A177-3AD203B41FA5}">
                      <a16:colId xmlns:a16="http://schemas.microsoft.com/office/drawing/2014/main" val="1802686593"/>
                    </a:ext>
                  </a:extLst>
                </a:gridCol>
              </a:tblGrid>
              <a:tr h="450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Application Category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Application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Application Target Type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Specific Model Name or Forecaster Type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Link to MSA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71027"/>
                  </a:ext>
                </a:extLst>
              </a:tr>
              <a:tr h="2532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Earth System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Unified Forecast System (UFS)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UFS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WRN-EMP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906997"/>
                  </a:ext>
                </a:extLst>
              </a:tr>
              <a:tr h="274491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Land/ Hydrology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latin typeface="+mn-lt"/>
                        </a:rPr>
                        <a:t>Flood Forecasting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Model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WRF-Hydro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WRN-IWPI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41831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latin typeface="+mn-lt"/>
                        </a:rPr>
                        <a:t>Land Surface Assimilation and Modeling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Model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Noah/LIS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WRN-IWPI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9944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Fire Monitoring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Active Fires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WRN-FWX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64379"/>
                  </a:ext>
                </a:extLst>
              </a:tr>
              <a:tr h="186486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Meteorology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NWP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  <a:latin typeface="+mn-lt"/>
                        </a:rPr>
                        <a:t>Model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GDAS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WRN-EMP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14663"/>
                  </a:ext>
                </a:extLst>
              </a:tr>
              <a:tr h="57682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Hurricane Prediction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HWRF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WRN-HUR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07976"/>
                  </a:ext>
                </a:extLst>
              </a:tr>
              <a:tr h="24532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Regional NWP, Nowcasting/Short-Term Forecasting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RAP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WRN-PWX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57261"/>
                  </a:ext>
                </a:extLst>
              </a:tr>
              <a:tr h="23948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Severe Storms, Monitoring and Forecasting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AWIPS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WRN-SEV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120118"/>
                  </a:ext>
                </a:extLst>
              </a:tr>
              <a:tr h="274491"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Oceanography</a:t>
                      </a:r>
                    </a:p>
                  </a:txBody>
                  <a:tcPr marL="9144" marR="9144"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latin typeface="+mn-lt"/>
                        </a:rPr>
                        <a:t>Sea Ice Monitoring</a:t>
                      </a:r>
                    </a:p>
                  </a:txBody>
                  <a:tcPr marL="9144" marR="9144"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IMS/NIC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WRN-MWX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11149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latin typeface="+mn-lt"/>
                        </a:rPr>
                        <a:t>Wave Forecasting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  <a:latin typeface="+mn-lt"/>
                        </a:rPr>
                        <a:t>Model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NWPS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WRN-IWPI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0458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latin typeface="+mn-lt"/>
                        </a:rPr>
                        <a:t>Global Ocean Forecasting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  <a:latin typeface="+mn-lt"/>
                        </a:rPr>
                        <a:t>Model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RTOFS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WRN-MWX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2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27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8060" y="156008"/>
            <a:ext cx="8190180" cy="631190"/>
          </a:xfrm>
        </p:spPr>
        <p:txBody>
          <a:bodyPr/>
          <a:lstStyle/>
          <a:p>
            <a:r>
              <a:rPr lang="en-US" sz="2400" dirty="0"/>
              <a:t>Driving Applications: Additional Applications for Consideration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173C9-74C8-4E36-8E24-2763E0DABE7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831AD7-DD8C-4326-8D1D-B86B46BAA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85058"/>
              </p:ext>
            </p:extLst>
          </p:nvPr>
        </p:nvGraphicFramePr>
        <p:xfrm>
          <a:off x="519480" y="990650"/>
          <a:ext cx="8327339" cy="5321891"/>
        </p:xfrm>
        <a:graphic>
          <a:graphicData uri="http://schemas.openxmlformats.org/drawingml/2006/table">
            <a:tbl>
              <a:tblPr/>
              <a:tblGrid>
                <a:gridCol w="1069834">
                  <a:extLst>
                    <a:ext uri="{9D8B030D-6E8A-4147-A177-3AD203B41FA5}">
                      <a16:colId xmlns:a16="http://schemas.microsoft.com/office/drawing/2014/main" val="1410884194"/>
                    </a:ext>
                  </a:extLst>
                </a:gridCol>
                <a:gridCol w="2979421">
                  <a:extLst>
                    <a:ext uri="{9D8B030D-6E8A-4147-A177-3AD203B41FA5}">
                      <a16:colId xmlns:a16="http://schemas.microsoft.com/office/drawing/2014/main" val="3519689817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966723070"/>
                    </a:ext>
                  </a:extLst>
                </a:gridCol>
                <a:gridCol w="1404257">
                  <a:extLst>
                    <a:ext uri="{9D8B030D-6E8A-4147-A177-3AD203B41FA5}">
                      <a16:colId xmlns:a16="http://schemas.microsoft.com/office/drawing/2014/main" val="1235271808"/>
                    </a:ext>
                  </a:extLst>
                </a:gridCol>
                <a:gridCol w="1763484">
                  <a:extLst>
                    <a:ext uri="{9D8B030D-6E8A-4147-A177-3AD203B41FA5}">
                      <a16:colId xmlns:a16="http://schemas.microsoft.com/office/drawing/2014/main" val="1802686593"/>
                    </a:ext>
                  </a:extLst>
                </a:gridCol>
              </a:tblGrid>
              <a:tr h="4505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Application Category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Application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Application Target Type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Specific Model Name or Forecaster Type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Link to MSA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71027"/>
                  </a:ext>
                </a:extLst>
              </a:tr>
              <a:tr h="253206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Earth System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Climate Trends Monitoring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CLI-CPP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906997"/>
                  </a:ext>
                </a:extLst>
              </a:tr>
              <a:tr h="17417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Climate Predictions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CLI-CPP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01360"/>
                  </a:ext>
                </a:extLst>
              </a:tr>
              <a:tr h="22030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775767"/>
                  </a:ext>
                </a:extLst>
              </a:tr>
              <a:tr h="274491">
                <a:tc rowSpan="5"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Land/ Hydrology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341831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19944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64379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466894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75075"/>
                  </a:ext>
                </a:extLst>
              </a:tr>
              <a:tr h="186486">
                <a:tc rowSpan="6"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Meteorology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Volcanic Ash Monitoring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WRN-AWX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14663"/>
                  </a:ext>
                </a:extLst>
              </a:tr>
              <a:tr h="57682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07976"/>
                  </a:ext>
                </a:extLst>
              </a:tr>
              <a:tr h="24532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4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57261"/>
                  </a:ext>
                </a:extLst>
              </a:tr>
              <a:tr h="239486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120118"/>
                  </a:ext>
                </a:extLst>
              </a:tr>
              <a:tr h="185057">
                <a:tc vMerge="1">
                  <a:txBody>
                    <a:bodyPr/>
                    <a:lstStyle/>
                    <a:p>
                      <a:pPr algn="ctr" rtl="0" fontAlgn="b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32372"/>
                  </a:ext>
                </a:extLst>
              </a:tr>
              <a:tr h="239950">
                <a:tc vMerge="1">
                  <a:txBody>
                    <a:bodyPr/>
                    <a:lstStyle/>
                    <a:p>
                      <a:pPr algn="ctr" rtl="0" fontAlgn="b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3998"/>
                  </a:ext>
                </a:extLst>
              </a:tr>
              <a:tr h="274491">
                <a:tc rowSpan="5">
                  <a:txBody>
                    <a:bodyPr/>
                    <a:lstStyle/>
                    <a:p>
                      <a:r>
                        <a:rPr lang="en-US" sz="1200" dirty="0"/>
                        <a:t>Oceanography</a:t>
                      </a:r>
                    </a:p>
                  </a:txBody>
                  <a:tcPr marL="9144" marR="9144"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latin typeface="+mn-lt"/>
                        </a:rPr>
                        <a:t>Oil Spill Detection</a:t>
                      </a:r>
                    </a:p>
                  </a:txBody>
                  <a:tcPr marL="9144" marR="9144" marT="9144" marB="914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RC-MTS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11149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latin typeface="+mn-lt"/>
                        </a:rPr>
                        <a:t>Harmful Algal Bloom Detection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RC-CWQ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0458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  <a:latin typeface="+mn-lt"/>
                        </a:rPr>
                        <a:t>Stock Assessments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HO-FMA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29898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82880" marR="7858" marT="5238" marB="523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2576"/>
                  </a:ext>
                </a:extLst>
              </a:tr>
              <a:tr h="274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1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61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Driving Applications: MSAs (Provided by TPIO)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3813149B-1555-4DE2-A0B2-C8F99AA6B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850467"/>
              </p:ext>
            </p:extLst>
          </p:nvPr>
        </p:nvGraphicFramePr>
        <p:xfrm>
          <a:off x="631371" y="656571"/>
          <a:ext cx="8001000" cy="5506228"/>
        </p:xfrm>
        <a:graphic>
          <a:graphicData uri="http://schemas.openxmlformats.org/drawingml/2006/table">
            <a:tbl>
              <a:tblPr/>
              <a:tblGrid>
                <a:gridCol w="1175658">
                  <a:extLst>
                    <a:ext uri="{9D8B030D-6E8A-4147-A177-3AD203B41FA5}">
                      <a16:colId xmlns:a16="http://schemas.microsoft.com/office/drawing/2014/main" val="3291985448"/>
                    </a:ext>
                  </a:extLst>
                </a:gridCol>
                <a:gridCol w="5464628">
                  <a:extLst>
                    <a:ext uri="{9D8B030D-6E8A-4147-A177-3AD203B41FA5}">
                      <a16:colId xmlns:a16="http://schemas.microsoft.com/office/drawing/2014/main" val="582879150"/>
                    </a:ext>
                  </a:extLst>
                </a:gridCol>
                <a:gridCol w="1360714">
                  <a:extLst>
                    <a:ext uri="{9D8B030D-6E8A-4147-A177-3AD203B41FA5}">
                      <a16:colId xmlns:a16="http://schemas.microsoft.com/office/drawing/2014/main" val="1440201928"/>
                    </a:ext>
                  </a:extLst>
                </a:gridCol>
              </a:tblGrid>
              <a:tr h="210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Application Category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Application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dirty="0">
                          <a:effectLst/>
                        </a:rPr>
                        <a:t>Direct Use of </a:t>
                      </a:r>
                      <a:r>
                        <a:rPr lang="en-US" sz="1200" b="1" dirty="0" err="1">
                          <a:effectLst/>
                        </a:rPr>
                        <a:t>Obs</a:t>
                      </a:r>
                      <a:r>
                        <a:rPr lang="en-US" sz="1200" b="1" dirty="0">
                          <a:effectLst/>
                        </a:rPr>
                        <a:t> (Y/N)?</a:t>
                      </a:r>
                    </a:p>
                  </a:txBody>
                  <a:tcPr marL="19050" marR="19050" marT="12700" marB="12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320636"/>
                  </a:ext>
                </a:extLst>
              </a:tr>
              <a:tr h="210850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Earth System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Assessments of Climate Changes &amp; Its Impacts (CLI-ACC)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271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noProof="0" dirty="0">
                          <a:solidFill>
                            <a:srgbClr val="000000"/>
                          </a:solidFill>
                          <a:effectLst/>
                        </a:rPr>
                        <a:t>Climate Mitigation &amp; Adaptation Strategies (CLI-CMA)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65107"/>
                  </a:ext>
                </a:extLst>
              </a:tr>
              <a:tr h="16966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Climate Prediction and Projections (CLI-CPP)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81010"/>
                  </a:ext>
                </a:extLst>
              </a:tr>
              <a:tr h="21085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Climate Science and Improved Understanding (CLI-SIU)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427420"/>
                  </a:ext>
                </a:extLst>
              </a:tr>
              <a:tr h="21085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Science and Services and Stewardship Advanced (WRN-SSS)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365380"/>
                  </a:ext>
                </a:extLst>
              </a:tr>
              <a:tr h="872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Land/ Hydrology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Fire Weather (WRN-FWX)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4438"/>
                  </a:ext>
                </a:extLst>
              </a:tr>
              <a:tr h="21085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Integrated Water and Prediction Information (WRN-IWPI)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34691"/>
                  </a:ext>
                </a:extLst>
              </a:tr>
              <a:tr h="101992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Meteorology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Aviation Weather &amp; Volcanic Ash (WRN-AWX)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605495"/>
                  </a:ext>
                </a:extLst>
              </a:tr>
              <a:tr h="128471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Hurricane/Tropical Storms (WRN-HUR)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9238"/>
                  </a:ext>
                </a:extLst>
              </a:tr>
              <a:tr h="16966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Marine Weather and Coastal Events (WRN-MWX)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12343"/>
                  </a:ext>
                </a:extLst>
              </a:tr>
              <a:tr h="87282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Public Weather (WRN-PWX)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792678"/>
                  </a:ext>
                </a:extLst>
              </a:tr>
              <a:tr h="128471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Severe Weather (WRN-SEV)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430272"/>
                  </a:ext>
                </a:extLst>
              </a:tr>
              <a:tr h="87282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Winter Weather (WRN-WWX)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849578"/>
                  </a:ext>
                </a:extLst>
              </a:tr>
              <a:tr h="128471">
                <a:tc rowSpan="10"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Oceanography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Coastal Water Quality (RC-CWQ)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47258"/>
                  </a:ext>
                </a:extLst>
              </a:tr>
              <a:tr h="21085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Ecosystem Monitoring Assessment and Forecast (HO-ECO)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349958"/>
                  </a:ext>
                </a:extLst>
              </a:tr>
              <a:tr h="21085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Fisheries Monitoring Assessment and Forecast (HO-FMA)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70708"/>
                  </a:ext>
                </a:extLst>
              </a:tr>
              <a:tr h="16966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Habitat Monitoring &amp; Assessment (HO-HAB)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458758"/>
                  </a:ext>
                </a:extLst>
              </a:tr>
              <a:tr h="21085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Healthy Ocean Science Services and Stewardship Advances (HO-SSS)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45784"/>
                  </a:ext>
                </a:extLst>
              </a:tr>
              <a:tr h="128471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Marine Transportation (RC-MTS)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46936"/>
                  </a:ext>
                </a:extLst>
              </a:tr>
              <a:tr h="128471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Planning &amp; Management (RC-PAM)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81985"/>
                  </a:ext>
                </a:extLst>
              </a:tr>
              <a:tr h="169660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Protected Species Monitoring (HO-PSM)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723981"/>
                  </a:ext>
                </a:extLst>
              </a:tr>
              <a:tr h="252039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Resilient Coasts Science Services and Stewardship Advances (RC-SSS)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403932"/>
                  </a:ext>
                </a:extLst>
              </a:tr>
              <a:tr h="252039"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Resilience to Coastal Hazards &amp; Climate Change (RC-RCC)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A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86996"/>
                  </a:ext>
                </a:extLst>
              </a:tr>
              <a:tr h="872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</a:rPr>
                        <a:t>Space Weather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</a:rPr>
                        <a:t>Space Weather (WRN-SWX)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dirty="0">
                          <a:effectLst/>
                        </a:rPr>
                        <a:t>N</a:t>
                      </a:r>
                    </a:p>
                  </a:txBody>
                  <a:tcPr marL="3678" marR="3678" marT="2452" marB="24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98187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173C9-74C8-4E36-8E24-2763E0DABE7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09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32227</TotalTime>
  <Words>421</Words>
  <Application>Microsoft Office PowerPoint</Application>
  <PresentationFormat>On-screen Show (4:3)</PresentationFormat>
  <Paragraphs>145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Candara</vt:lpstr>
      <vt:lpstr>Office Theme</vt:lpstr>
      <vt:lpstr>Driving Applications: Models and Forecasts in ASPEN (initial inputs provided by ASPEN Team)</vt:lpstr>
      <vt:lpstr>Driving Applications: Additional Applications for Consideration</vt:lpstr>
      <vt:lpstr>Driving Applications: MSAs (Provided by TPIO)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Transformation: Future Architecture</dc:title>
  <dc:creator>Erika Brown</dc:creator>
  <cp:lastModifiedBy>Stacy Bunin</cp:lastModifiedBy>
  <cp:revision>144</cp:revision>
  <dcterms:modified xsi:type="dcterms:W3CDTF">2021-05-10T18:03:19Z</dcterms:modified>
</cp:coreProperties>
</file>