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7" r:id="rId3"/>
    <p:sldId id="274" r:id="rId4"/>
    <p:sldId id="296" r:id="rId5"/>
    <p:sldId id="290" r:id="rId6"/>
    <p:sldId id="607" r:id="rId7"/>
    <p:sldId id="275" r:id="rId8"/>
    <p:sldId id="291" r:id="rId9"/>
    <p:sldId id="276" r:id="rId10"/>
    <p:sldId id="277" r:id="rId11"/>
    <p:sldId id="302" r:id="rId12"/>
    <p:sldId id="278" r:id="rId13"/>
    <p:sldId id="281" r:id="rId14"/>
    <p:sldId id="282" r:id="rId15"/>
    <p:sldId id="280" r:id="rId16"/>
    <p:sldId id="299" r:id="rId17"/>
    <p:sldId id="606" r:id="rId18"/>
    <p:sldId id="267" r:id="rId19"/>
    <p:sldId id="589" r:id="rId20"/>
    <p:sldId id="604" r:id="rId21"/>
    <p:sldId id="605" r:id="rId22"/>
    <p:sldId id="289" r:id="rId23"/>
    <p:sldId id="284" r:id="rId24"/>
    <p:sldId id="286" r:id="rId25"/>
    <p:sldId id="285" r:id="rId26"/>
    <p:sldId id="283" r:id="rId27"/>
    <p:sldId id="270" r:id="rId28"/>
    <p:sldId id="287" r:id="rId29"/>
    <p:sldId id="279" r:id="rId30"/>
    <p:sldId id="297" r:id="rId31"/>
    <p:sldId id="298" r:id="rId32"/>
    <p:sldId id="265" r:id="rId33"/>
    <p:sldId id="301" r:id="rId34"/>
    <p:sldId id="269" r:id="rId35"/>
    <p:sldId id="292" r:id="rId36"/>
    <p:sldId id="259" r:id="rId37"/>
    <p:sldId id="260" r:id="rId38"/>
    <p:sldId id="262" r:id="rId39"/>
    <p:sldId id="26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17"/>
    <p:restoredTop sz="86418"/>
  </p:normalViewPr>
  <p:slideViewPr>
    <p:cSldViewPr snapToGrid="0" snapToObjects="1">
      <p:cViewPr varScale="1">
        <p:scale>
          <a:sx n="109" d="100"/>
          <a:sy n="109" d="100"/>
        </p:scale>
        <p:origin x="216" y="256"/>
      </p:cViewPr>
      <p:guideLst/>
    </p:cSldViewPr>
  </p:slideViewPr>
  <p:outlineViewPr>
    <p:cViewPr>
      <p:scale>
        <a:sx n="33" d="100"/>
        <a:sy n="33" d="100"/>
      </p:scale>
      <p:origin x="0" y="-156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997270-D339-9E4A-B3E9-EAC20594243E}" type="datetimeFigureOut">
              <a:rPr lang="en-US" smtClean="0"/>
              <a:t>6/27/22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F8CCF-1141-F74D-BA64-9FFCEFD7A71F}" type="slidenum">
              <a:rPr lang="en-US" smtClean="0"/>
              <a:t>‹#›</a:t>
            </a:fld>
            <a:endParaRPr lang="en-US"/>
          </a:p>
        </p:txBody>
      </p:sp>
    </p:spTree>
    <p:extLst>
      <p:ext uri="{BB962C8B-B14F-4D97-AF65-F5344CB8AC3E}">
        <p14:creationId xmlns:p14="http://schemas.microsoft.com/office/powerpoint/2010/main" val="1436939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F8CCF-1141-F74D-BA64-9FFCEFD7A71F}" type="slidenum">
              <a:rPr lang="en-US" smtClean="0"/>
              <a:t>3</a:t>
            </a:fld>
            <a:endParaRPr lang="en-US"/>
          </a:p>
        </p:txBody>
      </p:sp>
    </p:spTree>
    <p:extLst>
      <p:ext uri="{BB962C8B-B14F-4D97-AF65-F5344CB8AC3E}">
        <p14:creationId xmlns:p14="http://schemas.microsoft.com/office/powerpoint/2010/main" val="2397854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F8CCF-1141-F74D-BA64-9FFCEFD7A71F}" type="slidenum">
              <a:rPr lang="en-US" smtClean="0"/>
              <a:t>5</a:t>
            </a:fld>
            <a:endParaRPr lang="en-US"/>
          </a:p>
        </p:txBody>
      </p:sp>
    </p:spTree>
    <p:extLst>
      <p:ext uri="{BB962C8B-B14F-4D97-AF65-F5344CB8AC3E}">
        <p14:creationId xmlns:p14="http://schemas.microsoft.com/office/powerpoint/2010/main" val="940127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F8CCF-1141-F74D-BA64-9FFCEFD7A71F}" type="slidenum">
              <a:rPr lang="en-US" smtClean="0"/>
              <a:t>7</a:t>
            </a:fld>
            <a:endParaRPr lang="en-US"/>
          </a:p>
        </p:txBody>
      </p:sp>
    </p:spTree>
    <p:extLst>
      <p:ext uri="{BB962C8B-B14F-4D97-AF65-F5344CB8AC3E}">
        <p14:creationId xmlns:p14="http://schemas.microsoft.com/office/powerpoint/2010/main" val="2824892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Relative measure of impact of systems by this metric. Sum of all curves equals 100%</a:t>
            </a:r>
          </a:p>
        </p:txBody>
      </p:sp>
      <p:sp>
        <p:nvSpPr>
          <p:cNvPr id="4" name="Slide Number Placeholder 3"/>
          <p:cNvSpPr>
            <a:spLocks noGrp="1"/>
          </p:cNvSpPr>
          <p:nvPr>
            <p:ph type="sldNum" sz="quarter" idx="5"/>
          </p:nvPr>
        </p:nvSpPr>
        <p:spPr/>
        <p:txBody>
          <a:bodyPr/>
          <a:lstStyle/>
          <a:p>
            <a:fld id="{5B5F8CCF-1141-F74D-BA64-9FFCEFD7A71F}" type="slidenum">
              <a:rPr lang="en-US" smtClean="0"/>
              <a:t>8</a:t>
            </a:fld>
            <a:endParaRPr lang="en-US"/>
          </a:p>
        </p:txBody>
      </p:sp>
    </p:spTree>
    <p:extLst>
      <p:ext uri="{BB962C8B-B14F-4D97-AF65-F5344CB8AC3E}">
        <p14:creationId xmlns:p14="http://schemas.microsoft.com/office/powerpoint/2010/main" val="2027209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2060"/>
                </a:solidFill>
              </a:rPr>
              <a:t>Current (April 2022) NOAA requirements: Latency &lt; 140-min; signal to noise ratio &gt; 200; ~ global coverage</a:t>
            </a:r>
          </a:p>
          <a:p>
            <a:endParaRPr lang="en-US" dirty="0"/>
          </a:p>
        </p:txBody>
      </p:sp>
      <p:sp>
        <p:nvSpPr>
          <p:cNvPr id="4" name="Slide Number Placeholder 3"/>
          <p:cNvSpPr>
            <a:spLocks noGrp="1"/>
          </p:cNvSpPr>
          <p:nvPr>
            <p:ph type="sldNum" sz="quarter" idx="5"/>
          </p:nvPr>
        </p:nvSpPr>
        <p:spPr/>
        <p:txBody>
          <a:bodyPr/>
          <a:lstStyle/>
          <a:p>
            <a:fld id="{5B5F8CCF-1141-F74D-BA64-9FFCEFD7A71F}" type="slidenum">
              <a:rPr lang="en-US" smtClean="0"/>
              <a:t>12</a:t>
            </a:fld>
            <a:endParaRPr lang="en-US"/>
          </a:p>
        </p:txBody>
      </p:sp>
    </p:spTree>
    <p:extLst>
      <p:ext uri="{BB962C8B-B14F-4D97-AF65-F5344CB8AC3E}">
        <p14:creationId xmlns:p14="http://schemas.microsoft.com/office/powerpoint/2010/main" val="3301924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F8CCF-1141-F74D-BA64-9FFCEFD7A71F}" type="slidenum">
              <a:rPr lang="en-US" smtClean="0"/>
              <a:t>14</a:t>
            </a:fld>
            <a:endParaRPr lang="en-US"/>
          </a:p>
        </p:txBody>
      </p:sp>
    </p:spTree>
    <p:extLst>
      <p:ext uri="{BB962C8B-B14F-4D97-AF65-F5344CB8AC3E}">
        <p14:creationId xmlns:p14="http://schemas.microsoft.com/office/powerpoint/2010/main" val="1102598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defTabSz="1333500"/>
            <a:fld id="{B3123BCD-06C1-4979-A4B6-929E88FE602B}" type="slidenum">
              <a:rPr lang="de-DE" smtClean="0"/>
              <a:pPr defTabSz="1333500"/>
              <a:t>19</a:t>
            </a:fld>
            <a:endParaRPr lang="de-DE"/>
          </a:p>
        </p:txBody>
      </p:sp>
      <p:sp>
        <p:nvSpPr>
          <p:cNvPr id="206851" name="Rectangle 2"/>
          <p:cNvSpPr>
            <a:spLocks noGrp="1" noRot="1" noChangeAspect="1" noChangeArrowheads="1" noTextEdit="1"/>
          </p:cNvSpPr>
          <p:nvPr>
            <p:ph type="sldImg"/>
          </p:nvPr>
        </p:nvSpPr>
        <p:spPr>
          <a:xfrm>
            <a:off x="177800" y="1074738"/>
            <a:ext cx="9575800" cy="5386387"/>
          </a:xfrm>
          <a:ln/>
        </p:spPr>
      </p:sp>
      <p:sp>
        <p:nvSpPr>
          <p:cNvPr id="206852"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dirty="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02205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F8CCF-1141-F74D-BA64-9FFCEFD7A71F}" type="slidenum">
              <a:rPr lang="en-US" smtClean="0"/>
              <a:t>34</a:t>
            </a:fld>
            <a:endParaRPr lang="en-US"/>
          </a:p>
        </p:txBody>
      </p:sp>
    </p:spTree>
    <p:extLst>
      <p:ext uri="{BB962C8B-B14F-4D97-AF65-F5344CB8AC3E}">
        <p14:creationId xmlns:p14="http://schemas.microsoft.com/office/powerpoint/2010/main" val="1323345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C7E4-D03D-004D-92D7-16F7A2A9F7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D996E2-951E-1641-8BC7-9A9691DFA9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F8A34B-B5EF-8147-ADB6-0825A6CA347C}"/>
              </a:ext>
            </a:extLst>
          </p:cNvPr>
          <p:cNvSpPr>
            <a:spLocks noGrp="1"/>
          </p:cNvSpPr>
          <p:nvPr>
            <p:ph type="dt" sz="half" idx="10"/>
          </p:nvPr>
        </p:nvSpPr>
        <p:spPr/>
        <p:txBody>
          <a:bodyPr/>
          <a:lstStyle/>
          <a:p>
            <a:fld id="{91AAD2C8-A0CF-7B4B-B88A-7835C9B82641}" type="datetime1">
              <a:rPr lang="en-US" smtClean="0"/>
              <a:t>6/27/22</a:t>
            </a:fld>
            <a:endParaRPr lang="en-US"/>
          </a:p>
        </p:txBody>
      </p:sp>
      <p:sp>
        <p:nvSpPr>
          <p:cNvPr id="5" name="Footer Placeholder 4">
            <a:extLst>
              <a:ext uri="{FF2B5EF4-FFF2-40B4-BE49-F238E27FC236}">
                <a16:creationId xmlns:a16="http://schemas.microsoft.com/office/drawing/2014/main" id="{2DA6BC2F-3F1D-8447-BD11-5139D85BAF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C22451-EA80-2349-BA42-B02CD88B3EA9}"/>
              </a:ext>
            </a:extLst>
          </p:cNvPr>
          <p:cNvSpPr>
            <a:spLocks noGrp="1"/>
          </p:cNvSpPr>
          <p:nvPr>
            <p:ph type="sldNum" sz="quarter" idx="12"/>
          </p:nvPr>
        </p:nvSpPr>
        <p:spPr/>
        <p:txBody>
          <a:bodyPr/>
          <a:lstStyle/>
          <a:p>
            <a:fld id="{5A907CFD-D14B-3E4D-A2ED-CAC650950DF6}" type="slidenum">
              <a:rPr lang="en-US" smtClean="0"/>
              <a:t>‹#›</a:t>
            </a:fld>
            <a:endParaRPr lang="en-US"/>
          </a:p>
        </p:txBody>
      </p:sp>
    </p:spTree>
    <p:extLst>
      <p:ext uri="{BB962C8B-B14F-4D97-AF65-F5344CB8AC3E}">
        <p14:creationId xmlns:p14="http://schemas.microsoft.com/office/powerpoint/2010/main" val="1258546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6DA6A-7D3C-A94D-A1FD-ED3057E456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337FFF-3560-1544-8A51-7113660884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CCDC39-5A48-8449-96ED-D0201C731B96}"/>
              </a:ext>
            </a:extLst>
          </p:cNvPr>
          <p:cNvSpPr>
            <a:spLocks noGrp="1"/>
          </p:cNvSpPr>
          <p:nvPr>
            <p:ph type="dt" sz="half" idx="10"/>
          </p:nvPr>
        </p:nvSpPr>
        <p:spPr/>
        <p:txBody>
          <a:bodyPr/>
          <a:lstStyle/>
          <a:p>
            <a:fld id="{49531BC1-71FF-DC47-A506-4B35DB6ABB23}" type="datetime1">
              <a:rPr lang="en-US" smtClean="0"/>
              <a:t>6/27/22</a:t>
            </a:fld>
            <a:endParaRPr lang="en-US"/>
          </a:p>
        </p:txBody>
      </p:sp>
      <p:sp>
        <p:nvSpPr>
          <p:cNvPr id="5" name="Footer Placeholder 4">
            <a:extLst>
              <a:ext uri="{FF2B5EF4-FFF2-40B4-BE49-F238E27FC236}">
                <a16:creationId xmlns:a16="http://schemas.microsoft.com/office/drawing/2014/main" id="{8DF77D5D-E5F6-7740-8854-1CD39E78E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519DC-A40A-6C45-A552-297718724CA0}"/>
              </a:ext>
            </a:extLst>
          </p:cNvPr>
          <p:cNvSpPr>
            <a:spLocks noGrp="1"/>
          </p:cNvSpPr>
          <p:nvPr>
            <p:ph type="sldNum" sz="quarter" idx="12"/>
          </p:nvPr>
        </p:nvSpPr>
        <p:spPr/>
        <p:txBody>
          <a:bodyPr/>
          <a:lstStyle/>
          <a:p>
            <a:fld id="{5A907CFD-D14B-3E4D-A2ED-CAC650950DF6}" type="slidenum">
              <a:rPr lang="en-US" smtClean="0"/>
              <a:t>‹#›</a:t>
            </a:fld>
            <a:endParaRPr lang="en-US"/>
          </a:p>
        </p:txBody>
      </p:sp>
    </p:spTree>
    <p:extLst>
      <p:ext uri="{BB962C8B-B14F-4D97-AF65-F5344CB8AC3E}">
        <p14:creationId xmlns:p14="http://schemas.microsoft.com/office/powerpoint/2010/main" val="654533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28E029-D05E-7042-B492-886B0ED105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2CD09A-F4C0-434A-82F0-A17B999D43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63C630-DD19-BC48-A411-C77A42107DE3}"/>
              </a:ext>
            </a:extLst>
          </p:cNvPr>
          <p:cNvSpPr>
            <a:spLocks noGrp="1"/>
          </p:cNvSpPr>
          <p:nvPr>
            <p:ph type="dt" sz="half" idx="10"/>
          </p:nvPr>
        </p:nvSpPr>
        <p:spPr/>
        <p:txBody>
          <a:bodyPr/>
          <a:lstStyle/>
          <a:p>
            <a:fld id="{CB5DBE7F-76D9-814F-BE1B-BB2AB5C9E698}" type="datetime1">
              <a:rPr lang="en-US" smtClean="0"/>
              <a:t>6/27/22</a:t>
            </a:fld>
            <a:endParaRPr lang="en-US"/>
          </a:p>
        </p:txBody>
      </p:sp>
      <p:sp>
        <p:nvSpPr>
          <p:cNvPr id="5" name="Footer Placeholder 4">
            <a:extLst>
              <a:ext uri="{FF2B5EF4-FFF2-40B4-BE49-F238E27FC236}">
                <a16:creationId xmlns:a16="http://schemas.microsoft.com/office/drawing/2014/main" id="{ACD7230C-FF8B-D642-9335-DD042D75B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AFD81-0E2F-F548-B3B2-57926921DB2B}"/>
              </a:ext>
            </a:extLst>
          </p:cNvPr>
          <p:cNvSpPr>
            <a:spLocks noGrp="1"/>
          </p:cNvSpPr>
          <p:nvPr>
            <p:ph type="sldNum" sz="quarter" idx="12"/>
          </p:nvPr>
        </p:nvSpPr>
        <p:spPr/>
        <p:txBody>
          <a:bodyPr/>
          <a:lstStyle/>
          <a:p>
            <a:fld id="{5A907CFD-D14B-3E4D-A2ED-CAC650950DF6}" type="slidenum">
              <a:rPr lang="en-US" smtClean="0"/>
              <a:t>‹#›</a:t>
            </a:fld>
            <a:endParaRPr lang="en-US"/>
          </a:p>
        </p:txBody>
      </p:sp>
    </p:spTree>
    <p:extLst>
      <p:ext uri="{BB962C8B-B14F-4D97-AF65-F5344CB8AC3E}">
        <p14:creationId xmlns:p14="http://schemas.microsoft.com/office/powerpoint/2010/main" val="1672531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Metop/EP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8124" y="1210440"/>
            <a:ext cx="9465846" cy="5324538"/>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74628644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GB"/>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115624170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1E8EF-20BC-6B46-960C-84C1FF034E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B9A6DB-D9DA-1040-A547-72108E4A5B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CD34F-7B80-E540-BF3F-33291AF15573}"/>
              </a:ext>
            </a:extLst>
          </p:cNvPr>
          <p:cNvSpPr>
            <a:spLocks noGrp="1"/>
          </p:cNvSpPr>
          <p:nvPr>
            <p:ph type="dt" sz="half" idx="10"/>
          </p:nvPr>
        </p:nvSpPr>
        <p:spPr/>
        <p:txBody>
          <a:bodyPr/>
          <a:lstStyle/>
          <a:p>
            <a:fld id="{26E966E2-93D7-1844-833E-9A5469684767}" type="datetime1">
              <a:rPr lang="en-US" smtClean="0"/>
              <a:t>6/27/22</a:t>
            </a:fld>
            <a:endParaRPr lang="en-US"/>
          </a:p>
        </p:txBody>
      </p:sp>
      <p:sp>
        <p:nvSpPr>
          <p:cNvPr id="5" name="Footer Placeholder 4">
            <a:extLst>
              <a:ext uri="{FF2B5EF4-FFF2-40B4-BE49-F238E27FC236}">
                <a16:creationId xmlns:a16="http://schemas.microsoft.com/office/drawing/2014/main" id="{6D2E46F2-A4D0-3442-9B4A-04937009B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634EB-1DC6-DA4A-9412-4DAF18720E4A}"/>
              </a:ext>
            </a:extLst>
          </p:cNvPr>
          <p:cNvSpPr>
            <a:spLocks noGrp="1"/>
          </p:cNvSpPr>
          <p:nvPr>
            <p:ph type="sldNum" sz="quarter" idx="12"/>
          </p:nvPr>
        </p:nvSpPr>
        <p:spPr/>
        <p:txBody>
          <a:bodyPr/>
          <a:lstStyle/>
          <a:p>
            <a:fld id="{5A907CFD-D14B-3E4D-A2ED-CAC650950DF6}" type="slidenum">
              <a:rPr lang="en-US" smtClean="0"/>
              <a:t>‹#›</a:t>
            </a:fld>
            <a:endParaRPr lang="en-US"/>
          </a:p>
        </p:txBody>
      </p:sp>
    </p:spTree>
    <p:extLst>
      <p:ext uri="{BB962C8B-B14F-4D97-AF65-F5344CB8AC3E}">
        <p14:creationId xmlns:p14="http://schemas.microsoft.com/office/powerpoint/2010/main" val="4026448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B97B2-0E9F-1843-91B5-D397609168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3F9B99-0415-FA42-B473-002353E91F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A1DAEA-2A4F-674E-B38B-59825578930A}"/>
              </a:ext>
            </a:extLst>
          </p:cNvPr>
          <p:cNvSpPr>
            <a:spLocks noGrp="1"/>
          </p:cNvSpPr>
          <p:nvPr>
            <p:ph type="dt" sz="half" idx="10"/>
          </p:nvPr>
        </p:nvSpPr>
        <p:spPr/>
        <p:txBody>
          <a:bodyPr/>
          <a:lstStyle/>
          <a:p>
            <a:fld id="{62C6921E-838A-154D-B91A-225DEFF611FE}" type="datetime1">
              <a:rPr lang="en-US" smtClean="0"/>
              <a:t>6/27/22</a:t>
            </a:fld>
            <a:endParaRPr lang="en-US"/>
          </a:p>
        </p:txBody>
      </p:sp>
      <p:sp>
        <p:nvSpPr>
          <p:cNvPr id="5" name="Footer Placeholder 4">
            <a:extLst>
              <a:ext uri="{FF2B5EF4-FFF2-40B4-BE49-F238E27FC236}">
                <a16:creationId xmlns:a16="http://schemas.microsoft.com/office/drawing/2014/main" id="{477843B6-6435-0F49-A4D9-6586BA904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8EC90D-EFA7-4844-B8A6-613DB575DE6A}"/>
              </a:ext>
            </a:extLst>
          </p:cNvPr>
          <p:cNvSpPr>
            <a:spLocks noGrp="1"/>
          </p:cNvSpPr>
          <p:nvPr>
            <p:ph type="sldNum" sz="quarter" idx="12"/>
          </p:nvPr>
        </p:nvSpPr>
        <p:spPr/>
        <p:txBody>
          <a:bodyPr/>
          <a:lstStyle/>
          <a:p>
            <a:fld id="{5A907CFD-D14B-3E4D-A2ED-CAC650950DF6}" type="slidenum">
              <a:rPr lang="en-US" smtClean="0"/>
              <a:t>‹#›</a:t>
            </a:fld>
            <a:endParaRPr lang="en-US"/>
          </a:p>
        </p:txBody>
      </p:sp>
    </p:spTree>
    <p:extLst>
      <p:ext uri="{BB962C8B-B14F-4D97-AF65-F5344CB8AC3E}">
        <p14:creationId xmlns:p14="http://schemas.microsoft.com/office/powerpoint/2010/main" val="3314608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6F11B-FD71-B348-8FDA-65570D3CE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34ACE0-A38A-114D-A0B7-4B5C6D1872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6B30EA-3062-0A45-983E-5186ACFB17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3E8FAC-6D9B-2247-99B3-0D8BB0C1EECB}"/>
              </a:ext>
            </a:extLst>
          </p:cNvPr>
          <p:cNvSpPr>
            <a:spLocks noGrp="1"/>
          </p:cNvSpPr>
          <p:nvPr>
            <p:ph type="dt" sz="half" idx="10"/>
          </p:nvPr>
        </p:nvSpPr>
        <p:spPr/>
        <p:txBody>
          <a:bodyPr/>
          <a:lstStyle/>
          <a:p>
            <a:fld id="{7673AF6B-7341-2349-9CA3-A4BC8364D518}" type="datetime1">
              <a:rPr lang="en-US" smtClean="0"/>
              <a:t>6/27/22</a:t>
            </a:fld>
            <a:endParaRPr lang="en-US"/>
          </a:p>
        </p:txBody>
      </p:sp>
      <p:sp>
        <p:nvSpPr>
          <p:cNvPr id="6" name="Footer Placeholder 5">
            <a:extLst>
              <a:ext uri="{FF2B5EF4-FFF2-40B4-BE49-F238E27FC236}">
                <a16:creationId xmlns:a16="http://schemas.microsoft.com/office/drawing/2014/main" id="{848B64EF-ED91-D347-AAC0-DD7D519AE1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A9F00A-FC59-124F-9AED-98B572043336}"/>
              </a:ext>
            </a:extLst>
          </p:cNvPr>
          <p:cNvSpPr>
            <a:spLocks noGrp="1"/>
          </p:cNvSpPr>
          <p:nvPr>
            <p:ph type="sldNum" sz="quarter" idx="12"/>
          </p:nvPr>
        </p:nvSpPr>
        <p:spPr/>
        <p:txBody>
          <a:bodyPr/>
          <a:lstStyle/>
          <a:p>
            <a:fld id="{5A907CFD-D14B-3E4D-A2ED-CAC650950DF6}" type="slidenum">
              <a:rPr lang="en-US" smtClean="0"/>
              <a:t>‹#›</a:t>
            </a:fld>
            <a:endParaRPr lang="en-US"/>
          </a:p>
        </p:txBody>
      </p:sp>
    </p:spTree>
    <p:extLst>
      <p:ext uri="{BB962C8B-B14F-4D97-AF65-F5344CB8AC3E}">
        <p14:creationId xmlns:p14="http://schemas.microsoft.com/office/powerpoint/2010/main" val="3630292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DDD9-FDC2-3448-A313-CF2BAC934C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E494B-5FD1-B942-834F-D20EF2617A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89DFB6-07EB-294C-A014-AA4BF292F1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AF3E5-0714-5943-B17C-D3BEA5F966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D50830-AB1E-F944-A95C-4E65998907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EA5BE4-E26D-6242-BD74-B8DD79DAEE7F}"/>
              </a:ext>
            </a:extLst>
          </p:cNvPr>
          <p:cNvSpPr>
            <a:spLocks noGrp="1"/>
          </p:cNvSpPr>
          <p:nvPr>
            <p:ph type="dt" sz="half" idx="10"/>
          </p:nvPr>
        </p:nvSpPr>
        <p:spPr/>
        <p:txBody>
          <a:bodyPr/>
          <a:lstStyle/>
          <a:p>
            <a:fld id="{109AC2E3-792F-744D-8067-0EB021D3A853}" type="datetime1">
              <a:rPr lang="en-US" smtClean="0"/>
              <a:t>6/27/22</a:t>
            </a:fld>
            <a:endParaRPr lang="en-US"/>
          </a:p>
        </p:txBody>
      </p:sp>
      <p:sp>
        <p:nvSpPr>
          <p:cNvPr id="8" name="Footer Placeholder 7">
            <a:extLst>
              <a:ext uri="{FF2B5EF4-FFF2-40B4-BE49-F238E27FC236}">
                <a16:creationId xmlns:a16="http://schemas.microsoft.com/office/drawing/2014/main" id="{F46AA077-EF5D-CB4F-B51F-972AEF93D1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B400A7-E6DA-5547-A504-AADAE50D8414}"/>
              </a:ext>
            </a:extLst>
          </p:cNvPr>
          <p:cNvSpPr>
            <a:spLocks noGrp="1"/>
          </p:cNvSpPr>
          <p:nvPr>
            <p:ph type="sldNum" sz="quarter" idx="12"/>
          </p:nvPr>
        </p:nvSpPr>
        <p:spPr/>
        <p:txBody>
          <a:bodyPr/>
          <a:lstStyle/>
          <a:p>
            <a:fld id="{5A907CFD-D14B-3E4D-A2ED-CAC650950DF6}" type="slidenum">
              <a:rPr lang="en-US" smtClean="0"/>
              <a:t>‹#›</a:t>
            </a:fld>
            <a:endParaRPr lang="en-US"/>
          </a:p>
        </p:txBody>
      </p:sp>
    </p:spTree>
    <p:extLst>
      <p:ext uri="{BB962C8B-B14F-4D97-AF65-F5344CB8AC3E}">
        <p14:creationId xmlns:p14="http://schemas.microsoft.com/office/powerpoint/2010/main" val="1377634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9C898-11C7-374F-9348-D92DC8E959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C03C55-59F0-5040-9151-6CE284B86DB0}"/>
              </a:ext>
            </a:extLst>
          </p:cNvPr>
          <p:cNvSpPr>
            <a:spLocks noGrp="1"/>
          </p:cNvSpPr>
          <p:nvPr>
            <p:ph type="dt" sz="half" idx="10"/>
          </p:nvPr>
        </p:nvSpPr>
        <p:spPr/>
        <p:txBody>
          <a:bodyPr/>
          <a:lstStyle/>
          <a:p>
            <a:fld id="{E1A13825-5ED2-4744-97FA-A418902A02DC}" type="datetime1">
              <a:rPr lang="en-US" smtClean="0"/>
              <a:t>6/27/22</a:t>
            </a:fld>
            <a:endParaRPr lang="en-US"/>
          </a:p>
        </p:txBody>
      </p:sp>
      <p:sp>
        <p:nvSpPr>
          <p:cNvPr id="4" name="Footer Placeholder 3">
            <a:extLst>
              <a:ext uri="{FF2B5EF4-FFF2-40B4-BE49-F238E27FC236}">
                <a16:creationId xmlns:a16="http://schemas.microsoft.com/office/drawing/2014/main" id="{8A98D48D-91EA-9C44-B3EC-008B44B4E0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5090CD-E5A3-1740-9895-EBF9F28EFAF4}"/>
              </a:ext>
            </a:extLst>
          </p:cNvPr>
          <p:cNvSpPr>
            <a:spLocks noGrp="1"/>
          </p:cNvSpPr>
          <p:nvPr>
            <p:ph type="sldNum" sz="quarter" idx="12"/>
          </p:nvPr>
        </p:nvSpPr>
        <p:spPr/>
        <p:txBody>
          <a:bodyPr/>
          <a:lstStyle/>
          <a:p>
            <a:fld id="{5A907CFD-D14B-3E4D-A2ED-CAC650950DF6}" type="slidenum">
              <a:rPr lang="en-US" smtClean="0"/>
              <a:t>‹#›</a:t>
            </a:fld>
            <a:endParaRPr lang="en-US"/>
          </a:p>
        </p:txBody>
      </p:sp>
    </p:spTree>
    <p:extLst>
      <p:ext uri="{BB962C8B-B14F-4D97-AF65-F5344CB8AC3E}">
        <p14:creationId xmlns:p14="http://schemas.microsoft.com/office/powerpoint/2010/main" val="2205994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4325E5-6AF3-1340-B21F-97AC2D70E828}"/>
              </a:ext>
            </a:extLst>
          </p:cNvPr>
          <p:cNvSpPr>
            <a:spLocks noGrp="1"/>
          </p:cNvSpPr>
          <p:nvPr>
            <p:ph type="dt" sz="half" idx="10"/>
          </p:nvPr>
        </p:nvSpPr>
        <p:spPr/>
        <p:txBody>
          <a:bodyPr/>
          <a:lstStyle/>
          <a:p>
            <a:fld id="{B8558FEF-B262-EA42-B2ED-293716F2E376}" type="datetime1">
              <a:rPr lang="en-US" smtClean="0"/>
              <a:t>6/27/22</a:t>
            </a:fld>
            <a:endParaRPr lang="en-US"/>
          </a:p>
        </p:txBody>
      </p:sp>
      <p:sp>
        <p:nvSpPr>
          <p:cNvPr id="3" name="Footer Placeholder 2">
            <a:extLst>
              <a:ext uri="{FF2B5EF4-FFF2-40B4-BE49-F238E27FC236}">
                <a16:creationId xmlns:a16="http://schemas.microsoft.com/office/drawing/2014/main" id="{4404BE55-4BBC-D349-8C9B-4720E094B2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ABAE7C-2CED-4741-B884-6F8ACA2E88D7}"/>
              </a:ext>
            </a:extLst>
          </p:cNvPr>
          <p:cNvSpPr>
            <a:spLocks noGrp="1"/>
          </p:cNvSpPr>
          <p:nvPr>
            <p:ph type="sldNum" sz="quarter" idx="12"/>
          </p:nvPr>
        </p:nvSpPr>
        <p:spPr/>
        <p:txBody>
          <a:bodyPr/>
          <a:lstStyle/>
          <a:p>
            <a:fld id="{5A907CFD-D14B-3E4D-A2ED-CAC650950DF6}" type="slidenum">
              <a:rPr lang="en-US" smtClean="0"/>
              <a:t>‹#›</a:t>
            </a:fld>
            <a:endParaRPr lang="en-US"/>
          </a:p>
        </p:txBody>
      </p:sp>
    </p:spTree>
    <p:extLst>
      <p:ext uri="{BB962C8B-B14F-4D97-AF65-F5344CB8AC3E}">
        <p14:creationId xmlns:p14="http://schemas.microsoft.com/office/powerpoint/2010/main" val="1123055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7632F-C132-054C-B1A6-334AF28B05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229E5C-2E60-154E-8134-143FAD0CF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1D36B7-E29A-DC40-948A-9709FB7F3B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14C4D1-0ACB-CB47-96D2-0ECF467FACE4}"/>
              </a:ext>
            </a:extLst>
          </p:cNvPr>
          <p:cNvSpPr>
            <a:spLocks noGrp="1"/>
          </p:cNvSpPr>
          <p:nvPr>
            <p:ph type="dt" sz="half" idx="10"/>
          </p:nvPr>
        </p:nvSpPr>
        <p:spPr/>
        <p:txBody>
          <a:bodyPr/>
          <a:lstStyle/>
          <a:p>
            <a:fld id="{FF68A3C7-7888-454C-8863-3ABB9EB9B80D}" type="datetime1">
              <a:rPr lang="en-US" smtClean="0"/>
              <a:t>6/27/22</a:t>
            </a:fld>
            <a:endParaRPr lang="en-US"/>
          </a:p>
        </p:txBody>
      </p:sp>
      <p:sp>
        <p:nvSpPr>
          <p:cNvPr id="6" name="Footer Placeholder 5">
            <a:extLst>
              <a:ext uri="{FF2B5EF4-FFF2-40B4-BE49-F238E27FC236}">
                <a16:creationId xmlns:a16="http://schemas.microsoft.com/office/drawing/2014/main" id="{D2917619-8012-174D-B03C-DFFC743BD6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399E19-0E05-9245-9399-D113668E2AF3}"/>
              </a:ext>
            </a:extLst>
          </p:cNvPr>
          <p:cNvSpPr>
            <a:spLocks noGrp="1"/>
          </p:cNvSpPr>
          <p:nvPr>
            <p:ph type="sldNum" sz="quarter" idx="12"/>
          </p:nvPr>
        </p:nvSpPr>
        <p:spPr/>
        <p:txBody>
          <a:bodyPr/>
          <a:lstStyle/>
          <a:p>
            <a:fld id="{5A907CFD-D14B-3E4D-A2ED-CAC650950DF6}" type="slidenum">
              <a:rPr lang="en-US" smtClean="0"/>
              <a:t>‹#›</a:t>
            </a:fld>
            <a:endParaRPr lang="en-US"/>
          </a:p>
        </p:txBody>
      </p:sp>
    </p:spTree>
    <p:extLst>
      <p:ext uri="{BB962C8B-B14F-4D97-AF65-F5344CB8AC3E}">
        <p14:creationId xmlns:p14="http://schemas.microsoft.com/office/powerpoint/2010/main" val="2552730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24638-EC1D-0B46-B161-70D1848AC4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C97577-E1C7-374F-B82F-561235D9D8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CBF540-E057-764D-8604-5DA8F9B2FF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E95BB2-EF2C-1149-B95F-36CE0B0B0F14}"/>
              </a:ext>
            </a:extLst>
          </p:cNvPr>
          <p:cNvSpPr>
            <a:spLocks noGrp="1"/>
          </p:cNvSpPr>
          <p:nvPr>
            <p:ph type="dt" sz="half" idx="10"/>
          </p:nvPr>
        </p:nvSpPr>
        <p:spPr/>
        <p:txBody>
          <a:bodyPr/>
          <a:lstStyle/>
          <a:p>
            <a:fld id="{F986E380-CABE-3247-9ABE-B484BFAAD09D}" type="datetime1">
              <a:rPr lang="en-US" smtClean="0"/>
              <a:t>6/27/22</a:t>
            </a:fld>
            <a:endParaRPr lang="en-US"/>
          </a:p>
        </p:txBody>
      </p:sp>
      <p:sp>
        <p:nvSpPr>
          <p:cNvPr id="6" name="Footer Placeholder 5">
            <a:extLst>
              <a:ext uri="{FF2B5EF4-FFF2-40B4-BE49-F238E27FC236}">
                <a16:creationId xmlns:a16="http://schemas.microsoft.com/office/drawing/2014/main" id="{16DA784D-919F-1F41-94E3-9B8F447ABE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4FAF3-F187-8B41-AA03-D5A103DB48AA}"/>
              </a:ext>
            </a:extLst>
          </p:cNvPr>
          <p:cNvSpPr>
            <a:spLocks noGrp="1"/>
          </p:cNvSpPr>
          <p:nvPr>
            <p:ph type="sldNum" sz="quarter" idx="12"/>
          </p:nvPr>
        </p:nvSpPr>
        <p:spPr/>
        <p:txBody>
          <a:bodyPr/>
          <a:lstStyle/>
          <a:p>
            <a:fld id="{5A907CFD-D14B-3E4D-A2ED-CAC650950DF6}" type="slidenum">
              <a:rPr lang="en-US" smtClean="0"/>
              <a:t>‹#›</a:t>
            </a:fld>
            <a:endParaRPr lang="en-US"/>
          </a:p>
        </p:txBody>
      </p:sp>
    </p:spTree>
    <p:extLst>
      <p:ext uri="{BB962C8B-B14F-4D97-AF65-F5344CB8AC3E}">
        <p14:creationId xmlns:p14="http://schemas.microsoft.com/office/powerpoint/2010/main" val="971421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1034B7-7C4B-3643-A136-85BE7769AE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24B08F-ACF9-0D4C-88A1-E2B6DE00EE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FBFBF9-7608-4645-B9E5-8A6DC894F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89DE9-C75F-8F43-9C2E-445FEF9A6A78}" type="datetime1">
              <a:rPr lang="en-US" smtClean="0"/>
              <a:t>6/27/22</a:t>
            </a:fld>
            <a:endParaRPr lang="en-US"/>
          </a:p>
        </p:txBody>
      </p:sp>
      <p:sp>
        <p:nvSpPr>
          <p:cNvPr id="5" name="Footer Placeholder 4">
            <a:extLst>
              <a:ext uri="{FF2B5EF4-FFF2-40B4-BE49-F238E27FC236}">
                <a16:creationId xmlns:a16="http://schemas.microsoft.com/office/drawing/2014/main" id="{4C34B06E-00AC-F643-9842-24D7BA4E30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FFE815-0854-3048-9E18-03B692A1FB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907CFD-D14B-3E4D-A2ED-CAC650950DF6}" type="slidenum">
              <a:rPr lang="en-US" smtClean="0"/>
              <a:t>‹#›</a:t>
            </a:fld>
            <a:endParaRPr lang="en-US"/>
          </a:p>
        </p:txBody>
      </p:sp>
    </p:spTree>
    <p:extLst>
      <p:ext uri="{BB962C8B-B14F-4D97-AF65-F5344CB8AC3E}">
        <p14:creationId xmlns:p14="http://schemas.microsoft.com/office/powerpoint/2010/main" val="1722784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wmoomm.sharepoint.com/:b:/s/wmocpdb/ETZhhknsfYJAlCBkkiMfftUBPsJpvtw64vNwiLUisgB-Ug?e=PEveDf"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www.ecmwf.int/en/elibrary/20240-final-technical-note-impact-assessment-commercial-gnss-ro-data"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hyperlink" Target="https://www.ngdc.noaa.gov/wiki/index.php/NOAA_Processing_Levels"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hyperlink" Target="https://www.ecmwf.int/en/elibrary/20240-final-technical-note-impact-assessment-commercial-gnss-ro-data" TargetMode="External"/><Relationship Id="rId3" Type="http://schemas.openxmlformats.org/officeDocument/2006/relationships/hyperlink" Target="https://doi.org/10.1175/BAMS-D-18-0180.1" TargetMode="External"/><Relationship Id="rId7" Type="http://schemas.openxmlformats.org/officeDocument/2006/relationships/hyperlink" Target="https://irowg.org/wpcms/wp-content/uploads/2021/07/CGMS-49-IROWG-WP-01.pdf"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doi.org/10.1175/MWR-D-13-00098.1" TargetMode="External"/><Relationship Id="rId11" Type="http://schemas.openxmlformats.org/officeDocument/2006/relationships/hyperlink" Target="https://doi.org/10.1175/MWR-D-21-0230.1" TargetMode="External"/><Relationship Id="rId5" Type="http://schemas.openxmlformats.org/officeDocument/2006/relationships/hyperlink" Target="https://doi.org/10.1175/WAF-D-19-0185.1" TargetMode="External"/><Relationship Id="rId10" Type="http://schemas.openxmlformats.org/officeDocument/2006/relationships/hyperlink" Target="https://doi.org/10.1002/qj.3596" TargetMode="External"/><Relationship Id="rId4" Type="http://schemas.openxmlformats.org/officeDocument/2006/relationships/hyperlink" Target="https://doi.org/10.1002/qj.3872" TargetMode="External"/><Relationship Id="rId9" Type="http://schemas.openxmlformats.org/officeDocument/2006/relationships/hyperlink" Target="http://www.eumetsat.int/"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s://ane4bf-datap1.s3-eu-west-1.amazonaws.com/wmocms/s3fs-public/ckeditor/files/Cg-Ext2021-d04-1-"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150BE-EB6B-B646-BC84-B5DC26836ADB}"/>
              </a:ext>
            </a:extLst>
          </p:cNvPr>
          <p:cNvSpPr>
            <a:spLocks noGrp="1"/>
          </p:cNvSpPr>
          <p:nvPr>
            <p:ph type="ctrTitle"/>
          </p:nvPr>
        </p:nvSpPr>
        <p:spPr/>
        <p:txBody>
          <a:bodyPr/>
          <a:lstStyle/>
          <a:p>
            <a:r>
              <a:rPr lang="en-US" dirty="0"/>
              <a:t>Future RO data needs</a:t>
            </a:r>
          </a:p>
        </p:txBody>
      </p:sp>
      <p:sp>
        <p:nvSpPr>
          <p:cNvPr id="3" name="Subtitle 2">
            <a:extLst>
              <a:ext uri="{FF2B5EF4-FFF2-40B4-BE49-F238E27FC236}">
                <a16:creationId xmlns:a16="http://schemas.microsoft.com/office/drawing/2014/main" id="{95887279-4D24-F440-9441-3CE2B7548AA0}"/>
              </a:ext>
            </a:extLst>
          </p:cNvPr>
          <p:cNvSpPr>
            <a:spLocks noGrp="1"/>
          </p:cNvSpPr>
          <p:nvPr>
            <p:ph type="subTitle" idx="1"/>
          </p:nvPr>
        </p:nvSpPr>
        <p:spPr/>
        <p:txBody>
          <a:bodyPr>
            <a:normAutofit/>
          </a:bodyPr>
          <a:lstStyle/>
          <a:p>
            <a:r>
              <a:rPr lang="en-US" dirty="0"/>
              <a:t>Rick Anthes</a:t>
            </a:r>
          </a:p>
          <a:p>
            <a:r>
              <a:rPr lang="en-US" dirty="0"/>
              <a:t>27 June 2022</a:t>
            </a:r>
          </a:p>
          <a:p>
            <a:r>
              <a:rPr lang="en-US"/>
              <a:t>Presented to NOAA Systems </a:t>
            </a:r>
            <a:r>
              <a:rPr lang="en-US" dirty="0"/>
              <a:t>Performance Assessment Team</a:t>
            </a:r>
          </a:p>
        </p:txBody>
      </p:sp>
      <p:sp>
        <p:nvSpPr>
          <p:cNvPr id="4" name="Slide Number Placeholder 3">
            <a:extLst>
              <a:ext uri="{FF2B5EF4-FFF2-40B4-BE49-F238E27FC236}">
                <a16:creationId xmlns:a16="http://schemas.microsoft.com/office/drawing/2014/main" id="{DC04246A-C0CF-CD40-804D-1750A72508F8}"/>
              </a:ext>
            </a:extLst>
          </p:cNvPr>
          <p:cNvSpPr>
            <a:spLocks noGrp="1"/>
          </p:cNvSpPr>
          <p:nvPr>
            <p:ph type="sldNum" sz="quarter" idx="12"/>
          </p:nvPr>
        </p:nvSpPr>
        <p:spPr/>
        <p:txBody>
          <a:bodyPr/>
          <a:lstStyle/>
          <a:p>
            <a:fld id="{5A907CFD-D14B-3E4D-A2ED-CAC650950DF6}" type="slidenum">
              <a:rPr lang="en-US" smtClean="0"/>
              <a:t>1</a:t>
            </a:fld>
            <a:endParaRPr lang="en-US"/>
          </a:p>
        </p:txBody>
      </p:sp>
    </p:spTree>
    <p:extLst>
      <p:ext uri="{BB962C8B-B14F-4D97-AF65-F5344CB8AC3E}">
        <p14:creationId xmlns:p14="http://schemas.microsoft.com/office/powerpoint/2010/main" val="3350737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076B-421F-0D52-3CAC-FC6BD5D09342}"/>
              </a:ext>
            </a:extLst>
          </p:cNvPr>
          <p:cNvSpPr>
            <a:spLocks noGrp="1"/>
          </p:cNvSpPr>
          <p:nvPr>
            <p:ph type="title"/>
          </p:nvPr>
        </p:nvSpPr>
        <p:spPr>
          <a:xfrm>
            <a:off x="838200" y="365125"/>
            <a:ext cx="10805932" cy="1325563"/>
          </a:xfrm>
        </p:spPr>
        <p:txBody>
          <a:bodyPr>
            <a:noAutofit/>
          </a:bodyPr>
          <a:lstStyle/>
          <a:p>
            <a:r>
              <a:rPr lang="en-US" sz="3200" dirty="0">
                <a:latin typeface="+mn-lt"/>
              </a:rPr>
              <a:t>Should NOAA provide a backbone and fill in with commercial data? Or would all-commercial be acceptable? What does “backbone” mean? How many backbone profiles are needed?</a:t>
            </a:r>
          </a:p>
        </p:txBody>
      </p:sp>
      <p:sp>
        <p:nvSpPr>
          <p:cNvPr id="3" name="Slide Number Placeholder 2">
            <a:extLst>
              <a:ext uri="{FF2B5EF4-FFF2-40B4-BE49-F238E27FC236}">
                <a16:creationId xmlns:a16="http://schemas.microsoft.com/office/drawing/2014/main" id="{367FF587-7DCC-6A2B-B0F1-5BAA015A2B37}"/>
              </a:ext>
            </a:extLst>
          </p:cNvPr>
          <p:cNvSpPr>
            <a:spLocks noGrp="1"/>
          </p:cNvSpPr>
          <p:nvPr>
            <p:ph type="sldNum" sz="quarter" idx="12"/>
          </p:nvPr>
        </p:nvSpPr>
        <p:spPr/>
        <p:txBody>
          <a:bodyPr/>
          <a:lstStyle/>
          <a:p>
            <a:fld id="{5A907CFD-D14B-3E4D-A2ED-CAC650950DF6}" type="slidenum">
              <a:rPr lang="en-US" smtClean="0"/>
              <a:t>10</a:t>
            </a:fld>
            <a:endParaRPr lang="en-US"/>
          </a:p>
        </p:txBody>
      </p:sp>
      <p:sp>
        <p:nvSpPr>
          <p:cNvPr id="4" name="TextBox 3">
            <a:extLst>
              <a:ext uri="{FF2B5EF4-FFF2-40B4-BE49-F238E27FC236}">
                <a16:creationId xmlns:a16="http://schemas.microsoft.com/office/drawing/2014/main" id="{356C55D7-FC85-FDF9-F8F5-2874C26E68CE}"/>
              </a:ext>
            </a:extLst>
          </p:cNvPr>
          <p:cNvSpPr txBox="1"/>
          <p:nvPr/>
        </p:nvSpPr>
        <p:spPr>
          <a:xfrm>
            <a:off x="359597" y="2080518"/>
            <a:ext cx="11590673" cy="5262979"/>
          </a:xfrm>
          <a:prstGeom prst="rect">
            <a:avLst/>
          </a:prstGeom>
          <a:noFill/>
        </p:spPr>
        <p:txBody>
          <a:bodyPr wrap="none" rtlCol="0">
            <a:spAutoFit/>
          </a:bodyPr>
          <a:lstStyle/>
          <a:p>
            <a:pPr marL="285750" indent="-285750">
              <a:buFont typeface="Arial" panose="020B0604020202020204" pitchFamily="34" charset="0"/>
              <a:buChar char="•"/>
            </a:pPr>
            <a:r>
              <a:rPr lang="en-US" sz="2400" dirty="0"/>
              <a:t>NOAA and its partners (e.g. EUMETSAT) should provide an RO backbone of 10,000</a:t>
            </a:r>
          </a:p>
          <a:p>
            <a:r>
              <a:rPr lang="en-US" sz="2400" dirty="0"/>
              <a:t>    RO profiles per day, roughly the current number of COSMIC-2 and Metop profiles</a:t>
            </a:r>
          </a:p>
          <a:p>
            <a:pPr marL="342900" indent="-342900">
              <a:buFont typeface="Arial" panose="020B0604020202020204" pitchFamily="34" charset="0"/>
              <a:buChar char="•"/>
            </a:pPr>
            <a:r>
              <a:rPr lang="en-US" sz="2400" dirty="0"/>
              <a:t>Provide </a:t>
            </a:r>
            <a:r>
              <a:rPr lang="en-US" sz="2400" u="sng" dirty="0"/>
              <a:t>global data at all local times </a:t>
            </a:r>
            <a:r>
              <a:rPr lang="en-US" sz="2400" dirty="0"/>
              <a:t>and shared to all without restrictions</a:t>
            </a:r>
          </a:p>
          <a:p>
            <a:pPr marL="285750" indent="-285750">
              <a:buFont typeface="Arial" panose="020B0604020202020204" pitchFamily="34" charset="0"/>
              <a:buChar char="•"/>
            </a:pPr>
            <a:r>
              <a:rPr lang="en-US" sz="2400" dirty="0"/>
              <a:t> Should be</a:t>
            </a:r>
          </a:p>
          <a:p>
            <a:pPr marL="742950" lvl="1" indent="-285750">
              <a:buFont typeface="Arial" panose="020B0604020202020204" pitchFamily="34" charset="0"/>
              <a:buChar char="•"/>
            </a:pPr>
            <a:r>
              <a:rPr lang="en-US" sz="2400" dirty="0"/>
              <a:t> government (public) designed, owned, and managed</a:t>
            </a:r>
          </a:p>
          <a:p>
            <a:pPr marL="742950" lvl="1" indent="-285750">
              <a:buFont typeface="Arial" panose="020B0604020202020204" pitchFamily="34" charset="0"/>
              <a:buChar char="•"/>
            </a:pPr>
            <a:r>
              <a:rPr lang="en-US" sz="2400" dirty="0"/>
              <a:t> meets defined quality standards</a:t>
            </a:r>
          </a:p>
          <a:p>
            <a:pPr marL="742950" lvl="1" indent="-285750">
              <a:buFont typeface="Arial" panose="020B0604020202020204" pitchFamily="34" charset="0"/>
              <a:buChar char="•"/>
            </a:pPr>
            <a:r>
              <a:rPr lang="en-US" sz="2400" dirty="0"/>
              <a:t> long lasting and stable</a:t>
            </a:r>
          </a:p>
          <a:p>
            <a:pPr marL="742950" lvl="1" indent="-285750">
              <a:buFont typeface="Arial" panose="020B0604020202020204" pitchFamily="34" charset="0"/>
              <a:buChar char="•"/>
            </a:pPr>
            <a:r>
              <a:rPr lang="en-US" sz="2400" dirty="0"/>
              <a:t> well documented and independently processed and archived in at least two places, </a:t>
            </a:r>
          </a:p>
          <a:p>
            <a:pPr lvl="1"/>
            <a:r>
              <a:rPr lang="en-US" sz="2400" dirty="0"/>
              <a:t>     preferably more than two. Verification of results by independent centers with</a:t>
            </a:r>
          </a:p>
          <a:p>
            <a:r>
              <a:rPr lang="en-US" sz="2400" dirty="0"/>
              <a:t>           independent scientists. True for commercial data as well.</a:t>
            </a:r>
          </a:p>
          <a:p>
            <a:pPr marL="342900" indent="-342900">
              <a:buFont typeface="Arial" panose="020B0604020202020204" pitchFamily="34" charset="0"/>
              <a:buChar char="•"/>
            </a:pPr>
            <a:r>
              <a:rPr lang="en-US" sz="2400" dirty="0"/>
              <a:t>Similar to GRUAN radiosonde network—a high-quality reference radiosonde network</a:t>
            </a:r>
          </a:p>
          <a:p>
            <a:r>
              <a:rPr lang="en-US" sz="2400" dirty="0"/>
              <a:t>    that is useful for climate, calibration and validation of commercial RO missions and IR and</a:t>
            </a:r>
          </a:p>
          <a:p>
            <a:r>
              <a:rPr lang="en-US" sz="2400" dirty="0"/>
              <a:t>    MW sounders.</a:t>
            </a:r>
          </a:p>
          <a:p>
            <a:endParaRPr lang="en-US" sz="2400" dirty="0"/>
          </a:p>
        </p:txBody>
      </p:sp>
    </p:spTree>
    <p:extLst>
      <p:ext uri="{BB962C8B-B14F-4D97-AF65-F5344CB8AC3E}">
        <p14:creationId xmlns:p14="http://schemas.microsoft.com/office/powerpoint/2010/main" val="4106067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076B-421F-0D52-3CAC-FC6BD5D09342}"/>
              </a:ext>
            </a:extLst>
          </p:cNvPr>
          <p:cNvSpPr>
            <a:spLocks noGrp="1"/>
          </p:cNvSpPr>
          <p:nvPr>
            <p:ph type="title"/>
          </p:nvPr>
        </p:nvSpPr>
        <p:spPr>
          <a:xfrm>
            <a:off x="838200" y="365125"/>
            <a:ext cx="10805932" cy="1325563"/>
          </a:xfrm>
        </p:spPr>
        <p:txBody>
          <a:bodyPr>
            <a:noAutofit/>
          </a:bodyPr>
          <a:lstStyle/>
          <a:p>
            <a:r>
              <a:rPr lang="en-US" sz="3600" dirty="0">
                <a:latin typeface="+mn-lt"/>
              </a:rPr>
              <a:t>Why is a backbone needed?</a:t>
            </a:r>
          </a:p>
        </p:txBody>
      </p:sp>
      <p:sp>
        <p:nvSpPr>
          <p:cNvPr id="3" name="Slide Number Placeholder 2">
            <a:extLst>
              <a:ext uri="{FF2B5EF4-FFF2-40B4-BE49-F238E27FC236}">
                <a16:creationId xmlns:a16="http://schemas.microsoft.com/office/drawing/2014/main" id="{367FF587-7DCC-6A2B-B0F1-5BAA015A2B37}"/>
              </a:ext>
            </a:extLst>
          </p:cNvPr>
          <p:cNvSpPr>
            <a:spLocks noGrp="1"/>
          </p:cNvSpPr>
          <p:nvPr>
            <p:ph type="sldNum" sz="quarter" idx="12"/>
          </p:nvPr>
        </p:nvSpPr>
        <p:spPr/>
        <p:txBody>
          <a:bodyPr/>
          <a:lstStyle/>
          <a:p>
            <a:fld id="{5A907CFD-D14B-3E4D-A2ED-CAC650950DF6}" type="slidenum">
              <a:rPr lang="en-US" smtClean="0"/>
              <a:t>11</a:t>
            </a:fld>
            <a:endParaRPr lang="en-US"/>
          </a:p>
        </p:txBody>
      </p:sp>
      <p:sp>
        <p:nvSpPr>
          <p:cNvPr id="4" name="TextBox 3">
            <a:extLst>
              <a:ext uri="{FF2B5EF4-FFF2-40B4-BE49-F238E27FC236}">
                <a16:creationId xmlns:a16="http://schemas.microsoft.com/office/drawing/2014/main" id="{356C55D7-FC85-FDF9-F8F5-2874C26E68CE}"/>
              </a:ext>
            </a:extLst>
          </p:cNvPr>
          <p:cNvSpPr txBox="1"/>
          <p:nvPr/>
        </p:nvSpPr>
        <p:spPr>
          <a:xfrm>
            <a:off x="359597" y="2080518"/>
            <a:ext cx="11553869" cy="3416320"/>
          </a:xfrm>
          <a:prstGeom prst="rect">
            <a:avLst/>
          </a:prstGeom>
          <a:noFill/>
        </p:spPr>
        <p:txBody>
          <a:bodyPr wrap="none" rtlCol="0">
            <a:spAutoFit/>
          </a:bodyPr>
          <a:lstStyle/>
          <a:p>
            <a:pPr marL="285750" indent="-285750">
              <a:buFont typeface="Arial" panose="020B0604020202020204" pitchFamily="34" charset="0"/>
              <a:buChar char="•"/>
            </a:pPr>
            <a:r>
              <a:rPr lang="en-US" sz="2400" dirty="0"/>
              <a:t>We get all data, metadata, processing details-valuable for understanding the errors, </a:t>
            </a:r>
          </a:p>
          <a:p>
            <a:r>
              <a:rPr lang="en-US" sz="2400" dirty="0"/>
              <a:t>    improving retrievals, reprocessing for research and reanalysis</a:t>
            </a:r>
          </a:p>
          <a:p>
            <a:pPr marL="285750" indent="-285750">
              <a:buFont typeface="Arial" panose="020B0604020202020204" pitchFamily="34" charset="0"/>
              <a:buChar char="•"/>
            </a:pPr>
            <a:r>
              <a:rPr lang="en-US" sz="2400" dirty="0"/>
              <a:t>Uniformity of quality--long-lived instruments with overlapping periods to monitor quality</a:t>
            </a:r>
          </a:p>
          <a:p>
            <a:r>
              <a:rPr lang="en-US" sz="2400" dirty="0"/>
              <a:t>    and obtain long time series-important for climate, anchoring of NWP, and calibration of</a:t>
            </a:r>
          </a:p>
          <a:p>
            <a:r>
              <a:rPr lang="en-US" sz="2400" dirty="0"/>
              <a:t>    IR and MW sensors. </a:t>
            </a:r>
          </a:p>
          <a:p>
            <a:pPr marL="342900" indent="-342900">
              <a:buFont typeface="Arial" panose="020B0604020202020204" pitchFamily="34" charset="0"/>
              <a:buChar char="•"/>
            </a:pPr>
            <a:r>
              <a:rPr lang="en-US" sz="2400" dirty="0"/>
              <a:t>Stability and reduction of risk (companies come and go, year to year budget and price</a:t>
            </a:r>
          </a:p>
          <a:p>
            <a:r>
              <a:rPr lang="en-US" sz="2400" dirty="0"/>
              <a:t>     fluctuations)</a:t>
            </a:r>
          </a:p>
          <a:p>
            <a:pPr marL="285750" indent="-285750">
              <a:buFont typeface="Arial" panose="020B0604020202020204" pitchFamily="34" charset="0"/>
              <a:buChar char="•"/>
            </a:pPr>
            <a:r>
              <a:rPr lang="en-US" sz="2400" dirty="0"/>
              <a:t>Cost management-backbone with known costs helps control prices of commercial data.</a:t>
            </a:r>
          </a:p>
          <a:p>
            <a:endParaRPr lang="en-US" sz="2400" dirty="0"/>
          </a:p>
        </p:txBody>
      </p:sp>
    </p:spTree>
    <p:extLst>
      <p:ext uri="{BB962C8B-B14F-4D97-AF65-F5344CB8AC3E}">
        <p14:creationId xmlns:p14="http://schemas.microsoft.com/office/powerpoint/2010/main" val="101923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076B-421F-0D52-3CAC-FC6BD5D09342}"/>
              </a:ext>
            </a:extLst>
          </p:cNvPr>
          <p:cNvSpPr>
            <a:spLocks noGrp="1"/>
          </p:cNvSpPr>
          <p:nvPr>
            <p:ph type="title"/>
          </p:nvPr>
        </p:nvSpPr>
        <p:spPr>
          <a:xfrm>
            <a:off x="838200" y="75757"/>
            <a:ext cx="10515600" cy="1325563"/>
          </a:xfrm>
        </p:spPr>
        <p:txBody>
          <a:bodyPr>
            <a:noAutofit/>
          </a:bodyPr>
          <a:lstStyle/>
          <a:p>
            <a:r>
              <a:rPr lang="en-US" sz="3200" dirty="0">
                <a:latin typeface="+mn-lt"/>
              </a:rPr>
              <a:t>Quality considerations?  Are they different for commercial purchases and the backbone?</a:t>
            </a:r>
          </a:p>
        </p:txBody>
      </p:sp>
      <p:sp>
        <p:nvSpPr>
          <p:cNvPr id="3" name="Slide Number Placeholder 2">
            <a:extLst>
              <a:ext uri="{FF2B5EF4-FFF2-40B4-BE49-F238E27FC236}">
                <a16:creationId xmlns:a16="http://schemas.microsoft.com/office/drawing/2014/main" id="{367FF587-7DCC-6A2B-B0F1-5BAA015A2B37}"/>
              </a:ext>
            </a:extLst>
          </p:cNvPr>
          <p:cNvSpPr>
            <a:spLocks noGrp="1"/>
          </p:cNvSpPr>
          <p:nvPr>
            <p:ph type="sldNum" sz="quarter" idx="12"/>
          </p:nvPr>
        </p:nvSpPr>
        <p:spPr/>
        <p:txBody>
          <a:bodyPr/>
          <a:lstStyle/>
          <a:p>
            <a:fld id="{5A907CFD-D14B-3E4D-A2ED-CAC650950DF6}" type="slidenum">
              <a:rPr lang="en-US" smtClean="0"/>
              <a:t>12</a:t>
            </a:fld>
            <a:endParaRPr lang="en-US"/>
          </a:p>
        </p:txBody>
      </p:sp>
      <p:sp>
        <p:nvSpPr>
          <p:cNvPr id="4" name="TextBox 3">
            <a:extLst>
              <a:ext uri="{FF2B5EF4-FFF2-40B4-BE49-F238E27FC236}">
                <a16:creationId xmlns:a16="http://schemas.microsoft.com/office/drawing/2014/main" id="{356C55D7-FC85-FDF9-F8F5-2874C26E68CE}"/>
              </a:ext>
            </a:extLst>
          </p:cNvPr>
          <p:cNvSpPr txBox="1"/>
          <p:nvPr/>
        </p:nvSpPr>
        <p:spPr>
          <a:xfrm>
            <a:off x="348022" y="1531465"/>
            <a:ext cx="11991040" cy="5262979"/>
          </a:xfrm>
          <a:prstGeom prst="rect">
            <a:avLst/>
          </a:prstGeom>
          <a:noFill/>
        </p:spPr>
        <p:txBody>
          <a:bodyPr wrap="none" rtlCol="0">
            <a:spAutoFit/>
          </a:bodyPr>
          <a:lstStyle/>
          <a:p>
            <a:r>
              <a:rPr lang="en-US" sz="2400" dirty="0"/>
              <a:t>Current (April 2020) NOAA requirements: Latency&lt;140 min, SNR&gt;200, global coverage</a:t>
            </a:r>
          </a:p>
          <a:p>
            <a:pPr marL="0" lvl="1"/>
            <a:endParaRPr lang="en-US" sz="2400" dirty="0"/>
          </a:p>
          <a:p>
            <a:pPr marL="0" lvl="1"/>
            <a:r>
              <a:rPr lang="en-US" sz="2400" dirty="0"/>
              <a:t>Instead of SNR, it may be better to require RO profiles to pass certain quality metrics</a:t>
            </a:r>
          </a:p>
          <a:p>
            <a:pPr marL="0" lvl="1"/>
            <a:r>
              <a:rPr lang="en-US" sz="2400" dirty="0"/>
              <a:t>                                                </a:t>
            </a:r>
            <a:r>
              <a:rPr lang="en-US" sz="2400" b="1" dirty="0"/>
              <a:t>Quality metrics (examples)</a:t>
            </a:r>
          </a:p>
          <a:p>
            <a:pPr marL="342900" lvl="1" indent="-342900">
              <a:buFont typeface="Arial" panose="020B0604020202020204" pitchFamily="34" charset="0"/>
              <a:buChar char="•"/>
            </a:pPr>
            <a:r>
              <a:rPr lang="en-US" sz="2400" dirty="0"/>
              <a:t>Latency-very important, especially for space weather.</a:t>
            </a:r>
          </a:p>
          <a:p>
            <a:pPr marL="800100" lvl="2" indent="-342900">
              <a:buFont typeface="Arial" panose="020B0604020202020204" pitchFamily="34" charset="0"/>
              <a:buChar char="•"/>
            </a:pPr>
            <a:r>
              <a:rPr lang="en-US" sz="2400" dirty="0"/>
              <a:t> space weather:   50% &lt; 30 min is threshold, &lt;15 minutes is goal</a:t>
            </a:r>
          </a:p>
          <a:p>
            <a:pPr marL="800100" lvl="2" indent="-342900">
              <a:buFont typeface="Arial" panose="020B0604020202020204" pitchFamily="34" charset="0"/>
              <a:buChar char="•"/>
            </a:pPr>
            <a:r>
              <a:rPr lang="en-US" sz="2400" dirty="0"/>
              <a:t> NWP:   50% &lt; 6 h is threshold; &lt; 3 h is goal</a:t>
            </a:r>
          </a:p>
          <a:p>
            <a:pPr marL="342900" lvl="1" indent="-342900">
              <a:buFont typeface="Arial" panose="020B0604020202020204" pitchFamily="34" charset="0"/>
              <a:buChar char="•"/>
            </a:pPr>
            <a:r>
              <a:rPr lang="en-US" sz="2400" dirty="0"/>
              <a:t>Uncertainties (random error standard deviations) in defined layers (e.g. 0-8, 8-30, 30-50 km)</a:t>
            </a:r>
          </a:p>
          <a:p>
            <a:pPr marL="342900" lvl="1" indent="-342900">
              <a:buFont typeface="Arial" panose="020B0604020202020204" pitchFamily="34" charset="0"/>
              <a:buChar char="•"/>
            </a:pPr>
            <a:r>
              <a:rPr lang="en-US" sz="2400" dirty="0"/>
              <a:t>Maximum biases in certain layers (e.g. 0-2 km, 2-5 km, 8-15 km)</a:t>
            </a:r>
          </a:p>
          <a:p>
            <a:pPr marL="342900" lvl="1" indent="-342900">
              <a:buFont typeface="Arial" panose="020B0604020202020204" pitchFamily="34" charset="0"/>
              <a:buChar char="•"/>
            </a:pPr>
            <a:r>
              <a:rPr lang="en-US" sz="2400" dirty="0"/>
              <a:t>“Stdv”(standard deviation of bending angle differences from climatology</a:t>
            </a:r>
          </a:p>
          <a:p>
            <a:pPr marL="0" lvl="1"/>
            <a:r>
              <a:rPr lang="en-US" sz="2400" dirty="0"/>
              <a:t>      between 60-80 km)-a measure of quality of occultation</a:t>
            </a:r>
          </a:p>
          <a:p>
            <a:pPr marL="342900" lvl="1" indent="-342900">
              <a:buFont typeface="Arial" panose="020B0604020202020204" pitchFamily="34" charset="0"/>
              <a:buChar char="•"/>
            </a:pPr>
            <a:r>
              <a:rPr lang="en-US" sz="2400" dirty="0"/>
              <a:t>Penetration depth-certain % (e.g. 80%) reaching at least 1 km from surface</a:t>
            </a:r>
          </a:p>
          <a:p>
            <a:pPr marL="0" lvl="1"/>
            <a:endParaRPr lang="en-US" sz="2400" dirty="0"/>
          </a:p>
          <a:p>
            <a:pPr marL="0" lvl="1"/>
            <a:r>
              <a:rPr lang="en-US" sz="2400" dirty="0"/>
              <a:t>Appendix gives more examples. Need an expert team to develop the requirements.</a:t>
            </a:r>
          </a:p>
        </p:txBody>
      </p:sp>
    </p:spTree>
    <p:extLst>
      <p:ext uri="{BB962C8B-B14F-4D97-AF65-F5344CB8AC3E}">
        <p14:creationId xmlns:p14="http://schemas.microsoft.com/office/powerpoint/2010/main" val="483879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076B-421F-0D52-3CAC-FC6BD5D09342}"/>
              </a:ext>
            </a:extLst>
          </p:cNvPr>
          <p:cNvSpPr>
            <a:spLocks noGrp="1"/>
          </p:cNvSpPr>
          <p:nvPr>
            <p:ph type="title"/>
          </p:nvPr>
        </p:nvSpPr>
        <p:spPr/>
        <p:txBody>
          <a:bodyPr>
            <a:noAutofit/>
          </a:bodyPr>
          <a:lstStyle/>
          <a:p>
            <a:r>
              <a:rPr lang="en-US" sz="3200" dirty="0">
                <a:latin typeface="+mn-lt"/>
              </a:rPr>
              <a:t>What level data should NOAA obtain from vendors?</a:t>
            </a:r>
          </a:p>
        </p:txBody>
      </p:sp>
      <p:sp>
        <p:nvSpPr>
          <p:cNvPr id="3" name="Slide Number Placeholder 2">
            <a:extLst>
              <a:ext uri="{FF2B5EF4-FFF2-40B4-BE49-F238E27FC236}">
                <a16:creationId xmlns:a16="http://schemas.microsoft.com/office/drawing/2014/main" id="{367FF587-7DCC-6A2B-B0F1-5BAA015A2B37}"/>
              </a:ext>
            </a:extLst>
          </p:cNvPr>
          <p:cNvSpPr>
            <a:spLocks noGrp="1"/>
          </p:cNvSpPr>
          <p:nvPr>
            <p:ph type="sldNum" sz="quarter" idx="12"/>
          </p:nvPr>
        </p:nvSpPr>
        <p:spPr/>
        <p:txBody>
          <a:bodyPr/>
          <a:lstStyle/>
          <a:p>
            <a:fld id="{5A907CFD-D14B-3E4D-A2ED-CAC650950DF6}" type="slidenum">
              <a:rPr lang="en-US" smtClean="0"/>
              <a:t>13</a:t>
            </a:fld>
            <a:endParaRPr lang="en-US"/>
          </a:p>
        </p:txBody>
      </p:sp>
      <p:sp>
        <p:nvSpPr>
          <p:cNvPr id="4" name="TextBox 3">
            <a:extLst>
              <a:ext uri="{FF2B5EF4-FFF2-40B4-BE49-F238E27FC236}">
                <a16:creationId xmlns:a16="http://schemas.microsoft.com/office/drawing/2014/main" id="{356C55D7-FC85-FDF9-F8F5-2874C26E68CE}"/>
              </a:ext>
            </a:extLst>
          </p:cNvPr>
          <p:cNvSpPr txBox="1"/>
          <p:nvPr/>
        </p:nvSpPr>
        <p:spPr>
          <a:xfrm>
            <a:off x="359597" y="2174302"/>
            <a:ext cx="10749418" cy="5386090"/>
          </a:xfrm>
          <a:prstGeom prst="rect">
            <a:avLst/>
          </a:prstGeom>
          <a:noFill/>
        </p:spPr>
        <p:txBody>
          <a:bodyPr wrap="none" rtlCol="0">
            <a:spAutoFit/>
          </a:bodyPr>
          <a:lstStyle/>
          <a:p>
            <a:r>
              <a:rPr lang="en-US" sz="2800" dirty="0"/>
              <a:t>NOAA should get Level 0, 1A and 1B as defined by EUMETSAT’s ROM SAF</a:t>
            </a:r>
          </a:p>
          <a:p>
            <a:r>
              <a:rPr lang="en-US" sz="2800" dirty="0"/>
              <a:t>as well as all the metadata</a:t>
            </a:r>
          </a:p>
          <a:p>
            <a:pPr marL="285750" indent="-285750">
              <a:buFont typeface="Arial" panose="020B0604020202020204" pitchFamily="34" charset="0"/>
              <a:buChar char="•"/>
            </a:pPr>
            <a:endParaRPr lang="en-US" sz="2400" dirty="0"/>
          </a:p>
          <a:p>
            <a:r>
              <a:rPr lang="en-US" sz="2400" dirty="0"/>
              <a:t>Level 0: Raw sounding, tracking and ancillary data, and other GNSS data before clock</a:t>
            </a:r>
          </a:p>
          <a:p>
            <a:r>
              <a:rPr lang="en-US" sz="2400" dirty="0"/>
              <a:t>correction</a:t>
            </a:r>
          </a:p>
          <a:p>
            <a:endParaRPr lang="en-US" sz="2400" dirty="0"/>
          </a:p>
          <a:p>
            <a:r>
              <a:rPr lang="en-US" sz="2400" dirty="0"/>
              <a:t>Level 1A: Full resolution excess phases, total phases, pseudo ranges, SNR's, orbit</a:t>
            </a:r>
          </a:p>
          <a:p>
            <a:r>
              <a:rPr lang="en-US" sz="2400" dirty="0"/>
              <a:t>information, navigation bits, and quality information</a:t>
            </a:r>
          </a:p>
          <a:p>
            <a:endParaRPr lang="en-US" sz="2400" dirty="0"/>
          </a:p>
          <a:p>
            <a:r>
              <a:rPr lang="en-US" sz="2400" dirty="0"/>
              <a:t>Level 1B: Bending angles and impact parameters, tangent point location</a:t>
            </a:r>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3249853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076B-421F-0D52-3CAC-FC6BD5D09342}"/>
              </a:ext>
            </a:extLst>
          </p:cNvPr>
          <p:cNvSpPr>
            <a:spLocks noGrp="1"/>
          </p:cNvSpPr>
          <p:nvPr>
            <p:ph type="title"/>
          </p:nvPr>
        </p:nvSpPr>
        <p:spPr>
          <a:xfrm>
            <a:off x="838200" y="377482"/>
            <a:ext cx="10515600" cy="1325563"/>
          </a:xfrm>
        </p:spPr>
        <p:txBody>
          <a:bodyPr>
            <a:noAutofit/>
          </a:bodyPr>
          <a:lstStyle/>
          <a:p>
            <a:r>
              <a:rPr lang="en-US" sz="3200" dirty="0"/>
              <a:t>How much of space weather needs could be covered?</a:t>
            </a:r>
          </a:p>
        </p:txBody>
      </p:sp>
      <p:sp>
        <p:nvSpPr>
          <p:cNvPr id="3" name="Slide Number Placeholder 2">
            <a:extLst>
              <a:ext uri="{FF2B5EF4-FFF2-40B4-BE49-F238E27FC236}">
                <a16:creationId xmlns:a16="http://schemas.microsoft.com/office/drawing/2014/main" id="{367FF587-7DCC-6A2B-B0F1-5BAA015A2B37}"/>
              </a:ext>
            </a:extLst>
          </p:cNvPr>
          <p:cNvSpPr>
            <a:spLocks noGrp="1"/>
          </p:cNvSpPr>
          <p:nvPr>
            <p:ph type="sldNum" sz="quarter" idx="12"/>
          </p:nvPr>
        </p:nvSpPr>
        <p:spPr/>
        <p:txBody>
          <a:bodyPr/>
          <a:lstStyle/>
          <a:p>
            <a:fld id="{5A907CFD-D14B-3E4D-A2ED-CAC650950DF6}" type="slidenum">
              <a:rPr lang="en-US" smtClean="0"/>
              <a:t>14</a:t>
            </a:fld>
            <a:endParaRPr lang="en-US"/>
          </a:p>
        </p:txBody>
      </p:sp>
      <p:sp>
        <p:nvSpPr>
          <p:cNvPr id="4" name="TextBox 3">
            <a:extLst>
              <a:ext uri="{FF2B5EF4-FFF2-40B4-BE49-F238E27FC236}">
                <a16:creationId xmlns:a16="http://schemas.microsoft.com/office/drawing/2014/main" id="{356C55D7-FC85-FDF9-F8F5-2874C26E68CE}"/>
              </a:ext>
            </a:extLst>
          </p:cNvPr>
          <p:cNvSpPr txBox="1"/>
          <p:nvPr/>
        </p:nvSpPr>
        <p:spPr>
          <a:xfrm>
            <a:off x="-3816" y="1564706"/>
            <a:ext cx="12210843" cy="7109639"/>
          </a:xfrm>
          <a:prstGeom prst="rect">
            <a:avLst/>
          </a:prstGeom>
          <a:noFill/>
        </p:spPr>
        <p:txBody>
          <a:bodyPr wrap="none" rtlCol="0">
            <a:spAutoFit/>
          </a:bodyPr>
          <a:lstStyle/>
          <a:p>
            <a:pPr marL="285750" indent="-285750">
              <a:buFont typeface="Arial" panose="020B0604020202020204" pitchFamily="34" charset="0"/>
              <a:buChar char="•"/>
            </a:pPr>
            <a:r>
              <a:rPr lang="en-US" sz="2400" dirty="0"/>
              <a:t>RO provides valuable information on the following space weather geophysical parameters:</a:t>
            </a:r>
          </a:p>
          <a:p>
            <a:pPr lvl="1"/>
            <a:r>
              <a:rPr lang="en-US" sz="2400" dirty="0"/>
              <a:t>TEC (total electron content in electrons/m</a:t>
            </a:r>
            <a:r>
              <a:rPr lang="en-US" sz="2400" baseline="30000" dirty="0"/>
              <a:t>2</a:t>
            </a:r>
            <a:r>
              <a:rPr lang="en-US" sz="2400" dirty="0"/>
              <a:t>)</a:t>
            </a:r>
          </a:p>
          <a:p>
            <a:pPr lvl="1"/>
            <a:r>
              <a:rPr lang="en-US" sz="2400" dirty="0"/>
              <a:t>S4 amplitude scintillation index</a:t>
            </a:r>
          </a:p>
          <a:p>
            <a:pPr lvl="1"/>
            <a:r>
              <a:rPr lang="en-US" sz="2400" dirty="0"/>
              <a:t>Sigma-phi phase scintillation index</a:t>
            </a:r>
          </a:p>
          <a:p>
            <a:pPr lvl="1"/>
            <a:r>
              <a:rPr lang="en-US" sz="2400" dirty="0"/>
              <a:t>Electron number density profiles 100-600 km</a:t>
            </a:r>
          </a:p>
          <a:p>
            <a:pPr lvl="1"/>
            <a:r>
              <a:rPr lang="en-US" sz="2400" dirty="0"/>
              <a:t>	</a:t>
            </a:r>
          </a:p>
          <a:p>
            <a:pPr marL="285750" lvl="1" indent="-285750">
              <a:buFont typeface="Arial" panose="020B0604020202020204" pitchFamily="34" charset="0"/>
              <a:buChar char="•"/>
            </a:pPr>
            <a:r>
              <a:rPr lang="en-US" sz="2400" dirty="0"/>
              <a:t>RO cannot provide other important space weather observations such as </a:t>
            </a:r>
            <a:r>
              <a:rPr lang="en-US" sz="2400" dirty="0" err="1"/>
              <a:t>coronograph</a:t>
            </a:r>
            <a:r>
              <a:rPr lang="en-US" sz="2400" dirty="0"/>
              <a:t> imagery,</a:t>
            </a:r>
          </a:p>
          <a:p>
            <a:pPr marL="0" lvl="1"/>
            <a:r>
              <a:rPr lang="en-US" sz="2400" dirty="0"/>
              <a:t> </a:t>
            </a:r>
            <a:r>
              <a:rPr lang="en-US" sz="2400" dirty="0" err="1"/>
              <a:t>heliospheric</a:t>
            </a:r>
            <a:r>
              <a:rPr lang="en-US" sz="2400" dirty="0"/>
              <a:t> imagery, auroral imagery, solar X-ray irradiance. See SPRWG report (NOAA 2018;</a:t>
            </a:r>
          </a:p>
          <a:p>
            <a:pPr marL="0" lvl="1"/>
            <a:r>
              <a:rPr lang="en-US" sz="2400" dirty="0"/>
              <a:t> Anthes et al. BAMS 2019) for list of priority space weather observations.</a:t>
            </a:r>
          </a:p>
          <a:p>
            <a:pPr marL="0" lvl="1"/>
            <a:endParaRPr lang="en-US" sz="2400" dirty="0"/>
          </a:p>
          <a:p>
            <a:pPr marL="342900" lvl="1" indent="-342900">
              <a:buFont typeface="Arial" panose="020B0604020202020204" pitchFamily="34" charset="0"/>
              <a:buChar char="•"/>
            </a:pPr>
            <a:r>
              <a:rPr lang="en-US" sz="2400" dirty="0"/>
              <a:t>Latency very important, more stringent than NWP, &lt; 15 min goal &lt;30 still useful (threshold)</a:t>
            </a:r>
          </a:p>
          <a:p>
            <a:pPr marL="0" lvl="1"/>
            <a:endParaRPr lang="en-US" sz="2400" dirty="0"/>
          </a:p>
          <a:p>
            <a:pPr marL="342900" lvl="1" indent="-342900">
              <a:buFont typeface="Arial" panose="020B0604020202020204" pitchFamily="34" charset="0"/>
              <a:buChar char="•"/>
            </a:pPr>
            <a:r>
              <a:rPr lang="en-US" sz="2400" dirty="0"/>
              <a:t>TEC data should be phase connected above/below 0 degrees elevation angle-important to</a:t>
            </a:r>
          </a:p>
          <a:p>
            <a:pPr marL="0" lvl="1"/>
            <a:r>
              <a:rPr lang="en-US" sz="2400" dirty="0"/>
              <a:t>      obtain absolute TEC for the occultation portion of the observation</a:t>
            </a:r>
          </a:p>
          <a:p>
            <a:pPr lvl="1"/>
            <a:r>
              <a:rPr lang="en-US" sz="2400" dirty="0"/>
              <a:t>	</a:t>
            </a:r>
          </a:p>
          <a:p>
            <a:endParaRPr lang="en-US" sz="2400" dirty="0"/>
          </a:p>
          <a:p>
            <a:endParaRPr lang="en-US" sz="2400" dirty="0"/>
          </a:p>
          <a:p>
            <a:endParaRPr lang="en-US" sz="2400" dirty="0"/>
          </a:p>
          <a:p>
            <a:r>
              <a:rPr lang="en-US" sz="2400" dirty="0"/>
              <a:t>		</a:t>
            </a:r>
          </a:p>
        </p:txBody>
      </p:sp>
    </p:spTree>
    <p:extLst>
      <p:ext uri="{BB962C8B-B14F-4D97-AF65-F5344CB8AC3E}">
        <p14:creationId xmlns:p14="http://schemas.microsoft.com/office/powerpoint/2010/main" val="899760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076B-421F-0D52-3CAC-FC6BD5D09342}"/>
              </a:ext>
            </a:extLst>
          </p:cNvPr>
          <p:cNvSpPr>
            <a:spLocks noGrp="1"/>
          </p:cNvSpPr>
          <p:nvPr>
            <p:ph type="title"/>
          </p:nvPr>
        </p:nvSpPr>
        <p:spPr/>
        <p:txBody>
          <a:bodyPr>
            <a:noAutofit/>
          </a:bodyPr>
          <a:lstStyle/>
          <a:p>
            <a:r>
              <a:rPr lang="en-US" sz="3200" dirty="0"/>
              <a:t>Where should the data be processed and distributed?</a:t>
            </a:r>
          </a:p>
        </p:txBody>
      </p:sp>
      <p:sp>
        <p:nvSpPr>
          <p:cNvPr id="3" name="Slide Number Placeholder 2">
            <a:extLst>
              <a:ext uri="{FF2B5EF4-FFF2-40B4-BE49-F238E27FC236}">
                <a16:creationId xmlns:a16="http://schemas.microsoft.com/office/drawing/2014/main" id="{367FF587-7DCC-6A2B-B0F1-5BAA015A2B37}"/>
              </a:ext>
            </a:extLst>
          </p:cNvPr>
          <p:cNvSpPr>
            <a:spLocks noGrp="1"/>
          </p:cNvSpPr>
          <p:nvPr>
            <p:ph type="sldNum" sz="quarter" idx="12"/>
          </p:nvPr>
        </p:nvSpPr>
        <p:spPr/>
        <p:txBody>
          <a:bodyPr/>
          <a:lstStyle/>
          <a:p>
            <a:fld id="{5A907CFD-D14B-3E4D-A2ED-CAC650950DF6}" type="slidenum">
              <a:rPr lang="en-US" smtClean="0"/>
              <a:t>15</a:t>
            </a:fld>
            <a:endParaRPr lang="en-US"/>
          </a:p>
        </p:txBody>
      </p:sp>
      <p:sp>
        <p:nvSpPr>
          <p:cNvPr id="4" name="TextBox 3">
            <a:extLst>
              <a:ext uri="{FF2B5EF4-FFF2-40B4-BE49-F238E27FC236}">
                <a16:creationId xmlns:a16="http://schemas.microsoft.com/office/drawing/2014/main" id="{356C55D7-FC85-FDF9-F8F5-2874C26E68CE}"/>
              </a:ext>
            </a:extLst>
          </p:cNvPr>
          <p:cNvSpPr txBox="1"/>
          <p:nvPr/>
        </p:nvSpPr>
        <p:spPr>
          <a:xfrm>
            <a:off x="359597" y="1857781"/>
            <a:ext cx="11676081" cy="6001643"/>
          </a:xfrm>
          <a:prstGeom prst="rect">
            <a:avLst/>
          </a:prstGeom>
          <a:noFill/>
        </p:spPr>
        <p:txBody>
          <a:bodyPr wrap="none" rtlCol="0">
            <a:spAutoFit/>
          </a:bodyPr>
          <a:lstStyle/>
          <a:p>
            <a:pPr marL="285750" indent="-285750">
              <a:buFont typeface="Arial" panose="020B0604020202020204" pitchFamily="34" charset="0"/>
              <a:buChar char="•"/>
            </a:pPr>
            <a:r>
              <a:rPr lang="en-US" sz="2400" dirty="0"/>
              <a:t>Data should be processed and continually monitored for quality by at least two reliable</a:t>
            </a:r>
          </a:p>
          <a:p>
            <a:r>
              <a:rPr lang="en-US" sz="2400" dirty="0"/>
              <a:t>    institutions </a:t>
            </a:r>
            <a:r>
              <a:rPr lang="en-US" sz="2400" dirty="0">
                <a:sym typeface="Symbol" pitchFamily="2" charset="2"/>
              </a:rPr>
              <a:t>with expertise in RO retrievals and uses in NWP, climate and space weather.</a:t>
            </a:r>
          </a:p>
          <a:p>
            <a:r>
              <a:rPr lang="en-US" sz="2400" dirty="0">
                <a:sym typeface="Symbol" pitchFamily="2" charset="2"/>
              </a:rPr>
              <a:t>    More than two would be desirable for cross comparison of results. Similar to why</a:t>
            </a:r>
          </a:p>
          <a:p>
            <a:r>
              <a:rPr lang="en-US" sz="2400" dirty="0">
                <a:sym typeface="Symbol" pitchFamily="2" charset="2"/>
              </a:rPr>
              <a:t>    we need more than one forecast and climate models.</a:t>
            </a:r>
          </a:p>
          <a:p>
            <a:endParaRPr lang="en-US" sz="2400" dirty="0">
              <a:sym typeface="Symbol" pitchFamily="2" charset="2"/>
            </a:endParaRPr>
          </a:p>
          <a:p>
            <a:pPr marL="285750" indent="-285750">
              <a:buFont typeface="Arial" panose="020B0604020202020204" pitchFamily="34" charset="0"/>
              <a:buChar char="•"/>
            </a:pPr>
            <a:r>
              <a:rPr lang="en-US" sz="2400" dirty="0">
                <a:sym typeface="Symbol" pitchFamily="2" charset="2"/>
              </a:rPr>
              <a:t>All RO data that NOAA and its partners obtains should be processed in near-real-time and</a:t>
            </a:r>
          </a:p>
          <a:p>
            <a:r>
              <a:rPr lang="en-US" sz="2400" dirty="0">
                <a:sym typeface="Symbol" pitchFamily="2" charset="2"/>
              </a:rPr>
              <a:t>    distributed free of charge to all users via the GTS. </a:t>
            </a:r>
          </a:p>
          <a:p>
            <a:endParaRPr lang="en-US" sz="2400" dirty="0">
              <a:sym typeface="Symbol" pitchFamily="2" charset="2"/>
            </a:endParaRPr>
          </a:p>
          <a:p>
            <a:pPr marL="285750" indent="-285750">
              <a:buFont typeface="Arial" panose="020B0604020202020204" pitchFamily="34" charset="0"/>
              <a:buChar char="•"/>
            </a:pPr>
            <a:r>
              <a:rPr lang="en-US" sz="2400" dirty="0">
                <a:sym typeface="Symbol" pitchFamily="2" charset="2"/>
              </a:rPr>
              <a:t>RO  data should also be reprocessed and made available to the research community via a </a:t>
            </a:r>
          </a:p>
          <a:p>
            <a:r>
              <a:rPr lang="en-US" sz="2400" dirty="0">
                <a:sym typeface="Symbol" pitchFamily="2" charset="2"/>
              </a:rPr>
              <a:t>    permanent archive within one year of acquisition. </a:t>
            </a:r>
          </a:p>
          <a:p>
            <a:endParaRPr lang="en-US" sz="2400" dirty="0">
              <a:sym typeface="Symbol" pitchFamily="2" charset="2"/>
            </a:endParaRPr>
          </a:p>
          <a:p>
            <a:pPr marL="285750" indent="-285750">
              <a:buFont typeface="Arial" panose="020B0604020202020204" pitchFamily="34" charset="0"/>
              <a:buChar char="•"/>
            </a:pPr>
            <a:r>
              <a:rPr lang="en-US" sz="2400" dirty="0">
                <a:sym typeface="Symbol" pitchFamily="2" charset="2"/>
              </a:rPr>
              <a:t>Complete documentation should be available, maintained and updated for all NRT and</a:t>
            </a:r>
          </a:p>
          <a:p>
            <a:r>
              <a:rPr lang="en-US" sz="2400" dirty="0">
                <a:sym typeface="Symbol" pitchFamily="2" charset="2"/>
              </a:rPr>
              <a:t>    reprocessed data.</a:t>
            </a:r>
          </a:p>
          <a:p>
            <a:endParaRPr lang="en-US" sz="2400" dirty="0">
              <a:sym typeface="Symbol" pitchFamily="2" charset="2"/>
            </a:endParaRPr>
          </a:p>
          <a:p>
            <a:endParaRPr lang="en-US" sz="2400" dirty="0"/>
          </a:p>
          <a:p>
            <a:r>
              <a:rPr lang="en-US" sz="2400" dirty="0"/>
              <a:t>		</a:t>
            </a:r>
          </a:p>
        </p:txBody>
      </p:sp>
    </p:spTree>
    <p:extLst>
      <p:ext uri="{BB962C8B-B14F-4D97-AF65-F5344CB8AC3E}">
        <p14:creationId xmlns:p14="http://schemas.microsoft.com/office/powerpoint/2010/main" val="2811839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C0FA4-D17E-8BCC-D306-3961F7EC754B}"/>
              </a:ext>
            </a:extLst>
          </p:cNvPr>
          <p:cNvSpPr>
            <a:spLocks noGrp="1"/>
          </p:cNvSpPr>
          <p:nvPr>
            <p:ph type="title"/>
          </p:nvPr>
        </p:nvSpPr>
        <p:spPr/>
        <p:txBody>
          <a:bodyPr>
            <a:normAutofit fontScale="90000"/>
          </a:bodyPr>
          <a:lstStyle/>
          <a:p>
            <a:pPr algn="ctr"/>
            <a:r>
              <a:rPr lang="en-US" sz="4900" dirty="0"/>
              <a:t>RO Modeling Experiment (ROMEX)</a:t>
            </a:r>
            <a:br>
              <a:rPr lang="en-US" sz="4000" dirty="0"/>
            </a:br>
            <a:r>
              <a:rPr lang="en-US" sz="2700" dirty="0"/>
              <a:t>A Proposed Experiment of opportunity</a:t>
            </a:r>
            <a:br>
              <a:rPr lang="en-US" sz="2700" dirty="0"/>
            </a:br>
            <a:r>
              <a:rPr lang="en-US" sz="2700" dirty="0"/>
              <a:t>Similar to an observational field experiment</a:t>
            </a:r>
          </a:p>
        </p:txBody>
      </p:sp>
      <p:sp>
        <p:nvSpPr>
          <p:cNvPr id="3" name="Content Placeholder 2">
            <a:extLst>
              <a:ext uri="{FF2B5EF4-FFF2-40B4-BE49-F238E27FC236}">
                <a16:creationId xmlns:a16="http://schemas.microsoft.com/office/drawing/2014/main" id="{6D42E434-7DD4-BA4B-F1B3-0FA690991AA6}"/>
              </a:ext>
            </a:extLst>
          </p:cNvPr>
          <p:cNvSpPr>
            <a:spLocks noGrp="1"/>
          </p:cNvSpPr>
          <p:nvPr>
            <p:ph idx="1"/>
          </p:nvPr>
        </p:nvSpPr>
        <p:spPr>
          <a:xfrm>
            <a:off x="838200" y="1825625"/>
            <a:ext cx="10515600" cy="4667250"/>
          </a:xfrm>
        </p:spPr>
        <p:txBody>
          <a:bodyPr>
            <a:normAutofit fontScale="62500" lnSpcReduction="20000"/>
          </a:bodyPr>
          <a:lstStyle/>
          <a:p>
            <a:r>
              <a:rPr lang="en-US" dirty="0"/>
              <a:t>OSSEs, FSOI, EDA spread all very useful, but all have limitations</a:t>
            </a:r>
          </a:p>
          <a:p>
            <a:r>
              <a:rPr lang="en-US" dirty="0"/>
              <a:t>Partners obtain and share all possible RO data for a certain period (e.g. 6 months)-take whatever data are available. Latency not an issue (research mode).</a:t>
            </a:r>
          </a:p>
          <a:p>
            <a:r>
              <a:rPr lang="en-US" dirty="0"/>
              <a:t>May reach 30,000 profiles per day-or even more in the near future!</a:t>
            </a:r>
          </a:p>
          <a:p>
            <a:r>
              <a:rPr lang="en-US" dirty="0"/>
              <a:t>Different centers can do forecast experiments, including data denial experiments, and obtain solid evidence of benefit vs number of profiles</a:t>
            </a:r>
          </a:p>
          <a:p>
            <a:r>
              <a:rPr lang="en-US" dirty="0"/>
              <a:t>Quality of different missions and sources can be compared for the same time period</a:t>
            </a:r>
          </a:p>
          <a:p>
            <a:r>
              <a:rPr lang="en-US" dirty="0"/>
              <a:t>Plausible numbers (just an example)</a:t>
            </a:r>
          </a:p>
          <a:p>
            <a:pPr marL="0" indent="0">
              <a:buNone/>
            </a:pPr>
            <a:r>
              <a:rPr lang="en-US" dirty="0"/>
              <a:t>	COSMIC-2			5,000</a:t>
            </a:r>
          </a:p>
          <a:p>
            <a:pPr marL="0" indent="0">
              <a:buNone/>
            </a:pPr>
            <a:r>
              <a:rPr lang="en-US" dirty="0"/>
              <a:t>	Metop, FengYun-3, Sentinel 6 	4,000</a:t>
            </a:r>
          </a:p>
          <a:p>
            <a:pPr marL="0" indent="0">
              <a:buNone/>
            </a:pPr>
            <a:r>
              <a:rPr lang="en-US" dirty="0"/>
              <a:t>	SPIRE				10,000</a:t>
            </a:r>
          </a:p>
          <a:p>
            <a:pPr marL="0" indent="0">
              <a:buNone/>
            </a:pPr>
            <a:r>
              <a:rPr lang="en-US" dirty="0"/>
              <a:t>	</a:t>
            </a:r>
            <a:r>
              <a:rPr lang="en-US" dirty="0" err="1"/>
              <a:t>PlanetiQ</a:t>
            </a:r>
            <a:r>
              <a:rPr lang="en-US" dirty="0"/>
              <a:t>				10,000</a:t>
            </a:r>
          </a:p>
          <a:p>
            <a:pPr marL="0" indent="0">
              <a:buNone/>
            </a:pPr>
            <a:r>
              <a:rPr lang="en-US" dirty="0"/>
              <a:t>	GeoOptics			?</a:t>
            </a:r>
          </a:p>
          <a:p>
            <a:pPr marL="0" indent="0">
              <a:buNone/>
            </a:pPr>
            <a:r>
              <a:rPr lang="en-US" dirty="0"/>
              <a:t>	FY-3C				?</a:t>
            </a:r>
          </a:p>
          <a:p>
            <a:pPr marL="0" indent="0">
              <a:buNone/>
            </a:pPr>
            <a:r>
              <a:rPr lang="en-US" dirty="0"/>
              <a:t>	Total: 				29,000 or more </a:t>
            </a:r>
          </a:p>
          <a:p>
            <a:pPr marL="0" indent="0">
              <a:buNone/>
            </a:pPr>
            <a:endParaRPr lang="en-US" dirty="0"/>
          </a:p>
        </p:txBody>
      </p:sp>
      <p:sp>
        <p:nvSpPr>
          <p:cNvPr id="4" name="Slide Number Placeholder 3">
            <a:extLst>
              <a:ext uri="{FF2B5EF4-FFF2-40B4-BE49-F238E27FC236}">
                <a16:creationId xmlns:a16="http://schemas.microsoft.com/office/drawing/2014/main" id="{26C71843-E7FC-17D7-66E6-0B71AD013C9D}"/>
              </a:ext>
            </a:extLst>
          </p:cNvPr>
          <p:cNvSpPr>
            <a:spLocks noGrp="1"/>
          </p:cNvSpPr>
          <p:nvPr>
            <p:ph type="sldNum" sz="quarter" idx="12"/>
          </p:nvPr>
        </p:nvSpPr>
        <p:spPr/>
        <p:txBody>
          <a:bodyPr/>
          <a:lstStyle/>
          <a:p>
            <a:fld id="{5A907CFD-D14B-3E4D-A2ED-CAC650950DF6}" type="slidenum">
              <a:rPr lang="en-US" smtClean="0"/>
              <a:t>16</a:t>
            </a:fld>
            <a:endParaRPr lang="en-US"/>
          </a:p>
        </p:txBody>
      </p:sp>
    </p:spTree>
    <p:extLst>
      <p:ext uri="{BB962C8B-B14F-4D97-AF65-F5344CB8AC3E}">
        <p14:creationId xmlns:p14="http://schemas.microsoft.com/office/powerpoint/2010/main" val="2488968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C0FA4-D17E-8BCC-D306-3961F7EC754B}"/>
              </a:ext>
            </a:extLst>
          </p:cNvPr>
          <p:cNvSpPr>
            <a:spLocks noGrp="1"/>
          </p:cNvSpPr>
          <p:nvPr>
            <p:ph type="title"/>
          </p:nvPr>
        </p:nvSpPr>
        <p:spPr/>
        <p:txBody>
          <a:bodyPr>
            <a:normAutofit/>
          </a:bodyPr>
          <a:lstStyle/>
          <a:p>
            <a:pPr algn="ctr"/>
            <a:r>
              <a:rPr lang="en-US" sz="4900" dirty="0"/>
              <a:t>ROMEX</a:t>
            </a:r>
            <a:br>
              <a:rPr lang="en-US" sz="4000" dirty="0"/>
            </a:br>
            <a:endParaRPr lang="en-US" sz="2700" dirty="0"/>
          </a:p>
        </p:txBody>
      </p:sp>
      <p:sp>
        <p:nvSpPr>
          <p:cNvPr id="3" name="Content Placeholder 2">
            <a:extLst>
              <a:ext uri="{FF2B5EF4-FFF2-40B4-BE49-F238E27FC236}">
                <a16:creationId xmlns:a16="http://schemas.microsoft.com/office/drawing/2014/main" id="{6D42E434-7DD4-BA4B-F1B3-0FA690991AA6}"/>
              </a:ext>
            </a:extLst>
          </p:cNvPr>
          <p:cNvSpPr>
            <a:spLocks noGrp="1"/>
          </p:cNvSpPr>
          <p:nvPr>
            <p:ph idx="1"/>
          </p:nvPr>
        </p:nvSpPr>
        <p:spPr>
          <a:xfrm>
            <a:off x="838200" y="1825625"/>
            <a:ext cx="10515600" cy="4667250"/>
          </a:xfrm>
        </p:spPr>
        <p:txBody>
          <a:bodyPr>
            <a:normAutofit lnSpcReduction="10000"/>
          </a:bodyPr>
          <a:lstStyle/>
          <a:p>
            <a:r>
              <a:rPr lang="en-US" dirty="0"/>
              <a:t>Do in next two years (before COSMIC-2 fades)</a:t>
            </a:r>
          </a:p>
          <a:p>
            <a:r>
              <a:rPr lang="en-US" dirty="0"/>
              <a:t>Suggested time period (August-December)</a:t>
            </a:r>
          </a:p>
          <a:p>
            <a:pPr marL="457200" lvl="1" indent="0">
              <a:buNone/>
            </a:pPr>
            <a:r>
              <a:rPr lang="en-US" dirty="0"/>
              <a:t>Tropical cyclone season and one NH winter month</a:t>
            </a:r>
          </a:p>
          <a:p>
            <a:pPr marL="342900" lvl="1" indent="-342900"/>
            <a:r>
              <a:rPr lang="en-US" dirty="0"/>
              <a:t>Role of partners</a:t>
            </a:r>
          </a:p>
          <a:p>
            <a:pPr marL="800100" lvl="2" indent="-342900"/>
            <a:r>
              <a:rPr lang="en-US" dirty="0"/>
              <a:t>Processing centers process all the data</a:t>
            </a:r>
          </a:p>
          <a:p>
            <a:pPr marL="800100" lvl="2" indent="-342900"/>
            <a:r>
              <a:rPr lang="en-US" dirty="0"/>
              <a:t>Modeling centers carry out modeling experiments</a:t>
            </a:r>
          </a:p>
          <a:p>
            <a:pPr marL="800100" lvl="2" indent="-342900"/>
            <a:r>
              <a:rPr lang="en-US" dirty="0"/>
              <a:t>Commercial data companies provide all data in delayed time with no restrictions</a:t>
            </a:r>
          </a:p>
          <a:p>
            <a:pPr marL="800100" lvl="2" indent="-342900"/>
            <a:r>
              <a:rPr lang="en-US" dirty="0"/>
              <a:t>Government sponsors help with incremental costs incurred by processing and modeling centers</a:t>
            </a:r>
          </a:p>
          <a:p>
            <a:pPr marL="342900" lvl="1" indent="-342900"/>
            <a:r>
              <a:rPr lang="en-US" dirty="0"/>
              <a:t>All partners benefit</a:t>
            </a:r>
          </a:p>
          <a:p>
            <a:pPr marL="800100" lvl="2" indent="-342900"/>
            <a:r>
              <a:rPr lang="en-US" dirty="0"/>
              <a:t>Science: unprecedented data set for research</a:t>
            </a:r>
          </a:p>
          <a:p>
            <a:pPr marL="800100" lvl="2" indent="-342900"/>
            <a:r>
              <a:rPr lang="en-US" dirty="0"/>
              <a:t>Modeling centers: data impact studies, data denial experiments</a:t>
            </a:r>
          </a:p>
          <a:p>
            <a:pPr marL="800100" lvl="2" indent="-342900"/>
            <a:r>
              <a:rPr lang="en-US" dirty="0"/>
              <a:t>Commercial providers-showcase their data and show value of large RO data sets to customers</a:t>
            </a:r>
          </a:p>
          <a:p>
            <a:pPr marL="0" indent="0">
              <a:buNone/>
            </a:pPr>
            <a:endParaRPr lang="en-US" dirty="0"/>
          </a:p>
        </p:txBody>
      </p:sp>
      <p:sp>
        <p:nvSpPr>
          <p:cNvPr id="4" name="Slide Number Placeholder 3">
            <a:extLst>
              <a:ext uri="{FF2B5EF4-FFF2-40B4-BE49-F238E27FC236}">
                <a16:creationId xmlns:a16="http://schemas.microsoft.com/office/drawing/2014/main" id="{26C71843-E7FC-17D7-66E6-0B71AD013C9D}"/>
              </a:ext>
            </a:extLst>
          </p:cNvPr>
          <p:cNvSpPr>
            <a:spLocks noGrp="1"/>
          </p:cNvSpPr>
          <p:nvPr>
            <p:ph type="sldNum" sz="quarter" idx="12"/>
          </p:nvPr>
        </p:nvSpPr>
        <p:spPr/>
        <p:txBody>
          <a:bodyPr/>
          <a:lstStyle/>
          <a:p>
            <a:fld id="{5A907CFD-D14B-3E4D-A2ED-CAC650950DF6}" type="slidenum">
              <a:rPr lang="en-US" smtClean="0"/>
              <a:t>17</a:t>
            </a:fld>
            <a:endParaRPr lang="en-US"/>
          </a:p>
        </p:txBody>
      </p:sp>
    </p:spTree>
    <p:extLst>
      <p:ext uri="{BB962C8B-B14F-4D97-AF65-F5344CB8AC3E}">
        <p14:creationId xmlns:p14="http://schemas.microsoft.com/office/powerpoint/2010/main" val="3787807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3638-2163-5C4A-A4D5-E69B73AA27C1}"/>
              </a:ext>
            </a:extLst>
          </p:cNvPr>
          <p:cNvSpPr>
            <a:spLocks noGrp="1"/>
          </p:cNvSpPr>
          <p:nvPr>
            <p:ph type="title"/>
          </p:nvPr>
        </p:nvSpPr>
        <p:spPr/>
        <p:txBody>
          <a:bodyPr/>
          <a:lstStyle/>
          <a:p>
            <a:r>
              <a:rPr lang="en-US" dirty="0"/>
              <a:t>Appendix: Details and references</a:t>
            </a:r>
          </a:p>
        </p:txBody>
      </p:sp>
      <p:sp>
        <p:nvSpPr>
          <p:cNvPr id="3" name="Slide Number Placeholder 2">
            <a:extLst>
              <a:ext uri="{FF2B5EF4-FFF2-40B4-BE49-F238E27FC236}">
                <a16:creationId xmlns:a16="http://schemas.microsoft.com/office/drawing/2014/main" id="{09DFA54D-0F93-C94E-93F1-DF1E19237EFE}"/>
              </a:ext>
            </a:extLst>
          </p:cNvPr>
          <p:cNvSpPr>
            <a:spLocks noGrp="1"/>
          </p:cNvSpPr>
          <p:nvPr>
            <p:ph type="sldNum" sz="quarter" idx="12"/>
          </p:nvPr>
        </p:nvSpPr>
        <p:spPr/>
        <p:txBody>
          <a:bodyPr/>
          <a:lstStyle/>
          <a:p>
            <a:fld id="{5A907CFD-D14B-3E4D-A2ED-CAC650950DF6}" type="slidenum">
              <a:rPr lang="en-US" smtClean="0"/>
              <a:t>18</a:t>
            </a:fld>
            <a:endParaRPr lang="en-US"/>
          </a:p>
        </p:txBody>
      </p:sp>
    </p:spTree>
    <p:extLst>
      <p:ext uri="{BB962C8B-B14F-4D97-AF65-F5344CB8AC3E}">
        <p14:creationId xmlns:p14="http://schemas.microsoft.com/office/powerpoint/2010/main" val="3419666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title="[DM_DOCNAME]"/>
          <p:cNvSpPr txBox="1"/>
          <p:nvPr/>
        </p:nvSpPr>
        <p:spPr>
          <a:xfrm>
            <a:off x="0" y="1884153"/>
            <a:ext cx="5310909" cy="2641062"/>
          </a:xfrm>
          <a:prstGeom prst="rect">
            <a:avLst/>
          </a:prstGeom>
          <a:solidFill>
            <a:schemeClr val="bg1"/>
          </a:solidFill>
        </p:spPr>
        <p:txBody>
          <a:bodyPr wrap="square" lIns="288000" tIns="180000" rIns="288000" bIns="180000" rtlCol="0" anchor="t" anchorCtr="0">
            <a:spAutoFit/>
          </a:bodyPr>
          <a:lstStyle/>
          <a:p>
            <a:pPr>
              <a:defRPr/>
            </a:pPr>
            <a:r>
              <a:rPr lang="en-GB" sz="3200" b="0" spc="-100" dirty="0">
                <a:solidFill>
                  <a:schemeClr val="tx1"/>
                </a:solidFill>
                <a:latin typeface="Bahnschrift SemiLight" panose="020B0502040204020203" pitchFamily="34" charset="0"/>
                <a:cs typeface="Calibri" panose="020F0502020204030204" pitchFamily="34" charset="0"/>
              </a:rPr>
              <a:t>Expected Radio Occultation Numbers for NRT Use</a:t>
            </a:r>
          </a:p>
          <a:p>
            <a:pPr>
              <a:defRPr/>
            </a:pPr>
            <a:endParaRPr lang="en-GB" sz="1800" b="0" kern="0" dirty="0">
              <a:solidFill>
                <a:schemeClr val="tx1"/>
              </a:solidFill>
              <a:latin typeface="Roboto Medium" panose="02000000000000000000" pitchFamily="2" charset="0"/>
              <a:ea typeface="Roboto Medium" panose="02000000000000000000" pitchFamily="2" charset="0"/>
              <a:cs typeface="Arial" panose="020B0604020202020204" pitchFamily="34" charset="0"/>
            </a:endParaRPr>
          </a:p>
          <a:p>
            <a:pPr>
              <a:defRPr/>
            </a:pPr>
            <a:r>
              <a:rPr lang="en-GB" sz="1800" b="0" dirty="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C. Marquardt, A. von </a:t>
            </a:r>
            <a:r>
              <a:rPr lang="en-GB" sz="1800" b="0" dirty="0" err="1">
                <a:solidFill>
                  <a:schemeClr val="tx1"/>
                </a:solidFill>
                <a:latin typeface="Bahnschrift SemiBold" panose="020B0502040204020203" pitchFamily="34" charset="0"/>
                <a:ea typeface="Roboto Medium" panose="02000000000000000000" pitchFamily="2" charset="0"/>
                <a:cs typeface="Calibri" panose="020F0502020204030204" pitchFamily="34" charset="0"/>
              </a:rPr>
              <a:t>Engeln</a:t>
            </a:r>
            <a:r>
              <a:rPr lang="en-GB" sz="1800" b="0" dirty="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 R. </a:t>
            </a:r>
            <a:r>
              <a:rPr lang="en-GB" sz="1800" b="0" dirty="0" err="1">
                <a:solidFill>
                  <a:schemeClr val="tx1"/>
                </a:solidFill>
                <a:latin typeface="Bahnschrift SemiBold" panose="020B0502040204020203" pitchFamily="34" charset="0"/>
                <a:ea typeface="Roboto Medium" panose="02000000000000000000" pitchFamily="2" charset="0"/>
                <a:cs typeface="Calibri" panose="020F0502020204030204" pitchFamily="34" charset="0"/>
              </a:rPr>
              <a:t>Notarpietro</a:t>
            </a:r>
            <a:endParaRPr lang="en-GB" sz="1800" b="0" dirty="0">
              <a:solidFill>
                <a:schemeClr val="tx1"/>
              </a:solidFill>
              <a:latin typeface="Bahnschrift SemiBold" panose="020B0502040204020203" pitchFamily="34" charset="0"/>
              <a:ea typeface="Roboto Medium" panose="02000000000000000000" pitchFamily="2" charset="0"/>
              <a:cs typeface="Calibri" panose="020F0502020204030204" pitchFamily="34" charset="0"/>
            </a:endParaRPr>
          </a:p>
          <a:p>
            <a:pPr>
              <a:defRPr/>
            </a:pPr>
            <a:r>
              <a:rPr lang="en-GB" sz="1800" b="0" i="1" dirty="0">
                <a:solidFill>
                  <a:schemeClr val="tx1"/>
                </a:solidFill>
                <a:latin typeface="Bahnschrift Light" panose="020B0502040204020203" pitchFamily="34" charset="0"/>
                <a:ea typeface="Roboto" panose="02000000000000000000" pitchFamily="2" charset="0"/>
                <a:cs typeface="Calibri" panose="020F0502020204030204" pitchFamily="34" charset="0"/>
              </a:rPr>
              <a:t>EUMETSAT, Germany</a:t>
            </a:r>
          </a:p>
          <a:p>
            <a:pPr>
              <a:defRPr/>
            </a:pPr>
            <a:endParaRPr lang="en-GB" sz="1600" b="0" i="1" kern="0" dirty="0">
              <a:solidFill>
                <a:schemeClr val="tx1"/>
              </a:solidFill>
              <a:latin typeface="Roboto" panose="02000000000000000000" pitchFamily="2" charset="0"/>
              <a:ea typeface="Roboto" panose="02000000000000000000" pitchFamily="2" charset="0"/>
              <a:cs typeface="Arial" panose="020B0604020202020204" pitchFamily="34" charset="0"/>
            </a:endParaRPr>
          </a:p>
          <a:p>
            <a:pPr>
              <a:defRPr/>
            </a:pPr>
            <a:r>
              <a:rPr lang="en-GB" sz="1400" b="0" i="1" dirty="0">
                <a:solidFill>
                  <a:schemeClr val="tx1"/>
                </a:solidFill>
                <a:latin typeface="Bahnschrift Light" panose="020B0502040204020203" pitchFamily="34" charset="0"/>
                <a:ea typeface="Roboto Light" panose="02000000000000000000" pitchFamily="2" charset="0"/>
                <a:cs typeface="Calibri Light" panose="020F0302020204030204" pitchFamily="34" charset="0"/>
              </a:rPr>
              <a:t>6 May 2022</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3D229-5A11-B543-A98A-54DFD6A153DC}"/>
              </a:ext>
            </a:extLst>
          </p:cNvPr>
          <p:cNvSpPr>
            <a:spLocks noGrp="1"/>
          </p:cNvSpPr>
          <p:nvPr>
            <p:ph type="title"/>
          </p:nvPr>
        </p:nvSpPr>
        <p:spPr/>
        <p:txBody>
          <a:bodyPr/>
          <a:lstStyle/>
          <a:p>
            <a:r>
              <a:rPr lang="en-US" dirty="0"/>
              <a:t>NOAA has asked us for input on future RO needs to help in their planning</a:t>
            </a:r>
          </a:p>
        </p:txBody>
      </p:sp>
      <p:sp>
        <p:nvSpPr>
          <p:cNvPr id="3" name="Content Placeholder 2">
            <a:extLst>
              <a:ext uri="{FF2B5EF4-FFF2-40B4-BE49-F238E27FC236}">
                <a16:creationId xmlns:a16="http://schemas.microsoft.com/office/drawing/2014/main" id="{3A78406C-14E1-104E-A795-CFE482E29737}"/>
              </a:ext>
            </a:extLst>
          </p:cNvPr>
          <p:cNvSpPr>
            <a:spLocks noGrp="1"/>
          </p:cNvSpPr>
          <p:nvPr>
            <p:ph idx="1"/>
          </p:nvPr>
        </p:nvSpPr>
        <p:spPr/>
        <p:txBody>
          <a:bodyPr>
            <a:normAutofit fontScale="85000" lnSpcReduction="20000"/>
          </a:bodyPr>
          <a:lstStyle/>
          <a:p>
            <a:r>
              <a:rPr lang="en-US" dirty="0"/>
              <a:t>How many RO profiles per day are needed? Is there an upper limit to the number that would be useful for NWP? Is there a knee in the cost-benefit curve?</a:t>
            </a:r>
          </a:p>
          <a:p>
            <a:r>
              <a:rPr lang="en-US" dirty="0"/>
              <a:t>How should they be distributed, e.g.</a:t>
            </a:r>
          </a:p>
          <a:p>
            <a:pPr lvl="1"/>
            <a:r>
              <a:rPr lang="en-US" dirty="0"/>
              <a:t>Uniform globally or some latitudinal preference (e.g. more tropical or extratropical)?</a:t>
            </a:r>
          </a:p>
          <a:p>
            <a:pPr lvl="1"/>
            <a:r>
              <a:rPr lang="en-US" dirty="0"/>
              <a:t>Local time?</a:t>
            </a:r>
          </a:p>
          <a:p>
            <a:r>
              <a:rPr lang="en-US" dirty="0"/>
              <a:t>Should NOAA provide a basic backbone and fill in with commercial data? Or would all-commercial be acceptable? What does “backbone” mean? How many backbone profiles are needed?</a:t>
            </a:r>
          </a:p>
          <a:p>
            <a:r>
              <a:rPr lang="en-US" dirty="0"/>
              <a:t>Quality considerations?</a:t>
            </a:r>
          </a:p>
          <a:p>
            <a:r>
              <a:rPr lang="en-US" dirty="0"/>
              <a:t>How much of space weather needs could be covered?</a:t>
            </a:r>
          </a:p>
          <a:p>
            <a:r>
              <a:rPr lang="en-US" dirty="0"/>
              <a:t>What level data should NOAA obtain from vendors?</a:t>
            </a:r>
          </a:p>
          <a:p>
            <a:r>
              <a:rPr lang="en-US" dirty="0"/>
              <a:t>Where should the data be processed and distributed?</a:t>
            </a:r>
          </a:p>
          <a:p>
            <a:pPr marL="0"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CDCD758F-0059-5046-A341-CA67F92FF5D7}"/>
              </a:ext>
            </a:extLst>
          </p:cNvPr>
          <p:cNvSpPr>
            <a:spLocks noGrp="1"/>
          </p:cNvSpPr>
          <p:nvPr>
            <p:ph type="sldNum" sz="quarter" idx="12"/>
          </p:nvPr>
        </p:nvSpPr>
        <p:spPr/>
        <p:txBody>
          <a:bodyPr/>
          <a:lstStyle/>
          <a:p>
            <a:fld id="{5A907CFD-D14B-3E4D-A2ED-CAC650950DF6}" type="slidenum">
              <a:rPr lang="en-US" smtClean="0"/>
              <a:t>2</a:t>
            </a:fld>
            <a:endParaRPr lang="en-US"/>
          </a:p>
        </p:txBody>
      </p:sp>
    </p:spTree>
    <p:extLst>
      <p:ext uri="{BB962C8B-B14F-4D97-AF65-F5344CB8AC3E}">
        <p14:creationId xmlns:p14="http://schemas.microsoft.com/office/powerpoint/2010/main" val="952644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CB0536A4-A202-BFC1-CF26-7208F2891F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00" y="828000"/>
            <a:ext cx="11582400" cy="5791200"/>
          </a:xfrm>
          <a:prstGeom prst="rect">
            <a:avLst/>
          </a:prstGeom>
        </p:spPr>
      </p:pic>
    </p:spTree>
    <p:extLst>
      <p:ext uri="{BB962C8B-B14F-4D97-AF65-F5344CB8AC3E}">
        <p14:creationId xmlns:p14="http://schemas.microsoft.com/office/powerpoint/2010/main" val="231408149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8A982B5-BBCE-7E04-0570-594CEB6AA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00" y="828000"/>
            <a:ext cx="11582400" cy="5791200"/>
          </a:xfrm>
          <a:prstGeom prst="rect">
            <a:avLst/>
          </a:prstGeom>
        </p:spPr>
      </p:pic>
    </p:spTree>
    <p:extLst>
      <p:ext uri="{BB962C8B-B14F-4D97-AF65-F5344CB8AC3E}">
        <p14:creationId xmlns:p14="http://schemas.microsoft.com/office/powerpoint/2010/main" val="301962287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F37886-702F-7FE7-E2BA-AFF5AD43BC07}"/>
              </a:ext>
            </a:extLst>
          </p:cNvPr>
          <p:cNvSpPr>
            <a:spLocks noGrp="1"/>
          </p:cNvSpPr>
          <p:nvPr>
            <p:ph type="sldNum" sz="quarter" idx="12"/>
          </p:nvPr>
        </p:nvSpPr>
        <p:spPr/>
        <p:txBody>
          <a:bodyPr/>
          <a:lstStyle/>
          <a:p>
            <a:fld id="{5A907CFD-D14B-3E4D-A2ED-CAC650950DF6}" type="slidenum">
              <a:rPr lang="en-US" smtClean="0"/>
              <a:t>22</a:t>
            </a:fld>
            <a:endParaRPr lang="en-US"/>
          </a:p>
        </p:txBody>
      </p:sp>
      <p:pic>
        <p:nvPicPr>
          <p:cNvPr id="4" name="Picture 3">
            <a:extLst>
              <a:ext uri="{FF2B5EF4-FFF2-40B4-BE49-F238E27FC236}">
                <a16:creationId xmlns:a16="http://schemas.microsoft.com/office/drawing/2014/main" id="{193FEDD5-E3A2-FB05-68F6-EEB3F50D7985}"/>
              </a:ext>
            </a:extLst>
          </p:cNvPr>
          <p:cNvPicPr>
            <a:picLocks/>
          </p:cNvPicPr>
          <p:nvPr/>
        </p:nvPicPr>
        <p:blipFill rotWithShape="1">
          <a:blip r:embed="rId2"/>
          <a:srcRect l="6084" r="35095" b="12426"/>
          <a:stretch/>
        </p:blipFill>
        <p:spPr>
          <a:xfrm>
            <a:off x="1702926" y="63500"/>
            <a:ext cx="7668994" cy="4083957"/>
          </a:xfrm>
          <a:prstGeom prst="rect">
            <a:avLst/>
          </a:prstGeom>
        </p:spPr>
      </p:pic>
      <p:sp>
        <p:nvSpPr>
          <p:cNvPr id="5" name="TextBox 4">
            <a:extLst>
              <a:ext uri="{FF2B5EF4-FFF2-40B4-BE49-F238E27FC236}">
                <a16:creationId xmlns:a16="http://schemas.microsoft.com/office/drawing/2014/main" id="{BE4C447D-76E0-70E9-3F68-F4081CAF3AE1}"/>
              </a:ext>
            </a:extLst>
          </p:cNvPr>
          <p:cNvSpPr txBox="1"/>
          <p:nvPr/>
        </p:nvSpPr>
        <p:spPr>
          <a:xfrm>
            <a:off x="644769" y="6107723"/>
            <a:ext cx="11083034" cy="646331"/>
          </a:xfrm>
          <a:prstGeom prst="rect">
            <a:avLst/>
          </a:prstGeom>
          <a:noFill/>
        </p:spPr>
        <p:txBody>
          <a:bodyPr wrap="none" rtlCol="0">
            <a:spAutoFit/>
          </a:bodyPr>
          <a:lstStyle/>
          <a:p>
            <a:r>
              <a:rPr lang="en-US" dirty="0"/>
              <a:t>WMO’s guidance on the rolling-requirements review Fig. 2 </a:t>
            </a:r>
          </a:p>
          <a:p>
            <a:r>
              <a:rPr lang="en-US" u="sng" dirty="0">
                <a:hlinkClick r:id="rId3"/>
              </a:rPr>
              <a:t>https://wmoomm.sharepoint.com/:b:/s/wmocpdb/ETZhhknsfYJAlCBkkiMfftUBPsJpvtw64vNwiLUisgB-Ug?e=PEveDf</a:t>
            </a:r>
            <a:r>
              <a:rPr lang="en-US" dirty="0"/>
              <a:t>) </a:t>
            </a:r>
            <a:r>
              <a:rPr lang="en-US" sz="1200" dirty="0"/>
              <a:t> </a:t>
            </a:r>
          </a:p>
        </p:txBody>
      </p:sp>
      <p:sp>
        <p:nvSpPr>
          <p:cNvPr id="6" name="TextBox 5">
            <a:extLst>
              <a:ext uri="{FF2B5EF4-FFF2-40B4-BE49-F238E27FC236}">
                <a16:creationId xmlns:a16="http://schemas.microsoft.com/office/drawing/2014/main" id="{21B6DD1D-AE39-6423-53A1-78F162F9A53A}"/>
              </a:ext>
            </a:extLst>
          </p:cNvPr>
          <p:cNvSpPr txBox="1"/>
          <p:nvPr/>
        </p:nvSpPr>
        <p:spPr>
          <a:xfrm>
            <a:off x="1118601" y="4290901"/>
            <a:ext cx="9413026" cy="707886"/>
          </a:xfrm>
          <a:prstGeom prst="rect">
            <a:avLst/>
          </a:prstGeom>
          <a:noFill/>
        </p:spPr>
        <p:txBody>
          <a:bodyPr wrap="none" rtlCol="0">
            <a:spAutoFit/>
          </a:bodyPr>
          <a:lstStyle/>
          <a:p>
            <a:r>
              <a:rPr lang="en-US" sz="2000" dirty="0"/>
              <a:t>Is it better to spend ∆$ on ∆N RO observations rather than spend the same resources on </a:t>
            </a:r>
          </a:p>
          <a:p>
            <a:r>
              <a:rPr lang="en-US" sz="2000" dirty="0"/>
              <a:t>something else? Should be asked of all observational systems.</a:t>
            </a:r>
          </a:p>
        </p:txBody>
      </p:sp>
      <p:sp>
        <p:nvSpPr>
          <p:cNvPr id="7" name="TextBox 6">
            <a:extLst>
              <a:ext uri="{FF2B5EF4-FFF2-40B4-BE49-F238E27FC236}">
                <a16:creationId xmlns:a16="http://schemas.microsoft.com/office/drawing/2014/main" id="{30350E2C-FE9C-B310-AAFE-55ED0FB08A07}"/>
              </a:ext>
            </a:extLst>
          </p:cNvPr>
          <p:cNvSpPr txBox="1"/>
          <p:nvPr/>
        </p:nvSpPr>
        <p:spPr>
          <a:xfrm>
            <a:off x="7788730" y="3771894"/>
            <a:ext cx="594073" cy="369332"/>
          </a:xfrm>
          <a:prstGeom prst="rect">
            <a:avLst/>
          </a:prstGeom>
          <a:noFill/>
        </p:spPr>
        <p:txBody>
          <a:bodyPr wrap="none" rtlCol="0">
            <a:spAutoFit/>
          </a:bodyPr>
          <a:lstStyle/>
          <a:p>
            <a:r>
              <a:rPr lang="en-US" dirty="0"/>
              <a:t>Cost</a:t>
            </a:r>
          </a:p>
        </p:txBody>
      </p:sp>
    </p:spTree>
    <p:extLst>
      <p:ext uri="{BB962C8B-B14F-4D97-AF65-F5344CB8AC3E}">
        <p14:creationId xmlns:p14="http://schemas.microsoft.com/office/powerpoint/2010/main" val="3168194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130FA5-513D-7B20-EB61-C3AC8217A262}"/>
              </a:ext>
            </a:extLst>
          </p:cNvPr>
          <p:cNvSpPr>
            <a:spLocks noGrp="1"/>
          </p:cNvSpPr>
          <p:nvPr>
            <p:ph type="sldNum" sz="quarter" idx="12"/>
          </p:nvPr>
        </p:nvSpPr>
        <p:spPr/>
        <p:txBody>
          <a:bodyPr/>
          <a:lstStyle/>
          <a:p>
            <a:fld id="{5A907CFD-D14B-3E4D-A2ED-CAC650950DF6}" type="slidenum">
              <a:rPr lang="en-US" smtClean="0"/>
              <a:t>23</a:t>
            </a:fld>
            <a:endParaRPr lang="en-US"/>
          </a:p>
        </p:txBody>
      </p:sp>
      <p:sp>
        <p:nvSpPr>
          <p:cNvPr id="4" name="Rectangle 3">
            <a:extLst>
              <a:ext uri="{FF2B5EF4-FFF2-40B4-BE49-F238E27FC236}">
                <a16:creationId xmlns:a16="http://schemas.microsoft.com/office/drawing/2014/main" id="{03436E77-24B1-FB43-309B-664E24F7D7A4}"/>
              </a:ext>
            </a:extLst>
          </p:cNvPr>
          <p:cNvSpPr/>
          <p:nvPr/>
        </p:nvSpPr>
        <p:spPr>
          <a:xfrm>
            <a:off x="750276" y="2605814"/>
            <a:ext cx="10914185" cy="1015663"/>
          </a:xfrm>
          <a:prstGeom prst="rect">
            <a:avLst/>
          </a:prstGeom>
        </p:spPr>
        <p:txBody>
          <a:bodyPr wrap="square">
            <a:spAutoFit/>
          </a:bodyPr>
          <a:lstStyle/>
          <a:p>
            <a:r>
              <a:rPr lang="en-US" sz="2000" dirty="0" err="1"/>
              <a:t>Harnisch</a:t>
            </a:r>
            <a:r>
              <a:rPr lang="en-US" sz="2000" dirty="0"/>
              <a:t> et al. (2013) used ensemble of data assimilations (EDA) methods to evaluate the possible saturation of GNSS-RO observation impact on ensemble spread with up to 128,000 additional soundings per day. They found that saturation had not been reached at the maximum level of 128,000</a:t>
            </a:r>
          </a:p>
        </p:txBody>
      </p:sp>
      <p:sp>
        <p:nvSpPr>
          <p:cNvPr id="5" name="TextBox 4">
            <a:extLst>
              <a:ext uri="{FF2B5EF4-FFF2-40B4-BE49-F238E27FC236}">
                <a16:creationId xmlns:a16="http://schemas.microsoft.com/office/drawing/2014/main" id="{376424A8-4F7F-2923-18EC-66E580184094}"/>
              </a:ext>
            </a:extLst>
          </p:cNvPr>
          <p:cNvSpPr txBox="1"/>
          <p:nvPr/>
        </p:nvSpPr>
        <p:spPr>
          <a:xfrm>
            <a:off x="2180492" y="199292"/>
            <a:ext cx="7768345" cy="646331"/>
          </a:xfrm>
          <a:prstGeom prst="rect">
            <a:avLst/>
          </a:prstGeom>
          <a:noFill/>
        </p:spPr>
        <p:txBody>
          <a:bodyPr wrap="none" rtlCol="0">
            <a:spAutoFit/>
          </a:bodyPr>
          <a:lstStyle/>
          <a:p>
            <a:r>
              <a:rPr lang="en-US" sz="3600" dirty="0"/>
              <a:t>Optimum Number of RO profiles per day</a:t>
            </a:r>
          </a:p>
        </p:txBody>
      </p:sp>
    </p:spTree>
    <p:extLst>
      <p:ext uri="{BB962C8B-B14F-4D97-AF65-F5344CB8AC3E}">
        <p14:creationId xmlns:p14="http://schemas.microsoft.com/office/powerpoint/2010/main" val="467726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BC9433-3CB2-2EA7-547A-F5D427E5D088}"/>
              </a:ext>
            </a:extLst>
          </p:cNvPr>
          <p:cNvSpPr>
            <a:spLocks noGrp="1"/>
          </p:cNvSpPr>
          <p:nvPr>
            <p:ph type="sldNum" sz="quarter" idx="12"/>
          </p:nvPr>
        </p:nvSpPr>
        <p:spPr/>
        <p:txBody>
          <a:bodyPr/>
          <a:lstStyle/>
          <a:p>
            <a:fld id="{5A907CFD-D14B-3E4D-A2ED-CAC650950DF6}" type="slidenum">
              <a:rPr lang="en-US" smtClean="0"/>
              <a:t>24</a:t>
            </a:fld>
            <a:endParaRPr lang="en-US"/>
          </a:p>
        </p:txBody>
      </p:sp>
      <p:pic>
        <p:nvPicPr>
          <p:cNvPr id="4" name="Picture 3">
            <a:extLst>
              <a:ext uri="{FF2B5EF4-FFF2-40B4-BE49-F238E27FC236}">
                <a16:creationId xmlns:a16="http://schemas.microsoft.com/office/drawing/2014/main" id="{461AC3AC-11F7-9638-0495-6653D87F287A}"/>
              </a:ext>
            </a:extLst>
          </p:cNvPr>
          <p:cNvPicPr>
            <a:picLocks noChangeAspect="1"/>
          </p:cNvPicPr>
          <p:nvPr/>
        </p:nvPicPr>
        <p:blipFill>
          <a:blip r:embed="rId2"/>
          <a:stretch>
            <a:fillRect/>
          </a:stretch>
        </p:blipFill>
        <p:spPr>
          <a:xfrm>
            <a:off x="0" y="65484"/>
            <a:ext cx="12192000" cy="6727031"/>
          </a:xfrm>
          <a:prstGeom prst="rect">
            <a:avLst/>
          </a:prstGeom>
        </p:spPr>
      </p:pic>
      <p:sp>
        <p:nvSpPr>
          <p:cNvPr id="5" name="TextBox 4">
            <a:extLst>
              <a:ext uri="{FF2B5EF4-FFF2-40B4-BE49-F238E27FC236}">
                <a16:creationId xmlns:a16="http://schemas.microsoft.com/office/drawing/2014/main" id="{B0F9E488-00F4-6005-E487-513290A1F412}"/>
              </a:ext>
            </a:extLst>
          </p:cNvPr>
          <p:cNvSpPr txBox="1"/>
          <p:nvPr/>
        </p:nvSpPr>
        <p:spPr>
          <a:xfrm>
            <a:off x="8733692" y="6482862"/>
            <a:ext cx="1631216" cy="307777"/>
          </a:xfrm>
          <a:prstGeom prst="rect">
            <a:avLst/>
          </a:prstGeom>
          <a:noFill/>
        </p:spPr>
        <p:txBody>
          <a:bodyPr wrap="none" rtlCol="0">
            <a:spAutoFit/>
          </a:bodyPr>
          <a:lstStyle/>
          <a:p>
            <a:r>
              <a:rPr lang="en-US" sz="1400" dirty="0" err="1"/>
              <a:t>Harnisch</a:t>
            </a:r>
            <a:r>
              <a:rPr lang="en-US" sz="1400" dirty="0"/>
              <a:t> et al. 2013</a:t>
            </a:r>
          </a:p>
        </p:txBody>
      </p:sp>
      <p:sp>
        <p:nvSpPr>
          <p:cNvPr id="3" name="TextBox 2">
            <a:extLst>
              <a:ext uri="{FF2B5EF4-FFF2-40B4-BE49-F238E27FC236}">
                <a16:creationId xmlns:a16="http://schemas.microsoft.com/office/drawing/2014/main" id="{B3559670-0998-132D-4B19-BB1D69676C3B}"/>
              </a:ext>
            </a:extLst>
          </p:cNvPr>
          <p:cNvSpPr txBox="1"/>
          <p:nvPr/>
        </p:nvSpPr>
        <p:spPr>
          <a:xfrm>
            <a:off x="1277820" y="1746738"/>
            <a:ext cx="2265877" cy="523220"/>
          </a:xfrm>
          <a:prstGeom prst="rect">
            <a:avLst/>
          </a:prstGeom>
          <a:solidFill>
            <a:schemeClr val="bg2"/>
          </a:solidFill>
        </p:spPr>
        <p:txBody>
          <a:bodyPr wrap="none" rtlCol="0">
            <a:spAutoFit/>
          </a:bodyPr>
          <a:lstStyle/>
          <a:p>
            <a:r>
              <a:rPr lang="en-US" sz="1400" dirty="0"/>
              <a:t>About half the gain between</a:t>
            </a:r>
          </a:p>
          <a:p>
            <a:r>
              <a:rPr lang="en-US" sz="1400" dirty="0"/>
              <a:t>16 and 32K profiles per day</a:t>
            </a:r>
          </a:p>
        </p:txBody>
      </p:sp>
    </p:spTree>
    <p:extLst>
      <p:ext uri="{BB962C8B-B14F-4D97-AF65-F5344CB8AC3E}">
        <p14:creationId xmlns:p14="http://schemas.microsoft.com/office/powerpoint/2010/main" val="932287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FC2FA4-6969-B96E-2A35-7749C25BC7A6}"/>
              </a:ext>
            </a:extLst>
          </p:cNvPr>
          <p:cNvSpPr>
            <a:spLocks noGrp="1"/>
          </p:cNvSpPr>
          <p:nvPr>
            <p:ph type="sldNum" sz="quarter" idx="12"/>
          </p:nvPr>
        </p:nvSpPr>
        <p:spPr/>
        <p:txBody>
          <a:bodyPr/>
          <a:lstStyle/>
          <a:p>
            <a:fld id="{5A907CFD-D14B-3E4D-A2ED-CAC650950DF6}" type="slidenum">
              <a:rPr lang="en-US" smtClean="0"/>
              <a:t>25</a:t>
            </a:fld>
            <a:endParaRPr lang="en-US"/>
          </a:p>
        </p:txBody>
      </p:sp>
      <p:pic>
        <p:nvPicPr>
          <p:cNvPr id="6" name="Picture 5">
            <a:extLst>
              <a:ext uri="{FF2B5EF4-FFF2-40B4-BE49-F238E27FC236}">
                <a16:creationId xmlns:a16="http://schemas.microsoft.com/office/drawing/2014/main" id="{D612C85E-7DF1-0741-2080-0A9E0C27F0CD}"/>
              </a:ext>
            </a:extLst>
          </p:cNvPr>
          <p:cNvPicPr>
            <a:picLocks noChangeAspect="1"/>
          </p:cNvPicPr>
          <p:nvPr/>
        </p:nvPicPr>
        <p:blipFill>
          <a:blip r:embed="rId2"/>
          <a:stretch>
            <a:fillRect/>
          </a:stretch>
        </p:blipFill>
        <p:spPr>
          <a:xfrm>
            <a:off x="3540116" y="54464"/>
            <a:ext cx="8628676" cy="6858000"/>
          </a:xfrm>
          <a:prstGeom prst="rect">
            <a:avLst/>
          </a:prstGeom>
        </p:spPr>
      </p:pic>
      <p:sp>
        <p:nvSpPr>
          <p:cNvPr id="7" name="TextBox 6">
            <a:extLst>
              <a:ext uri="{FF2B5EF4-FFF2-40B4-BE49-F238E27FC236}">
                <a16:creationId xmlns:a16="http://schemas.microsoft.com/office/drawing/2014/main" id="{04B11289-EBBD-514A-D3DA-A7AA5501EDF9}"/>
              </a:ext>
            </a:extLst>
          </p:cNvPr>
          <p:cNvSpPr txBox="1"/>
          <p:nvPr/>
        </p:nvSpPr>
        <p:spPr>
          <a:xfrm>
            <a:off x="1359866" y="5779475"/>
            <a:ext cx="1631216" cy="307777"/>
          </a:xfrm>
          <a:prstGeom prst="rect">
            <a:avLst/>
          </a:prstGeom>
          <a:noFill/>
        </p:spPr>
        <p:txBody>
          <a:bodyPr wrap="none" rtlCol="0">
            <a:spAutoFit/>
          </a:bodyPr>
          <a:lstStyle/>
          <a:p>
            <a:r>
              <a:rPr lang="en-US" sz="1400" dirty="0" err="1"/>
              <a:t>Harnisch</a:t>
            </a:r>
            <a:r>
              <a:rPr lang="en-US" sz="1400" dirty="0"/>
              <a:t> et al. 2013</a:t>
            </a:r>
          </a:p>
        </p:txBody>
      </p:sp>
      <p:cxnSp>
        <p:nvCxnSpPr>
          <p:cNvPr id="4" name="Straight Connector 3">
            <a:extLst>
              <a:ext uri="{FF2B5EF4-FFF2-40B4-BE49-F238E27FC236}">
                <a16:creationId xmlns:a16="http://schemas.microsoft.com/office/drawing/2014/main" id="{0BF53CC5-4801-CE0B-B11F-68A7B7DFC44F}"/>
              </a:ext>
            </a:extLst>
          </p:cNvPr>
          <p:cNvCxnSpPr>
            <a:cxnSpLocks/>
          </p:cNvCxnSpPr>
          <p:nvPr/>
        </p:nvCxnSpPr>
        <p:spPr>
          <a:xfrm>
            <a:off x="4384427" y="1934307"/>
            <a:ext cx="3247296" cy="0"/>
          </a:xfrm>
          <a:prstGeom prst="line">
            <a:avLst/>
          </a:prstGeom>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88B1FB44-A854-975B-0AC1-1BA8028D35B7}"/>
              </a:ext>
            </a:extLst>
          </p:cNvPr>
          <p:cNvSpPr txBox="1"/>
          <p:nvPr/>
        </p:nvSpPr>
        <p:spPr>
          <a:xfrm>
            <a:off x="5498123" y="1184031"/>
            <a:ext cx="2083391" cy="523220"/>
          </a:xfrm>
          <a:prstGeom prst="rect">
            <a:avLst/>
          </a:prstGeom>
          <a:noFill/>
        </p:spPr>
        <p:txBody>
          <a:bodyPr wrap="none" rtlCol="0">
            <a:spAutoFit/>
          </a:bodyPr>
          <a:lstStyle/>
          <a:p>
            <a:r>
              <a:rPr lang="en-US" sz="1400" dirty="0"/>
              <a:t>50% of impact reached at </a:t>
            </a:r>
          </a:p>
          <a:p>
            <a:r>
              <a:rPr lang="en-US" sz="1400" dirty="0"/>
              <a:t>~30,000 profiles/day</a:t>
            </a:r>
          </a:p>
        </p:txBody>
      </p:sp>
      <p:cxnSp>
        <p:nvCxnSpPr>
          <p:cNvPr id="14" name="Straight Connector 13">
            <a:extLst>
              <a:ext uri="{FF2B5EF4-FFF2-40B4-BE49-F238E27FC236}">
                <a16:creationId xmlns:a16="http://schemas.microsoft.com/office/drawing/2014/main" id="{F798D304-4879-A10C-AD59-0B62B6F97DA0}"/>
              </a:ext>
            </a:extLst>
          </p:cNvPr>
          <p:cNvCxnSpPr>
            <a:cxnSpLocks/>
          </p:cNvCxnSpPr>
          <p:nvPr/>
        </p:nvCxnSpPr>
        <p:spPr>
          <a:xfrm flipV="1">
            <a:off x="4114800" y="656492"/>
            <a:ext cx="2098431" cy="232117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508B291C-146E-FF39-5EA5-1DB37B99F354}"/>
              </a:ext>
            </a:extLst>
          </p:cNvPr>
          <p:cNvCxnSpPr>
            <a:cxnSpLocks/>
          </p:cNvCxnSpPr>
          <p:nvPr/>
        </p:nvCxnSpPr>
        <p:spPr>
          <a:xfrm flipV="1">
            <a:off x="8487508" y="738554"/>
            <a:ext cx="1336430" cy="2344615"/>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45A80E63-DDB1-B4D7-25B2-44CDA42186BE}"/>
              </a:ext>
            </a:extLst>
          </p:cNvPr>
          <p:cNvCxnSpPr>
            <a:cxnSpLocks/>
          </p:cNvCxnSpPr>
          <p:nvPr/>
        </p:nvCxnSpPr>
        <p:spPr>
          <a:xfrm flipV="1">
            <a:off x="7737231" y="3305904"/>
            <a:ext cx="1336430" cy="2344615"/>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8047B8E4-2FDB-E4EB-48AD-C30ECC6720B1}"/>
              </a:ext>
            </a:extLst>
          </p:cNvPr>
          <p:cNvCxnSpPr>
            <a:cxnSpLocks/>
          </p:cNvCxnSpPr>
          <p:nvPr/>
        </p:nvCxnSpPr>
        <p:spPr>
          <a:xfrm flipV="1">
            <a:off x="5111262" y="3458304"/>
            <a:ext cx="996459" cy="2321171"/>
          </a:xfrm>
          <a:prstGeom prst="line">
            <a:avLst/>
          </a:prstGeom>
        </p:spPr>
        <p:style>
          <a:lnRef idx="3">
            <a:schemeClr val="accent2"/>
          </a:lnRef>
          <a:fillRef idx="0">
            <a:schemeClr val="accent2"/>
          </a:fillRef>
          <a:effectRef idx="2">
            <a:schemeClr val="accent2"/>
          </a:effectRef>
          <a:fontRef idx="minor">
            <a:schemeClr val="tx1"/>
          </a:fontRef>
        </p:style>
      </p:cxnSp>
      <p:sp>
        <p:nvSpPr>
          <p:cNvPr id="23" name="TextBox 22">
            <a:extLst>
              <a:ext uri="{FF2B5EF4-FFF2-40B4-BE49-F238E27FC236}">
                <a16:creationId xmlns:a16="http://schemas.microsoft.com/office/drawing/2014/main" id="{3E4FE178-AA1A-DA59-19BD-C52C8AB2926E}"/>
              </a:ext>
            </a:extLst>
          </p:cNvPr>
          <p:cNvSpPr txBox="1"/>
          <p:nvPr/>
        </p:nvSpPr>
        <p:spPr>
          <a:xfrm>
            <a:off x="70344" y="1418492"/>
            <a:ext cx="3917996" cy="923330"/>
          </a:xfrm>
          <a:prstGeom prst="rect">
            <a:avLst/>
          </a:prstGeom>
          <a:noFill/>
        </p:spPr>
        <p:txBody>
          <a:bodyPr wrap="none" rtlCol="0">
            <a:spAutoFit/>
          </a:bodyPr>
          <a:lstStyle/>
          <a:p>
            <a:r>
              <a:rPr lang="en-US" dirty="0"/>
              <a:t>Evidence of inflection in benefit vs cost.</a:t>
            </a:r>
          </a:p>
          <a:p>
            <a:r>
              <a:rPr lang="en-US" dirty="0"/>
              <a:t>Varies between ~15,000 and 50,000 per</a:t>
            </a:r>
          </a:p>
          <a:p>
            <a:r>
              <a:rPr lang="en-US" dirty="0"/>
              <a:t> day depending on variable</a:t>
            </a:r>
          </a:p>
        </p:txBody>
      </p:sp>
    </p:spTree>
    <p:extLst>
      <p:ext uri="{BB962C8B-B14F-4D97-AF65-F5344CB8AC3E}">
        <p14:creationId xmlns:p14="http://schemas.microsoft.com/office/powerpoint/2010/main" val="3589839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3935E0-FF58-FA64-94A8-2488CB4849B8}"/>
              </a:ext>
            </a:extLst>
          </p:cNvPr>
          <p:cNvSpPr>
            <a:spLocks noGrp="1"/>
          </p:cNvSpPr>
          <p:nvPr>
            <p:ph type="sldNum" sz="quarter" idx="12"/>
          </p:nvPr>
        </p:nvSpPr>
        <p:spPr/>
        <p:txBody>
          <a:bodyPr/>
          <a:lstStyle/>
          <a:p>
            <a:fld id="{5A907CFD-D14B-3E4D-A2ED-CAC650950DF6}" type="slidenum">
              <a:rPr lang="en-US" smtClean="0"/>
              <a:t>26</a:t>
            </a:fld>
            <a:endParaRPr lang="en-US"/>
          </a:p>
        </p:txBody>
      </p:sp>
      <p:sp>
        <p:nvSpPr>
          <p:cNvPr id="3" name="Rectangle 2">
            <a:extLst>
              <a:ext uri="{FF2B5EF4-FFF2-40B4-BE49-F238E27FC236}">
                <a16:creationId xmlns:a16="http://schemas.microsoft.com/office/drawing/2014/main" id="{C50CAA21-1479-EB6A-61B8-BB75EAE5EB00}"/>
              </a:ext>
            </a:extLst>
          </p:cNvPr>
          <p:cNvSpPr/>
          <p:nvPr/>
        </p:nvSpPr>
        <p:spPr>
          <a:xfrm>
            <a:off x="175845" y="5697083"/>
            <a:ext cx="11265877" cy="646331"/>
          </a:xfrm>
          <a:prstGeom prst="rect">
            <a:avLst/>
          </a:prstGeom>
        </p:spPr>
        <p:txBody>
          <a:bodyPr wrap="square">
            <a:spAutoFit/>
          </a:bodyPr>
          <a:lstStyle/>
          <a:p>
            <a:r>
              <a:rPr lang="en-US" dirty="0">
                <a:latin typeface="Helvetica" pitchFamily="2" charset="0"/>
              </a:rPr>
              <a:t>FSOI estimates of net observation impact, 24 hour global total wet energy norm,  J/kg. a) NH; b) SH; c) Tropics. Control, purple; 25K case, black; 50K case, orange; 75K case, yellow; 100K case, blue</a:t>
            </a:r>
            <a:endParaRPr lang="en-US" dirty="0">
              <a:effectLst/>
              <a:latin typeface="Helvetica" pitchFamily="2" charset="0"/>
            </a:endParaRPr>
          </a:p>
        </p:txBody>
      </p:sp>
      <p:pic>
        <p:nvPicPr>
          <p:cNvPr id="5" name="Picture 4">
            <a:extLst>
              <a:ext uri="{FF2B5EF4-FFF2-40B4-BE49-F238E27FC236}">
                <a16:creationId xmlns:a16="http://schemas.microsoft.com/office/drawing/2014/main" id="{4A12E9C4-46EB-2A77-B3D1-38F21FC62996}"/>
              </a:ext>
            </a:extLst>
          </p:cNvPr>
          <p:cNvPicPr>
            <a:picLocks noChangeAspect="1"/>
          </p:cNvPicPr>
          <p:nvPr/>
        </p:nvPicPr>
        <p:blipFill>
          <a:blip r:embed="rId2"/>
          <a:stretch>
            <a:fillRect/>
          </a:stretch>
        </p:blipFill>
        <p:spPr>
          <a:xfrm>
            <a:off x="203575" y="960701"/>
            <a:ext cx="6943227" cy="4480560"/>
          </a:xfrm>
          <a:prstGeom prst="rect">
            <a:avLst/>
          </a:prstGeom>
        </p:spPr>
      </p:pic>
      <p:sp>
        <p:nvSpPr>
          <p:cNvPr id="6" name="Rectangle 5">
            <a:extLst>
              <a:ext uri="{FF2B5EF4-FFF2-40B4-BE49-F238E27FC236}">
                <a16:creationId xmlns:a16="http://schemas.microsoft.com/office/drawing/2014/main" id="{7A119CAF-1779-1FDA-F904-B2CCAD2352BA}"/>
              </a:ext>
            </a:extLst>
          </p:cNvPr>
          <p:cNvSpPr/>
          <p:nvPr/>
        </p:nvSpPr>
        <p:spPr>
          <a:xfrm>
            <a:off x="7432428" y="1899455"/>
            <a:ext cx="4771291" cy="2492990"/>
          </a:xfrm>
          <a:prstGeom prst="rect">
            <a:avLst/>
          </a:prstGeom>
        </p:spPr>
        <p:txBody>
          <a:bodyPr wrap="square">
            <a:spAutoFit/>
          </a:bodyPr>
          <a:lstStyle/>
          <a:p>
            <a:r>
              <a:rPr lang="en-US" sz="2000" dirty="0">
                <a:latin typeface="Helvetica" pitchFamily="2" charset="0"/>
              </a:rPr>
              <a:t>Changes in impact of different observing systems as number of RO profiles increase from 2015 availability. </a:t>
            </a:r>
            <a:r>
              <a:rPr lang="en-US" sz="2000" dirty="0">
                <a:solidFill>
                  <a:srgbClr val="FF0000"/>
                </a:solidFill>
                <a:latin typeface="Helvetica" pitchFamily="2" charset="0"/>
              </a:rPr>
              <a:t>Note rapid growth of RO impact for 1</a:t>
            </a:r>
            <a:r>
              <a:rPr lang="en-US" sz="2000" baseline="30000" dirty="0">
                <a:solidFill>
                  <a:srgbClr val="FF0000"/>
                </a:solidFill>
                <a:latin typeface="Helvetica" pitchFamily="2" charset="0"/>
              </a:rPr>
              <a:t>st</a:t>
            </a:r>
            <a:r>
              <a:rPr lang="en-US" sz="2000" dirty="0">
                <a:solidFill>
                  <a:srgbClr val="FF0000"/>
                </a:solidFill>
                <a:latin typeface="Helvetica" pitchFamily="2" charset="0"/>
              </a:rPr>
              <a:t> 25,000 profiles.</a:t>
            </a:r>
            <a:r>
              <a:rPr lang="en-US" sz="2000" dirty="0">
                <a:latin typeface="Helvetica" pitchFamily="2" charset="0"/>
              </a:rPr>
              <a:t> No saturation at  + 100K.</a:t>
            </a:r>
          </a:p>
          <a:p>
            <a:endParaRPr lang="en-US" sz="1400" dirty="0">
              <a:latin typeface="Helvetica" pitchFamily="2" charset="0"/>
            </a:endParaRPr>
          </a:p>
          <a:p>
            <a:endParaRPr lang="en-US" sz="1400" dirty="0">
              <a:latin typeface="Helvetica" pitchFamily="2" charset="0"/>
            </a:endParaRPr>
          </a:p>
          <a:p>
            <a:r>
              <a:rPr lang="en-US" sz="1400" dirty="0">
                <a:latin typeface="Helvetica" pitchFamily="2" charset="0"/>
              </a:rPr>
              <a:t>Fig. 22 </a:t>
            </a:r>
            <a:r>
              <a:rPr lang="en-US" sz="1400" dirty="0" err="1">
                <a:latin typeface="Helvetica" pitchFamily="2" charset="0"/>
              </a:rPr>
              <a:t>Priv</a:t>
            </a:r>
            <a:r>
              <a:rPr lang="en-US" sz="1400" dirty="0" err="1">
                <a:latin typeface="Arial" panose="020B0604020202020204" pitchFamily="34" charset="0"/>
              </a:rPr>
              <a:t>é</a:t>
            </a:r>
            <a:r>
              <a:rPr lang="en-US" sz="1400" dirty="0">
                <a:latin typeface="Helvetica" pitchFamily="2" charset="0"/>
              </a:rPr>
              <a:t> et al. 2022</a:t>
            </a:r>
          </a:p>
          <a:p>
            <a:endParaRPr lang="en-US" sz="1400" dirty="0">
              <a:latin typeface="Helvetica" pitchFamily="2" charset="0"/>
            </a:endParaRPr>
          </a:p>
        </p:txBody>
      </p:sp>
      <p:sp>
        <p:nvSpPr>
          <p:cNvPr id="4" name="TextBox 3">
            <a:extLst>
              <a:ext uri="{FF2B5EF4-FFF2-40B4-BE49-F238E27FC236}">
                <a16:creationId xmlns:a16="http://schemas.microsoft.com/office/drawing/2014/main" id="{4E6FD4F0-B3D7-C2E0-56B4-7249A303BA74}"/>
              </a:ext>
            </a:extLst>
          </p:cNvPr>
          <p:cNvSpPr txBox="1"/>
          <p:nvPr/>
        </p:nvSpPr>
        <p:spPr>
          <a:xfrm>
            <a:off x="1724623" y="358815"/>
            <a:ext cx="9035807" cy="523220"/>
          </a:xfrm>
          <a:prstGeom prst="rect">
            <a:avLst/>
          </a:prstGeom>
          <a:noFill/>
        </p:spPr>
        <p:txBody>
          <a:bodyPr wrap="none" rtlCol="0">
            <a:spAutoFit/>
          </a:bodyPr>
          <a:lstStyle/>
          <a:p>
            <a:r>
              <a:rPr lang="en-US" sz="2800" dirty="0" err="1"/>
              <a:t>Harnisch</a:t>
            </a:r>
            <a:r>
              <a:rPr lang="en-US" sz="2800" dirty="0"/>
              <a:t> et al. (2013) results confirmed by </a:t>
            </a:r>
            <a:r>
              <a:rPr lang="en-US" sz="2800" dirty="0" err="1">
                <a:latin typeface="Helvetica" pitchFamily="2" charset="0"/>
              </a:rPr>
              <a:t>Priv</a:t>
            </a:r>
            <a:r>
              <a:rPr lang="en-US" sz="2800" dirty="0" err="1">
                <a:latin typeface="Arial" panose="020B0604020202020204" pitchFamily="34" charset="0"/>
              </a:rPr>
              <a:t>é</a:t>
            </a:r>
            <a:r>
              <a:rPr lang="en-US" sz="2800" dirty="0">
                <a:latin typeface="Helvetica" pitchFamily="2" charset="0"/>
              </a:rPr>
              <a:t> et al. 2022</a:t>
            </a:r>
            <a:endParaRPr lang="en-US" sz="2800" dirty="0"/>
          </a:p>
        </p:txBody>
      </p:sp>
    </p:spTree>
    <p:extLst>
      <p:ext uri="{BB962C8B-B14F-4D97-AF65-F5344CB8AC3E}">
        <p14:creationId xmlns:p14="http://schemas.microsoft.com/office/powerpoint/2010/main" val="2941273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438FFB-9CC2-7E4B-B1B8-99BE29CD95BF}"/>
              </a:ext>
            </a:extLst>
          </p:cNvPr>
          <p:cNvSpPr>
            <a:spLocks noGrp="1"/>
          </p:cNvSpPr>
          <p:nvPr>
            <p:ph type="sldNum" sz="quarter" idx="12"/>
          </p:nvPr>
        </p:nvSpPr>
        <p:spPr/>
        <p:txBody>
          <a:bodyPr/>
          <a:lstStyle/>
          <a:p>
            <a:fld id="{5A907CFD-D14B-3E4D-A2ED-CAC650950DF6}" type="slidenum">
              <a:rPr lang="en-US" smtClean="0"/>
              <a:t>27</a:t>
            </a:fld>
            <a:endParaRPr lang="en-US"/>
          </a:p>
        </p:txBody>
      </p:sp>
      <p:sp>
        <p:nvSpPr>
          <p:cNvPr id="3" name="Rectangle 2">
            <a:extLst>
              <a:ext uri="{FF2B5EF4-FFF2-40B4-BE49-F238E27FC236}">
                <a16:creationId xmlns:a16="http://schemas.microsoft.com/office/drawing/2014/main" id="{A61CE7A5-1746-4D46-AFAD-A2A6684BAFCD}"/>
              </a:ext>
            </a:extLst>
          </p:cNvPr>
          <p:cNvSpPr/>
          <p:nvPr/>
        </p:nvSpPr>
        <p:spPr>
          <a:xfrm>
            <a:off x="770562" y="265634"/>
            <a:ext cx="10335802" cy="4801314"/>
          </a:xfrm>
          <a:prstGeom prst="rect">
            <a:avLst/>
          </a:prstGeom>
        </p:spPr>
        <p:txBody>
          <a:bodyPr wrap="square">
            <a:spAutoFit/>
          </a:bodyPr>
          <a:lstStyle/>
          <a:p>
            <a:r>
              <a:rPr lang="en-US" dirty="0">
                <a:solidFill>
                  <a:srgbClr val="222222"/>
                </a:solidFill>
                <a:latin typeface="Arial" panose="020B0604020202020204" pitchFamily="34" charset="0"/>
              </a:rPr>
              <a:t>Results from recent studies</a:t>
            </a:r>
          </a:p>
          <a:p>
            <a:endParaRPr lang="en-US" dirty="0">
              <a:solidFill>
                <a:srgbClr val="222222"/>
              </a:solidFill>
              <a:latin typeface="Arial" panose="020B0604020202020204" pitchFamily="34" charset="0"/>
            </a:endParaRPr>
          </a:p>
          <a:p>
            <a:r>
              <a:rPr lang="en-US" dirty="0">
                <a:solidFill>
                  <a:srgbClr val="222222"/>
                </a:solidFill>
                <a:latin typeface="Arial" panose="020B0604020202020204" pitchFamily="34" charset="0"/>
              </a:rPr>
              <a:t>Lonitz, K., C. Marquardt, N. Bowler and S. Healy, 2021: Impact Assessment of Commercial GNSS-RO data, ESA Contract Report 15 Nov. 2021.</a:t>
            </a:r>
          </a:p>
          <a:p>
            <a:r>
              <a:rPr lang="en-US" dirty="0">
                <a:solidFill>
                  <a:srgbClr val="1155CC"/>
                </a:solidFill>
                <a:latin typeface="Arial" panose="020B0604020202020204" pitchFamily="34" charset="0"/>
                <a:hlinkClick r:id="rId2"/>
              </a:rPr>
              <a:t>https://www.ecmwf.int/en/elibrary/20240-final-technical-note-impact-assessment-commercial-gnss-ro-data</a:t>
            </a:r>
            <a:endParaRPr lang="en-US" dirty="0">
              <a:solidFill>
                <a:srgbClr val="1155CC"/>
              </a:solidFill>
              <a:latin typeface="Arial" panose="020B0604020202020204" pitchFamily="34" charset="0"/>
            </a:endParaRPr>
          </a:p>
          <a:p>
            <a:endParaRPr lang="en-US" dirty="0">
              <a:solidFill>
                <a:srgbClr val="1155CC"/>
              </a:solidFill>
              <a:latin typeface="Arial" panose="020B0604020202020204" pitchFamily="34" charset="0"/>
            </a:endParaRPr>
          </a:p>
          <a:p>
            <a:r>
              <a:rPr lang="en-US" dirty="0">
                <a:latin typeface="Arial" panose="020B0604020202020204" pitchFamily="34" charset="0"/>
              </a:rPr>
              <a:t>Key points</a:t>
            </a:r>
          </a:p>
          <a:p>
            <a:pPr marL="285750" indent="-285750">
              <a:buFont typeface="Arial" panose="020B0604020202020204" pitchFamily="34" charset="0"/>
              <a:buChar char="•"/>
            </a:pPr>
            <a:r>
              <a:rPr lang="en-US" dirty="0">
                <a:latin typeface="Arial" panose="020B0604020202020204" pitchFamily="34" charset="0"/>
              </a:rPr>
              <a:t>About 5,000 SPIRE and 4,000 COSMIC-2 profiles/day, plus Metop, KOMPSAT-5</a:t>
            </a:r>
          </a:p>
          <a:p>
            <a:pPr marL="285750" indent="-285750">
              <a:buFont typeface="Arial" panose="020B0604020202020204" pitchFamily="34" charset="0"/>
              <a:buChar char="•"/>
            </a:pPr>
            <a:r>
              <a:rPr lang="en-US" dirty="0">
                <a:latin typeface="Arial" panose="020B0604020202020204" pitchFamily="34" charset="0"/>
              </a:rPr>
              <a:t>Large positive impact on nearly all forecast metrics, including winds, for both centers (as expected)</a:t>
            </a:r>
          </a:p>
          <a:p>
            <a:pPr marL="285750" indent="-285750">
              <a:buFont typeface="Arial" panose="020B0604020202020204" pitchFamily="34" charset="0"/>
              <a:buChar char="•"/>
            </a:pPr>
            <a:r>
              <a:rPr lang="en-US" dirty="0">
                <a:latin typeface="Arial" panose="020B0604020202020204" pitchFamily="34" charset="0"/>
              </a:rPr>
              <a:t>SPIRE observations, with a lower SNR than COSMIC-2, had a similar positive impact on forecasts</a:t>
            </a:r>
          </a:p>
          <a:p>
            <a:pPr marL="285750" indent="-285750">
              <a:buFont typeface="Arial" panose="020B0604020202020204" pitchFamily="34" charset="0"/>
              <a:buChar char="•"/>
            </a:pPr>
            <a:r>
              <a:rPr lang="en-US" dirty="0">
                <a:latin typeface="Arial" panose="020B0604020202020204" pitchFamily="34" charset="0"/>
              </a:rPr>
              <a:t>Different SPIRE satellites appear to have different BA uncertainties.</a:t>
            </a:r>
          </a:p>
          <a:p>
            <a:pPr marL="285750" indent="-285750">
              <a:buFont typeface="Arial" panose="020B0604020202020204" pitchFamily="34" charset="0"/>
              <a:buChar char="•"/>
            </a:pPr>
            <a:r>
              <a:rPr lang="en-US" dirty="0">
                <a:latin typeface="Arial" panose="020B0604020202020204" pitchFamily="34" charset="0"/>
              </a:rPr>
              <a:t>SPIRE BA have significantly higher BA uncertainties than Metop above 30 km.</a:t>
            </a:r>
          </a:p>
          <a:p>
            <a:pPr marL="285750" indent="-285750">
              <a:buFont typeface="Arial" panose="020B0604020202020204" pitchFamily="34" charset="0"/>
              <a:buChar char="•"/>
            </a:pPr>
            <a:r>
              <a:rPr lang="en-US" dirty="0">
                <a:solidFill>
                  <a:srgbClr val="FF0000"/>
                </a:solidFill>
                <a:latin typeface="Arial" panose="020B0604020202020204" pitchFamily="34" charset="0"/>
              </a:rPr>
              <a:t>Actual impact of increasing numbers of RO profiles on forecasts agrees with EDA results, supporting need for increasing RO observations above 10,000 per day at least.</a:t>
            </a:r>
          </a:p>
        </p:txBody>
      </p:sp>
    </p:spTree>
    <p:extLst>
      <p:ext uri="{BB962C8B-B14F-4D97-AF65-F5344CB8AC3E}">
        <p14:creationId xmlns:p14="http://schemas.microsoft.com/office/powerpoint/2010/main" val="129668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076B-421F-0D52-3CAC-FC6BD5D09342}"/>
              </a:ext>
            </a:extLst>
          </p:cNvPr>
          <p:cNvSpPr>
            <a:spLocks noGrp="1"/>
          </p:cNvSpPr>
          <p:nvPr>
            <p:ph type="title"/>
          </p:nvPr>
        </p:nvSpPr>
        <p:spPr>
          <a:xfrm>
            <a:off x="838201" y="365125"/>
            <a:ext cx="10122876" cy="1325563"/>
          </a:xfrm>
        </p:spPr>
        <p:txBody>
          <a:bodyPr>
            <a:noAutofit/>
          </a:bodyPr>
          <a:lstStyle/>
          <a:p>
            <a:pPr algn="ctr"/>
            <a:r>
              <a:rPr lang="en-US" sz="3600" dirty="0">
                <a:latin typeface="+mn-lt"/>
              </a:rPr>
              <a:t>Quality considerations</a:t>
            </a:r>
            <a:br>
              <a:rPr lang="en-US" sz="3600" dirty="0">
                <a:latin typeface="+mn-lt"/>
              </a:rPr>
            </a:br>
            <a:r>
              <a:rPr lang="en-US" sz="3600" dirty="0">
                <a:latin typeface="+mn-lt"/>
              </a:rPr>
              <a:t>(Could be different for backbone and commercial data)</a:t>
            </a:r>
          </a:p>
        </p:txBody>
      </p:sp>
      <p:sp>
        <p:nvSpPr>
          <p:cNvPr id="3" name="Slide Number Placeholder 2">
            <a:extLst>
              <a:ext uri="{FF2B5EF4-FFF2-40B4-BE49-F238E27FC236}">
                <a16:creationId xmlns:a16="http://schemas.microsoft.com/office/drawing/2014/main" id="{367FF587-7DCC-6A2B-B0F1-5BAA015A2B37}"/>
              </a:ext>
            </a:extLst>
          </p:cNvPr>
          <p:cNvSpPr>
            <a:spLocks noGrp="1"/>
          </p:cNvSpPr>
          <p:nvPr>
            <p:ph type="sldNum" sz="quarter" idx="12"/>
          </p:nvPr>
        </p:nvSpPr>
        <p:spPr/>
        <p:txBody>
          <a:bodyPr/>
          <a:lstStyle/>
          <a:p>
            <a:fld id="{5A907CFD-D14B-3E4D-A2ED-CAC650950DF6}" type="slidenum">
              <a:rPr lang="en-US" smtClean="0"/>
              <a:t>28</a:t>
            </a:fld>
            <a:endParaRPr lang="en-US"/>
          </a:p>
        </p:txBody>
      </p:sp>
      <p:sp>
        <p:nvSpPr>
          <p:cNvPr id="4" name="TextBox 3">
            <a:extLst>
              <a:ext uri="{FF2B5EF4-FFF2-40B4-BE49-F238E27FC236}">
                <a16:creationId xmlns:a16="http://schemas.microsoft.com/office/drawing/2014/main" id="{356C55D7-FC85-FDF9-F8F5-2874C26E68CE}"/>
              </a:ext>
            </a:extLst>
          </p:cNvPr>
          <p:cNvSpPr txBox="1"/>
          <p:nvPr/>
        </p:nvSpPr>
        <p:spPr>
          <a:xfrm>
            <a:off x="359597" y="1846058"/>
            <a:ext cx="11170815" cy="2800767"/>
          </a:xfrm>
          <a:prstGeom prst="rect">
            <a:avLst/>
          </a:prstGeom>
          <a:noFill/>
        </p:spPr>
        <p:txBody>
          <a:bodyPr wrap="none" rtlCol="0">
            <a:spAutoFit/>
          </a:bodyPr>
          <a:lstStyle/>
          <a:p>
            <a:pPr algn="ctr"/>
            <a:r>
              <a:rPr lang="en-US" sz="3200" dirty="0"/>
              <a:t>Signal to noise ratio (SNR)</a:t>
            </a:r>
          </a:p>
          <a:p>
            <a:endParaRPr lang="en-US" sz="2400" dirty="0"/>
          </a:p>
          <a:p>
            <a:pPr marL="342900" indent="-342900">
              <a:buFont typeface="Arial" panose="020B0604020202020204" pitchFamily="34" charset="0"/>
              <a:buChar char="•"/>
            </a:pPr>
            <a:r>
              <a:rPr lang="en-US" sz="2400" dirty="0"/>
              <a:t>Random errors (uncertainties)---Little evidence of impact</a:t>
            </a:r>
          </a:p>
          <a:p>
            <a:pPr marL="342900" indent="-342900">
              <a:buFont typeface="Arial" panose="020B0604020202020204" pitchFamily="34" charset="0"/>
              <a:buChar char="•"/>
            </a:pPr>
            <a:r>
              <a:rPr lang="en-US" sz="2400" dirty="0"/>
              <a:t>Bias errors---Higher SNR may produce slightly smaller biases, but this is uncertain</a:t>
            </a:r>
          </a:p>
          <a:p>
            <a:pPr marL="342900" indent="-342900">
              <a:buFont typeface="Arial" panose="020B0604020202020204" pitchFamily="34" charset="0"/>
              <a:buChar char="•"/>
            </a:pPr>
            <a:r>
              <a:rPr lang="en-US" sz="2400" dirty="0"/>
              <a:t>Penetration depth---Higher SNR produces deeper penetration and more observations</a:t>
            </a:r>
          </a:p>
          <a:p>
            <a:r>
              <a:rPr lang="en-US" sz="2400" dirty="0"/>
              <a:t>     in challenging atmospheres (such as those with high water vapor, large horizontal</a:t>
            </a:r>
          </a:p>
          <a:p>
            <a:r>
              <a:rPr lang="en-US" sz="2400" dirty="0"/>
              <a:t>     gradients of temperature or water vapor). Confirmed by several independent studies.</a:t>
            </a:r>
          </a:p>
        </p:txBody>
      </p:sp>
      <p:sp>
        <p:nvSpPr>
          <p:cNvPr id="5" name="TextBox 4">
            <a:extLst>
              <a:ext uri="{FF2B5EF4-FFF2-40B4-BE49-F238E27FC236}">
                <a16:creationId xmlns:a16="http://schemas.microsoft.com/office/drawing/2014/main" id="{1A4D0E86-3441-B8E9-6168-6B4235F43F8C}"/>
              </a:ext>
            </a:extLst>
          </p:cNvPr>
          <p:cNvSpPr txBox="1"/>
          <p:nvPr/>
        </p:nvSpPr>
        <p:spPr>
          <a:xfrm>
            <a:off x="838200" y="5756031"/>
            <a:ext cx="10835530" cy="923330"/>
          </a:xfrm>
          <a:prstGeom prst="rect">
            <a:avLst/>
          </a:prstGeom>
          <a:noFill/>
        </p:spPr>
        <p:txBody>
          <a:bodyPr wrap="none" rtlCol="0">
            <a:spAutoFit/>
          </a:bodyPr>
          <a:lstStyle/>
          <a:p>
            <a:r>
              <a:rPr lang="en-US" dirty="0"/>
              <a:t>The current NOAA requirement for commercial data is 200 V/V. This is probably more than adequate. EUMETSAT’s</a:t>
            </a:r>
          </a:p>
          <a:p>
            <a:r>
              <a:rPr lang="en-US" dirty="0"/>
              <a:t>Requirement is 100 V/V and this seems adequate)</a:t>
            </a:r>
          </a:p>
          <a:p>
            <a:endParaRPr lang="en-US" dirty="0"/>
          </a:p>
        </p:txBody>
      </p:sp>
    </p:spTree>
    <p:extLst>
      <p:ext uri="{BB962C8B-B14F-4D97-AF65-F5344CB8AC3E}">
        <p14:creationId xmlns:p14="http://schemas.microsoft.com/office/powerpoint/2010/main" val="3208180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076B-421F-0D52-3CAC-FC6BD5D09342}"/>
              </a:ext>
            </a:extLst>
          </p:cNvPr>
          <p:cNvSpPr>
            <a:spLocks noGrp="1"/>
          </p:cNvSpPr>
          <p:nvPr>
            <p:ph type="title"/>
          </p:nvPr>
        </p:nvSpPr>
        <p:spPr>
          <a:xfrm>
            <a:off x="3025811" y="365125"/>
            <a:ext cx="6546449" cy="1325563"/>
          </a:xfrm>
        </p:spPr>
        <p:txBody>
          <a:bodyPr>
            <a:noAutofit/>
          </a:bodyPr>
          <a:lstStyle/>
          <a:p>
            <a:r>
              <a:rPr lang="en-US" sz="3600" dirty="0">
                <a:latin typeface="+mn-lt"/>
              </a:rPr>
              <a:t>Other Quality metrics (Examples)</a:t>
            </a:r>
          </a:p>
        </p:txBody>
      </p:sp>
      <p:sp>
        <p:nvSpPr>
          <p:cNvPr id="3" name="Slide Number Placeholder 2">
            <a:extLst>
              <a:ext uri="{FF2B5EF4-FFF2-40B4-BE49-F238E27FC236}">
                <a16:creationId xmlns:a16="http://schemas.microsoft.com/office/drawing/2014/main" id="{367FF587-7DCC-6A2B-B0F1-5BAA015A2B37}"/>
              </a:ext>
            </a:extLst>
          </p:cNvPr>
          <p:cNvSpPr>
            <a:spLocks noGrp="1"/>
          </p:cNvSpPr>
          <p:nvPr>
            <p:ph type="sldNum" sz="quarter" idx="12"/>
          </p:nvPr>
        </p:nvSpPr>
        <p:spPr/>
        <p:txBody>
          <a:bodyPr/>
          <a:lstStyle/>
          <a:p>
            <a:fld id="{5A907CFD-D14B-3E4D-A2ED-CAC650950DF6}" type="slidenum">
              <a:rPr lang="en-US" smtClean="0"/>
              <a:t>29</a:t>
            </a:fld>
            <a:endParaRPr lang="en-US"/>
          </a:p>
        </p:txBody>
      </p:sp>
      <p:sp>
        <p:nvSpPr>
          <p:cNvPr id="4" name="TextBox 3">
            <a:extLst>
              <a:ext uri="{FF2B5EF4-FFF2-40B4-BE49-F238E27FC236}">
                <a16:creationId xmlns:a16="http://schemas.microsoft.com/office/drawing/2014/main" id="{356C55D7-FC85-FDF9-F8F5-2874C26E68CE}"/>
              </a:ext>
            </a:extLst>
          </p:cNvPr>
          <p:cNvSpPr txBox="1"/>
          <p:nvPr/>
        </p:nvSpPr>
        <p:spPr>
          <a:xfrm>
            <a:off x="359597" y="2021903"/>
            <a:ext cx="11219995" cy="5386090"/>
          </a:xfrm>
          <a:prstGeom prst="rect">
            <a:avLst/>
          </a:prstGeom>
          <a:noFill/>
        </p:spPr>
        <p:txBody>
          <a:bodyPr wrap="none" rtlCol="0">
            <a:spAutoFit/>
          </a:bodyPr>
          <a:lstStyle/>
          <a:p>
            <a:r>
              <a:rPr lang="en-US" sz="2400" dirty="0"/>
              <a:t>Require a percentage of profiles purchased from vendors to meet certain metrics:</a:t>
            </a:r>
          </a:p>
          <a:p>
            <a:endParaRPr lang="en-US" sz="2000" dirty="0"/>
          </a:p>
          <a:p>
            <a:pPr marL="285750" indent="-285750">
              <a:buFont typeface="Arial" panose="020B0604020202020204" pitchFamily="34" charset="0"/>
              <a:buChar char="•"/>
            </a:pPr>
            <a:r>
              <a:rPr lang="en-US" sz="2000" dirty="0"/>
              <a:t>Penetration depth: At least 80% reach 1 km MSL over tropical oceans</a:t>
            </a:r>
          </a:p>
          <a:p>
            <a:pPr marL="285750" indent="-285750">
              <a:buFont typeface="Arial" panose="020B0604020202020204" pitchFamily="34" charset="0"/>
              <a:buChar char="•"/>
            </a:pPr>
            <a:r>
              <a:rPr lang="en-US" sz="2000" dirty="0"/>
              <a:t>Latency: At least 50% reach GTS within 15 minutes of observation time; at least 75% within 1 hour</a:t>
            </a:r>
          </a:p>
          <a:p>
            <a:pPr marL="285750" indent="-285750">
              <a:buFont typeface="Arial" panose="020B0604020202020204" pitchFamily="34" charset="0"/>
              <a:buChar char="•"/>
            </a:pPr>
            <a:r>
              <a:rPr lang="en-US" sz="2000" dirty="0"/>
              <a:t>Uncertainties (relative error STD) in bending angles must meet following minimums between 30</a:t>
            </a:r>
            <a:r>
              <a:rPr lang="en-US" sz="2000" dirty="0">
                <a:sym typeface="Symbol" pitchFamily="2" charset="2"/>
              </a:rPr>
              <a:t>S-30N</a:t>
            </a:r>
          </a:p>
          <a:p>
            <a:r>
              <a:rPr lang="en-US" sz="2000" dirty="0">
                <a:sym typeface="Symbol" pitchFamily="2" charset="2"/>
              </a:rPr>
              <a:t>		40 km		5%</a:t>
            </a:r>
          </a:p>
          <a:p>
            <a:r>
              <a:rPr lang="en-US" sz="2000" dirty="0">
                <a:sym typeface="Symbol" pitchFamily="2" charset="2"/>
              </a:rPr>
              <a:t>		10-30 km	2%	</a:t>
            </a:r>
          </a:p>
          <a:p>
            <a:r>
              <a:rPr lang="en-US" sz="2000" dirty="0">
                <a:sym typeface="Symbol" pitchFamily="2" charset="2"/>
              </a:rPr>
              <a:t>		0-5 km		15%</a:t>
            </a:r>
          </a:p>
          <a:p>
            <a:pPr marL="285750" indent="-285750">
              <a:buFont typeface="Arial" panose="020B0604020202020204" pitchFamily="34" charset="0"/>
              <a:buChar char="•"/>
            </a:pPr>
            <a:r>
              <a:rPr lang="en-US" sz="2000" dirty="0">
                <a:sym typeface="Symbol" pitchFamily="2" charset="2"/>
              </a:rPr>
              <a:t>Biases in bending angles must not exceed following between </a:t>
            </a:r>
            <a:r>
              <a:rPr lang="en-US" sz="2000" dirty="0"/>
              <a:t>30</a:t>
            </a:r>
            <a:r>
              <a:rPr lang="en-US" sz="2000" dirty="0">
                <a:sym typeface="Symbol" pitchFamily="2" charset="2"/>
              </a:rPr>
              <a:t>S-30N</a:t>
            </a:r>
          </a:p>
          <a:p>
            <a:r>
              <a:rPr lang="en-US" sz="2000" dirty="0">
                <a:sym typeface="Symbol" pitchFamily="2" charset="2"/>
              </a:rPr>
              <a:t>		5-50 km	1%</a:t>
            </a:r>
          </a:p>
          <a:p>
            <a:r>
              <a:rPr lang="en-US" sz="2000" dirty="0">
                <a:sym typeface="Symbol" pitchFamily="2" charset="2"/>
              </a:rPr>
              <a:t>		0-5 km	8%</a:t>
            </a:r>
          </a:p>
          <a:p>
            <a:r>
              <a:rPr lang="en-US" sz="2000" dirty="0">
                <a:sym typeface="Symbol" pitchFamily="2" charset="2"/>
              </a:rPr>
              <a:t>	(Biases should be with respect to some known and trusted data set, such as ERA5)</a:t>
            </a:r>
          </a:p>
          <a:p>
            <a:endParaRPr lang="en-US" sz="2000" dirty="0">
              <a:sym typeface="Symbol" pitchFamily="2" charset="2"/>
            </a:endParaRPr>
          </a:p>
          <a:p>
            <a:r>
              <a:rPr lang="en-US" sz="2000" dirty="0">
                <a:sym typeface="Symbol" pitchFamily="2" charset="2"/>
              </a:rPr>
              <a:t>Exact metrics and their minimum values should be established by team of experts.</a:t>
            </a:r>
          </a:p>
          <a:p>
            <a:endParaRPr lang="en-US" sz="2000" dirty="0">
              <a:sym typeface="Symbol" pitchFamily="2" charset="2"/>
            </a:endParaRPr>
          </a:p>
          <a:p>
            <a:endParaRPr lang="en-US" sz="2000" dirty="0"/>
          </a:p>
          <a:p>
            <a:r>
              <a:rPr lang="en-US" sz="2000" dirty="0"/>
              <a:t>		</a:t>
            </a:r>
          </a:p>
        </p:txBody>
      </p:sp>
    </p:spTree>
    <p:extLst>
      <p:ext uri="{BB962C8B-B14F-4D97-AF65-F5344CB8AC3E}">
        <p14:creationId xmlns:p14="http://schemas.microsoft.com/office/powerpoint/2010/main" val="4130947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F6FDF-90E9-38CF-CD6B-7C3393E571DF}"/>
              </a:ext>
            </a:extLst>
          </p:cNvPr>
          <p:cNvSpPr>
            <a:spLocks noGrp="1"/>
          </p:cNvSpPr>
          <p:nvPr>
            <p:ph type="title"/>
          </p:nvPr>
        </p:nvSpPr>
        <p:spPr/>
        <p:txBody>
          <a:bodyPr/>
          <a:lstStyle/>
          <a:p>
            <a:r>
              <a:rPr lang="en-US" dirty="0"/>
              <a:t>Process</a:t>
            </a:r>
          </a:p>
        </p:txBody>
      </p:sp>
      <p:sp>
        <p:nvSpPr>
          <p:cNvPr id="3" name="Content Placeholder 2">
            <a:extLst>
              <a:ext uri="{FF2B5EF4-FFF2-40B4-BE49-F238E27FC236}">
                <a16:creationId xmlns:a16="http://schemas.microsoft.com/office/drawing/2014/main" id="{4E47AA81-3A39-0712-C822-FEE1916FBBCE}"/>
              </a:ext>
            </a:extLst>
          </p:cNvPr>
          <p:cNvSpPr>
            <a:spLocks noGrp="1"/>
          </p:cNvSpPr>
          <p:nvPr>
            <p:ph idx="1"/>
          </p:nvPr>
        </p:nvSpPr>
        <p:spPr/>
        <p:txBody>
          <a:bodyPr>
            <a:normAutofit/>
          </a:bodyPr>
          <a:lstStyle/>
          <a:p>
            <a:r>
              <a:rPr lang="en-US" dirty="0"/>
              <a:t>Contacted leaders in RO community in weather, climate and space weather (the Team, next slide)</a:t>
            </a:r>
          </a:p>
          <a:p>
            <a:r>
              <a:rPr lang="en-US" dirty="0"/>
              <a:t>Consulted WMO International Radio Occultation Working Group (IROWG) recommendations and scientific literature.</a:t>
            </a:r>
          </a:p>
          <a:p>
            <a:r>
              <a:rPr lang="en-US" dirty="0"/>
              <a:t>Reviewed draft response with Team in virtual meeting May 12, 2022 </a:t>
            </a:r>
          </a:p>
          <a:p>
            <a:r>
              <a:rPr lang="en-US" dirty="0"/>
              <a:t>Revised and shared with Team for further comments</a:t>
            </a:r>
          </a:p>
          <a:p>
            <a:r>
              <a:rPr lang="en-US" dirty="0"/>
              <a:t>Sean Healy, ECMWF and co-chair of IROWG, presented study to WMO CGMS 16 June </a:t>
            </a:r>
          </a:p>
          <a:p>
            <a:r>
              <a:rPr lang="en-US" dirty="0"/>
              <a:t>Appendix gives supporting material, details, and references</a:t>
            </a:r>
          </a:p>
        </p:txBody>
      </p:sp>
      <p:sp>
        <p:nvSpPr>
          <p:cNvPr id="4" name="Slide Number Placeholder 3">
            <a:extLst>
              <a:ext uri="{FF2B5EF4-FFF2-40B4-BE49-F238E27FC236}">
                <a16:creationId xmlns:a16="http://schemas.microsoft.com/office/drawing/2014/main" id="{B73B3B45-BFCC-4D74-92B3-32D53B82AD27}"/>
              </a:ext>
            </a:extLst>
          </p:cNvPr>
          <p:cNvSpPr>
            <a:spLocks noGrp="1"/>
          </p:cNvSpPr>
          <p:nvPr>
            <p:ph type="sldNum" sz="quarter" idx="12"/>
          </p:nvPr>
        </p:nvSpPr>
        <p:spPr/>
        <p:txBody>
          <a:bodyPr/>
          <a:lstStyle/>
          <a:p>
            <a:fld id="{5A907CFD-D14B-3E4D-A2ED-CAC650950DF6}" type="slidenum">
              <a:rPr lang="en-US" smtClean="0"/>
              <a:t>3</a:t>
            </a:fld>
            <a:endParaRPr lang="en-US"/>
          </a:p>
        </p:txBody>
      </p:sp>
    </p:spTree>
    <p:extLst>
      <p:ext uri="{BB962C8B-B14F-4D97-AF65-F5344CB8AC3E}">
        <p14:creationId xmlns:p14="http://schemas.microsoft.com/office/powerpoint/2010/main" val="10407873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076B-421F-0D52-3CAC-FC6BD5D09342}"/>
              </a:ext>
            </a:extLst>
          </p:cNvPr>
          <p:cNvSpPr>
            <a:spLocks noGrp="1"/>
          </p:cNvSpPr>
          <p:nvPr>
            <p:ph type="title"/>
          </p:nvPr>
        </p:nvSpPr>
        <p:spPr>
          <a:xfrm>
            <a:off x="4912492" y="84957"/>
            <a:ext cx="2680504" cy="1325563"/>
          </a:xfrm>
        </p:spPr>
        <p:txBody>
          <a:bodyPr>
            <a:noAutofit/>
          </a:bodyPr>
          <a:lstStyle/>
          <a:p>
            <a:r>
              <a:rPr lang="en-US" sz="3600" dirty="0">
                <a:latin typeface="+mn-lt"/>
              </a:rPr>
              <a:t>Latency</a:t>
            </a:r>
          </a:p>
        </p:txBody>
      </p:sp>
      <p:sp>
        <p:nvSpPr>
          <p:cNvPr id="3" name="Slide Number Placeholder 2">
            <a:extLst>
              <a:ext uri="{FF2B5EF4-FFF2-40B4-BE49-F238E27FC236}">
                <a16:creationId xmlns:a16="http://schemas.microsoft.com/office/drawing/2014/main" id="{367FF587-7DCC-6A2B-B0F1-5BAA015A2B37}"/>
              </a:ext>
            </a:extLst>
          </p:cNvPr>
          <p:cNvSpPr>
            <a:spLocks noGrp="1"/>
          </p:cNvSpPr>
          <p:nvPr>
            <p:ph type="sldNum" sz="quarter" idx="12"/>
          </p:nvPr>
        </p:nvSpPr>
        <p:spPr/>
        <p:txBody>
          <a:bodyPr/>
          <a:lstStyle/>
          <a:p>
            <a:fld id="{5A907CFD-D14B-3E4D-A2ED-CAC650950DF6}" type="slidenum">
              <a:rPr lang="en-US" smtClean="0"/>
              <a:t>30</a:t>
            </a:fld>
            <a:endParaRPr lang="en-US"/>
          </a:p>
        </p:txBody>
      </p:sp>
      <p:sp>
        <p:nvSpPr>
          <p:cNvPr id="5" name="TextBox 4">
            <a:extLst>
              <a:ext uri="{FF2B5EF4-FFF2-40B4-BE49-F238E27FC236}">
                <a16:creationId xmlns:a16="http://schemas.microsoft.com/office/drawing/2014/main" id="{E55AD223-7899-A3CA-D6E4-77AE71B6D09B}"/>
              </a:ext>
            </a:extLst>
          </p:cNvPr>
          <p:cNvSpPr txBox="1"/>
          <p:nvPr/>
        </p:nvSpPr>
        <p:spPr>
          <a:xfrm>
            <a:off x="838199" y="1139067"/>
            <a:ext cx="10755923" cy="1477328"/>
          </a:xfrm>
          <a:prstGeom prst="rect">
            <a:avLst/>
          </a:prstGeom>
          <a:noFill/>
        </p:spPr>
        <p:txBody>
          <a:bodyPr wrap="square" rtlCol="0">
            <a:spAutoFit/>
          </a:bodyPr>
          <a:lstStyle/>
          <a:p>
            <a:r>
              <a:rPr lang="en-US" dirty="0"/>
              <a:t>“Using dedicated satellite data denial experiments, it is shown that the lattermost 3 </a:t>
            </a:r>
            <a:r>
              <a:rPr lang="en-US" dirty="0" err="1"/>
              <a:t>hr</a:t>
            </a:r>
            <a:r>
              <a:rPr lang="en-US" dirty="0"/>
              <a:t> of observations are significantly more influential on the quality of the assimilation and forecasting system than the first 3 </a:t>
            </a:r>
            <a:r>
              <a:rPr lang="en-US" dirty="0" err="1"/>
              <a:t>hr</a:t>
            </a:r>
            <a:r>
              <a:rPr lang="en-US" dirty="0"/>
              <a:t> of data. Furthermore, it is found that the last 3 </a:t>
            </a:r>
            <a:r>
              <a:rPr lang="en-US" dirty="0" err="1"/>
              <a:t>hr</a:t>
            </a:r>
            <a:r>
              <a:rPr lang="en-US" dirty="0"/>
              <a:t> of data even outperforms the 6 </a:t>
            </a:r>
            <a:r>
              <a:rPr lang="en-US" dirty="0" err="1"/>
              <a:t>hr</a:t>
            </a:r>
            <a:r>
              <a:rPr lang="en-US" dirty="0"/>
              <a:t> of data (i.e. twice the number of observations) located in the first half of the window.” (McNally, 2019).</a:t>
            </a:r>
          </a:p>
          <a:p>
            <a:endParaRPr lang="en-US" dirty="0"/>
          </a:p>
        </p:txBody>
      </p:sp>
      <p:pic>
        <p:nvPicPr>
          <p:cNvPr id="7" name="Picture 6">
            <a:extLst>
              <a:ext uri="{FF2B5EF4-FFF2-40B4-BE49-F238E27FC236}">
                <a16:creationId xmlns:a16="http://schemas.microsoft.com/office/drawing/2014/main" id="{20F3F653-A585-A878-A229-FC7E54C2007B}"/>
              </a:ext>
            </a:extLst>
          </p:cNvPr>
          <p:cNvPicPr>
            <a:picLocks noChangeAspect="1"/>
          </p:cNvPicPr>
          <p:nvPr/>
        </p:nvPicPr>
        <p:blipFill>
          <a:blip r:embed="rId2"/>
          <a:stretch>
            <a:fillRect/>
          </a:stretch>
        </p:blipFill>
        <p:spPr>
          <a:xfrm>
            <a:off x="127004" y="2450118"/>
            <a:ext cx="8200042" cy="4206240"/>
          </a:xfrm>
          <a:prstGeom prst="rect">
            <a:avLst/>
          </a:prstGeom>
        </p:spPr>
      </p:pic>
      <p:sp>
        <p:nvSpPr>
          <p:cNvPr id="8" name="Rectangle 7">
            <a:extLst>
              <a:ext uri="{FF2B5EF4-FFF2-40B4-BE49-F238E27FC236}">
                <a16:creationId xmlns:a16="http://schemas.microsoft.com/office/drawing/2014/main" id="{F8449757-907E-71C3-4162-F87048FD91B8}"/>
              </a:ext>
            </a:extLst>
          </p:cNvPr>
          <p:cNvSpPr/>
          <p:nvPr/>
        </p:nvSpPr>
        <p:spPr>
          <a:xfrm>
            <a:off x="8175592" y="4533881"/>
            <a:ext cx="3966256" cy="1938992"/>
          </a:xfrm>
          <a:prstGeom prst="rect">
            <a:avLst/>
          </a:prstGeom>
        </p:spPr>
        <p:txBody>
          <a:bodyPr wrap="square">
            <a:spAutoFit/>
          </a:bodyPr>
          <a:lstStyle/>
          <a:p>
            <a:r>
              <a:rPr lang="en-US" sz="1200" dirty="0">
                <a:latin typeface="Helvetica" pitchFamily="2" charset="0"/>
              </a:rPr>
              <a:t>FIGURE 4 The fractional loss of forecast accuracy (in terms of </a:t>
            </a:r>
            <a:r>
              <a:rPr lang="en-US" sz="1200" dirty="0" err="1">
                <a:latin typeface="Helvetica" pitchFamily="2" charset="0"/>
              </a:rPr>
              <a:t>r.m.s.</a:t>
            </a:r>
            <a:r>
              <a:rPr lang="en-US" sz="1200" dirty="0">
                <a:latin typeface="Helvetica" pitchFamily="2" charset="0"/>
              </a:rPr>
              <a:t> errors for 500 hPa geopotential height, normalized with respect to errors of the control) when satellite data are denied from different times of the assimilation window. Forecast errors are evaluated against the ECMWF operational analyses and statistics are aggregated over  the Northern Hemisphere </a:t>
            </a:r>
            <a:r>
              <a:rPr lang="en-US" sz="1200" dirty="0" err="1">
                <a:latin typeface="Helvetica" pitchFamily="2" charset="0"/>
              </a:rPr>
              <a:t>Extratropics</a:t>
            </a:r>
            <a:r>
              <a:rPr lang="en-US" sz="1200" dirty="0">
                <a:latin typeface="Helvetica" pitchFamily="2" charset="0"/>
              </a:rPr>
              <a:t> (20–70◦N) and (Remove last 6 </a:t>
            </a:r>
            <a:r>
              <a:rPr lang="en-US" sz="1200" dirty="0" err="1">
                <a:latin typeface="Helvetica" pitchFamily="2" charset="0"/>
              </a:rPr>
              <a:t>hr</a:t>
            </a:r>
            <a:r>
              <a:rPr lang="en-US" sz="1200" dirty="0">
                <a:latin typeface="Helvetica" pitchFamily="2" charset="0"/>
              </a:rPr>
              <a:t> (solid), remove last 3 </a:t>
            </a:r>
            <a:r>
              <a:rPr lang="en-US" sz="1200" dirty="0" err="1">
                <a:latin typeface="Helvetica" pitchFamily="2" charset="0"/>
              </a:rPr>
              <a:t>hr</a:t>
            </a:r>
            <a:r>
              <a:rPr lang="en-US" sz="1200" dirty="0">
                <a:latin typeface="Helvetica" pitchFamily="2" charset="0"/>
              </a:rPr>
              <a:t> (dotted), remove first 6 </a:t>
            </a:r>
            <a:r>
              <a:rPr lang="en-US" sz="1200" dirty="0" err="1">
                <a:latin typeface="Helvetica" pitchFamily="2" charset="0"/>
              </a:rPr>
              <a:t>hr</a:t>
            </a:r>
            <a:r>
              <a:rPr lang="en-US" sz="1200" dirty="0">
                <a:latin typeface="Helvetica" pitchFamily="2" charset="0"/>
              </a:rPr>
              <a:t> (dashed), remove first 3 </a:t>
            </a:r>
            <a:r>
              <a:rPr lang="en-US" sz="1200" dirty="0" err="1">
                <a:latin typeface="Helvetica" pitchFamily="2" charset="0"/>
              </a:rPr>
              <a:t>hr</a:t>
            </a:r>
            <a:r>
              <a:rPr lang="en-US" sz="1200" dirty="0">
                <a:latin typeface="Helvetica" pitchFamily="2" charset="0"/>
              </a:rPr>
              <a:t> (dot-dashed)</a:t>
            </a:r>
            <a:endParaRPr lang="en-US" sz="1200" dirty="0">
              <a:effectLst/>
              <a:latin typeface="Helvetica" pitchFamily="2" charset="0"/>
            </a:endParaRPr>
          </a:p>
        </p:txBody>
      </p:sp>
      <p:sp>
        <p:nvSpPr>
          <p:cNvPr id="9" name="TextBox 8">
            <a:extLst>
              <a:ext uri="{FF2B5EF4-FFF2-40B4-BE49-F238E27FC236}">
                <a16:creationId xmlns:a16="http://schemas.microsoft.com/office/drawing/2014/main" id="{5378132D-7BAF-C62D-7FA2-6AB7453BFF0F}"/>
              </a:ext>
            </a:extLst>
          </p:cNvPr>
          <p:cNvSpPr txBox="1"/>
          <p:nvPr/>
        </p:nvSpPr>
        <p:spPr>
          <a:xfrm>
            <a:off x="783491" y="3001107"/>
            <a:ext cx="535351" cy="3108543"/>
          </a:xfrm>
          <a:prstGeom prst="rect">
            <a:avLst/>
          </a:prstGeom>
          <a:solidFill>
            <a:schemeClr val="bg2"/>
          </a:solidFill>
        </p:spPr>
        <p:txBody>
          <a:bodyPr wrap="square" rtlCol="0">
            <a:spAutoFit/>
          </a:bodyPr>
          <a:lstStyle/>
          <a:p>
            <a:r>
              <a:rPr lang="en-US" sz="1400" dirty="0"/>
              <a:t>0-3</a:t>
            </a:r>
          </a:p>
          <a:p>
            <a:endParaRPr lang="en-US" sz="1400" dirty="0"/>
          </a:p>
          <a:p>
            <a:endParaRPr lang="en-US" sz="1400" dirty="0"/>
          </a:p>
          <a:p>
            <a:r>
              <a:rPr lang="en-US" sz="1400" dirty="0"/>
              <a:t>0-6</a:t>
            </a:r>
          </a:p>
          <a:p>
            <a:endParaRPr lang="en-US" sz="1400" dirty="0"/>
          </a:p>
          <a:p>
            <a:r>
              <a:rPr lang="en-US" sz="1400" dirty="0"/>
              <a:t>9-12</a:t>
            </a: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r>
              <a:rPr lang="en-US" sz="1400" dirty="0"/>
              <a:t>6-12</a:t>
            </a:r>
          </a:p>
        </p:txBody>
      </p:sp>
    </p:spTree>
    <p:extLst>
      <p:ext uri="{BB962C8B-B14F-4D97-AF65-F5344CB8AC3E}">
        <p14:creationId xmlns:p14="http://schemas.microsoft.com/office/powerpoint/2010/main" val="3832586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076B-421F-0D52-3CAC-FC6BD5D09342}"/>
              </a:ext>
            </a:extLst>
          </p:cNvPr>
          <p:cNvSpPr>
            <a:spLocks noGrp="1"/>
          </p:cNvSpPr>
          <p:nvPr>
            <p:ph type="title"/>
          </p:nvPr>
        </p:nvSpPr>
        <p:spPr>
          <a:xfrm>
            <a:off x="838200" y="15507"/>
            <a:ext cx="10515600" cy="1325563"/>
          </a:xfrm>
        </p:spPr>
        <p:txBody>
          <a:bodyPr>
            <a:noAutofit/>
          </a:bodyPr>
          <a:lstStyle/>
          <a:p>
            <a:r>
              <a:rPr lang="en-US" sz="3200" dirty="0"/>
              <a:t>Brightness T misfit (STD K) increase with hour in assimilation window</a:t>
            </a:r>
          </a:p>
        </p:txBody>
      </p:sp>
      <p:sp>
        <p:nvSpPr>
          <p:cNvPr id="3" name="Slide Number Placeholder 2">
            <a:extLst>
              <a:ext uri="{FF2B5EF4-FFF2-40B4-BE49-F238E27FC236}">
                <a16:creationId xmlns:a16="http://schemas.microsoft.com/office/drawing/2014/main" id="{367FF587-7DCC-6A2B-B0F1-5BAA015A2B37}"/>
              </a:ext>
            </a:extLst>
          </p:cNvPr>
          <p:cNvSpPr>
            <a:spLocks noGrp="1"/>
          </p:cNvSpPr>
          <p:nvPr>
            <p:ph type="sldNum" sz="quarter" idx="12"/>
          </p:nvPr>
        </p:nvSpPr>
        <p:spPr/>
        <p:txBody>
          <a:bodyPr/>
          <a:lstStyle/>
          <a:p>
            <a:fld id="{5A907CFD-D14B-3E4D-A2ED-CAC650950DF6}" type="slidenum">
              <a:rPr lang="en-US" smtClean="0"/>
              <a:t>31</a:t>
            </a:fld>
            <a:endParaRPr lang="en-US"/>
          </a:p>
        </p:txBody>
      </p:sp>
      <p:pic>
        <p:nvPicPr>
          <p:cNvPr id="6" name="Picture 5">
            <a:extLst>
              <a:ext uri="{FF2B5EF4-FFF2-40B4-BE49-F238E27FC236}">
                <a16:creationId xmlns:a16="http://schemas.microsoft.com/office/drawing/2014/main" id="{1E679465-2827-4D31-410C-A711FC7114F0}"/>
              </a:ext>
            </a:extLst>
          </p:cNvPr>
          <p:cNvPicPr>
            <a:picLocks noChangeAspect="1"/>
          </p:cNvPicPr>
          <p:nvPr/>
        </p:nvPicPr>
        <p:blipFill>
          <a:blip r:embed="rId2"/>
          <a:stretch>
            <a:fillRect/>
          </a:stretch>
        </p:blipFill>
        <p:spPr>
          <a:xfrm>
            <a:off x="188858" y="1099595"/>
            <a:ext cx="9923996" cy="5760720"/>
          </a:xfrm>
          <a:prstGeom prst="rect">
            <a:avLst/>
          </a:prstGeom>
        </p:spPr>
      </p:pic>
      <p:sp>
        <p:nvSpPr>
          <p:cNvPr id="10" name="TextBox 9">
            <a:extLst>
              <a:ext uri="{FF2B5EF4-FFF2-40B4-BE49-F238E27FC236}">
                <a16:creationId xmlns:a16="http://schemas.microsoft.com/office/drawing/2014/main" id="{1F0C5E2C-F8A1-710C-43C0-0651C40E1AF4}"/>
              </a:ext>
            </a:extLst>
          </p:cNvPr>
          <p:cNvSpPr txBox="1"/>
          <p:nvPr/>
        </p:nvSpPr>
        <p:spPr>
          <a:xfrm>
            <a:off x="7326771" y="1967698"/>
            <a:ext cx="942887" cy="369332"/>
          </a:xfrm>
          <a:prstGeom prst="rect">
            <a:avLst/>
          </a:prstGeom>
          <a:solidFill>
            <a:schemeClr val="bg2"/>
          </a:solidFill>
        </p:spPr>
        <p:txBody>
          <a:bodyPr wrap="none" rtlCol="0">
            <a:spAutoFit/>
          </a:bodyPr>
          <a:lstStyle/>
          <a:p>
            <a:r>
              <a:rPr lang="en-US" dirty="0"/>
              <a:t>12 h old</a:t>
            </a:r>
          </a:p>
        </p:txBody>
      </p:sp>
      <p:sp>
        <p:nvSpPr>
          <p:cNvPr id="11" name="Rectangle 10">
            <a:extLst>
              <a:ext uri="{FF2B5EF4-FFF2-40B4-BE49-F238E27FC236}">
                <a16:creationId xmlns:a16="http://schemas.microsoft.com/office/drawing/2014/main" id="{A600CC1E-7399-A2EC-60F1-5F62709A63E7}"/>
              </a:ext>
            </a:extLst>
          </p:cNvPr>
          <p:cNvSpPr/>
          <p:nvPr/>
        </p:nvSpPr>
        <p:spPr>
          <a:xfrm>
            <a:off x="2545684" y="3695751"/>
            <a:ext cx="825867" cy="369332"/>
          </a:xfrm>
          <a:prstGeom prst="rect">
            <a:avLst/>
          </a:prstGeom>
          <a:solidFill>
            <a:schemeClr val="bg2"/>
          </a:solidFill>
        </p:spPr>
        <p:txBody>
          <a:bodyPr wrap="none">
            <a:spAutoFit/>
          </a:bodyPr>
          <a:lstStyle/>
          <a:p>
            <a:r>
              <a:rPr lang="en-US" dirty="0"/>
              <a:t>1 h old</a:t>
            </a:r>
          </a:p>
        </p:txBody>
      </p:sp>
      <p:sp>
        <p:nvSpPr>
          <p:cNvPr id="12" name="TextBox 11">
            <a:extLst>
              <a:ext uri="{FF2B5EF4-FFF2-40B4-BE49-F238E27FC236}">
                <a16:creationId xmlns:a16="http://schemas.microsoft.com/office/drawing/2014/main" id="{7D208226-051B-DC76-6CE5-6791B4E21C60}"/>
              </a:ext>
            </a:extLst>
          </p:cNvPr>
          <p:cNvSpPr txBox="1"/>
          <p:nvPr/>
        </p:nvSpPr>
        <p:spPr>
          <a:xfrm>
            <a:off x="10208871" y="6065135"/>
            <a:ext cx="1741567" cy="307777"/>
          </a:xfrm>
          <a:prstGeom prst="rect">
            <a:avLst/>
          </a:prstGeom>
          <a:solidFill>
            <a:schemeClr val="bg2"/>
          </a:solidFill>
        </p:spPr>
        <p:txBody>
          <a:bodyPr wrap="none" rtlCol="0">
            <a:spAutoFit/>
          </a:bodyPr>
          <a:lstStyle/>
          <a:p>
            <a:r>
              <a:rPr lang="en-US" sz="1400" dirty="0"/>
              <a:t>McNally QJRMS 2019</a:t>
            </a:r>
          </a:p>
        </p:txBody>
      </p:sp>
    </p:spTree>
    <p:extLst>
      <p:ext uri="{BB962C8B-B14F-4D97-AF65-F5344CB8AC3E}">
        <p14:creationId xmlns:p14="http://schemas.microsoft.com/office/powerpoint/2010/main" val="4002400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1EF271-BA25-2045-B3E9-909FC6D93653}"/>
              </a:ext>
            </a:extLst>
          </p:cNvPr>
          <p:cNvSpPr/>
          <p:nvPr/>
        </p:nvSpPr>
        <p:spPr>
          <a:xfrm>
            <a:off x="123290" y="682650"/>
            <a:ext cx="11733088" cy="5909310"/>
          </a:xfrm>
          <a:prstGeom prst="rect">
            <a:avLst/>
          </a:prstGeom>
        </p:spPr>
        <p:txBody>
          <a:bodyPr wrap="square">
            <a:spAutoFit/>
          </a:bodyPr>
          <a:lstStyle/>
          <a:p>
            <a:r>
              <a:rPr lang="en-US" dirty="0">
                <a:solidFill>
                  <a:srgbClr val="000000"/>
                </a:solidFill>
                <a:latin typeface="Arial" panose="020B0604020202020204" pitchFamily="34" charset="0"/>
              </a:rPr>
              <a:t>NOAA definitions of data levels:</a:t>
            </a:r>
          </a:p>
          <a:p>
            <a:endParaRPr lang="en-US" dirty="0">
              <a:solidFill>
                <a:srgbClr val="000000"/>
              </a:solidFill>
              <a:latin typeface="Arial" panose="020B0604020202020204" pitchFamily="34" charset="0"/>
            </a:endParaRPr>
          </a:p>
          <a:p>
            <a:r>
              <a:rPr lang="en-US" b="1" dirty="0">
                <a:solidFill>
                  <a:srgbClr val="000000"/>
                </a:solidFill>
                <a:latin typeface="Arial" panose="020B0604020202020204" pitchFamily="34" charset="0"/>
              </a:rPr>
              <a:t>Level 0</a:t>
            </a:r>
          </a:p>
          <a:p>
            <a:pPr>
              <a:buFont typeface="Arial" panose="020B0604020202020204" pitchFamily="34" charset="0"/>
              <a:buChar char="•"/>
            </a:pPr>
            <a:r>
              <a:rPr lang="en-US" dirty="0">
                <a:solidFill>
                  <a:srgbClr val="000000"/>
                </a:solidFill>
                <a:latin typeface="Arial" panose="020B0604020202020204" pitchFamily="34" charset="0"/>
              </a:rPr>
              <a:t>Unprocessed raw instrument data as received from the observing platform excluding communication artifacts introduced by ground system.</a:t>
            </a:r>
          </a:p>
          <a:p>
            <a:r>
              <a:rPr lang="en-US" b="1" dirty="0">
                <a:solidFill>
                  <a:srgbClr val="000000"/>
                </a:solidFill>
                <a:latin typeface="Arial" panose="020B0604020202020204" pitchFamily="34" charset="0"/>
              </a:rPr>
              <a:t>Level 1a</a:t>
            </a:r>
          </a:p>
          <a:p>
            <a:pPr>
              <a:buFont typeface="Arial" panose="020B0604020202020204" pitchFamily="34" charset="0"/>
              <a:buChar char="•"/>
            </a:pPr>
            <a:r>
              <a:rPr lang="en-US" dirty="0">
                <a:solidFill>
                  <a:srgbClr val="000000"/>
                </a:solidFill>
                <a:latin typeface="Arial" panose="020B0604020202020204" pitchFamily="34" charset="0"/>
              </a:rPr>
              <a:t>Telemetry data that have been extracted but not </a:t>
            </a:r>
            <a:r>
              <a:rPr lang="en-US" dirty="0" err="1">
                <a:solidFill>
                  <a:srgbClr val="000000"/>
                </a:solidFill>
                <a:latin typeface="Arial" panose="020B0604020202020204" pitchFamily="34" charset="0"/>
              </a:rPr>
              <a:t>decommutated</a:t>
            </a:r>
            <a:r>
              <a:rPr lang="en-US" dirty="0">
                <a:solidFill>
                  <a:srgbClr val="000000"/>
                </a:solidFill>
                <a:latin typeface="Arial" panose="020B0604020202020204" pitchFamily="34" charset="0"/>
              </a:rPr>
              <a:t> from level 0 and formatted into time-sequenced datasets for easier processing. Level 1a formats are NOAA's internal formats and are only used for NOAA processing. They only exist briefly for the purpose of creating the level 1b datasets</a:t>
            </a:r>
          </a:p>
          <a:p>
            <a:r>
              <a:rPr lang="en-US" b="1" dirty="0">
                <a:solidFill>
                  <a:srgbClr val="000000"/>
                </a:solidFill>
                <a:latin typeface="Arial" panose="020B0604020202020204" pitchFamily="34" charset="0"/>
              </a:rPr>
              <a:t>Level 1b</a:t>
            </a:r>
          </a:p>
          <a:p>
            <a:pPr>
              <a:buFont typeface="Arial" panose="020B0604020202020204" pitchFamily="34" charset="0"/>
              <a:buChar char="•"/>
            </a:pPr>
            <a:r>
              <a:rPr lang="en-US" dirty="0">
                <a:solidFill>
                  <a:srgbClr val="000000"/>
                </a:solidFill>
                <a:latin typeface="Arial" panose="020B0604020202020204" pitchFamily="34" charset="0"/>
              </a:rPr>
              <a:t>Discrete, instrument-specific datasets derived from level 1a containing unprocessed data at full resolution, time-referenced, and annotated with ancillary information including data quality indicators, calibration coefficients and georeferencing parameters.</a:t>
            </a:r>
          </a:p>
          <a:p>
            <a:r>
              <a:rPr lang="en-US" b="1" dirty="0">
                <a:solidFill>
                  <a:srgbClr val="000000"/>
                </a:solidFill>
                <a:latin typeface="Arial" panose="020B0604020202020204" pitchFamily="34" charset="0"/>
              </a:rPr>
              <a:t>Level 2</a:t>
            </a:r>
          </a:p>
          <a:p>
            <a:pPr>
              <a:buFont typeface="Arial" panose="020B0604020202020204" pitchFamily="34" charset="0"/>
              <a:buChar char="•"/>
            </a:pPr>
            <a:r>
              <a:rPr lang="en-US" dirty="0">
                <a:solidFill>
                  <a:srgbClr val="000000"/>
                </a:solidFill>
                <a:latin typeface="Arial" panose="020B0604020202020204" pitchFamily="34" charset="0"/>
              </a:rPr>
              <a:t>Derived geophysical variables at the same resolution and locations as the level 1 source data.</a:t>
            </a:r>
          </a:p>
          <a:p>
            <a:r>
              <a:rPr lang="en-US" b="1" dirty="0">
                <a:solidFill>
                  <a:srgbClr val="000000"/>
                </a:solidFill>
                <a:latin typeface="Arial" panose="020B0604020202020204" pitchFamily="34" charset="0"/>
              </a:rPr>
              <a:t>Level 3</a:t>
            </a:r>
          </a:p>
          <a:p>
            <a:pPr>
              <a:buFont typeface="Arial" panose="020B0604020202020204" pitchFamily="34" charset="0"/>
              <a:buChar char="•"/>
            </a:pPr>
            <a:r>
              <a:rPr lang="en-US" dirty="0">
                <a:solidFill>
                  <a:srgbClr val="000000"/>
                </a:solidFill>
                <a:latin typeface="Arial" panose="020B0604020202020204" pitchFamily="34" charset="0"/>
              </a:rPr>
              <a:t>Products mapped on uniform space-time grid scales, usually with some completeness and consistency.</a:t>
            </a:r>
          </a:p>
          <a:p>
            <a:r>
              <a:rPr lang="en-US" b="1" dirty="0">
                <a:solidFill>
                  <a:srgbClr val="000000"/>
                </a:solidFill>
                <a:latin typeface="Arial" panose="020B0604020202020204" pitchFamily="34" charset="0"/>
              </a:rPr>
              <a:t>Level 4</a:t>
            </a:r>
          </a:p>
          <a:p>
            <a:pPr>
              <a:buFont typeface="Arial" panose="020B0604020202020204" pitchFamily="34" charset="0"/>
              <a:buChar char="•"/>
            </a:pPr>
            <a:r>
              <a:rPr lang="en-US" dirty="0">
                <a:solidFill>
                  <a:srgbClr val="000000"/>
                </a:solidFill>
                <a:latin typeface="Arial" panose="020B0604020202020204" pitchFamily="34" charset="0"/>
              </a:rPr>
              <a:t>Model output or results from analysis of lower level data </a:t>
            </a:r>
            <a:r>
              <a:rPr lang="en-US" dirty="0" err="1">
                <a:solidFill>
                  <a:srgbClr val="000000"/>
                </a:solidFill>
                <a:latin typeface="Arial" panose="020B0604020202020204" pitchFamily="34" charset="0"/>
              </a:rPr>
              <a:t>e.g.variables</a:t>
            </a:r>
            <a:r>
              <a:rPr lang="en-US" dirty="0">
                <a:solidFill>
                  <a:srgbClr val="000000"/>
                </a:solidFill>
                <a:latin typeface="Arial" panose="020B0604020202020204" pitchFamily="34" charset="0"/>
              </a:rPr>
              <a:t> derived from multiple measurements.</a:t>
            </a:r>
          </a:p>
          <a:p>
            <a:r>
              <a:rPr lang="en-US" dirty="0">
                <a:solidFill>
                  <a:srgbClr val="1155CC"/>
                </a:solidFill>
                <a:latin typeface="Arial" panose="020B0604020202020204" pitchFamily="34" charset="0"/>
                <a:hlinkClick r:id="rId2"/>
              </a:rPr>
              <a:t>https://www.ngdc.noaa.gov/wiki/index.php/NOAA_Processing_Levels</a:t>
            </a:r>
            <a:r>
              <a:rPr lang="en-US" dirty="0">
                <a:solidFill>
                  <a:srgbClr val="1155CC"/>
                </a:solidFill>
                <a:latin typeface="Arial" panose="020B0604020202020204" pitchFamily="34" charset="0"/>
              </a:rPr>
              <a:t> </a:t>
            </a:r>
            <a:br>
              <a:rPr lang="en-US" dirty="0">
                <a:solidFill>
                  <a:srgbClr val="000000"/>
                </a:solidFill>
                <a:latin typeface="Arial" panose="020B0604020202020204" pitchFamily="34" charset="0"/>
              </a:rPr>
            </a:br>
            <a:endParaRPr lang="en-US" dirty="0">
              <a:solidFill>
                <a:srgbClr val="000000"/>
              </a:solidFill>
              <a:latin typeface="Arial" panose="020B0604020202020204" pitchFamily="34" charset="0"/>
            </a:endParaRPr>
          </a:p>
        </p:txBody>
      </p:sp>
      <p:sp>
        <p:nvSpPr>
          <p:cNvPr id="2" name="Slide Number Placeholder 1">
            <a:extLst>
              <a:ext uri="{FF2B5EF4-FFF2-40B4-BE49-F238E27FC236}">
                <a16:creationId xmlns:a16="http://schemas.microsoft.com/office/drawing/2014/main" id="{A0443003-D6F4-CF4E-97D4-BAD1E2B491E2}"/>
              </a:ext>
            </a:extLst>
          </p:cNvPr>
          <p:cNvSpPr>
            <a:spLocks noGrp="1"/>
          </p:cNvSpPr>
          <p:nvPr>
            <p:ph type="sldNum" sz="quarter" idx="12"/>
          </p:nvPr>
        </p:nvSpPr>
        <p:spPr/>
        <p:txBody>
          <a:bodyPr/>
          <a:lstStyle/>
          <a:p>
            <a:fld id="{5A907CFD-D14B-3E4D-A2ED-CAC650950DF6}" type="slidenum">
              <a:rPr lang="en-US" smtClean="0"/>
              <a:t>32</a:t>
            </a:fld>
            <a:endParaRPr lang="en-US"/>
          </a:p>
        </p:txBody>
      </p:sp>
    </p:spTree>
    <p:extLst>
      <p:ext uri="{BB962C8B-B14F-4D97-AF65-F5344CB8AC3E}">
        <p14:creationId xmlns:p14="http://schemas.microsoft.com/office/powerpoint/2010/main" val="2774283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330C4-188C-5D38-0898-C4AD59F1B539}"/>
              </a:ext>
            </a:extLst>
          </p:cNvPr>
          <p:cNvSpPr>
            <a:spLocks noGrp="1"/>
          </p:cNvSpPr>
          <p:nvPr>
            <p:ph type="title"/>
          </p:nvPr>
        </p:nvSpPr>
        <p:spPr/>
        <p:txBody>
          <a:bodyPr>
            <a:normAutofit fontScale="90000"/>
          </a:bodyPr>
          <a:lstStyle/>
          <a:p>
            <a:r>
              <a:rPr lang="en-US" dirty="0"/>
              <a:t>LEO Sounding Satellite (</a:t>
            </a:r>
            <a:r>
              <a:rPr lang="en-US" dirty="0" err="1"/>
              <a:t>Soundersat</a:t>
            </a:r>
            <a:r>
              <a:rPr lang="en-US" dirty="0"/>
              <a:t>) Concept Exploration Broad Area Announcement</a:t>
            </a:r>
            <a:br>
              <a:rPr lang="en-US" dirty="0"/>
            </a:br>
            <a:r>
              <a:rPr lang="en-US" dirty="0"/>
              <a:t>BAA-NOAA-LEO-2019  Oct. 3, 2019</a:t>
            </a:r>
          </a:p>
        </p:txBody>
      </p:sp>
      <p:sp>
        <p:nvSpPr>
          <p:cNvPr id="3" name="Slide Number Placeholder 2">
            <a:extLst>
              <a:ext uri="{FF2B5EF4-FFF2-40B4-BE49-F238E27FC236}">
                <a16:creationId xmlns:a16="http://schemas.microsoft.com/office/drawing/2014/main" id="{A36ED099-B9C6-8B78-4BA3-4478009FCCDA}"/>
              </a:ext>
            </a:extLst>
          </p:cNvPr>
          <p:cNvSpPr>
            <a:spLocks noGrp="1"/>
          </p:cNvSpPr>
          <p:nvPr>
            <p:ph type="sldNum" sz="quarter" idx="12"/>
          </p:nvPr>
        </p:nvSpPr>
        <p:spPr/>
        <p:txBody>
          <a:bodyPr/>
          <a:lstStyle/>
          <a:p>
            <a:fld id="{5A907CFD-D14B-3E4D-A2ED-CAC650950DF6}" type="slidenum">
              <a:rPr lang="en-US" smtClean="0"/>
              <a:t>33</a:t>
            </a:fld>
            <a:endParaRPr lang="en-US"/>
          </a:p>
        </p:txBody>
      </p:sp>
      <p:pic>
        <p:nvPicPr>
          <p:cNvPr id="7" name="Picture 6" descr="Table&#10;&#10;Description automatically generated">
            <a:extLst>
              <a:ext uri="{FF2B5EF4-FFF2-40B4-BE49-F238E27FC236}">
                <a16:creationId xmlns:a16="http://schemas.microsoft.com/office/drawing/2014/main" id="{F8F37212-04DC-DE41-BDBB-65BCA233B7A3}"/>
              </a:ext>
            </a:extLst>
          </p:cNvPr>
          <p:cNvPicPr>
            <a:picLocks noChangeAspect="1"/>
          </p:cNvPicPr>
          <p:nvPr/>
        </p:nvPicPr>
        <p:blipFill>
          <a:blip r:embed="rId2"/>
          <a:stretch>
            <a:fillRect/>
          </a:stretch>
        </p:blipFill>
        <p:spPr>
          <a:xfrm>
            <a:off x="2869556" y="2683813"/>
            <a:ext cx="5943600" cy="2555240"/>
          </a:xfrm>
          <a:prstGeom prst="rect">
            <a:avLst/>
          </a:prstGeom>
        </p:spPr>
      </p:pic>
      <p:sp>
        <p:nvSpPr>
          <p:cNvPr id="4" name="TextBox 3">
            <a:extLst>
              <a:ext uri="{FF2B5EF4-FFF2-40B4-BE49-F238E27FC236}">
                <a16:creationId xmlns:a16="http://schemas.microsoft.com/office/drawing/2014/main" id="{75A0B366-4701-0B3F-4E24-4948FBEB908A}"/>
              </a:ext>
            </a:extLst>
          </p:cNvPr>
          <p:cNvSpPr txBox="1"/>
          <p:nvPr/>
        </p:nvSpPr>
        <p:spPr>
          <a:xfrm>
            <a:off x="1169043" y="5555848"/>
            <a:ext cx="8197950" cy="369332"/>
          </a:xfrm>
          <a:prstGeom prst="rect">
            <a:avLst/>
          </a:prstGeom>
          <a:noFill/>
        </p:spPr>
        <p:txBody>
          <a:bodyPr wrap="none" rtlCol="0">
            <a:spAutoFit/>
          </a:bodyPr>
          <a:lstStyle/>
          <a:p>
            <a:r>
              <a:rPr lang="en-US" dirty="0"/>
              <a:t>Lower bound threshold of 800 V/V too high. More realistic SNR ranges 100, 800, 1600</a:t>
            </a:r>
          </a:p>
        </p:txBody>
      </p:sp>
    </p:spTree>
    <p:extLst>
      <p:ext uri="{BB962C8B-B14F-4D97-AF65-F5344CB8AC3E}">
        <p14:creationId xmlns:p14="http://schemas.microsoft.com/office/powerpoint/2010/main" val="2905496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8F1EC-9A64-0A4C-ABAC-E3720D2A7892}"/>
              </a:ext>
            </a:extLst>
          </p:cNvPr>
          <p:cNvSpPr>
            <a:spLocks noGrp="1"/>
          </p:cNvSpPr>
          <p:nvPr>
            <p:ph type="title"/>
          </p:nvPr>
        </p:nvSpPr>
        <p:spPr>
          <a:xfrm>
            <a:off x="838200" y="41032"/>
            <a:ext cx="10515600" cy="757622"/>
          </a:xfrm>
        </p:spPr>
        <p:txBody>
          <a:bodyPr>
            <a:normAutofit/>
          </a:bodyPr>
          <a:lstStyle/>
          <a:p>
            <a:r>
              <a:rPr lang="en-US" sz="3600" dirty="0"/>
              <a:t>References</a:t>
            </a:r>
          </a:p>
        </p:txBody>
      </p:sp>
      <p:sp>
        <p:nvSpPr>
          <p:cNvPr id="3" name="Slide Number Placeholder 2">
            <a:extLst>
              <a:ext uri="{FF2B5EF4-FFF2-40B4-BE49-F238E27FC236}">
                <a16:creationId xmlns:a16="http://schemas.microsoft.com/office/drawing/2014/main" id="{7AC8FD55-0C82-3F47-95C2-D4ECEB001AAA}"/>
              </a:ext>
            </a:extLst>
          </p:cNvPr>
          <p:cNvSpPr>
            <a:spLocks noGrp="1"/>
          </p:cNvSpPr>
          <p:nvPr>
            <p:ph type="sldNum" sz="quarter" idx="12"/>
          </p:nvPr>
        </p:nvSpPr>
        <p:spPr/>
        <p:txBody>
          <a:bodyPr/>
          <a:lstStyle/>
          <a:p>
            <a:fld id="{5A907CFD-D14B-3E4D-A2ED-CAC650950DF6}" type="slidenum">
              <a:rPr lang="en-US" smtClean="0"/>
              <a:t>34</a:t>
            </a:fld>
            <a:endParaRPr lang="en-US"/>
          </a:p>
        </p:txBody>
      </p:sp>
      <p:sp>
        <p:nvSpPr>
          <p:cNvPr id="4" name="Rectangle 3">
            <a:extLst>
              <a:ext uri="{FF2B5EF4-FFF2-40B4-BE49-F238E27FC236}">
                <a16:creationId xmlns:a16="http://schemas.microsoft.com/office/drawing/2014/main" id="{866CF767-4067-6745-898F-B0785020F833}"/>
              </a:ext>
            </a:extLst>
          </p:cNvPr>
          <p:cNvSpPr/>
          <p:nvPr/>
        </p:nvSpPr>
        <p:spPr>
          <a:xfrm>
            <a:off x="380143" y="604521"/>
            <a:ext cx="11281025" cy="6001643"/>
          </a:xfrm>
          <a:prstGeom prst="rect">
            <a:avLst/>
          </a:prstGeom>
        </p:spPr>
        <p:txBody>
          <a:bodyPr wrap="square">
            <a:spAutoFit/>
          </a:bodyPr>
          <a:lstStyle/>
          <a:p>
            <a:endParaRPr lang="en-US" sz="1200" dirty="0"/>
          </a:p>
          <a:p>
            <a:r>
              <a:rPr lang="en-US" sz="1200" dirty="0"/>
              <a:t>Anthes, R.A., M. W. Maier, S. Ackerman, R. Atlas, L. W. Callahan, G. </a:t>
            </a:r>
            <a:r>
              <a:rPr lang="en-US" sz="1200" dirty="0" err="1"/>
              <a:t>Dittberner</a:t>
            </a:r>
            <a:r>
              <a:rPr lang="en-US" sz="1200" dirty="0"/>
              <a:t>, R. </a:t>
            </a:r>
            <a:r>
              <a:rPr lang="en-US" sz="1200" dirty="0" err="1"/>
              <a:t>Edwing</a:t>
            </a:r>
            <a:r>
              <a:rPr lang="en-US" sz="1200" dirty="0"/>
              <a:t>, P. G. </a:t>
            </a:r>
            <a:r>
              <a:rPr lang="en-US" sz="1200" dirty="0" err="1"/>
              <a:t>Emch</a:t>
            </a:r>
            <a:r>
              <a:rPr lang="en-US" sz="1200" dirty="0"/>
              <a:t>, M. Ford, W. B. Gail, M. Goldberg, S. Goodman, Christian </a:t>
            </a:r>
            <a:r>
              <a:rPr lang="en-US" sz="1200" dirty="0" err="1"/>
              <a:t>Kummerow</a:t>
            </a:r>
            <a:r>
              <a:rPr lang="en-US" sz="1200" dirty="0"/>
              <a:t>, T. Onsager, K. </a:t>
            </a:r>
            <a:r>
              <a:rPr lang="en-US" sz="1200" dirty="0" err="1"/>
              <a:t>Schrab</a:t>
            </a:r>
            <a:r>
              <a:rPr lang="en-US" sz="1200" dirty="0"/>
              <a:t>, C. Velden, T. </a:t>
            </a:r>
            <a:r>
              <a:rPr lang="en-US" sz="1200" dirty="0" err="1"/>
              <a:t>Vonderhaar</a:t>
            </a:r>
            <a:r>
              <a:rPr lang="en-US" sz="1200" dirty="0"/>
              <a:t>, and J. G. </a:t>
            </a:r>
            <a:r>
              <a:rPr lang="en-US" sz="1200" dirty="0" err="1"/>
              <a:t>Yoe</a:t>
            </a:r>
            <a:r>
              <a:rPr lang="en-US" sz="1200" dirty="0"/>
              <a:t>, 2019: Developing Priority Observational Requirements from Space using Multi-Attribute Utility Theory. </a:t>
            </a:r>
            <a:r>
              <a:rPr lang="en-US" sz="1200" i="1" dirty="0"/>
              <a:t>Bull. Amer. Meteor. Soc</a:t>
            </a:r>
            <a:r>
              <a:rPr lang="en-US" sz="1200" dirty="0"/>
              <a:t>., </a:t>
            </a:r>
            <a:r>
              <a:rPr lang="en-US" sz="1200" b="1" dirty="0"/>
              <a:t>100</a:t>
            </a:r>
            <a:r>
              <a:rPr lang="en-US" sz="1200" dirty="0"/>
              <a:t>, 9, 1753-1774, </a:t>
            </a:r>
            <a:r>
              <a:rPr lang="en-US" sz="1200" b="1" u="sng" dirty="0">
                <a:hlinkClick r:id="rId3"/>
              </a:rPr>
              <a:t>https://doi.org/10.1175/BAMS-D-18-0180.1</a:t>
            </a:r>
            <a:r>
              <a:rPr lang="en-US" sz="1200" b="1" dirty="0"/>
              <a:t> </a:t>
            </a:r>
          </a:p>
          <a:p>
            <a:endParaRPr lang="en-US" sz="1200" b="1" dirty="0"/>
          </a:p>
          <a:p>
            <a:r>
              <a:rPr lang="en-US" sz="1200" dirty="0"/>
              <a:t>Bowler, N., 2020: An assessment of GNSS radio occultation data produced by Spire. Q. J. Roy. Met. Soc., 146, 3772-3778. </a:t>
            </a:r>
            <a:r>
              <a:rPr lang="en-US" sz="1200" u="sng" dirty="0">
                <a:hlinkClick r:id="rId4"/>
              </a:rPr>
              <a:t>https://doi.org/10.1002/qj.3872</a:t>
            </a:r>
            <a:r>
              <a:rPr lang="en-US" sz="1200" dirty="0"/>
              <a:t> </a:t>
            </a:r>
          </a:p>
          <a:p>
            <a:r>
              <a:rPr lang="en-US" sz="1200"/>
              <a:t> </a:t>
            </a:r>
            <a:endParaRPr lang="en-US" sz="1200" dirty="0"/>
          </a:p>
          <a:p>
            <a:r>
              <a:rPr lang="en-US" sz="1200" dirty="0"/>
              <a:t>Cucurull, L. and M.J. Mueller, 2020: An Analysis of Alternatives for the COSMIC-2 Constellation in the Context of Global Observing System Simulation Experiments, </a:t>
            </a:r>
            <a:r>
              <a:rPr lang="en-US" sz="1200" i="1" dirty="0"/>
              <a:t>Wea. and Forecasting</a:t>
            </a:r>
            <a:r>
              <a:rPr lang="en-US" sz="1200" dirty="0"/>
              <a:t>, 35, 51-66. </a:t>
            </a:r>
            <a:r>
              <a:rPr lang="en-US" sz="1200" dirty="0">
                <a:hlinkClick r:id="rId5"/>
              </a:rPr>
              <a:t>https://doi.org/10.1175/WAF-D-19-0185.1</a:t>
            </a:r>
            <a:r>
              <a:rPr lang="en-US" sz="1200" dirty="0"/>
              <a:t> (and other references on OSSEs)</a:t>
            </a:r>
          </a:p>
          <a:p>
            <a:endParaRPr lang="en-US" sz="1200" dirty="0"/>
          </a:p>
          <a:p>
            <a:r>
              <a:rPr lang="en-US" sz="1200" dirty="0" err="1"/>
              <a:t>Harnisch</a:t>
            </a:r>
            <a:r>
              <a:rPr lang="en-US" sz="1200" dirty="0"/>
              <a:t>, F., S. Healy, P. Bauer, and S. English, 2013: Scaling of GNSS radio occultation impact with observation number using an ensemble of data assimilations. </a:t>
            </a:r>
            <a:r>
              <a:rPr lang="en-US" sz="1200" i="1" dirty="0"/>
              <a:t>Mon. Wea. Rev</a:t>
            </a:r>
            <a:r>
              <a:rPr lang="en-US" sz="1200" dirty="0"/>
              <a:t>., 141, 4395– 4413. DOI: </a:t>
            </a:r>
            <a:r>
              <a:rPr lang="en-US" sz="1200" dirty="0">
                <a:hlinkClick r:id="rId6"/>
              </a:rPr>
              <a:t>https://doi.org/10.1175/MWR-D-13-00098.1</a:t>
            </a:r>
            <a:r>
              <a:rPr lang="en-US" sz="1200" dirty="0"/>
              <a:t> </a:t>
            </a:r>
          </a:p>
          <a:p>
            <a:endParaRPr lang="en-US" sz="1200" dirty="0"/>
          </a:p>
          <a:p>
            <a:r>
              <a:rPr lang="en-US" sz="1200" dirty="0"/>
              <a:t>Ho, S.-P., and Coauthors, 2020: Initial assessment of the COSMIC-2/FORMOSAT-7 neutral atmosphere data quality in NESDIS/STAR using in situ and satellite data. </a:t>
            </a:r>
            <a:r>
              <a:rPr lang="en-US" sz="1200" i="1" dirty="0"/>
              <a:t>Remote Sens., </a:t>
            </a:r>
            <a:r>
              <a:rPr lang="en-US" sz="1200" dirty="0"/>
              <a:t>12, 4099, https://</a:t>
            </a:r>
            <a:r>
              <a:rPr lang="en-US" sz="1200" dirty="0" err="1"/>
              <a:t>doi.org</a:t>
            </a:r>
            <a:r>
              <a:rPr lang="en-US" sz="1200" dirty="0"/>
              <a:t>/10.3390/rs12244099</a:t>
            </a:r>
          </a:p>
          <a:p>
            <a:endParaRPr lang="en-US" sz="1200" dirty="0">
              <a:solidFill>
                <a:srgbClr val="222222"/>
              </a:solidFill>
            </a:endParaRPr>
          </a:p>
          <a:p>
            <a:r>
              <a:rPr lang="en-US" sz="1200" dirty="0">
                <a:solidFill>
                  <a:srgbClr val="222222"/>
                </a:solidFill>
              </a:rPr>
              <a:t>IROWG, 2020: </a:t>
            </a:r>
            <a:r>
              <a:rPr lang="en-US" sz="1200" dirty="0"/>
              <a:t>Summary of the Seventh International Radio Occultation Workshop; Elsinore, Denmark; 19-25 September 2019, 7 May 2020,</a:t>
            </a:r>
            <a:endParaRPr lang="en-US" sz="1200" dirty="0">
              <a:solidFill>
                <a:srgbClr val="222222"/>
              </a:solidFill>
            </a:endParaRPr>
          </a:p>
          <a:p>
            <a:endParaRPr lang="en-US" sz="1200" dirty="0">
              <a:solidFill>
                <a:srgbClr val="222222"/>
              </a:solidFill>
            </a:endParaRPr>
          </a:p>
          <a:p>
            <a:r>
              <a:rPr lang="en-US" sz="1200" dirty="0">
                <a:solidFill>
                  <a:srgbClr val="222222"/>
                </a:solidFill>
              </a:rPr>
              <a:t>IROWG (2021): Report of IROWG Activities: Outcome and Recommendations from the IROWG-8 Workshop. CGMS-49 IROWG-WP-01 V3, 28 April 2021.</a:t>
            </a:r>
          </a:p>
          <a:p>
            <a:r>
              <a:rPr lang="en-US" sz="1200" dirty="0">
                <a:solidFill>
                  <a:srgbClr val="222222"/>
                </a:solidFill>
                <a:hlinkClick r:id="rId7"/>
              </a:rPr>
              <a:t>https://irowg.org/wpcms/wp-content/uploads/2021/07/CGMS-49-IROWG-WP-01.pdf</a:t>
            </a:r>
            <a:r>
              <a:rPr lang="en-US" sz="1200" dirty="0">
                <a:solidFill>
                  <a:srgbClr val="222222"/>
                </a:solidFill>
              </a:rPr>
              <a:t> </a:t>
            </a:r>
          </a:p>
          <a:p>
            <a:endParaRPr lang="en-US" sz="1200" dirty="0">
              <a:solidFill>
                <a:srgbClr val="222222"/>
              </a:solidFill>
            </a:endParaRPr>
          </a:p>
          <a:p>
            <a:r>
              <a:rPr lang="en-US" sz="1200" dirty="0">
                <a:solidFill>
                  <a:srgbClr val="222222"/>
                </a:solidFill>
              </a:rPr>
              <a:t>Lonitz, K., C. Marquardt, N. Bowler and S. Healy, 2021: Impact Assessment of Commercial GNSS-RO data, ESA Contract Report 15 Nov. 2021.</a:t>
            </a:r>
          </a:p>
          <a:p>
            <a:r>
              <a:rPr lang="en-US" sz="1200" dirty="0">
                <a:solidFill>
                  <a:srgbClr val="1155CC"/>
                </a:solidFill>
                <a:hlinkClick r:id="rId8"/>
              </a:rPr>
              <a:t>https://www.ecmwf.int/en/elibrary/20240-final-technical-note-impact-assessment-commercial-gnss-ro-data</a:t>
            </a:r>
            <a:endParaRPr lang="en-US" sz="1200" dirty="0">
              <a:solidFill>
                <a:srgbClr val="1155CC"/>
              </a:solidFill>
            </a:endParaRPr>
          </a:p>
          <a:p>
            <a:endParaRPr lang="en-US" sz="1200" dirty="0">
              <a:solidFill>
                <a:srgbClr val="1155CC"/>
              </a:solidFill>
            </a:endParaRPr>
          </a:p>
          <a:p>
            <a:r>
              <a:rPr lang="en-US" sz="1200" dirty="0"/>
              <a:t>Marquardt, C., A. von </a:t>
            </a:r>
            <a:r>
              <a:rPr lang="en-US" sz="1200" dirty="0" err="1"/>
              <a:t>Engeln</a:t>
            </a:r>
            <a:r>
              <a:rPr lang="en-US" sz="1200" dirty="0"/>
              <a:t>, A. </a:t>
            </a:r>
            <a:r>
              <a:rPr lang="en-US" sz="1200" dirty="0" err="1"/>
              <a:t>Nardo</a:t>
            </a:r>
            <a:r>
              <a:rPr lang="en-US" sz="1200" dirty="0"/>
              <a:t>, and A. Andres, 2020: EUMETSAT Assessment of Spire Commercial RO Data. Technical Report EUM/TSS/TEN/20/1179102, 53 pp. Available from </a:t>
            </a:r>
            <a:r>
              <a:rPr lang="en-US" sz="1200" u="sng" dirty="0">
                <a:hlinkClick r:id="rId9"/>
              </a:rPr>
              <a:t>www.eumetsat.int</a:t>
            </a:r>
            <a:endParaRPr lang="en-US" sz="1200" dirty="0">
              <a:solidFill>
                <a:srgbClr val="1155CC"/>
              </a:solidFill>
            </a:endParaRPr>
          </a:p>
          <a:p>
            <a:endParaRPr lang="en-US" sz="1200" dirty="0">
              <a:solidFill>
                <a:srgbClr val="1155CC"/>
              </a:solidFill>
            </a:endParaRPr>
          </a:p>
          <a:p>
            <a:r>
              <a:rPr lang="en-US" sz="1200" dirty="0"/>
              <a:t>McNally, AP, 2019: On the sensitivity of a 4D-Var analysis system to satellite observations located at different times within the assimilation window. Q J R </a:t>
            </a:r>
            <a:r>
              <a:rPr lang="en-US" sz="1200" dirty="0" err="1"/>
              <a:t>Meteorol</a:t>
            </a:r>
            <a:r>
              <a:rPr lang="en-US" sz="1200" dirty="0"/>
              <a:t> Soc., </a:t>
            </a:r>
            <a:r>
              <a:rPr lang="en-US" sz="1200" b="1" dirty="0"/>
              <a:t>145</a:t>
            </a:r>
            <a:r>
              <a:rPr lang="en-US" sz="1200" dirty="0"/>
              <a:t>:2806–2816. </a:t>
            </a:r>
            <a:r>
              <a:rPr lang="en-US" sz="1200" dirty="0">
                <a:hlinkClick r:id="rId10"/>
              </a:rPr>
              <a:t>https://doi.org/10.1002/qj.3596</a:t>
            </a:r>
            <a:r>
              <a:rPr lang="en-US" sz="1200" dirty="0"/>
              <a:t> </a:t>
            </a:r>
            <a:endParaRPr lang="en-US" sz="1200" dirty="0">
              <a:solidFill>
                <a:srgbClr val="222222"/>
              </a:solidFill>
            </a:endParaRPr>
          </a:p>
          <a:p>
            <a:br>
              <a:rPr lang="en-US" sz="1200" dirty="0">
                <a:solidFill>
                  <a:srgbClr val="222222"/>
                </a:solidFill>
              </a:rPr>
            </a:br>
            <a:r>
              <a:rPr lang="en-US" sz="1200" dirty="0" err="1"/>
              <a:t>Privé</a:t>
            </a:r>
            <a:r>
              <a:rPr lang="en-US" sz="1200" dirty="0"/>
              <a:t> N.C., R.M. </a:t>
            </a:r>
            <a:r>
              <a:rPr lang="en-US" sz="1200" dirty="0" err="1"/>
              <a:t>Errico</a:t>
            </a:r>
            <a:r>
              <a:rPr lang="en-US" sz="1200" dirty="0"/>
              <a:t> and A. El </a:t>
            </a:r>
            <a:r>
              <a:rPr lang="en-US" sz="1200" dirty="0" err="1"/>
              <a:t>Akkraoui</a:t>
            </a:r>
            <a:r>
              <a:rPr lang="en-US" sz="1200" dirty="0"/>
              <a:t>, 2022: Investigation of the potential saturation of information from Global Navigation Satellite System Radio Occultation observations with an observing system simulation experiment. </a:t>
            </a:r>
            <a:r>
              <a:rPr lang="en-US" sz="1200" i="1" dirty="0"/>
              <a:t>Mon. Wea. Rev</a:t>
            </a:r>
            <a:r>
              <a:rPr lang="en-US" sz="1200" dirty="0"/>
              <a:t>.  </a:t>
            </a:r>
            <a:r>
              <a:rPr lang="en-US" sz="1200" dirty="0">
                <a:hlinkClick r:id="rId11">
                  <a:extLst>
                    <a:ext uri="{A12FA001-AC4F-418D-AE19-62706E023703}">
                      <ahyp:hlinkClr xmlns:ahyp="http://schemas.microsoft.com/office/drawing/2018/hyperlinkcolor" val="tx"/>
                    </a:ext>
                  </a:extLst>
                </a:hlinkClick>
              </a:rPr>
              <a:t>https://doi.org/10.1175/MWR-D-21-0230.1</a:t>
            </a:r>
            <a:endParaRPr lang="en-US" sz="1200" b="0" i="0" dirty="0">
              <a:effectLst/>
            </a:endParaRPr>
          </a:p>
        </p:txBody>
      </p:sp>
    </p:spTree>
    <p:extLst>
      <p:ext uri="{BB962C8B-B14F-4D97-AF65-F5344CB8AC3E}">
        <p14:creationId xmlns:p14="http://schemas.microsoft.com/office/powerpoint/2010/main" val="3432560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330C4-188C-5D38-0898-C4AD59F1B539}"/>
              </a:ext>
            </a:extLst>
          </p:cNvPr>
          <p:cNvSpPr>
            <a:spLocks noGrp="1"/>
          </p:cNvSpPr>
          <p:nvPr>
            <p:ph type="title"/>
          </p:nvPr>
        </p:nvSpPr>
        <p:spPr/>
        <p:txBody>
          <a:bodyPr/>
          <a:lstStyle/>
          <a:p>
            <a:r>
              <a:rPr lang="en-US" dirty="0"/>
              <a:t>WMO Unified Policy for International Exchange of Earth System Data</a:t>
            </a:r>
          </a:p>
        </p:txBody>
      </p:sp>
      <p:sp>
        <p:nvSpPr>
          <p:cNvPr id="3" name="Slide Number Placeholder 2">
            <a:extLst>
              <a:ext uri="{FF2B5EF4-FFF2-40B4-BE49-F238E27FC236}">
                <a16:creationId xmlns:a16="http://schemas.microsoft.com/office/drawing/2014/main" id="{A36ED099-B9C6-8B78-4BA3-4478009FCCDA}"/>
              </a:ext>
            </a:extLst>
          </p:cNvPr>
          <p:cNvSpPr>
            <a:spLocks noGrp="1"/>
          </p:cNvSpPr>
          <p:nvPr>
            <p:ph type="sldNum" sz="quarter" idx="12"/>
          </p:nvPr>
        </p:nvSpPr>
        <p:spPr/>
        <p:txBody>
          <a:bodyPr/>
          <a:lstStyle/>
          <a:p>
            <a:fld id="{5A907CFD-D14B-3E4D-A2ED-CAC650950DF6}" type="slidenum">
              <a:rPr lang="en-US" smtClean="0"/>
              <a:t>35</a:t>
            </a:fld>
            <a:endParaRPr lang="en-US"/>
          </a:p>
        </p:txBody>
      </p:sp>
      <p:sp>
        <p:nvSpPr>
          <p:cNvPr id="4" name="TextBox 3">
            <a:extLst>
              <a:ext uri="{FF2B5EF4-FFF2-40B4-BE49-F238E27FC236}">
                <a16:creationId xmlns:a16="http://schemas.microsoft.com/office/drawing/2014/main" id="{8ED08A2F-5103-9A6D-FB07-119AF537238B}"/>
              </a:ext>
            </a:extLst>
          </p:cNvPr>
          <p:cNvSpPr txBox="1"/>
          <p:nvPr/>
        </p:nvSpPr>
        <p:spPr>
          <a:xfrm>
            <a:off x="375142" y="2414954"/>
            <a:ext cx="12144928" cy="3139321"/>
          </a:xfrm>
          <a:prstGeom prst="rect">
            <a:avLst/>
          </a:prstGeom>
          <a:noFill/>
        </p:spPr>
        <p:txBody>
          <a:bodyPr wrap="none" rtlCol="0">
            <a:spAutoFit/>
          </a:bodyPr>
          <a:lstStyle/>
          <a:p>
            <a:r>
              <a:rPr lang="en-US" dirty="0"/>
              <a:t>“Members shall provide on a free and unrestricted basis the </a:t>
            </a:r>
            <a:r>
              <a:rPr lang="en-US" b="1" i="1" dirty="0"/>
              <a:t>core </a:t>
            </a:r>
            <a:r>
              <a:rPr lang="en-US" dirty="0"/>
              <a:t>data that are necessary</a:t>
            </a:r>
          </a:p>
          <a:p>
            <a:r>
              <a:rPr lang="en-US" dirty="0"/>
              <a:t> for the provision of services in support of the protection of life and property and for the</a:t>
            </a:r>
          </a:p>
          <a:p>
            <a:r>
              <a:rPr lang="en-US" dirty="0"/>
              <a:t> well-being of all nations, at a minimum those data described in Annex 1 to this resolution</a:t>
            </a:r>
          </a:p>
          <a:p>
            <a:r>
              <a:rPr lang="en-US" dirty="0"/>
              <a:t> which are required to monitor and predict seamlessly and accurately weather, climate, water</a:t>
            </a:r>
          </a:p>
          <a:p>
            <a:r>
              <a:rPr lang="en-US" dirty="0"/>
              <a:t> and related environmental conditions.”</a:t>
            </a:r>
          </a:p>
          <a:p>
            <a:endParaRPr lang="en-US" dirty="0"/>
          </a:p>
          <a:p>
            <a:endParaRPr lang="en-US" dirty="0"/>
          </a:p>
          <a:p>
            <a:r>
              <a:rPr lang="en-US" dirty="0"/>
              <a:t>Core data include radio occultation. Or at least according to Vision for the WMO Integrated Global Observing System in 2040</a:t>
            </a:r>
          </a:p>
          <a:p>
            <a:r>
              <a:rPr lang="en-US" dirty="0"/>
              <a:t>Backbone data.</a:t>
            </a:r>
          </a:p>
          <a:p>
            <a:endParaRPr lang="en-US" dirty="0"/>
          </a:p>
          <a:p>
            <a:r>
              <a:rPr lang="en-US" dirty="0"/>
              <a:t>Radio occultation is also an essential-climate-variable (ECV)</a:t>
            </a:r>
          </a:p>
        </p:txBody>
      </p:sp>
      <p:sp>
        <p:nvSpPr>
          <p:cNvPr id="5" name="TextBox 4">
            <a:extLst>
              <a:ext uri="{FF2B5EF4-FFF2-40B4-BE49-F238E27FC236}">
                <a16:creationId xmlns:a16="http://schemas.microsoft.com/office/drawing/2014/main" id="{AFFE0C3E-A6E7-534B-79E8-9D3FF44AFB0F}"/>
              </a:ext>
            </a:extLst>
          </p:cNvPr>
          <p:cNvSpPr txBox="1"/>
          <p:nvPr/>
        </p:nvSpPr>
        <p:spPr>
          <a:xfrm>
            <a:off x="4419600" y="5756031"/>
            <a:ext cx="6016647" cy="369332"/>
          </a:xfrm>
          <a:prstGeom prst="rect">
            <a:avLst/>
          </a:prstGeom>
          <a:noFill/>
        </p:spPr>
        <p:txBody>
          <a:bodyPr wrap="none" rtlCol="0">
            <a:spAutoFit/>
          </a:bodyPr>
          <a:lstStyle/>
          <a:p>
            <a:r>
              <a:rPr lang="en-US" dirty="0"/>
              <a:t>WMO Resolution 4.1/1 (Cg-Ext(2021)) approved October 2021</a:t>
            </a:r>
          </a:p>
        </p:txBody>
      </p:sp>
      <p:sp>
        <p:nvSpPr>
          <p:cNvPr id="6" name="TextBox 5">
            <a:extLst>
              <a:ext uri="{FF2B5EF4-FFF2-40B4-BE49-F238E27FC236}">
                <a16:creationId xmlns:a16="http://schemas.microsoft.com/office/drawing/2014/main" id="{7F2485E9-412A-282B-4AD6-60DB3AF52AB1}"/>
              </a:ext>
            </a:extLst>
          </p:cNvPr>
          <p:cNvSpPr txBox="1"/>
          <p:nvPr/>
        </p:nvSpPr>
        <p:spPr>
          <a:xfrm>
            <a:off x="211015" y="6248401"/>
            <a:ext cx="10507300" cy="646331"/>
          </a:xfrm>
          <a:prstGeom prst="rect">
            <a:avLst/>
          </a:prstGeom>
          <a:noFill/>
        </p:spPr>
        <p:txBody>
          <a:bodyPr wrap="none" rtlCol="0">
            <a:spAutoFit/>
          </a:bodyPr>
          <a:lstStyle/>
          <a:p>
            <a:r>
              <a:rPr lang="en-US" dirty="0">
                <a:hlinkClick r:id="rId2"/>
              </a:rPr>
              <a:t>https://ane4bf-datap1.s3-eu-west-1.amazonaws.com/wmocms/s3fs-public/ckeditor/files/Cg-Ext2021-d04-1-</a:t>
            </a:r>
            <a:endParaRPr lang="en-US" dirty="0"/>
          </a:p>
          <a:p>
            <a:r>
              <a:rPr lang="en-US" dirty="0"/>
              <a:t>WMO-UNIFIED-POLICY-FOR-THE-INTERNATIONAL-approved_en_0.pdf?4pv38FtU6R4fDNtwqOxjBCndLIfntWeR </a:t>
            </a:r>
          </a:p>
        </p:txBody>
      </p:sp>
    </p:spTree>
    <p:extLst>
      <p:ext uri="{BB962C8B-B14F-4D97-AF65-F5344CB8AC3E}">
        <p14:creationId xmlns:p14="http://schemas.microsoft.com/office/powerpoint/2010/main" val="333613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DECF-DDB5-5247-B8A5-349517A4A3F9}"/>
              </a:ext>
            </a:extLst>
          </p:cNvPr>
          <p:cNvSpPr>
            <a:spLocks noGrp="1"/>
          </p:cNvSpPr>
          <p:nvPr>
            <p:ph type="title"/>
          </p:nvPr>
        </p:nvSpPr>
        <p:spPr/>
        <p:txBody>
          <a:bodyPr/>
          <a:lstStyle/>
          <a:p>
            <a:r>
              <a:rPr lang="en-US" dirty="0"/>
              <a:t>WMO International Working Group on Radio Occultation (IROWG) Recommendations</a:t>
            </a:r>
          </a:p>
        </p:txBody>
      </p:sp>
      <p:sp>
        <p:nvSpPr>
          <p:cNvPr id="3" name="Content Placeholder 2">
            <a:extLst>
              <a:ext uri="{FF2B5EF4-FFF2-40B4-BE49-F238E27FC236}">
                <a16:creationId xmlns:a16="http://schemas.microsoft.com/office/drawing/2014/main" id="{2C97E133-305C-3A45-8B1D-32EF48D62544}"/>
              </a:ext>
            </a:extLst>
          </p:cNvPr>
          <p:cNvSpPr>
            <a:spLocks noGrp="1"/>
          </p:cNvSpPr>
          <p:nvPr>
            <p:ph idx="1"/>
          </p:nvPr>
        </p:nvSpPr>
        <p:spPr/>
        <p:txBody>
          <a:bodyPr>
            <a:normAutofit fontScale="92500" lnSpcReduction="20000"/>
          </a:bodyPr>
          <a:lstStyle/>
          <a:p>
            <a:r>
              <a:rPr lang="en-US" dirty="0"/>
              <a:t>IROWG-7 Denmark 19-25 September 2019.</a:t>
            </a:r>
            <a:endParaRPr lang="en-US" dirty="0">
              <a:solidFill>
                <a:srgbClr val="FF0000"/>
              </a:solidFill>
            </a:endParaRPr>
          </a:p>
          <a:p>
            <a:r>
              <a:rPr lang="en-US" dirty="0"/>
              <a:t>At least 20,000 occultations per day, globally distributed and providing good sampling of diurnal cycle (important for NWP, climate, space weather)</a:t>
            </a:r>
          </a:p>
          <a:p>
            <a:r>
              <a:rPr lang="en-US" dirty="0"/>
              <a:t>Any commercial data should be purchased with a world license, so the data are available to all.</a:t>
            </a:r>
          </a:p>
          <a:p>
            <a:r>
              <a:rPr lang="en-US" dirty="0"/>
              <a:t>Ensure that all information necessary for independent processing centers to process raw level 0 data (phase, amplitude, orbit data, including metadata and associated documentation) to climate products is freely available (applies to government and commercial RO data). This includes long-term archiving.</a:t>
            </a:r>
          </a:p>
          <a:p>
            <a:r>
              <a:rPr lang="en-US" dirty="0"/>
              <a:t>Strong support for a “backbone” of agency (government) funded RO missions with long-term commitment.</a:t>
            </a:r>
          </a:p>
        </p:txBody>
      </p:sp>
      <p:sp>
        <p:nvSpPr>
          <p:cNvPr id="4" name="Slide Number Placeholder 3">
            <a:extLst>
              <a:ext uri="{FF2B5EF4-FFF2-40B4-BE49-F238E27FC236}">
                <a16:creationId xmlns:a16="http://schemas.microsoft.com/office/drawing/2014/main" id="{26679382-2070-6F46-9654-A05A92512735}"/>
              </a:ext>
            </a:extLst>
          </p:cNvPr>
          <p:cNvSpPr>
            <a:spLocks noGrp="1"/>
          </p:cNvSpPr>
          <p:nvPr>
            <p:ph type="sldNum" sz="quarter" idx="12"/>
          </p:nvPr>
        </p:nvSpPr>
        <p:spPr/>
        <p:txBody>
          <a:bodyPr/>
          <a:lstStyle/>
          <a:p>
            <a:fld id="{5A907CFD-D14B-3E4D-A2ED-CAC650950DF6}" type="slidenum">
              <a:rPr lang="en-US" smtClean="0"/>
              <a:t>36</a:t>
            </a:fld>
            <a:endParaRPr lang="en-US"/>
          </a:p>
        </p:txBody>
      </p:sp>
    </p:spTree>
    <p:extLst>
      <p:ext uri="{BB962C8B-B14F-4D97-AF65-F5344CB8AC3E}">
        <p14:creationId xmlns:p14="http://schemas.microsoft.com/office/powerpoint/2010/main" val="4156958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C4780-2FB4-FD4E-A56A-C5A0222451DC}"/>
              </a:ext>
            </a:extLst>
          </p:cNvPr>
          <p:cNvSpPr>
            <a:spLocks noGrp="1"/>
          </p:cNvSpPr>
          <p:nvPr>
            <p:ph type="title"/>
          </p:nvPr>
        </p:nvSpPr>
        <p:spPr/>
        <p:txBody>
          <a:bodyPr/>
          <a:lstStyle/>
          <a:p>
            <a:r>
              <a:rPr lang="en-US" dirty="0"/>
              <a:t>NWP Sub-group recommendations</a:t>
            </a:r>
          </a:p>
        </p:txBody>
      </p:sp>
      <p:sp>
        <p:nvSpPr>
          <p:cNvPr id="3" name="Content Placeholder 2">
            <a:extLst>
              <a:ext uri="{FF2B5EF4-FFF2-40B4-BE49-F238E27FC236}">
                <a16:creationId xmlns:a16="http://schemas.microsoft.com/office/drawing/2014/main" id="{13E1C4F0-0E90-7249-BEE3-BC4F525518BF}"/>
              </a:ext>
            </a:extLst>
          </p:cNvPr>
          <p:cNvSpPr>
            <a:spLocks noGrp="1"/>
          </p:cNvSpPr>
          <p:nvPr>
            <p:ph idx="1"/>
          </p:nvPr>
        </p:nvSpPr>
        <p:spPr/>
        <p:txBody>
          <a:bodyPr/>
          <a:lstStyle/>
          <a:p>
            <a:r>
              <a:rPr lang="en-US" dirty="0"/>
              <a:t>At least 20,000 occultations per day, global coverage and all local times of at least COSMIC-1 quality</a:t>
            </a:r>
          </a:p>
          <a:p>
            <a:r>
              <a:rPr lang="en-US" dirty="0"/>
              <a:t>COSMIC-1 quality</a:t>
            </a:r>
          </a:p>
          <a:p>
            <a:pPr lvl="1"/>
            <a:r>
              <a:rPr lang="en-US" dirty="0"/>
              <a:t>80% penetrate below 2 km altitude</a:t>
            </a:r>
          </a:p>
          <a:p>
            <a:pPr marL="457200" lvl="1" indent="0">
              <a:buNone/>
            </a:pPr>
            <a:endParaRPr lang="en-US" dirty="0"/>
          </a:p>
        </p:txBody>
      </p:sp>
      <p:sp>
        <p:nvSpPr>
          <p:cNvPr id="4" name="Slide Number Placeholder 3">
            <a:extLst>
              <a:ext uri="{FF2B5EF4-FFF2-40B4-BE49-F238E27FC236}">
                <a16:creationId xmlns:a16="http://schemas.microsoft.com/office/drawing/2014/main" id="{5A96524A-1CB5-1A4A-BC96-699A98A1BCC7}"/>
              </a:ext>
            </a:extLst>
          </p:cNvPr>
          <p:cNvSpPr>
            <a:spLocks noGrp="1"/>
          </p:cNvSpPr>
          <p:nvPr>
            <p:ph type="sldNum" sz="quarter" idx="12"/>
          </p:nvPr>
        </p:nvSpPr>
        <p:spPr/>
        <p:txBody>
          <a:bodyPr/>
          <a:lstStyle/>
          <a:p>
            <a:fld id="{5A907CFD-D14B-3E4D-A2ED-CAC650950DF6}" type="slidenum">
              <a:rPr lang="en-US" smtClean="0"/>
              <a:t>37</a:t>
            </a:fld>
            <a:endParaRPr lang="en-US"/>
          </a:p>
        </p:txBody>
      </p:sp>
    </p:spTree>
    <p:extLst>
      <p:ext uri="{BB962C8B-B14F-4D97-AF65-F5344CB8AC3E}">
        <p14:creationId xmlns:p14="http://schemas.microsoft.com/office/powerpoint/2010/main" val="2525694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C4780-2FB4-FD4E-A56A-C5A0222451DC}"/>
              </a:ext>
            </a:extLst>
          </p:cNvPr>
          <p:cNvSpPr>
            <a:spLocks noGrp="1"/>
          </p:cNvSpPr>
          <p:nvPr>
            <p:ph type="title"/>
          </p:nvPr>
        </p:nvSpPr>
        <p:spPr/>
        <p:txBody>
          <a:bodyPr/>
          <a:lstStyle/>
          <a:p>
            <a:r>
              <a:rPr lang="en-US" dirty="0"/>
              <a:t>Climate Sub-group recommendations</a:t>
            </a:r>
          </a:p>
        </p:txBody>
      </p:sp>
      <p:sp>
        <p:nvSpPr>
          <p:cNvPr id="3" name="Content Placeholder 2">
            <a:extLst>
              <a:ext uri="{FF2B5EF4-FFF2-40B4-BE49-F238E27FC236}">
                <a16:creationId xmlns:a16="http://schemas.microsoft.com/office/drawing/2014/main" id="{13E1C4F0-0E90-7249-BEE3-BC4F525518BF}"/>
              </a:ext>
            </a:extLst>
          </p:cNvPr>
          <p:cNvSpPr>
            <a:spLocks noGrp="1"/>
          </p:cNvSpPr>
          <p:nvPr>
            <p:ph idx="1"/>
          </p:nvPr>
        </p:nvSpPr>
        <p:spPr/>
        <p:txBody>
          <a:bodyPr/>
          <a:lstStyle/>
          <a:p>
            <a:r>
              <a:rPr lang="en-US" dirty="0"/>
              <a:t>Ensure continuity and long-term availability of climate quality RO measurements with global coverage over all local times.</a:t>
            </a:r>
          </a:p>
          <a:p>
            <a:r>
              <a:rPr lang="en-US" dirty="0"/>
              <a:t>Operational RO missions for continuous global climate observations need to be established and maintained as a backbone to ensure continuity with at least 20,000 occultations per day.</a:t>
            </a:r>
          </a:p>
          <a:p>
            <a:pPr marL="457200" lvl="1" indent="0">
              <a:buNone/>
            </a:pPr>
            <a:endParaRPr lang="en-US" dirty="0"/>
          </a:p>
        </p:txBody>
      </p:sp>
      <p:sp>
        <p:nvSpPr>
          <p:cNvPr id="4" name="Slide Number Placeholder 3">
            <a:extLst>
              <a:ext uri="{FF2B5EF4-FFF2-40B4-BE49-F238E27FC236}">
                <a16:creationId xmlns:a16="http://schemas.microsoft.com/office/drawing/2014/main" id="{CE8099B0-D357-BE4A-BCE0-8C587BB5B467}"/>
              </a:ext>
            </a:extLst>
          </p:cNvPr>
          <p:cNvSpPr>
            <a:spLocks noGrp="1"/>
          </p:cNvSpPr>
          <p:nvPr>
            <p:ph type="sldNum" sz="quarter" idx="12"/>
          </p:nvPr>
        </p:nvSpPr>
        <p:spPr/>
        <p:txBody>
          <a:bodyPr/>
          <a:lstStyle/>
          <a:p>
            <a:fld id="{5A907CFD-D14B-3E4D-A2ED-CAC650950DF6}" type="slidenum">
              <a:rPr lang="en-US" smtClean="0"/>
              <a:t>38</a:t>
            </a:fld>
            <a:endParaRPr lang="en-US"/>
          </a:p>
        </p:txBody>
      </p:sp>
    </p:spTree>
    <p:extLst>
      <p:ext uri="{BB962C8B-B14F-4D97-AF65-F5344CB8AC3E}">
        <p14:creationId xmlns:p14="http://schemas.microsoft.com/office/powerpoint/2010/main" val="2695824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C4780-2FB4-FD4E-A56A-C5A0222451DC}"/>
              </a:ext>
            </a:extLst>
          </p:cNvPr>
          <p:cNvSpPr>
            <a:spLocks noGrp="1"/>
          </p:cNvSpPr>
          <p:nvPr>
            <p:ph type="title"/>
          </p:nvPr>
        </p:nvSpPr>
        <p:spPr/>
        <p:txBody>
          <a:bodyPr/>
          <a:lstStyle/>
          <a:p>
            <a:r>
              <a:rPr lang="en-US" dirty="0"/>
              <a:t>Space Weather Sub-group recommendations</a:t>
            </a:r>
          </a:p>
        </p:txBody>
      </p:sp>
      <p:sp>
        <p:nvSpPr>
          <p:cNvPr id="3" name="Content Placeholder 2">
            <a:extLst>
              <a:ext uri="{FF2B5EF4-FFF2-40B4-BE49-F238E27FC236}">
                <a16:creationId xmlns:a16="http://schemas.microsoft.com/office/drawing/2014/main" id="{13E1C4F0-0E90-7249-BEE3-BC4F525518BF}"/>
              </a:ext>
            </a:extLst>
          </p:cNvPr>
          <p:cNvSpPr>
            <a:spLocks noGrp="1"/>
          </p:cNvSpPr>
          <p:nvPr>
            <p:ph idx="1"/>
          </p:nvPr>
        </p:nvSpPr>
        <p:spPr/>
        <p:txBody>
          <a:bodyPr>
            <a:normAutofit lnSpcReduction="10000"/>
          </a:bodyPr>
          <a:lstStyle/>
          <a:p>
            <a:r>
              <a:rPr lang="en-US" dirty="0"/>
              <a:t>Acquire high quality near real-time RO space weather measurements, spanning level-0 data to retrieval products, at middle to high latitudes with full local time coverage in standard formats with needed metadata and documentation.</a:t>
            </a:r>
          </a:p>
          <a:p>
            <a:r>
              <a:rPr lang="en-US" dirty="0"/>
              <a:t>The quality of these data and products should meet COSMIC-2 requirements</a:t>
            </a:r>
          </a:p>
          <a:p>
            <a:pPr lvl="1"/>
            <a:r>
              <a:rPr lang="en-US" dirty="0"/>
              <a:t>Absolute TEC (3 TCU)</a:t>
            </a:r>
          </a:p>
          <a:p>
            <a:pPr lvl="1"/>
            <a:r>
              <a:rPr lang="en-US" dirty="0"/>
              <a:t>Relative TEC (0.3 TECU)</a:t>
            </a:r>
          </a:p>
          <a:p>
            <a:pPr lvl="1"/>
            <a:r>
              <a:rPr lang="en-US" dirty="0"/>
              <a:t>S4 amplitude scintillation index (0.1)</a:t>
            </a:r>
          </a:p>
          <a:p>
            <a:pPr lvl="1"/>
            <a:r>
              <a:rPr lang="en-US" dirty="0"/>
              <a:t>Sigma-phi phase scintillation index (0.1 rad)</a:t>
            </a:r>
          </a:p>
          <a:p>
            <a:r>
              <a:rPr lang="en-US" dirty="0"/>
              <a:t>Latency COSMIC-2 requirements of 30 min with goal of 15 min</a:t>
            </a:r>
          </a:p>
          <a:p>
            <a:pPr marL="457200" lvl="1" indent="0">
              <a:buNone/>
            </a:pPr>
            <a:endParaRPr lang="en-US" dirty="0"/>
          </a:p>
        </p:txBody>
      </p:sp>
      <p:sp>
        <p:nvSpPr>
          <p:cNvPr id="4" name="Slide Number Placeholder 3">
            <a:extLst>
              <a:ext uri="{FF2B5EF4-FFF2-40B4-BE49-F238E27FC236}">
                <a16:creationId xmlns:a16="http://schemas.microsoft.com/office/drawing/2014/main" id="{7E6717E1-F534-2F43-8411-5CB65EBBE067}"/>
              </a:ext>
            </a:extLst>
          </p:cNvPr>
          <p:cNvSpPr>
            <a:spLocks noGrp="1"/>
          </p:cNvSpPr>
          <p:nvPr>
            <p:ph type="sldNum" sz="quarter" idx="12"/>
          </p:nvPr>
        </p:nvSpPr>
        <p:spPr/>
        <p:txBody>
          <a:bodyPr/>
          <a:lstStyle/>
          <a:p>
            <a:fld id="{5A907CFD-D14B-3E4D-A2ED-CAC650950DF6}" type="slidenum">
              <a:rPr lang="en-US" smtClean="0"/>
              <a:t>39</a:t>
            </a:fld>
            <a:endParaRPr lang="en-US"/>
          </a:p>
        </p:txBody>
      </p:sp>
    </p:spTree>
    <p:extLst>
      <p:ext uri="{BB962C8B-B14F-4D97-AF65-F5344CB8AC3E}">
        <p14:creationId xmlns:p14="http://schemas.microsoft.com/office/powerpoint/2010/main" val="2393221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2AA2B-AD48-0FBD-A8BD-D8A202920143}"/>
              </a:ext>
            </a:extLst>
          </p:cNvPr>
          <p:cNvSpPr>
            <a:spLocks noGrp="1"/>
          </p:cNvSpPr>
          <p:nvPr>
            <p:ph type="title"/>
          </p:nvPr>
        </p:nvSpPr>
        <p:spPr/>
        <p:txBody>
          <a:bodyPr/>
          <a:lstStyle/>
          <a:p>
            <a:r>
              <a:rPr lang="en-US" dirty="0"/>
              <a:t>Contributors to this study</a:t>
            </a:r>
          </a:p>
        </p:txBody>
      </p:sp>
      <p:sp>
        <p:nvSpPr>
          <p:cNvPr id="3" name="Slide Number Placeholder 2">
            <a:extLst>
              <a:ext uri="{FF2B5EF4-FFF2-40B4-BE49-F238E27FC236}">
                <a16:creationId xmlns:a16="http://schemas.microsoft.com/office/drawing/2014/main" id="{06C8DD2C-D7E8-0621-292B-BBBDE94AD402}"/>
              </a:ext>
            </a:extLst>
          </p:cNvPr>
          <p:cNvSpPr>
            <a:spLocks noGrp="1"/>
          </p:cNvSpPr>
          <p:nvPr>
            <p:ph type="sldNum" sz="quarter" idx="12"/>
          </p:nvPr>
        </p:nvSpPr>
        <p:spPr/>
        <p:txBody>
          <a:bodyPr/>
          <a:lstStyle/>
          <a:p>
            <a:fld id="{5A907CFD-D14B-3E4D-A2ED-CAC650950DF6}" type="slidenum">
              <a:rPr lang="en-US" smtClean="0"/>
              <a:t>4</a:t>
            </a:fld>
            <a:endParaRPr lang="en-US"/>
          </a:p>
        </p:txBody>
      </p:sp>
      <p:sp>
        <p:nvSpPr>
          <p:cNvPr id="4" name="TextBox 3">
            <a:extLst>
              <a:ext uri="{FF2B5EF4-FFF2-40B4-BE49-F238E27FC236}">
                <a16:creationId xmlns:a16="http://schemas.microsoft.com/office/drawing/2014/main" id="{8453F2BD-3894-3F26-2289-043EEF5BD785}"/>
              </a:ext>
            </a:extLst>
          </p:cNvPr>
          <p:cNvSpPr txBox="1"/>
          <p:nvPr/>
        </p:nvSpPr>
        <p:spPr>
          <a:xfrm>
            <a:off x="838200" y="1793631"/>
            <a:ext cx="10817506" cy="5078313"/>
          </a:xfrm>
          <a:prstGeom prst="rect">
            <a:avLst/>
          </a:prstGeom>
          <a:noFill/>
        </p:spPr>
        <p:txBody>
          <a:bodyPr wrap="square" rtlCol="0">
            <a:spAutoFit/>
          </a:bodyPr>
          <a:lstStyle/>
          <a:p>
            <a:r>
              <a:rPr lang="en-US" dirty="0"/>
              <a:t>Rick Anthes (UCAR COSMIC, NOAA SAT)			Tony Mannucci (JPL)</a:t>
            </a:r>
          </a:p>
          <a:p>
            <a:r>
              <a:rPr lang="en-US" dirty="0"/>
              <a:t>Ben Ruston (JCSDA)					Andrea Steiner (Wegener Center)</a:t>
            </a:r>
          </a:p>
          <a:p>
            <a:r>
              <a:rPr lang="en-US" dirty="0"/>
              <a:t>Lidia Cucurull (NOAA AOML)				Terry Onsager (NOAA SWPC)</a:t>
            </a:r>
          </a:p>
          <a:p>
            <a:r>
              <a:rPr lang="en-US" dirty="0"/>
              <a:t>Frank Gallagher (NOAA NESDIS)			Eric DeWeaver (NSF AGS Climate Dynamics)</a:t>
            </a:r>
          </a:p>
          <a:p>
            <a:r>
              <a:rPr lang="en-US" dirty="0"/>
              <a:t>Sean Healy (ECMWF, co-Chair IROWG)			Bill Kuo (UCAR COSMIC)			</a:t>
            </a:r>
          </a:p>
          <a:p>
            <a:r>
              <a:rPr lang="en-US" dirty="0"/>
              <a:t>Bill Schreiner (UCAR COSMIC)				Jan Weiss (UCAR COSMIC)			</a:t>
            </a:r>
          </a:p>
          <a:p>
            <a:r>
              <a:rPr lang="en-US" dirty="0"/>
              <a:t>Harald </a:t>
            </a:r>
            <a:r>
              <a:rPr lang="en-US" dirty="0" err="1"/>
              <a:t>Anlauf</a:t>
            </a:r>
            <a:r>
              <a:rPr lang="en-US" dirty="0"/>
              <a:t> (DWD)				John Dreher (US Air Force)</a:t>
            </a:r>
          </a:p>
          <a:p>
            <a:r>
              <a:rPr lang="en-US" dirty="0"/>
              <a:t>Patricia Weir (NOAA CDP)				Terry Onsager (NOAA, SWPC)</a:t>
            </a:r>
          </a:p>
          <a:p>
            <a:r>
              <a:rPr lang="en-US" dirty="0"/>
              <a:t>Christian Marquardt (</a:t>
            </a:r>
            <a:r>
              <a:rPr lang="en-US" dirty="0" err="1"/>
              <a:t>Eumetsat</a:t>
            </a:r>
            <a:r>
              <a:rPr lang="en-US" dirty="0"/>
              <a:t>)</a:t>
            </a:r>
          </a:p>
          <a:p>
            <a:r>
              <a:rPr lang="en-US" dirty="0"/>
              <a:t>Axel von </a:t>
            </a:r>
            <a:r>
              <a:rPr lang="en-US" dirty="0" err="1"/>
              <a:t>Engeln</a:t>
            </a:r>
            <a:r>
              <a:rPr lang="en-US" dirty="0"/>
              <a:t> (</a:t>
            </a:r>
            <a:r>
              <a:rPr lang="en-US" dirty="0" err="1"/>
              <a:t>Eumetsat</a:t>
            </a:r>
            <a:r>
              <a:rPr lang="en-US" dirty="0"/>
              <a:t>)</a:t>
            </a:r>
          </a:p>
          <a:p>
            <a:r>
              <a:rPr lang="en-US" dirty="0"/>
              <a:t>Daniel Lee (</a:t>
            </a:r>
            <a:r>
              <a:rPr lang="en-US" dirty="0" err="1"/>
              <a:t>Eumetsat</a:t>
            </a:r>
            <a:r>
              <a:rPr lang="en-US" dirty="0"/>
              <a:t>)</a:t>
            </a:r>
          </a:p>
          <a:p>
            <a:r>
              <a:rPr lang="en-US" dirty="0"/>
              <a:t>Martin McHugh (NOAA Affiliate)</a:t>
            </a:r>
          </a:p>
          <a:p>
            <a:r>
              <a:rPr lang="en-US" dirty="0"/>
              <a:t>Neill Bowler (Met Office)</a:t>
            </a:r>
          </a:p>
          <a:p>
            <a:r>
              <a:rPr lang="en-US" dirty="0"/>
              <a:t>Nick Pedatella (UCAR COSMIC)</a:t>
            </a:r>
          </a:p>
          <a:p>
            <a:r>
              <a:rPr lang="en-US" dirty="0"/>
              <a:t>Ben Ho (NOAA STAR)</a:t>
            </a:r>
          </a:p>
          <a:p>
            <a:r>
              <a:rPr lang="en-US" dirty="0" err="1"/>
              <a:t>Uli</a:t>
            </a:r>
            <a:r>
              <a:rPr lang="en-US" dirty="0"/>
              <a:t> </a:t>
            </a:r>
            <a:r>
              <a:rPr lang="en-US" dirty="0" err="1"/>
              <a:t>Foelsch</a:t>
            </a:r>
            <a:r>
              <a:rPr lang="en-US" dirty="0"/>
              <a:t> (Wegener Center, co-Chair IROWG)</a:t>
            </a:r>
          </a:p>
          <a:p>
            <a:r>
              <a:rPr lang="en-US" dirty="0"/>
              <a:t>Hui Shao (NOAA JCSDA, co-Chair IROWG)</a:t>
            </a:r>
          </a:p>
          <a:p>
            <a:endParaRPr lang="en-US" dirty="0"/>
          </a:p>
        </p:txBody>
      </p:sp>
    </p:spTree>
    <p:extLst>
      <p:ext uri="{BB962C8B-B14F-4D97-AF65-F5344CB8AC3E}">
        <p14:creationId xmlns:p14="http://schemas.microsoft.com/office/powerpoint/2010/main" val="431371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F6FDF-90E9-38CF-CD6B-7C3393E571DF}"/>
              </a:ext>
            </a:extLst>
          </p:cNvPr>
          <p:cNvSpPr>
            <a:spLocks noGrp="1"/>
          </p:cNvSpPr>
          <p:nvPr>
            <p:ph type="title"/>
          </p:nvPr>
        </p:nvSpPr>
        <p:spPr/>
        <p:txBody>
          <a:bodyPr/>
          <a:lstStyle/>
          <a:p>
            <a:r>
              <a:rPr lang="en-US" dirty="0"/>
              <a:t>BACKGROUND and SUMMARY</a:t>
            </a:r>
          </a:p>
        </p:txBody>
      </p:sp>
      <p:sp>
        <p:nvSpPr>
          <p:cNvPr id="3" name="Content Placeholder 2">
            <a:extLst>
              <a:ext uri="{FF2B5EF4-FFF2-40B4-BE49-F238E27FC236}">
                <a16:creationId xmlns:a16="http://schemas.microsoft.com/office/drawing/2014/main" id="{4E47AA81-3A39-0712-C822-FEE1916FBBCE}"/>
              </a:ext>
            </a:extLst>
          </p:cNvPr>
          <p:cNvSpPr>
            <a:spLocks noGrp="1"/>
          </p:cNvSpPr>
          <p:nvPr>
            <p:ph idx="1"/>
          </p:nvPr>
        </p:nvSpPr>
        <p:spPr/>
        <p:txBody>
          <a:bodyPr>
            <a:normAutofit/>
          </a:bodyPr>
          <a:lstStyle/>
          <a:p>
            <a:r>
              <a:rPr lang="en-US" dirty="0"/>
              <a:t>RO is one of the most impactful observations in NWP and science</a:t>
            </a:r>
          </a:p>
          <a:p>
            <a:pPr lvl="1"/>
            <a:r>
              <a:rPr lang="en-US" dirty="0"/>
              <a:t>Contributes to weather, climate, and space weather</a:t>
            </a:r>
          </a:p>
          <a:p>
            <a:pPr lvl="1"/>
            <a:r>
              <a:rPr lang="en-US" dirty="0"/>
              <a:t>Accurate and precise-can be assimilated without bias correction</a:t>
            </a:r>
          </a:p>
          <a:p>
            <a:pPr lvl="1"/>
            <a:r>
              <a:rPr lang="en-US" dirty="0"/>
              <a:t>High vertical resolution (200-300 m)</a:t>
            </a:r>
          </a:p>
          <a:p>
            <a:pPr lvl="1"/>
            <a:r>
              <a:rPr lang="en-US" dirty="0"/>
              <a:t>All weather (cloudy and clear), land and sea (no emissivity issues)</a:t>
            </a:r>
          </a:p>
          <a:p>
            <a:pPr lvl="1"/>
            <a:r>
              <a:rPr lang="en-US" dirty="0"/>
              <a:t>Increases impact of infrared and microwave sounding systems- correction will be especially important with </a:t>
            </a:r>
            <a:r>
              <a:rPr lang="en-US" dirty="0" err="1"/>
              <a:t>SmallSat</a:t>
            </a:r>
            <a:r>
              <a:rPr lang="en-US" dirty="0"/>
              <a:t> IR and MW calibration requirements</a:t>
            </a:r>
          </a:p>
          <a:p>
            <a:r>
              <a:rPr lang="en-US" dirty="0">
                <a:solidFill>
                  <a:srgbClr val="FF0000"/>
                </a:solidFill>
              </a:rPr>
              <a:t>NWP impact increases steadily with number of observations up to at least 125,000 profiles per day</a:t>
            </a:r>
          </a:p>
        </p:txBody>
      </p:sp>
      <p:sp>
        <p:nvSpPr>
          <p:cNvPr id="4" name="Slide Number Placeholder 3">
            <a:extLst>
              <a:ext uri="{FF2B5EF4-FFF2-40B4-BE49-F238E27FC236}">
                <a16:creationId xmlns:a16="http://schemas.microsoft.com/office/drawing/2014/main" id="{B73B3B45-BFCC-4D74-92B3-32D53B82AD27}"/>
              </a:ext>
            </a:extLst>
          </p:cNvPr>
          <p:cNvSpPr>
            <a:spLocks noGrp="1"/>
          </p:cNvSpPr>
          <p:nvPr>
            <p:ph type="sldNum" sz="quarter" idx="12"/>
          </p:nvPr>
        </p:nvSpPr>
        <p:spPr/>
        <p:txBody>
          <a:bodyPr/>
          <a:lstStyle/>
          <a:p>
            <a:fld id="{5A907CFD-D14B-3E4D-A2ED-CAC650950DF6}" type="slidenum">
              <a:rPr lang="en-US" smtClean="0"/>
              <a:t>5</a:t>
            </a:fld>
            <a:endParaRPr lang="en-US"/>
          </a:p>
        </p:txBody>
      </p:sp>
    </p:spTree>
    <p:extLst>
      <p:ext uri="{BB962C8B-B14F-4D97-AF65-F5344CB8AC3E}">
        <p14:creationId xmlns:p14="http://schemas.microsoft.com/office/powerpoint/2010/main" val="1281856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F6FDF-90E9-38CF-CD6B-7C3393E571DF}"/>
              </a:ext>
            </a:extLst>
          </p:cNvPr>
          <p:cNvSpPr>
            <a:spLocks noGrp="1"/>
          </p:cNvSpPr>
          <p:nvPr>
            <p:ph type="title"/>
          </p:nvPr>
        </p:nvSpPr>
        <p:spPr/>
        <p:txBody>
          <a:bodyPr/>
          <a:lstStyle/>
          <a:p>
            <a:r>
              <a:rPr lang="en-US" dirty="0"/>
              <a:t>Science aspects of data sharing policy</a:t>
            </a:r>
          </a:p>
        </p:txBody>
      </p:sp>
      <p:sp>
        <p:nvSpPr>
          <p:cNvPr id="3" name="Content Placeholder 2">
            <a:extLst>
              <a:ext uri="{FF2B5EF4-FFF2-40B4-BE49-F238E27FC236}">
                <a16:creationId xmlns:a16="http://schemas.microsoft.com/office/drawing/2014/main" id="{4E47AA81-3A39-0712-C822-FEE1916FBBCE}"/>
              </a:ext>
            </a:extLst>
          </p:cNvPr>
          <p:cNvSpPr>
            <a:spLocks noGrp="1"/>
          </p:cNvSpPr>
          <p:nvPr>
            <p:ph idx="1"/>
          </p:nvPr>
        </p:nvSpPr>
        <p:spPr/>
        <p:txBody>
          <a:bodyPr>
            <a:normAutofit fontScale="85000" lnSpcReduction="20000"/>
          </a:bodyPr>
          <a:lstStyle/>
          <a:p>
            <a:r>
              <a:rPr lang="en-US" dirty="0"/>
              <a:t>Relevant </a:t>
            </a:r>
            <a:r>
              <a:rPr lang="en-US"/>
              <a:t>to much more </a:t>
            </a:r>
            <a:r>
              <a:rPr lang="en-US" dirty="0"/>
              <a:t>than RO, e.g. commercial development of MW sounders, </a:t>
            </a:r>
            <a:r>
              <a:rPr lang="en-US" dirty="0" err="1"/>
              <a:t>scatterometers</a:t>
            </a:r>
            <a:r>
              <a:rPr lang="en-US" dirty="0"/>
              <a:t>, long-range balloons, radar precipitation measurements from space…..</a:t>
            </a:r>
          </a:p>
          <a:p>
            <a:r>
              <a:rPr lang="en-US" dirty="0"/>
              <a:t>Free and open sharing of commercial data in real time without restrictions is a major benefit to science.</a:t>
            </a:r>
          </a:p>
          <a:p>
            <a:r>
              <a:rPr lang="en-US" dirty="0"/>
              <a:t>Science benefits by independent users in all countries using data (Imagine if COSMIC data had been restricted to U.S. users only)</a:t>
            </a:r>
          </a:p>
          <a:p>
            <a:r>
              <a:rPr lang="en-US" dirty="0"/>
              <a:t>Cost/benefit: Costs go down, benefits go up with full data sharing. All forecasts are better with full data sharing.</a:t>
            </a:r>
          </a:p>
          <a:p>
            <a:r>
              <a:rPr lang="en-US" dirty="0"/>
              <a:t>EUMETSAT’s 30 Member States voted unanimously for the free and unrestricted license instead, even at the price of getting (much) fewer occultations (C. Marquardt, EUMETSAT)</a:t>
            </a:r>
          </a:p>
          <a:p>
            <a:r>
              <a:rPr lang="en-US" dirty="0">
                <a:solidFill>
                  <a:srgbClr val="FF0000"/>
                </a:solidFill>
              </a:rPr>
              <a:t>All RO data should be shared freely in real time under global license-this is to the advantage of all providers, users, science, and society.</a:t>
            </a:r>
          </a:p>
          <a:p>
            <a:endParaRPr lang="en-US" dirty="0"/>
          </a:p>
        </p:txBody>
      </p:sp>
      <p:sp>
        <p:nvSpPr>
          <p:cNvPr id="4" name="Slide Number Placeholder 3">
            <a:extLst>
              <a:ext uri="{FF2B5EF4-FFF2-40B4-BE49-F238E27FC236}">
                <a16:creationId xmlns:a16="http://schemas.microsoft.com/office/drawing/2014/main" id="{B73B3B45-BFCC-4D74-92B3-32D53B82AD27}"/>
              </a:ext>
            </a:extLst>
          </p:cNvPr>
          <p:cNvSpPr>
            <a:spLocks noGrp="1"/>
          </p:cNvSpPr>
          <p:nvPr>
            <p:ph type="sldNum" sz="quarter" idx="12"/>
          </p:nvPr>
        </p:nvSpPr>
        <p:spPr/>
        <p:txBody>
          <a:bodyPr/>
          <a:lstStyle/>
          <a:p>
            <a:fld id="{5A907CFD-D14B-3E4D-A2ED-CAC650950DF6}" type="slidenum">
              <a:rPr lang="en-US" smtClean="0"/>
              <a:t>6</a:t>
            </a:fld>
            <a:endParaRPr lang="en-US"/>
          </a:p>
        </p:txBody>
      </p:sp>
    </p:spTree>
    <p:extLst>
      <p:ext uri="{BB962C8B-B14F-4D97-AF65-F5344CB8AC3E}">
        <p14:creationId xmlns:p14="http://schemas.microsoft.com/office/powerpoint/2010/main" val="79951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076B-421F-0D52-3CAC-FC6BD5D09342}"/>
              </a:ext>
            </a:extLst>
          </p:cNvPr>
          <p:cNvSpPr>
            <a:spLocks noGrp="1"/>
          </p:cNvSpPr>
          <p:nvPr>
            <p:ph type="title"/>
          </p:nvPr>
        </p:nvSpPr>
        <p:spPr/>
        <p:txBody>
          <a:bodyPr>
            <a:noAutofit/>
          </a:bodyPr>
          <a:lstStyle/>
          <a:p>
            <a:r>
              <a:rPr lang="en-US" sz="3200" dirty="0"/>
              <a:t>How many RO profiles per day are needed? Is there an upper limit to the number that would be useful for NWP? Is there a knee in the cost-benefit curve?</a:t>
            </a:r>
          </a:p>
        </p:txBody>
      </p:sp>
      <p:sp>
        <p:nvSpPr>
          <p:cNvPr id="3" name="Slide Number Placeholder 2">
            <a:extLst>
              <a:ext uri="{FF2B5EF4-FFF2-40B4-BE49-F238E27FC236}">
                <a16:creationId xmlns:a16="http://schemas.microsoft.com/office/drawing/2014/main" id="{367FF587-7DCC-6A2B-B0F1-5BAA015A2B37}"/>
              </a:ext>
            </a:extLst>
          </p:cNvPr>
          <p:cNvSpPr>
            <a:spLocks noGrp="1"/>
          </p:cNvSpPr>
          <p:nvPr>
            <p:ph type="sldNum" sz="quarter" idx="12"/>
          </p:nvPr>
        </p:nvSpPr>
        <p:spPr/>
        <p:txBody>
          <a:bodyPr/>
          <a:lstStyle/>
          <a:p>
            <a:fld id="{5A907CFD-D14B-3E4D-A2ED-CAC650950DF6}" type="slidenum">
              <a:rPr lang="en-US" smtClean="0"/>
              <a:t>7</a:t>
            </a:fld>
            <a:endParaRPr lang="en-US"/>
          </a:p>
        </p:txBody>
      </p:sp>
      <p:sp>
        <p:nvSpPr>
          <p:cNvPr id="4" name="TextBox 3">
            <a:extLst>
              <a:ext uri="{FF2B5EF4-FFF2-40B4-BE49-F238E27FC236}">
                <a16:creationId xmlns:a16="http://schemas.microsoft.com/office/drawing/2014/main" id="{356C55D7-FC85-FDF9-F8F5-2874C26E68CE}"/>
              </a:ext>
            </a:extLst>
          </p:cNvPr>
          <p:cNvSpPr txBox="1"/>
          <p:nvPr/>
        </p:nvSpPr>
        <p:spPr>
          <a:xfrm>
            <a:off x="602358" y="2335606"/>
            <a:ext cx="10709663" cy="4154984"/>
          </a:xfrm>
          <a:prstGeom prst="rect">
            <a:avLst/>
          </a:prstGeom>
          <a:noFill/>
        </p:spPr>
        <p:txBody>
          <a:bodyPr wrap="none" rtlCol="0">
            <a:spAutoFit/>
          </a:bodyPr>
          <a:lstStyle/>
          <a:p>
            <a:pPr marL="285750" indent="-285750">
              <a:buFont typeface="Arial" panose="020B0604020202020204" pitchFamily="34" charset="0"/>
              <a:buChar char="•"/>
            </a:pPr>
            <a:r>
              <a:rPr lang="en-US" sz="2400" dirty="0"/>
              <a:t>Since IROWG-4 (April 2015 in Melbourne) IROWG has recommended at least</a:t>
            </a:r>
          </a:p>
          <a:p>
            <a:r>
              <a:rPr lang="en-US" sz="2400" dirty="0"/>
              <a:t>    20,000 RO profiles per day.</a:t>
            </a:r>
          </a:p>
          <a:p>
            <a:pPr marL="285750" indent="-285750">
              <a:buFont typeface="Arial" panose="020B0604020202020204" pitchFamily="34" charset="0"/>
              <a:buChar char="•"/>
            </a:pPr>
            <a:r>
              <a:rPr lang="en-US" sz="2400" dirty="0"/>
              <a:t> Independent peer-reviewed scientific studies support this number, but</a:t>
            </a:r>
          </a:p>
          <a:p>
            <a:r>
              <a:rPr lang="en-US" sz="2400" dirty="0"/>
              <a:t>     indicate that it may be conservative and should be revised upward. This will be</a:t>
            </a:r>
          </a:p>
          <a:p>
            <a:r>
              <a:rPr lang="en-US" sz="2400" dirty="0"/>
              <a:t>     considered at IROWG-9 in Graz, Austria in September 2022</a:t>
            </a:r>
          </a:p>
          <a:p>
            <a:pPr marL="342900" indent="-342900">
              <a:buFont typeface="Arial" panose="020B0604020202020204" pitchFamily="34" charset="0"/>
              <a:buChar char="•"/>
            </a:pPr>
            <a:r>
              <a:rPr lang="en-US" sz="2400" dirty="0"/>
              <a:t>No evidence of saturation up to at least 125,000 profiles per day.</a:t>
            </a:r>
          </a:p>
          <a:p>
            <a:pPr marL="342900" indent="-342900">
              <a:buFont typeface="Arial" panose="020B0604020202020204" pitchFamily="34" charset="0"/>
              <a:buChar char="•"/>
            </a:pPr>
            <a:r>
              <a:rPr lang="en-US" sz="2400" dirty="0"/>
              <a:t>The most rapid increase of impact per observation is in the first 30,000 profiles;</a:t>
            </a:r>
          </a:p>
          <a:p>
            <a:r>
              <a:rPr lang="en-US" sz="2400" dirty="0"/>
              <a:t>     about half of the total impact of RO is achieved with the first 30,000 profiles</a:t>
            </a:r>
          </a:p>
          <a:p>
            <a:pPr marL="342900" indent="-342900">
              <a:buFont typeface="Arial" panose="020B0604020202020204" pitchFamily="34" charset="0"/>
              <a:buChar char="•"/>
            </a:pPr>
            <a:r>
              <a:rPr lang="en-US" sz="2400" dirty="0"/>
              <a:t>This suggests that ~30K profiles per day may be close to a knee in the cost-benefit</a:t>
            </a:r>
          </a:p>
          <a:p>
            <a:r>
              <a:rPr lang="en-US" sz="2400" dirty="0"/>
              <a:t>      curve, but this depends on the pricing per observations. If it is cheaper per</a:t>
            </a:r>
          </a:p>
          <a:p>
            <a:r>
              <a:rPr lang="en-US" sz="2400" dirty="0"/>
              <a:t>      sounding for larger numbers, the optimum number of soundings will be larger.</a:t>
            </a:r>
          </a:p>
        </p:txBody>
      </p:sp>
    </p:spTree>
    <p:extLst>
      <p:ext uri="{BB962C8B-B14F-4D97-AF65-F5344CB8AC3E}">
        <p14:creationId xmlns:p14="http://schemas.microsoft.com/office/powerpoint/2010/main" val="3993747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F3171D-B637-A7E2-0F96-6DF87D775E91}"/>
              </a:ext>
            </a:extLst>
          </p:cNvPr>
          <p:cNvSpPr>
            <a:spLocks noGrp="1"/>
          </p:cNvSpPr>
          <p:nvPr>
            <p:ph type="sldNum" sz="quarter" idx="12"/>
          </p:nvPr>
        </p:nvSpPr>
        <p:spPr>
          <a:xfrm>
            <a:off x="8610600" y="6495250"/>
            <a:ext cx="2743200" cy="365125"/>
          </a:xfrm>
        </p:spPr>
        <p:txBody>
          <a:bodyPr/>
          <a:lstStyle/>
          <a:p>
            <a:fld id="{5A907CFD-D14B-3E4D-A2ED-CAC650950DF6}" type="slidenum">
              <a:rPr lang="en-US" smtClean="0"/>
              <a:t>8</a:t>
            </a:fld>
            <a:endParaRPr lang="en-US" dirty="0"/>
          </a:p>
        </p:txBody>
      </p:sp>
      <p:pic>
        <p:nvPicPr>
          <p:cNvPr id="4" name="Picture 3">
            <a:extLst>
              <a:ext uri="{FF2B5EF4-FFF2-40B4-BE49-F238E27FC236}">
                <a16:creationId xmlns:a16="http://schemas.microsoft.com/office/drawing/2014/main" id="{EB102B55-E216-646C-8FB2-DB86C5EB57E5}"/>
              </a:ext>
            </a:extLst>
          </p:cNvPr>
          <p:cNvPicPr>
            <a:picLocks noChangeAspect="1"/>
          </p:cNvPicPr>
          <p:nvPr/>
        </p:nvPicPr>
        <p:blipFill>
          <a:blip r:embed="rId3"/>
          <a:stretch>
            <a:fillRect/>
          </a:stretch>
        </p:blipFill>
        <p:spPr>
          <a:xfrm>
            <a:off x="-1958" y="0"/>
            <a:ext cx="8280400" cy="6858000"/>
          </a:xfrm>
          <a:prstGeom prst="rect">
            <a:avLst/>
          </a:prstGeom>
        </p:spPr>
      </p:pic>
      <p:sp>
        <p:nvSpPr>
          <p:cNvPr id="5" name="TextBox 4">
            <a:extLst>
              <a:ext uri="{FF2B5EF4-FFF2-40B4-BE49-F238E27FC236}">
                <a16:creationId xmlns:a16="http://schemas.microsoft.com/office/drawing/2014/main" id="{D080FC16-6EB4-737C-F8B0-6762437C6B14}"/>
              </a:ext>
            </a:extLst>
          </p:cNvPr>
          <p:cNvSpPr txBox="1"/>
          <p:nvPr/>
        </p:nvSpPr>
        <p:spPr>
          <a:xfrm>
            <a:off x="11726" y="4513386"/>
            <a:ext cx="787331" cy="369332"/>
          </a:xfrm>
          <a:prstGeom prst="rect">
            <a:avLst/>
          </a:prstGeom>
          <a:solidFill>
            <a:schemeClr val="bg2"/>
          </a:solidFill>
        </p:spPr>
        <p:txBody>
          <a:bodyPr wrap="none" rtlCol="0">
            <a:spAutoFit/>
          </a:bodyPr>
          <a:lstStyle/>
          <a:p>
            <a:r>
              <a:rPr lang="en-US" dirty="0"/>
              <a:t>COVID</a:t>
            </a:r>
          </a:p>
        </p:txBody>
      </p:sp>
      <p:cxnSp>
        <p:nvCxnSpPr>
          <p:cNvPr id="7" name="Straight Arrow Connector 6">
            <a:extLst>
              <a:ext uri="{FF2B5EF4-FFF2-40B4-BE49-F238E27FC236}">
                <a16:creationId xmlns:a16="http://schemas.microsoft.com/office/drawing/2014/main" id="{26A0B5CF-793F-7840-9BA6-C6E847819BE5}"/>
              </a:ext>
            </a:extLst>
          </p:cNvPr>
          <p:cNvCxnSpPr>
            <a:cxnSpLocks/>
          </p:cNvCxnSpPr>
          <p:nvPr/>
        </p:nvCxnSpPr>
        <p:spPr>
          <a:xfrm flipV="1">
            <a:off x="838200" y="4513386"/>
            <a:ext cx="615462" cy="2227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DC45BC77-DDB3-64DE-191C-6E17E89649FB}"/>
              </a:ext>
            </a:extLst>
          </p:cNvPr>
          <p:cNvSpPr txBox="1"/>
          <p:nvPr/>
        </p:nvSpPr>
        <p:spPr>
          <a:xfrm>
            <a:off x="8428900" y="28191"/>
            <a:ext cx="3763100" cy="2554545"/>
          </a:xfrm>
          <a:prstGeom prst="rect">
            <a:avLst/>
          </a:prstGeom>
          <a:noFill/>
        </p:spPr>
        <p:txBody>
          <a:bodyPr wrap="square" rtlCol="0">
            <a:spAutoFit/>
          </a:bodyPr>
          <a:lstStyle/>
          <a:p>
            <a:r>
              <a:rPr lang="en-US" sz="2400" dirty="0"/>
              <a:t>Increase of RO has huge impact on ECMWF operational </a:t>
            </a:r>
            <a:r>
              <a:rPr lang="en-US" sz="2400" dirty="0" err="1"/>
              <a:t>modeI</a:t>
            </a:r>
            <a:r>
              <a:rPr lang="en-US" sz="2400" dirty="0"/>
              <a:t>. </a:t>
            </a:r>
          </a:p>
          <a:p>
            <a:endParaRPr lang="en-US" sz="2400" dirty="0"/>
          </a:p>
          <a:p>
            <a:r>
              <a:rPr lang="en-US" sz="1600" dirty="0"/>
              <a:t>FSOI is a global integrated energy metric of overall forecast skill that is useful for comparing the relative impact of different observational systems. </a:t>
            </a:r>
          </a:p>
        </p:txBody>
      </p:sp>
      <p:sp>
        <p:nvSpPr>
          <p:cNvPr id="10" name="TextBox 9">
            <a:extLst>
              <a:ext uri="{FF2B5EF4-FFF2-40B4-BE49-F238E27FC236}">
                <a16:creationId xmlns:a16="http://schemas.microsoft.com/office/drawing/2014/main" id="{DED4CE13-63E0-7E68-C8BC-299E07AAE04C}"/>
              </a:ext>
            </a:extLst>
          </p:cNvPr>
          <p:cNvSpPr txBox="1"/>
          <p:nvPr/>
        </p:nvSpPr>
        <p:spPr>
          <a:xfrm>
            <a:off x="8348780" y="3341073"/>
            <a:ext cx="1379608" cy="2800767"/>
          </a:xfrm>
          <a:prstGeom prst="rect">
            <a:avLst/>
          </a:prstGeom>
          <a:noFill/>
        </p:spPr>
        <p:txBody>
          <a:bodyPr wrap="none" rtlCol="0">
            <a:spAutoFit/>
          </a:bodyPr>
          <a:lstStyle/>
          <a:p>
            <a:r>
              <a:rPr lang="en-US" sz="1600" dirty="0"/>
              <a:t>MWWV</a:t>
            </a:r>
          </a:p>
          <a:p>
            <a:r>
              <a:rPr lang="en-US" sz="1600" dirty="0"/>
              <a:t>MWT</a:t>
            </a:r>
          </a:p>
          <a:p>
            <a:r>
              <a:rPr lang="en-US" sz="1600" dirty="0"/>
              <a:t>IRT</a:t>
            </a:r>
          </a:p>
          <a:p>
            <a:r>
              <a:rPr lang="en-US" sz="1600" dirty="0"/>
              <a:t>IRWV</a:t>
            </a:r>
          </a:p>
          <a:p>
            <a:r>
              <a:rPr lang="en-US" sz="1600" dirty="0"/>
              <a:t>RO</a:t>
            </a:r>
          </a:p>
          <a:p>
            <a:r>
              <a:rPr lang="en-US" sz="1600" dirty="0"/>
              <a:t>Aircraft</a:t>
            </a:r>
          </a:p>
          <a:p>
            <a:r>
              <a:rPr lang="en-US" sz="1600" dirty="0"/>
              <a:t>Sonde/</a:t>
            </a:r>
            <a:r>
              <a:rPr lang="en-US" sz="1600" dirty="0" err="1"/>
              <a:t>sfc</a:t>
            </a:r>
            <a:endParaRPr lang="en-US" sz="1600" dirty="0"/>
          </a:p>
          <a:p>
            <a:r>
              <a:rPr lang="en-US" sz="1600" dirty="0" err="1"/>
              <a:t>Scatterometer</a:t>
            </a:r>
            <a:endParaRPr lang="en-US" sz="1600" dirty="0"/>
          </a:p>
          <a:p>
            <a:r>
              <a:rPr lang="en-US" sz="1600" dirty="0"/>
              <a:t>AMV</a:t>
            </a:r>
          </a:p>
          <a:p>
            <a:r>
              <a:rPr lang="en-US" sz="1600" dirty="0"/>
              <a:t>Wind lidar</a:t>
            </a:r>
          </a:p>
          <a:p>
            <a:r>
              <a:rPr lang="en-US" sz="1600" dirty="0"/>
              <a:t>Other</a:t>
            </a:r>
          </a:p>
        </p:txBody>
      </p:sp>
      <p:cxnSp>
        <p:nvCxnSpPr>
          <p:cNvPr id="14" name="Straight Arrow Connector 13">
            <a:extLst>
              <a:ext uri="{FF2B5EF4-FFF2-40B4-BE49-F238E27FC236}">
                <a16:creationId xmlns:a16="http://schemas.microsoft.com/office/drawing/2014/main" id="{348976DD-F346-2759-5E9B-977C07071D48}"/>
              </a:ext>
            </a:extLst>
          </p:cNvPr>
          <p:cNvCxnSpPr>
            <a:cxnSpLocks/>
          </p:cNvCxnSpPr>
          <p:nvPr/>
        </p:nvCxnSpPr>
        <p:spPr>
          <a:xfrm flipH="1" flipV="1">
            <a:off x="7209692" y="3341073"/>
            <a:ext cx="1172313" cy="14067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0BF8C708-AFB2-FE15-00A7-FC7A38CC2D5F}"/>
              </a:ext>
            </a:extLst>
          </p:cNvPr>
          <p:cNvCxnSpPr>
            <a:cxnSpLocks/>
          </p:cNvCxnSpPr>
          <p:nvPr/>
        </p:nvCxnSpPr>
        <p:spPr>
          <a:xfrm flipH="1">
            <a:off x="6904892" y="3751380"/>
            <a:ext cx="1488837" cy="1055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474BF6A7-8BFD-6D83-2E97-7248E97AF3B3}"/>
              </a:ext>
            </a:extLst>
          </p:cNvPr>
          <p:cNvCxnSpPr>
            <a:cxnSpLocks/>
          </p:cNvCxnSpPr>
          <p:nvPr/>
        </p:nvCxnSpPr>
        <p:spPr>
          <a:xfrm flipH="1">
            <a:off x="6904892" y="4032738"/>
            <a:ext cx="1524008" cy="17584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C733E483-1E8C-163D-BDB7-0AFCC016D552}"/>
              </a:ext>
            </a:extLst>
          </p:cNvPr>
          <p:cNvCxnSpPr>
            <a:cxnSpLocks/>
          </p:cNvCxnSpPr>
          <p:nvPr/>
        </p:nvCxnSpPr>
        <p:spPr>
          <a:xfrm flipH="1">
            <a:off x="3071446" y="4208579"/>
            <a:ext cx="5310556" cy="67413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a:extLst>
              <a:ext uri="{FF2B5EF4-FFF2-40B4-BE49-F238E27FC236}">
                <a16:creationId xmlns:a16="http://schemas.microsoft.com/office/drawing/2014/main" id="{75AFCB43-510B-AD33-3C9D-C7C83DEFEB75}"/>
              </a:ext>
            </a:extLst>
          </p:cNvPr>
          <p:cNvCxnSpPr>
            <a:cxnSpLocks/>
          </p:cNvCxnSpPr>
          <p:nvPr/>
        </p:nvCxnSpPr>
        <p:spPr>
          <a:xfrm flipH="1" flipV="1">
            <a:off x="6494585" y="4489935"/>
            <a:ext cx="1934315" cy="45719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12B4B2F2-34D5-F36D-1A86-35591684BC5D}"/>
              </a:ext>
            </a:extLst>
          </p:cNvPr>
          <p:cNvCxnSpPr>
            <a:cxnSpLocks/>
          </p:cNvCxnSpPr>
          <p:nvPr/>
        </p:nvCxnSpPr>
        <p:spPr>
          <a:xfrm flipH="1">
            <a:off x="6494585" y="5205036"/>
            <a:ext cx="1852251" cy="28136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07C3E2A4-6421-F107-DECA-89175261AA8B}"/>
              </a:ext>
            </a:extLst>
          </p:cNvPr>
          <p:cNvCxnSpPr>
            <a:cxnSpLocks/>
          </p:cNvCxnSpPr>
          <p:nvPr/>
        </p:nvCxnSpPr>
        <p:spPr>
          <a:xfrm flipH="1" flipV="1">
            <a:off x="7666892" y="5392615"/>
            <a:ext cx="797170" cy="9378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A6EB3EAD-43D1-BBC9-B1EC-03FA784006FF}"/>
              </a:ext>
            </a:extLst>
          </p:cNvPr>
          <p:cNvCxnSpPr>
            <a:cxnSpLocks/>
          </p:cNvCxnSpPr>
          <p:nvPr/>
        </p:nvCxnSpPr>
        <p:spPr>
          <a:xfrm flipH="1">
            <a:off x="7526215" y="5662235"/>
            <a:ext cx="890957" cy="29308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2EBA2132-4DEE-BC90-BE34-764C73BAB69C}"/>
              </a:ext>
            </a:extLst>
          </p:cNvPr>
          <p:cNvCxnSpPr>
            <a:cxnSpLocks/>
          </p:cNvCxnSpPr>
          <p:nvPr/>
        </p:nvCxnSpPr>
        <p:spPr>
          <a:xfrm flipH="1">
            <a:off x="7350369" y="6049108"/>
            <a:ext cx="1113693" cy="10549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 name="TextBox 2">
            <a:extLst>
              <a:ext uri="{FF2B5EF4-FFF2-40B4-BE49-F238E27FC236}">
                <a16:creationId xmlns:a16="http://schemas.microsoft.com/office/drawing/2014/main" id="{CE44204C-BE5E-6908-218D-C4423A2B03BB}"/>
              </a:ext>
            </a:extLst>
          </p:cNvPr>
          <p:cNvSpPr txBox="1"/>
          <p:nvPr/>
        </p:nvSpPr>
        <p:spPr>
          <a:xfrm>
            <a:off x="8610600" y="6504972"/>
            <a:ext cx="2053832" cy="369332"/>
          </a:xfrm>
          <a:prstGeom prst="rect">
            <a:avLst/>
          </a:prstGeom>
          <a:noFill/>
        </p:spPr>
        <p:txBody>
          <a:bodyPr wrap="none" rtlCol="0">
            <a:spAutoFit/>
          </a:bodyPr>
          <a:lstStyle/>
          <a:p>
            <a:r>
              <a:rPr lang="en-US" dirty="0"/>
              <a:t>Sean Healy, ECMWF</a:t>
            </a:r>
          </a:p>
        </p:txBody>
      </p:sp>
      <p:sp>
        <p:nvSpPr>
          <p:cNvPr id="6" name="TextBox 5">
            <a:extLst>
              <a:ext uri="{FF2B5EF4-FFF2-40B4-BE49-F238E27FC236}">
                <a16:creationId xmlns:a16="http://schemas.microsoft.com/office/drawing/2014/main" id="{9DDD68B1-930E-03D4-DCA2-0060AF2C0BDB}"/>
              </a:ext>
            </a:extLst>
          </p:cNvPr>
          <p:cNvSpPr txBox="1"/>
          <p:nvPr/>
        </p:nvSpPr>
        <p:spPr>
          <a:xfrm>
            <a:off x="9744102" y="2919045"/>
            <a:ext cx="2257349" cy="2800767"/>
          </a:xfrm>
          <a:prstGeom prst="rect">
            <a:avLst/>
          </a:prstGeom>
          <a:noFill/>
        </p:spPr>
        <p:txBody>
          <a:bodyPr wrap="none" rtlCol="0">
            <a:spAutoFit/>
          </a:bodyPr>
          <a:lstStyle/>
          <a:p>
            <a:r>
              <a:rPr lang="en-US" sz="1600" dirty="0"/>
              <a:t>A fair comparison of the</a:t>
            </a:r>
          </a:p>
          <a:p>
            <a:r>
              <a:rPr lang="en-US" sz="1600" dirty="0"/>
              <a:t>relative impact of these</a:t>
            </a:r>
          </a:p>
          <a:p>
            <a:r>
              <a:rPr lang="en-US" sz="1600" dirty="0"/>
              <a:t>observing systems by </a:t>
            </a:r>
          </a:p>
          <a:p>
            <a:r>
              <a:rPr lang="en-US" sz="1600" dirty="0"/>
              <a:t>his metric over this</a:t>
            </a:r>
          </a:p>
          <a:p>
            <a:r>
              <a:rPr lang="en-US" sz="1600" dirty="0"/>
              <a:t>period of time. FSOI has</a:t>
            </a:r>
          </a:p>
          <a:p>
            <a:r>
              <a:rPr lang="en-US" sz="1600" dirty="0"/>
              <a:t>been shown to give</a:t>
            </a:r>
          </a:p>
          <a:p>
            <a:r>
              <a:rPr lang="en-US" sz="1600" dirty="0"/>
              <a:t>similar results to data</a:t>
            </a:r>
          </a:p>
          <a:p>
            <a:r>
              <a:rPr lang="en-US" sz="1600" dirty="0"/>
              <a:t>denial experiments, </a:t>
            </a:r>
          </a:p>
          <a:p>
            <a:r>
              <a:rPr lang="en-US" sz="1600" dirty="0"/>
              <a:t>OSSEs, and Ensembles of</a:t>
            </a:r>
          </a:p>
          <a:p>
            <a:r>
              <a:rPr lang="en-US" sz="1600" dirty="0"/>
              <a:t> Data Assimilation (EDA)</a:t>
            </a:r>
          </a:p>
          <a:p>
            <a:r>
              <a:rPr lang="en-US" sz="1600" dirty="0"/>
              <a:t> experiments.</a:t>
            </a:r>
          </a:p>
        </p:txBody>
      </p:sp>
    </p:spTree>
    <p:extLst>
      <p:ext uri="{BB962C8B-B14F-4D97-AF65-F5344CB8AC3E}">
        <p14:creationId xmlns:p14="http://schemas.microsoft.com/office/powerpoint/2010/main" val="1657707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076B-421F-0D52-3CAC-FC6BD5D09342}"/>
              </a:ext>
            </a:extLst>
          </p:cNvPr>
          <p:cNvSpPr>
            <a:spLocks noGrp="1"/>
          </p:cNvSpPr>
          <p:nvPr>
            <p:ph type="title"/>
          </p:nvPr>
        </p:nvSpPr>
        <p:spPr/>
        <p:txBody>
          <a:bodyPr>
            <a:noAutofit/>
          </a:bodyPr>
          <a:lstStyle/>
          <a:p>
            <a:r>
              <a:rPr lang="en-US" sz="3600" dirty="0">
                <a:latin typeface="+mn-lt"/>
              </a:rPr>
              <a:t>How should RO observations be distributed?</a:t>
            </a:r>
          </a:p>
        </p:txBody>
      </p:sp>
      <p:sp>
        <p:nvSpPr>
          <p:cNvPr id="3" name="Slide Number Placeholder 2">
            <a:extLst>
              <a:ext uri="{FF2B5EF4-FFF2-40B4-BE49-F238E27FC236}">
                <a16:creationId xmlns:a16="http://schemas.microsoft.com/office/drawing/2014/main" id="{367FF587-7DCC-6A2B-B0F1-5BAA015A2B37}"/>
              </a:ext>
            </a:extLst>
          </p:cNvPr>
          <p:cNvSpPr>
            <a:spLocks noGrp="1"/>
          </p:cNvSpPr>
          <p:nvPr>
            <p:ph type="sldNum" sz="quarter" idx="12"/>
          </p:nvPr>
        </p:nvSpPr>
        <p:spPr/>
        <p:txBody>
          <a:bodyPr/>
          <a:lstStyle/>
          <a:p>
            <a:fld id="{5A907CFD-D14B-3E4D-A2ED-CAC650950DF6}" type="slidenum">
              <a:rPr lang="en-US" smtClean="0"/>
              <a:t>9</a:t>
            </a:fld>
            <a:endParaRPr lang="en-US"/>
          </a:p>
        </p:txBody>
      </p:sp>
      <p:sp>
        <p:nvSpPr>
          <p:cNvPr id="4" name="TextBox 3">
            <a:extLst>
              <a:ext uri="{FF2B5EF4-FFF2-40B4-BE49-F238E27FC236}">
                <a16:creationId xmlns:a16="http://schemas.microsoft.com/office/drawing/2014/main" id="{356C55D7-FC85-FDF9-F8F5-2874C26E68CE}"/>
              </a:ext>
            </a:extLst>
          </p:cNvPr>
          <p:cNvSpPr txBox="1"/>
          <p:nvPr/>
        </p:nvSpPr>
        <p:spPr>
          <a:xfrm>
            <a:off x="965771" y="2063153"/>
            <a:ext cx="8560805" cy="2677656"/>
          </a:xfrm>
          <a:prstGeom prst="rect">
            <a:avLst/>
          </a:prstGeom>
          <a:noFill/>
        </p:spPr>
        <p:txBody>
          <a:bodyPr wrap="none" rtlCol="0">
            <a:spAutoFit/>
          </a:bodyPr>
          <a:lstStyle/>
          <a:p>
            <a:pPr marL="342900" indent="-342900">
              <a:buFont typeface="Arial" panose="020B0604020202020204" pitchFamily="34" charset="0"/>
              <a:buChar char="•"/>
            </a:pPr>
            <a:r>
              <a:rPr lang="en-US" sz="2800" dirty="0"/>
              <a:t>Uniformly globally---approximately equal horizontal</a:t>
            </a:r>
          </a:p>
          <a:p>
            <a:r>
              <a:rPr lang="en-US" sz="2800" dirty="0"/>
              <a:t>    separation (resolution) at all latitudes over a day</a:t>
            </a:r>
          </a:p>
          <a:p>
            <a:pPr marL="342900" indent="-342900">
              <a:buFont typeface="Arial" panose="020B0604020202020204" pitchFamily="34" charset="0"/>
              <a:buChar char="•"/>
            </a:pPr>
            <a:r>
              <a:rPr lang="en-US" sz="2800" dirty="0"/>
              <a:t>Uniformly in local times (especially important for</a:t>
            </a:r>
          </a:p>
          <a:p>
            <a:r>
              <a:rPr lang="en-US" sz="2800" dirty="0"/>
              <a:t>    climate and space weather)</a:t>
            </a:r>
          </a:p>
          <a:p>
            <a:pPr marL="457200" indent="-457200">
              <a:buFont typeface="Arial" panose="020B0604020202020204" pitchFamily="34" charset="0"/>
              <a:buChar char="•"/>
            </a:pPr>
            <a:r>
              <a:rPr lang="en-US" sz="2800" dirty="0"/>
              <a:t>Random sampling in space and time is best for climate</a:t>
            </a:r>
          </a:p>
          <a:p>
            <a:pPr marL="342900" indent="-342900">
              <a:buFont typeface="Arial" panose="020B0604020202020204" pitchFamily="34" charset="0"/>
              <a:buChar char="•"/>
            </a:pPr>
            <a:r>
              <a:rPr lang="en-US" sz="2800" dirty="0"/>
              <a:t>Will require a mix of orbits (polar and Equatorial).</a:t>
            </a:r>
          </a:p>
        </p:txBody>
      </p:sp>
      <p:sp>
        <p:nvSpPr>
          <p:cNvPr id="5" name="TextBox 4">
            <a:extLst>
              <a:ext uri="{FF2B5EF4-FFF2-40B4-BE49-F238E27FC236}">
                <a16:creationId xmlns:a16="http://schemas.microsoft.com/office/drawing/2014/main" id="{4C9DBF14-69F1-F0BC-20D8-A578458A2F27}"/>
              </a:ext>
            </a:extLst>
          </p:cNvPr>
          <p:cNvSpPr txBox="1"/>
          <p:nvPr/>
        </p:nvSpPr>
        <p:spPr>
          <a:xfrm>
            <a:off x="1148862" y="6074779"/>
            <a:ext cx="4517583" cy="369332"/>
          </a:xfrm>
          <a:prstGeom prst="rect">
            <a:avLst/>
          </a:prstGeom>
          <a:noFill/>
        </p:spPr>
        <p:txBody>
          <a:bodyPr wrap="none" rtlCol="0">
            <a:spAutoFit/>
          </a:bodyPr>
          <a:lstStyle/>
          <a:p>
            <a:r>
              <a:rPr lang="en-US" dirty="0"/>
              <a:t>Comment: Science is very clear on this answer.</a:t>
            </a:r>
          </a:p>
        </p:txBody>
      </p:sp>
    </p:spTree>
    <p:extLst>
      <p:ext uri="{BB962C8B-B14F-4D97-AF65-F5344CB8AC3E}">
        <p14:creationId xmlns:p14="http://schemas.microsoft.com/office/powerpoint/2010/main" val="2576885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2890</TotalTime>
  <Words>4445</Words>
  <Application>Microsoft Macintosh PowerPoint</Application>
  <PresentationFormat>Widescreen</PresentationFormat>
  <Paragraphs>429</Paragraphs>
  <Slides>39</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Bahnschrift Light</vt:lpstr>
      <vt:lpstr>Bahnschrift SemiBold</vt:lpstr>
      <vt:lpstr>Bahnschrift SemiLight</vt:lpstr>
      <vt:lpstr>Calibri</vt:lpstr>
      <vt:lpstr>Calibri Light</vt:lpstr>
      <vt:lpstr>Helvetica</vt:lpstr>
      <vt:lpstr>Roboto</vt:lpstr>
      <vt:lpstr>Roboto Medium</vt:lpstr>
      <vt:lpstr>Tahoma</vt:lpstr>
      <vt:lpstr>Office Theme</vt:lpstr>
      <vt:lpstr>Future RO data needs</vt:lpstr>
      <vt:lpstr>NOAA has asked us for input on future RO needs to help in their planning</vt:lpstr>
      <vt:lpstr>Process</vt:lpstr>
      <vt:lpstr>Contributors to this study</vt:lpstr>
      <vt:lpstr>BACKGROUND and SUMMARY</vt:lpstr>
      <vt:lpstr>Science aspects of data sharing policy</vt:lpstr>
      <vt:lpstr>How many RO profiles per day are needed? Is there an upper limit to the number that would be useful for NWP? Is there a knee in the cost-benefit curve?</vt:lpstr>
      <vt:lpstr>PowerPoint Presentation</vt:lpstr>
      <vt:lpstr>How should RO observations be distributed?</vt:lpstr>
      <vt:lpstr>Should NOAA provide a backbone and fill in with commercial data? Or would all-commercial be acceptable? What does “backbone” mean? How many backbone profiles are needed?</vt:lpstr>
      <vt:lpstr>Why is a backbone needed?</vt:lpstr>
      <vt:lpstr>Quality considerations?  Are they different for commercial purchases and the backbone?</vt:lpstr>
      <vt:lpstr>What level data should NOAA obtain from vendors?</vt:lpstr>
      <vt:lpstr>How much of space weather needs could be covered?</vt:lpstr>
      <vt:lpstr>Where should the data be processed and distributed?</vt:lpstr>
      <vt:lpstr>RO Modeling Experiment (ROMEX) A Proposed Experiment of opportunity Similar to an observational field experiment</vt:lpstr>
      <vt:lpstr>ROMEX </vt:lpstr>
      <vt:lpstr>Appendix: Details and 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Quality considerations (Could be different for backbone and commercial data)</vt:lpstr>
      <vt:lpstr>Other Quality metrics (Examples)</vt:lpstr>
      <vt:lpstr>Latency</vt:lpstr>
      <vt:lpstr>Brightness T misfit (STD K) increase with hour in assimilation window</vt:lpstr>
      <vt:lpstr>PowerPoint Presentation</vt:lpstr>
      <vt:lpstr>LEO Sounding Satellite (Soundersat) Concept Exploration Broad Area Announcement BAA-NOAA-LEO-2019  Oct. 3, 2019</vt:lpstr>
      <vt:lpstr>References</vt:lpstr>
      <vt:lpstr>WMO Unified Policy for International Exchange of Earth System Data</vt:lpstr>
      <vt:lpstr>WMO International Working Group on Radio Occultation (IROWG) Recommendations</vt:lpstr>
      <vt:lpstr>NWP Sub-group recommendations</vt:lpstr>
      <vt:lpstr>Climate Sub-group recommendations</vt:lpstr>
      <vt:lpstr>Space Weather Sub-group recommendations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Questions from NOAA on future RO data needs</dc:title>
  <dc:creator>Richard Anthes</dc:creator>
  <cp:lastModifiedBy>Richard Anthes</cp:lastModifiedBy>
  <cp:revision>93</cp:revision>
  <dcterms:created xsi:type="dcterms:W3CDTF">2022-04-06T11:42:56Z</dcterms:created>
  <dcterms:modified xsi:type="dcterms:W3CDTF">2022-06-27T13:51:10Z</dcterms:modified>
</cp:coreProperties>
</file>