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88" r:id="rId4"/>
    <p:sldId id="258" r:id="rId5"/>
    <p:sldId id="260" r:id="rId6"/>
    <p:sldId id="287" r:id="rId7"/>
    <p:sldId id="277" r:id="rId8"/>
    <p:sldId id="278" r:id="rId9"/>
    <p:sldId id="283" r:id="rId10"/>
    <p:sldId id="284" r:id="rId11"/>
    <p:sldId id="285" r:id="rId12"/>
    <p:sldId id="259" r:id="rId13"/>
    <p:sldId id="28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76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4280-9B64-3046-B52E-B2A92B02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B0779-2470-B94B-8600-BE406CC6B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6E43-2B8A-A04E-A160-425A6A7B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F36C-D31E-A24B-AA89-87B08EDC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A7D4-0CCD-9742-8085-B653FCA3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4C3A-1F49-7047-B96A-5BF68D21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77951-7FB1-F441-9BBF-DCB75438F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A8AF6-78AF-8D4D-A4B8-9AC9359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FAFD-68C5-5547-AEEE-F3D85CD2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66CB-CA16-AE42-8B0A-B87244C1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F851B-5440-D641-82FA-E37BF7714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516C6-7E11-0B4C-B53B-309BD417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4F1BA-0CFF-EC42-B9D5-0D1F9B0C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98745-0DB0-0643-A15C-EC6F2E6C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94E52-7830-F44F-A6FC-ACD39E0F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3FA7-D965-6142-95C1-C8DFAF5F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085F-274A-9A42-B3F3-242777A3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3EBD-FDF1-AE4B-8047-340D5353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DDA7E-FD0E-8A47-A327-6325C358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776D-FB60-B349-A4C9-0D8F3976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EB0A-5D21-4E42-8B0B-603F9685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A47F-09D0-F144-8889-1F862A2C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96AA-2CB9-C049-A1F6-ABBA2E30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FD07-412C-8C4F-A533-B176B4D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2C40-92B9-0F42-89A8-9E354BC0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F40D-F6BF-6140-8696-934FF01B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0259-73F2-714D-9050-A4C4B1916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D745E-004F-B24A-A984-5CC1C7375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B74-9B9E-4140-8E0D-59FB39D6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E3DC9-2919-9844-9736-E3BEA1BA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5362D-F95B-8D4B-AD9E-C5236FE3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C01E-4ECF-0F49-8994-C6A2F1ED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C0DC1-E6E6-A742-BF36-3D1104BB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9B044-533D-7646-836F-DCE16B01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3940-C4DA-B446-BEF1-267423708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18358-B327-0D4B-A3B5-D034A03BC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CB7B6-781B-BD43-A39B-8BFD513C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9043F-E249-634D-A4EE-E5743B9D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E74AD-C1E6-A54B-AC7D-97B72BE0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90C3-1BA9-7B42-8015-39875392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BA815-3E26-6949-8BD7-256862A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063F5-67F6-6945-B102-43B5B7C3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DDED0-6CA2-B84C-B958-F0B68355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B21FF-370F-1244-88F8-49740195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480F9-53F6-CA4C-82F2-4A73A836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9AB4E-72CE-004B-8432-664ADC9D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47DF-D574-5846-8354-C0AC4322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9702-B4C9-2E4B-BBB3-DCC8BDE4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B73B5-F536-3F46-A80A-CE22B077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18D37-9CF4-354A-8E68-AC961B05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E6ECC-8912-AB47-9532-7A6FD027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876A9-3485-E645-A161-21EEA72B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CA39-D814-ED49-B8D8-2298DB46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9C48B-BEB6-F643-85AF-2188760AB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A9B6-D6B4-0D4A-B7A9-078D8D1D1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7615A-6423-5747-B163-22B8358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3B645-6270-7F40-ACAB-03A6E36F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123E7-7592-0E43-8193-9510719E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79AA8-50EA-7344-8747-AD0C450E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985D5-9AB0-4A4C-ABFD-5D020945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0241-A9F1-D14A-9917-FBE5633EE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0119-FC2D-184B-9B7C-FDB3C1C42611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F26F-2111-E04F-9E6D-36923EC58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6193-6F9C-9442-A1FA-3865444C5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1E70-7F2F-524B-A4CA-0F77F90E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DA24-6FDA-0E45-9645-78423ACDD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854" y="3168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Advances in Hyperspectral Microwave Sounding from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D08BB-3464-2146-AFAC-E3AF76D3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004" y="273170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Antonia Gambacorta</a:t>
            </a:r>
            <a:r>
              <a:rPr lang="en-US" sz="1800" baseline="30000" dirty="0"/>
              <a:t>1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/>
              <a:t>Mark Stephen</a:t>
            </a:r>
            <a:r>
              <a:rPr lang="en-US" sz="1800" baseline="30000" dirty="0"/>
              <a:t>1</a:t>
            </a:r>
            <a:r>
              <a:rPr lang="en-US" sz="1800" dirty="0"/>
              <a:t>, Fabrizio Gambini</a:t>
            </a:r>
            <a:r>
              <a:rPr lang="en-US" sz="1800" baseline="30000" dirty="0"/>
              <a:t>2</a:t>
            </a:r>
            <a:r>
              <a:rPr lang="en-US" sz="1800" dirty="0"/>
              <a:t>, Priscilla Mohammed</a:t>
            </a:r>
            <a:r>
              <a:rPr lang="en-US" sz="1800" baseline="30000" dirty="0"/>
              <a:t>4</a:t>
            </a:r>
            <a:r>
              <a:rPr lang="en-US" sz="1800" dirty="0"/>
              <a:t>, Dan Sullivan</a:t>
            </a:r>
            <a:r>
              <a:rPr lang="en-US" sz="1800" baseline="30000" dirty="0"/>
              <a:t>1</a:t>
            </a:r>
            <a:r>
              <a:rPr lang="en-US" sz="1800" dirty="0"/>
              <a:t>, John Blaisdell</a:t>
            </a:r>
            <a:r>
              <a:rPr lang="en-US" sz="1800" baseline="30000" dirty="0"/>
              <a:t>3</a:t>
            </a:r>
            <a:r>
              <a:rPr lang="en-US" sz="1800" dirty="0"/>
              <a:t>, Isaac Moradi</a:t>
            </a:r>
            <a:r>
              <a:rPr lang="en-US" sz="1800" baseline="30000" dirty="0"/>
              <a:t>5 </a:t>
            </a:r>
            <a:r>
              <a:rPr lang="en-US" sz="1800" dirty="0"/>
              <a:t>, </a:t>
            </a:r>
            <a:r>
              <a:rPr lang="en-US" sz="1800" dirty="0" err="1"/>
              <a:t>Yanqiu</a:t>
            </a:r>
            <a:r>
              <a:rPr lang="en-US" sz="1800" dirty="0"/>
              <a:t> Zhu</a:t>
            </a:r>
            <a:r>
              <a:rPr lang="en-US" sz="1800" baseline="30000" dirty="0"/>
              <a:t>1</a:t>
            </a:r>
            <a:r>
              <a:rPr lang="en-US" sz="1800" dirty="0"/>
              <a:t>, Will McCarty</a:t>
            </a:r>
            <a:r>
              <a:rPr lang="en-US" sz="1800" baseline="30000" dirty="0"/>
              <a:t>1</a:t>
            </a:r>
            <a:r>
              <a:rPr lang="en-US" sz="1800" dirty="0"/>
              <a:t>, Greg Blumberg</a:t>
            </a:r>
            <a:r>
              <a:rPr lang="en-US" sz="1800" baseline="30000" dirty="0"/>
              <a:t>1</a:t>
            </a:r>
            <a:r>
              <a:rPr lang="en-US" sz="1800" dirty="0"/>
              <a:t>, Joseph Santanello</a:t>
            </a:r>
            <a:r>
              <a:rPr lang="en-US" sz="1800" baseline="30000" dirty="0"/>
              <a:t>1</a:t>
            </a:r>
            <a:r>
              <a:rPr lang="en-US" sz="1800" dirty="0"/>
              <a:t> and Jeff Piepmeier</a:t>
            </a:r>
            <a:r>
              <a:rPr lang="en-US" sz="1800" baseline="30000" dirty="0"/>
              <a:t>1</a:t>
            </a:r>
            <a:r>
              <a:rPr lang="en-US" sz="1800" dirty="0">
                <a:effectLst/>
              </a:rPr>
              <a:t>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NOAA SAT Meeting - November 29</a:t>
            </a:r>
            <a:r>
              <a:rPr lang="en-US" sz="1800" baseline="30000" dirty="0"/>
              <a:t>th</a:t>
            </a:r>
            <a:r>
              <a:rPr lang="en-US" sz="1800" dirty="0"/>
              <a:t>,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6F517-B900-4341-95AE-662784BEA6F0}"/>
              </a:ext>
            </a:extLst>
          </p:cNvPr>
          <p:cNvSpPr/>
          <p:nvPr/>
        </p:nvSpPr>
        <p:spPr>
          <a:xfrm>
            <a:off x="547168" y="5362234"/>
            <a:ext cx="6096000" cy="11846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NASA Goddard Space Flight Center (GSFC), Greenbelt, MD 20771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University of Maryland Baltimore County (UMBC), Baltimore, MD 21250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Science Applications International Corporation (SAIC), Reston, VA 20190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Morgan State University (MSU), Baltimore, MD 21251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Maryland (UM), College Park, MD 20742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7588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Retrieval Impact Study – Bias Error Performance </a:t>
            </a:r>
            <a:br>
              <a:rPr lang="en-US" dirty="0"/>
            </a:br>
            <a:r>
              <a:rPr lang="en-US" dirty="0"/>
              <a:t>(Ocean, clear, global sample)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76" y="1825625"/>
            <a:ext cx="3913424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HyMPI</a:t>
            </a:r>
            <a:r>
              <a:rPr lang="en-US" sz="2000" dirty="0"/>
              <a:t> reduces the POR temperature BIAS error (left) by 50% in the PBL. </a:t>
            </a:r>
          </a:p>
          <a:p>
            <a:r>
              <a:rPr lang="en-US" sz="2000" dirty="0"/>
              <a:t>The water vapor BIAS error (right) almost reaches zero in the PBL domain and all along the free troposphere.</a:t>
            </a:r>
          </a:p>
          <a:p>
            <a:r>
              <a:rPr lang="en-US" sz="2000" dirty="0"/>
              <a:t>The improvements shown, both in the PBL and the free troposphere above, will lead to significant enhancement in the identification of the PBL height as well.</a:t>
            </a:r>
          </a:p>
          <a:p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10932F-7B4B-D24B-9C29-7B89AF822220}"/>
              </a:ext>
            </a:extLst>
          </p:cNvPr>
          <p:cNvGrpSpPr/>
          <p:nvPr/>
        </p:nvGrpSpPr>
        <p:grpSpPr>
          <a:xfrm>
            <a:off x="134807" y="1553379"/>
            <a:ext cx="7433781" cy="5056742"/>
            <a:chOff x="1236493" y="630164"/>
            <a:chExt cx="8703011" cy="538581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53CEDD-25D9-8741-B86F-88FA6430B3A2}"/>
                </a:ext>
              </a:extLst>
            </p:cNvPr>
            <p:cNvGrpSpPr/>
            <p:nvPr/>
          </p:nvGrpSpPr>
          <p:grpSpPr>
            <a:xfrm>
              <a:off x="1236493" y="630164"/>
              <a:ext cx="8257752" cy="5385816"/>
              <a:chOff x="1179343" y="630164"/>
              <a:chExt cx="8257752" cy="538581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887863-18C9-BD4A-896F-7C25AB990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2212"/>
              <a:stretch/>
            </p:blipFill>
            <p:spPr>
              <a:xfrm>
                <a:off x="1179343" y="630164"/>
                <a:ext cx="4230858" cy="538581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F0335D7-882B-0446-9DC1-C2863933E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082" r="2552"/>
              <a:stretch/>
            </p:blipFill>
            <p:spPr>
              <a:xfrm>
                <a:off x="5420643" y="630164"/>
                <a:ext cx="4016452" cy="5385816"/>
              </a:xfrm>
              <a:prstGeom prst="rect">
                <a:avLst/>
              </a:prstGeom>
            </p:spPr>
          </p:pic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BF471B-CF6E-1842-8392-6F6B0FC5C499}"/>
                </a:ext>
              </a:extLst>
            </p:cNvPr>
            <p:cNvCxnSpPr/>
            <p:nvPr/>
          </p:nvCxnSpPr>
          <p:spPr>
            <a:xfrm>
              <a:off x="1695155" y="4226883"/>
              <a:ext cx="824434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AE762F-7388-C44C-8600-04A649EED1F8}"/>
                </a:ext>
              </a:extLst>
            </p:cNvPr>
            <p:cNvCxnSpPr/>
            <p:nvPr/>
          </p:nvCxnSpPr>
          <p:spPr>
            <a:xfrm>
              <a:off x="2565310" y="4235363"/>
              <a:ext cx="0" cy="773186"/>
            </a:xfrm>
            <a:prstGeom prst="straightConnector1">
              <a:avLst/>
            </a:prstGeom>
            <a:ln w="15875">
              <a:solidFill>
                <a:srgbClr val="C5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680EED-D07D-BD46-A338-FEDD114C524C}"/>
                </a:ext>
              </a:extLst>
            </p:cNvPr>
            <p:cNvSpPr txBox="1"/>
            <p:nvPr/>
          </p:nvSpPr>
          <p:spPr>
            <a:xfrm>
              <a:off x="2535818" y="441861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500FF"/>
                  </a:solidFill>
                </a:rPr>
                <a:t>PBL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7C4874-5A03-614B-ADD8-1A9849D252B3}"/>
                </a:ext>
              </a:extLst>
            </p:cNvPr>
            <p:cNvSpPr/>
            <p:nvPr/>
          </p:nvSpPr>
          <p:spPr>
            <a:xfrm>
              <a:off x="7526798" y="3866249"/>
              <a:ext cx="896025" cy="1323439"/>
            </a:xfrm>
            <a:prstGeom prst="ellipse">
              <a:avLst/>
            </a:prstGeom>
            <a:noFill/>
            <a:ln w="31750">
              <a:solidFill>
                <a:srgbClr val="FF47E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5F098A-EE42-B646-A2D7-60AB36B9328C}"/>
                </a:ext>
              </a:extLst>
            </p:cNvPr>
            <p:cNvSpPr/>
            <p:nvPr/>
          </p:nvSpPr>
          <p:spPr>
            <a:xfrm>
              <a:off x="3951279" y="3917661"/>
              <a:ext cx="1182436" cy="1202522"/>
            </a:xfrm>
            <a:prstGeom prst="ellipse">
              <a:avLst/>
            </a:prstGeom>
            <a:noFill/>
            <a:ln w="31750">
              <a:solidFill>
                <a:srgbClr val="FF47E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39">
              <a:extLst>
                <a:ext uri="{FF2B5EF4-FFF2-40B4-BE49-F238E27FC236}">
                  <a16:creationId xmlns:a16="http://schemas.microsoft.com/office/drawing/2014/main" id="{8AA7704D-93F3-FD43-BFCE-2AAB14E7DD09}"/>
                </a:ext>
              </a:extLst>
            </p:cNvPr>
            <p:cNvSpPr txBox="1"/>
            <p:nvPr/>
          </p:nvSpPr>
          <p:spPr>
            <a:xfrm>
              <a:off x="8335005" y="4128434"/>
              <a:ext cx="1112026" cy="1406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EFE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First Guess</a:t>
              </a:r>
            </a:p>
            <a:p>
              <a:pPr algn="r"/>
              <a:r>
                <a:rPr lang="en-US" sz="12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118/183 GHz</a:t>
              </a:r>
            </a:p>
            <a:p>
              <a:pPr algn="r"/>
              <a:r>
                <a:rPr lang="en-US" sz="1200" b="1" dirty="0">
                  <a:solidFill>
                    <a:srgbClr val="0B17F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ATMS</a:t>
              </a:r>
            </a:p>
            <a:p>
              <a:pPr algn="r"/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HMW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24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758889" cy="1325563"/>
          </a:xfrm>
        </p:spPr>
        <p:txBody>
          <a:bodyPr/>
          <a:lstStyle/>
          <a:p>
            <a:r>
              <a:rPr lang="en-US" dirty="0"/>
              <a:t>Stratocumulus Cloud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46" y="4164375"/>
            <a:ext cx="10670754" cy="2012587"/>
          </a:xfrm>
        </p:spPr>
        <p:txBody>
          <a:bodyPr>
            <a:noAutofit/>
          </a:bodyPr>
          <a:lstStyle/>
          <a:p>
            <a:r>
              <a:rPr lang="en-US" sz="2000" dirty="0"/>
              <a:t>Figure a) is a cloud liquid water profile from the area. Figure b), c), and d) show the first guess, ATMS and ATMS + </a:t>
            </a:r>
            <a:r>
              <a:rPr lang="en-US" sz="2000" dirty="0" err="1"/>
              <a:t>HyMPI</a:t>
            </a:r>
            <a:r>
              <a:rPr lang="en-US" sz="2000" dirty="0"/>
              <a:t> derived water vapor departure from the truth at 875 </a:t>
            </a:r>
            <a:r>
              <a:rPr lang="en-US" sz="2000" dirty="0" err="1"/>
              <a:t>hPa</a:t>
            </a:r>
            <a:r>
              <a:rPr lang="en-US" sz="2000" dirty="0"/>
              <a:t>. </a:t>
            </a:r>
          </a:p>
          <a:p>
            <a:r>
              <a:rPr lang="en-US" sz="2000" b="1" dirty="0" err="1"/>
              <a:t>HyMPI</a:t>
            </a:r>
            <a:r>
              <a:rPr lang="en-US" sz="2000" b="1" dirty="0"/>
              <a:t> provides significant enhancement in the water vapor at the top of the PBL.</a:t>
            </a:r>
            <a:r>
              <a:rPr lang="en-US" sz="2000" dirty="0"/>
              <a:t> Improved water vapor fields in stratocumulus cloudy scenes are critical for cloud-climate feedbacks and numerical weather prediction.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B3CAED-13D2-DC47-BD7A-2592B809A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119" r="1381" b="3802"/>
          <a:stretch/>
        </p:blipFill>
        <p:spPr bwMode="auto">
          <a:xfrm>
            <a:off x="2215309" y="1528487"/>
            <a:ext cx="7320230" cy="2635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20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E5ED-4E7C-6046-8DA7-E8AE1269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Conclusive Remarks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C222-35AE-6248-99D4-ADBE079A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b="1" dirty="0"/>
              <a:t>This presentation provides preliminary results </a:t>
            </a:r>
            <a:r>
              <a:rPr lang="en-US" dirty="0"/>
              <a:t>showing significant enhancements in the thermodynamic retrieval vertical structure with respect to POR products that can be key to numerous climate and weather forecasting applications, particularly in the PBL. </a:t>
            </a:r>
          </a:p>
          <a:p>
            <a:pPr marL="285750" indent="-285750"/>
            <a:r>
              <a:rPr lang="en-US" b="1" dirty="0"/>
              <a:t>What driving applications (improved and new) can we develop? </a:t>
            </a:r>
            <a:r>
              <a:rPr lang="en-US" dirty="0"/>
              <a:t>What are the requirements?</a:t>
            </a:r>
          </a:p>
          <a:p>
            <a:pPr marL="285750" indent="-285750"/>
            <a:r>
              <a:rPr lang="en-US" b="1" dirty="0"/>
              <a:t>Our goal is to actively engage the science community </a:t>
            </a:r>
            <a:r>
              <a:rPr lang="en-US" dirty="0"/>
              <a:t>during this critical trade study phase and seek feedback on product requirements that can help consolidating instrument specifications and its science and applications’ traceability.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6021-A90F-AC4F-B277-A40BC361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52047-BCD3-F64F-9BFD-F5AEF734E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E53CD33-A377-9846-AF20-959509BA33AD}"/>
              </a:ext>
            </a:extLst>
          </p:cNvPr>
          <p:cNvGrpSpPr/>
          <p:nvPr/>
        </p:nvGrpSpPr>
        <p:grpSpPr>
          <a:xfrm>
            <a:off x="1165814" y="587828"/>
            <a:ext cx="9153844" cy="5917039"/>
            <a:chOff x="1225685" y="489857"/>
            <a:chExt cx="9153844" cy="59170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00E2501-0583-A645-9447-AE20CDB4F9B8}"/>
                </a:ext>
              </a:extLst>
            </p:cNvPr>
            <p:cNvGrpSpPr/>
            <p:nvPr/>
          </p:nvGrpSpPr>
          <p:grpSpPr>
            <a:xfrm>
              <a:off x="1225685" y="661416"/>
              <a:ext cx="9153844" cy="5745480"/>
              <a:chOff x="1559319" y="661416"/>
              <a:chExt cx="9153844" cy="5745480"/>
            </a:xfrm>
          </p:grpSpPr>
          <p:pic>
            <p:nvPicPr>
              <p:cNvPr id="9" name="Picture 8" descr="Chart, diagram, box and whisker chart&#10;&#10;Description automatically generated">
                <a:extLst>
                  <a:ext uri="{FF2B5EF4-FFF2-40B4-BE49-F238E27FC236}">
                    <a16:creationId xmlns:a16="http://schemas.microsoft.com/office/drawing/2014/main" id="{AC33D72C-1423-0A46-A3AB-3E118116C8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13" t="8113" r="2907" b="4829"/>
              <a:stretch/>
            </p:blipFill>
            <p:spPr>
              <a:xfrm>
                <a:off x="1559319" y="3604768"/>
                <a:ext cx="9153844" cy="2802128"/>
              </a:xfrm>
              <a:prstGeom prst="rect">
                <a:avLst/>
              </a:prstGeom>
            </p:spPr>
          </p:pic>
          <p:pic>
            <p:nvPicPr>
              <p:cNvPr id="15" name="Picture 14" descr="Chart&#10;&#10;Description automatically generated">
                <a:extLst>
                  <a:ext uri="{FF2B5EF4-FFF2-40B4-BE49-F238E27FC236}">
                    <a16:creationId xmlns:a16="http://schemas.microsoft.com/office/drawing/2014/main" id="{3FA72C27-9468-B24F-887C-9C777CE900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70" t="10918" r="2907"/>
              <a:stretch/>
            </p:blipFill>
            <p:spPr>
              <a:xfrm>
                <a:off x="1809496" y="661416"/>
                <a:ext cx="8778240" cy="2802128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88B783-9926-DD48-9CB4-9CB63992C2A3}"/>
                  </a:ext>
                </a:extLst>
              </p:cNvPr>
              <p:cNvSpPr txBox="1"/>
              <p:nvPr/>
            </p:nvSpPr>
            <p:spPr>
              <a:xfrm>
                <a:off x="3313481" y="2545080"/>
                <a:ext cx="712795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23.8  30.4      50–57.3                  88.2  92              118.8                              165.5.     183.3        204.0</a:t>
                </a:r>
              </a:p>
              <a:p>
                <a:endParaRPr lang="en-US" sz="14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F4C556-98B4-CC41-A05B-CA51C6157049}"/>
                  </a:ext>
                </a:extLst>
              </p:cNvPr>
              <p:cNvSpPr txBox="1"/>
              <p:nvPr/>
            </p:nvSpPr>
            <p:spPr>
              <a:xfrm>
                <a:off x="3642688" y="3359549"/>
                <a:ext cx="60888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Garamond" panose="02020404030301010803" pitchFamily="18" charset="0"/>
                  </a:rPr>
                  <a:t>HyMPI</a:t>
                </a:r>
                <a:r>
                  <a:rPr lang="en-US" b="1" dirty="0">
                    <a:latin typeface="Garamond" panose="02020404030301010803" pitchFamily="18" charset="0"/>
                  </a:rPr>
                  <a:t> Frequency Coverage </a:t>
                </a:r>
                <a:r>
                  <a:rPr lang="en-US" dirty="0">
                    <a:latin typeface="Garamond" panose="02020404030301010803" pitchFamily="18" charset="0"/>
                  </a:rPr>
                  <a:t>(20 – 220 GHz)</a:t>
                </a:r>
                <a:endParaRPr lang="en-US" b="1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6EF8F72-3387-104B-BF55-CFACB18146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6367" y="2836299"/>
                <a:ext cx="0" cy="166693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8EC09B8-46B9-FA49-A2A6-D5CC8A7CA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3237" y="2836299"/>
                <a:ext cx="0" cy="161937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82633E1-3E44-5C4F-86A4-8735ACB8F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4121" y="2818011"/>
                <a:ext cx="0" cy="166693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9420DDB-1E66-264C-B650-CF96A9811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3865" y="2836299"/>
                <a:ext cx="0" cy="157167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A02DFBE-4258-9842-9DF0-CBA50E9DAD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5536" y="2836299"/>
                <a:ext cx="0" cy="161919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8B7712E-2E9B-CC4E-83B8-D70329430C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4112" y="2836302"/>
                <a:ext cx="0" cy="161937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5877F1-3978-F24B-8B18-DFC9E3F50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9886" y="2836306"/>
                <a:ext cx="0" cy="161937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38B45B5-D47E-FC49-857A-9DC2B6E2A1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7710" y="2836312"/>
                <a:ext cx="0" cy="161937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82086D-8FDC-C64A-8B03-E13C0B6FF390}"/>
                  </a:ext>
                </a:extLst>
              </p:cNvPr>
              <p:cNvSpPr txBox="1"/>
              <p:nvPr/>
            </p:nvSpPr>
            <p:spPr>
              <a:xfrm>
                <a:off x="5017624" y="2965175"/>
                <a:ext cx="4226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B17F4"/>
                    </a:solidFill>
                    <a:latin typeface="Garamond" panose="02020404030301010803" pitchFamily="18" charset="0"/>
                  </a:rPr>
                  <a:t>ATMS</a:t>
                </a:r>
                <a:r>
                  <a:rPr lang="en-US" sz="1600" b="1" dirty="0">
                    <a:latin typeface="Garamond" panose="02020404030301010803" pitchFamily="18" charset="0"/>
                  </a:rPr>
                  <a:t>/</a:t>
                </a:r>
                <a:r>
                  <a:rPr lang="en-US" sz="1600" b="1" dirty="0">
                    <a:solidFill>
                      <a:srgbClr val="00B050"/>
                    </a:solidFill>
                    <a:latin typeface="Garamond" panose="02020404030301010803" pitchFamily="18" charset="0"/>
                  </a:rPr>
                  <a:t>TROPICS</a:t>
                </a:r>
                <a:r>
                  <a:rPr lang="en-US" sz="1600" b="1" dirty="0">
                    <a:latin typeface="Garamond" panose="02020404030301010803" pitchFamily="18" charset="0"/>
                  </a:rPr>
                  <a:t> Channel Frequencies </a:t>
                </a:r>
                <a:r>
                  <a:rPr lang="en-US" sz="1600" dirty="0">
                    <a:latin typeface="Garamond" panose="02020404030301010803" pitchFamily="18" charset="0"/>
                  </a:rPr>
                  <a:t>(GHz)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B8E5B35-CC32-AC46-BEC4-41FD4F368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5136" y="2836807"/>
                <a:ext cx="0" cy="161919"/>
              </a:xfrm>
              <a:prstGeom prst="straightConnector1">
                <a:avLst/>
              </a:prstGeom>
              <a:ln w="22225">
                <a:solidFill>
                  <a:srgbClr val="0B17F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A51B089-2767-EC4B-961A-48B7AC7A2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3481" y="3391164"/>
                <a:ext cx="712795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35">
                <a:extLst>
                  <a:ext uri="{FF2B5EF4-FFF2-40B4-BE49-F238E27FC236}">
                    <a16:creationId xmlns:a16="http://schemas.microsoft.com/office/drawing/2014/main" id="{27D38B65-A3FB-0442-B823-FFDD970CDF5F}"/>
                  </a:ext>
                </a:extLst>
              </p:cNvPr>
              <p:cNvSpPr txBox="1"/>
              <p:nvPr/>
            </p:nvSpPr>
            <p:spPr>
              <a:xfrm>
                <a:off x="4736464" y="2002790"/>
                <a:ext cx="448945" cy="432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2</a:t>
                </a:r>
                <a:endParaRPr lang="en-US" sz="1600" dirty="0"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36">
                <a:extLst>
                  <a:ext uri="{FF2B5EF4-FFF2-40B4-BE49-F238E27FC236}">
                    <a16:creationId xmlns:a16="http://schemas.microsoft.com/office/drawing/2014/main" id="{CA364E22-CBD2-DD40-BC2D-990559714B73}"/>
                  </a:ext>
                </a:extLst>
              </p:cNvPr>
              <p:cNvSpPr txBox="1"/>
              <p:nvPr/>
            </p:nvSpPr>
            <p:spPr>
              <a:xfrm>
                <a:off x="8947785" y="1813560"/>
                <a:ext cx="602611" cy="432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O</a:t>
                </a:r>
                <a:endParaRPr lang="en-US" sz="1600" dirty="0"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37">
                <a:extLst>
                  <a:ext uri="{FF2B5EF4-FFF2-40B4-BE49-F238E27FC236}">
                    <a16:creationId xmlns:a16="http://schemas.microsoft.com/office/drawing/2014/main" id="{C3C2C40C-18E0-A744-AF9A-1B97EFD54EF4}"/>
                  </a:ext>
                </a:extLst>
              </p:cNvPr>
              <p:cNvSpPr txBox="1"/>
              <p:nvPr/>
            </p:nvSpPr>
            <p:spPr>
              <a:xfrm>
                <a:off x="3442970" y="2148840"/>
                <a:ext cx="512562" cy="432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O</a:t>
                </a:r>
                <a:endParaRPr lang="en-US" sz="1400" dirty="0"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B525CE7-8595-CB4B-8F25-521A359AE6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0567" y="1498600"/>
                <a:ext cx="0" cy="335993"/>
              </a:xfrm>
              <a:prstGeom prst="straightConnector1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FEE78E8C-B429-4D4A-A59A-7EA875A69A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8767" y="1701800"/>
                <a:ext cx="0" cy="335993"/>
              </a:xfrm>
              <a:prstGeom prst="straightConnector1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 Box 35">
                <a:extLst>
                  <a:ext uri="{FF2B5EF4-FFF2-40B4-BE49-F238E27FC236}">
                    <a16:creationId xmlns:a16="http://schemas.microsoft.com/office/drawing/2014/main" id="{5073C82F-D70C-BC49-8419-9978C10DB98A}"/>
                  </a:ext>
                </a:extLst>
              </p:cNvPr>
              <p:cNvSpPr txBox="1"/>
              <p:nvPr/>
            </p:nvSpPr>
            <p:spPr>
              <a:xfrm>
                <a:off x="6781164" y="2015490"/>
                <a:ext cx="448945" cy="432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" pitchFamily="2" charset="0"/>
                    <a:cs typeface="Times New Roman" panose="02020603050405020304" pitchFamily="18" charset="0"/>
                  </a:rPr>
                  <a:t>2</a:t>
                </a:r>
                <a:endParaRPr lang="en-US" sz="1600" dirty="0"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C876BB6-A00B-594B-84FE-C21894EA9E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8067" y="1714500"/>
                <a:ext cx="0" cy="335993"/>
              </a:xfrm>
              <a:prstGeom prst="straightConnector1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BA42CA8-5E62-BE47-AE32-31CD3C375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4167" y="1854200"/>
                <a:ext cx="0" cy="335993"/>
              </a:xfrm>
              <a:prstGeom prst="straightConnector1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23C592C-CA13-4F42-8D58-A6915C9E5457}"/>
                  </a:ext>
                </a:extLst>
              </p:cNvPr>
              <p:cNvSpPr txBox="1"/>
              <p:nvPr/>
            </p:nvSpPr>
            <p:spPr>
              <a:xfrm>
                <a:off x="9519556" y="1054100"/>
                <a:ext cx="811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 panose="02020404030301010803" pitchFamily="18" charset="0"/>
                  </a:rPr>
                  <a:t>window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33FDBC-9AC4-1046-861B-66B41628AB3A}"/>
                  </a:ext>
                </a:extLst>
              </p:cNvPr>
              <p:cNvSpPr txBox="1"/>
              <p:nvPr/>
            </p:nvSpPr>
            <p:spPr>
              <a:xfrm>
                <a:off x="7607300" y="1028700"/>
                <a:ext cx="811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 panose="02020404030301010803" pitchFamily="18" charset="0"/>
                  </a:rPr>
                  <a:t>window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1D5CD79-C94A-1642-B226-B13A6F76B083}"/>
                  </a:ext>
                </a:extLst>
              </p:cNvPr>
              <p:cNvSpPr txBox="1"/>
              <p:nvPr/>
            </p:nvSpPr>
            <p:spPr>
              <a:xfrm>
                <a:off x="5604326" y="1224644"/>
                <a:ext cx="811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 panose="02020404030301010803" pitchFamily="18" charset="0"/>
                  </a:rPr>
                  <a:t>window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F8A537D-DFFB-E641-AF83-31FFD13344B2}"/>
                  </a:ext>
                </a:extLst>
              </p:cNvPr>
              <p:cNvSpPr txBox="1"/>
              <p:nvPr/>
            </p:nvSpPr>
            <p:spPr>
              <a:xfrm>
                <a:off x="3771900" y="1790700"/>
                <a:ext cx="811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Garamond" panose="02020404030301010803" pitchFamily="18" charset="0"/>
                  </a:rPr>
                  <a:t>window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DAE812-582B-6F4C-A5C9-D1AD988A15DE}"/>
                  </a:ext>
                </a:extLst>
              </p:cNvPr>
              <p:cNvSpPr txBox="1"/>
              <p:nvPr/>
            </p:nvSpPr>
            <p:spPr>
              <a:xfrm>
                <a:off x="2808514" y="1841500"/>
                <a:ext cx="7369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aramond" panose="02020404030301010803" pitchFamily="18" charset="0"/>
                  </a:rPr>
                  <a:t>window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09ED0EE-B30A-EB41-91D3-587A21990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7886" y="2836306"/>
                <a:ext cx="0" cy="161937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0D17743-F0FC-E24E-853C-D0553B1A108A}"/>
                  </a:ext>
                </a:extLst>
              </p:cNvPr>
              <p:cNvSpPr/>
              <p:nvPr/>
            </p:nvSpPr>
            <p:spPr>
              <a:xfrm>
                <a:off x="4842268" y="1498791"/>
                <a:ext cx="150636" cy="1193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CC8EB6-E5F6-2842-99B5-F3AD46BD5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373" b="26572"/>
            <a:stretch/>
          </p:blipFill>
          <p:spPr>
            <a:xfrm>
              <a:off x="2811561" y="575165"/>
              <a:ext cx="7127951" cy="1840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001899-7D9E-D14C-A22C-4D94EB5B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3814" y="847161"/>
              <a:ext cx="6404723" cy="1660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F66CAE-50B8-6A4E-851E-462490EDF322}"/>
                </a:ext>
              </a:extLst>
            </p:cNvPr>
            <p:cNvSpPr txBox="1"/>
            <p:nvPr/>
          </p:nvSpPr>
          <p:spPr>
            <a:xfrm>
              <a:off x="1922178" y="489857"/>
              <a:ext cx="592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RFI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C84B8B-B727-B247-AA91-0FF0E1A8F799}"/>
                </a:ext>
              </a:extLst>
            </p:cNvPr>
            <p:cNvCxnSpPr>
              <a:cxnSpLocks/>
            </p:cNvCxnSpPr>
            <p:nvPr/>
          </p:nvCxnSpPr>
          <p:spPr>
            <a:xfrm>
              <a:off x="2372403" y="673912"/>
              <a:ext cx="736933" cy="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3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5A5072CF-638A-2540-B9C8-9B7E69A1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387157"/>
            <a:ext cx="10880075" cy="1325563"/>
          </a:xfrm>
        </p:spPr>
        <p:txBody>
          <a:bodyPr/>
          <a:lstStyle/>
          <a:p>
            <a:pPr algn="ctr"/>
            <a:r>
              <a:rPr lang="en-US" dirty="0"/>
              <a:t>Motivations, Trade Studies,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6AD82-EE64-2347-9D00-3AE00A2386E0}"/>
              </a:ext>
            </a:extLst>
          </p:cNvPr>
          <p:cNvSpPr txBox="1"/>
          <p:nvPr/>
        </p:nvSpPr>
        <p:spPr>
          <a:xfrm>
            <a:off x="1068636" y="1619480"/>
            <a:ext cx="9816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Hyperspectral Microwave Measurements </a:t>
            </a:r>
            <a:r>
              <a:rPr lang="en-US" sz="2000" dirty="0"/>
              <a:t>have been long advocated by meteorological and space agencies worldwide to improve temperature, water vapor and hydrometeors retrieval from space.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Recent advances in Photonic Integrated Circuits (PICs) technology </a:t>
            </a:r>
            <a:r>
              <a:rPr lang="en-US" sz="2000" dirty="0"/>
              <a:t>have opened a new era of hyperspectral microwave instrument development. Our team at GSFC has been awarded the development of a </a:t>
            </a:r>
            <a:r>
              <a:rPr lang="en-US" sz="2000" b="1" dirty="0"/>
              <a:t>Hyperspectral Microwave Photonic Instrument (</a:t>
            </a:r>
            <a:r>
              <a:rPr lang="en-US" sz="2000" b="1" dirty="0" err="1"/>
              <a:t>HyMPI</a:t>
            </a:r>
            <a:r>
              <a:rPr lang="en-US" sz="2000" b="1" dirty="0"/>
              <a:t>), </a:t>
            </a:r>
            <a:r>
              <a:rPr lang="en-US" sz="2000" dirty="0"/>
              <a:t>configured to provide extended, high spectral resolution coverage in the microwave domain of the Earth’s thermal radiation.</a:t>
            </a:r>
            <a:r>
              <a:rPr lang="en-US" sz="20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presentation provides preliminary results </a:t>
            </a:r>
            <a:r>
              <a:rPr lang="en-US" sz="2000" dirty="0"/>
              <a:t>showing significant enhancements in the thermodynamic retrieval vertical structure with respect to POR products that can be key to numerous climate and weather forecasting applications, particularly in the PBL.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Our goal is to actively engage the science community </a:t>
            </a:r>
            <a:r>
              <a:rPr lang="en-US" sz="2000" dirty="0"/>
              <a:t>during this critical trade study phase and seek feedback on product requirements that can help consolidating instrument specifications and its science and applications’ traceability.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27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A44F-9461-0B4F-8E54-5D1B9DC8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HyMPI’s</a:t>
            </a:r>
            <a:r>
              <a:rPr lang="en-US" dirty="0"/>
              <a:t> Baseline Configuration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0F8B-4DB1-9A4D-BF33-70DCE822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9958"/>
            <a:ext cx="10515600" cy="1247004"/>
          </a:xfrm>
        </p:spPr>
        <p:txBody>
          <a:bodyPr>
            <a:noAutofit/>
          </a:bodyPr>
          <a:lstStyle/>
          <a:p>
            <a:r>
              <a:rPr lang="en-US" sz="1400" dirty="0"/>
              <a:t>The design presented in [Aires </a:t>
            </a:r>
            <a:r>
              <a:rPr lang="en-US" sz="1400" i="1" dirty="0"/>
              <a:t>et al.,</a:t>
            </a:r>
            <a:r>
              <a:rPr lang="en-US" sz="1400" dirty="0"/>
              <a:t> 2015; Aires </a:t>
            </a:r>
            <a:r>
              <a:rPr lang="en-US" sz="1400" i="1" dirty="0"/>
              <a:t>et al.,</a:t>
            </a:r>
            <a:r>
              <a:rPr lang="en-US" sz="1400" dirty="0"/>
              <a:t> 2017] was used as a reference design with some augmentation. </a:t>
            </a:r>
          </a:p>
          <a:p>
            <a:r>
              <a:rPr lang="en-US" sz="1400" b="1" dirty="0"/>
              <a:t>One of </a:t>
            </a:r>
            <a:r>
              <a:rPr lang="en-US" sz="1400" b="1" dirty="0" err="1"/>
              <a:t>HyMPI’s</a:t>
            </a:r>
            <a:r>
              <a:rPr lang="en-US" sz="1400" b="1" dirty="0"/>
              <a:t> baseline configurations </a:t>
            </a:r>
            <a:r>
              <a:rPr lang="en-US" sz="1400" dirty="0"/>
              <a:t>is characterized by continuous spectral coverage along the oxygen absorption lines in the 52.6-57.3 GHz, 63.3-67.9 GHz (spectral resolution 10 MHz), and 113.7-123.7 GHz spectral bands (spectral resolution 20 MHz), used to retrieve the vertical temperature profile. It has full-spectrum coverage in the water vapor absorption line centered in the 173.3-193.3 GHz band (spectral resolution of 40 MHz), used to retrieve the vertical water vapor profile. In addition to 22 “window” channels from Aires </a:t>
            </a:r>
            <a:r>
              <a:rPr lang="en-US" sz="1400" i="1" dirty="0"/>
              <a:t>et al</a:t>
            </a:r>
            <a:r>
              <a:rPr lang="en-US" sz="1400" dirty="0"/>
              <a:t>., 2015, we have studied the full interstitial window regions.</a:t>
            </a:r>
            <a:r>
              <a:rPr lang="en-US" sz="1400" dirty="0">
                <a:effectLst/>
              </a:rPr>
              <a:t> </a:t>
            </a:r>
          </a:p>
          <a:p>
            <a:r>
              <a:rPr lang="en-US" sz="1400" dirty="0"/>
              <a:t>Red bars are regions of Radio Frequency Interference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B28737-19CD-204E-A7BE-C3922B435403}"/>
              </a:ext>
            </a:extLst>
          </p:cNvPr>
          <p:cNvGrpSpPr/>
          <p:nvPr/>
        </p:nvGrpSpPr>
        <p:grpSpPr>
          <a:xfrm>
            <a:off x="1415991" y="1601384"/>
            <a:ext cx="8778240" cy="3239024"/>
            <a:chOff x="1415991" y="587828"/>
            <a:chExt cx="8778240" cy="3239024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A10098BF-05CF-0249-8417-19B542F85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0" t="10918" r="2907"/>
            <a:stretch/>
          </p:blipFill>
          <p:spPr>
            <a:xfrm>
              <a:off x="1415991" y="759387"/>
              <a:ext cx="8778240" cy="28021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064A1A-3454-F146-A148-1BEE0FCC2948}"/>
                </a:ext>
              </a:extLst>
            </p:cNvPr>
            <p:cNvSpPr txBox="1"/>
            <p:nvPr/>
          </p:nvSpPr>
          <p:spPr>
            <a:xfrm>
              <a:off x="2919976" y="2643051"/>
              <a:ext cx="71279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23.8  30.4      50–57.3                  88.2  92              118.8                              165.5.     183.3        204.0</a:t>
              </a:r>
            </a:p>
            <a:p>
              <a:endParaRPr lang="en-US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8AC566-94A7-E340-866D-4064314C1A6B}"/>
                </a:ext>
              </a:extLst>
            </p:cNvPr>
            <p:cNvSpPr txBox="1"/>
            <p:nvPr/>
          </p:nvSpPr>
          <p:spPr>
            <a:xfrm>
              <a:off x="3249183" y="3457520"/>
              <a:ext cx="60888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Garamond" panose="02020404030301010803" pitchFamily="18" charset="0"/>
                </a:rPr>
                <a:t>HyMPI</a:t>
              </a:r>
              <a:r>
                <a:rPr lang="en-US" b="1" dirty="0">
                  <a:latin typeface="Garamond" panose="02020404030301010803" pitchFamily="18" charset="0"/>
                </a:rPr>
                <a:t> Frequency Coverage </a:t>
              </a:r>
              <a:r>
                <a:rPr lang="en-US" dirty="0">
                  <a:latin typeface="Garamond" panose="02020404030301010803" pitchFamily="18" charset="0"/>
                </a:rPr>
                <a:t>(20 – 220 GHz)</a:t>
              </a:r>
              <a:endParaRPr lang="en-US" b="1" dirty="0">
                <a:latin typeface="Garamond" panose="02020404030301010803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1768470-DB2F-D044-A413-C79FCBA69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2862" y="2934270"/>
              <a:ext cx="0" cy="166693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0AA05AB-4315-694D-8547-77A78CB13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732" y="2934270"/>
              <a:ext cx="0" cy="161937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8C03A8-D410-064B-9C94-E2307F2B9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0616" y="2915982"/>
              <a:ext cx="0" cy="166693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F4BF1A-6FBF-304A-B493-9A03AA74AA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0360" y="2934270"/>
              <a:ext cx="0" cy="157167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EB2B83D-2AA2-9E43-8994-8AE12C527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031" y="2934270"/>
              <a:ext cx="0" cy="161919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BD1904-CC8A-9043-BF54-EED137F382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0607" y="2934273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9BB34D-A107-B34E-B080-11A570501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381" y="2934277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30C879B-1FAF-9444-8747-E4549CD99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4205" y="2934283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FF770C-1C87-B44E-A613-0EBD99B217C2}"/>
                </a:ext>
              </a:extLst>
            </p:cNvPr>
            <p:cNvSpPr txBox="1"/>
            <p:nvPr/>
          </p:nvSpPr>
          <p:spPr>
            <a:xfrm>
              <a:off x="4624119" y="3063146"/>
              <a:ext cx="42264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B17F4"/>
                  </a:solidFill>
                  <a:latin typeface="Garamond" panose="02020404030301010803" pitchFamily="18" charset="0"/>
                </a:rPr>
                <a:t>ATMS</a:t>
              </a:r>
              <a:r>
                <a:rPr lang="en-US" sz="1600" b="1" dirty="0">
                  <a:latin typeface="Garamond" panose="02020404030301010803" pitchFamily="18" charset="0"/>
                </a:rPr>
                <a:t>/</a:t>
              </a:r>
              <a:r>
                <a:rPr lang="en-US" sz="1600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TROPICS</a:t>
              </a:r>
              <a:r>
                <a:rPr lang="en-US" sz="1600" b="1" dirty="0">
                  <a:latin typeface="Garamond" panose="02020404030301010803" pitchFamily="18" charset="0"/>
                </a:rPr>
                <a:t> Channel Frequencies </a:t>
              </a:r>
              <a:r>
                <a:rPr lang="en-US" sz="1600" dirty="0">
                  <a:latin typeface="Garamond" panose="02020404030301010803" pitchFamily="18" charset="0"/>
                </a:rPr>
                <a:t>(GHz)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9881A6C-1347-DF4E-9549-66DC59E4B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631" y="2934778"/>
              <a:ext cx="0" cy="161919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D1FA54A-CE38-BD4F-9AB9-ED1714DA9F42}"/>
                </a:ext>
              </a:extLst>
            </p:cNvPr>
            <p:cNvCxnSpPr>
              <a:cxnSpLocks/>
            </p:cNvCxnSpPr>
            <p:nvPr/>
          </p:nvCxnSpPr>
          <p:spPr>
            <a:xfrm>
              <a:off x="2919976" y="3489135"/>
              <a:ext cx="712795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35">
              <a:extLst>
                <a:ext uri="{FF2B5EF4-FFF2-40B4-BE49-F238E27FC236}">
                  <a16:creationId xmlns:a16="http://schemas.microsoft.com/office/drawing/2014/main" id="{576FAFDD-0C10-CE4A-8C7C-5405DD865034}"/>
                </a:ext>
              </a:extLst>
            </p:cNvPr>
            <p:cNvSpPr txBox="1"/>
            <p:nvPr/>
          </p:nvSpPr>
          <p:spPr>
            <a:xfrm>
              <a:off x="4342959" y="2100761"/>
              <a:ext cx="448945" cy="432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effectLst/>
                <a:latin typeface="Calibri" panose="020F0502020204030204" pitchFamily="34" charset="0"/>
                <a:ea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6">
              <a:extLst>
                <a:ext uri="{FF2B5EF4-FFF2-40B4-BE49-F238E27FC236}">
                  <a16:creationId xmlns:a16="http://schemas.microsoft.com/office/drawing/2014/main" id="{31443EE0-4CAA-5642-B2CF-C8FC7EF4044C}"/>
                </a:ext>
              </a:extLst>
            </p:cNvPr>
            <p:cNvSpPr txBox="1"/>
            <p:nvPr/>
          </p:nvSpPr>
          <p:spPr>
            <a:xfrm>
              <a:off x="8554280" y="1911531"/>
              <a:ext cx="602611" cy="432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H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O</a:t>
              </a:r>
              <a:endParaRPr lang="en-US" sz="1600" dirty="0">
                <a:effectLst/>
                <a:latin typeface="Calibri" panose="020F0502020204030204" pitchFamily="34" charset="0"/>
                <a:ea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id="{ECD367D6-2DA3-574E-BA49-4064ACD95B89}"/>
                </a:ext>
              </a:extLst>
            </p:cNvPr>
            <p:cNvSpPr txBox="1"/>
            <p:nvPr/>
          </p:nvSpPr>
          <p:spPr>
            <a:xfrm>
              <a:off x="3049465" y="2246811"/>
              <a:ext cx="512562" cy="432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H</a:t>
              </a:r>
              <a:r>
                <a:rPr lang="en-US" sz="14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O</a:t>
              </a:r>
              <a:endParaRPr lang="en-US" sz="1400" dirty="0">
                <a:effectLst/>
                <a:latin typeface="Calibri" panose="020F0502020204030204" pitchFamily="34" charset="0"/>
                <a:ea typeface="Times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6021A6E-B45B-0640-B165-5FB6F124D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7062" y="1596571"/>
              <a:ext cx="0" cy="335993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8A6D58-2383-5D47-9033-B04B3F563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262" y="1799771"/>
              <a:ext cx="0" cy="335993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9C53C099-4C13-C44A-AC8C-0C779279DAE4}"/>
                </a:ext>
              </a:extLst>
            </p:cNvPr>
            <p:cNvSpPr txBox="1"/>
            <p:nvPr/>
          </p:nvSpPr>
          <p:spPr>
            <a:xfrm>
              <a:off x="6387659" y="2113461"/>
              <a:ext cx="448945" cy="432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" pitchFamily="2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effectLst/>
                <a:latin typeface="Calibri" panose="020F0502020204030204" pitchFamily="34" charset="0"/>
                <a:ea typeface="Times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DF3CF18-749F-BC44-851A-75BA1F519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4562" y="1812471"/>
              <a:ext cx="0" cy="335993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B8C86ED-77A1-9643-8AF8-09D1BF794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0662" y="1952171"/>
              <a:ext cx="0" cy="335993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2B32F-5475-1949-A5B3-B8D5D6A77CFF}"/>
                </a:ext>
              </a:extLst>
            </p:cNvPr>
            <p:cNvSpPr txBox="1"/>
            <p:nvPr/>
          </p:nvSpPr>
          <p:spPr>
            <a:xfrm>
              <a:off x="9126051" y="1152071"/>
              <a:ext cx="811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 panose="02020404030301010803" pitchFamily="18" charset="0"/>
                </a:rPr>
                <a:t>window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6B151C-5383-4343-A9F8-36BFA5A9E734}"/>
                </a:ext>
              </a:extLst>
            </p:cNvPr>
            <p:cNvSpPr txBox="1"/>
            <p:nvPr/>
          </p:nvSpPr>
          <p:spPr>
            <a:xfrm>
              <a:off x="7213795" y="1126671"/>
              <a:ext cx="811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 panose="02020404030301010803" pitchFamily="18" charset="0"/>
                </a:rPr>
                <a:t>window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36D3B-F045-0C4A-B653-97DCA1325560}"/>
                </a:ext>
              </a:extLst>
            </p:cNvPr>
            <p:cNvSpPr txBox="1"/>
            <p:nvPr/>
          </p:nvSpPr>
          <p:spPr>
            <a:xfrm>
              <a:off x="5210821" y="1322615"/>
              <a:ext cx="811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 panose="02020404030301010803" pitchFamily="18" charset="0"/>
                </a:rPr>
                <a:t>window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E8D56D-7313-DD47-A399-14675077FF6E}"/>
                </a:ext>
              </a:extLst>
            </p:cNvPr>
            <p:cNvSpPr txBox="1"/>
            <p:nvPr/>
          </p:nvSpPr>
          <p:spPr>
            <a:xfrm>
              <a:off x="3378395" y="1888671"/>
              <a:ext cx="811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 panose="02020404030301010803" pitchFamily="18" charset="0"/>
                </a:rPr>
                <a:t>window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07CA2E-7D1F-5A42-BC56-27FE7B797DA0}"/>
                </a:ext>
              </a:extLst>
            </p:cNvPr>
            <p:cNvSpPr txBox="1"/>
            <p:nvPr/>
          </p:nvSpPr>
          <p:spPr>
            <a:xfrm>
              <a:off x="2415009" y="1939471"/>
              <a:ext cx="736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aramond" panose="02020404030301010803" pitchFamily="18" charset="0"/>
                </a:rPr>
                <a:t>window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3FC5830-B44B-764B-8B5D-02B387F29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381" y="2934277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A61FEE3-C2A1-2142-9134-F9F8DD5AA885}"/>
                </a:ext>
              </a:extLst>
            </p:cNvPr>
            <p:cNvSpPr/>
            <p:nvPr/>
          </p:nvSpPr>
          <p:spPr>
            <a:xfrm>
              <a:off x="4448763" y="1596762"/>
              <a:ext cx="150636" cy="119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2502D4-06DC-D647-A3AF-8E8014936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373" b="26572"/>
            <a:stretch/>
          </p:blipFill>
          <p:spPr>
            <a:xfrm>
              <a:off x="2751690" y="673136"/>
              <a:ext cx="7127951" cy="18405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F2683A-E56C-8E44-B154-A585CE5B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3943" y="945132"/>
              <a:ext cx="6404723" cy="16600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2A91B8-1A7C-D34C-B01E-791AE22529AE}"/>
                </a:ext>
              </a:extLst>
            </p:cNvPr>
            <p:cNvSpPr txBox="1"/>
            <p:nvPr/>
          </p:nvSpPr>
          <p:spPr>
            <a:xfrm>
              <a:off x="1862307" y="587828"/>
              <a:ext cx="592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RFI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A44A573-B122-0640-BA19-D972EB897662}"/>
                </a:ext>
              </a:extLst>
            </p:cNvPr>
            <p:cNvCxnSpPr>
              <a:cxnSpLocks/>
            </p:cNvCxnSpPr>
            <p:nvPr/>
          </p:nvCxnSpPr>
          <p:spPr>
            <a:xfrm>
              <a:off x="2312532" y="771883"/>
              <a:ext cx="736933" cy="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4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332" y="596482"/>
            <a:ext cx="3454706" cy="1325563"/>
          </a:xfrm>
        </p:spPr>
        <p:txBody>
          <a:bodyPr>
            <a:normAutofit/>
          </a:bodyPr>
          <a:lstStyle/>
          <a:p>
            <a:r>
              <a:rPr lang="en-US" sz="2400" dirty="0"/>
              <a:t>Brightness Temperature Sensitivity Analysis to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242" y="1913759"/>
            <a:ext cx="347586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1-K temperature perturbations in each 1 km-pressure layer of the atmospheric profile have been applied to measure the response in brightness temperature in the oxygen bands (10 – 20 MHz resolution). </a:t>
            </a:r>
          </a:p>
          <a:p>
            <a:r>
              <a:rPr lang="en-US" sz="1800" dirty="0"/>
              <a:t>For comparison purposes, ATMS and TROPICS spectral channel frequencies are highlighted by blue and green arrows, respectively.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30028A-AE22-D545-9C88-B85ACB06E76F}"/>
              </a:ext>
            </a:extLst>
          </p:cNvPr>
          <p:cNvGrpSpPr/>
          <p:nvPr/>
        </p:nvGrpSpPr>
        <p:grpSpPr>
          <a:xfrm>
            <a:off x="200527" y="911758"/>
            <a:ext cx="7651679" cy="5222494"/>
            <a:chOff x="156459" y="1220239"/>
            <a:chExt cx="7651679" cy="52224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12E0B1-A545-D443-A75E-681C4616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59" y="1220239"/>
              <a:ext cx="7651679" cy="46547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A13CD0-7328-1348-B7CC-1C5D0F69B04A}"/>
                </a:ext>
              </a:extLst>
            </p:cNvPr>
            <p:cNvSpPr txBox="1"/>
            <p:nvPr/>
          </p:nvSpPr>
          <p:spPr>
            <a:xfrm>
              <a:off x="1316987" y="6107403"/>
              <a:ext cx="6476517" cy="335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aramond" panose="02020404030301010803" pitchFamily="18" charset="0"/>
                </a:rPr>
                <a:t>52.6 - 57.3 GHz                63.3 - 67.9 GHz                      113.7 - 123.7 GHz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32DB12-70DD-1249-8A95-514C6F780EFB}"/>
                </a:ext>
              </a:extLst>
            </p:cNvPr>
            <p:cNvSpPr/>
            <p:nvPr/>
          </p:nvSpPr>
          <p:spPr>
            <a:xfrm flipH="1">
              <a:off x="5101199" y="1663114"/>
              <a:ext cx="128587" cy="3619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97E2B7-5C57-4446-B8B8-49E46A9C8857}"/>
                </a:ext>
              </a:extLst>
            </p:cNvPr>
            <p:cNvSpPr/>
            <p:nvPr/>
          </p:nvSpPr>
          <p:spPr>
            <a:xfrm>
              <a:off x="2999023" y="1669363"/>
              <a:ext cx="82867" cy="3619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0CBAD7B-21CE-B443-96D0-1C2B6CB01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660" y="5677642"/>
              <a:ext cx="0" cy="198161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1A825A-53E0-2540-AB93-70539E6B1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234" y="5677642"/>
              <a:ext cx="0" cy="193405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8523DC-9CFC-7D4B-8B8E-2EDCE3A24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8798" y="5677642"/>
              <a:ext cx="0" cy="183866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C412DB-BF8C-1647-A4ED-9C8795606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5497" y="5677642"/>
              <a:ext cx="0" cy="198161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592F0D0-4E64-924A-BD39-7FC8F4B44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622" y="5677642"/>
              <a:ext cx="0" cy="198161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C04AB-CAF7-A942-A8FF-745C2135D6E8}"/>
                </a:ext>
              </a:extLst>
            </p:cNvPr>
            <p:cNvSpPr txBox="1"/>
            <p:nvPr/>
          </p:nvSpPr>
          <p:spPr>
            <a:xfrm>
              <a:off x="1022394" y="5796802"/>
              <a:ext cx="1750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B17F4"/>
                  </a:solidFill>
                  <a:latin typeface="Garamond" panose="02020404030301010803" pitchFamily="18" charset="0"/>
                </a:rPr>
                <a:t>ATMS channels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25BE65-CE35-1D45-8335-C9E2646EDAB7}"/>
                </a:ext>
              </a:extLst>
            </p:cNvPr>
            <p:cNvSpPr txBox="1"/>
            <p:nvPr/>
          </p:nvSpPr>
          <p:spPr>
            <a:xfrm>
              <a:off x="353824" y="1293879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aramond" panose="02020404030301010803" pitchFamily="18" charset="0"/>
                </a:rPr>
                <a:t>(K/Km)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CBE7A-682B-4245-B472-2A74FF82387C}"/>
                </a:ext>
              </a:extLst>
            </p:cNvPr>
            <p:cNvSpPr txBox="1"/>
            <p:nvPr/>
          </p:nvSpPr>
          <p:spPr>
            <a:xfrm rot="16200000">
              <a:off x="-418260" y="3595438"/>
              <a:ext cx="1556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Pressure (</a:t>
              </a:r>
              <a:r>
                <a:rPr lang="en-US" b="1" dirty="0" err="1"/>
                <a:t>hPa</a:t>
              </a:r>
              <a:r>
                <a:rPr lang="en-US" b="1" dirty="0"/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9E3B4-FCC2-1445-AA9E-F2BC7ADD87C0}"/>
                </a:ext>
              </a:extLst>
            </p:cNvPr>
            <p:cNvSpPr txBox="1"/>
            <p:nvPr/>
          </p:nvSpPr>
          <p:spPr>
            <a:xfrm>
              <a:off x="743148" y="5407377"/>
              <a:ext cx="68758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52.8            54.4         55.5           57.3                                     65.6                                        118.75                     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B74BAA-1855-754D-980C-450E41859B53}"/>
                </a:ext>
              </a:extLst>
            </p:cNvPr>
            <p:cNvSpPr txBox="1"/>
            <p:nvPr/>
          </p:nvSpPr>
          <p:spPr>
            <a:xfrm>
              <a:off x="1158783" y="5475755"/>
              <a:ext cx="11224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53.7         54.9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C3A690-7BDA-A141-BDAA-7015786EFEEF}"/>
                </a:ext>
              </a:extLst>
            </p:cNvPr>
            <p:cNvSpPr txBox="1"/>
            <p:nvPr/>
          </p:nvSpPr>
          <p:spPr>
            <a:xfrm>
              <a:off x="5485540" y="5777206"/>
              <a:ext cx="2116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TROPICS channels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029E8FE-F379-C049-B2D0-9C92E67E5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9370" y="5629919"/>
              <a:ext cx="0" cy="1886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A8062E0-DF8D-5A4D-9CA7-EE0B43F2BB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8514" y="5629919"/>
              <a:ext cx="4644" cy="18386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FC3D4A-6903-6546-A203-C17CA0400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3157" y="5823324"/>
              <a:ext cx="176212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945FF5-775F-3A45-9F09-73D7E9F81CF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092" y="5270730"/>
              <a:ext cx="0" cy="1049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E1FB96-9800-3645-BDA1-2C9AE2C2DD94}"/>
                </a:ext>
              </a:extLst>
            </p:cNvPr>
            <p:cNvCxnSpPr>
              <a:cxnSpLocks/>
            </p:cNvCxnSpPr>
            <p:nvPr/>
          </p:nvCxnSpPr>
          <p:spPr>
            <a:xfrm>
              <a:off x="918286" y="6413338"/>
              <a:ext cx="2065111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6E2CFF8-ACB5-AA4A-B6A5-4719298D38F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544" y="6418257"/>
              <a:ext cx="2065111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B72E9C-6364-E143-8C2F-80094E35F225}"/>
                </a:ext>
              </a:extLst>
            </p:cNvPr>
            <p:cNvCxnSpPr>
              <a:cxnSpLocks/>
            </p:cNvCxnSpPr>
            <p:nvPr/>
          </p:nvCxnSpPr>
          <p:spPr>
            <a:xfrm>
              <a:off x="5525700" y="6423176"/>
              <a:ext cx="2065111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0AEDC7-D753-B04E-8CEE-44D80D74A3C7}"/>
                </a:ext>
              </a:extLst>
            </p:cNvPr>
            <p:cNvSpPr txBox="1"/>
            <p:nvPr/>
          </p:nvSpPr>
          <p:spPr>
            <a:xfrm>
              <a:off x="7182448" y="5415273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(GHz)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082BE7-1590-B84A-9EA9-858DE43C30B6}"/>
                </a:ext>
              </a:extLst>
            </p:cNvPr>
            <p:cNvSpPr/>
            <p:nvPr/>
          </p:nvSpPr>
          <p:spPr>
            <a:xfrm>
              <a:off x="3377650" y="5684379"/>
              <a:ext cx="1723548" cy="2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6E5358-D675-C94C-8F22-33BA4D5BD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8481" y="5653892"/>
              <a:ext cx="0" cy="188635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2C5EC2-2EA2-6546-B4F4-3BB486A21D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7626" y="5653892"/>
              <a:ext cx="4644" cy="183866"/>
            </a:xfrm>
            <a:prstGeom prst="straightConnector1">
              <a:avLst/>
            </a:prstGeom>
            <a:ln w="12700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3CAA9A-C5E0-B74F-9993-4753B8F3CD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2270" y="5847298"/>
              <a:ext cx="176212" cy="0"/>
            </a:xfrm>
            <a:prstGeom prst="line">
              <a:avLst/>
            </a:prstGeom>
            <a:ln w="12700">
              <a:solidFill>
                <a:srgbClr val="0B1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B15AFBB-EB7F-1844-8E2F-8D11DE0F04AC}"/>
              </a:ext>
            </a:extLst>
          </p:cNvPr>
          <p:cNvSpPr/>
          <p:nvPr/>
        </p:nvSpPr>
        <p:spPr>
          <a:xfrm>
            <a:off x="2300533" y="6116054"/>
            <a:ext cx="438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HyMPI</a:t>
            </a:r>
            <a:r>
              <a:rPr lang="en-US" b="1" dirty="0">
                <a:latin typeface="Garamond" panose="02020404030301010803" pitchFamily="18" charset="0"/>
              </a:rPr>
              <a:t> Temperature Frequency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5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196" y="574446"/>
            <a:ext cx="3454706" cy="1325563"/>
          </a:xfrm>
        </p:spPr>
        <p:txBody>
          <a:bodyPr>
            <a:normAutofit/>
          </a:bodyPr>
          <a:lstStyle/>
          <a:p>
            <a:r>
              <a:rPr lang="en-US" sz="2400" dirty="0"/>
              <a:t>Brightness Temperature Sensitivity Analysis to Water Vapor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123" y="2001892"/>
            <a:ext cx="347586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5% water vapor perturbations in each 1 km-pressure layer of the atmospheric profile have been applied to measure the response in brightness temperature in the water vapor band (40MHz spectral resolution). </a:t>
            </a:r>
          </a:p>
          <a:p>
            <a:r>
              <a:rPr lang="en-US" sz="1800" dirty="0"/>
              <a:t>For comparison purposes, ATMS and TROPICS spectral channel frequencies are highlighted by blue and green arrows, respectively. </a:t>
            </a: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B11482-D5A2-AB4E-82F6-41D1473A5A06}"/>
              </a:ext>
            </a:extLst>
          </p:cNvPr>
          <p:cNvGrpSpPr/>
          <p:nvPr/>
        </p:nvGrpSpPr>
        <p:grpSpPr>
          <a:xfrm>
            <a:off x="210698" y="918309"/>
            <a:ext cx="7365305" cy="4748636"/>
            <a:chOff x="371034" y="726496"/>
            <a:chExt cx="7365305" cy="474863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AA8A15-B372-4A44-85E0-375EBE8D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034" y="726496"/>
              <a:ext cx="7365305" cy="448056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DA87EA-4E65-5F4B-8D95-93B5D16F5EDE}"/>
                </a:ext>
              </a:extLst>
            </p:cNvPr>
            <p:cNvSpPr txBox="1"/>
            <p:nvPr/>
          </p:nvSpPr>
          <p:spPr>
            <a:xfrm rot="16200000">
              <a:off x="-179176" y="3042957"/>
              <a:ext cx="1556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Pressure (</a:t>
              </a:r>
              <a:r>
                <a:rPr lang="en-US" b="1" dirty="0" err="1"/>
                <a:t>hPa</a:t>
              </a:r>
              <a:r>
                <a:rPr lang="en-US" b="1" dirty="0"/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AE47DD-EC10-7F4A-A13A-10EDB5B8BE2E}"/>
                </a:ext>
              </a:extLst>
            </p:cNvPr>
            <p:cNvSpPr txBox="1"/>
            <p:nvPr/>
          </p:nvSpPr>
          <p:spPr>
            <a:xfrm>
              <a:off x="512528" y="808445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Garamond" panose="02020404030301010803" pitchFamily="18" charset="0"/>
                </a:rPr>
                <a:t>K/(Km)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87EA1C-782A-C146-83CD-7388BA33484E}"/>
                </a:ext>
              </a:extLst>
            </p:cNvPr>
            <p:cNvSpPr/>
            <p:nvPr/>
          </p:nvSpPr>
          <p:spPr>
            <a:xfrm>
              <a:off x="1062586" y="4839188"/>
              <a:ext cx="6362942" cy="36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CEE429-CBEF-AE46-B3F3-680BC3023E53}"/>
                </a:ext>
              </a:extLst>
            </p:cNvPr>
            <p:cNvSpPr txBox="1"/>
            <p:nvPr/>
          </p:nvSpPr>
          <p:spPr>
            <a:xfrm>
              <a:off x="6868893" y="4741003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(GHz)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7997AF-E510-1345-BD9D-1512BE1AD97A}"/>
                </a:ext>
              </a:extLst>
            </p:cNvPr>
            <p:cNvSpPr txBox="1"/>
            <p:nvPr/>
          </p:nvSpPr>
          <p:spPr>
            <a:xfrm>
              <a:off x="1344385" y="4757056"/>
              <a:ext cx="547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176.3            178.6      180.3           182.3         184.3          186.3      187.8              190.3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362F03-34BC-1745-BE5E-6DCA75551B80}"/>
                </a:ext>
              </a:extLst>
            </p:cNvPr>
            <p:cNvSpPr txBox="1"/>
            <p:nvPr/>
          </p:nvSpPr>
          <p:spPr>
            <a:xfrm>
              <a:off x="3053444" y="4822372"/>
              <a:ext cx="2258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Garamond" panose="02020404030301010803" pitchFamily="18" charset="0"/>
                </a:rPr>
                <a:t>181.5                           185.1       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CB47A9-B470-5F47-8902-283ACC748201}"/>
                </a:ext>
              </a:extLst>
            </p:cNvPr>
            <p:cNvSpPr txBox="1"/>
            <p:nvPr/>
          </p:nvSpPr>
          <p:spPr>
            <a:xfrm>
              <a:off x="2735689" y="5136578"/>
              <a:ext cx="2580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B17F4"/>
                  </a:solidFill>
                  <a:latin typeface="Garamond" panose="02020404030301010803" pitchFamily="18" charset="0"/>
                </a:rPr>
                <a:t>ATMS</a:t>
              </a:r>
              <a:r>
                <a:rPr lang="en-US" sz="1600" b="1" dirty="0">
                  <a:latin typeface="Garamond" panose="02020404030301010803" pitchFamily="18" charset="0"/>
                </a:rPr>
                <a:t>/</a:t>
              </a:r>
              <a:r>
                <a:rPr lang="en-US" sz="1600" b="1" dirty="0">
                  <a:solidFill>
                    <a:srgbClr val="00B050"/>
                  </a:solidFill>
                  <a:latin typeface="Garamond" panose="02020404030301010803" pitchFamily="18" charset="0"/>
                </a:rPr>
                <a:t>TROPICS </a:t>
              </a:r>
              <a:r>
                <a:rPr lang="en-US" sz="1600" b="1" dirty="0">
                  <a:latin typeface="Garamond" panose="02020404030301010803" pitchFamily="18" charset="0"/>
                </a:rPr>
                <a:t>channels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946A6F7-C3FD-1549-9FF6-06B2F5B8A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558" y="5025993"/>
              <a:ext cx="0" cy="166693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4EF4B7F-FCD4-E74E-BDF8-90F5BCFB1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8988" y="5025993"/>
              <a:ext cx="0" cy="161937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C3B878A-7618-6647-833A-623C78B0A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7636" y="5025993"/>
              <a:ext cx="0" cy="152398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41BDE45-1362-854F-A5C4-0EE2D4DF4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8856" y="5025993"/>
              <a:ext cx="0" cy="166693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1247689-58FF-3543-9D91-7F5B5DC81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488" y="5025993"/>
              <a:ext cx="0" cy="166693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0808D92-35E8-4B44-85DC-DC0285B9E1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728" y="5025993"/>
              <a:ext cx="0" cy="157167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6720BB6-9E68-5043-A21B-549BBCE88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6536" y="5025993"/>
              <a:ext cx="0" cy="152399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C41C73-C01D-8F4D-B568-8F1A11A4D8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8095" y="5025993"/>
              <a:ext cx="0" cy="161919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E2AFE2D-584F-574D-984D-181B5BF24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0264" y="5030753"/>
              <a:ext cx="0" cy="147645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353F236-F664-B643-981D-6AD7CAA57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723" y="5025993"/>
              <a:ext cx="0" cy="147645"/>
            </a:xfrm>
            <a:prstGeom prst="straightConnector1">
              <a:avLst/>
            </a:prstGeom>
            <a:ln w="22225">
              <a:solidFill>
                <a:srgbClr val="0B17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C00B127-1C7E-AE49-A28B-AF863976F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656" y="5025995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0E4EA96-94D1-C54E-91CD-C0ADCE3ED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1711" y="5025996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28DCFDD-6011-2D4D-8394-C15137AA1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2909" y="5026000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737285-17CD-B04A-AD8A-5FDBD9D55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292" y="5026003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A5F13CB-CA9D-4241-902B-334546D5F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6281" y="5026006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14848EB-9B5F-6547-B888-C17C4ADC5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9982" y="5026006"/>
              <a:ext cx="0" cy="16193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7315ACC-EF8C-B747-A573-F798BD715F94}"/>
              </a:ext>
            </a:extLst>
          </p:cNvPr>
          <p:cNvSpPr txBox="1"/>
          <p:nvPr/>
        </p:nvSpPr>
        <p:spPr>
          <a:xfrm>
            <a:off x="1186440" y="5601241"/>
            <a:ext cx="6088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Garamond" panose="02020404030301010803" pitchFamily="18" charset="0"/>
              </a:rPr>
              <a:t>HyMPI</a:t>
            </a:r>
            <a:r>
              <a:rPr lang="en-US" b="1" dirty="0">
                <a:latin typeface="Garamond" panose="02020404030301010803" pitchFamily="18" charset="0"/>
              </a:rPr>
              <a:t> Water Vapor Frequency Coverage </a:t>
            </a:r>
            <a:r>
              <a:rPr lang="en-US" dirty="0">
                <a:latin typeface="Garamond" panose="02020404030301010803" pitchFamily="18" charset="0"/>
              </a:rPr>
              <a:t>(173.3-193.3 GHz)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1A1E4E-7B4F-054E-99D6-F667E6CBDEF8}"/>
              </a:ext>
            </a:extLst>
          </p:cNvPr>
          <p:cNvCxnSpPr/>
          <p:nvPr/>
        </p:nvCxnSpPr>
        <p:spPr>
          <a:xfrm>
            <a:off x="989729" y="5907176"/>
            <a:ext cx="622382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8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B06E-1F7C-114B-BF19-7DFADCC5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397"/>
            <a:ext cx="10515600" cy="1325563"/>
          </a:xfrm>
        </p:spPr>
        <p:txBody>
          <a:bodyPr/>
          <a:lstStyle/>
          <a:p>
            <a:r>
              <a:rPr lang="en-US" dirty="0"/>
              <a:t>Brightness Temperature Analysis – a few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6BB8-3D8D-6648-8C2D-29BC216AF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8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MW domain spectrally purer than the infrared: the high redundancy is fully exploitable to increase signal to noise, with significant benefits on retrieval performance (see ahead slides 9 and 10).</a:t>
            </a:r>
          </a:p>
          <a:p>
            <a:r>
              <a:rPr lang="en-US" sz="2400" dirty="0" err="1"/>
              <a:t>HyMPI</a:t>
            </a:r>
            <a:r>
              <a:rPr lang="en-US" sz="2400" dirty="0"/>
              <a:t> will enable an unprecedented fine resolution observations of extended window regions where the water vapor continuum is important.</a:t>
            </a:r>
            <a:r>
              <a:rPr lang="en-US" sz="2400" b="1" dirty="0"/>
              <a:t> </a:t>
            </a:r>
          </a:p>
          <a:p>
            <a:r>
              <a:rPr lang="en-US" sz="2400" dirty="0"/>
              <a:t>Those measurements will be critical to improve spectroscopy and forward modeling, which in turn will benefit retrieval performance, numerical weather and climate prediction models, and enable new physics discoveries.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74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758889" cy="1325563"/>
          </a:xfrm>
        </p:spPr>
        <p:txBody>
          <a:bodyPr/>
          <a:lstStyle/>
          <a:p>
            <a:r>
              <a:rPr lang="en-US" dirty="0"/>
              <a:t>Information Content Analysis – Water Vapor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76" y="1825625"/>
            <a:ext cx="3913424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We perform a singular value decomposition from preliminary ~3000 simulated spectra (land, ocean, clear sky and cloudy scenes), using </a:t>
            </a:r>
            <a:r>
              <a:rPr lang="en-US" sz="2000" dirty="0" err="1"/>
              <a:t>HyMPI’s</a:t>
            </a:r>
            <a:r>
              <a:rPr lang="en-US" sz="2000" dirty="0"/>
              <a:t> and the 12 ATMS water vapor and window channels.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 err="1"/>
              <a:t>HyMPI</a:t>
            </a:r>
            <a:r>
              <a:rPr lang="en-US" sz="2000" dirty="0"/>
              <a:t> will increase the retrieval water vapor vertical resolution from at least three coarse layers to an effective vertical </a:t>
            </a:r>
            <a:r>
              <a:rPr lang="en-US" sz="2000" i="1" dirty="0"/>
              <a:t>profile</a:t>
            </a:r>
            <a:r>
              <a:rPr lang="en-US" sz="2000" dirty="0"/>
              <a:t> of at least ten layers.</a:t>
            </a:r>
          </a:p>
          <a:p>
            <a:endParaRPr lang="en-US" sz="2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E391E-E3AC-AD46-8216-12D90076F400}"/>
              </a:ext>
            </a:extLst>
          </p:cNvPr>
          <p:cNvGrpSpPr/>
          <p:nvPr/>
        </p:nvGrpSpPr>
        <p:grpSpPr>
          <a:xfrm>
            <a:off x="231694" y="1825625"/>
            <a:ext cx="7076049" cy="3404382"/>
            <a:chOff x="2321168" y="2588456"/>
            <a:chExt cx="7076049" cy="3404382"/>
          </a:xfrm>
        </p:grpSpPr>
        <p:pic>
          <p:nvPicPr>
            <p:cNvPr id="32" name="Picture 31" descr="Chart, line chart&#10;&#10;Description automatically generated">
              <a:extLst>
                <a:ext uri="{FF2B5EF4-FFF2-40B4-BE49-F238E27FC236}">
                  <a16:creationId xmlns:a16="http://schemas.microsoft.com/office/drawing/2014/main" id="{FA0607AB-0B81-304B-A506-CA15DF8AD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34" t="7832" r="3520" b="3405"/>
            <a:stretch/>
          </p:blipFill>
          <p:spPr>
            <a:xfrm>
              <a:off x="2321168" y="2588456"/>
              <a:ext cx="7076049" cy="3404382"/>
            </a:xfrm>
            <a:prstGeom prst="rect">
              <a:avLst/>
            </a:prstGeom>
          </p:spPr>
        </p:pic>
        <p:sp>
          <p:nvSpPr>
            <p:cNvPr id="33" name="Text Box 73">
              <a:extLst>
                <a:ext uri="{FF2B5EF4-FFF2-40B4-BE49-F238E27FC236}">
                  <a16:creationId xmlns:a16="http://schemas.microsoft.com/office/drawing/2014/main" id="{D4F10782-3647-8B4D-BD80-59AD0765C3A4}"/>
                </a:ext>
              </a:extLst>
            </p:cNvPr>
            <p:cNvSpPr txBox="1"/>
            <p:nvPr/>
          </p:nvSpPr>
          <p:spPr>
            <a:xfrm>
              <a:off x="7634161" y="3538133"/>
              <a:ext cx="1621709" cy="2681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Noise floor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74">
              <a:extLst>
                <a:ext uri="{FF2B5EF4-FFF2-40B4-BE49-F238E27FC236}">
                  <a16:creationId xmlns:a16="http://schemas.microsoft.com/office/drawing/2014/main" id="{8E0B9930-3CB8-044A-B546-7327C7F641F1}"/>
                </a:ext>
              </a:extLst>
            </p:cNvPr>
            <p:cNvSpPr txBox="1"/>
            <p:nvPr/>
          </p:nvSpPr>
          <p:spPr>
            <a:xfrm>
              <a:off x="5749469" y="3179765"/>
              <a:ext cx="996657" cy="3583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HyMPI</a:t>
              </a:r>
              <a:endParaRPr lang="en-US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47D6C3F-4D69-F641-9119-A151AC148569}"/>
                </a:ext>
              </a:extLst>
            </p:cNvPr>
            <p:cNvCxnSpPr>
              <a:cxnSpLocks/>
            </p:cNvCxnSpPr>
            <p:nvPr/>
          </p:nvCxnSpPr>
          <p:spPr>
            <a:xfrm>
              <a:off x="3770080" y="3850509"/>
              <a:ext cx="54857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483AE2-8764-A344-87E3-37E01068B531}"/>
                </a:ext>
              </a:extLst>
            </p:cNvPr>
            <p:cNvCxnSpPr>
              <a:cxnSpLocks/>
            </p:cNvCxnSpPr>
            <p:nvPr/>
          </p:nvCxnSpPr>
          <p:spPr>
            <a:xfrm>
              <a:off x="4642338" y="3590888"/>
              <a:ext cx="0" cy="179000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C7BE18-AFFC-CE4F-BAA0-C163DA1E5F53}"/>
                </a:ext>
              </a:extLst>
            </p:cNvPr>
            <p:cNvCxnSpPr>
              <a:cxnSpLocks/>
            </p:cNvCxnSpPr>
            <p:nvPr/>
          </p:nvCxnSpPr>
          <p:spPr>
            <a:xfrm>
              <a:off x="7186243" y="3590888"/>
              <a:ext cx="0" cy="176655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4AD3D9B-B523-0A4D-BCD4-565DFC902177}"/>
                </a:ext>
              </a:extLst>
            </p:cNvPr>
            <p:cNvSpPr/>
            <p:nvPr/>
          </p:nvSpPr>
          <p:spPr>
            <a:xfrm>
              <a:off x="6746126" y="5269521"/>
              <a:ext cx="914396" cy="480641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EC31414-CC49-0D42-8E4F-CB92671C1618}"/>
                </a:ext>
              </a:extLst>
            </p:cNvPr>
            <p:cNvSpPr/>
            <p:nvPr/>
          </p:nvSpPr>
          <p:spPr>
            <a:xfrm>
              <a:off x="4190495" y="5263658"/>
              <a:ext cx="914396" cy="480641"/>
            </a:xfrm>
            <a:prstGeom prst="ellipse">
              <a:avLst/>
            </a:prstGeom>
            <a:noFill/>
            <a:ln w="34925">
              <a:solidFill>
                <a:srgbClr val="3452F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8D6BFE-D73B-FC49-8256-0A9C881AE41E}"/>
                </a:ext>
              </a:extLst>
            </p:cNvPr>
            <p:cNvSpPr/>
            <p:nvPr/>
          </p:nvSpPr>
          <p:spPr>
            <a:xfrm>
              <a:off x="7751819" y="4552629"/>
              <a:ext cx="824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343FF7"/>
                  </a:solidFill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ATMS</a:t>
              </a:r>
              <a:endPara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39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10040"/>
            <a:ext cx="1099483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Vertical Resolution Study – Water vapor Averaging 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852" y="1825625"/>
            <a:ext cx="3913424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HyMPI</a:t>
            </a:r>
            <a:r>
              <a:rPr lang="en-US" sz="2400" dirty="0"/>
              <a:t> fills the mid-troposphere - 800 </a:t>
            </a:r>
            <a:r>
              <a:rPr lang="en-US" sz="2400" dirty="0" err="1"/>
              <a:t>hPa</a:t>
            </a:r>
            <a:r>
              <a:rPr lang="en-US" sz="2400" dirty="0"/>
              <a:t> gap in the ATMS retrieval vertical resolution and sensitivity.</a:t>
            </a:r>
          </a:p>
          <a:p>
            <a:r>
              <a:rPr lang="en-US" sz="2400" dirty="0"/>
              <a:t>Nearly doubles the retrieval vertical resolution along the full extent of the mid/upper tropospheric column, and</a:t>
            </a:r>
          </a:p>
          <a:p>
            <a:r>
              <a:rPr lang="en-US" sz="2400" dirty="0"/>
              <a:t>Significantly increases both vertical resolution and sensitivity in the PBL.</a:t>
            </a:r>
            <a:r>
              <a:rPr lang="en-US" sz="2400" b="1" dirty="0"/>
              <a:t>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256A50-310D-EB4F-98D0-FC1038F11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" r="67442"/>
          <a:stretch/>
        </p:blipFill>
        <p:spPr>
          <a:xfrm>
            <a:off x="1242427" y="1424210"/>
            <a:ext cx="2612571" cy="52115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2DCB04-B9CC-5144-B1B5-F397989D6B93}"/>
              </a:ext>
            </a:extLst>
          </p:cNvPr>
          <p:cNvSpPr txBox="1"/>
          <p:nvPr/>
        </p:nvSpPr>
        <p:spPr>
          <a:xfrm>
            <a:off x="2396099" y="1753256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B17F4"/>
                </a:solidFill>
              </a:rPr>
              <a:t>ATMS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043347-DF75-3040-A09B-E658DA978F8C}"/>
              </a:ext>
            </a:extLst>
          </p:cNvPr>
          <p:cNvGrpSpPr/>
          <p:nvPr/>
        </p:nvGrpSpPr>
        <p:grpSpPr>
          <a:xfrm>
            <a:off x="3682738" y="1424210"/>
            <a:ext cx="2571303" cy="5211538"/>
            <a:chOff x="4438841" y="444817"/>
            <a:chExt cx="2571303" cy="52115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C5070B-AE00-B84E-A7B2-1317CF1E0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92" r="1394"/>
            <a:stretch/>
          </p:blipFill>
          <p:spPr>
            <a:xfrm>
              <a:off x="4438841" y="444817"/>
              <a:ext cx="2571303" cy="52115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54C689-90BE-2D4A-A79E-78013801BE9C}"/>
                </a:ext>
              </a:extLst>
            </p:cNvPr>
            <p:cNvSpPr txBox="1"/>
            <p:nvPr/>
          </p:nvSpPr>
          <p:spPr>
            <a:xfrm>
              <a:off x="5638938" y="75339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HyMPI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E87DA6-9F67-934B-BD42-796C547AF9E9}"/>
              </a:ext>
            </a:extLst>
          </p:cNvPr>
          <p:cNvCxnSpPr/>
          <p:nvPr/>
        </p:nvCxnSpPr>
        <p:spPr>
          <a:xfrm>
            <a:off x="3125140" y="5017564"/>
            <a:ext cx="0" cy="773186"/>
          </a:xfrm>
          <a:prstGeom prst="straightConnector1">
            <a:avLst/>
          </a:prstGeom>
          <a:ln w="15875">
            <a:solidFill>
              <a:srgbClr val="C5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E4453C-478B-1D44-9F99-B366100ACAE4}"/>
              </a:ext>
            </a:extLst>
          </p:cNvPr>
          <p:cNvSpPr txBox="1"/>
          <p:nvPr/>
        </p:nvSpPr>
        <p:spPr>
          <a:xfrm>
            <a:off x="3095648" y="520081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0FF"/>
                </a:solidFill>
              </a:rPr>
              <a:t>PBL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72E639-8794-1543-B429-16D6FC1AAEF2}"/>
              </a:ext>
            </a:extLst>
          </p:cNvPr>
          <p:cNvCxnSpPr>
            <a:cxnSpLocks/>
          </p:cNvCxnSpPr>
          <p:nvPr/>
        </p:nvCxnSpPr>
        <p:spPr>
          <a:xfrm>
            <a:off x="1783719" y="5009084"/>
            <a:ext cx="346065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B4C555-9A8F-DC43-BD6F-64F96692BFB0}"/>
              </a:ext>
            </a:extLst>
          </p:cNvPr>
          <p:cNvCxnSpPr>
            <a:cxnSpLocks/>
          </p:cNvCxnSpPr>
          <p:nvPr/>
        </p:nvCxnSpPr>
        <p:spPr>
          <a:xfrm>
            <a:off x="4972283" y="2290262"/>
            <a:ext cx="0" cy="629209"/>
          </a:xfrm>
          <a:prstGeom prst="straightConnector1">
            <a:avLst/>
          </a:prstGeom>
          <a:ln w="15875">
            <a:solidFill>
              <a:srgbClr val="2ACFF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B59ABE-34B1-944F-A19D-3F09E34808A6}"/>
              </a:ext>
            </a:extLst>
          </p:cNvPr>
          <p:cNvCxnSpPr>
            <a:cxnSpLocks/>
          </p:cNvCxnSpPr>
          <p:nvPr/>
        </p:nvCxnSpPr>
        <p:spPr>
          <a:xfrm>
            <a:off x="2557749" y="2598440"/>
            <a:ext cx="0" cy="1006831"/>
          </a:xfrm>
          <a:prstGeom prst="straightConnector1">
            <a:avLst/>
          </a:prstGeom>
          <a:ln w="15875">
            <a:solidFill>
              <a:srgbClr val="2ACFF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7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4F2-0242-F843-9360-AEA1A3AE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75888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Retrieval Impact Study – RMS Error Performance </a:t>
            </a:r>
            <a:br>
              <a:rPr lang="en-US" sz="3600" dirty="0"/>
            </a:br>
            <a:r>
              <a:rPr lang="en-US" sz="3600" dirty="0"/>
              <a:t>(Ocean, clear, global sample)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8A0-BD7F-1E45-80DF-7F356BB2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376" y="1825625"/>
            <a:ext cx="3913424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HyMPI</a:t>
            </a:r>
            <a:r>
              <a:rPr lang="en-US" sz="2000" dirty="0"/>
              <a:t> reduces the POR temperature Root Mean Square (RMS) error (left) by 50% in the PBL and 20% in the mid/upper troposphere.</a:t>
            </a:r>
          </a:p>
          <a:p>
            <a:r>
              <a:rPr lang="en-US" sz="2000" dirty="0"/>
              <a:t>Water vapor RMS error (right) improves by ~50% in the PBL and along the full extent of the mid/upper troposphere.</a:t>
            </a:r>
          </a:p>
          <a:p>
            <a:r>
              <a:rPr lang="en-US" sz="2000" dirty="0"/>
              <a:t>Both improvements, in the PBL and the free troposphere above, will potentially enhance the identification of the PBL height.</a:t>
            </a:r>
          </a:p>
          <a:p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A9D1DB-78AC-6646-A0AC-90583AAB2B56}"/>
              </a:ext>
            </a:extLst>
          </p:cNvPr>
          <p:cNvGrpSpPr/>
          <p:nvPr/>
        </p:nvGrpSpPr>
        <p:grpSpPr>
          <a:xfrm>
            <a:off x="385236" y="1825624"/>
            <a:ext cx="6819795" cy="4797667"/>
            <a:chOff x="1729294" y="-914845"/>
            <a:chExt cx="9139729" cy="59847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60A476-AE27-0B4A-B818-93E8F0A721DF}"/>
                </a:ext>
              </a:extLst>
            </p:cNvPr>
            <p:cNvGrpSpPr/>
            <p:nvPr/>
          </p:nvGrpSpPr>
          <p:grpSpPr>
            <a:xfrm>
              <a:off x="1729294" y="-914845"/>
              <a:ext cx="9139729" cy="5984758"/>
              <a:chOff x="1203220" y="-906412"/>
              <a:chExt cx="8624478" cy="5250427"/>
            </a:xfrm>
          </p:grpSpPr>
          <p:pic>
            <p:nvPicPr>
              <p:cNvPr id="32" name="Picture 31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AAD738DE-28AD-D34D-8820-D72028E4C44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2" t="4740" r="52554"/>
              <a:stretch/>
            </p:blipFill>
            <p:spPr bwMode="auto">
              <a:xfrm>
                <a:off x="1203220" y="-906412"/>
                <a:ext cx="4180297" cy="525042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Picture 32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3CE9D3D5-4379-FD4C-9988-CE2F8B12298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3" t="4740" r="110"/>
              <a:stretch/>
            </p:blipFill>
            <p:spPr bwMode="auto">
              <a:xfrm>
                <a:off x="5383517" y="-906412"/>
                <a:ext cx="4444181" cy="525042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171F95-6C31-C44A-A5BB-981D2ABE6D4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38" y="3012602"/>
              <a:ext cx="8628562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670D09-0050-F34E-A01A-8501072081EF}"/>
                </a:ext>
              </a:extLst>
            </p:cNvPr>
            <p:cNvCxnSpPr>
              <a:cxnSpLocks/>
            </p:cNvCxnSpPr>
            <p:nvPr/>
          </p:nvCxnSpPr>
          <p:spPr>
            <a:xfrm>
              <a:off x="2864873" y="3022498"/>
              <a:ext cx="0" cy="902247"/>
            </a:xfrm>
            <a:prstGeom prst="straightConnector1">
              <a:avLst/>
            </a:prstGeom>
            <a:ln w="15875">
              <a:solidFill>
                <a:srgbClr val="C5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A1EBC8-4BC4-F647-AB87-013D9CCC8FF6}"/>
                </a:ext>
              </a:extLst>
            </p:cNvPr>
            <p:cNvSpPr txBox="1"/>
            <p:nvPr/>
          </p:nvSpPr>
          <p:spPr>
            <a:xfrm>
              <a:off x="2831731" y="3236339"/>
              <a:ext cx="790502" cy="42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500FF"/>
                  </a:solidFill>
                </a:rPr>
                <a:t>PBL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8F828C-3109-6041-940F-4B638142EEAC}"/>
                </a:ext>
              </a:extLst>
            </p:cNvPr>
            <p:cNvSpPr/>
            <p:nvPr/>
          </p:nvSpPr>
          <p:spPr>
            <a:xfrm>
              <a:off x="7202089" y="2727964"/>
              <a:ext cx="1589896" cy="1403248"/>
            </a:xfrm>
            <a:prstGeom prst="ellipse">
              <a:avLst/>
            </a:prstGeom>
            <a:noFill/>
            <a:ln w="31750">
              <a:solidFill>
                <a:srgbClr val="FF47E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797362-DC93-1B42-BEAE-059370BA3569}"/>
                </a:ext>
              </a:extLst>
            </p:cNvPr>
            <p:cNvSpPr/>
            <p:nvPr/>
          </p:nvSpPr>
          <p:spPr>
            <a:xfrm>
              <a:off x="3622254" y="2651764"/>
              <a:ext cx="1328761" cy="1403248"/>
            </a:xfrm>
            <a:prstGeom prst="ellipse">
              <a:avLst/>
            </a:prstGeom>
            <a:noFill/>
            <a:ln w="31750">
              <a:solidFill>
                <a:srgbClr val="FF47E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E1B25AE1-30B4-0145-A36F-DC0A75CB1BC3}"/>
                </a:ext>
              </a:extLst>
            </p:cNvPr>
            <p:cNvSpPr txBox="1"/>
            <p:nvPr/>
          </p:nvSpPr>
          <p:spPr>
            <a:xfrm>
              <a:off x="9234260" y="2988078"/>
              <a:ext cx="1249638" cy="149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EFE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First Guess</a:t>
              </a:r>
            </a:p>
            <a:p>
              <a:pPr algn="r"/>
              <a:r>
                <a:rPr lang="en-US" sz="12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118/183 GHz</a:t>
              </a:r>
            </a:p>
            <a:p>
              <a:pPr algn="r"/>
              <a:r>
                <a:rPr lang="en-US" sz="1200" b="1" dirty="0">
                  <a:solidFill>
                    <a:srgbClr val="0B17F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ATMS</a:t>
              </a:r>
            </a:p>
            <a:p>
              <a:pPr algn="r"/>
              <a:r>
                <a:rPr 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HMW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93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1271</Words>
  <Application>Microsoft Macintosh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Office Theme</vt:lpstr>
      <vt:lpstr>Advances in Hyperspectral Microwave Sounding from Space</vt:lpstr>
      <vt:lpstr>Motivations, Trade Studies, Applications</vt:lpstr>
      <vt:lpstr>HyMPI’s Baseline Configuration </vt:lpstr>
      <vt:lpstr>Brightness Temperature Sensitivity Analysis to Temperature</vt:lpstr>
      <vt:lpstr>Brightness Temperature Sensitivity Analysis to Water Vapor</vt:lpstr>
      <vt:lpstr>Brightness Temperature Analysis – a few remarks</vt:lpstr>
      <vt:lpstr>Information Content Analysis – Water Vapor</vt:lpstr>
      <vt:lpstr>Vertical Resolution Study – Water vapor Averaging Kernels</vt:lpstr>
      <vt:lpstr>Retrieval Impact Study – RMS Error Performance  (Ocean, clear, global sample)</vt:lpstr>
      <vt:lpstr>Retrieval Impact Study – Bias Error Performance  (Ocean, clear, global sample)</vt:lpstr>
      <vt:lpstr>Stratocumulus Cloud Scenario</vt:lpstr>
      <vt:lpstr>Conclusive Remarks and Outlook</vt:lpstr>
      <vt:lpstr>Back up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Hyperspectral Microwave Sounding</dc:title>
  <dc:creator>Gambacorta, Antonia (GSFC-6130)</dc:creator>
  <cp:lastModifiedBy>Gambacorta, Antonia (GSFC-6130)</cp:lastModifiedBy>
  <cp:revision>17</cp:revision>
  <cp:lastPrinted>2021-11-29T14:58:00Z</cp:lastPrinted>
  <dcterms:created xsi:type="dcterms:W3CDTF">2021-11-29T09:10:22Z</dcterms:created>
  <dcterms:modified xsi:type="dcterms:W3CDTF">2021-11-29T14:58:15Z</dcterms:modified>
</cp:coreProperties>
</file>