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9" r:id="rId2"/>
    <p:sldId id="260" r:id="rId3"/>
    <p:sldId id="261" r:id="rId4"/>
    <p:sldId id="262" r:id="rId5"/>
    <p:sldId id="263" r:id="rId6"/>
    <p:sldId id="264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60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1824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4F67F-1533-434F-9005-C2D1ECDFD59D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BF26C-913D-40AC-9986-4A4A8A224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9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7656F4-7868-4162-921B-74E37A517F03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0473B-67D3-4D29-810E-1F8EF2A36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81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0473B-67D3-4D29-810E-1F8EF2A36F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6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6739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userDrawn="1">
  <p:cSld name="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8"/>
          <p:cNvSpPr txBox="1">
            <a:spLocks noGrp="1"/>
          </p:cNvSpPr>
          <p:nvPr>
            <p:ph type="body" idx="1"/>
          </p:nvPr>
        </p:nvSpPr>
        <p:spPr>
          <a:xfrm>
            <a:off x="838200" y="1005840"/>
            <a:ext cx="10515600" cy="5171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27" name="Google Shape;27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Agust 17, 2020</a:t>
            </a:r>
            <a:endParaRPr/>
          </a:p>
        </p:txBody>
      </p:sp>
      <p:sp>
        <p:nvSpPr>
          <p:cNvPr id="28" name="Google Shape;28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Systems performance Assessment Team (SAT) Meeting</a:t>
            </a:r>
            <a:endParaRPr/>
          </a:p>
        </p:txBody>
      </p:sp>
      <p:sp>
        <p:nvSpPr>
          <p:cNvPr id="29" name="Google Shape;29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" name="Google Shape;308;p16"/>
          <p:cNvSpPr txBox="1">
            <a:spLocks noGrp="1"/>
          </p:cNvSpPr>
          <p:nvPr>
            <p:ph type="title"/>
          </p:nvPr>
        </p:nvSpPr>
        <p:spPr>
          <a:xfrm>
            <a:off x="1326776" y="248329"/>
            <a:ext cx="10027024" cy="495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>
              <a:defRPr sz="32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>
              <a:buSzPts val="2400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47614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3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Agust 17, 2020</a:t>
            </a:r>
            <a:endParaRPr/>
          </a:p>
        </p:txBody>
      </p:sp>
      <p:sp>
        <p:nvSpPr>
          <p:cNvPr id="41" name="Google Shape;41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Systems performance Assessment Team (SAT) Meeting</a:t>
            </a:r>
            <a:endParaRPr/>
          </a:p>
        </p:txBody>
      </p:sp>
      <p:sp>
        <p:nvSpPr>
          <p:cNvPr id="42" name="Google Shape;42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62101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3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3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3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3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Agust 17, 2020</a:t>
            </a:r>
            <a:endParaRPr/>
          </a:p>
        </p:txBody>
      </p:sp>
      <p:sp>
        <p:nvSpPr>
          <p:cNvPr id="50" name="Google Shape;50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Systems performance Assessment Team (SAT) Meeting</a:t>
            </a:r>
            <a:endParaRPr/>
          </a:p>
        </p:txBody>
      </p:sp>
      <p:sp>
        <p:nvSpPr>
          <p:cNvPr id="51" name="Google Shape;51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9026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4" name="Google Shape;64;p3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Agust 17, 2020</a:t>
            </a:r>
            <a:endParaRPr/>
          </a:p>
        </p:txBody>
      </p:sp>
      <p:sp>
        <p:nvSpPr>
          <p:cNvPr id="66" name="Google Shape;66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Systems performance Assessment Team (SAT) Meeting</a:t>
            </a:r>
            <a:endParaRPr/>
          </a:p>
        </p:txBody>
      </p:sp>
      <p:sp>
        <p:nvSpPr>
          <p:cNvPr id="67" name="Google Shape;67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0625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Google Shape;71;p3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2" name="Google Shape;72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Agust 17, 2020</a:t>
            </a:r>
            <a:endParaRPr/>
          </a:p>
        </p:txBody>
      </p:sp>
      <p:sp>
        <p:nvSpPr>
          <p:cNvPr id="73" name="Google Shape;73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Systems performance Assessment Team (SAT) Meeting</a:t>
            </a:r>
            <a:endParaRPr/>
          </a:p>
        </p:txBody>
      </p:sp>
      <p:sp>
        <p:nvSpPr>
          <p:cNvPr id="74" name="Google Shape;74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85152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Agust 17, 2020</a:t>
            </a:r>
            <a:endParaRPr/>
          </a:p>
        </p:txBody>
      </p:sp>
      <p:sp>
        <p:nvSpPr>
          <p:cNvPr id="79" name="Google Shape;79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Systems performance Assessment Team (SAT) Meeting</a:t>
            </a:r>
            <a:endParaRPr/>
          </a:p>
        </p:txBody>
      </p:sp>
      <p:sp>
        <p:nvSpPr>
          <p:cNvPr id="80" name="Google Shape;80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9105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Agust 17, 2020</a:t>
            </a:r>
            <a:endParaRPr/>
          </a:p>
        </p:txBody>
      </p:sp>
      <p:sp>
        <p:nvSpPr>
          <p:cNvPr id="85" name="Google Shape;85;p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Systems performance Assessment Team (SAT) Meeting</a:t>
            </a:r>
            <a:endParaRPr/>
          </a:p>
        </p:txBody>
      </p:sp>
      <p:sp>
        <p:nvSpPr>
          <p:cNvPr id="86" name="Google Shape;86;p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415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2" name="Google Shape;12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/>
              <a:t>Agust 17, 2020</a:t>
            </a:r>
            <a:endParaRPr dirty="0"/>
          </a:p>
        </p:txBody>
      </p:sp>
      <p:sp>
        <p:nvSpPr>
          <p:cNvPr id="13" name="Google Shape;13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mtClean="0"/>
              <a:t>Systems performance Assessment Team (SAT) Meeting</a:t>
            </a:r>
            <a:endParaRPr dirty="0"/>
          </a:p>
        </p:txBody>
      </p:sp>
      <p:sp>
        <p:nvSpPr>
          <p:cNvPr id="14" name="Google Shape;14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6" name="Google Shape;16;p26"/>
          <p:cNvPicPr preferRelativeResize="0">
            <a:picLocks noChangeAspect="1"/>
          </p:cNvPicPr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3621" y="26711"/>
            <a:ext cx="853141" cy="8531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698" y="13940"/>
            <a:ext cx="878681" cy="878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60216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irs.jpl.nasa.gov/mission/instrument/spec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tempest.colostate.edu/TEMPEST-Fact-Sheet.pdf" TargetMode="External"/><Relationship Id="rId4" Type="http://schemas.openxmlformats.org/officeDocument/2006/relationships/hyperlink" Target="https://www.star.nesdis.noaa.gov/jpss/ATMS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675640" y="890905"/>
            <a:ext cx="10515600" cy="4351338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en-US" sz="3600" b="1" dirty="0"/>
              <a:t>Overview of </a:t>
            </a:r>
            <a:r>
              <a:rPr lang="en-US" sz="3600" b="1" dirty="0" smtClean="0"/>
              <a:t>Existing and Upcoming Microwave </a:t>
            </a:r>
            <a:r>
              <a:rPr lang="en-US" sz="3600" b="1" dirty="0"/>
              <a:t>and </a:t>
            </a:r>
            <a:r>
              <a:rPr lang="en-US" sz="3600" b="1" dirty="0" smtClean="0"/>
              <a:t>Infrared Sounders Characteristics</a:t>
            </a:r>
            <a:r>
              <a:rPr lang="en-US" sz="3600" b="1" dirty="0"/>
              <a:t>: Both Classic </a:t>
            </a:r>
            <a:r>
              <a:rPr lang="en-US" sz="3600" b="1" dirty="0" smtClean="0"/>
              <a:t>and </a:t>
            </a:r>
            <a:r>
              <a:rPr lang="en-US" sz="3600" b="1" dirty="0" err="1"/>
              <a:t>Smallsat</a:t>
            </a:r>
            <a:r>
              <a:rPr lang="en-US" sz="3600" b="1" dirty="0"/>
              <a:t> T</a:t>
            </a:r>
            <a:r>
              <a:rPr lang="en-US" sz="3600" b="1" dirty="0" smtClean="0"/>
              <a:t>ypes</a:t>
            </a:r>
          </a:p>
          <a:p>
            <a:pPr marL="114300" indent="0" algn="ctr">
              <a:buNone/>
            </a:pPr>
            <a:endParaRPr lang="en-US" b="1" dirty="0" smtClean="0"/>
          </a:p>
          <a:p>
            <a:pPr marL="114300" indent="0" algn="ctr">
              <a:buNone/>
            </a:pPr>
            <a:endParaRPr lang="en-US" b="1" dirty="0"/>
          </a:p>
          <a:p>
            <a:pPr marL="114300" indent="0" algn="ctr">
              <a:buNone/>
            </a:pPr>
            <a:r>
              <a:rPr lang="en-US" b="1" dirty="0" smtClean="0"/>
              <a:t>Presented by:</a:t>
            </a:r>
          </a:p>
          <a:p>
            <a:pPr marL="114300" indent="0" algn="ctr">
              <a:buNone/>
            </a:pPr>
            <a:r>
              <a:rPr lang="en-US" b="1" dirty="0" smtClean="0"/>
              <a:t>Flavio Iturbide-Sanchez</a:t>
            </a:r>
          </a:p>
          <a:p>
            <a:pPr marL="114300" indent="0" algn="ctr">
              <a:buNone/>
            </a:pPr>
            <a:endParaRPr lang="en-US" b="1" dirty="0"/>
          </a:p>
          <a:p>
            <a:pPr marL="114300" indent="0" algn="ctr">
              <a:buNone/>
            </a:pPr>
            <a:r>
              <a:rPr lang="en-US" sz="2400" b="1" dirty="0" smtClean="0"/>
              <a:t>August 17, 2020</a:t>
            </a:r>
          </a:p>
          <a:p>
            <a:pPr marL="114300" indent="0" algn="ctr">
              <a:buNone/>
            </a:pP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Systems performance Assessment Team (SAT) Meeting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Agust 17,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8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838200" y="1087120"/>
            <a:ext cx="10515600" cy="517144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IR and MW Sounders provide critical information for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weather forecast prediction at National Weather Prediction (NWP) centers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worldwide.</a:t>
            </a:r>
          </a:p>
          <a:p>
            <a:pPr algn="just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Observations from IR and MW sounder are valuable for several applications,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including Atmospheric Composition 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and Climate Process Studies</a:t>
            </a:r>
          </a:p>
          <a:p>
            <a:pPr algn="just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IR sounders are capable of providing 3D structures of atmospheric temperature and water vapor with high vertical resolution. </a:t>
            </a:r>
          </a:p>
          <a:p>
            <a:pPr algn="just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Frequent observations from IR sounders at high spatial resolution are expected to contribute to the production of 3D Atmospheric Motion Vector (AMV) winds (critical for improving weather forecast).</a:t>
            </a:r>
          </a:p>
          <a:p>
            <a:pPr algn="just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Microwave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sounders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the capability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 provide all-weather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3D structures of atmospheric temperature and water vapor. </a:t>
            </a:r>
          </a:p>
          <a:p>
            <a:pPr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Frequent observations from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MW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sounders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at high spatial resolution are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expected to contribute to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better understanding of cloud evolution and precipitation process as well as to improve the tracking and intensity of tropical cyclones.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err="1" smtClean="0"/>
              <a:t>Agust</a:t>
            </a:r>
            <a:r>
              <a:rPr lang="en-US" dirty="0" smtClean="0"/>
              <a:t> 17, 2020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Systems performance Assessment Team (SAT)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</a:t>
            </a:r>
            <a:r>
              <a:rPr lang="en-US" dirty="0" smtClean="0"/>
              <a:t>Microwave and </a:t>
            </a:r>
            <a:r>
              <a:rPr lang="en-US" dirty="0"/>
              <a:t>I</a:t>
            </a:r>
            <a:r>
              <a:rPr lang="en-US" dirty="0" smtClean="0"/>
              <a:t>nfrared Sounders in LEO Orbit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8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Agust 17,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Systems performance Assessment Team (SAT)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Present Generation of Microwave and </a:t>
            </a:r>
            <a:r>
              <a:rPr lang="en-US" dirty="0"/>
              <a:t>I</a:t>
            </a:r>
            <a:r>
              <a:rPr lang="en-US" dirty="0" smtClean="0"/>
              <a:t>nfrared Sounders in LEO Orbit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337738" y="1481137"/>
            <a:ext cx="3134597" cy="3204949"/>
            <a:chOff x="337738" y="1369377"/>
            <a:chExt cx="3134597" cy="320494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738" y="1369377"/>
              <a:ext cx="3134597" cy="2950845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877766" y="4266549"/>
              <a:ext cx="25247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https://www.jpss.noaa.gov/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720563" y="1481137"/>
            <a:ext cx="3985798" cy="3204950"/>
            <a:chOff x="3720563" y="1369377"/>
            <a:chExt cx="3985798" cy="320495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20563" y="1369377"/>
              <a:ext cx="3985798" cy="2989348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4038600" y="4266550"/>
              <a:ext cx="33172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Credits: L3Harris Technologies</a:t>
              </a:r>
              <a:endParaRPr lang="en-US" sz="14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8024398" y="1559635"/>
            <a:ext cx="3816777" cy="3205725"/>
            <a:chOff x="8024398" y="1447875"/>
            <a:chExt cx="3816777" cy="320572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4398" y="1447875"/>
              <a:ext cx="3816777" cy="291085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8323580" y="4345823"/>
              <a:ext cx="33172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https://airs.jpl.nasa.gov</a:t>
              </a:r>
              <a:r>
                <a:rPr lang="en-US" sz="1400" dirty="0" smtClean="0"/>
                <a:t>/</a:t>
              </a:r>
              <a:endParaRPr lang="en-US" sz="1400" dirty="0"/>
            </a:p>
          </p:txBody>
        </p:sp>
      </p:grpSp>
      <p:sp>
        <p:nvSpPr>
          <p:cNvPr id="16" name="Text Placeholder 10"/>
          <p:cNvSpPr>
            <a:spLocks noGrp="1"/>
          </p:cNvSpPr>
          <p:nvPr>
            <p:ph type="body" idx="1"/>
          </p:nvPr>
        </p:nvSpPr>
        <p:spPr>
          <a:xfrm>
            <a:off x="123291" y="4632165"/>
            <a:ext cx="11846102" cy="180345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These sounders are highly successful and capable instruments that has provided good value per year benefit.</a:t>
            </a:r>
          </a:p>
          <a:p>
            <a:pPr algn="just"/>
            <a:r>
              <a:rPr lang="en-US" dirty="0" smtClean="0"/>
              <a:t>These instruments were developed with technology from the 90s.</a:t>
            </a:r>
          </a:p>
          <a:p>
            <a:pPr algn="just"/>
            <a:r>
              <a:rPr lang="en-US" dirty="0" smtClean="0"/>
              <a:t>Typical power consumption, mass and volume is about 200 W, 200 kg and 1 (1x1x1) m</a:t>
            </a:r>
            <a:r>
              <a:rPr lang="en-US" baseline="30000" dirty="0" smtClean="0"/>
              <a:t>3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3291" y="960354"/>
            <a:ext cx="3647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ADVANCED TECHNOLOGY MICROWAVE SOUNDER (</a:t>
            </a:r>
            <a:r>
              <a:rPr lang="en-US" sz="14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ATMS)</a:t>
            </a:r>
            <a:endParaRPr lang="en-US" sz="14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14826" y="1066857"/>
            <a:ext cx="3647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CROSS-TRACK INFRARED </a:t>
            </a:r>
            <a:r>
              <a:rPr lang="en-US" sz="14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SOUNDER (</a:t>
            </a:r>
            <a:r>
              <a:rPr lang="en-US" sz="1400" b="1" dirty="0" err="1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CrIS</a:t>
            </a:r>
            <a:r>
              <a:rPr lang="en-US" sz="14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14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109066" y="1066856"/>
            <a:ext cx="3647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ATMOSPHERIC INFRARED SOUNDER (AIRS)</a:t>
            </a:r>
            <a:endParaRPr lang="en-US" sz="14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04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Agust 17,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Systems performance Assessment Team (SAT)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New Generation of  Microwave and </a:t>
            </a:r>
            <a:r>
              <a:rPr lang="en-US" dirty="0"/>
              <a:t>I</a:t>
            </a:r>
            <a:r>
              <a:rPr lang="en-US" dirty="0" smtClean="0"/>
              <a:t>nfrared Sounders in LEO Orbit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93324" y="1626019"/>
            <a:ext cx="3945276" cy="3046524"/>
            <a:chOff x="93324" y="1605699"/>
            <a:chExt cx="3945276" cy="3046524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756" y="1605699"/>
              <a:ext cx="3923844" cy="262337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93324" y="4190558"/>
              <a:ext cx="39452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https://directory.eoportal.org/web/eoportal/satellite-missions/c-missions/ciras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183762" y="1615090"/>
            <a:ext cx="3969638" cy="3029847"/>
            <a:chOff x="4183762" y="1594770"/>
            <a:chExt cx="3969638" cy="302984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83762" y="1594770"/>
              <a:ext cx="3969638" cy="255191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4183762" y="4162952"/>
              <a:ext cx="37054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https://www.jpl.nasa.gov/cubesat/missions/tempest-d.php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8298561" y="1573632"/>
            <a:ext cx="3812159" cy="3096782"/>
            <a:chOff x="8298561" y="1553312"/>
            <a:chExt cx="3812159" cy="3096782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98561" y="1553312"/>
              <a:ext cx="3812159" cy="2593367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8298561" y="4188429"/>
              <a:ext cx="37054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https</a:t>
              </a:r>
              <a:r>
                <a:rPr lang="en-US" sz="1200" dirty="0"/>
                <a:t>://directory.eoportal.org/web/eoportal/satellite-missions/content/-/article/tropics</a:t>
              </a:r>
            </a:p>
          </p:txBody>
        </p:sp>
      </p:grpSp>
      <p:sp>
        <p:nvSpPr>
          <p:cNvPr id="16" name="Text Placeholder 10"/>
          <p:cNvSpPr>
            <a:spLocks noGrp="1"/>
          </p:cNvSpPr>
          <p:nvPr>
            <p:ph type="body" idx="1"/>
          </p:nvPr>
        </p:nvSpPr>
        <p:spPr>
          <a:xfrm>
            <a:off x="398698" y="4553497"/>
            <a:ext cx="11272602" cy="2167978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/>
            <a:r>
              <a:rPr lang="en-US" sz="2100" dirty="0" smtClean="0"/>
              <a:t>New instrumentation is being developed </a:t>
            </a:r>
            <a:r>
              <a:rPr lang="en-US" sz="2100" dirty="0"/>
              <a:t>based </a:t>
            </a:r>
            <a:r>
              <a:rPr lang="en-US" sz="2100" dirty="0" smtClean="0"/>
              <a:t>present mature and advanced technology  that has been demonstrated in last decades. Good opportunity to take advantage of these technology.</a:t>
            </a:r>
          </a:p>
          <a:p>
            <a:pPr algn="just"/>
            <a:r>
              <a:rPr lang="en-US" sz="2100" dirty="0" smtClean="0"/>
              <a:t>These instruments aim at demonstrating similar capabilities to present operational instrumentation at low cost, enabling the deployment of constellation of IR and MW sounders (higher temporal resolution).</a:t>
            </a:r>
          </a:p>
          <a:p>
            <a:pPr algn="just"/>
            <a:r>
              <a:rPr lang="en-US" sz="2100" dirty="0"/>
              <a:t>P</a:t>
            </a:r>
            <a:r>
              <a:rPr lang="en-US" sz="2100" dirty="0" smtClean="0"/>
              <a:t>ower consumption, mass and volume is less than 30 W, 15 kg </a:t>
            </a:r>
            <a:r>
              <a:rPr lang="en-US" sz="2100" dirty="0"/>
              <a:t>and </a:t>
            </a:r>
            <a:r>
              <a:rPr lang="en-US" sz="2100" dirty="0" smtClean="0"/>
              <a:t>0.027 (0.3x0.3x0.3) m</a:t>
            </a:r>
            <a:r>
              <a:rPr lang="en-US" sz="2100" baseline="30000" dirty="0" smtClean="0"/>
              <a:t>3</a:t>
            </a:r>
            <a:endParaRPr lang="en-US" sz="2100" baseline="30000" dirty="0"/>
          </a:p>
          <a:p>
            <a:pPr marL="114300" indent="0" algn="just">
              <a:buNone/>
            </a:pPr>
            <a:endParaRPr lang="en-US" sz="2100" dirty="0" smtClean="0"/>
          </a:p>
          <a:p>
            <a:pPr algn="just"/>
            <a:endParaRPr lang="en-US" sz="2100" dirty="0" smtClean="0"/>
          </a:p>
          <a:p>
            <a:pPr algn="just"/>
            <a:endParaRPr lang="en-US" sz="2100" dirty="0"/>
          </a:p>
        </p:txBody>
      </p:sp>
      <p:sp>
        <p:nvSpPr>
          <p:cNvPr id="17" name="TextBox 16"/>
          <p:cNvSpPr txBox="1"/>
          <p:nvPr/>
        </p:nvSpPr>
        <p:spPr>
          <a:xfrm>
            <a:off x="252958" y="1071550"/>
            <a:ext cx="3647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CUBESAT INFRARED ATMOSPHERIC SOUNDER (CIRAS). 6U CubeSat (</a:t>
            </a:r>
            <a:r>
              <a:rPr lang="en-US" sz="14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30x20x10 </a:t>
            </a:r>
            <a:r>
              <a:rPr lang="en-US" sz="14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cm)</a:t>
            </a:r>
            <a:endParaRPr lang="en-US" sz="14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26915" y="927393"/>
            <a:ext cx="4107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TEMPORAL EXPERIMENT FOR STORMS AND TROPICAL SYSTEMS - DEMONSTRATION (TEMPEST-D) </a:t>
            </a:r>
            <a:r>
              <a:rPr lang="en-US" sz="14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6U CubeSat (30x20x10 cm)</a:t>
            </a:r>
          </a:p>
          <a:p>
            <a:pPr algn="ctr"/>
            <a:endParaRPr lang="en-US" sz="14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214435" y="714739"/>
            <a:ext cx="3957245" cy="954107"/>
          </a:xfrm>
          <a:prstGeom prst="rect">
            <a:avLst/>
          </a:prstGeom>
          <a:solidFill>
            <a:schemeClr val="l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TIME-RESOLVED OBSERVATIONS OF PRECIPITATION STRUCTURE AND STORM INTENSITY WITH A CONSTELLATION OF SMALLSATS (TROPICS)</a:t>
            </a:r>
          </a:p>
          <a:p>
            <a:pPr algn="ctr"/>
            <a:r>
              <a:rPr lang="en-US" sz="14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3U </a:t>
            </a:r>
            <a:r>
              <a:rPr lang="en-US" sz="14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CubeSat (</a:t>
            </a:r>
            <a:r>
              <a:rPr lang="en-US" sz="14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30x10x10 </a:t>
            </a:r>
            <a:r>
              <a:rPr lang="en-US" sz="14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cm</a:t>
            </a:r>
            <a:r>
              <a:rPr lang="en-US" sz="1400" b="1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14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88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Agust 17,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Systems performance Assessment Team (SAT)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Parameters of LEO Hyperspectral IR Sounders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214074"/>
              </p:ext>
            </p:extLst>
          </p:nvPr>
        </p:nvGraphicFramePr>
        <p:xfrm>
          <a:off x="424181" y="1087126"/>
          <a:ext cx="11412218" cy="4772778"/>
        </p:xfrm>
        <a:graphic>
          <a:graphicData uri="http://schemas.openxmlformats.org/drawingml/2006/table">
            <a:tbl>
              <a:tblPr firstRow="1" bandRow="1"/>
              <a:tblGrid>
                <a:gridCol w="2084809">
                  <a:extLst>
                    <a:ext uri="{9D8B030D-6E8A-4147-A177-3AD203B41FA5}">
                      <a16:colId xmlns:a16="http://schemas.microsoft.com/office/drawing/2014/main" val="3093337680"/>
                    </a:ext>
                  </a:extLst>
                </a:gridCol>
                <a:gridCol w="2135430">
                  <a:extLst>
                    <a:ext uri="{9D8B030D-6E8A-4147-A177-3AD203B41FA5}">
                      <a16:colId xmlns:a16="http://schemas.microsoft.com/office/drawing/2014/main" val="3405839810"/>
                    </a:ext>
                  </a:extLst>
                </a:gridCol>
                <a:gridCol w="1949831">
                  <a:extLst>
                    <a:ext uri="{9D8B030D-6E8A-4147-A177-3AD203B41FA5}">
                      <a16:colId xmlns:a16="http://schemas.microsoft.com/office/drawing/2014/main" val="1457090239"/>
                    </a:ext>
                  </a:extLst>
                </a:gridCol>
                <a:gridCol w="1808951">
                  <a:extLst>
                    <a:ext uri="{9D8B030D-6E8A-4147-A177-3AD203B41FA5}">
                      <a16:colId xmlns:a16="http://schemas.microsoft.com/office/drawing/2014/main" val="948912821"/>
                    </a:ext>
                  </a:extLst>
                </a:gridCol>
                <a:gridCol w="1661713">
                  <a:extLst>
                    <a:ext uri="{9D8B030D-6E8A-4147-A177-3AD203B41FA5}">
                      <a16:colId xmlns:a16="http://schemas.microsoft.com/office/drawing/2014/main" val="311900402"/>
                    </a:ext>
                  </a:extLst>
                </a:gridCol>
                <a:gridCol w="1771484">
                  <a:extLst>
                    <a:ext uri="{9D8B030D-6E8A-4147-A177-3AD203B41FA5}">
                      <a16:colId xmlns:a16="http://schemas.microsoft.com/office/drawing/2014/main" val="2756398504"/>
                    </a:ext>
                  </a:extLst>
                </a:gridCol>
              </a:tblGrid>
              <a:tr h="2375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Characteristic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Sensors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AIRS [1-3]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CRIS [4]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IASI [5]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CIRAS [7]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28099"/>
                  </a:ext>
                </a:extLst>
              </a:tr>
              <a:tr h="216096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Spatial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Satellite Platform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EOS Aqua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S-NPP/NOAA-20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MetOp-A/B/C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CubeSat 6U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177478"/>
                  </a:ext>
                </a:extLst>
              </a:tr>
              <a:tr h="2160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30x20x10 cm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588698"/>
                  </a:ext>
                </a:extLst>
              </a:tr>
              <a:tr h="2160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Launch Year(s)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2002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2011/2017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2008/2012/2018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277525"/>
                  </a:ext>
                </a:extLst>
              </a:tr>
              <a:tr h="2160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Orbital Altitude (km)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705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824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817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450-600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551347"/>
                  </a:ext>
                </a:extLst>
              </a:tr>
              <a:tr h="2160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Nadir Resolution (km)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13.5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13.5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596531"/>
                  </a:ext>
                </a:extLst>
              </a:tr>
              <a:tr h="2160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Scan Swath (km)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1650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2200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2052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2000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44014"/>
                  </a:ext>
                </a:extLst>
              </a:tr>
              <a:tr h="2160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Scan Cycle (s)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2.67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732282"/>
                  </a:ext>
                </a:extLst>
              </a:tr>
              <a:tr h="216096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Spectral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Spectroscopic Method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Grating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Interferometer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Interferometer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Grating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393920"/>
                  </a:ext>
                </a:extLst>
              </a:tr>
              <a:tr h="2066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Spectral Bands (cm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LWIR (649-1136)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LWIR (650-1095)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LWIR (640.2-1210)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MWIR (1950-2450)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622184"/>
                  </a:ext>
                </a:extLst>
              </a:tr>
              <a:tr h="2066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MWIR (1212-1612)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MWIR (1210-1750)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MWIR (1210-2100)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671202"/>
                  </a:ext>
                </a:extLst>
              </a:tr>
              <a:tr h="2066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SWIR (2169-2673)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SWIR (2155-2550)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SWIR (2100-2700)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880530"/>
                  </a:ext>
                </a:extLst>
              </a:tr>
              <a:tr h="2160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Number of Channels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2378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2211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8461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625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195189"/>
                  </a:ext>
                </a:extLst>
              </a:tr>
              <a:tr h="4106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Spectral Resolution (cm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0.55-2.0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0.625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1.2-2.0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664160"/>
                  </a:ext>
                </a:extLst>
              </a:tr>
              <a:tr h="4106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Radiometric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NEdT@Temperature (K)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0.07-0.5@250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0.06-0.5@270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0.2-0.6@280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&lt;0.5@250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499031"/>
                  </a:ext>
                </a:extLst>
              </a:tr>
              <a:tr h="21609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Resources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Data Rate (Mbps)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0.5/1.2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401955"/>
                  </a:ext>
                </a:extLst>
              </a:tr>
              <a:tr h="2160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Mass (kg)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177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236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611647"/>
                  </a:ext>
                </a:extLst>
              </a:tr>
              <a:tr h="2160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Average Power (W)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256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245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713702"/>
                  </a:ext>
                </a:extLst>
              </a:tr>
              <a:tr h="4077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Geophysical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L2+ Products</a:t>
                      </a:r>
                    </a:p>
                  </a:txBody>
                  <a:tcPr marL="5426" marR="5426" marT="5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Temperature/Water Vapor/Trace Gases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Temperature/Water Vapor/Trace Gases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Temperature/Water Vapor/Trace Gases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Temperature/Water Vapor</a:t>
                      </a:r>
                    </a:p>
                  </a:txBody>
                  <a:tcPr marL="5426" marR="5426" marT="54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173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368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Agust 17,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Systems performance Assessment Team (SAT)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Parameters of LEO </a:t>
            </a:r>
            <a:r>
              <a:rPr lang="en-US" dirty="0" smtClean="0"/>
              <a:t>MW </a:t>
            </a:r>
            <a:r>
              <a:rPr lang="en-US" dirty="0"/>
              <a:t>Sounders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323357"/>
              </p:ext>
            </p:extLst>
          </p:nvPr>
        </p:nvGraphicFramePr>
        <p:xfrm>
          <a:off x="838200" y="1320799"/>
          <a:ext cx="10668001" cy="4642798"/>
        </p:xfrm>
        <a:graphic>
          <a:graphicData uri="http://schemas.openxmlformats.org/drawingml/2006/table">
            <a:tbl>
              <a:tblPr/>
              <a:tblGrid>
                <a:gridCol w="2373734">
                  <a:extLst>
                    <a:ext uri="{9D8B030D-6E8A-4147-A177-3AD203B41FA5}">
                      <a16:colId xmlns:a16="http://schemas.microsoft.com/office/drawing/2014/main" val="3685112260"/>
                    </a:ext>
                  </a:extLst>
                </a:gridCol>
                <a:gridCol w="2373734">
                  <a:extLst>
                    <a:ext uri="{9D8B030D-6E8A-4147-A177-3AD203B41FA5}">
                      <a16:colId xmlns:a16="http://schemas.microsoft.com/office/drawing/2014/main" val="3385855999"/>
                    </a:ext>
                  </a:extLst>
                </a:gridCol>
                <a:gridCol w="2001112">
                  <a:extLst>
                    <a:ext uri="{9D8B030D-6E8A-4147-A177-3AD203B41FA5}">
                      <a16:colId xmlns:a16="http://schemas.microsoft.com/office/drawing/2014/main" val="3357315975"/>
                    </a:ext>
                  </a:extLst>
                </a:gridCol>
                <a:gridCol w="1973511">
                  <a:extLst>
                    <a:ext uri="{9D8B030D-6E8A-4147-A177-3AD203B41FA5}">
                      <a16:colId xmlns:a16="http://schemas.microsoft.com/office/drawing/2014/main" val="3357223638"/>
                    </a:ext>
                  </a:extLst>
                </a:gridCol>
                <a:gridCol w="1945910">
                  <a:extLst>
                    <a:ext uri="{9D8B030D-6E8A-4147-A177-3AD203B41FA5}">
                      <a16:colId xmlns:a16="http://schemas.microsoft.com/office/drawing/2014/main" val="3815545858"/>
                    </a:ext>
                  </a:extLst>
                </a:gridCol>
              </a:tblGrid>
              <a:tr h="6277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Characteristic</a:t>
                      </a: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Sensors</a:t>
                      </a: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ATMS [8]</a:t>
                      </a: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TEMPEST-D [9,10]</a:t>
                      </a: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TROPICS [11]</a:t>
                      </a: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73266"/>
                  </a:ext>
                </a:extLst>
              </a:tr>
              <a:tr h="477826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Spatial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Satellite Platform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S-NPP/NOAA-20</a:t>
                      </a: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CubeSat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6U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30x20x10 cm</a:t>
                      </a: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CubeSat 3U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30x10x10 cm</a:t>
                      </a: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844504"/>
                  </a:ext>
                </a:extLst>
              </a:tr>
              <a:tr h="2389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Launch Year(s)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2011/2017</a:t>
                      </a: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451750"/>
                  </a:ext>
                </a:extLst>
              </a:tr>
              <a:tr h="2389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Orbital Altitude (km)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824</a:t>
                      </a: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400</a:t>
                      </a: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550</a:t>
                      </a: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75958"/>
                  </a:ext>
                </a:extLst>
              </a:tr>
              <a:tr h="2389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Nadir Resolution (km)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16-75</a:t>
                      </a: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14-28</a:t>
                      </a: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25-40</a:t>
                      </a: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281913"/>
                  </a:ext>
                </a:extLst>
              </a:tr>
              <a:tr h="2389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Scan Swath (km)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2200</a:t>
                      </a: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905</a:t>
                      </a: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2025</a:t>
                      </a: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096243"/>
                  </a:ext>
                </a:extLst>
              </a:tr>
              <a:tr h="2389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Scan Cycle (s)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2.67</a:t>
                      </a: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097674"/>
                  </a:ext>
                </a:extLst>
              </a:tr>
              <a:tr h="2389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Spectral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Number of Channels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339833"/>
                  </a:ext>
                </a:extLst>
              </a:tr>
              <a:tr h="2389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Frequency Range (GHz)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23.8-183.3</a:t>
                      </a: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89-183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91.5-205</a:t>
                      </a: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389543"/>
                  </a:ext>
                </a:extLst>
              </a:tr>
              <a:tr h="318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Radiometric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NEdT (K)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0.7-3.6</a:t>
                      </a: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0.2-0.7</a:t>
                      </a: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0.55-1</a:t>
                      </a: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58943"/>
                  </a:ext>
                </a:extLst>
              </a:tr>
              <a:tr h="23891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Resources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Data Rate (kbps)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10.3</a:t>
                      </a: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598043"/>
                  </a:ext>
                </a:extLst>
              </a:tr>
              <a:tr h="2389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Mass (kg)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</a:t>
                      </a: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</a:t>
                      </a: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604129"/>
                  </a:ext>
                </a:extLst>
              </a:tr>
              <a:tr h="2389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Average Power (W)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</a:t>
                      </a: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</a:t>
                      </a: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9.1</a:t>
                      </a: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217736"/>
                  </a:ext>
                </a:extLst>
              </a:tr>
              <a:tr h="8295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Geophysical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L2+ Products</a:t>
                      </a:r>
                    </a:p>
                  </a:txBody>
                  <a:tcPr marL="6234" marR="6234" marT="6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Temperature/Water Vapor/Precipitation/Cloud Content/Surface Temperature</a:t>
                      </a: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Water Vapor/Precipitation/Cloud Content</a:t>
                      </a: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Temperature/Water Vapor/Precipitation/Cloud Content/</a:t>
                      </a:r>
                    </a:p>
                  </a:txBody>
                  <a:tcPr marL="6234" marR="6234" marT="62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86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29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Agust 17, 2020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Systems performance Assessment Team (SAT) Meeting</a:t>
            </a:r>
            <a:endParaRPr lang="en-US"/>
          </a:p>
        </p:txBody>
      </p:sp>
      <p:sp>
        <p:nvSpPr>
          <p:cNvPr id="307" name="Google Shape;307;p1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7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0" name="Google Shape;308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2400"/>
            </a:pPr>
            <a:r>
              <a:rPr lang="en-US" sz="2400" b="1" dirty="0" smtClean="0"/>
              <a:t>References</a:t>
            </a:r>
            <a:endParaRPr dirty="0"/>
          </a:p>
        </p:txBody>
      </p:sp>
      <p:sp>
        <p:nvSpPr>
          <p:cNvPr id="6" name="TextBox 5"/>
          <p:cNvSpPr txBox="1"/>
          <p:nvPr/>
        </p:nvSpPr>
        <p:spPr>
          <a:xfrm>
            <a:off x="671286" y="937379"/>
            <a:ext cx="10493827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Main references:</a:t>
            </a:r>
          </a:p>
          <a:p>
            <a:pPr algn="just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1] M. 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Chahine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, “AIRS: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mproving weather forecasting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providing new data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on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greenhouse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ases,” </a:t>
            </a:r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Bull. Amer. Meteor. Soc. </a:t>
            </a:r>
            <a:r>
              <a:rPr lang="sv-S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87, 911-926 (2006)</a:t>
            </a:r>
          </a:p>
          <a:p>
            <a:pPr algn="just"/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[2]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Jet Propulsion Laboratory: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https://airs.jpl.nasa.gov/mission/instrument/specs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/</a:t>
            </a:r>
            <a:endParaRPr lang="sv-SE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[3]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W. P.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Menzel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et al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., “Satellite-based atmospheric infrared sounder development and applications,” </a:t>
            </a:r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Bull. Amer. Meteor. Soc., 99, 583-603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(2018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sv-SE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sv-S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[4] V. Zavyalov, ”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Noise performance of the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CrIS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instrument,”,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J. 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Geophys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. Res.: Atmos.,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118,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13108-13120 (2013)</a:t>
            </a:r>
          </a:p>
          <a:p>
            <a:pPr algn="just"/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[5]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F. Hilton, </a:t>
            </a: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et al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., “Hyperspectral Earth observation from IASI: five years of accomplishments,” </a:t>
            </a:r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Bull. Amer. Meteor. Soc., 93, 347-370 (2012</a:t>
            </a:r>
            <a:r>
              <a:rPr lang="sv-S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just"/>
            <a:r>
              <a:rPr lang="sv-S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[6]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C. 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Crevoisier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et al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., </a:t>
            </a:r>
            <a:r>
              <a:rPr lang="sv-SE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Towards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IASI-New Generation (IASI-NG): impact of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improved spectral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resolution and radiometric noise on the retrieval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of thermodynamic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 chemistry and climate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variables,”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Atmos. Meas. Tech., 7,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4367-4385 (2014)</a:t>
            </a:r>
          </a:p>
          <a:p>
            <a:pPr algn="just"/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[7] T. Pagano, </a:t>
            </a:r>
            <a:r>
              <a:rPr lang="en-US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et al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.,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“The CubeSat Infrared Atmospheric Sounder (CIRAS) Technology Demonstration in Support of a Future Earth Observing Nanosatellite-Infrared (EON-IR) Atmospheric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Sounde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,”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2018 AMS Annual Meeting (2018)</a:t>
            </a:r>
          </a:p>
          <a:p>
            <a:pPr algn="just"/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[8]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NOAA/NESDIS/STAR,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www.star.nesdis.noaa.gov/jpss/ATMS.php</a:t>
            </a:r>
            <a:endParaRPr lang="en-US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] S. C. 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Reising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et al.,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“Temporal Experiment for Storms and Tropical Systems Technology Demonstration (TEMPEST-D) mission: early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esults and potential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cience capabilities,” 2018 AGU Fall Meeting, Washington D.C. (2018)</a:t>
            </a:r>
          </a:p>
          <a:p>
            <a:pPr algn="just"/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[10] TEMPEST-D fact sheet,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https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://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tempest.colostate.edu/TEMPEST-Fact-Sheet.pdf</a:t>
            </a:r>
            <a:endParaRPr lang="en-US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[11] W. J. Blackwell,</a:t>
            </a:r>
            <a:r>
              <a:rPr lang="en-US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et al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., “An overview of the TROPICS NASA Earth Venture Mission,”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Quarterly Journal of the Royal Meteorological Society (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2018)</a:t>
            </a:r>
          </a:p>
        </p:txBody>
      </p:sp>
    </p:spTree>
    <p:extLst>
      <p:ext uri="{BB962C8B-B14F-4D97-AF65-F5344CB8AC3E}">
        <p14:creationId xmlns:p14="http://schemas.microsoft.com/office/powerpoint/2010/main" val="418294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2952</TotalTime>
  <Words>1183</Words>
  <Application>Microsoft Office PowerPoint</Application>
  <PresentationFormat>Widescreen</PresentationFormat>
  <Paragraphs>228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 Theme</vt:lpstr>
      <vt:lpstr>PowerPoint Presentation</vt:lpstr>
      <vt:lpstr>Benefits of Microwave and Infrared Sounders in LEO Orbit</vt:lpstr>
      <vt:lpstr>  Present Generation of Microwave and Infrared Sounders in LEO Orbit</vt:lpstr>
      <vt:lpstr> New Generation of  Microwave and Infrared Sounders in LEO Orbit</vt:lpstr>
      <vt:lpstr>Key Parameters of LEO Hyperspectral IR Sounders</vt:lpstr>
      <vt:lpstr>Key Parameters of LEO MW Sounders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Parameters of Geo-Sounders</dc:title>
  <dc:creator>Zhipeng Wang</dc:creator>
  <cp:lastModifiedBy>Flavio Iturbide-Sanchez</cp:lastModifiedBy>
  <cp:revision>327</cp:revision>
  <dcterms:created xsi:type="dcterms:W3CDTF">2020-08-13T13:03:45Z</dcterms:created>
  <dcterms:modified xsi:type="dcterms:W3CDTF">2020-08-17T13:00:36Z</dcterms:modified>
</cp:coreProperties>
</file>