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gBC0hc5FfxqfDZdHphrxWM3C78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6156F47-2CDA-40CB-9287-8C50B0F7A161}">
  <a:tblStyle styleId="{76156F47-2CDA-40CB-9287-8C50B0F7A16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3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idx="1" type="body"/>
          </p:nvPr>
        </p:nvSpPr>
        <p:spPr>
          <a:xfrm>
            <a:off x="838200" y="1005840"/>
            <a:ext cx="10515600" cy="5171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6"/>
          <p:cNvSpPr txBox="1"/>
          <p:nvPr>
            <p:ph type="title"/>
          </p:nvPr>
        </p:nvSpPr>
        <p:spPr>
          <a:xfrm>
            <a:off x="1326776" y="248329"/>
            <a:ext cx="10027024" cy="495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b="1" sz="32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0" name="Google Shape;5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3621" y="26711"/>
            <a:ext cx="853141" cy="853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279698" y="13940"/>
            <a:ext cx="878681" cy="87868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/>
          <p:nvPr>
            <p:ph idx="1" type="body"/>
          </p:nvPr>
        </p:nvSpPr>
        <p:spPr>
          <a:xfrm>
            <a:off x="675640" y="89090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3600"/>
              <a:t>Spectral Characteristics of Infrared Sounders: Classic and Smallsat Types</a:t>
            </a:r>
            <a:endParaRPr/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Presented by:</a:t>
            </a:r>
            <a:endParaRPr/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Flavio Iturbide-Sanchez</a:t>
            </a:r>
            <a:endParaRPr/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400"/>
              <a:t>August 31, 2020</a:t>
            </a:r>
            <a:endParaRPr/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</p:txBody>
      </p:sp>
      <p:sp>
        <p:nvSpPr>
          <p:cNvPr id="70" name="Google Shape;7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</a:pPr>
            <a:r>
              <a:rPr lang="en-US"/>
              <a:t>Systems performance Assessment Team (SAT) Meeting</a:t>
            </a:r>
            <a:endParaRPr/>
          </a:p>
        </p:txBody>
      </p:sp>
      <p:sp>
        <p:nvSpPr>
          <p:cNvPr id="72" name="Google Shape;7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</a:pPr>
            <a:r>
              <a:rPr lang="en-US"/>
              <a:t>Agust 31,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</a:pPr>
            <a:r>
              <a:rPr lang="en-US"/>
              <a:t>Agust 31, 2020</a:t>
            </a:r>
            <a:endParaRPr/>
          </a:p>
        </p:txBody>
      </p:sp>
      <p:sp>
        <p:nvSpPr>
          <p:cNvPr id="79" name="Google Shape;7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</a:pPr>
            <a:r>
              <a:rPr lang="en-US"/>
              <a:t>Systems performance Assessment Team (SAT) Meeting</a:t>
            </a:r>
            <a:endParaRPr/>
          </a:p>
        </p:txBody>
      </p:sp>
      <p:sp>
        <p:nvSpPr>
          <p:cNvPr id="80" name="Google Shape;8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2"/>
          <p:cNvSpPr txBox="1"/>
          <p:nvPr>
            <p:ph type="title"/>
          </p:nvPr>
        </p:nvSpPr>
        <p:spPr>
          <a:xfrm>
            <a:off x="1326776" y="248329"/>
            <a:ext cx="10027024" cy="495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Key Parameters of LEO Hyperspectral IR Sounders</a:t>
            </a:r>
            <a:endParaRPr/>
          </a:p>
        </p:txBody>
      </p:sp>
      <p:graphicFrame>
        <p:nvGraphicFramePr>
          <p:cNvPr id="82" name="Google Shape;82;p2"/>
          <p:cNvGraphicFramePr/>
          <p:nvPr/>
        </p:nvGraphicFramePr>
        <p:xfrm>
          <a:off x="259325" y="7693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{76156F47-2CDA-40CB-9287-8C50B0F7A161}</a:tableStyleId>
              </a:tblPr>
              <a:tblGrid>
                <a:gridCol w="1460575"/>
                <a:gridCol w="1958775"/>
                <a:gridCol w="1879500"/>
                <a:gridCol w="1573800"/>
                <a:gridCol w="1528525"/>
                <a:gridCol w="1607775"/>
                <a:gridCol w="1664375"/>
              </a:tblGrid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Characteristic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Sensors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IASI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IASI-NG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AIRS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CIRAS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</a:tr>
              <a:tr h="259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Spatial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Satellite Platform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S-NPP/NOAA-20 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0.95m x 0.96m x 0.74m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MetOp-A/B/C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MetOp-SG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EOS Aqua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CubeSat 6U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 vMerge="1"/>
                <a:tc vMerge="1"/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30x20x10 cm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Launch Year(s)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2011/2017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2008/2012/2018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2002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Nadir Resolution (km)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13.5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13.5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Spectral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Spectroscopic Method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Interferometer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Interferometer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Interferometer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Grating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Grating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</a:tr>
              <a:tr h="38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Spectral Range (cm</a:t>
                      </a:r>
                      <a:r>
                        <a:rPr b="1" baseline="3000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</a:t>
                      </a: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650-2550 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(Spectral Gaps)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640-2700 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(No Spectral Gaps)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645-2760 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(No Spectral Gaps)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649-2673 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(Spectral Gaps)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1950-2450 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(No Spectral Gaps)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Spectral Bands (cm</a:t>
                      </a:r>
                      <a:r>
                        <a:rPr b="1" baseline="3000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</a:t>
                      </a: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LWIR (650-1095)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LWIR (640.2-1210)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B1-B4 (645-2760)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(No spectral Gaps)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LWIR (649-1136)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SWIR (1950-2450)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MWIR (1210-1750)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MWIR (1210-2100)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MWIR (1212-1612)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 vMerge="1"/>
              </a:tr>
              <a:tr h="287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SWIR (2155-2550)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SWIR (2100-2700)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SWIR (2169-2673) 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 vMerge="1"/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Number of Channels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2211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8461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16521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2378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625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Spectral Resolution (cm</a:t>
                      </a:r>
                      <a:r>
                        <a:rPr b="1" baseline="3000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</a:t>
                      </a: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0.625 (unapodized)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0.25 (unapodized)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0.5 (apodized) 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0.125 (unapodized)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0.25 (apodized) 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0.55-2.0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1.2-2.0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</a:tr>
              <a:tr h="38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Spectral Uncertanty (ppm)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(Requirement)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2 (performance)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(best performance)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0.5 (objective)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 10 (performance) 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0.006ΔƲ-0.001ΔƲ ΔƲ=SRF full width at half maximum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</a:tr>
              <a:tr h="725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Band-to-Band Coregistration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&lt;1.4% of a FOV Diameter (230 urad)</a:t>
                      </a:r>
                      <a:b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(50% FOV Width = 0.944</a:t>
                      </a:r>
                      <a:r>
                        <a:rPr b="0" baseline="3000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 </a:t>
                      </a: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= 16476urad)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Resources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Data Rate (Mbps)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2.5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1.5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1.3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0.5/1.2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</a:tr>
              <a:tr h="25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Mass (kg)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236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360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177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</a:tr>
              <a:tr h="38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Average Power (W)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 W (SNPP), 102 W (NOAA-20)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210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256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6E7"/>
                    </a:solidFill>
                  </a:tcPr>
                </a:tc>
              </a:tr>
              <a:tr h="364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Geophysical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L2+ Products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Temperature/Water Vapor/Trace Gases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Temperature/Water Vapor/Trace Gases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Temperature/Water Vapor/Trace Gases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Temperature/Water Vapor/Trace Gases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Temperature/Water Vapor</a:t>
                      </a:r>
                      <a:endParaRPr/>
                    </a:p>
                  </a:txBody>
                  <a:tcPr marT="4250" marB="0" marR="4250" marL="42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3"/>
          <p:cNvGrpSpPr/>
          <p:nvPr/>
        </p:nvGrpSpPr>
        <p:grpSpPr>
          <a:xfrm>
            <a:off x="501881" y="1277572"/>
            <a:ext cx="4572000" cy="5540441"/>
            <a:chOff x="501881" y="1099217"/>
            <a:chExt cx="4572000" cy="5540441"/>
          </a:xfrm>
        </p:grpSpPr>
        <p:pic>
          <p:nvPicPr>
            <p:cNvPr id="88" name="Google Shape;88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01881" y="4925158"/>
              <a:ext cx="4572000" cy="1714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01881" y="1099217"/>
              <a:ext cx="4572000" cy="1714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01881" y="3198783"/>
              <a:ext cx="4572000" cy="1714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3"/>
            <p:cNvSpPr txBox="1"/>
            <p:nvPr/>
          </p:nvSpPr>
          <p:spPr>
            <a:xfrm>
              <a:off x="1022769" y="2207947"/>
              <a:ext cx="246716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0070C0"/>
                  </a:solidFill>
                  <a:latin typeface="Arial"/>
                  <a:ea typeface="Arial"/>
                  <a:cs typeface="Arial"/>
                  <a:sym typeface="Arial"/>
                </a:rPr>
                <a:t>IASI-NG L1B (unapodized)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1130530" y="6018995"/>
              <a:ext cx="3815095" cy="30773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0070C0"/>
                  </a:solidFill>
                  <a:latin typeface="Arial"/>
                  <a:ea typeface="Arial"/>
                  <a:cs typeface="Arial"/>
                  <a:sym typeface="Arial"/>
                </a:rPr>
                <a:t>IASI-NG L1B converted to CrIS</a:t>
              </a:r>
              <a:endParaRPr b="1" i="0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</a:pPr>
            <a:r>
              <a:rPr lang="en-US"/>
              <a:t>EPS-SG STAR Product Requirements Review</a:t>
            </a:r>
            <a:endParaRPr/>
          </a:p>
        </p:txBody>
      </p:sp>
      <p:sp>
        <p:nvSpPr>
          <p:cNvPr id="94" name="Google Shape;9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3"/>
          <p:cNvSpPr txBox="1"/>
          <p:nvPr/>
        </p:nvSpPr>
        <p:spPr>
          <a:xfrm>
            <a:off x="3326072" y="479046"/>
            <a:ext cx="7423207" cy="4930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IASI-NG vs CrIS Spectral Characteristics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/>
          <p:nvPr/>
        </p:nvSpPr>
        <p:spPr>
          <a:xfrm>
            <a:off x="5380074" y="1363728"/>
            <a:ext cx="6305245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91440" lvl="0" marL="91440" marR="0" rtl="0" algn="just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Spectral coverage: 645 - 2760 cm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−1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1440" lvl="0" marL="9144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Spectral resolution: 0.25 cm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−1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after apodization (0.50 cm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IASI/apodized).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Spectral sampling: 0.125 cm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−1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(0.25 cm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IASI).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7" name="Google Shape;97;p3"/>
          <p:cNvGraphicFramePr/>
          <p:nvPr/>
        </p:nvGraphicFramePr>
        <p:xfrm>
          <a:off x="5073882" y="338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{76156F47-2CDA-40CB-9287-8C50B0F7A161}</a:tableStyleId>
              </a:tblPr>
              <a:tblGrid>
                <a:gridCol w="1109000"/>
                <a:gridCol w="1109000"/>
                <a:gridCol w="1496675"/>
                <a:gridCol w="813775"/>
                <a:gridCol w="1201425"/>
                <a:gridCol w="1201425"/>
              </a:tblGrid>
              <a:tr h="536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Spectral coverage (cm</a:t>
                      </a:r>
                      <a:r>
                        <a:rPr baseline="30000" lang="en-US" sz="1400" u="none" cap="none" strike="noStrike"/>
                        <a:t>-1</a:t>
                      </a:r>
                      <a:r>
                        <a:rPr lang="en-US" sz="1400" u="none" cap="none" strike="noStrike"/>
                        <a:t>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Spectral Resolution (cm</a:t>
                      </a:r>
                      <a:r>
                        <a:rPr baseline="30000" lang="en-US" sz="1400" u="none" cap="none" strike="noStrike"/>
                        <a:t>-1</a:t>
                      </a:r>
                      <a:r>
                        <a:rPr lang="en-US" sz="1400" u="none" cap="none" strike="noStrike"/>
                        <a:t>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Channels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11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IASI_NG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CrIS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IASI_NG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CrIS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IASI_NG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CrIS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2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-US" sz="1150" u="none" cap="none" strike="noStrike"/>
                        <a:t>645 - 2760 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-US" sz="1150" u="none" cap="none" strike="noStrike"/>
                        <a:t>Without gap</a:t>
                      </a:r>
                      <a:endParaRPr sz="115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50" u="none" cap="none" strike="noStrike"/>
                        <a:t>650-1095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50" u="none" cap="none" strike="noStrike"/>
                        <a:t>1210-1750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50" u="none" cap="none" strike="noStrike"/>
                        <a:t>2155-2550</a:t>
                      </a:r>
                      <a:endParaRPr sz="115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-US" sz="1150" u="none" cap="none" strike="noStrike"/>
                        <a:t>0.125 (Unapodized)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-US" sz="1150" u="none" cap="none" strike="noStrike"/>
                        <a:t>0.25 (Apodized)</a:t>
                      </a:r>
                      <a:endParaRPr sz="115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-US" sz="1150" u="none" cap="none" strike="noStrike"/>
                        <a:t>0.625 (FSR)</a:t>
                      </a:r>
                      <a:endParaRPr sz="115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-US" sz="1150" u="none" cap="none" strike="noStrike"/>
                        <a:t>16921 </a:t>
                      </a:r>
                      <a:endParaRPr sz="115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-US" sz="1150" u="none" cap="none" strike="noStrike"/>
                        <a:t>2211 (FSR)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-US" sz="1150" u="none" cap="none" strike="noStrike"/>
                        <a:t>1305 (NSR)</a:t>
                      </a:r>
                      <a:endParaRPr sz="115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3"/>
          <p:cNvSpPr/>
          <p:nvPr/>
        </p:nvSpPr>
        <p:spPr>
          <a:xfrm rot="5400000">
            <a:off x="3630357" y="1047180"/>
            <a:ext cx="133218" cy="454667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3450744" y="853767"/>
            <a:ext cx="49244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rPr>
              <a:t>CO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/>
          <p:nvPr/>
        </p:nvSpPr>
        <p:spPr>
          <a:xfrm rot="5400000">
            <a:off x="2155260" y="1118941"/>
            <a:ext cx="139667" cy="304692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1978871" y="862138"/>
            <a:ext cx="55496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</a:t>
            </a:r>
            <a:r>
              <a:rPr b="0" baseline="-25000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/>
          <p:nvPr/>
        </p:nvSpPr>
        <p:spPr>
          <a:xfrm rot="5400000">
            <a:off x="1033504" y="1138830"/>
            <a:ext cx="128909" cy="306158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833068" y="853767"/>
            <a:ext cx="56778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CO</a:t>
            </a:r>
            <a:r>
              <a:rPr b="0" baseline="-2500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3924300" y="860218"/>
            <a:ext cx="56778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CO</a:t>
            </a:r>
            <a:r>
              <a:rPr b="0" baseline="-2500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/>
          <p:nvPr/>
        </p:nvSpPr>
        <p:spPr>
          <a:xfrm rot="5400000">
            <a:off x="4099874" y="1163407"/>
            <a:ext cx="128911" cy="220979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/>
          <p:nvPr/>
        </p:nvSpPr>
        <p:spPr>
          <a:xfrm rot="5400000">
            <a:off x="1371136" y="940169"/>
            <a:ext cx="152168" cy="473598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1163327" y="678553"/>
            <a:ext cx="56778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-25000" i="0" lang="en-US" sz="1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baseline="-25000" i="0" sz="16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 rot="5400000">
            <a:off x="2653493" y="637102"/>
            <a:ext cx="152168" cy="1048325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2439603" y="678553"/>
            <a:ext cx="56778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-25000" i="0" lang="en-US" sz="1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baseline="-25000" i="0" sz="16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/>
          <p:nvPr/>
        </p:nvSpPr>
        <p:spPr>
          <a:xfrm rot="-5400000">
            <a:off x="1428541" y="2774727"/>
            <a:ext cx="158049" cy="214588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1239075" y="2981216"/>
            <a:ext cx="71526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HNO</a:t>
            </a:r>
            <a:r>
              <a:rPr b="0" baseline="-25000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/>
          <p:nvPr/>
        </p:nvSpPr>
        <p:spPr>
          <a:xfrm rot="-5400000">
            <a:off x="2874717" y="2824285"/>
            <a:ext cx="158050" cy="107295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2610813" y="2986176"/>
            <a:ext cx="71526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HNO</a:t>
            </a:r>
            <a:r>
              <a:rPr b="0" baseline="-25000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/>
          <p:nvPr/>
        </p:nvSpPr>
        <p:spPr>
          <a:xfrm rot="-5400000">
            <a:off x="1705540" y="2778632"/>
            <a:ext cx="158049" cy="214588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1754354" y="2974524"/>
            <a:ext cx="4203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-25000" i="0" lang="en-US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/>
          <p:nvPr/>
        </p:nvSpPr>
        <p:spPr>
          <a:xfrm rot="5400000">
            <a:off x="1522816" y="1244736"/>
            <a:ext cx="111188" cy="13323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1364929" y="857417"/>
            <a:ext cx="55496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NH</a:t>
            </a:r>
            <a:r>
              <a:rPr b="0" baseline="-2500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/>
          <p:nvPr/>
        </p:nvSpPr>
        <p:spPr>
          <a:xfrm rot="-5400000">
            <a:off x="1374987" y="2367925"/>
            <a:ext cx="177802" cy="1098455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872127" y="2996384"/>
            <a:ext cx="5565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/>
          <p:nvPr/>
        </p:nvSpPr>
        <p:spPr>
          <a:xfrm rot="-5400000">
            <a:off x="2230974" y="2853503"/>
            <a:ext cx="158050" cy="107295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2049295" y="2989212"/>
            <a:ext cx="5565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/>
          <p:nvPr/>
        </p:nvSpPr>
        <p:spPr>
          <a:xfrm rot="-5400000">
            <a:off x="3775294" y="2831236"/>
            <a:ext cx="158050" cy="137984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3590305" y="2989212"/>
            <a:ext cx="56778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0" lang="en-US" sz="1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baseline="-25000" i="0" sz="16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1076749" y="4477941"/>
            <a:ext cx="2467164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IASI-NG L1C (unapodized)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838200" y="1005840"/>
            <a:ext cx="10515600" cy="5171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Electrical power is more limited in Smallsats.</a:t>
            </a:r>
            <a:endParaRPr/>
          </a:p>
          <a:p>
            <a:pPr indent="-3429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Small satellites require cryo-coolers with high power efficiency, since those elements require significant power consumption.</a:t>
            </a:r>
            <a:endParaRPr/>
          </a:p>
          <a:p>
            <a:pPr indent="-3429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Cryo-coolers and temperature radiators require significant volume. </a:t>
            </a:r>
            <a:endParaRPr/>
          </a:p>
          <a:p>
            <a:pPr indent="-3429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Improvements in volume, mass and power consumption has been observed in new generation of cryo-coolers. </a:t>
            </a:r>
            <a:endParaRPr/>
          </a:p>
          <a:p>
            <a:pPr indent="-3429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Reducing the number of spectral bands could help to reduce the size and power consumption of the cry-cooler system, reducing the instrument volume, power consumption and cost.</a:t>
            </a:r>
            <a:endParaRPr/>
          </a:p>
          <a:p>
            <a:pPr indent="-2286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0" name="Google Shape;1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</a:pPr>
            <a:r>
              <a:rPr lang="en-US"/>
              <a:t>Agust 31, 2020</a:t>
            </a:r>
            <a:endParaRPr/>
          </a:p>
        </p:txBody>
      </p:sp>
      <p:sp>
        <p:nvSpPr>
          <p:cNvPr id="131" name="Google Shape;1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</a:pPr>
            <a:r>
              <a:rPr lang="en-US"/>
              <a:t>Systems performance Assessment Team (SAT) Meeting</a:t>
            </a:r>
            <a:endParaRPr/>
          </a:p>
        </p:txBody>
      </p:sp>
      <p:sp>
        <p:nvSpPr>
          <p:cNvPr id="132" name="Google Shape;1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3" name="Google Shape;133;p4"/>
          <p:cNvSpPr txBox="1"/>
          <p:nvPr>
            <p:ph type="title"/>
          </p:nvPr>
        </p:nvSpPr>
        <p:spPr>
          <a:xfrm>
            <a:off x="1326776" y="248329"/>
            <a:ext cx="10027024" cy="495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Spectral Bands vs Power Consumption/Volume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2020-08-13T13:03:45Z</dcterms:created>
  <dc:creator>Zhipeng Wang</dc:creator>
</cp:coreProperties>
</file>