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356" r:id="rId3"/>
    <p:sldId id="492" r:id="rId4"/>
    <p:sldId id="451" r:id="rId5"/>
    <p:sldId id="493" r:id="rId6"/>
    <p:sldId id="478" r:id="rId7"/>
    <p:sldId id="487" r:id="rId8"/>
    <p:sldId id="49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D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8" autoAdjust="0"/>
    <p:restoredTop sz="89333"/>
  </p:normalViewPr>
  <p:slideViewPr>
    <p:cSldViewPr snapToGrid="0" snapToObjects="1">
      <p:cViewPr>
        <p:scale>
          <a:sx n="98" d="100"/>
          <a:sy n="98" d="100"/>
        </p:scale>
        <p:origin x="69" y="174"/>
      </p:cViewPr>
      <p:guideLst/>
    </p:cSldViewPr>
  </p:slideViewPr>
  <p:notesTextViewPr>
    <p:cViewPr>
      <p:scale>
        <a:sx n="1" d="1"/>
        <a:sy n="1" d="1"/>
      </p:scale>
      <p:origin x="0" y="0"/>
    </p:cViewPr>
  </p:notesTextViewPr>
  <p:sorterViewPr>
    <p:cViewPr>
      <p:scale>
        <a:sx n="90" d="100"/>
        <a:sy n="90" d="100"/>
      </p:scale>
      <p:origin x="0" y="0"/>
    </p:cViewPr>
  </p:sorterViewPr>
  <p:notesViewPr>
    <p:cSldViewPr snapToGrid="0" snapToObjects="1">
      <p:cViewPr varScale="1">
        <p:scale>
          <a:sx n="130" d="100"/>
          <a:sy n="130" d="100"/>
        </p:scale>
        <p:origin x="70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BE87B-38EC-5F42-B4DC-C4A057027F4C}" type="datetimeFigureOut">
              <a:rPr lang="en-US" smtClean="0"/>
              <a:t>3/11/2021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EC583-F4B1-834B-9486-C22126F4F188}" type="slidenum">
              <a:rPr lang="en-US" smtClean="0"/>
              <a:t>‹#›</a:t>
            </a:fld>
            <a:endParaRPr lang="en-US"/>
          </a:p>
        </p:txBody>
      </p:sp>
    </p:spTree>
    <p:extLst>
      <p:ext uri="{BB962C8B-B14F-4D97-AF65-F5344CB8AC3E}">
        <p14:creationId xmlns:p14="http://schemas.microsoft.com/office/powerpoint/2010/main" val="298803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BEC583-F4B1-834B-9486-C22126F4F188}" type="slidenum">
              <a:rPr lang="en-US" smtClean="0"/>
              <a:t>1</a:t>
            </a:fld>
            <a:endParaRPr lang="en-US"/>
          </a:p>
        </p:txBody>
      </p:sp>
    </p:spTree>
    <p:extLst>
      <p:ext uri="{BB962C8B-B14F-4D97-AF65-F5344CB8AC3E}">
        <p14:creationId xmlns:p14="http://schemas.microsoft.com/office/powerpoint/2010/main" val="207017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644382"/>
            <a:ext cx="9144000" cy="1781895"/>
          </a:xfrm>
        </p:spPr>
        <p:txBody>
          <a:bodyPr anchor="ctr" anchorCtr="0">
            <a:normAutofit/>
          </a:bodyPr>
          <a:lstStyle>
            <a:lvl1pPr algn="ctr">
              <a:defRPr sz="4800"/>
            </a:lvl1pPr>
          </a:lstStyle>
          <a:p>
            <a:r>
              <a:rPr lang="en-US" dirty="0"/>
              <a:t>Click to Edit Title</a:t>
            </a:r>
          </a:p>
        </p:txBody>
      </p:sp>
      <p:sp>
        <p:nvSpPr>
          <p:cNvPr id="3" name="Subtitle 2"/>
          <p:cNvSpPr>
            <a:spLocks noGrp="1"/>
          </p:cNvSpPr>
          <p:nvPr>
            <p:ph type="subTitle" idx="1" hasCustomPrompt="1"/>
          </p:nvPr>
        </p:nvSpPr>
        <p:spPr>
          <a:xfrm>
            <a:off x="1524000" y="252657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Authors</a:t>
            </a:r>
          </a:p>
        </p:txBody>
      </p:sp>
      <p:sp>
        <p:nvSpPr>
          <p:cNvPr id="4" name="Date Placeholder 3"/>
          <p:cNvSpPr>
            <a:spLocks noGrp="1"/>
          </p:cNvSpPr>
          <p:nvPr>
            <p:ph type="dt" sz="half" idx="10"/>
          </p:nvPr>
        </p:nvSpPr>
        <p:spPr/>
        <p:txBody>
          <a:bodyPr/>
          <a:lstStyle/>
          <a:p>
            <a:fld id="{B80A0F2B-E692-5549-89C0-DEF97C653501}" type="datetimeFigureOut">
              <a:rPr lang="en-US" smtClean="0"/>
              <a:t>3/11/2021</a:t>
            </a:fld>
            <a:endParaRPr lang="en-US"/>
          </a:p>
        </p:txBody>
      </p:sp>
      <p:sp>
        <p:nvSpPr>
          <p:cNvPr id="6" name="Slide Number Placeholder 5"/>
          <p:cNvSpPr>
            <a:spLocks noGrp="1"/>
          </p:cNvSpPr>
          <p:nvPr>
            <p:ph type="sldNum" sz="quarter" idx="12"/>
          </p:nvPr>
        </p:nvSpPr>
        <p:spPr/>
        <p:txBody>
          <a:bodyPr/>
          <a:lstStyle/>
          <a:p>
            <a:fld id="{BDB8D1E3-1DAE-664E-B350-75CA63E753F0}" type="slidenum">
              <a:rPr lang="en-US" smtClean="0"/>
              <a:t>‹#›</a:t>
            </a:fld>
            <a:endParaRPr lang="en-US" dirty="0"/>
          </a:p>
        </p:txBody>
      </p:sp>
      <p:sp>
        <p:nvSpPr>
          <p:cNvPr id="7" name="Text Placeholder 6"/>
          <p:cNvSpPr>
            <a:spLocks noGrp="1"/>
          </p:cNvSpPr>
          <p:nvPr>
            <p:ph type="body" sz="quarter" idx="13" hasCustomPrompt="1"/>
          </p:nvPr>
        </p:nvSpPr>
        <p:spPr>
          <a:xfrm>
            <a:off x="1524000" y="4940876"/>
            <a:ext cx="9144000" cy="940811"/>
          </a:xfrm>
        </p:spPr>
        <p:txBody>
          <a:bodyPr/>
          <a:lstStyle>
            <a:lvl1pPr>
              <a:defRPr baseline="0"/>
            </a:lvl1pPr>
          </a:lstStyle>
          <a:p>
            <a:pPr lvl="0"/>
            <a:r>
              <a:rPr lang="en-US" dirty="0"/>
              <a:t>Click to enter meeting/date</a:t>
            </a:r>
          </a:p>
        </p:txBody>
      </p:sp>
    </p:spTree>
    <p:extLst>
      <p:ext uri="{BB962C8B-B14F-4D97-AF65-F5344CB8AC3E}">
        <p14:creationId xmlns:p14="http://schemas.microsoft.com/office/powerpoint/2010/main" val="1143118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Date Placeholder 2"/>
          <p:cNvSpPr>
            <a:spLocks noGrp="1"/>
          </p:cNvSpPr>
          <p:nvPr>
            <p:ph type="dt" sz="half" idx="10"/>
          </p:nvPr>
        </p:nvSpPr>
        <p:spPr/>
        <p:txBody>
          <a:bodyPr/>
          <a:lstStyle/>
          <a:p>
            <a:fld id="{B80A0F2B-E692-5549-89C0-DEF97C653501}" type="datetimeFigureOut">
              <a:rPr lang="en-US" smtClean="0"/>
              <a:t>3/11/2021</a:t>
            </a:fld>
            <a:endParaRPr lang="en-US"/>
          </a:p>
        </p:txBody>
      </p:sp>
      <p:sp>
        <p:nvSpPr>
          <p:cNvPr id="5" name="Slide Number Placeholder 4"/>
          <p:cNvSpPr>
            <a:spLocks noGrp="1"/>
          </p:cNvSpPr>
          <p:nvPr>
            <p:ph type="sldNum" sz="quarter" idx="12"/>
          </p:nvPr>
        </p:nvSpPr>
        <p:spPr/>
        <p:txBody>
          <a:bodyPr/>
          <a:lstStyle/>
          <a:p>
            <a:fld id="{BDB8D1E3-1DAE-664E-B350-75CA63E753F0}" type="slidenum">
              <a:rPr lang="en-US" smtClean="0"/>
              <a:t>‹#›</a:t>
            </a:fld>
            <a:endParaRPr lang="en-US"/>
          </a:p>
        </p:txBody>
      </p:sp>
      <p:sp>
        <p:nvSpPr>
          <p:cNvPr id="7" name="Text Placeholder 6"/>
          <p:cNvSpPr>
            <a:spLocks noGrp="1"/>
          </p:cNvSpPr>
          <p:nvPr>
            <p:ph type="body" sz="quarter" idx="13" hasCustomPrompt="1"/>
          </p:nvPr>
        </p:nvSpPr>
        <p:spPr>
          <a:xfrm>
            <a:off x="838200" y="1403973"/>
            <a:ext cx="10515600" cy="4697412"/>
          </a:xfrm>
        </p:spPr>
        <p:txBody>
          <a:bodyPr/>
          <a:lstStyle>
            <a:lvl1pPr marL="0" indent="0">
              <a:buNone/>
              <a:defRPr/>
            </a:lvl1pPr>
          </a:lstStyle>
          <a:p>
            <a:pPr lvl="0"/>
            <a:r>
              <a:rPr lang="en-US" dirty="0"/>
              <a:t>Click to edit text</a:t>
            </a:r>
          </a:p>
        </p:txBody>
      </p:sp>
    </p:spTree>
    <p:extLst>
      <p:ext uri="{BB962C8B-B14F-4D97-AF65-F5344CB8AC3E}">
        <p14:creationId xmlns:p14="http://schemas.microsoft.com/office/powerpoint/2010/main" val="705006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Text and Graphic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idx="1" hasCustomPrompt="1"/>
          </p:nvPr>
        </p:nvSpPr>
        <p:spPr/>
        <p:txBody>
          <a:bodyPr/>
          <a:lstStyle>
            <a:lvl1pPr marL="114300" indent="-114300" algn="l">
              <a:buFont typeface="Arial" panose="020B0604020202020204" pitchFamily="34" charset="0"/>
              <a:buChar char=" "/>
              <a:defRPr/>
            </a:lvl1pPr>
            <a:lvl2pPr marL="457200" indent="-193675" algn="l">
              <a:buFont typeface="Arial" panose="020B0604020202020204" pitchFamily="34" charset="0"/>
              <a:buChar char="–"/>
              <a:defRPr/>
            </a:lvl2pPr>
            <a:lvl3pPr marL="857250" indent="-193675" algn="l">
              <a:defRPr/>
            </a:lvl3pPr>
            <a:lvl4pPr marL="1085850" indent="-193675" algn="l">
              <a:defRPr/>
            </a:lvl4pPr>
            <a:lvl5pPr marL="1371600" indent="-171450" algn="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80A0F2B-E692-5549-89C0-DEF97C653501}" type="datetimeFigureOut">
              <a:rPr lang="en-US" smtClean="0"/>
              <a:t>3/11/2021</a:t>
            </a:fld>
            <a:endParaRPr lang="en-US"/>
          </a:p>
        </p:txBody>
      </p:sp>
      <p:sp>
        <p:nvSpPr>
          <p:cNvPr id="6" name="Slide Number Placeholder 5"/>
          <p:cNvSpPr>
            <a:spLocks noGrp="1"/>
          </p:cNvSpPr>
          <p:nvPr>
            <p:ph type="sldNum" sz="quarter" idx="12"/>
          </p:nvPr>
        </p:nvSpPr>
        <p:spPr/>
        <p:txBody>
          <a:bodyPr/>
          <a:lstStyle/>
          <a:p>
            <a:fld id="{BDB8D1E3-1DAE-664E-B350-75CA63E753F0}" type="slidenum">
              <a:rPr lang="en-US" smtClean="0"/>
              <a:t>‹#›</a:t>
            </a:fld>
            <a:endParaRPr lang="en-US"/>
          </a:p>
        </p:txBody>
      </p:sp>
    </p:spTree>
    <p:extLst>
      <p:ext uri="{BB962C8B-B14F-4D97-AF65-F5344CB8AC3E}">
        <p14:creationId xmlns:p14="http://schemas.microsoft.com/office/powerpoint/2010/main" val="1004461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Slide Number Placeholder 2"/>
          <p:cNvSpPr>
            <a:spLocks noGrp="1"/>
          </p:cNvSpPr>
          <p:nvPr>
            <p:ph type="sldNum" sz="quarter" idx="10"/>
          </p:nvPr>
        </p:nvSpPr>
        <p:spPr/>
        <p:txBody>
          <a:bodyPr/>
          <a:lstStyle/>
          <a:p>
            <a:fld id="{BDB8D1E3-1DAE-664E-B350-75CA63E753F0}" type="slidenum">
              <a:rPr lang="en-US" smtClean="0"/>
              <a:t>‹#›</a:t>
            </a:fld>
            <a:endParaRPr lang="en-US"/>
          </a:p>
        </p:txBody>
      </p:sp>
      <p:sp>
        <p:nvSpPr>
          <p:cNvPr id="4" name="Date Placeholder 3"/>
          <p:cNvSpPr>
            <a:spLocks noGrp="1"/>
          </p:cNvSpPr>
          <p:nvPr>
            <p:ph type="dt" sz="half" idx="11"/>
          </p:nvPr>
        </p:nvSpPr>
        <p:spPr/>
        <p:txBody>
          <a:bodyPr/>
          <a:lstStyle/>
          <a:p>
            <a:fld id="{B80A0F2B-E692-5549-89C0-DEF97C653501}" type="datetimeFigureOut">
              <a:rPr lang="en-US" smtClean="0"/>
              <a:pPr/>
              <a:t>3/11/2021</a:t>
            </a:fld>
            <a:endParaRPr lang="en-US" dirty="0"/>
          </a:p>
        </p:txBody>
      </p:sp>
    </p:spTree>
    <p:extLst>
      <p:ext uri="{BB962C8B-B14F-4D97-AF65-F5344CB8AC3E}">
        <p14:creationId xmlns:p14="http://schemas.microsoft.com/office/powerpoint/2010/main" val="1275135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138329"/>
            <a:ext cx="10515600" cy="820208"/>
          </a:xfrm>
        </p:spPr>
        <p:txBody>
          <a:bodyPr/>
          <a:lstStyle/>
          <a:p>
            <a:r>
              <a:rPr lang="en-US" dirty="0"/>
              <a:t>Click to Edit Title</a:t>
            </a:r>
          </a:p>
        </p:txBody>
      </p:sp>
      <p:sp>
        <p:nvSpPr>
          <p:cNvPr id="3" name="Slide Number Placeholder 2"/>
          <p:cNvSpPr>
            <a:spLocks noGrp="1"/>
          </p:cNvSpPr>
          <p:nvPr>
            <p:ph type="sldNum" sz="quarter" idx="10"/>
          </p:nvPr>
        </p:nvSpPr>
        <p:spPr/>
        <p:txBody>
          <a:bodyPr/>
          <a:lstStyle/>
          <a:p>
            <a:fld id="{BDB8D1E3-1DAE-664E-B350-75CA63E753F0}" type="slidenum">
              <a:rPr lang="en-US" smtClean="0"/>
              <a:t>‹#›</a:t>
            </a:fld>
            <a:endParaRPr lang="en-US"/>
          </a:p>
        </p:txBody>
      </p:sp>
      <p:sp>
        <p:nvSpPr>
          <p:cNvPr id="4" name="Date Placeholder 3"/>
          <p:cNvSpPr>
            <a:spLocks noGrp="1"/>
          </p:cNvSpPr>
          <p:nvPr>
            <p:ph type="dt" sz="half" idx="11"/>
          </p:nvPr>
        </p:nvSpPr>
        <p:spPr/>
        <p:txBody>
          <a:bodyPr/>
          <a:lstStyle/>
          <a:p>
            <a:fld id="{B80A0F2B-E692-5549-89C0-DEF97C653501}" type="datetimeFigureOut">
              <a:rPr lang="en-US" smtClean="0"/>
              <a:pPr/>
              <a:t>3/11/2021</a:t>
            </a:fld>
            <a:endParaRPr lang="en-US" dirty="0"/>
          </a:p>
        </p:txBody>
      </p:sp>
    </p:spTree>
    <p:extLst>
      <p:ext uri="{BB962C8B-B14F-4D97-AF65-F5344CB8AC3E}">
        <p14:creationId xmlns:p14="http://schemas.microsoft.com/office/powerpoint/2010/main" val="2732452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A0F2B-E692-5549-89C0-DEF97C653501}" type="datetimeFigureOut">
              <a:rPr lang="en-US" smtClean="0"/>
              <a:t>3/11/2021</a:t>
            </a:fld>
            <a:endParaRPr lang="en-US"/>
          </a:p>
        </p:txBody>
      </p:sp>
      <p:sp>
        <p:nvSpPr>
          <p:cNvPr id="4" name="Slide Number Placeholder 3"/>
          <p:cNvSpPr>
            <a:spLocks noGrp="1"/>
          </p:cNvSpPr>
          <p:nvPr>
            <p:ph type="sldNum" sz="quarter" idx="12"/>
          </p:nvPr>
        </p:nvSpPr>
        <p:spPr/>
        <p:txBody>
          <a:bodyPr/>
          <a:lstStyle/>
          <a:p>
            <a:fld id="{BDB8D1E3-1DAE-664E-B350-75CA63E753F0}" type="slidenum">
              <a:rPr lang="en-US" smtClean="0"/>
              <a:t>‹#›</a:t>
            </a:fld>
            <a:endParaRPr lang="en-US"/>
          </a:p>
        </p:txBody>
      </p:sp>
    </p:spTree>
    <p:extLst>
      <p:ext uri="{BB962C8B-B14F-4D97-AF65-F5344CB8AC3E}">
        <p14:creationId xmlns:p14="http://schemas.microsoft.com/office/powerpoint/2010/main" val="1381435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23151" y="733777"/>
            <a:ext cx="3932237" cy="1133856"/>
          </a:xfrm>
        </p:spPr>
        <p:txBody>
          <a:bodyPr anchor="t" anchorCtr="0">
            <a:normAutofit/>
          </a:bodyPr>
          <a:lstStyle>
            <a:lvl1pPr algn="l">
              <a:defRPr sz="2000"/>
            </a:lvl1pPr>
          </a:lstStyle>
          <a:p>
            <a:r>
              <a:rPr lang="en-US" dirty="0"/>
              <a:t>Click to Edit Title</a:t>
            </a:r>
          </a:p>
        </p:txBody>
      </p:sp>
      <p:sp>
        <p:nvSpPr>
          <p:cNvPr id="3" name="Picture Placeholder 2"/>
          <p:cNvSpPr>
            <a:spLocks noGrp="1"/>
          </p:cNvSpPr>
          <p:nvPr>
            <p:ph type="pic" idx="1" hasCustomPrompt="1"/>
          </p:nvPr>
        </p:nvSpPr>
        <p:spPr>
          <a:xfrm>
            <a:off x="675919" y="733778"/>
            <a:ext cx="6172200" cy="513521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a:t>
            </a:r>
          </a:p>
        </p:txBody>
      </p:sp>
      <p:sp>
        <p:nvSpPr>
          <p:cNvPr id="4" name="Text Placeholder 3"/>
          <p:cNvSpPr>
            <a:spLocks noGrp="1"/>
          </p:cNvSpPr>
          <p:nvPr>
            <p:ph type="body" sz="half" idx="2" hasCustomPrompt="1"/>
          </p:nvPr>
        </p:nvSpPr>
        <p:spPr>
          <a:xfrm>
            <a:off x="7423151" y="1960474"/>
            <a:ext cx="3932237" cy="390851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5" name="Date Placeholder 4"/>
          <p:cNvSpPr>
            <a:spLocks noGrp="1"/>
          </p:cNvSpPr>
          <p:nvPr>
            <p:ph type="dt" sz="half" idx="10"/>
          </p:nvPr>
        </p:nvSpPr>
        <p:spPr/>
        <p:txBody>
          <a:bodyPr/>
          <a:lstStyle/>
          <a:p>
            <a:fld id="{B80A0F2B-E692-5549-89C0-DEF97C653501}" type="datetimeFigureOut">
              <a:rPr lang="en-US" smtClean="0"/>
              <a:t>3/11/2021</a:t>
            </a:fld>
            <a:endParaRPr lang="en-US"/>
          </a:p>
        </p:txBody>
      </p:sp>
      <p:sp>
        <p:nvSpPr>
          <p:cNvPr id="7" name="Slide Number Placeholder 6"/>
          <p:cNvSpPr>
            <a:spLocks noGrp="1"/>
          </p:cNvSpPr>
          <p:nvPr>
            <p:ph type="sldNum" sz="quarter" idx="12"/>
          </p:nvPr>
        </p:nvSpPr>
        <p:spPr/>
        <p:txBody>
          <a:bodyPr/>
          <a:lstStyle/>
          <a:p>
            <a:fld id="{BDB8D1E3-1DAE-664E-B350-75CA63E753F0}" type="slidenum">
              <a:rPr lang="en-US" smtClean="0"/>
              <a:t>‹#›</a:t>
            </a:fld>
            <a:endParaRPr lang="en-US"/>
          </a:p>
        </p:txBody>
      </p:sp>
    </p:spTree>
    <p:extLst>
      <p:ext uri="{BB962C8B-B14F-4D97-AF65-F5344CB8AC3E}">
        <p14:creationId xmlns:p14="http://schemas.microsoft.com/office/powerpoint/2010/main" val="1230740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838200" y="1825625"/>
            <a:ext cx="5181600" cy="4351338"/>
          </a:xfrm>
        </p:spPr>
        <p:txBody>
          <a:bodyPr/>
          <a:lstStyle>
            <a:lvl1pPr marL="0" indent="0">
              <a:buNone/>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825625"/>
            <a:ext cx="5181600" cy="4351338"/>
          </a:xfrm>
        </p:spPr>
        <p:txBody>
          <a:bodyPr/>
          <a:lstStyle>
            <a:lvl1pPr marL="0" indent="0">
              <a:buNone/>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80A0F2B-E692-5549-89C0-DEF97C653501}" type="datetimeFigureOut">
              <a:rPr lang="en-US" smtClean="0"/>
              <a:t>3/11/2021</a:t>
            </a:fld>
            <a:endParaRPr lang="en-US"/>
          </a:p>
        </p:txBody>
      </p:sp>
      <p:sp>
        <p:nvSpPr>
          <p:cNvPr id="7" name="Slide Number Placeholder 6"/>
          <p:cNvSpPr>
            <a:spLocks noGrp="1"/>
          </p:cNvSpPr>
          <p:nvPr>
            <p:ph type="sldNum" sz="quarter" idx="12"/>
          </p:nvPr>
        </p:nvSpPr>
        <p:spPr/>
        <p:txBody>
          <a:bodyPr/>
          <a:lstStyle/>
          <a:p>
            <a:fld id="{BDB8D1E3-1DAE-664E-B350-75CA63E753F0}" type="slidenum">
              <a:rPr lang="en-US" smtClean="0"/>
              <a:t>‹#›</a:t>
            </a:fld>
            <a:endParaRPr lang="en-US"/>
          </a:p>
        </p:txBody>
      </p:sp>
    </p:spTree>
    <p:extLst>
      <p:ext uri="{BB962C8B-B14F-4D97-AF65-F5344CB8AC3E}">
        <p14:creationId xmlns:p14="http://schemas.microsoft.com/office/powerpoint/2010/main" val="1458084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51075"/>
            <a:ext cx="10515600" cy="82020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247281"/>
            <a:ext cx="10515600" cy="504467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388947"/>
            <a:ext cx="12192000" cy="469076"/>
          </a:xfrm>
          <a:prstGeom prst="rect">
            <a:avLst/>
          </a:prstGeom>
          <a:solidFill>
            <a:schemeClr val="tx1">
              <a:lumMod val="50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sz="2400"/>
          </a:p>
        </p:txBody>
      </p:sp>
      <p:sp>
        <p:nvSpPr>
          <p:cNvPr id="9" name="TextBox 8"/>
          <p:cNvSpPr txBox="1"/>
          <p:nvPr userDrawn="1"/>
        </p:nvSpPr>
        <p:spPr>
          <a:xfrm>
            <a:off x="1353099" y="6464945"/>
            <a:ext cx="2581079" cy="235449"/>
          </a:xfrm>
          <a:prstGeom prst="rect">
            <a:avLst/>
          </a:prstGeom>
          <a:noFill/>
        </p:spPr>
        <p:txBody>
          <a:bodyPr wrap="square" lIns="0" tIns="0" rIns="0" bIns="0" rtlCol="0">
            <a:spAutoFit/>
          </a:bodyPr>
          <a:lstStyle/>
          <a:p>
            <a:pPr algn="l">
              <a:lnSpc>
                <a:spcPct val="90000"/>
              </a:lnSpc>
            </a:pPr>
            <a:r>
              <a:rPr lang="en-US" sz="900" b="1" i="0" dirty="0">
                <a:solidFill>
                  <a:schemeClr val="tx1">
                    <a:lumMod val="95000"/>
                  </a:schemeClr>
                </a:solidFill>
                <a:ea typeface="Arial Regular" charset="0"/>
              </a:rPr>
              <a:t>Global Modeling</a:t>
            </a:r>
            <a:r>
              <a:rPr lang="en-US" sz="900" b="1" i="0" baseline="0" dirty="0">
                <a:solidFill>
                  <a:schemeClr val="tx1">
                    <a:lumMod val="95000"/>
                  </a:schemeClr>
                </a:solidFill>
                <a:ea typeface="Arial Regular" charset="0"/>
              </a:rPr>
              <a:t> </a:t>
            </a:r>
            <a:r>
              <a:rPr lang="en-US" sz="900" b="1" i="0" dirty="0">
                <a:solidFill>
                  <a:schemeClr val="tx1">
                    <a:lumMod val="95000"/>
                  </a:schemeClr>
                </a:solidFill>
                <a:ea typeface="Arial Regular" charset="0"/>
              </a:rPr>
              <a:t>and</a:t>
            </a:r>
            <a:r>
              <a:rPr lang="en-US" sz="900" b="1" i="0" baseline="0" dirty="0">
                <a:solidFill>
                  <a:schemeClr val="tx1">
                    <a:lumMod val="95000"/>
                  </a:schemeClr>
                </a:solidFill>
                <a:ea typeface="Arial Regular" charset="0"/>
              </a:rPr>
              <a:t> </a:t>
            </a:r>
            <a:r>
              <a:rPr lang="en-US" sz="900" b="1" i="0" dirty="0">
                <a:solidFill>
                  <a:schemeClr val="tx1">
                    <a:lumMod val="95000"/>
                  </a:schemeClr>
                </a:solidFill>
                <a:ea typeface="Arial Regular" charset="0"/>
              </a:rPr>
              <a:t>Assimilation Office</a:t>
            </a:r>
          </a:p>
          <a:p>
            <a:pPr marL="0" marR="0" indent="0" algn="l" defTabSz="914400" rtl="0" eaLnBrk="1" fontAlgn="auto" latinLnBrk="0" hangingPunct="1">
              <a:lnSpc>
                <a:spcPct val="90000"/>
              </a:lnSpc>
              <a:spcBef>
                <a:spcPts val="0"/>
              </a:spcBef>
              <a:spcAft>
                <a:spcPts val="0"/>
              </a:spcAft>
              <a:buClrTx/>
              <a:buSzTx/>
              <a:buFontTx/>
              <a:buNone/>
              <a:tabLst/>
              <a:defRPr/>
            </a:pPr>
            <a:r>
              <a:rPr lang="en-US" sz="800" b="0" i="0" dirty="0">
                <a:solidFill>
                  <a:schemeClr val="tx1">
                    <a:lumMod val="95000"/>
                  </a:schemeClr>
                </a:solidFill>
                <a:ea typeface="Arial Regular" charset="0"/>
              </a:rPr>
              <a:t>gmao.gsfc.nasa.gov</a:t>
            </a:r>
          </a:p>
        </p:txBody>
      </p:sp>
      <p:sp>
        <p:nvSpPr>
          <p:cNvPr id="10" name="TextBox 9"/>
          <p:cNvSpPr txBox="1"/>
          <p:nvPr userDrawn="1"/>
        </p:nvSpPr>
        <p:spPr>
          <a:xfrm>
            <a:off x="206226" y="6449580"/>
            <a:ext cx="1052957" cy="311817"/>
          </a:xfrm>
          <a:prstGeom prst="rect">
            <a:avLst/>
          </a:prstGeom>
          <a:noFill/>
          <a:ln w="6350">
            <a:solidFill>
              <a:schemeClr val="tx1">
                <a:lumMod val="95000"/>
              </a:schemeClr>
            </a:solidFill>
          </a:ln>
        </p:spPr>
        <p:txBody>
          <a:bodyPr wrap="square" lIns="0" tIns="0" rIns="0" bIns="0" rtlCol="0" anchor="ctr" anchorCtr="0">
            <a:spAutoFit/>
          </a:bodyPr>
          <a:lstStyle/>
          <a:p>
            <a:pPr algn="ctr">
              <a:lnSpc>
                <a:spcPct val="95000"/>
              </a:lnSpc>
            </a:pPr>
            <a:r>
              <a:rPr lang="en-US" sz="2133" b="1" i="0" dirty="0">
                <a:solidFill>
                  <a:schemeClr val="tx1">
                    <a:lumMod val="95000"/>
                  </a:schemeClr>
                </a:solidFill>
                <a:latin typeface="Arial" charset="0"/>
                <a:ea typeface="Arial" charset="0"/>
                <a:cs typeface="Arial" charset="0"/>
              </a:rPr>
              <a:t>GMAO</a:t>
            </a:r>
          </a:p>
        </p:txBody>
      </p:sp>
      <p:sp>
        <p:nvSpPr>
          <p:cNvPr id="6" name="Slide Number Placeholder 5"/>
          <p:cNvSpPr>
            <a:spLocks noGrp="1"/>
          </p:cNvSpPr>
          <p:nvPr>
            <p:ph type="sldNum" sz="quarter" idx="4"/>
          </p:nvPr>
        </p:nvSpPr>
        <p:spPr>
          <a:xfrm>
            <a:off x="11550700" y="6440922"/>
            <a:ext cx="53123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DB8D1E3-1DAE-664E-B350-75CA63E753F0}" type="slidenum">
              <a:rPr lang="en-US" smtClean="0"/>
              <a:pPr/>
              <a:t>‹#›</a:t>
            </a:fld>
            <a:endParaRPr lang="en-US" dirty="0"/>
          </a:p>
        </p:txBody>
      </p:sp>
      <p:sp>
        <p:nvSpPr>
          <p:cNvPr id="4" name="Date Placeholder 3"/>
          <p:cNvSpPr>
            <a:spLocks noGrp="1"/>
          </p:cNvSpPr>
          <p:nvPr>
            <p:ph type="dt" sz="half" idx="2"/>
          </p:nvPr>
        </p:nvSpPr>
        <p:spPr>
          <a:xfrm>
            <a:off x="10014695" y="6449580"/>
            <a:ext cx="148284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80A0F2B-E692-5549-89C0-DEF97C653501}" type="datetimeFigureOut">
              <a:rPr lang="en-US" smtClean="0"/>
              <a:pPr/>
              <a:t>3/11/2021</a:t>
            </a:fld>
            <a:endParaRPr lang="en-US" dirty="0"/>
          </a:p>
        </p:txBody>
      </p:sp>
      <p:sp>
        <p:nvSpPr>
          <p:cNvPr id="11" name="Rectangle 10"/>
          <p:cNvSpPr>
            <a:spLocks noChangeArrowheads="1"/>
          </p:cNvSpPr>
          <p:nvPr userDrawn="1"/>
        </p:nvSpPr>
        <p:spPr bwMode="auto">
          <a:xfrm>
            <a:off x="143107" y="127916"/>
            <a:ext cx="3571124" cy="308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35844" tIns="67921" rIns="135844" bIns="67921"/>
          <a:lstStyle>
            <a:lvl1pPr defTabSz="1019175">
              <a:defRPr sz="4000">
                <a:solidFill>
                  <a:srgbClr val="939BA8"/>
                </a:solidFill>
                <a:latin typeface="Arial" charset="0"/>
              </a:defRPr>
            </a:lvl1pPr>
            <a:lvl2pPr defTabSz="1019175">
              <a:defRPr sz="4000">
                <a:solidFill>
                  <a:srgbClr val="939BA8"/>
                </a:solidFill>
                <a:latin typeface="Arial" charset="0"/>
              </a:defRPr>
            </a:lvl2pPr>
            <a:lvl3pPr defTabSz="1019175">
              <a:defRPr sz="4000">
                <a:solidFill>
                  <a:srgbClr val="939BA8"/>
                </a:solidFill>
                <a:latin typeface="Arial" charset="0"/>
              </a:defRPr>
            </a:lvl3pPr>
            <a:lvl4pPr defTabSz="1019175">
              <a:defRPr sz="4000">
                <a:solidFill>
                  <a:srgbClr val="939BA8"/>
                </a:solidFill>
                <a:latin typeface="Arial" charset="0"/>
              </a:defRPr>
            </a:lvl4pPr>
            <a:lvl5pPr defTabSz="1019175">
              <a:defRPr sz="4000">
                <a:solidFill>
                  <a:srgbClr val="939BA8"/>
                </a:solidFill>
                <a:latin typeface="Arial" charset="0"/>
              </a:defRPr>
            </a:lvl5pPr>
            <a:lvl6pPr marL="457200" defTabSz="1019175" fontAlgn="base">
              <a:spcBef>
                <a:spcPct val="0"/>
              </a:spcBef>
              <a:spcAft>
                <a:spcPct val="0"/>
              </a:spcAft>
              <a:defRPr sz="4000">
                <a:solidFill>
                  <a:srgbClr val="939BA8"/>
                </a:solidFill>
                <a:latin typeface="Arial" charset="0"/>
              </a:defRPr>
            </a:lvl6pPr>
            <a:lvl7pPr marL="914400" defTabSz="1019175" fontAlgn="base">
              <a:spcBef>
                <a:spcPct val="0"/>
              </a:spcBef>
              <a:spcAft>
                <a:spcPct val="0"/>
              </a:spcAft>
              <a:defRPr sz="4000">
                <a:solidFill>
                  <a:srgbClr val="939BA8"/>
                </a:solidFill>
                <a:latin typeface="Arial" charset="0"/>
              </a:defRPr>
            </a:lvl7pPr>
            <a:lvl8pPr marL="1371600" defTabSz="1019175" fontAlgn="base">
              <a:spcBef>
                <a:spcPct val="0"/>
              </a:spcBef>
              <a:spcAft>
                <a:spcPct val="0"/>
              </a:spcAft>
              <a:defRPr sz="4000">
                <a:solidFill>
                  <a:srgbClr val="939BA8"/>
                </a:solidFill>
                <a:latin typeface="Arial" charset="0"/>
              </a:defRPr>
            </a:lvl8pPr>
            <a:lvl9pPr marL="1828800" defTabSz="1019175" fontAlgn="base">
              <a:spcBef>
                <a:spcPct val="0"/>
              </a:spcBef>
              <a:spcAft>
                <a:spcPct val="0"/>
              </a:spcAft>
              <a:defRPr sz="4000">
                <a:solidFill>
                  <a:srgbClr val="939BA8"/>
                </a:solidFill>
                <a:latin typeface="Arial" charset="0"/>
              </a:defRPr>
            </a:lvl9pPr>
          </a:lstStyle>
          <a:p>
            <a:pPr eaLnBrk="1" hangingPunct="1"/>
            <a:r>
              <a:rPr lang="en-US" altLang="en-US" sz="933" b="0" i="0" dirty="0">
                <a:solidFill>
                  <a:schemeClr val="bg2">
                    <a:lumMod val="50000"/>
                  </a:schemeClr>
                </a:solidFill>
                <a:ea typeface="Arial Regular" charset="0"/>
              </a:rPr>
              <a:t>National Aeronautics and Space Administration</a:t>
            </a:r>
          </a:p>
        </p:txBody>
      </p:sp>
      <p:pic>
        <p:nvPicPr>
          <p:cNvPr id="12" name="Picture 25" descr="NASA insigniaCMYK"/>
          <p:cNvPicPr preferRelativeResize="0">
            <a:picLocks noChangeAspect="1" noChangeArrowheads="1"/>
          </p:cNvPicPr>
          <p:nvPr userDrawn="1"/>
        </p:nvPicPr>
        <p:blipFill>
          <a:blip r:embed="rId10">
            <a:extLst>
              <a:ext uri="{28A0092B-C50C-407E-A947-70E740481C1C}">
                <a14:useLocalDpi xmlns:a14="http://schemas.microsoft.com/office/drawing/2010/main"/>
              </a:ext>
            </a:extLst>
          </a:blip>
          <a:srcRect/>
          <a:stretch>
            <a:fillRect/>
          </a:stretch>
        </p:blipFill>
        <p:spPr bwMode="auto">
          <a:xfrm>
            <a:off x="11458222" y="127916"/>
            <a:ext cx="575446" cy="48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5515587"/>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58" r:id="rId4"/>
    <p:sldLayoutId id="2147483659" r:id="rId5"/>
    <p:sldLayoutId id="2147483655" r:id="rId6"/>
    <p:sldLayoutId id="2147483657" r:id="rId7"/>
    <p:sldLayoutId id="2147483652" r:id="rId8"/>
  </p:sldLayoutIdLst>
  <p:txStyles>
    <p:titleStyle>
      <a:lvl1pPr algn="ctr" defTabSz="914400" rtl="0" eaLnBrk="1" latinLnBrk="0" hangingPunct="1">
        <a:lnSpc>
          <a:spcPct val="90000"/>
        </a:lnSpc>
        <a:spcBef>
          <a:spcPct val="0"/>
        </a:spcBef>
        <a:buNone/>
        <a:defRPr sz="2800" b="1" kern="1200">
          <a:solidFill>
            <a:srgbClr val="0070C0"/>
          </a:solidFill>
          <a:latin typeface="+mj-lt"/>
          <a:ea typeface="+mj-ea"/>
          <a:cs typeface="+mj-cs"/>
        </a:defRPr>
      </a:lvl1pPr>
    </p:titleStyle>
    <p:bodyStyle>
      <a:lvl1pPr marL="0" indent="0" algn="ctr" defTabSz="914400" rtl="0" eaLnBrk="1" latinLnBrk="0" hangingPunct="1">
        <a:lnSpc>
          <a:spcPct val="90000"/>
        </a:lnSpc>
        <a:spcBef>
          <a:spcPts val="1000"/>
        </a:spcBef>
        <a:buFont typeface="Arial"/>
        <a:buNone/>
        <a:defRPr sz="2000" kern="1200">
          <a:solidFill>
            <a:schemeClr val="bg2">
              <a:lumMod val="10000"/>
            </a:schemeClr>
          </a:solidFill>
          <a:latin typeface="+mn-lt"/>
          <a:ea typeface="+mn-ea"/>
          <a:cs typeface="+mn-cs"/>
        </a:defRPr>
      </a:lvl1pPr>
      <a:lvl2pPr marL="274320" indent="-194310" algn="ctr" defTabSz="914400" rtl="0" eaLnBrk="1" latinLnBrk="0" hangingPunct="1">
        <a:lnSpc>
          <a:spcPct val="90000"/>
        </a:lnSpc>
        <a:spcBef>
          <a:spcPts val="500"/>
        </a:spcBef>
        <a:buFont typeface="Arial" charset="0"/>
        <a:buChar char="•"/>
        <a:defRPr sz="1800" kern="1200">
          <a:solidFill>
            <a:schemeClr val="bg2">
              <a:lumMod val="10000"/>
            </a:schemeClr>
          </a:solidFill>
          <a:latin typeface="+mn-lt"/>
          <a:ea typeface="+mn-ea"/>
          <a:cs typeface="+mn-cs"/>
        </a:defRPr>
      </a:lvl2pPr>
      <a:lvl3pPr marL="651510" indent="-194310" algn="ctr" defTabSz="914400" rtl="0" eaLnBrk="1" latinLnBrk="0" hangingPunct="1">
        <a:lnSpc>
          <a:spcPct val="90000"/>
        </a:lnSpc>
        <a:spcBef>
          <a:spcPts val="500"/>
        </a:spcBef>
        <a:buFont typeface="Arial" charset="0"/>
        <a:buChar char="•"/>
        <a:defRPr sz="1600" kern="1200">
          <a:solidFill>
            <a:schemeClr val="bg2">
              <a:lumMod val="10000"/>
            </a:schemeClr>
          </a:solidFill>
          <a:latin typeface="+mn-lt"/>
          <a:ea typeface="+mn-ea"/>
          <a:cs typeface="+mn-cs"/>
        </a:defRPr>
      </a:lvl3pPr>
      <a:lvl4pPr marL="1291590" indent="-194310" algn="ctr" defTabSz="914400" rtl="0" eaLnBrk="1" latinLnBrk="0" hangingPunct="1">
        <a:lnSpc>
          <a:spcPct val="90000"/>
        </a:lnSpc>
        <a:spcBef>
          <a:spcPts val="500"/>
        </a:spcBef>
        <a:buFont typeface="Arial" charset="0"/>
        <a:buChar char="•"/>
        <a:defRPr sz="1400" kern="1200">
          <a:solidFill>
            <a:schemeClr val="bg2">
              <a:lumMod val="10000"/>
            </a:schemeClr>
          </a:solidFill>
          <a:latin typeface="+mn-lt"/>
          <a:ea typeface="+mn-ea"/>
          <a:cs typeface="+mn-cs"/>
        </a:defRPr>
      </a:lvl4pPr>
      <a:lvl5pPr marL="1634490" indent="-171450" algn="ctr" defTabSz="914400" rtl="0" eaLnBrk="1" latinLnBrk="0" hangingPunct="1">
        <a:lnSpc>
          <a:spcPct val="90000"/>
        </a:lnSpc>
        <a:spcBef>
          <a:spcPts val="500"/>
        </a:spcBef>
        <a:buFont typeface="Arial" charset="0"/>
        <a:buChar char="•"/>
        <a:defRPr sz="12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20684"/>
            <a:ext cx="12192000" cy="1805593"/>
          </a:xfrm>
        </p:spPr>
        <p:txBody>
          <a:bodyPr>
            <a:normAutofit/>
          </a:bodyPr>
          <a:lstStyle/>
          <a:p>
            <a:r>
              <a:rPr lang="en-US" dirty="0"/>
              <a:t>Importance of Satellite Calibration</a:t>
            </a:r>
            <a:br>
              <a:rPr lang="en-US" dirty="0"/>
            </a:br>
            <a:r>
              <a:rPr lang="en-US" dirty="0"/>
              <a:t>The NASA Perspective</a:t>
            </a:r>
          </a:p>
        </p:txBody>
      </p:sp>
      <p:sp>
        <p:nvSpPr>
          <p:cNvPr id="4" name="Subtitle 3"/>
          <p:cNvSpPr>
            <a:spLocks noGrp="1"/>
          </p:cNvSpPr>
          <p:nvPr>
            <p:ph type="subTitle" idx="1"/>
          </p:nvPr>
        </p:nvSpPr>
        <p:spPr>
          <a:xfrm>
            <a:off x="1524000" y="2812904"/>
            <a:ext cx="9144000" cy="1655762"/>
          </a:xfrm>
        </p:spPr>
        <p:txBody>
          <a:bodyPr>
            <a:normAutofit/>
          </a:bodyPr>
          <a:lstStyle/>
          <a:p>
            <a:r>
              <a:rPr lang="en-US" dirty="0"/>
              <a:t>Will McCarty</a:t>
            </a:r>
          </a:p>
          <a:p>
            <a:r>
              <a:rPr lang="en-US" dirty="0"/>
              <a:t>Global Modeling and Assimilation Office</a:t>
            </a:r>
            <a:br>
              <a:rPr lang="en-US" dirty="0"/>
            </a:br>
            <a:r>
              <a:rPr lang="en-US" dirty="0"/>
              <a:t>NASA Goddard Space Flight Center</a:t>
            </a:r>
          </a:p>
        </p:txBody>
      </p:sp>
      <p:sp>
        <p:nvSpPr>
          <p:cNvPr id="6" name="Text Placeholder 5"/>
          <p:cNvSpPr>
            <a:spLocks noGrp="1"/>
          </p:cNvSpPr>
          <p:nvPr>
            <p:ph type="body" sz="quarter" idx="13"/>
          </p:nvPr>
        </p:nvSpPr>
        <p:spPr/>
        <p:txBody>
          <a:bodyPr>
            <a:normAutofit/>
          </a:bodyPr>
          <a:lstStyle/>
          <a:p>
            <a:r>
              <a:rPr lang="en-US" dirty="0"/>
              <a:t>15 March 2021</a:t>
            </a:r>
          </a:p>
          <a:p>
            <a:r>
              <a:rPr lang="en-US" dirty="0" err="1"/>
              <a:t>SounderSAT</a:t>
            </a:r>
            <a:r>
              <a:rPr lang="en-US" dirty="0"/>
              <a:t> Meeting</a:t>
            </a:r>
          </a:p>
        </p:txBody>
      </p:sp>
    </p:spTree>
    <p:extLst>
      <p:ext uri="{BB962C8B-B14F-4D97-AF65-F5344CB8AC3E}">
        <p14:creationId xmlns:p14="http://schemas.microsoft.com/office/powerpoint/2010/main" val="1802078923"/>
      </p:ext>
    </p:extLst>
  </p:cSld>
  <p:clrMapOvr>
    <a:masterClrMapping/>
  </p:clrMapOvr>
  <mc:AlternateContent xmlns:mc="http://schemas.openxmlformats.org/markup-compatibility/2006" xmlns:p14="http://schemas.microsoft.com/office/powerpoint/2010/main">
    <mc:Choice Requires="p14">
      <p:transition spd="slow" p14:dur="2000" advTm="13338"/>
    </mc:Choice>
    <mc:Fallback xmlns="">
      <p:transition spd="slow" advTm="1333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mc:AlternateContent xmlns:mc="http://schemas.openxmlformats.org/markup-compatibility/2006">
        <mc:Choice xmlns:a14="http://schemas.microsoft.com/office/drawing/2010/main" Requires="a14">
          <p:sp>
            <p:nvSpPr>
              <p:cNvPr id="4" name="Content Placeholder 3"/>
              <p:cNvSpPr>
                <a:spLocks noGrp="1"/>
              </p:cNvSpPr>
              <p:nvPr>
                <p:ph idx="1"/>
              </p:nvPr>
            </p:nvSpPr>
            <p:spPr>
              <a:xfrm>
                <a:off x="833336" y="1247281"/>
                <a:ext cx="10515600" cy="5044670"/>
              </a:xfrm>
            </p:spPr>
            <p:txBody>
              <a:bodyPr>
                <a:normAutofit/>
              </a:bodyPr>
              <a:lstStyle/>
              <a:p>
                <a:r>
                  <a:rPr lang="en-US" dirty="0"/>
                  <a:t>In data assimilation, we want to adjust the model state to the observations.  In observation space, the residual between the two is our information content</a:t>
                </a:r>
              </a:p>
              <a:p>
                <a:pPr marL="0" indent="0">
                  <a:buNone/>
                </a:pPr>
                <a14:m>
                  <m:oMathPara xmlns:m="http://schemas.openxmlformats.org/officeDocument/2006/math">
                    <m:oMathParaPr>
                      <m:jc m:val="center"/>
                    </m:oMathParaPr>
                    <m:oMath xmlns:m="http://schemas.openxmlformats.org/officeDocument/2006/math">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𝑟𝑒𝑠𝑖𝑑𝑢𝑎𝑙</m:t>
                      </m:r>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 </m:t>
                      </m:r>
                      <m:sSubSup>
                        <m:sSubSupPr>
                          <m:ctrlPr>
                            <a:rPr lang="en-US" i="1">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𝐵</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𝑜𝑏𝑠</m:t>
                          </m:r>
                        </m:sup>
                      </m:sSub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𝐵</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𝑓𝑐𝑠𝑡</m:t>
                          </m:r>
                        </m:sup>
                      </m:sSubSup>
                    </m:oMath>
                  </m:oMathPara>
                </a14:m>
                <a:endParaRPr lang="en-US" dirty="0"/>
              </a:p>
              <a:p>
                <a:r>
                  <a:rPr lang="en-US" dirty="0"/>
                  <a:t>In that formulation, calibration uncertainty is uncharacterized</a:t>
                </a:r>
              </a:p>
              <a:p>
                <a:pPr marL="0" indent="0">
                  <a:buNone/>
                </a:pPr>
                <a14:m>
                  <m:oMathPara xmlns:m="http://schemas.openxmlformats.org/officeDocument/2006/math">
                    <m:oMathParaPr>
                      <m:jc m:val="center"/>
                    </m:oMathParaPr>
                    <m:oMath xmlns:m="http://schemas.openxmlformats.org/officeDocument/2006/math">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𝑟𝑒𝑠𝑖𝑑𝑢𝑎𝑙</m:t>
                      </m:r>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i="1">
                              <a:effectLst/>
                              <a:latin typeface="Cambria Math" panose="02040503050406030204" pitchFamily="18" charset="0"/>
                            </a:rPr>
                          </m:ctrlPr>
                        </m:dPr>
                        <m:e>
                          <m:sSubSup>
                            <m:sSubSupPr>
                              <m:ctrlPr>
                                <a:rPr lang="en-US" i="1">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𝐵</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𝑜𝑏𝑠</m:t>
                              </m:r>
                            </m:sup>
                          </m:sSubSup>
                          <m:r>
                            <a:rPr lang="en-US" sz="1800" i="1">
                              <a:effectLst/>
                              <a:latin typeface="Cambria Math" panose="02040503050406030204" pitchFamily="18" charset="0"/>
                              <a:ea typeface="Calibri" panose="020F0502020204030204" pitchFamily="34" charset="0"/>
                              <a:cs typeface="Times New Roman" panose="02020603050405020304" pitchFamily="18" charset="0"/>
                            </a:rPr>
                            <m:t>+ </m:t>
                          </m:r>
                          <m:r>
                            <a:rPr lang="en-US" sz="1800" i="1" smtClean="0">
                              <a:effectLst/>
                              <a:latin typeface="Cambria Math" panose="02040503050406030204" pitchFamily="18" charset="0"/>
                              <a:ea typeface="Cambria Math" panose="02040503050406030204" pitchFamily="18" charset="0"/>
                              <a:cs typeface="Times New Roman" panose="02020603050405020304" pitchFamily="18" charset="0"/>
                            </a:rPr>
                            <m:t>𝛿</m:t>
                          </m:r>
                          <m:sSubSup>
                            <m:sSubSupPr>
                              <m:ctrlPr>
                                <a:rPr lang="en-US" i="1">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𝐵</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𝐶𝑎𝑙</m:t>
                              </m:r>
                            </m:sup>
                          </m:sSubSup>
                        </m:e>
                      </m:d>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𝐵</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𝑓𝑐𝑠𝑡</m:t>
                          </m:r>
                        </m:sup>
                      </m:sSubSup>
                      <m:r>
                        <a:rPr lang="en-US" sz="1800" i="1">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dirty="0"/>
              </a:p>
              <a:p>
                <a:r>
                  <a:rPr lang="en-US" dirty="0"/>
                  <a:t>Nominally, this residual is the signal we want to project from the observation space (y) to the model state space (x).  To account for the calibration uncertainty, we simultaneously solve for that calibration uncertainty using a ‘variational bias correction’ (</a:t>
                </a:r>
                <a:r>
                  <a:rPr lang="en-US" dirty="0" err="1"/>
                  <a:t>VarBC</a:t>
                </a:r>
                <a:r>
                  <a:rPr lang="en-US" dirty="0"/>
                  <a:t>) procedure</a:t>
                </a:r>
              </a:p>
              <a:p>
                <a:pPr marL="0" indent="0">
                  <a:buNone/>
                </a:pPr>
                <a14:m>
                  <m:oMathPara xmlns:m="http://schemas.openxmlformats.org/officeDocument/2006/math">
                    <m:oMathParaPr>
                      <m:jc m:val="centerGroup"/>
                    </m:oMathParaPr>
                    <m:oMath xmlns:m="http://schemas.openxmlformats.org/officeDocument/2006/math">
                      <m:d>
                        <m:dPr>
                          <m:ctrlPr>
                            <a:rPr lang="en-US" i="1" smtClean="0">
                              <a:effectLst/>
                              <a:latin typeface="Cambria Math" panose="020405030504060302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𝑦</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𝐵𝑖𝑎𝑠</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𝐶𝑜𝑟𝑟𝑒𝑐𝑡𝑖𝑜𝑛</m:t>
                          </m:r>
                        </m:e>
                      </m:d>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𝐻</m:t>
                      </m:r>
                      <m:d>
                        <m:dPr>
                          <m:ctrlPr>
                            <a:rPr lang="en-US" i="1">
                              <a:effectLst/>
                              <a:latin typeface="Cambria Math" panose="020405030504060302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en-US" i="1">
                              <a:effectLst/>
                              <a:latin typeface="Cambria Math" panose="02040503050406030204" pitchFamily="18" charset="0"/>
                            </a:rPr>
                          </m:ctrlPr>
                        </m:dPr>
                        <m:e>
                          <m:sSubSup>
                            <m:sSubSupPr>
                              <m:ctrlPr>
                                <a:rPr lang="en-US" i="1">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𝐵</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𝑜𝑏𝑠</m:t>
                              </m:r>
                            </m:sup>
                          </m:sSub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𝛿</m:t>
                          </m:r>
                          <m:sSubSup>
                            <m:sSubSupPr>
                              <m:ctrlPr>
                                <a:rPr lang="en-US" i="1">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𝐵</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𝐶𝑎𝑙</m:t>
                              </m:r>
                            </m:sup>
                          </m:sSubSup>
                        </m:e>
                      </m:d>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𝐵</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𝑓𝑐𝑠𝑡</m:t>
                          </m:r>
                        </m:sup>
                      </m:sSubSup>
                      <m:r>
                        <a:rPr lang="en-US" sz="1800" i="1">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dirty="0"/>
              </a:p>
              <a:p>
                <a:r>
                  <a:rPr lang="en-US" dirty="0"/>
                  <a:t>However, thanks to the </a:t>
                </a:r>
                <a:r>
                  <a:rPr lang="en-US" dirty="0" err="1"/>
                  <a:t>communative</a:t>
                </a:r>
                <a:r>
                  <a:rPr lang="en-US" dirty="0"/>
                  <a:t> and associative properties of addition, the reality is that we are solving for the biases in both observation and model space.</a:t>
                </a:r>
              </a:p>
              <a:p>
                <a:pPr marL="0" indent="0">
                  <a:buNone/>
                </a:pPr>
                <a14:m>
                  <m:oMathPara xmlns:m="http://schemas.openxmlformats.org/officeDocument/2006/math">
                    <m:oMathParaPr>
                      <m:jc m:val="centerGroup"/>
                    </m:oMathParaPr>
                    <m:oMath xmlns:m="http://schemas.openxmlformats.org/officeDocument/2006/math">
                      <m:d>
                        <m:dPr>
                          <m:ctrlPr>
                            <a:rPr lang="en-US" sz="180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𝑦</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𝐵𝑖𝑎𝑠</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𝐶𝑜𝑟𝑟𝑒𝑐𝑡𝑖𝑜𝑛</m:t>
                          </m:r>
                        </m:e>
                      </m:d>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𝐻</m:t>
                      </m:r>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𝑦</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𝐻</m:t>
                          </m:r>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e>
                          </m:d>
                        </m:e>
                      </m:d>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𝐵𝑖𝑎𝑠</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𝐶𝑜𝑟𝑟𝑒𝑐𝑡𝑖𝑜𝑛</m:t>
                      </m:r>
                    </m:oMath>
                  </m:oMathPara>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d>
                        <m:dPr>
                          <m:ctrlPr>
                            <a:rPr lang="en-US" sz="1600" i="1" smtClean="0">
                              <a:effectLst/>
                              <a:latin typeface="Cambria Math" panose="02040503050406030204" pitchFamily="18" charset="0"/>
                            </a:rPr>
                          </m:ctrlPr>
                        </m:dPr>
                        <m:e>
                          <m:sSubSup>
                            <m:sSubSupPr>
                              <m:ctrlPr>
                                <a:rPr lang="en-US" sz="1600" i="1">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𝐵</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𝑜𝑏𝑠</m:t>
                              </m:r>
                            </m:sup>
                          </m:sSub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𝛿</m:t>
                          </m:r>
                          <m:sSubSup>
                            <m:sSubSupPr>
                              <m:ctrlPr>
                                <a:rPr lang="en-US" sz="1600" i="1" smtClean="0">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𝐵</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𝐶𝑎𝑙</m:t>
                              </m:r>
                            </m:sup>
                          </m:sSubSup>
                        </m:e>
                      </m:d>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1600" i="1">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𝐵</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𝑓𝑐𝑠𝑡</m:t>
                          </m:r>
                        </m:sup>
                      </m:sSub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1600" i="1">
                              <a:effectLst/>
                              <a:latin typeface="Cambria Math" panose="02040503050406030204" pitchFamily="18" charset="0"/>
                            </a:rPr>
                          </m:ctrlPr>
                        </m:dPr>
                        <m:e>
                          <m:sSubSup>
                            <m:sSubSupPr>
                              <m:ctrlPr>
                                <a:rPr lang="en-US" sz="1600" i="1">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𝐵</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𝑜𝑏𝑠</m:t>
                              </m:r>
                            </m:sup>
                          </m:sSubSup>
                          <m:r>
                            <a:rPr lang="en-US" sz="1800" i="1">
                              <a:effectLst/>
                              <a:latin typeface="Cambria Math" panose="02040503050406030204" pitchFamily="18" charset="0"/>
                              <a:ea typeface="Calibri" panose="020F0502020204030204" pitchFamily="34" charset="0"/>
                              <a:cs typeface="Times New Roman" panose="02020603050405020304" pitchFamily="18" charset="0"/>
                            </a:rPr>
                            <m:t>− </m:t>
                          </m:r>
                          <m:sSubSup>
                            <m:sSubSupPr>
                              <m:ctrlPr>
                                <a:rPr lang="en-US" sz="1600" i="1">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𝐵</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𝑓𝑐𝑠𝑡</m:t>
                              </m:r>
                            </m:sup>
                          </m:sSubSup>
                        </m:e>
                      </m:d>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𝛿</m:t>
                      </m:r>
                      <m:sSubSup>
                        <m:sSubSupPr>
                          <m:ctrlPr>
                            <a:rPr lang="en-US" sz="1600" i="1">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𝐵</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𝐶𝑎𝑙</m:t>
                          </m:r>
                        </m:sup>
                      </m:sSubSup>
                    </m:oMath>
                  </m:oMathPara>
                </a14:m>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Choice>
        <mc:Fallback>
          <p:sp>
            <p:nvSpPr>
              <p:cNvPr id="4" name="Content Placeholder 3"/>
              <p:cNvSpPr>
                <a:spLocks noGrp="1" noRot="1" noChangeAspect="1" noMove="1" noResize="1" noEditPoints="1" noAdjustHandles="1" noChangeArrowheads="1" noChangeShapeType="1" noTextEdit="1"/>
              </p:cNvSpPr>
              <p:nvPr>
                <p:ph idx="1"/>
              </p:nvPr>
            </p:nvSpPr>
            <p:spPr>
              <a:xfrm>
                <a:off x="833336" y="1247281"/>
                <a:ext cx="10515600" cy="5044670"/>
              </a:xfrm>
              <a:blipFill>
                <a:blip r:embed="rId2"/>
                <a:stretch>
                  <a:fillRect l="-522" t="-1209"/>
                </a:stretch>
              </a:blipFill>
            </p:spPr>
            <p:txBody>
              <a:bodyPr/>
              <a:lstStyle/>
              <a:p>
                <a:r>
                  <a:rPr lang="en-US">
                    <a:noFill/>
                  </a:rPr>
                  <a:t> </a:t>
                </a:r>
              </a:p>
            </p:txBody>
          </p:sp>
        </mc:Fallback>
      </mc:AlternateContent>
    </p:spTree>
    <p:extLst>
      <p:ext uri="{BB962C8B-B14F-4D97-AF65-F5344CB8AC3E}">
        <p14:creationId xmlns:p14="http://schemas.microsoft.com/office/powerpoint/2010/main" val="1205272135"/>
      </p:ext>
    </p:extLst>
  </p:cSld>
  <p:clrMapOvr>
    <a:masterClrMapping/>
  </p:clrMapOvr>
  <mc:AlternateContent xmlns:mc="http://schemas.openxmlformats.org/markup-compatibility/2006" xmlns:p14="http://schemas.microsoft.com/office/powerpoint/2010/main">
    <mc:Choice Requires="p14">
      <p:transition spd="slow" p14:dur="2000" advTm="66276"/>
    </mc:Choice>
    <mc:Fallback xmlns="">
      <p:transition spd="slow" advTm="6627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35C32-1EBB-4EE9-B2AE-7C7C8B7E4A9D}"/>
              </a:ext>
            </a:extLst>
          </p:cNvPr>
          <p:cNvSpPr>
            <a:spLocks noGrp="1"/>
          </p:cNvSpPr>
          <p:nvPr>
            <p:ph type="title"/>
          </p:nvPr>
        </p:nvSpPr>
        <p:spPr/>
        <p:txBody>
          <a:bodyPr/>
          <a:lstStyle/>
          <a:p>
            <a:r>
              <a:rPr lang="en-US" dirty="0"/>
              <a:t>Bias Correction – The good</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6E113CB-D2F4-4E7B-894E-CC0D5FD95A72}"/>
                  </a:ext>
                </a:extLst>
              </p:cNvPr>
              <p:cNvSpPr>
                <a:spLocks noGrp="1"/>
              </p:cNvSpPr>
              <p:nvPr>
                <p:ph idx="1"/>
              </p:nvPr>
            </p:nvSpPr>
            <p:spPr>
              <a:xfrm>
                <a:off x="382443" y="2018489"/>
                <a:ext cx="4641893" cy="4080753"/>
              </a:xfrm>
            </p:spPr>
            <p:txBody>
              <a:bodyPr>
                <a:normAutofit/>
              </a:bodyPr>
              <a:lstStyle/>
              <a:p>
                <a:r>
                  <a:rPr lang="en-US" dirty="0"/>
                  <a:t>Bias correction helps homogenize the measurements dynamically</a:t>
                </a:r>
              </a:p>
              <a:p>
                <a:pPr lvl="1"/>
                <a:r>
                  <a:rPr lang="en-US" dirty="0"/>
                  <a:t>AMSU-A Channel 5 statistics shown to the right for MERRA-2</a:t>
                </a:r>
              </a:p>
              <a:p>
                <a:pPr lvl="2"/>
                <a:r>
                  <a:rPr lang="en-US" dirty="0"/>
                  <a:t>Top:  Mean </a:t>
                </a:r>
                <a14:m>
                  <m:oMath xmlns:m="http://schemas.openxmlformats.org/officeDocument/2006/math">
                    <m:sSubSup>
                      <m:sSubSupPr>
                        <m:ctrlPr>
                          <a:rPr lang="en-US" i="1" smtClean="0">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𝐵</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𝑜𝑏𝑠</m:t>
                        </m:r>
                      </m:sup>
                    </m:sSubSup>
                  </m:oMath>
                </a14:m>
                <a:endParaRPr lang="en-US" dirty="0"/>
              </a:p>
              <a:p>
                <a:pPr lvl="2"/>
                <a:r>
                  <a:rPr lang="en-US" dirty="0"/>
                  <a:t>Middle: </a:t>
                </a:r>
                <a14:m>
                  <m:oMath xmlns:m="http://schemas.openxmlformats.org/officeDocument/2006/math">
                    <m:sSubSup>
                      <m:sSubSupPr>
                        <m:ctrlPr>
                          <a:rPr lang="en-US" i="1" smtClean="0">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𝐵</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𝑜𝑏𝑠</m:t>
                        </m:r>
                      </m:sup>
                    </m:sSub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i="1">
                            <a:effectLst/>
                            <a:latin typeface="Cambria Math" panose="02040503050406030204" pitchFamily="18" charset="0"/>
                          </a:rPr>
                        </m:ctrlPr>
                      </m:sSub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𝐵</m:t>
                        </m:r>
                      </m:sub>
                      <m:sup>
                        <m:r>
                          <a:rPr lang="en-US" sz="1800" i="1">
                            <a:effectLst/>
                            <a:latin typeface="Cambria Math" panose="02040503050406030204" pitchFamily="18" charset="0"/>
                            <a:ea typeface="Calibri" panose="020F0502020204030204" pitchFamily="34" charset="0"/>
                            <a:cs typeface="Times New Roman" panose="02020603050405020304" pitchFamily="18" charset="0"/>
                          </a:rPr>
                          <m:t>𝑓𝑐𝑠𝑡</m:t>
                        </m:r>
                      </m:sup>
                    </m:sSubSup>
                  </m:oMath>
                </a14:m>
                <a:r>
                  <a:rPr lang="en-US" dirty="0"/>
                  <a:t> + BC</a:t>
                </a:r>
              </a:p>
              <a:p>
                <a:pPr lvl="2"/>
                <a:r>
                  <a:rPr lang="en-US" dirty="0"/>
                  <a:t>Bottom:  BC</a:t>
                </a:r>
              </a:p>
              <a:p>
                <a:pPr lvl="1"/>
                <a:r>
                  <a:rPr lang="en-US" dirty="0"/>
                  <a:t>Bias correction keeps the observations globally consistent in the departure</a:t>
                </a:r>
              </a:p>
              <a:p>
                <a:pPr lvl="1"/>
                <a:r>
                  <a:rPr lang="en-US" dirty="0"/>
                  <a:t>Calibration drifts in NOAA-16 accounted for through the </a:t>
                </a:r>
                <a:r>
                  <a:rPr lang="en-US" dirty="0" err="1"/>
                  <a:t>VarBC</a:t>
                </a:r>
                <a:endParaRPr lang="en-US" dirty="0"/>
              </a:p>
            </p:txBody>
          </p:sp>
        </mc:Choice>
        <mc:Fallback>
          <p:sp>
            <p:nvSpPr>
              <p:cNvPr id="3" name="Content Placeholder 2">
                <a:extLst>
                  <a:ext uri="{FF2B5EF4-FFF2-40B4-BE49-F238E27FC236}">
                    <a16:creationId xmlns:a16="http://schemas.microsoft.com/office/drawing/2014/main" id="{C6E113CB-D2F4-4E7B-894E-CC0D5FD95A72}"/>
                  </a:ext>
                </a:extLst>
              </p:cNvPr>
              <p:cNvSpPr>
                <a:spLocks noGrp="1" noRot="1" noChangeAspect="1" noMove="1" noResize="1" noEditPoints="1" noAdjustHandles="1" noChangeArrowheads="1" noChangeShapeType="1" noTextEdit="1"/>
              </p:cNvSpPr>
              <p:nvPr>
                <p:ph idx="1"/>
              </p:nvPr>
            </p:nvSpPr>
            <p:spPr>
              <a:xfrm>
                <a:off x="382443" y="2018489"/>
                <a:ext cx="4641893" cy="4080753"/>
              </a:xfrm>
              <a:blipFill>
                <a:blip r:embed="rId2"/>
                <a:stretch>
                  <a:fillRect l="-1183" t="-1343" r="-788"/>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A921EAEB-65CC-433C-8426-24C05DB4A159}"/>
              </a:ext>
            </a:extLst>
          </p:cNvPr>
          <p:cNvGrpSpPr/>
          <p:nvPr/>
        </p:nvGrpSpPr>
        <p:grpSpPr>
          <a:xfrm>
            <a:off x="5491265" y="1431760"/>
            <a:ext cx="6490452" cy="3994480"/>
            <a:chOff x="904673" y="965197"/>
            <a:chExt cx="6490452" cy="3994480"/>
          </a:xfrm>
        </p:grpSpPr>
        <p:pic>
          <p:nvPicPr>
            <p:cNvPr id="5" name="Picture 4">
              <a:extLst>
                <a:ext uri="{FF2B5EF4-FFF2-40B4-BE49-F238E27FC236}">
                  <a16:creationId xmlns:a16="http://schemas.microsoft.com/office/drawing/2014/main" id="{DDCD6E4E-67E6-4562-8C11-4325365063DD}"/>
                </a:ext>
              </a:extLst>
            </p:cNvPr>
            <p:cNvPicPr>
              <a:picLocks noChangeAspect="1"/>
            </p:cNvPicPr>
            <p:nvPr/>
          </p:nvPicPr>
          <p:blipFill rotWithShape="1">
            <a:blip r:embed="rId3"/>
            <a:srcRect t="49353" r="36781"/>
            <a:stretch/>
          </p:blipFill>
          <p:spPr>
            <a:xfrm>
              <a:off x="1202628" y="1053772"/>
              <a:ext cx="6192497" cy="3817330"/>
            </a:xfrm>
            <a:prstGeom prst="rect">
              <a:avLst/>
            </a:prstGeom>
          </p:spPr>
        </p:pic>
        <p:pic>
          <p:nvPicPr>
            <p:cNvPr id="7" name="Picture 6">
              <a:extLst>
                <a:ext uri="{FF2B5EF4-FFF2-40B4-BE49-F238E27FC236}">
                  <a16:creationId xmlns:a16="http://schemas.microsoft.com/office/drawing/2014/main" id="{1D99FB44-C048-4A2E-87D5-5A2DEC03B4E9}"/>
                </a:ext>
              </a:extLst>
            </p:cNvPr>
            <p:cNvPicPr>
              <a:picLocks noChangeAspect="1"/>
            </p:cNvPicPr>
            <p:nvPr/>
          </p:nvPicPr>
          <p:blipFill rotWithShape="1">
            <a:blip r:embed="rId3"/>
            <a:srcRect r="50000" b="50000"/>
            <a:stretch/>
          </p:blipFill>
          <p:spPr>
            <a:xfrm>
              <a:off x="904673" y="965197"/>
              <a:ext cx="5191328" cy="3994480"/>
            </a:xfrm>
            <a:prstGeom prst="rect">
              <a:avLst/>
            </a:prstGeom>
          </p:spPr>
        </p:pic>
      </p:grpSp>
    </p:spTree>
    <p:extLst>
      <p:ext uri="{BB962C8B-B14F-4D97-AF65-F5344CB8AC3E}">
        <p14:creationId xmlns:p14="http://schemas.microsoft.com/office/powerpoint/2010/main" val="4270590185"/>
      </p:ext>
    </p:extLst>
  </p:cSld>
  <p:clrMapOvr>
    <a:masterClrMapping/>
  </p:clrMapOvr>
  <mc:AlternateContent xmlns:mc="http://schemas.openxmlformats.org/markup-compatibility/2006" xmlns:p14="http://schemas.microsoft.com/office/powerpoint/2010/main">
    <mc:Choice Requires="p14">
      <p:transition spd="slow" p14:dur="2000" advTm="68717"/>
    </mc:Choice>
    <mc:Fallback xmlns="">
      <p:transition spd="slow" advTm="6871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35C32-1EBB-4EE9-B2AE-7C7C8B7E4A9D}"/>
              </a:ext>
            </a:extLst>
          </p:cNvPr>
          <p:cNvSpPr>
            <a:spLocks noGrp="1"/>
          </p:cNvSpPr>
          <p:nvPr>
            <p:ph type="title"/>
          </p:nvPr>
        </p:nvSpPr>
        <p:spPr/>
        <p:txBody>
          <a:bodyPr/>
          <a:lstStyle/>
          <a:p>
            <a:r>
              <a:rPr lang="en-US" dirty="0"/>
              <a:t>Bias Correction – The good</a:t>
            </a:r>
          </a:p>
        </p:txBody>
      </p:sp>
      <p:sp>
        <p:nvSpPr>
          <p:cNvPr id="3" name="Content Placeholder 2">
            <a:extLst>
              <a:ext uri="{FF2B5EF4-FFF2-40B4-BE49-F238E27FC236}">
                <a16:creationId xmlns:a16="http://schemas.microsoft.com/office/drawing/2014/main" id="{C6E113CB-D2F4-4E7B-894E-CC0D5FD95A72}"/>
              </a:ext>
            </a:extLst>
          </p:cNvPr>
          <p:cNvSpPr>
            <a:spLocks noGrp="1"/>
          </p:cNvSpPr>
          <p:nvPr>
            <p:ph idx="1"/>
          </p:nvPr>
        </p:nvSpPr>
        <p:spPr>
          <a:xfrm>
            <a:off x="593388" y="1960123"/>
            <a:ext cx="5199434" cy="2300592"/>
          </a:xfrm>
        </p:spPr>
        <p:txBody>
          <a:bodyPr>
            <a:normAutofit/>
          </a:bodyPr>
          <a:lstStyle/>
          <a:p>
            <a:r>
              <a:rPr lang="en-US" dirty="0"/>
              <a:t>In MERRA-2, we used recalibrated/ homogenized radiances after 1987</a:t>
            </a:r>
          </a:p>
          <a:p>
            <a:pPr lvl="1"/>
            <a:r>
              <a:rPr lang="en-US" dirty="0"/>
              <a:t>The calibration uncertainty is large in the earlier data stream</a:t>
            </a:r>
          </a:p>
          <a:p>
            <a:pPr lvl="1"/>
            <a:r>
              <a:rPr lang="en-US" dirty="0"/>
              <a:t>Bias correction makes the background departures look indistinguishable on both sides of the transition</a:t>
            </a:r>
          </a:p>
        </p:txBody>
      </p:sp>
      <p:pic>
        <p:nvPicPr>
          <p:cNvPr id="36" name="Picture 35">
            <a:extLst>
              <a:ext uri="{FF2B5EF4-FFF2-40B4-BE49-F238E27FC236}">
                <a16:creationId xmlns:a16="http://schemas.microsoft.com/office/drawing/2014/main" id="{D4D77DD5-E7F6-4044-870D-50A8DFE7F9F2}"/>
              </a:ext>
            </a:extLst>
          </p:cNvPr>
          <p:cNvPicPr>
            <a:picLocks noChangeAspect="1"/>
          </p:cNvPicPr>
          <p:nvPr/>
        </p:nvPicPr>
        <p:blipFill>
          <a:blip r:embed="rId2"/>
          <a:stretch>
            <a:fillRect/>
          </a:stretch>
        </p:blipFill>
        <p:spPr>
          <a:xfrm>
            <a:off x="6473009" y="1492588"/>
            <a:ext cx="5267401" cy="3542083"/>
          </a:xfrm>
          <a:prstGeom prst="rect">
            <a:avLst/>
          </a:prstGeom>
        </p:spPr>
      </p:pic>
    </p:spTree>
    <p:extLst>
      <p:ext uri="{BB962C8B-B14F-4D97-AF65-F5344CB8AC3E}">
        <p14:creationId xmlns:p14="http://schemas.microsoft.com/office/powerpoint/2010/main" val="2544426835"/>
      </p:ext>
    </p:extLst>
  </p:cSld>
  <p:clrMapOvr>
    <a:masterClrMapping/>
  </p:clrMapOvr>
  <mc:AlternateContent xmlns:mc="http://schemas.openxmlformats.org/markup-compatibility/2006" xmlns:p14="http://schemas.microsoft.com/office/powerpoint/2010/main">
    <mc:Choice Requires="p14">
      <p:transition spd="slow" p14:dur="2000" advTm="68717"/>
    </mc:Choice>
    <mc:Fallback xmlns="">
      <p:transition spd="slow" advTm="6871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35C32-1EBB-4EE9-B2AE-7C7C8B7E4A9D}"/>
              </a:ext>
            </a:extLst>
          </p:cNvPr>
          <p:cNvSpPr>
            <a:spLocks noGrp="1"/>
          </p:cNvSpPr>
          <p:nvPr>
            <p:ph type="title"/>
          </p:nvPr>
        </p:nvSpPr>
        <p:spPr/>
        <p:txBody>
          <a:bodyPr/>
          <a:lstStyle/>
          <a:p>
            <a:r>
              <a:rPr lang="en-US" dirty="0"/>
              <a:t>Bias Correction – The Bad</a:t>
            </a:r>
          </a:p>
        </p:txBody>
      </p:sp>
      <p:sp>
        <p:nvSpPr>
          <p:cNvPr id="3" name="Content Placeholder 2">
            <a:extLst>
              <a:ext uri="{FF2B5EF4-FFF2-40B4-BE49-F238E27FC236}">
                <a16:creationId xmlns:a16="http://schemas.microsoft.com/office/drawing/2014/main" id="{C6E113CB-D2F4-4E7B-894E-CC0D5FD95A72}"/>
              </a:ext>
            </a:extLst>
          </p:cNvPr>
          <p:cNvSpPr>
            <a:spLocks noGrp="1"/>
          </p:cNvSpPr>
          <p:nvPr>
            <p:ph idx="1"/>
          </p:nvPr>
        </p:nvSpPr>
        <p:spPr>
          <a:xfrm>
            <a:off x="593388" y="1960123"/>
            <a:ext cx="5199434" cy="4071026"/>
          </a:xfrm>
        </p:spPr>
        <p:txBody>
          <a:bodyPr>
            <a:normAutofit/>
          </a:bodyPr>
          <a:lstStyle/>
          <a:p>
            <a:r>
              <a:rPr lang="en-US" dirty="0"/>
              <a:t>Variational bias correction can be finicky</a:t>
            </a:r>
          </a:p>
          <a:p>
            <a:pPr lvl="1"/>
            <a:r>
              <a:rPr lang="en-US" dirty="0"/>
              <a:t>The plot to the left shows the departures for </a:t>
            </a:r>
            <a:r>
              <a:rPr lang="en-US" dirty="0" err="1"/>
              <a:t>CrIS</a:t>
            </a:r>
            <a:r>
              <a:rPr lang="en-US" dirty="0"/>
              <a:t> data from SNPP (left) and NOAA-20 (right), with bias correction (top) and without (bottom)</a:t>
            </a:r>
          </a:p>
          <a:p>
            <a:pPr lvl="1"/>
            <a:r>
              <a:rPr lang="en-US" dirty="0"/>
              <a:t>Prior to bias correction, the data looks qualitatively consistent (bottom) between the two satellites</a:t>
            </a:r>
          </a:p>
          <a:p>
            <a:pPr lvl="1"/>
            <a:r>
              <a:rPr lang="en-US" dirty="0"/>
              <a:t>In this example, the bias correction ended up getting into a non-physical space</a:t>
            </a:r>
          </a:p>
          <a:p>
            <a:pPr lvl="2"/>
            <a:r>
              <a:rPr lang="en-US" dirty="0"/>
              <a:t>The qualitative differences between the satellites (top) was not realistic after bias correction was applied</a:t>
            </a:r>
          </a:p>
          <a:p>
            <a:pPr lvl="2"/>
            <a:endParaRPr lang="en-US" dirty="0"/>
          </a:p>
          <a:p>
            <a:pPr lvl="1"/>
            <a:endParaRPr lang="en-US" dirty="0"/>
          </a:p>
        </p:txBody>
      </p:sp>
      <p:pic>
        <p:nvPicPr>
          <p:cNvPr id="5" name="Picture 4" descr="A picture containing window&#10;&#10;Description automatically generated">
            <a:extLst>
              <a:ext uri="{FF2B5EF4-FFF2-40B4-BE49-F238E27FC236}">
                <a16:creationId xmlns:a16="http://schemas.microsoft.com/office/drawing/2014/main" id="{70DF2A0A-F0C5-40B1-898A-792B0C13DE4A}"/>
              </a:ext>
            </a:extLst>
          </p:cNvPr>
          <p:cNvPicPr>
            <a:picLocks noChangeAspect="1"/>
          </p:cNvPicPr>
          <p:nvPr/>
        </p:nvPicPr>
        <p:blipFill>
          <a:blip r:embed="rId2"/>
          <a:stretch>
            <a:fillRect/>
          </a:stretch>
        </p:blipFill>
        <p:spPr>
          <a:xfrm>
            <a:off x="5916007" y="1113817"/>
            <a:ext cx="5682605" cy="5086114"/>
          </a:xfrm>
          <a:prstGeom prst="rect">
            <a:avLst/>
          </a:prstGeom>
        </p:spPr>
      </p:pic>
    </p:spTree>
    <p:extLst>
      <p:ext uri="{BB962C8B-B14F-4D97-AF65-F5344CB8AC3E}">
        <p14:creationId xmlns:p14="http://schemas.microsoft.com/office/powerpoint/2010/main" val="1272854548"/>
      </p:ext>
    </p:extLst>
  </p:cSld>
  <p:clrMapOvr>
    <a:masterClrMapping/>
  </p:clrMapOvr>
  <mc:AlternateContent xmlns:mc="http://schemas.openxmlformats.org/markup-compatibility/2006" xmlns:p14="http://schemas.microsoft.com/office/powerpoint/2010/main">
    <mc:Choice Requires="p14">
      <p:transition spd="slow" p14:dur="2000" advTm="68717"/>
    </mc:Choice>
    <mc:Fallback xmlns="">
      <p:transition spd="slow" advTm="6871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86D18-F982-417F-BD84-05C4512585F4}"/>
              </a:ext>
            </a:extLst>
          </p:cNvPr>
          <p:cNvSpPr>
            <a:spLocks noGrp="1"/>
          </p:cNvSpPr>
          <p:nvPr>
            <p:ph type="title"/>
          </p:nvPr>
        </p:nvSpPr>
        <p:spPr/>
        <p:txBody>
          <a:bodyPr/>
          <a:lstStyle/>
          <a:p>
            <a:r>
              <a:rPr lang="en-US" dirty="0"/>
              <a:t>Bias Correction – The Ugly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A126C56-D33A-4B99-BA76-787F18225619}"/>
                  </a:ext>
                </a:extLst>
              </p:cNvPr>
              <p:cNvSpPr>
                <a:spLocks noGrp="1"/>
              </p:cNvSpPr>
              <p:nvPr>
                <p:ph idx="1"/>
              </p:nvPr>
            </p:nvSpPr>
            <p:spPr>
              <a:xfrm>
                <a:off x="351817" y="1047865"/>
                <a:ext cx="5481918" cy="5044670"/>
              </a:xfrm>
            </p:spPr>
            <p:txBody>
              <a:bodyPr>
                <a:normAutofit lnSpcReduction="10000"/>
              </a:bodyPr>
              <a:lstStyle/>
              <a:p>
                <a:r>
                  <a:rPr lang="en-US" dirty="0"/>
                  <a:t>Bias correction needs anchors!</a:t>
                </a:r>
              </a:p>
              <a:p>
                <a:pPr marL="0" indent="0">
                  <a:buNone/>
                </a:pPr>
                <a14:m>
                  <m:oMathPara xmlns:m="http://schemas.openxmlformats.org/officeDocument/2006/math">
                    <m:oMathParaPr>
                      <m:jc m:val="center"/>
                    </m:oMathParaPr>
                    <m:oMath xmlns:m="http://schemas.openxmlformats.org/officeDocument/2006/math">
                      <m:d>
                        <m:dPr>
                          <m:ctrlPr>
                            <a:rPr lang="en-US" sz="1800" i="1" smtClean="0">
                              <a:effectLst/>
                              <a:latin typeface="Cambria Math" panose="02040503050406030204" pitchFamily="18" charset="0"/>
                            </a:rPr>
                          </m:ctrlPr>
                        </m:dPr>
                        <m:e>
                          <m:sSubSup>
                            <m:sSubSupPr>
                              <m:ctrlPr>
                                <a:rPr lang="en-US" sz="1800" i="1">
                                  <a:effectLst/>
                                  <a:latin typeface="Cambria Math" panose="02040503050406030204" pitchFamily="18" charset="0"/>
                                </a:rPr>
                              </m:ctrlPr>
                            </m:sSub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𝐵</m:t>
                              </m:r>
                            </m:sub>
                            <m:sup>
                              <m:r>
                                <a:rPr lang="en-US" sz="2000" i="1">
                                  <a:effectLst/>
                                  <a:latin typeface="Cambria Math" panose="02040503050406030204" pitchFamily="18" charset="0"/>
                                  <a:ea typeface="Calibri" panose="020F0502020204030204" pitchFamily="34" charset="0"/>
                                  <a:cs typeface="Times New Roman" panose="02020603050405020304" pitchFamily="18" charset="0"/>
                                </a:rPr>
                                <m:t>𝑜𝑏𝑠</m:t>
                              </m:r>
                            </m:sup>
                          </m:sSubSup>
                          <m:r>
                            <a:rPr lang="en-US" sz="2000" i="1">
                              <a:effectLst/>
                              <a:latin typeface="Cambria Math" panose="02040503050406030204" pitchFamily="18" charset="0"/>
                              <a:ea typeface="Calibri" panose="020F0502020204030204" pitchFamily="34" charset="0"/>
                              <a:cs typeface="Times New Roman" panose="02020603050405020304" pitchFamily="18" charset="0"/>
                            </a:rPr>
                            <m:t>− </m:t>
                          </m:r>
                          <m:sSubSup>
                            <m:sSubSupPr>
                              <m:ctrlPr>
                                <a:rPr lang="en-US" sz="1800" i="1">
                                  <a:effectLst/>
                                  <a:latin typeface="Cambria Math" panose="02040503050406030204" pitchFamily="18" charset="0"/>
                                </a:rPr>
                              </m:ctrlPr>
                            </m:sSub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𝐵</m:t>
                              </m:r>
                            </m:sub>
                            <m:sup>
                              <m:r>
                                <a:rPr lang="en-US" sz="2000" i="1">
                                  <a:effectLst/>
                                  <a:latin typeface="Cambria Math" panose="02040503050406030204" pitchFamily="18" charset="0"/>
                                  <a:ea typeface="Calibri" panose="020F0502020204030204" pitchFamily="34" charset="0"/>
                                  <a:cs typeface="Times New Roman" panose="02020603050405020304" pitchFamily="18" charset="0"/>
                                </a:rPr>
                                <m:t>𝑓𝑐𝑠𝑡</m:t>
                              </m:r>
                            </m:sup>
                          </m:sSubSup>
                        </m:e>
                      </m:d>
                      <m:r>
                        <a:rPr lang="en-US" sz="2000" i="1">
                          <a:effectLst/>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mbria Math" panose="02040503050406030204" pitchFamily="18" charset="0"/>
                          <a:cs typeface="Times New Roman" panose="02020603050405020304" pitchFamily="18" charset="0"/>
                        </a:rPr>
                        <m:t>𝛿</m:t>
                      </m:r>
                      <m:sSubSup>
                        <m:sSubSupPr>
                          <m:ctrlPr>
                            <a:rPr lang="en-US" sz="1800" i="1">
                              <a:effectLst/>
                              <a:latin typeface="Cambria Math" panose="02040503050406030204" pitchFamily="18" charset="0"/>
                            </a:rPr>
                          </m:ctrlPr>
                        </m:sSub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𝐵</m:t>
                          </m:r>
                        </m:sub>
                        <m:sup>
                          <m:r>
                            <a:rPr lang="en-US" sz="2000" i="1">
                              <a:effectLst/>
                              <a:latin typeface="Cambria Math" panose="02040503050406030204" pitchFamily="18" charset="0"/>
                              <a:ea typeface="Calibri" panose="020F0502020204030204" pitchFamily="34" charset="0"/>
                              <a:cs typeface="Times New Roman" panose="02020603050405020304" pitchFamily="18" charset="0"/>
                            </a:rPr>
                            <m:t>𝐶𝑎𝑙</m:t>
                          </m:r>
                        </m:sup>
                      </m:sSubSup>
                    </m:oMath>
                  </m:oMathPara>
                </a14:m>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dirty="0"/>
                  <a:t>In practice, your bias correction is adjusting to the difference between the observations and the model</a:t>
                </a:r>
              </a:p>
              <a:p>
                <a:pPr lvl="1"/>
                <a:r>
                  <a:rPr lang="en-US" dirty="0"/>
                  <a:t>Anchoring data is needed to keep the model from drifting away from reality</a:t>
                </a:r>
              </a:p>
              <a:p>
                <a:pPr lvl="1"/>
                <a:r>
                  <a:rPr lang="en-US" dirty="0"/>
                  <a:t>The drop in global averaged </a:t>
                </a:r>
                <a:r>
                  <a:rPr lang="en-US" dirty="0" err="1"/>
                  <a:t>preciptitation</a:t>
                </a:r>
                <a:r>
                  <a:rPr lang="en-US" dirty="0"/>
                  <a:t> (left, black) was caused by the onset of COSMIC Radio Occultation data!</a:t>
                </a:r>
              </a:p>
              <a:p>
                <a:pPr lvl="2"/>
                <a:r>
                  <a:rPr lang="en-US" dirty="0"/>
                  <a:t>RO has no precipitation signal in the assimilation</a:t>
                </a:r>
              </a:p>
              <a:p>
                <a:pPr lvl="2"/>
                <a:r>
                  <a:rPr lang="en-US" dirty="0"/>
                  <a:t>RO better anchored the temperature fields, which changed the nature of the water vapor increment.  In the model, Precipitation + Evaporation + Water Vapor Increment is balanced</a:t>
                </a:r>
              </a:p>
              <a:p>
                <a:pPr lvl="2"/>
                <a:r>
                  <a:rPr lang="en-US" dirty="0"/>
                  <a:t>By changing the global average of the water vapor signal, the global precipitation field also adjusted</a:t>
                </a:r>
              </a:p>
            </p:txBody>
          </p:sp>
        </mc:Choice>
        <mc:Fallback>
          <p:sp>
            <p:nvSpPr>
              <p:cNvPr id="3" name="Content Placeholder 2">
                <a:extLst>
                  <a:ext uri="{FF2B5EF4-FFF2-40B4-BE49-F238E27FC236}">
                    <a16:creationId xmlns:a16="http://schemas.microsoft.com/office/drawing/2014/main" id="{CA126C56-D33A-4B99-BA76-787F18225619}"/>
                  </a:ext>
                </a:extLst>
              </p:cNvPr>
              <p:cNvSpPr>
                <a:spLocks noGrp="1" noRot="1" noChangeAspect="1" noMove="1" noResize="1" noEditPoints="1" noAdjustHandles="1" noChangeArrowheads="1" noChangeShapeType="1" noTextEdit="1"/>
              </p:cNvSpPr>
              <p:nvPr>
                <p:ph idx="1"/>
              </p:nvPr>
            </p:nvSpPr>
            <p:spPr>
              <a:xfrm>
                <a:off x="351817" y="1047865"/>
                <a:ext cx="5481918" cy="5044670"/>
              </a:xfrm>
              <a:blipFill>
                <a:blip r:embed="rId2"/>
                <a:stretch>
                  <a:fillRect l="-1001" t="-1814" r="-1780"/>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C2BB5126-550B-49E8-ABFE-90B335A5B867}"/>
              </a:ext>
            </a:extLst>
          </p:cNvPr>
          <p:cNvPicPr>
            <a:picLocks noChangeAspect="1"/>
          </p:cNvPicPr>
          <p:nvPr/>
        </p:nvPicPr>
        <p:blipFill>
          <a:blip r:embed="rId3"/>
          <a:stretch>
            <a:fillRect/>
          </a:stretch>
        </p:blipFill>
        <p:spPr>
          <a:xfrm>
            <a:off x="5833735" y="1291084"/>
            <a:ext cx="6201319" cy="4881116"/>
          </a:xfrm>
          <a:prstGeom prst="rect">
            <a:avLst/>
          </a:prstGeom>
        </p:spPr>
      </p:pic>
    </p:spTree>
    <p:extLst>
      <p:ext uri="{BB962C8B-B14F-4D97-AF65-F5344CB8AC3E}">
        <p14:creationId xmlns:p14="http://schemas.microsoft.com/office/powerpoint/2010/main" val="1821159297"/>
      </p:ext>
    </p:extLst>
  </p:cSld>
  <p:clrMapOvr>
    <a:masterClrMapping/>
  </p:clrMapOvr>
  <mc:AlternateContent xmlns:mc="http://schemas.openxmlformats.org/markup-compatibility/2006" xmlns:p14="http://schemas.microsoft.com/office/powerpoint/2010/main">
    <mc:Choice Requires="p14">
      <p:transition spd="slow" p14:dur="2000" advTm="72339"/>
    </mc:Choice>
    <mc:Fallback xmlns="">
      <p:transition spd="slow" advTm="7233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99D2E-7A06-4879-83D6-D96890008134}"/>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E4A81693-8898-4710-BD16-E08F3D50D827}"/>
              </a:ext>
            </a:extLst>
          </p:cNvPr>
          <p:cNvSpPr>
            <a:spLocks noGrp="1"/>
          </p:cNvSpPr>
          <p:nvPr>
            <p:ph idx="1"/>
          </p:nvPr>
        </p:nvSpPr>
        <p:spPr>
          <a:xfrm>
            <a:off x="486384" y="1247281"/>
            <a:ext cx="6916366" cy="5044670"/>
          </a:xfrm>
        </p:spPr>
        <p:txBody>
          <a:bodyPr>
            <a:normAutofit/>
          </a:bodyPr>
          <a:lstStyle/>
          <a:p>
            <a:r>
              <a:rPr lang="en-US" dirty="0"/>
              <a:t>This applies to </a:t>
            </a:r>
            <a:r>
              <a:rPr lang="en-US" dirty="0" err="1"/>
              <a:t>SounderSat</a:t>
            </a:r>
            <a:r>
              <a:rPr lang="en-US"/>
              <a:t> because a </a:t>
            </a:r>
            <a:r>
              <a:rPr lang="en-US" dirty="0"/>
              <a:t>constellation of small satellites will present new challenges</a:t>
            </a:r>
          </a:p>
          <a:p>
            <a:pPr lvl="1"/>
            <a:r>
              <a:rPr lang="en-US" dirty="0" err="1"/>
              <a:t>VarBC</a:t>
            </a:r>
            <a:r>
              <a:rPr lang="en-US" dirty="0"/>
              <a:t> may be able to intercalibrate the sensors and account for instrument drift</a:t>
            </a:r>
          </a:p>
          <a:p>
            <a:pPr lvl="1"/>
            <a:r>
              <a:rPr lang="en-US" dirty="0"/>
              <a:t>Eyre (2016) showed that as you have more data, you need more anchors</a:t>
            </a:r>
          </a:p>
          <a:p>
            <a:pPr lvl="1"/>
            <a:r>
              <a:rPr lang="en-US" dirty="0"/>
              <a:t>The best anchors we have are sondes (generally fixed in count) and radio occultation</a:t>
            </a:r>
          </a:p>
          <a:p>
            <a:pPr lvl="2"/>
            <a:r>
              <a:rPr lang="en-US" dirty="0"/>
              <a:t>RO decreased over the 201Xs until the onset of COSMIC-2</a:t>
            </a:r>
          </a:p>
          <a:p>
            <a:pPr lvl="2"/>
            <a:r>
              <a:rPr lang="en-US" dirty="0"/>
              <a:t>COSMIC-2 is not a global anchor</a:t>
            </a:r>
          </a:p>
          <a:p>
            <a:endParaRPr lang="en-US" dirty="0"/>
          </a:p>
          <a:p>
            <a:r>
              <a:rPr lang="en-US" dirty="0"/>
              <a:t>The figure to the left shows the variability in TOA reflectance for imagery from Planet</a:t>
            </a:r>
          </a:p>
          <a:p>
            <a:pPr lvl="1"/>
            <a:r>
              <a:rPr lang="en-US" dirty="0"/>
              <a:t>Each dot is from different instrument of their constellation, showing the variability instrument-to-instrument</a:t>
            </a:r>
          </a:p>
        </p:txBody>
      </p:sp>
      <p:pic>
        <p:nvPicPr>
          <p:cNvPr id="4" name="Picture 3">
            <a:extLst>
              <a:ext uri="{FF2B5EF4-FFF2-40B4-BE49-F238E27FC236}">
                <a16:creationId xmlns:a16="http://schemas.microsoft.com/office/drawing/2014/main" id="{D08D887B-7328-4288-B1BC-12A608222EFB}"/>
              </a:ext>
            </a:extLst>
          </p:cNvPr>
          <p:cNvPicPr>
            <a:picLocks noChangeAspect="1"/>
          </p:cNvPicPr>
          <p:nvPr/>
        </p:nvPicPr>
        <p:blipFill>
          <a:blip r:embed="rId2"/>
          <a:stretch>
            <a:fillRect/>
          </a:stretch>
        </p:blipFill>
        <p:spPr>
          <a:xfrm>
            <a:off x="7613485" y="1070048"/>
            <a:ext cx="4531498" cy="2358952"/>
          </a:xfrm>
          <a:prstGeom prst="rect">
            <a:avLst/>
          </a:prstGeom>
        </p:spPr>
      </p:pic>
      <p:pic>
        <p:nvPicPr>
          <p:cNvPr id="5" name="Picture 4">
            <a:extLst>
              <a:ext uri="{FF2B5EF4-FFF2-40B4-BE49-F238E27FC236}">
                <a16:creationId xmlns:a16="http://schemas.microsoft.com/office/drawing/2014/main" id="{A29855E6-9C1A-4E21-AFB7-3EE0C9BA9A27}"/>
              </a:ext>
            </a:extLst>
          </p:cNvPr>
          <p:cNvPicPr>
            <a:picLocks noChangeAspect="1"/>
          </p:cNvPicPr>
          <p:nvPr/>
        </p:nvPicPr>
        <p:blipFill>
          <a:blip r:embed="rId3"/>
          <a:stretch>
            <a:fillRect/>
          </a:stretch>
        </p:blipFill>
        <p:spPr>
          <a:xfrm>
            <a:off x="11284542" y="2689245"/>
            <a:ext cx="687447" cy="522681"/>
          </a:xfrm>
          <a:prstGeom prst="rect">
            <a:avLst/>
          </a:prstGeom>
        </p:spPr>
      </p:pic>
    </p:spTree>
    <p:extLst>
      <p:ext uri="{BB962C8B-B14F-4D97-AF65-F5344CB8AC3E}">
        <p14:creationId xmlns:p14="http://schemas.microsoft.com/office/powerpoint/2010/main" val="1323458878"/>
      </p:ext>
    </p:extLst>
  </p:cSld>
  <p:clrMapOvr>
    <a:masterClrMapping/>
  </p:clrMapOvr>
  <mc:AlternateContent xmlns:mc="http://schemas.openxmlformats.org/markup-compatibility/2006" xmlns:p14="http://schemas.microsoft.com/office/powerpoint/2010/main">
    <mc:Choice Requires="p14">
      <p:transition spd="slow" p14:dur="2000" advTm="155239"/>
    </mc:Choice>
    <mc:Fallback xmlns="">
      <p:transition spd="slow" advTm="15523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9DC2E-A6AF-4694-B2D4-77DFC7A73A5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0E1F24B-91BD-4808-B12E-0E3E7983FBC6}"/>
              </a:ext>
            </a:extLst>
          </p:cNvPr>
          <p:cNvSpPr>
            <a:spLocks noGrp="1"/>
          </p:cNvSpPr>
          <p:nvPr>
            <p:ph idx="1"/>
          </p:nvPr>
        </p:nvSpPr>
        <p:spPr/>
        <p:txBody>
          <a:bodyPr/>
          <a:lstStyle/>
          <a:p>
            <a:r>
              <a:rPr lang="en-US" dirty="0"/>
              <a:t>Will.McCarty@nasa.gov</a:t>
            </a:r>
          </a:p>
        </p:txBody>
      </p:sp>
    </p:spTree>
    <p:extLst>
      <p:ext uri="{BB962C8B-B14F-4D97-AF65-F5344CB8AC3E}">
        <p14:creationId xmlns:p14="http://schemas.microsoft.com/office/powerpoint/2010/main" val="644927671"/>
      </p:ext>
    </p:extLst>
  </p:cSld>
  <p:clrMapOvr>
    <a:masterClrMapping/>
  </p:clrMapOvr>
  <mc:AlternateContent xmlns:mc="http://schemas.openxmlformats.org/markup-compatibility/2006" xmlns:p14="http://schemas.microsoft.com/office/powerpoint/2010/main">
    <mc:Choice Requires="p14">
      <p:transition spd="slow" p14:dur="2000" advTm="4633"/>
    </mc:Choice>
    <mc:Fallback xmlns="">
      <p:transition spd="slow" advTm="4633"/>
    </mc:Fallback>
  </mc:AlternateContent>
</p:sld>
</file>

<file path=ppt/theme/theme1.xml><?xml version="1.0" encoding="utf-8"?>
<a:theme xmlns:a="http://schemas.openxmlformats.org/drawingml/2006/main" name="Office Theme">
  <a:themeElements>
    <a:clrScheme name="Custom 1">
      <a:dk1>
        <a:srgbClr val="FFFFFF"/>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16492</TotalTime>
  <Words>598</Words>
  <Application>Microsoft Office PowerPoint</Application>
  <PresentationFormat>Widescreen</PresentationFormat>
  <Paragraphs>54</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Cambria Math</vt:lpstr>
      <vt:lpstr>Office Theme</vt:lpstr>
      <vt:lpstr>Importance of Satellite Calibration The NASA Perspective</vt:lpstr>
      <vt:lpstr>Background</vt:lpstr>
      <vt:lpstr>Bias Correction – The good</vt:lpstr>
      <vt:lpstr>Bias Correction – The good</vt:lpstr>
      <vt:lpstr>Bias Correction – The Bad</vt:lpstr>
      <vt:lpstr>Bias Correction – The Ugly</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Sterling Spangler</dc:creator>
  <cp:lastModifiedBy>McCarty, Will (GSFC-6101)</cp:lastModifiedBy>
  <cp:revision>290</cp:revision>
  <dcterms:created xsi:type="dcterms:W3CDTF">2017-09-25T14:06:05Z</dcterms:created>
  <dcterms:modified xsi:type="dcterms:W3CDTF">2021-03-11T16:59:06Z</dcterms:modified>
</cp:coreProperties>
</file>