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500" r:id="rId2"/>
    <p:sldId id="532" r:id="rId3"/>
    <p:sldId id="496" r:id="rId4"/>
    <p:sldId id="528" r:id="rId5"/>
    <p:sldId id="533" r:id="rId6"/>
    <p:sldId id="537" r:id="rId7"/>
    <p:sldId id="536" r:id="rId8"/>
    <p:sldId id="534" r:id="rId9"/>
    <p:sldId id="535" r:id="rId10"/>
    <p:sldId id="538" r:id="rId11"/>
    <p:sldId id="539" r:id="rId12"/>
    <p:sldId id="53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F7"/>
    <a:srgbClr val="DADADA"/>
    <a:srgbClr val="B4B7BF"/>
    <a:srgbClr val="B4B7C0"/>
    <a:srgbClr val="2279B5"/>
    <a:srgbClr val="D9D9D9"/>
    <a:srgbClr val="C00000"/>
    <a:srgbClr val="A6A6A6"/>
    <a:srgbClr val="0070C0"/>
    <a:srgbClr val="2D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26"/>
    <p:restoredTop sz="86415"/>
  </p:normalViewPr>
  <p:slideViewPr>
    <p:cSldViewPr snapToGrid="0" snapToObjects="1">
      <p:cViewPr>
        <p:scale>
          <a:sx n="103" d="100"/>
          <a:sy n="103" d="100"/>
        </p:scale>
        <p:origin x="63" y="34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0277B-E876-7A49-B32B-B84AD8C95CA0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C15DC-29D3-6849-86B0-32D5D836F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2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449786"/>
            <a:ext cx="10515600" cy="82020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E9B9-37F3-A64C-9B6A-FB4613A52986}" type="datetime1">
              <a:rPr lang="en-US" smtClean="0"/>
              <a:t>11/8/2020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403973"/>
            <a:ext cx="10515600" cy="46974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293950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449786"/>
            <a:ext cx="10515600" cy="82020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100" baseline="0"/>
            </a:lvl1pPr>
          </a:lstStyle>
          <a:p>
            <a:fld id="{BDB8D1E3-1DAE-664E-B350-75CA63E753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A7355CC-4D24-E14D-B9F6-50269331678A}" type="datetime1">
              <a:rPr lang="en-US" smtClean="0"/>
              <a:t>11/8/2020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6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A261-0918-944B-9875-9EC8A43791A0}" type="datetime1">
              <a:rPr lang="en-US" smtClean="0"/>
              <a:t>11/8/2020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aseline="0"/>
            </a:lvl1pPr>
          </a:lstStyle>
          <a:p>
            <a:fld id="{BDB8D1E3-1DAE-664E-B350-75CA63E753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4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1CFB-AB64-AF42-9B6E-7D1259EEC42C}" type="datetime1">
              <a:rPr lang="en-US" smtClean="0"/>
              <a:t>11/8/2020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8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 and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449786"/>
            <a:ext cx="10515600" cy="82020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406555"/>
            <a:ext cx="10515600" cy="4602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DC29-5B0B-F642-9C0C-B339B9328FFF}" type="datetime1">
              <a:rPr lang="en-US" smtClean="0"/>
              <a:t>11/8/2020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9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23151" y="733777"/>
            <a:ext cx="3932237" cy="1133856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2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75919" y="733778"/>
            <a:ext cx="6172200" cy="51352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1" y="1960474"/>
            <a:ext cx="3932237" cy="390851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E2C69-4C3F-6C4C-9B35-BF6030072DCA}" type="datetime1">
              <a:rPr lang="en-US" smtClean="0"/>
              <a:t>11/8/2020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3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449786"/>
            <a:ext cx="10515600" cy="82020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505C-8D24-5540-9E73-A31D95DEF03D}" type="datetime1">
              <a:rPr lang="en-US" smtClean="0"/>
              <a:t>11/8/2020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2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tif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88947"/>
            <a:ext cx="12192000" cy="46907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extBox 8"/>
          <p:cNvSpPr txBox="1"/>
          <p:nvPr userDrawn="1"/>
        </p:nvSpPr>
        <p:spPr>
          <a:xfrm>
            <a:off x="1200614" y="6487763"/>
            <a:ext cx="2581079" cy="2354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900" b="1" i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Global Modeling</a:t>
            </a:r>
            <a:r>
              <a:rPr lang="en-US" sz="900" b="1" i="0" baseline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 </a:t>
            </a:r>
            <a:r>
              <a:rPr lang="en-US" sz="900" b="1" i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and</a:t>
            </a:r>
            <a:r>
              <a:rPr lang="en-US" sz="900" b="1" i="0" baseline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 </a:t>
            </a:r>
            <a:r>
              <a:rPr lang="en-US" sz="900" b="1" i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Assimilation Office</a:t>
            </a:r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gmao.gsfc.nasa.gov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50700" y="6440922"/>
            <a:ext cx="5312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8D1E3-1DAE-664E-B350-75CA63E753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14695" y="6449580"/>
            <a:ext cx="14828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DDF8D-3666-7146-AE28-85DA49766DF1}" type="datetime1">
              <a:rPr lang="en-US" smtClean="0"/>
              <a:t>11/8/2020</a:t>
            </a:fld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43107" y="127916"/>
            <a:ext cx="3571124" cy="308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35844" tIns="67921" rIns="135844" bIns="67921"/>
          <a:lstStyle>
            <a:lvl1pPr defTabSz="1019175">
              <a:defRPr sz="4000">
                <a:solidFill>
                  <a:srgbClr val="939BA8"/>
                </a:solidFill>
                <a:latin typeface="Arial" charset="0"/>
              </a:defRPr>
            </a:lvl1pPr>
            <a:lvl2pPr defTabSz="1019175">
              <a:defRPr sz="4000">
                <a:solidFill>
                  <a:srgbClr val="939BA8"/>
                </a:solidFill>
                <a:latin typeface="Arial" charset="0"/>
              </a:defRPr>
            </a:lvl2pPr>
            <a:lvl3pPr defTabSz="1019175">
              <a:defRPr sz="4000">
                <a:solidFill>
                  <a:srgbClr val="939BA8"/>
                </a:solidFill>
                <a:latin typeface="Arial" charset="0"/>
              </a:defRPr>
            </a:lvl3pPr>
            <a:lvl4pPr defTabSz="1019175">
              <a:defRPr sz="4000">
                <a:solidFill>
                  <a:srgbClr val="939BA8"/>
                </a:solidFill>
                <a:latin typeface="Arial" charset="0"/>
              </a:defRPr>
            </a:lvl4pPr>
            <a:lvl5pPr defTabSz="1019175">
              <a:defRPr sz="4000">
                <a:solidFill>
                  <a:srgbClr val="939BA8"/>
                </a:solidFill>
                <a:latin typeface="Arial" charset="0"/>
              </a:defRPr>
            </a:lvl5pPr>
            <a:lvl6pPr marL="4572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6pPr>
            <a:lvl7pPr marL="9144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7pPr>
            <a:lvl8pPr marL="13716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8pPr>
            <a:lvl9pPr marL="18288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933" b="0" i="0" dirty="0">
                <a:solidFill>
                  <a:schemeClr val="bg2">
                    <a:lumMod val="50000"/>
                  </a:schemeClr>
                </a:solidFill>
                <a:ea typeface="Arial Regular" charset="0"/>
              </a:rPr>
              <a:t>National Aeronautics and Space Administration</a:t>
            </a:r>
          </a:p>
        </p:txBody>
      </p:sp>
      <p:pic>
        <p:nvPicPr>
          <p:cNvPr id="12" name="Picture 25" descr="NASA insigniaCMYK"/>
          <p:cNvPicPr preferRelativeResize="0"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58222" y="127916"/>
            <a:ext cx="575446" cy="481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43107" y="6487763"/>
            <a:ext cx="914400" cy="23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28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274320" indent="-19431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651510" indent="-19431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6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291590" indent="-19431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1634490" indent="-17145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2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B87286-7724-9B47-A822-729313749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z="1100" smtClean="0"/>
              <a:t>1</a:t>
            </a:fld>
            <a:endParaRPr lang="en-US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C47916-3729-6B4B-84CB-7A03E3CBAD26}"/>
              </a:ext>
            </a:extLst>
          </p:cNvPr>
          <p:cNvSpPr txBox="1"/>
          <p:nvPr/>
        </p:nvSpPr>
        <p:spPr>
          <a:xfrm>
            <a:off x="914400" y="1646343"/>
            <a:ext cx="997131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70C0"/>
                </a:solidFill>
                <a:ea typeface="ＭＳ Ｐゴシック" charset="-128"/>
              </a:rPr>
              <a:t>Linking the Future of Data Assimilation to Future Observables</a:t>
            </a:r>
          </a:p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black"/>
              </a:solidFill>
              <a:ea typeface="ＭＳ Ｐゴシック" charset="-128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black"/>
              </a:solidFill>
              <a:ea typeface="ＭＳ Ｐゴシック" charset="-128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ea typeface="ＭＳ Ｐゴシック" charset="-128"/>
              </a:rPr>
              <a:t>Will McCarty</a:t>
            </a:r>
            <a:endParaRPr lang="en-US" sz="1800" dirty="0">
              <a:solidFill>
                <a:prstClr val="black"/>
              </a:solidFill>
              <a:ea typeface="ＭＳ Ｐゴシック" charset="-128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black"/>
              </a:solidFill>
              <a:ea typeface="ＭＳ Ｐゴシック" charset="-128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prstClr val="black"/>
                </a:solidFill>
                <a:ea typeface="ＭＳ Ｐゴシック" charset="-128"/>
              </a:rPr>
              <a:t>Global Modeling and Assimilation Office 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chemeClr val="bg2">
                    <a:lumMod val="10000"/>
                  </a:schemeClr>
                </a:solidFill>
                <a:ea typeface="ＭＳ Ｐゴシック" charset="-128"/>
              </a:rPr>
              <a:t>NASA Goddard Space Flight Center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E7E8C6-4B67-9949-B871-C5F3B17EBF36}"/>
              </a:ext>
            </a:extLst>
          </p:cNvPr>
          <p:cNvSpPr txBox="1"/>
          <p:nvPr/>
        </p:nvSpPr>
        <p:spPr>
          <a:xfrm>
            <a:off x="1746775" y="5229925"/>
            <a:ext cx="88994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solidFill>
                  <a:prstClr val="black"/>
                </a:solidFill>
                <a:ea typeface="ＭＳ Ｐゴシック" charset="-128"/>
              </a:rPr>
              <a:t>9 Nov 2020 SAT Meeting</a:t>
            </a:r>
          </a:p>
        </p:txBody>
      </p:sp>
    </p:spTree>
    <p:extLst>
      <p:ext uri="{BB962C8B-B14F-4D97-AF65-F5344CB8AC3E}">
        <p14:creationId xmlns:p14="http://schemas.microsoft.com/office/powerpoint/2010/main" val="2928872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9A8431-8F24-E948-A868-CEF29D7F16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3D9644-878A-524D-9216-7821885E378F}"/>
              </a:ext>
            </a:extLst>
          </p:cNvPr>
          <p:cNvSpPr txBox="1"/>
          <p:nvPr/>
        </p:nvSpPr>
        <p:spPr>
          <a:xfrm>
            <a:off x="439637" y="939897"/>
            <a:ext cx="11433638" cy="5691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Observational Advances – bridging NWP and S2S</a:t>
            </a:r>
            <a:endParaRPr lang="en-US" sz="2000" b="1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Atmosphere-Ocean Interface: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SST is no longer a fixed boundary condition, but a dynamic interface between a fixed foundation temperature and a dynamic atmosphere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Interface layer designed to replace foundation temperature fixed IC to dynamic ocean model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Observational constraints dependent on both IR and MW data, and across MW frequency</a:t>
            </a:r>
          </a:p>
          <a:p>
            <a:pPr>
              <a:spcAft>
                <a:spcPts val="400"/>
              </a:spcAft>
              <a:buClr>
                <a:schemeClr val="accent1"/>
              </a:buClr>
              <a:buSzPct val="110000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Planetary Boundary Layer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As modeling systems move to coupled earth system components, the PBL parameterization becomes increasingly important in how fluxes link the atmosphere, hydrosphere, and lithosphere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NASA PBL mission an Incubation-class targeted observable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What role does a spaceborne architecture have for PBL?  Combination of process verification, initial condition retrieval, advanced assimilation/inverse methods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>
              <a:spcAft>
                <a:spcPts val="400"/>
              </a:spcAft>
              <a:buClr>
                <a:schemeClr val="accent1"/>
              </a:buClr>
              <a:buSzPct val="110000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Commonality of all future systems are how earth system components interact – both in model and data assimilation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srgbClr val="E7E6E6">
                  <a:lumMod val="10000"/>
                </a:srgb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2CD45-AF4B-B44E-9E47-4214E8B438DB}"/>
              </a:ext>
            </a:extLst>
          </p:cNvPr>
          <p:cNvSpPr txBox="1"/>
          <p:nvPr/>
        </p:nvSpPr>
        <p:spPr>
          <a:xfrm>
            <a:off x="826924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NWP Evolving from Atmosphere to Earth System</a:t>
            </a:r>
          </a:p>
        </p:txBody>
      </p:sp>
    </p:spTree>
    <p:extLst>
      <p:ext uri="{BB962C8B-B14F-4D97-AF65-F5344CB8AC3E}">
        <p14:creationId xmlns:p14="http://schemas.microsoft.com/office/powerpoint/2010/main" val="3639770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9A8431-8F24-E948-A868-CEF29D7F16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3D9644-878A-524D-9216-7821885E378F}"/>
              </a:ext>
            </a:extLst>
          </p:cNvPr>
          <p:cNvSpPr txBox="1"/>
          <p:nvPr/>
        </p:nvSpPr>
        <p:spPr>
          <a:xfrm>
            <a:off x="439637" y="939897"/>
            <a:ext cx="11433638" cy="4049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Observational Advances – bridging NWP and S2S</a:t>
            </a:r>
            <a:endParaRPr lang="en-US" sz="2000" b="1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Commonality of all future systems are how earth system components interact – both in model and data assimilation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System previously constrained by boundary conditions move from least to most important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Near-surface observations now constrain fluxes across earth system boundaries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e.g. IR imagery, </a:t>
            </a:r>
            <a:r>
              <a:rPr lang="en-US" sz="2000" dirty="0" err="1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scatterometry</a:t>
            </a: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, 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srgbClr val="E7E6E6">
                  <a:lumMod val="10000"/>
                </a:srgb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2CD45-AF4B-B44E-9E47-4214E8B438DB}"/>
              </a:ext>
            </a:extLst>
          </p:cNvPr>
          <p:cNvSpPr txBox="1"/>
          <p:nvPr/>
        </p:nvSpPr>
        <p:spPr>
          <a:xfrm>
            <a:off x="826924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NWP Evolving from Atmosphere to Earth System</a:t>
            </a:r>
          </a:p>
        </p:txBody>
      </p:sp>
    </p:spTree>
    <p:extLst>
      <p:ext uri="{BB962C8B-B14F-4D97-AF65-F5344CB8AC3E}">
        <p14:creationId xmlns:p14="http://schemas.microsoft.com/office/powerpoint/2010/main" val="3099602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9803AA-F627-4BFD-8512-BEF3CAFBE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9A8431-8F24-E948-A868-CEF29D7F16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3D9644-878A-524D-9216-7821885E378F}"/>
              </a:ext>
            </a:extLst>
          </p:cNvPr>
          <p:cNvSpPr txBox="1"/>
          <p:nvPr/>
        </p:nvSpPr>
        <p:spPr>
          <a:xfrm>
            <a:off x="991013" y="1473683"/>
            <a:ext cx="9443359" cy="4614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broader perspective...</a:t>
            </a:r>
            <a:endParaRPr lang="en-US" sz="2000" b="1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These slides attempt to layout the utility of future observations in the context of future modeling and assimilation systems beyond the standard application of T &amp; q</a:t>
            </a:r>
            <a:r>
              <a:rPr lang="en-US" sz="2000" baseline="-25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v</a:t>
            </a: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 sounding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I’m attempting to put this in the general context of the science, applicable to NOAA, NASA, and beyond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But this does have a GMAO perspective baked in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As the systems progress, the gaps between global medium-range forecasting and </a:t>
            </a:r>
            <a:r>
              <a:rPr lang="en-US" sz="2000" dirty="0" err="1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subseasonal</a:t>
            </a: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-to-seasonal forecasting collapse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Just as the gaps between regional and global forecasting collapse </a:t>
            </a:r>
            <a:endParaRPr lang="en-US" sz="2000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srgbClr val="E7E6E6">
                  <a:lumMod val="10000"/>
                </a:srgb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2CD45-AF4B-B44E-9E47-4214E8B438DB}"/>
              </a:ext>
            </a:extLst>
          </p:cNvPr>
          <p:cNvSpPr txBox="1"/>
          <p:nvPr/>
        </p:nvSpPr>
        <p:spPr>
          <a:xfrm>
            <a:off x="826924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0070C0"/>
                </a:solidFill>
                <a:latin typeface="Calibri" charset="0"/>
                <a:ea typeface="Calibri" charset="0"/>
                <a:cs typeface="Calibri" charset="0"/>
              </a:rPr>
              <a:t>The Future of Observations in Earth System Modeling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856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91A4B2AC-8FAC-CF44-BAD9-9E31D3898B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8537"/>
          <a:stretch/>
        </p:blipFill>
        <p:spPr>
          <a:xfrm rot="429167">
            <a:off x="572618" y="553584"/>
            <a:ext cx="9609949" cy="599506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354C257-0236-1542-A4FB-D45E363AEB4A}"/>
              </a:ext>
            </a:extLst>
          </p:cNvPr>
          <p:cNvSpPr/>
          <p:nvPr/>
        </p:nvSpPr>
        <p:spPr>
          <a:xfrm rot="19521590">
            <a:off x="164048" y="4059034"/>
            <a:ext cx="1988855" cy="418576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</a:t>
            </a:r>
            <a:r>
              <a:rPr lang="en-US" sz="2000" b="1" dirty="0">
                <a:ln w="12700">
                  <a:noFill/>
                  <a:prstDash val="solid"/>
                </a:ln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NWP</a:t>
            </a:r>
            <a:endParaRPr kumimoji="0" lang="en-US" sz="20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rgbClr val="0070C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8140E8-C861-BD4F-ABBB-47C4395AF1AB}"/>
              </a:ext>
            </a:extLst>
          </p:cNvPr>
          <p:cNvSpPr/>
          <p:nvPr/>
        </p:nvSpPr>
        <p:spPr>
          <a:xfrm>
            <a:off x="8815642" y="2367451"/>
            <a:ext cx="2445865" cy="504754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</a:t>
            </a:r>
            <a:r>
              <a:rPr lang="en-US" sz="1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Unified C</a:t>
            </a:r>
            <a:r>
              <a:rPr kumimoji="0" lang="en-US" sz="16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DAS</a:t>
            </a:r>
          </a:p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JEDI-based</a:t>
            </a:r>
            <a:endParaRPr kumimoji="0" lang="en-US" sz="1600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9B282D-2992-C945-9E28-688153CF6F35}"/>
              </a:ext>
            </a:extLst>
          </p:cNvPr>
          <p:cNvSpPr txBox="1"/>
          <p:nvPr/>
        </p:nvSpPr>
        <p:spPr>
          <a:xfrm>
            <a:off x="5513792" y="4519810"/>
            <a:ext cx="1892983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MERRA-2 </a:t>
            </a:r>
          </a:p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Ocean Product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E098BB-ED81-DB4C-9B96-24F4802A4E9C}"/>
              </a:ext>
            </a:extLst>
          </p:cNvPr>
          <p:cNvSpPr txBox="1"/>
          <p:nvPr/>
        </p:nvSpPr>
        <p:spPr>
          <a:xfrm>
            <a:off x="9205000" y="2933637"/>
            <a:ext cx="2262701" cy="785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NWP</a:t>
            </a:r>
          </a:p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Reanalysis</a:t>
            </a:r>
          </a:p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S2S Prediction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56CA26-F900-AA4F-8F80-6F0B54070A0E}"/>
              </a:ext>
            </a:extLst>
          </p:cNvPr>
          <p:cNvGrpSpPr/>
          <p:nvPr/>
        </p:nvGrpSpPr>
        <p:grpSpPr>
          <a:xfrm>
            <a:off x="4263527" y="1266316"/>
            <a:ext cx="1943120" cy="1279528"/>
            <a:chOff x="3772233" y="1210245"/>
            <a:chExt cx="1619267" cy="106626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933997B-D485-204E-B4BD-ABE491EA1D2E}"/>
                </a:ext>
              </a:extLst>
            </p:cNvPr>
            <p:cNvSpPr txBox="1"/>
            <p:nvPr/>
          </p:nvSpPr>
          <p:spPr>
            <a:xfrm>
              <a:off x="3772233" y="1210245"/>
              <a:ext cx="1619267" cy="569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New Convection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EnKF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SPPT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New LSM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F719043-C747-DC43-8CBE-0ACA89C938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17631" y="1762732"/>
              <a:ext cx="513775" cy="513775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BCAE542-8AEA-6747-B621-499300FA00C5}"/>
                </a:ext>
              </a:extLst>
            </p:cNvPr>
            <p:cNvSpPr txBox="1"/>
            <p:nvPr/>
          </p:nvSpPr>
          <p:spPr>
            <a:xfrm>
              <a:off x="4386484" y="1958053"/>
              <a:ext cx="380811" cy="138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2019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A9C5F85-4C0F-DE42-B1AC-CF6240C15B49}"/>
              </a:ext>
            </a:extLst>
          </p:cNvPr>
          <p:cNvGrpSpPr/>
          <p:nvPr/>
        </p:nvGrpSpPr>
        <p:grpSpPr>
          <a:xfrm>
            <a:off x="3531069" y="4461096"/>
            <a:ext cx="1481500" cy="1399188"/>
            <a:chOff x="2548974" y="3947153"/>
            <a:chExt cx="1234583" cy="116599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0856A0B-D572-F648-A48C-30B35B039E8A}"/>
                </a:ext>
              </a:extLst>
            </p:cNvPr>
            <p:cNvSpPr txBox="1"/>
            <p:nvPr/>
          </p:nvSpPr>
          <p:spPr>
            <a:xfrm>
              <a:off x="2548974" y="4389868"/>
              <a:ext cx="1234583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S2S v2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MOM5 0.5</a:t>
              </a:r>
              <a:r>
                <a:rPr kumimoji="0" lang="en-US" sz="1200" b="0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o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L40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CICE4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UMD LETKF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10D5038-5CE8-A841-A5C2-4E7365CE57C0}"/>
                </a:ext>
              </a:extLst>
            </p:cNvPr>
            <p:cNvGrpSpPr/>
            <p:nvPr/>
          </p:nvGrpSpPr>
          <p:grpSpPr>
            <a:xfrm>
              <a:off x="2930087" y="3947153"/>
              <a:ext cx="438694" cy="438694"/>
              <a:chOff x="2952947" y="3870953"/>
              <a:chExt cx="438694" cy="438694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94D5D654-2DDB-274B-B954-B7C963FD3F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52947" y="3870953"/>
                <a:ext cx="438694" cy="43869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6D57DBA-3E5A-304D-90ED-F3FCF694003B}"/>
                  </a:ext>
                </a:extLst>
              </p:cNvPr>
              <p:cNvSpPr txBox="1"/>
              <p:nvPr/>
            </p:nvSpPr>
            <p:spPr>
              <a:xfrm>
                <a:off x="2981888" y="4041951"/>
                <a:ext cx="380811" cy="1231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2017</a:t>
                </a:r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5246DEE-917B-B246-A653-529588058724}"/>
              </a:ext>
            </a:extLst>
          </p:cNvPr>
          <p:cNvGrpSpPr/>
          <p:nvPr/>
        </p:nvGrpSpPr>
        <p:grpSpPr>
          <a:xfrm>
            <a:off x="4724459" y="3304029"/>
            <a:ext cx="1592408" cy="1339825"/>
            <a:chOff x="3694975" y="2886662"/>
            <a:chExt cx="1327007" cy="111652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CC6C389-FF48-6D42-9037-F19EC19278DB}"/>
                </a:ext>
              </a:extLst>
            </p:cNvPr>
            <p:cNvSpPr txBox="1"/>
            <p:nvPr/>
          </p:nvSpPr>
          <p:spPr>
            <a:xfrm>
              <a:off x="3694975" y="3433796"/>
              <a:ext cx="1327007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S2S v3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MOM5 0.25</a:t>
              </a:r>
              <a:r>
                <a:rPr kumimoji="0" lang="en-US" sz="1200" b="0" i="0" u="none" strike="noStrike" kern="1200" cap="none" spc="0" normalizeH="0" baseline="3000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o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L50 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Salinity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0F1937F-A182-A448-BB40-D0AAA019D961}"/>
                </a:ext>
              </a:extLst>
            </p:cNvPr>
            <p:cNvGrpSpPr/>
            <p:nvPr/>
          </p:nvGrpSpPr>
          <p:grpSpPr>
            <a:xfrm>
              <a:off x="3988093" y="2886662"/>
              <a:ext cx="547776" cy="547776"/>
              <a:chOff x="4053380" y="2809684"/>
              <a:chExt cx="547776" cy="547776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93B43DE-E9AE-3F4F-8648-22ED237CBF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53380" y="2809684"/>
                <a:ext cx="547776" cy="547776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B2C7628-91FE-DC42-BEE1-F73B1C7EA0F1}"/>
                  </a:ext>
                </a:extLst>
              </p:cNvPr>
              <p:cNvSpPr txBox="1"/>
              <p:nvPr/>
            </p:nvSpPr>
            <p:spPr>
              <a:xfrm>
                <a:off x="4128497" y="3023812"/>
                <a:ext cx="380811" cy="1384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2020</a:t>
                </a: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ADF2F73-06B6-9542-8A19-1257D36845B1}"/>
              </a:ext>
            </a:extLst>
          </p:cNvPr>
          <p:cNvGrpSpPr/>
          <p:nvPr/>
        </p:nvGrpSpPr>
        <p:grpSpPr>
          <a:xfrm>
            <a:off x="1242883" y="2487484"/>
            <a:ext cx="1633830" cy="1448177"/>
            <a:chOff x="983597" y="2072896"/>
            <a:chExt cx="1361525" cy="120681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0AACD57-368D-9845-8C64-0EB7F73172EB}"/>
                </a:ext>
              </a:extLst>
            </p:cNvPr>
            <p:cNvSpPr txBox="1"/>
            <p:nvPr/>
          </p:nvSpPr>
          <p:spPr>
            <a:xfrm>
              <a:off x="983597" y="2072896"/>
              <a:ext cx="1361525" cy="723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Hybrid 4D-EnVar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13-km L72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Aerosols 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AO Skin SST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47C5474-4838-C148-8467-9C1B08C5067E}"/>
                </a:ext>
              </a:extLst>
            </p:cNvPr>
            <p:cNvGrpSpPr/>
            <p:nvPr/>
          </p:nvGrpSpPr>
          <p:grpSpPr>
            <a:xfrm>
              <a:off x="1501009" y="2841012"/>
              <a:ext cx="438694" cy="438694"/>
              <a:chOff x="1668649" y="2734332"/>
              <a:chExt cx="438694" cy="438694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9173931D-C5F4-3A4C-B2CA-8AEE4D687F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668649" y="2734332"/>
                <a:ext cx="438694" cy="43869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982FAC7-9AAA-EE42-9FF0-CB7EA2B8C44A}"/>
                  </a:ext>
                </a:extLst>
              </p:cNvPr>
              <p:cNvSpPr txBox="1"/>
              <p:nvPr/>
            </p:nvSpPr>
            <p:spPr>
              <a:xfrm>
                <a:off x="1695584" y="2898986"/>
                <a:ext cx="380811" cy="1231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2017</a:t>
                </a: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390C612C-2DCA-1340-B583-7A0050D714D7}"/>
              </a:ext>
            </a:extLst>
          </p:cNvPr>
          <p:cNvSpPr txBox="1"/>
          <p:nvPr/>
        </p:nvSpPr>
        <p:spPr>
          <a:xfrm>
            <a:off x="7179957" y="2426138"/>
            <a:ext cx="1592409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S2S v4</a:t>
            </a:r>
            <a:endParaRPr kumimoji="0" 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GEOS+JEDI</a:t>
            </a:r>
            <a:endParaRPr kumimoji="0" lang="en-US" sz="144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DB40745-9372-184A-83EC-4446EEE434D7}"/>
              </a:ext>
            </a:extLst>
          </p:cNvPr>
          <p:cNvGrpSpPr/>
          <p:nvPr/>
        </p:nvGrpSpPr>
        <p:grpSpPr>
          <a:xfrm>
            <a:off x="7527295" y="1552801"/>
            <a:ext cx="731520" cy="731520"/>
            <a:chOff x="6275741" y="1478939"/>
            <a:chExt cx="609600" cy="60960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CA9021D-5F36-404D-8F70-9C392CE524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75741" y="1478939"/>
              <a:ext cx="609600" cy="609600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CDC7D09-D52A-964B-A69C-8719183F61C6}"/>
                </a:ext>
              </a:extLst>
            </p:cNvPr>
            <p:cNvSpPr txBox="1"/>
            <p:nvPr/>
          </p:nvSpPr>
          <p:spPr>
            <a:xfrm>
              <a:off x="6393258" y="1703565"/>
              <a:ext cx="380811" cy="15233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2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C9CDD68-58C0-464F-A241-57F489696DF8}"/>
              </a:ext>
            </a:extLst>
          </p:cNvPr>
          <p:cNvGrpSpPr/>
          <p:nvPr/>
        </p:nvGrpSpPr>
        <p:grpSpPr>
          <a:xfrm>
            <a:off x="2431513" y="1737271"/>
            <a:ext cx="2335379" cy="1350309"/>
            <a:chOff x="1974121" y="1569629"/>
            <a:chExt cx="1946149" cy="1125246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6818D27-6192-DB4A-A8B6-5C81E4F239F1}"/>
                </a:ext>
              </a:extLst>
            </p:cNvPr>
            <p:cNvGrpSpPr/>
            <p:nvPr/>
          </p:nvGrpSpPr>
          <p:grpSpPr>
            <a:xfrm>
              <a:off x="2766479" y="2188691"/>
              <a:ext cx="506184" cy="506184"/>
              <a:chOff x="3163237" y="2014909"/>
              <a:chExt cx="506184" cy="506184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3EFD4EDC-91E5-D54F-964F-3A525060BA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63237" y="2014909"/>
                <a:ext cx="506184" cy="50618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F815584-0082-D746-8383-AD02C6ED44B8}"/>
                  </a:ext>
                </a:extLst>
              </p:cNvPr>
              <p:cNvSpPr txBox="1"/>
              <p:nvPr/>
            </p:nvSpPr>
            <p:spPr>
              <a:xfrm>
                <a:off x="3219886" y="2201530"/>
                <a:ext cx="380811" cy="1384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i="1" dirty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2</a:t>
                </a: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018</a:t>
                </a: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2821C26-A473-1B43-BE16-A7C05C999500}"/>
                </a:ext>
              </a:extLst>
            </p:cNvPr>
            <p:cNvSpPr txBox="1"/>
            <p:nvPr/>
          </p:nvSpPr>
          <p:spPr>
            <a:xfrm>
              <a:off x="1974121" y="1569629"/>
              <a:ext cx="1946149" cy="4154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5836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GMI All-Sky Radiances </a:t>
              </a:r>
              <a:endParaRPr kumimoji="0" lang="en-US" sz="144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65836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Updated Radiation 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B1F9BE4-3BA9-D548-9E59-08E2A424A85E}"/>
              </a:ext>
            </a:extLst>
          </p:cNvPr>
          <p:cNvSpPr txBox="1"/>
          <p:nvPr/>
        </p:nvSpPr>
        <p:spPr>
          <a:xfrm>
            <a:off x="6117544" y="3152735"/>
            <a:ext cx="159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JEDI ODAS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MOM6 L72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Hybrid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EnVar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9508AFD-824F-E248-B8A5-65CE435AD9D0}"/>
              </a:ext>
            </a:extLst>
          </p:cNvPr>
          <p:cNvGrpSpPr/>
          <p:nvPr/>
        </p:nvGrpSpPr>
        <p:grpSpPr>
          <a:xfrm>
            <a:off x="6367527" y="2459725"/>
            <a:ext cx="657331" cy="657331"/>
            <a:chOff x="5322459" y="2147937"/>
            <a:chExt cx="547776" cy="54777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EFA9D16-DE69-C747-BA62-5F0FB0704C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22459" y="2147937"/>
              <a:ext cx="547776" cy="547776"/>
            </a:xfrm>
            <a:prstGeom prst="ellipse">
              <a:avLst/>
            </a:prstGeom>
            <a:solidFill>
              <a:srgbClr val="FFBCB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00B9F37-A320-6B4B-89E5-314AF1AB4D15}"/>
                </a:ext>
              </a:extLst>
            </p:cNvPr>
            <p:cNvSpPr txBox="1"/>
            <p:nvPr/>
          </p:nvSpPr>
          <p:spPr>
            <a:xfrm>
              <a:off x="5415002" y="2362505"/>
              <a:ext cx="380811" cy="1384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D04DA62-FB81-C34D-BA1F-10993FB26C56}"/>
              </a:ext>
            </a:extLst>
          </p:cNvPr>
          <p:cNvGrpSpPr/>
          <p:nvPr/>
        </p:nvGrpSpPr>
        <p:grpSpPr>
          <a:xfrm>
            <a:off x="8815642" y="1427978"/>
            <a:ext cx="778716" cy="778716"/>
            <a:chOff x="7414412" y="1322130"/>
            <a:chExt cx="648930" cy="64893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4261E93-382C-CC48-8F4B-7EFEAD11C9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14412" y="1322130"/>
              <a:ext cx="648930" cy="648930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A7D8FCB-4118-654A-81C7-504C4F5F1125}"/>
                </a:ext>
              </a:extLst>
            </p:cNvPr>
            <p:cNvSpPr txBox="1"/>
            <p:nvPr/>
          </p:nvSpPr>
          <p:spPr>
            <a:xfrm>
              <a:off x="7554790" y="1567672"/>
              <a:ext cx="380811" cy="15233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2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2024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4119DA9-514C-7C4E-A27B-9C878EC64FEF}"/>
              </a:ext>
            </a:extLst>
          </p:cNvPr>
          <p:cNvSpPr txBox="1"/>
          <p:nvPr/>
        </p:nvSpPr>
        <p:spPr>
          <a:xfrm>
            <a:off x="5979417" y="967816"/>
            <a:ext cx="174999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132 Levels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New Microphysics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More All-Sky </a:t>
            </a:r>
            <a:r>
              <a:rPr lang="en-US" sz="1200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MW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793A6F3-ED4A-8E43-B48A-3B0E3D21CE00}"/>
              </a:ext>
            </a:extLst>
          </p:cNvPr>
          <p:cNvSpPr>
            <a:spLocks noChangeAspect="1"/>
          </p:cNvSpPr>
          <p:nvPr/>
        </p:nvSpPr>
        <p:spPr>
          <a:xfrm>
            <a:off x="6298358" y="1653020"/>
            <a:ext cx="658368" cy="658369"/>
          </a:xfrm>
          <a:prstGeom prst="ellipse">
            <a:avLst/>
          </a:prstGeom>
          <a:gradFill flip="none" rotWithShape="1">
            <a:gsLst>
              <a:gs pos="52000">
                <a:srgbClr val="FF3F40">
                  <a:lumMod val="92000"/>
                  <a:lumOff val="8000"/>
                </a:srgbClr>
              </a:gs>
              <a:gs pos="100000">
                <a:srgbClr val="870000">
                  <a:lumMod val="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1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6E3F602-CB4B-604F-ABAE-8E899539C530}"/>
              </a:ext>
            </a:extLst>
          </p:cNvPr>
          <p:cNvSpPr txBox="1"/>
          <p:nvPr/>
        </p:nvSpPr>
        <p:spPr>
          <a:xfrm>
            <a:off x="6380982" y="1896931"/>
            <a:ext cx="456973" cy="1661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85587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2020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BE2462A-D856-DD4B-AC58-07062CF3BA3A}"/>
              </a:ext>
            </a:extLst>
          </p:cNvPr>
          <p:cNvSpPr txBox="1"/>
          <p:nvPr/>
        </p:nvSpPr>
        <p:spPr>
          <a:xfrm>
            <a:off x="7537808" y="936225"/>
            <a:ext cx="169026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40" b="1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9-km Grid</a:t>
            </a:r>
            <a:endParaRPr lang="en-US" sz="1200" dirty="0">
              <a:solidFill>
                <a:schemeClr val="bg2">
                  <a:lumMod val="10000"/>
                </a:schemeClr>
              </a:solidFill>
              <a:latin typeface="Arial" charset="0"/>
              <a:ea typeface="ＭＳ Ｐゴシック" charset="-128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Nonhydrostatic</a:t>
            </a:r>
            <a:endParaRPr lang="en-US" sz="1440" dirty="0">
              <a:solidFill>
                <a:schemeClr val="bg2">
                  <a:lumMod val="10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F1F79D7-BD01-FE48-B8B8-FADD401323D6}"/>
              </a:ext>
            </a:extLst>
          </p:cNvPr>
          <p:cNvSpPr txBox="1"/>
          <p:nvPr/>
        </p:nvSpPr>
        <p:spPr>
          <a:xfrm>
            <a:off x="786732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Moving toward a JEDI-based GEOS system for coupled DA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5537677-679C-2A45-A9B2-DAE6D1F6C6FA}"/>
              </a:ext>
            </a:extLst>
          </p:cNvPr>
          <p:cNvSpPr/>
          <p:nvPr/>
        </p:nvSpPr>
        <p:spPr>
          <a:xfrm rot="18486688">
            <a:off x="2215911" y="5606525"/>
            <a:ext cx="1988855" cy="357021"/>
          </a:xfrm>
          <a:prstGeom prst="rect">
            <a:avLst/>
          </a:prstGeom>
          <a:noFill/>
          <a:ln w="6350">
            <a:noFill/>
          </a:ln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S2S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6EF944-6165-4040-AA66-606C75D4C1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42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id="{7B6E2A26-3948-0F4D-8AC8-4F3A42556DBD}"/>
              </a:ext>
            </a:extLst>
          </p:cNvPr>
          <p:cNvSpPr>
            <a:spLocks noChangeAspect="1"/>
          </p:cNvSpPr>
          <p:nvPr/>
        </p:nvSpPr>
        <p:spPr>
          <a:xfrm>
            <a:off x="1178848" y="1917552"/>
            <a:ext cx="4114800" cy="4114800"/>
          </a:xfrm>
          <a:prstGeom prst="ellipse">
            <a:avLst/>
          </a:prstGeom>
          <a:solidFill>
            <a:schemeClr val="tx1">
              <a:lumMod val="95000"/>
              <a:alpha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harsh" dir="t"/>
          </a:scene3d>
          <a:sp3d prstMaterial="metal"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GEOS</a:t>
            </a:r>
            <a:endParaRPr lang="en-US" b="1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Disparate data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assimilation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systems</a:t>
            </a: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223B67-61ED-8345-94E1-59C5E7E66809}"/>
              </a:ext>
            </a:extLst>
          </p:cNvPr>
          <p:cNvSpPr txBox="1"/>
          <p:nvPr/>
        </p:nvSpPr>
        <p:spPr>
          <a:xfrm>
            <a:off x="832478" y="1085941"/>
            <a:ext cx="10986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Up to now GMAO’s data assimilation systems have been developed for individual GEOS components as disparate entities.</a:t>
            </a:r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9987E298-9511-B04B-B9C7-3544F4F029C9}"/>
              </a:ext>
            </a:extLst>
          </p:cNvPr>
          <p:cNvSpPr/>
          <p:nvPr/>
        </p:nvSpPr>
        <p:spPr>
          <a:xfrm>
            <a:off x="5651052" y="3520320"/>
            <a:ext cx="887473" cy="682811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F0729A8-4CF7-8843-A9E2-EB9A30ACB504}"/>
              </a:ext>
            </a:extLst>
          </p:cNvPr>
          <p:cNvSpPr/>
          <p:nvPr/>
        </p:nvSpPr>
        <p:spPr>
          <a:xfrm>
            <a:off x="1853955" y="2182909"/>
            <a:ext cx="1100356" cy="1100357"/>
          </a:xfrm>
          <a:prstGeom prst="ellipse">
            <a:avLst/>
          </a:prstGeom>
          <a:solidFill>
            <a:srgbClr val="E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Atmosphere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noProof="0" dirty="0">
                <a:solidFill>
                  <a:schemeClr val="bg1"/>
                </a:solidFill>
                <a:latin typeface="Arial" panose="020B0604020202020204"/>
              </a:rPr>
              <a:t>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4DEnVar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D0DCEFE-28FC-F34D-B100-8879E409B556}"/>
              </a:ext>
            </a:extLst>
          </p:cNvPr>
          <p:cNvSpPr/>
          <p:nvPr/>
        </p:nvSpPr>
        <p:spPr>
          <a:xfrm>
            <a:off x="3478471" y="2161425"/>
            <a:ext cx="1100356" cy="110035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Aerosol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PSAS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142DBC9-EC5E-5C45-8B81-930310E33D55}"/>
              </a:ext>
            </a:extLst>
          </p:cNvPr>
          <p:cNvSpPr/>
          <p:nvPr/>
        </p:nvSpPr>
        <p:spPr>
          <a:xfrm>
            <a:off x="4173226" y="3402973"/>
            <a:ext cx="1100356" cy="1100357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Constituent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3DVar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AD80D1E8-D69A-6A47-9948-9CCA97ECA78C}"/>
              </a:ext>
            </a:extLst>
          </p:cNvPr>
          <p:cNvSpPr/>
          <p:nvPr/>
        </p:nvSpPr>
        <p:spPr>
          <a:xfrm>
            <a:off x="3449450" y="4700442"/>
            <a:ext cx="1100356" cy="1100357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Ocean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LETKF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DDD66D94-4A9A-1644-8110-B046362D65D6}"/>
              </a:ext>
            </a:extLst>
          </p:cNvPr>
          <p:cNvSpPr/>
          <p:nvPr/>
        </p:nvSpPr>
        <p:spPr>
          <a:xfrm>
            <a:off x="1199347" y="3402972"/>
            <a:ext cx="1100356" cy="1100357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EnKF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B7ED393-0CC2-714F-9D37-291D2853ACB5}"/>
              </a:ext>
            </a:extLst>
          </p:cNvPr>
          <p:cNvSpPr/>
          <p:nvPr/>
        </p:nvSpPr>
        <p:spPr>
          <a:xfrm>
            <a:off x="1910843" y="4735204"/>
            <a:ext cx="1100356" cy="1100357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Sea 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5FA25-D5D7-C846-80AB-DB76127975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4</a:t>
            </a:fld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A0C6097-6824-474D-B481-CBE6F6A535ED}"/>
              </a:ext>
            </a:extLst>
          </p:cNvPr>
          <p:cNvSpPr txBox="1"/>
          <p:nvPr/>
        </p:nvSpPr>
        <p:spPr>
          <a:xfrm>
            <a:off x="786732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0070C0"/>
                </a:solidFill>
                <a:latin typeface="Calibri" charset="0"/>
                <a:ea typeface="Calibri" charset="0"/>
                <a:cs typeface="Calibri" charset="0"/>
              </a:rPr>
              <a:t>Unifying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the data assimilation system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F53BC72-6EC3-1347-99E4-2E4CB344E430}"/>
              </a:ext>
            </a:extLst>
          </p:cNvPr>
          <p:cNvGrpSpPr/>
          <p:nvPr/>
        </p:nvGrpSpPr>
        <p:grpSpPr>
          <a:xfrm>
            <a:off x="6817648" y="1927077"/>
            <a:ext cx="4114800" cy="4114800"/>
            <a:chOff x="6741448" y="1927077"/>
            <a:chExt cx="4114800" cy="411480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EC19C9B-4EF8-C14A-90CB-7DE7ABB965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41448" y="1927077"/>
              <a:ext cx="4114800" cy="41148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harsh" dir="t"/>
            </a:scene3d>
            <a:sp3d prstMaterial="metal">
              <a:bevelB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dirty="0">
                  <a:solidFill>
                    <a:srgbClr val="E7E6E6">
                      <a:lumMod val="10000"/>
                    </a:srgbClr>
                  </a:solidFill>
                  <a:latin typeface="Arial" panose="020B0604020202020204"/>
                </a:rPr>
                <a:t>GEOS+JEDI</a:t>
              </a:r>
              <a:endParaRPr lang="en-US" b="1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dirty="0">
                  <a:solidFill>
                    <a:srgbClr val="E7E6E6">
                      <a:lumMod val="10000"/>
                    </a:srgbClr>
                  </a:solidFill>
                  <a:latin typeface="Arial" panose="020B0604020202020204"/>
                </a:rPr>
                <a:t>Generic data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dirty="0">
                  <a:solidFill>
                    <a:srgbClr val="E7E6E6">
                      <a:lumMod val="10000"/>
                    </a:srgbClr>
                  </a:solidFill>
                  <a:latin typeface="Arial" panose="020B0604020202020204"/>
                </a:rPr>
                <a:t>assimilation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noProof="0" dirty="0">
                  <a:solidFill>
                    <a:srgbClr val="E7E6E6">
                      <a:lumMod val="10000"/>
                    </a:srgbClr>
                  </a:solidFill>
                  <a:latin typeface="Arial" panose="020B0604020202020204"/>
                </a:rPr>
                <a:t>algorithms</a:t>
              </a: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2F3F7B0-F184-3242-9915-9A129A4FFC21}"/>
                </a:ext>
              </a:extLst>
            </p:cNvPr>
            <p:cNvSpPr/>
            <p:nvPr/>
          </p:nvSpPr>
          <p:spPr>
            <a:xfrm>
              <a:off x="7416555" y="2192434"/>
              <a:ext cx="1100356" cy="1100357"/>
            </a:xfrm>
            <a:prstGeom prst="ellipse">
              <a:avLst/>
            </a:prstGeom>
            <a:solidFill>
              <a:srgbClr val="EF33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Atmosphere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28FC335-5703-C84B-8E20-8406F531D32D}"/>
                </a:ext>
              </a:extLst>
            </p:cNvPr>
            <p:cNvSpPr/>
            <p:nvPr/>
          </p:nvSpPr>
          <p:spPr>
            <a:xfrm>
              <a:off x="9041071" y="2170950"/>
              <a:ext cx="1100356" cy="1100357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Aerosol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3A6C5EEF-DEED-ED4E-A117-7583AB81473D}"/>
                </a:ext>
              </a:extLst>
            </p:cNvPr>
            <p:cNvSpPr/>
            <p:nvPr/>
          </p:nvSpPr>
          <p:spPr>
            <a:xfrm>
              <a:off x="9735826" y="3412498"/>
              <a:ext cx="1100356" cy="1100357"/>
            </a:xfrm>
            <a:prstGeom prst="ellips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Constituent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5BC6D2E-E50A-744E-A5A7-B6FCA124502A}"/>
                </a:ext>
              </a:extLst>
            </p:cNvPr>
            <p:cNvSpPr/>
            <p:nvPr/>
          </p:nvSpPr>
          <p:spPr>
            <a:xfrm>
              <a:off x="9012050" y="4709967"/>
              <a:ext cx="1100356" cy="1100357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Ocean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E9273A4E-B6A3-0542-B38C-78625FF9AE4A}"/>
                </a:ext>
              </a:extLst>
            </p:cNvPr>
            <p:cNvSpPr/>
            <p:nvPr/>
          </p:nvSpPr>
          <p:spPr>
            <a:xfrm>
              <a:off x="6761947" y="3412497"/>
              <a:ext cx="1100356" cy="110035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Land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C42E894-6C19-624C-925D-B2B51B2850C8}"/>
                </a:ext>
              </a:extLst>
            </p:cNvPr>
            <p:cNvSpPr/>
            <p:nvPr/>
          </p:nvSpPr>
          <p:spPr>
            <a:xfrm>
              <a:off x="7473443" y="4744729"/>
              <a:ext cx="1100356" cy="110035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Sea 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250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5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91A4B2AC-8FAC-CF44-BAD9-9E31D3898B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8537"/>
          <a:stretch/>
        </p:blipFill>
        <p:spPr>
          <a:xfrm rot="429167">
            <a:off x="572618" y="553584"/>
            <a:ext cx="9609949" cy="599506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354C257-0236-1542-A4FB-D45E363AEB4A}"/>
              </a:ext>
            </a:extLst>
          </p:cNvPr>
          <p:cNvSpPr/>
          <p:nvPr/>
        </p:nvSpPr>
        <p:spPr>
          <a:xfrm rot="19521590">
            <a:off x="164048" y="4059034"/>
            <a:ext cx="1988855" cy="418576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</a:t>
            </a:r>
            <a:r>
              <a:rPr lang="en-US" sz="2000" b="1" dirty="0">
                <a:ln w="12700">
                  <a:noFill/>
                  <a:prstDash val="solid"/>
                </a:ln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NWP</a:t>
            </a:r>
            <a:endParaRPr kumimoji="0" lang="en-US" sz="20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rgbClr val="0070C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8140E8-C861-BD4F-ABBB-47C4395AF1AB}"/>
              </a:ext>
            </a:extLst>
          </p:cNvPr>
          <p:cNvSpPr/>
          <p:nvPr/>
        </p:nvSpPr>
        <p:spPr>
          <a:xfrm>
            <a:off x="8815642" y="2367451"/>
            <a:ext cx="2445865" cy="504754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</a:t>
            </a:r>
            <a:r>
              <a:rPr lang="en-US" sz="1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Unified C</a:t>
            </a:r>
            <a:r>
              <a:rPr kumimoji="0" lang="en-US" sz="16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DAS</a:t>
            </a:r>
          </a:p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JEDI-based</a:t>
            </a:r>
            <a:endParaRPr kumimoji="0" lang="en-US" sz="1600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9B282D-2992-C945-9E28-688153CF6F35}"/>
              </a:ext>
            </a:extLst>
          </p:cNvPr>
          <p:cNvSpPr txBox="1"/>
          <p:nvPr/>
        </p:nvSpPr>
        <p:spPr>
          <a:xfrm>
            <a:off x="5513792" y="4519810"/>
            <a:ext cx="1892983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MERRA-2 </a:t>
            </a:r>
          </a:p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Ocean Product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E098BB-ED81-DB4C-9B96-24F4802A4E9C}"/>
              </a:ext>
            </a:extLst>
          </p:cNvPr>
          <p:cNvSpPr txBox="1"/>
          <p:nvPr/>
        </p:nvSpPr>
        <p:spPr>
          <a:xfrm>
            <a:off x="9205000" y="2933637"/>
            <a:ext cx="2262701" cy="785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NWP</a:t>
            </a:r>
          </a:p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Reanalysis</a:t>
            </a:r>
          </a:p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S2S Prediction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56CA26-F900-AA4F-8F80-6F0B54070A0E}"/>
              </a:ext>
            </a:extLst>
          </p:cNvPr>
          <p:cNvGrpSpPr/>
          <p:nvPr/>
        </p:nvGrpSpPr>
        <p:grpSpPr>
          <a:xfrm>
            <a:off x="4263527" y="1266316"/>
            <a:ext cx="1943120" cy="1279528"/>
            <a:chOff x="3772233" y="1210245"/>
            <a:chExt cx="1619267" cy="106626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933997B-D485-204E-B4BD-ABE491EA1D2E}"/>
                </a:ext>
              </a:extLst>
            </p:cNvPr>
            <p:cNvSpPr txBox="1"/>
            <p:nvPr/>
          </p:nvSpPr>
          <p:spPr>
            <a:xfrm>
              <a:off x="3772233" y="1210245"/>
              <a:ext cx="1619267" cy="569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New Convection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EnKF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SPPT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New LSM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F719043-C747-DC43-8CBE-0ACA89C938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17631" y="1762732"/>
              <a:ext cx="513775" cy="513775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BCAE542-8AEA-6747-B621-499300FA00C5}"/>
                </a:ext>
              </a:extLst>
            </p:cNvPr>
            <p:cNvSpPr txBox="1"/>
            <p:nvPr/>
          </p:nvSpPr>
          <p:spPr>
            <a:xfrm>
              <a:off x="4386484" y="1958053"/>
              <a:ext cx="380811" cy="138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2019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A9C5F85-4C0F-DE42-B1AC-CF6240C15B49}"/>
              </a:ext>
            </a:extLst>
          </p:cNvPr>
          <p:cNvGrpSpPr/>
          <p:nvPr/>
        </p:nvGrpSpPr>
        <p:grpSpPr>
          <a:xfrm>
            <a:off x="3531069" y="4461096"/>
            <a:ext cx="1481500" cy="1399188"/>
            <a:chOff x="2548974" y="3947153"/>
            <a:chExt cx="1234583" cy="116599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0856A0B-D572-F648-A48C-30B35B039E8A}"/>
                </a:ext>
              </a:extLst>
            </p:cNvPr>
            <p:cNvSpPr txBox="1"/>
            <p:nvPr/>
          </p:nvSpPr>
          <p:spPr>
            <a:xfrm>
              <a:off x="2548974" y="4389868"/>
              <a:ext cx="1234583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S2S v2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MOM5 0.5</a:t>
              </a:r>
              <a:r>
                <a:rPr kumimoji="0" lang="en-US" sz="1200" b="0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o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L40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CICE4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UMD LETKF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10D5038-5CE8-A841-A5C2-4E7365CE57C0}"/>
                </a:ext>
              </a:extLst>
            </p:cNvPr>
            <p:cNvGrpSpPr/>
            <p:nvPr/>
          </p:nvGrpSpPr>
          <p:grpSpPr>
            <a:xfrm>
              <a:off x="2930087" y="3947153"/>
              <a:ext cx="438694" cy="438694"/>
              <a:chOff x="2952947" y="3870953"/>
              <a:chExt cx="438694" cy="438694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94D5D654-2DDB-274B-B954-B7C963FD3F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52947" y="3870953"/>
                <a:ext cx="438694" cy="43869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6D57DBA-3E5A-304D-90ED-F3FCF694003B}"/>
                  </a:ext>
                </a:extLst>
              </p:cNvPr>
              <p:cNvSpPr txBox="1"/>
              <p:nvPr/>
            </p:nvSpPr>
            <p:spPr>
              <a:xfrm>
                <a:off x="2981888" y="4041951"/>
                <a:ext cx="380811" cy="1231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2017</a:t>
                </a:r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5246DEE-917B-B246-A653-529588058724}"/>
              </a:ext>
            </a:extLst>
          </p:cNvPr>
          <p:cNvGrpSpPr/>
          <p:nvPr/>
        </p:nvGrpSpPr>
        <p:grpSpPr>
          <a:xfrm>
            <a:off x="4724459" y="3304029"/>
            <a:ext cx="1592408" cy="1339825"/>
            <a:chOff x="3694975" y="2886662"/>
            <a:chExt cx="1327007" cy="111652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CC6C389-FF48-6D42-9037-F19EC19278DB}"/>
                </a:ext>
              </a:extLst>
            </p:cNvPr>
            <p:cNvSpPr txBox="1"/>
            <p:nvPr/>
          </p:nvSpPr>
          <p:spPr>
            <a:xfrm>
              <a:off x="3694975" y="3433796"/>
              <a:ext cx="1327007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S2S v3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MOM5 0.25</a:t>
              </a:r>
              <a:r>
                <a:rPr kumimoji="0" lang="en-US" sz="1200" b="0" i="0" u="none" strike="noStrike" kern="1200" cap="none" spc="0" normalizeH="0" baseline="3000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o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L50 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Salinity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0F1937F-A182-A448-BB40-D0AAA019D961}"/>
                </a:ext>
              </a:extLst>
            </p:cNvPr>
            <p:cNvGrpSpPr/>
            <p:nvPr/>
          </p:nvGrpSpPr>
          <p:grpSpPr>
            <a:xfrm>
              <a:off x="3988093" y="2886662"/>
              <a:ext cx="547776" cy="547776"/>
              <a:chOff x="4053380" y="2809684"/>
              <a:chExt cx="547776" cy="547776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93B43DE-E9AE-3F4F-8648-22ED237CBF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53380" y="2809684"/>
                <a:ext cx="547776" cy="547776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B2C7628-91FE-DC42-BEE1-F73B1C7EA0F1}"/>
                  </a:ext>
                </a:extLst>
              </p:cNvPr>
              <p:cNvSpPr txBox="1"/>
              <p:nvPr/>
            </p:nvSpPr>
            <p:spPr>
              <a:xfrm>
                <a:off x="4128497" y="3023812"/>
                <a:ext cx="380811" cy="1384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2020</a:t>
                </a: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ADF2F73-06B6-9542-8A19-1257D36845B1}"/>
              </a:ext>
            </a:extLst>
          </p:cNvPr>
          <p:cNvGrpSpPr/>
          <p:nvPr/>
        </p:nvGrpSpPr>
        <p:grpSpPr>
          <a:xfrm>
            <a:off x="1242883" y="2487484"/>
            <a:ext cx="1633830" cy="1448177"/>
            <a:chOff x="983597" y="2072896"/>
            <a:chExt cx="1361525" cy="120681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0AACD57-368D-9845-8C64-0EB7F73172EB}"/>
                </a:ext>
              </a:extLst>
            </p:cNvPr>
            <p:cNvSpPr txBox="1"/>
            <p:nvPr/>
          </p:nvSpPr>
          <p:spPr>
            <a:xfrm>
              <a:off x="983597" y="2072896"/>
              <a:ext cx="1361525" cy="723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Hybrid 4D-EnVar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13-km L72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Aerosols 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AO Skin SST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47C5474-4838-C148-8467-9C1B08C5067E}"/>
                </a:ext>
              </a:extLst>
            </p:cNvPr>
            <p:cNvGrpSpPr/>
            <p:nvPr/>
          </p:nvGrpSpPr>
          <p:grpSpPr>
            <a:xfrm>
              <a:off x="1501009" y="2841012"/>
              <a:ext cx="438694" cy="438694"/>
              <a:chOff x="1668649" y="2734332"/>
              <a:chExt cx="438694" cy="438694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9173931D-C5F4-3A4C-B2CA-8AEE4D687F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668649" y="2734332"/>
                <a:ext cx="438694" cy="43869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982FAC7-9AAA-EE42-9FF0-CB7EA2B8C44A}"/>
                  </a:ext>
                </a:extLst>
              </p:cNvPr>
              <p:cNvSpPr txBox="1"/>
              <p:nvPr/>
            </p:nvSpPr>
            <p:spPr>
              <a:xfrm>
                <a:off x="1695584" y="2898986"/>
                <a:ext cx="380811" cy="1231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2017</a:t>
                </a: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390C612C-2DCA-1340-B583-7A0050D714D7}"/>
              </a:ext>
            </a:extLst>
          </p:cNvPr>
          <p:cNvSpPr txBox="1"/>
          <p:nvPr/>
        </p:nvSpPr>
        <p:spPr>
          <a:xfrm>
            <a:off x="7179957" y="2426138"/>
            <a:ext cx="1592409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S2S v4</a:t>
            </a:r>
            <a:endParaRPr kumimoji="0" 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GEOS+JEDI</a:t>
            </a:r>
            <a:endParaRPr kumimoji="0" lang="en-US" sz="144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DB40745-9372-184A-83EC-4446EEE434D7}"/>
              </a:ext>
            </a:extLst>
          </p:cNvPr>
          <p:cNvGrpSpPr/>
          <p:nvPr/>
        </p:nvGrpSpPr>
        <p:grpSpPr>
          <a:xfrm>
            <a:off x="7527295" y="1552801"/>
            <a:ext cx="731520" cy="731520"/>
            <a:chOff x="6275741" y="1478939"/>
            <a:chExt cx="609600" cy="60960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CA9021D-5F36-404D-8F70-9C392CE524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75741" y="1478939"/>
              <a:ext cx="609600" cy="609600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CDC7D09-D52A-964B-A69C-8719183F61C6}"/>
                </a:ext>
              </a:extLst>
            </p:cNvPr>
            <p:cNvSpPr txBox="1"/>
            <p:nvPr/>
          </p:nvSpPr>
          <p:spPr>
            <a:xfrm>
              <a:off x="6393258" y="1703565"/>
              <a:ext cx="380811" cy="15233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2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C9CDD68-58C0-464F-A241-57F489696DF8}"/>
              </a:ext>
            </a:extLst>
          </p:cNvPr>
          <p:cNvGrpSpPr/>
          <p:nvPr/>
        </p:nvGrpSpPr>
        <p:grpSpPr>
          <a:xfrm>
            <a:off x="2431513" y="1737271"/>
            <a:ext cx="2335379" cy="1350309"/>
            <a:chOff x="1974121" y="1569629"/>
            <a:chExt cx="1946149" cy="1125246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6818D27-6192-DB4A-A8B6-5C81E4F239F1}"/>
                </a:ext>
              </a:extLst>
            </p:cNvPr>
            <p:cNvGrpSpPr/>
            <p:nvPr/>
          </p:nvGrpSpPr>
          <p:grpSpPr>
            <a:xfrm>
              <a:off x="2766479" y="2188691"/>
              <a:ext cx="506184" cy="506184"/>
              <a:chOff x="3163237" y="2014909"/>
              <a:chExt cx="506184" cy="506184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3EFD4EDC-91E5-D54F-964F-3A525060BA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63237" y="2014909"/>
                <a:ext cx="506184" cy="50618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F815584-0082-D746-8383-AD02C6ED44B8}"/>
                  </a:ext>
                </a:extLst>
              </p:cNvPr>
              <p:cNvSpPr txBox="1"/>
              <p:nvPr/>
            </p:nvSpPr>
            <p:spPr>
              <a:xfrm>
                <a:off x="3219886" y="2201530"/>
                <a:ext cx="380811" cy="1384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i="1" dirty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2</a:t>
                </a: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018</a:t>
                </a: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2821C26-A473-1B43-BE16-A7C05C999500}"/>
                </a:ext>
              </a:extLst>
            </p:cNvPr>
            <p:cNvSpPr txBox="1"/>
            <p:nvPr/>
          </p:nvSpPr>
          <p:spPr>
            <a:xfrm>
              <a:off x="1974121" y="1569629"/>
              <a:ext cx="1946149" cy="4154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5836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GMI All-Sky Radiances </a:t>
              </a:r>
              <a:endParaRPr kumimoji="0" lang="en-US" sz="144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65836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Updated Radiation 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B1F9BE4-3BA9-D548-9E59-08E2A424A85E}"/>
              </a:ext>
            </a:extLst>
          </p:cNvPr>
          <p:cNvSpPr txBox="1"/>
          <p:nvPr/>
        </p:nvSpPr>
        <p:spPr>
          <a:xfrm>
            <a:off x="6117544" y="3152735"/>
            <a:ext cx="159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JEDI ODAS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MOM6 L72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Hybrid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EnVar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9508AFD-824F-E248-B8A5-65CE435AD9D0}"/>
              </a:ext>
            </a:extLst>
          </p:cNvPr>
          <p:cNvGrpSpPr/>
          <p:nvPr/>
        </p:nvGrpSpPr>
        <p:grpSpPr>
          <a:xfrm>
            <a:off x="6367527" y="2459725"/>
            <a:ext cx="657331" cy="657331"/>
            <a:chOff x="5322459" y="2147937"/>
            <a:chExt cx="547776" cy="54777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EFA9D16-DE69-C747-BA62-5F0FB0704C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22459" y="2147937"/>
              <a:ext cx="547776" cy="547776"/>
            </a:xfrm>
            <a:prstGeom prst="ellipse">
              <a:avLst/>
            </a:prstGeom>
            <a:solidFill>
              <a:srgbClr val="FFBCB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00B9F37-A320-6B4B-89E5-314AF1AB4D15}"/>
                </a:ext>
              </a:extLst>
            </p:cNvPr>
            <p:cNvSpPr txBox="1"/>
            <p:nvPr/>
          </p:nvSpPr>
          <p:spPr>
            <a:xfrm>
              <a:off x="5415002" y="2362505"/>
              <a:ext cx="380811" cy="1384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D04DA62-FB81-C34D-BA1F-10993FB26C56}"/>
              </a:ext>
            </a:extLst>
          </p:cNvPr>
          <p:cNvGrpSpPr/>
          <p:nvPr/>
        </p:nvGrpSpPr>
        <p:grpSpPr>
          <a:xfrm>
            <a:off x="8815642" y="1427978"/>
            <a:ext cx="778716" cy="778716"/>
            <a:chOff x="7414412" y="1322130"/>
            <a:chExt cx="648930" cy="64893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4261E93-382C-CC48-8F4B-7EFEAD11C9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14412" y="1322130"/>
              <a:ext cx="648930" cy="648930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A7D8FCB-4118-654A-81C7-504C4F5F1125}"/>
                </a:ext>
              </a:extLst>
            </p:cNvPr>
            <p:cNvSpPr txBox="1"/>
            <p:nvPr/>
          </p:nvSpPr>
          <p:spPr>
            <a:xfrm>
              <a:off x="7554790" y="1567672"/>
              <a:ext cx="380811" cy="15233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2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2024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4119DA9-514C-7C4E-A27B-9C878EC64FEF}"/>
              </a:ext>
            </a:extLst>
          </p:cNvPr>
          <p:cNvSpPr txBox="1"/>
          <p:nvPr/>
        </p:nvSpPr>
        <p:spPr>
          <a:xfrm>
            <a:off x="5979417" y="967816"/>
            <a:ext cx="174999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132 Levels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New Microphysics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More All-Sky </a:t>
            </a:r>
            <a:r>
              <a:rPr lang="en-US" sz="1200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MW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793A6F3-ED4A-8E43-B48A-3B0E3D21CE00}"/>
              </a:ext>
            </a:extLst>
          </p:cNvPr>
          <p:cNvSpPr>
            <a:spLocks noChangeAspect="1"/>
          </p:cNvSpPr>
          <p:nvPr/>
        </p:nvSpPr>
        <p:spPr>
          <a:xfrm>
            <a:off x="6298358" y="1653020"/>
            <a:ext cx="658368" cy="658369"/>
          </a:xfrm>
          <a:prstGeom prst="ellipse">
            <a:avLst/>
          </a:prstGeom>
          <a:gradFill flip="none" rotWithShape="1">
            <a:gsLst>
              <a:gs pos="52000">
                <a:srgbClr val="FF3F40">
                  <a:lumMod val="92000"/>
                  <a:lumOff val="8000"/>
                </a:srgbClr>
              </a:gs>
              <a:gs pos="100000">
                <a:srgbClr val="870000">
                  <a:lumMod val="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1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6E3F602-CB4B-604F-ABAE-8E899539C530}"/>
              </a:ext>
            </a:extLst>
          </p:cNvPr>
          <p:cNvSpPr txBox="1"/>
          <p:nvPr/>
        </p:nvSpPr>
        <p:spPr>
          <a:xfrm>
            <a:off x="6380982" y="1896931"/>
            <a:ext cx="456973" cy="1661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85587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2020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BE2462A-D856-DD4B-AC58-07062CF3BA3A}"/>
              </a:ext>
            </a:extLst>
          </p:cNvPr>
          <p:cNvSpPr txBox="1"/>
          <p:nvPr/>
        </p:nvSpPr>
        <p:spPr>
          <a:xfrm>
            <a:off x="7537808" y="936225"/>
            <a:ext cx="169026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40" b="1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9-km Grid</a:t>
            </a:r>
            <a:endParaRPr lang="en-US" sz="1200" dirty="0">
              <a:solidFill>
                <a:schemeClr val="bg2">
                  <a:lumMod val="10000"/>
                </a:schemeClr>
              </a:solidFill>
              <a:latin typeface="Arial" charset="0"/>
              <a:ea typeface="ＭＳ Ｐゴシック" charset="-128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Nonhydrostatic</a:t>
            </a:r>
            <a:endParaRPr lang="en-US" sz="1440" dirty="0">
              <a:solidFill>
                <a:schemeClr val="bg2">
                  <a:lumMod val="10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F1F79D7-BD01-FE48-B8B8-FADD401323D6}"/>
              </a:ext>
            </a:extLst>
          </p:cNvPr>
          <p:cNvSpPr txBox="1"/>
          <p:nvPr/>
        </p:nvSpPr>
        <p:spPr>
          <a:xfrm>
            <a:off x="786732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Moving toward a JEDI-based GEOS system for coupled DA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5537677-679C-2A45-A9B2-DAE6D1F6C6FA}"/>
              </a:ext>
            </a:extLst>
          </p:cNvPr>
          <p:cNvSpPr/>
          <p:nvPr/>
        </p:nvSpPr>
        <p:spPr>
          <a:xfrm rot="18486688">
            <a:off x="2215911" y="5606525"/>
            <a:ext cx="1988855" cy="357021"/>
          </a:xfrm>
          <a:prstGeom prst="rect">
            <a:avLst/>
          </a:prstGeom>
          <a:noFill/>
          <a:ln w="6350">
            <a:noFill/>
          </a:ln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S2S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6EF944-6165-4040-AA66-606C75D4C1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5</a:t>
            </a:fld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B7B700D-DF9C-4FE3-84DF-D6509D8E62D8}"/>
              </a:ext>
            </a:extLst>
          </p:cNvPr>
          <p:cNvSpPr/>
          <p:nvPr/>
        </p:nvSpPr>
        <p:spPr>
          <a:xfrm rot="21037429">
            <a:off x="1380222" y="1420025"/>
            <a:ext cx="8680529" cy="1576003"/>
          </a:xfrm>
          <a:prstGeom prst="ellipse">
            <a:avLst/>
          </a:prstGeom>
          <a:noFill/>
          <a:ln w="38100">
            <a:solidFill>
              <a:srgbClr val="FF2F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86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9A8431-8F24-E948-A868-CEF29D7F16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3D9644-878A-524D-9216-7821885E378F}"/>
              </a:ext>
            </a:extLst>
          </p:cNvPr>
          <p:cNvSpPr txBox="1"/>
          <p:nvPr/>
        </p:nvSpPr>
        <p:spPr>
          <a:xfrm>
            <a:off x="439637" y="939897"/>
            <a:ext cx="11433638" cy="546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Observational Advances – NWP Considerations</a:t>
            </a:r>
            <a:endParaRPr lang="en-US" sz="2000" b="1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Atmosphere: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All-Sky Assimilation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Importance of microwave data – both window and sounding, particularly @ higher frequencies</a:t>
            </a:r>
          </a:p>
          <a:p>
            <a:pPr marL="1257300" lvl="2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Is 118 GHz the path to Small MW constellation? (NASA TROPICS, OMS GEMS)</a:t>
            </a:r>
          </a:p>
          <a:p>
            <a:pPr marL="1257300" lvl="2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Future looking studies need to consider the all-sky impact, not just clear sky (OSSEs lack here)</a:t>
            </a:r>
          </a:p>
          <a:p>
            <a:pPr marL="342900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What helps beyond initial conditions?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Model improvements aren’t solely driven by initial conditions</a:t>
            </a:r>
          </a:p>
          <a:p>
            <a:pPr marL="1257300" lvl="2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Initial conditions can’t always fight systematic errors in parameterizations </a:t>
            </a:r>
          </a:p>
          <a:p>
            <a:pPr marL="1257300" lvl="2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Parameterizations tuned against systematic IC errors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Cloud radars, </a:t>
            </a:r>
            <a:r>
              <a:rPr lang="en-US" sz="2000" dirty="0" err="1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precip</a:t>
            </a: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 radars, polarized radio occultation? 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Also leads towards parameter estimation</a:t>
            </a:r>
          </a:p>
          <a:p>
            <a:pPr marL="1257300" lvl="2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Allowing data assimilation to add dynamic adjustment to parameterization tuning</a:t>
            </a:r>
            <a:endParaRPr lang="en-US" dirty="0">
              <a:solidFill>
                <a:srgbClr val="E7E6E6">
                  <a:lumMod val="10000"/>
                </a:srgb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2CD45-AF4B-B44E-9E47-4214E8B438DB}"/>
              </a:ext>
            </a:extLst>
          </p:cNvPr>
          <p:cNvSpPr txBox="1"/>
          <p:nvPr/>
        </p:nvSpPr>
        <p:spPr>
          <a:xfrm>
            <a:off x="826924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NWP Evolving from Atmosphere to Earth System</a:t>
            </a:r>
          </a:p>
        </p:txBody>
      </p:sp>
    </p:spTree>
    <p:extLst>
      <p:ext uri="{BB962C8B-B14F-4D97-AF65-F5344CB8AC3E}">
        <p14:creationId xmlns:p14="http://schemas.microsoft.com/office/powerpoint/2010/main" val="1189105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91A4B2AC-8FAC-CF44-BAD9-9E31D3898B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8537"/>
          <a:stretch/>
        </p:blipFill>
        <p:spPr>
          <a:xfrm rot="429167">
            <a:off x="572618" y="553584"/>
            <a:ext cx="9609949" cy="599506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354C257-0236-1542-A4FB-D45E363AEB4A}"/>
              </a:ext>
            </a:extLst>
          </p:cNvPr>
          <p:cNvSpPr/>
          <p:nvPr/>
        </p:nvSpPr>
        <p:spPr>
          <a:xfrm rot="19521590">
            <a:off x="164048" y="4059034"/>
            <a:ext cx="1988855" cy="418576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</a:t>
            </a:r>
            <a:r>
              <a:rPr lang="en-US" sz="2000" b="1" dirty="0">
                <a:ln w="12700">
                  <a:noFill/>
                  <a:prstDash val="solid"/>
                </a:ln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NWP</a:t>
            </a:r>
            <a:endParaRPr kumimoji="0" lang="en-US" sz="20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rgbClr val="0070C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8140E8-C861-BD4F-ABBB-47C4395AF1AB}"/>
              </a:ext>
            </a:extLst>
          </p:cNvPr>
          <p:cNvSpPr/>
          <p:nvPr/>
        </p:nvSpPr>
        <p:spPr>
          <a:xfrm>
            <a:off x="8815642" y="2367451"/>
            <a:ext cx="2445865" cy="504754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</a:t>
            </a:r>
            <a:r>
              <a:rPr lang="en-US" sz="1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Unified C</a:t>
            </a:r>
            <a:r>
              <a:rPr kumimoji="0" lang="en-US" sz="16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DAS</a:t>
            </a:r>
          </a:p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JEDI-based</a:t>
            </a:r>
            <a:endParaRPr kumimoji="0" lang="en-US" sz="1600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9B282D-2992-C945-9E28-688153CF6F35}"/>
              </a:ext>
            </a:extLst>
          </p:cNvPr>
          <p:cNvSpPr txBox="1"/>
          <p:nvPr/>
        </p:nvSpPr>
        <p:spPr>
          <a:xfrm>
            <a:off x="5513792" y="4519810"/>
            <a:ext cx="1892983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MERRA-2 </a:t>
            </a:r>
          </a:p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Ocean Product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E098BB-ED81-DB4C-9B96-24F4802A4E9C}"/>
              </a:ext>
            </a:extLst>
          </p:cNvPr>
          <p:cNvSpPr txBox="1"/>
          <p:nvPr/>
        </p:nvSpPr>
        <p:spPr>
          <a:xfrm>
            <a:off x="9205000" y="2933637"/>
            <a:ext cx="2262701" cy="785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NWP</a:t>
            </a:r>
          </a:p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Reanalysis</a:t>
            </a:r>
          </a:p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S2S Prediction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56CA26-F900-AA4F-8F80-6F0B54070A0E}"/>
              </a:ext>
            </a:extLst>
          </p:cNvPr>
          <p:cNvGrpSpPr/>
          <p:nvPr/>
        </p:nvGrpSpPr>
        <p:grpSpPr>
          <a:xfrm>
            <a:off x="4263527" y="1266316"/>
            <a:ext cx="1943120" cy="1279528"/>
            <a:chOff x="3772233" y="1210245"/>
            <a:chExt cx="1619267" cy="106626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933997B-D485-204E-B4BD-ABE491EA1D2E}"/>
                </a:ext>
              </a:extLst>
            </p:cNvPr>
            <p:cNvSpPr txBox="1"/>
            <p:nvPr/>
          </p:nvSpPr>
          <p:spPr>
            <a:xfrm>
              <a:off x="3772233" y="1210245"/>
              <a:ext cx="1619267" cy="569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New Convection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EnKF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SPPT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New LSM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F719043-C747-DC43-8CBE-0ACA89C938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17631" y="1762732"/>
              <a:ext cx="513775" cy="513775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BCAE542-8AEA-6747-B621-499300FA00C5}"/>
                </a:ext>
              </a:extLst>
            </p:cNvPr>
            <p:cNvSpPr txBox="1"/>
            <p:nvPr/>
          </p:nvSpPr>
          <p:spPr>
            <a:xfrm>
              <a:off x="4386484" y="1958053"/>
              <a:ext cx="380811" cy="138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2019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A9C5F85-4C0F-DE42-B1AC-CF6240C15B49}"/>
              </a:ext>
            </a:extLst>
          </p:cNvPr>
          <p:cNvGrpSpPr/>
          <p:nvPr/>
        </p:nvGrpSpPr>
        <p:grpSpPr>
          <a:xfrm>
            <a:off x="3531069" y="4461096"/>
            <a:ext cx="1481500" cy="1399188"/>
            <a:chOff x="2548974" y="3947153"/>
            <a:chExt cx="1234583" cy="116599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0856A0B-D572-F648-A48C-30B35B039E8A}"/>
                </a:ext>
              </a:extLst>
            </p:cNvPr>
            <p:cNvSpPr txBox="1"/>
            <p:nvPr/>
          </p:nvSpPr>
          <p:spPr>
            <a:xfrm>
              <a:off x="2548974" y="4389868"/>
              <a:ext cx="1234583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S2S v2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MOM5 0.5</a:t>
              </a:r>
              <a:r>
                <a:rPr kumimoji="0" lang="en-US" sz="1200" b="0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o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L40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CICE4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UMD LETKF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10D5038-5CE8-A841-A5C2-4E7365CE57C0}"/>
                </a:ext>
              </a:extLst>
            </p:cNvPr>
            <p:cNvGrpSpPr/>
            <p:nvPr/>
          </p:nvGrpSpPr>
          <p:grpSpPr>
            <a:xfrm>
              <a:off x="2930087" y="3947153"/>
              <a:ext cx="438694" cy="438694"/>
              <a:chOff x="2952947" y="3870953"/>
              <a:chExt cx="438694" cy="438694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94D5D654-2DDB-274B-B954-B7C963FD3F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52947" y="3870953"/>
                <a:ext cx="438694" cy="43869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6D57DBA-3E5A-304D-90ED-F3FCF694003B}"/>
                  </a:ext>
                </a:extLst>
              </p:cNvPr>
              <p:cNvSpPr txBox="1"/>
              <p:nvPr/>
            </p:nvSpPr>
            <p:spPr>
              <a:xfrm>
                <a:off x="2981888" y="4041951"/>
                <a:ext cx="380811" cy="1231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2017</a:t>
                </a:r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5246DEE-917B-B246-A653-529588058724}"/>
              </a:ext>
            </a:extLst>
          </p:cNvPr>
          <p:cNvGrpSpPr/>
          <p:nvPr/>
        </p:nvGrpSpPr>
        <p:grpSpPr>
          <a:xfrm>
            <a:off x="4724459" y="3304029"/>
            <a:ext cx="1592408" cy="1339825"/>
            <a:chOff x="3694975" y="2886662"/>
            <a:chExt cx="1327007" cy="111652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CC6C389-FF48-6D42-9037-F19EC19278DB}"/>
                </a:ext>
              </a:extLst>
            </p:cNvPr>
            <p:cNvSpPr txBox="1"/>
            <p:nvPr/>
          </p:nvSpPr>
          <p:spPr>
            <a:xfrm>
              <a:off x="3694975" y="3433796"/>
              <a:ext cx="1327007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S2S v3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MOM5 0.25</a:t>
              </a:r>
              <a:r>
                <a:rPr kumimoji="0" lang="en-US" sz="1200" b="0" i="0" u="none" strike="noStrike" kern="1200" cap="none" spc="0" normalizeH="0" baseline="3000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o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L50 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Salinity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0F1937F-A182-A448-BB40-D0AAA019D961}"/>
                </a:ext>
              </a:extLst>
            </p:cNvPr>
            <p:cNvGrpSpPr/>
            <p:nvPr/>
          </p:nvGrpSpPr>
          <p:grpSpPr>
            <a:xfrm>
              <a:off x="3988093" y="2886662"/>
              <a:ext cx="547776" cy="547776"/>
              <a:chOff x="4053380" y="2809684"/>
              <a:chExt cx="547776" cy="547776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93B43DE-E9AE-3F4F-8648-22ED237CBF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53380" y="2809684"/>
                <a:ext cx="547776" cy="547776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B2C7628-91FE-DC42-BEE1-F73B1C7EA0F1}"/>
                  </a:ext>
                </a:extLst>
              </p:cNvPr>
              <p:cNvSpPr txBox="1"/>
              <p:nvPr/>
            </p:nvSpPr>
            <p:spPr>
              <a:xfrm>
                <a:off x="4128497" y="3023812"/>
                <a:ext cx="380811" cy="1384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2020</a:t>
                </a: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ADF2F73-06B6-9542-8A19-1257D36845B1}"/>
              </a:ext>
            </a:extLst>
          </p:cNvPr>
          <p:cNvGrpSpPr/>
          <p:nvPr/>
        </p:nvGrpSpPr>
        <p:grpSpPr>
          <a:xfrm>
            <a:off x="1242883" y="2487484"/>
            <a:ext cx="1633830" cy="1448177"/>
            <a:chOff x="983597" y="2072896"/>
            <a:chExt cx="1361525" cy="120681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0AACD57-368D-9845-8C64-0EB7F73172EB}"/>
                </a:ext>
              </a:extLst>
            </p:cNvPr>
            <p:cNvSpPr txBox="1"/>
            <p:nvPr/>
          </p:nvSpPr>
          <p:spPr>
            <a:xfrm>
              <a:off x="983597" y="2072896"/>
              <a:ext cx="1361525" cy="723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Hybrid 4D-EnVar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13-km L72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Aerosols 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AO Skin SST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47C5474-4838-C148-8467-9C1B08C5067E}"/>
                </a:ext>
              </a:extLst>
            </p:cNvPr>
            <p:cNvGrpSpPr/>
            <p:nvPr/>
          </p:nvGrpSpPr>
          <p:grpSpPr>
            <a:xfrm>
              <a:off x="1501009" y="2841012"/>
              <a:ext cx="438694" cy="438694"/>
              <a:chOff x="1668649" y="2734332"/>
              <a:chExt cx="438694" cy="438694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9173931D-C5F4-3A4C-B2CA-8AEE4D687F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668649" y="2734332"/>
                <a:ext cx="438694" cy="43869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982FAC7-9AAA-EE42-9FF0-CB7EA2B8C44A}"/>
                  </a:ext>
                </a:extLst>
              </p:cNvPr>
              <p:cNvSpPr txBox="1"/>
              <p:nvPr/>
            </p:nvSpPr>
            <p:spPr>
              <a:xfrm>
                <a:off x="1695584" y="2898986"/>
                <a:ext cx="380811" cy="1231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2017</a:t>
                </a: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390C612C-2DCA-1340-B583-7A0050D714D7}"/>
              </a:ext>
            </a:extLst>
          </p:cNvPr>
          <p:cNvSpPr txBox="1"/>
          <p:nvPr/>
        </p:nvSpPr>
        <p:spPr>
          <a:xfrm>
            <a:off x="7179957" y="2426138"/>
            <a:ext cx="1592409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S2S v4</a:t>
            </a:r>
            <a:endParaRPr kumimoji="0" 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GEOS+JEDI</a:t>
            </a:r>
            <a:endParaRPr kumimoji="0" lang="en-US" sz="144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DB40745-9372-184A-83EC-4446EEE434D7}"/>
              </a:ext>
            </a:extLst>
          </p:cNvPr>
          <p:cNvGrpSpPr/>
          <p:nvPr/>
        </p:nvGrpSpPr>
        <p:grpSpPr>
          <a:xfrm>
            <a:off x="7527295" y="1552801"/>
            <a:ext cx="731520" cy="731520"/>
            <a:chOff x="6275741" y="1478939"/>
            <a:chExt cx="609600" cy="60960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CA9021D-5F36-404D-8F70-9C392CE524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75741" y="1478939"/>
              <a:ext cx="609600" cy="609600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CDC7D09-D52A-964B-A69C-8719183F61C6}"/>
                </a:ext>
              </a:extLst>
            </p:cNvPr>
            <p:cNvSpPr txBox="1"/>
            <p:nvPr/>
          </p:nvSpPr>
          <p:spPr>
            <a:xfrm>
              <a:off x="6393258" y="1703565"/>
              <a:ext cx="380811" cy="15233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2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C9CDD68-58C0-464F-A241-57F489696DF8}"/>
              </a:ext>
            </a:extLst>
          </p:cNvPr>
          <p:cNvGrpSpPr/>
          <p:nvPr/>
        </p:nvGrpSpPr>
        <p:grpSpPr>
          <a:xfrm>
            <a:off x="2431513" y="1737271"/>
            <a:ext cx="2335379" cy="1350309"/>
            <a:chOff x="1974121" y="1569629"/>
            <a:chExt cx="1946149" cy="1125246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6818D27-6192-DB4A-A8B6-5C81E4F239F1}"/>
                </a:ext>
              </a:extLst>
            </p:cNvPr>
            <p:cNvGrpSpPr/>
            <p:nvPr/>
          </p:nvGrpSpPr>
          <p:grpSpPr>
            <a:xfrm>
              <a:off x="2766479" y="2188691"/>
              <a:ext cx="506184" cy="506184"/>
              <a:chOff x="3163237" y="2014909"/>
              <a:chExt cx="506184" cy="506184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3EFD4EDC-91E5-D54F-964F-3A525060BA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63237" y="2014909"/>
                <a:ext cx="506184" cy="50618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F815584-0082-D746-8383-AD02C6ED44B8}"/>
                  </a:ext>
                </a:extLst>
              </p:cNvPr>
              <p:cNvSpPr txBox="1"/>
              <p:nvPr/>
            </p:nvSpPr>
            <p:spPr>
              <a:xfrm>
                <a:off x="3219886" y="2201530"/>
                <a:ext cx="380811" cy="1384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i="1" dirty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2</a:t>
                </a: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018</a:t>
                </a: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2821C26-A473-1B43-BE16-A7C05C999500}"/>
                </a:ext>
              </a:extLst>
            </p:cNvPr>
            <p:cNvSpPr txBox="1"/>
            <p:nvPr/>
          </p:nvSpPr>
          <p:spPr>
            <a:xfrm>
              <a:off x="1974121" y="1569629"/>
              <a:ext cx="1946149" cy="4154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5836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GMI All-Sky Radiances </a:t>
              </a:r>
              <a:endParaRPr kumimoji="0" lang="en-US" sz="144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65836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Updated Radiation 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B1F9BE4-3BA9-D548-9E59-08E2A424A85E}"/>
              </a:ext>
            </a:extLst>
          </p:cNvPr>
          <p:cNvSpPr txBox="1"/>
          <p:nvPr/>
        </p:nvSpPr>
        <p:spPr>
          <a:xfrm>
            <a:off x="6117544" y="3152735"/>
            <a:ext cx="159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JEDI ODAS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MOM6 L72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Hybrid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EnVar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9508AFD-824F-E248-B8A5-65CE435AD9D0}"/>
              </a:ext>
            </a:extLst>
          </p:cNvPr>
          <p:cNvGrpSpPr/>
          <p:nvPr/>
        </p:nvGrpSpPr>
        <p:grpSpPr>
          <a:xfrm>
            <a:off x="6367527" y="2459725"/>
            <a:ext cx="657331" cy="657331"/>
            <a:chOff x="5322459" y="2147937"/>
            <a:chExt cx="547776" cy="54777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EFA9D16-DE69-C747-BA62-5F0FB0704C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22459" y="2147937"/>
              <a:ext cx="547776" cy="547776"/>
            </a:xfrm>
            <a:prstGeom prst="ellipse">
              <a:avLst/>
            </a:prstGeom>
            <a:solidFill>
              <a:srgbClr val="FFBCB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00B9F37-A320-6B4B-89E5-314AF1AB4D15}"/>
                </a:ext>
              </a:extLst>
            </p:cNvPr>
            <p:cNvSpPr txBox="1"/>
            <p:nvPr/>
          </p:nvSpPr>
          <p:spPr>
            <a:xfrm>
              <a:off x="5415002" y="2362505"/>
              <a:ext cx="380811" cy="1384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D04DA62-FB81-C34D-BA1F-10993FB26C56}"/>
              </a:ext>
            </a:extLst>
          </p:cNvPr>
          <p:cNvGrpSpPr/>
          <p:nvPr/>
        </p:nvGrpSpPr>
        <p:grpSpPr>
          <a:xfrm>
            <a:off x="8815642" y="1427978"/>
            <a:ext cx="778716" cy="778716"/>
            <a:chOff x="7414412" y="1322130"/>
            <a:chExt cx="648930" cy="64893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4261E93-382C-CC48-8F4B-7EFEAD11C9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14412" y="1322130"/>
              <a:ext cx="648930" cy="648930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A7D8FCB-4118-654A-81C7-504C4F5F1125}"/>
                </a:ext>
              </a:extLst>
            </p:cNvPr>
            <p:cNvSpPr txBox="1"/>
            <p:nvPr/>
          </p:nvSpPr>
          <p:spPr>
            <a:xfrm>
              <a:off x="7554790" y="1567672"/>
              <a:ext cx="380811" cy="15233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2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2024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4119DA9-514C-7C4E-A27B-9C878EC64FEF}"/>
              </a:ext>
            </a:extLst>
          </p:cNvPr>
          <p:cNvSpPr txBox="1"/>
          <p:nvPr/>
        </p:nvSpPr>
        <p:spPr>
          <a:xfrm>
            <a:off x="5979417" y="967816"/>
            <a:ext cx="174999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132 Levels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New Microphysics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More All-Sky </a:t>
            </a:r>
            <a:r>
              <a:rPr lang="en-US" sz="1200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MW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793A6F3-ED4A-8E43-B48A-3B0E3D21CE00}"/>
              </a:ext>
            </a:extLst>
          </p:cNvPr>
          <p:cNvSpPr>
            <a:spLocks noChangeAspect="1"/>
          </p:cNvSpPr>
          <p:nvPr/>
        </p:nvSpPr>
        <p:spPr>
          <a:xfrm>
            <a:off x="6298358" y="1653020"/>
            <a:ext cx="658368" cy="658369"/>
          </a:xfrm>
          <a:prstGeom prst="ellipse">
            <a:avLst/>
          </a:prstGeom>
          <a:gradFill flip="none" rotWithShape="1">
            <a:gsLst>
              <a:gs pos="52000">
                <a:srgbClr val="FF3F40">
                  <a:lumMod val="92000"/>
                  <a:lumOff val="8000"/>
                </a:srgbClr>
              </a:gs>
              <a:gs pos="100000">
                <a:srgbClr val="870000">
                  <a:lumMod val="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1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6E3F602-CB4B-604F-ABAE-8E899539C530}"/>
              </a:ext>
            </a:extLst>
          </p:cNvPr>
          <p:cNvSpPr txBox="1"/>
          <p:nvPr/>
        </p:nvSpPr>
        <p:spPr>
          <a:xfrm>
            <a:off x="6380982" y="1896931"/>
            <a:ext cx="456973" cy="1661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85587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2020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BE2462A-D856-DD4B-AC58-07062CF3BA3A}"/>
              </a:ext>
            </a:extLst>
          </p:cNvPr>
          <p:cNvSpPr txBox="1"/>
          <p:nvPr/>
        </p:nvSpPr>
        <p:spPr>
          <a:xfrm>
            <a:off x="7537808" y="936225"/>
            <a:ext cx="169026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40" b="1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9-km Grid</a:t>
            </a:r>
            <a:endParaRPr lang="en-US" sz="1200" dirty="0">
              <a:solidFill>
                <a:schemeClr val="bg2">
                  <a:lumMod val="10000"/>
                </a:schemeClr>
              </a:solidFill>
              <a:latin typeface="Arial" charset="0"/>
              <a:ea typeface="ＭＳ Ｐゴシック" charset="-128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Nonhydrostatic</a:t>
            </a:r>
            <a:endParaRPr lang="en-US" sz="1440" dirty="0">
              <a:solidFill>
                <a:schemeClr val="bg2">
                  <a:lumMod val="10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F1F79D7-BD01-FE48-B8B8-FADD401323D6}"/>
              </a:ext>
            </a:extLst>
          </p:cNvPr>
          <p:cNvSpPr txBox="1"/>
          <p:nvPr/>
        </p:nvSpPr>
        <p:spPr>
          <a:xfrm>
            <a:off x="786732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Moving toward a JEDI-based GEOS system for coupled DA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5537677-679C-2A45-A9B2-DAE6D1F6C6FA}"/>
              </a:ext>
            </a:extLst>
          </p:cNvPr>
          <p:cNvSpPr/>
          <p:nvPr/>
        </p:nvSpPr>
        <p:spPr>
          <a:xfrm rot="18486688">
            <a:off x="2215911" y="5606525"/>
            <a:ext cx="1988855" cy="357021"/>
          </a:xfrm>
          <a:prstGeom prst="rect">
            <a:avLst/>
          </a:prstGeom>
          <a:noFill/>
          <a:ln w="6350">
            <a:noFill/>
          </a:ln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S2S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6EF944-6165-4040-AA66-606C75D4C1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7</a:t>
            </a:fld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B7B700D-DF9C-4FE3-84DF-D6509D8E62D8}"/>
              </a:ext>
            </a:extLst>
          </p:cNvPr>
          <p:cNvSpPr/>
          <p:nvPr/>
        </p:nvSpPr>
        <p:spPr>
          <a:xfrm rot="19915548">
            <a:off x="2859469" y="2508522"/>
            <a:ext cx="7199938" cy="1576003"/>
          </a:xfrm>
          <a:prstGeom prst="ellipse">
            <a:avLst/>
          </a:prstGeom>
          <a:noFill/>
          <a:ln w="38100">
            <a:solidFill>
              <a:srgbClr val="FF2F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78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9A8431-8F24-E948-A868-CEF29D7F16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3D9644-878A-524D-9216-7821885E378F}"/>
              </a:ext>
            </a:extLst>
          </p:cNvPr>
          <p:cNvSpPr txBox="1"/>
          <p:nvPr/>
        </p:nvSpPr>
        <p:spPr>
          <a:xfrm>
            <a:off x="439637" y="939897"/>
            <a:ext cx="6204691" cy="3177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Observational Advances – using satellite observations to constrain long-term predictability</a:t>
            </a:r>
            <a:endParaRPr lang="en-US" sz="2000" b="1" dirty="0">
              <a:solidFill>
                <a:srgbClr val="E7E6E6">
                  <a:lumMod val="10000"/>
                </a:srgbClr>
              </a:solidFill>
              <a:latin typeface="Arial" panose="020B060402020202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Ocean: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Measurements of Sea Surface Salinity have been shown to impact the initialization of ocean mixed layer depth in the Tropics and ENSO prediction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Sea Surface Height altimetry core to ocean prediction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srgbClr val="E7E6E6">
                  <a:lumMod val="10000"/>
                </a:srgb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2CD45-AF4B-B44E-9E47-4214E8B438DB}"/>
              </a:ext>
            </a:extLst>
          </p:cNvPr>
          <p:cNvSpPr txBox="1"/>
          <p:nvPr/>
        </p:nvSpPr>
        <p:spPr>
          <a:xfrm>
            <a:off x="826924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0070C0"/>
                </a:solidFill>
                <a:latin typeface="Calibri" charset="0"/>
                <a:ea typeface="Calibri" charset="0"/>
                <a:cs typeface="Calibri" charset="0"/>
              </a:rPr>
              <a:t>Keys to the Future of S2S Prediction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6" name="Picture 5" descr="Graphical user interface, chart&#10;&#10;Description automatically generated">
            <a:extLst>
              <a:ext uri="{FF2B5EF4-FFF2-40B4-BE49-F238E27FC236}">
                <a16:creationId xmlns:a16="http://schemas.microsoft.com/office/drawing/2014/main" id="{CEE5A32B-36D8-4722-874D-62FBF0E477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5992" b="14315"/>
          <a:stretch/>
        </p:blipFill>
        <p:spPr>
          <a:xfrm>
            <a:off x="6749968" y="837134"/>
            <a:ext cx="4503377" cy="272216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DAADF9-CA71-49D0-B066-33C4669C79A8}"/>
              </a:ext>
            </a:extLst>
          </p:cNvPr>
          <p:cNvSpPr txBox="1"/>
          <p:nvPr/>
        </p:nvSpPr>
        <p:spPr>
          <a:xfrm>
            <a:off x="439637" y="3756588"/>
            <a:ext cx="11253345" cy="2451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Sea Ice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Microwave imager bands are the backbone of sea-ice extent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Ice altimetry is a more difficult discussion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Ice modeling is core to the radiative fluxes over the ice; current work @ GMAO is investigating the importance of aerosol-aware 2-moment microphysics in better constraining those fluxes</a:t>
            </a:r>
          </a:p>
          <a:p>
            <a:pPr marL="800100" lvl="1" indent="-342900">
              <a:spcAft>
                <a:spcPts val="400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E7E6E6">
                    <a:lumMod val="10000"/>
                  </a:srgbClr>
                </a:solidFill>
                <a:latin typeface="Arial" panose="020B0604020202020204"/>
              </a:rPr>
              <a:t>Needs active aerosol distributions!  Climatological aerosols will just continually create clouds without wash-out, and initial aerosol conditions</a:t>
            </a:r>
            <a:endParaRPr lang="en-US" dirty="0">
              <a:solidFill>
                <a:srgbClr val="E7E6E6">
                  <a:lumMod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130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91A4B2AC-8FAC-CF44-BAD9-9E31D3898B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8537"/>
          <a:stretch/>
        </p:blipFill>
        <p:spPr>
          <a:xfrm rot="429167">
            <a:off x="572618" y="553584"/>
            <a:ext cx="9609949" cy="599506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354C257-0236-1542-A4FB-D45E363AEB4A}"/>
              </a:ext>
            </a:extLst>
          </p:cNvPr>
          <p:cNvSpPr/>
          <p:nvPr/>
        </p:nvSpPr>
        <p:spPr>
          <a:xfrm rot="19521590">
            <a:off x="164048" y="4059034"/>
            <a:ext cx="1988855" cy="418576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</a:t>
            </a:r>
            <a:r>
              <a:rPr lang="en-US" sz="2000" b="1" dirty="0">
                <a:ln w="12700">
                  <a:noFill/>
                  <a:prstDash val="solid"/>
                </a:ln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NWP</a:t>
            </a:r>
            <a:endParaRPr kumimoji="0" lang="en-US" sz="20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rgbClr val="0070C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8140E8-C861-BD4F-ABBB-47C4395AF1AB}"/>
              </a:ext>
            </a:extLst>
          </p:cNvPr>
          <p:cNvSpPr/>
          <p:nvPr/>
        </p:nvSpPr>
        <p:spPr>
          <a:xfrm>
            <a:off x="8815642" y="2367451"/>
            <a:ext cx="2445865" cy="504754"/>
          </a:xfrm>
          <a:prstGeom prst="rect">
            <a:avLst/>
          </a:prstGeom>
          <a:noFill/>
          <a:ln w="6350">
            <a:noFill/>
          </a:ln>
          <a:effectLst/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</a:t>
            </a:r>
            <a:r>
              <a:rPr lang="en-US" sz="1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Unified C</a:t>
            </a:r>
            <a:r>
              <a:rPr kumimoji="0" lang="en-US" sz="16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DAS</a:t>
            </a:r>
          </a:p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JEDI-based</a:t>
            </a:r>
            <a:endParaRPr kumimoji="0" lang="en-US" sz="1600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9B282D-2992-C945-9E28-688153CF6F35}"/>
              </a:ext>
            </a:extLst>
          </p:cNvPr>
          <p:cNvSpPr txBox="1"/>
          <p:nvPr/>
        </p:nvSpPr>
        <p:spPr>
          <a:xfrm>
            <a:off x="5513792" y="4519810"/>
            <a:ext cx="1892983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MERRA-2 </a:t>
            </a:r>
          </a:p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Ocean Product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E098BB-ED81-DB4C-9B96-24F4802A4E9C}"/>
              </a:ext>
            </a:extLst>
          </p:cNvPr>
          <p:cNvSpPr txBox="1"/>
          <p:nvPr/>
        </p:nvSpPr>
        <p:spPr>
          <a:xfrm>
            <a:off x="9205000" y="2933637"/>
            <a:ext cx="2262701" cy="785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NWP</a:t>
            </a:r>
          </a:p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Reanalysis</a:t>
            </a:r>
          </a:p>
          <a:p>
            <a:pPr marL="285750" marR="0" lvl="0" indent="-285750" algn="l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ts val="360"/>
              </a:spcAft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S2S Prediction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56CA26-F900-AA4F-8F80-6F0B54070A0E}"/>
              </a:ext>
            </a:extLst>
          </p:cNvPr>
          <p:cNvGrpSpPr/>
          <p:nvPr/>
        </p:nvGrpSpPr>
        <p:grpSpPr>
          <a:xfrm>
            <a:off x="4263527" y="1266316"/>
            <a:ext cx="1943120" cy="1279528"/>
            <a:chOff x="3772233" y="1210245"/>
            <a:chExt cx="1619267" cy="106626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933997B-D485-204E-B4BD-ABE491EA1D2E}"/>
                </a:ext>
              </a:extLst>
            </p:cNvPr>
            <p:cNvSpPr txBox="1"/>
            <p:nvPr/>
          </p:nvSpPr>
          <p:spPr>
            <a:xfrm>
              <a:off x="3772233" y="1210245"/>
              <a:ext cx="1619267" cy="569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New Convection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EnKF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SPPT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New LSM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F719043-C747-DC43-8CBE-0ACA89C938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17631" y="1762732"/>
              <a:ext cx="513775" cy="513775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BCAE542-8AEA-6747-B621-499300FA00C5}"/>
                </a:ext>
              </a:extLst>
            </p:cNvPr>
            <p:cNvSpPr txBox="1"/>
            <p:nvPr/>
          </p:nvSpPr>
          <p:spPr>
            <a:xfrm>
              <a:off x="4386484" y="1958053"/>
              <a:ext cx="380811" cy="1384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2019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A9C5F85-4C0F-DE42-B1AC-CF6240C15B49}"/>
              </a:ext>
            </a:extLst>
          </p:cNvPr>
          <p:cNvGrpSpPr/>
          <p:nvPr/>
        </p:nvGrpSpPr>
        <p:grpSpPr>
          <a:xfrm>
            <a:off x="3531069" y="4461096"/>
            <a:ext cx="1481500" cy="1399188"/>
            <a:chOff x="2548974" y="3947153"/>
            <a:chExt cx="1234583" cy="116599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0856A0B-D572-F648-A48C-30B35B039E8A}"/>
                </a:ext>
              </a:extLst>
            </p:cNvPr>
            <p:cNvSpPr txBox="1"/>
            <p:nvPr/>
          </p:nvSpPr>
          <p:spPr>
            <a:xfrm>
              <a:off x="2548974" y="4389868"/>
              <a:ext cx="1234583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S2S v2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MOM5 0.5</a:t>
              </a:r>
              <a:r>
                <a:rPr kumimoji="0" lang="en-US" sz="1200" b="0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o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L40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CICE4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UMD LETKF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10D5038-5CE8-A841-A5C2-4E7365CE57C0}"/>
                </a:ext>
              </a:extLst>
            </p:cNvPr>
            <p:cNvGrpSpPr/>
            <p:nvPr/>
          </p:nvGrpSpPr>
          <p:grpSpPr>
            <a:xfrm>
              <a:off x="2930087" y="3947153"/>
              <a:ext cx="438694" cy="438694"/>
              <a:chOff x="2952947" y="3870953"/>
              <a:chExt cx="438694" cy="438694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94D5D654-2DDB-274B-B954-B7C963FD3F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52947" y="3870953"/>
                <a:ext cx="438694" cy="43869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6D57DBA-3E5A-304D-90ED-F3FCF694003B}"/>
                  </a:ext>
                </a:extLst>
              </p:cNvPr>
              <p:cNvSpPr txBox="1"/>
              <p:nvPr/>
            </p:nvSpPr>
            <p:spPr>
              <a:xfrm>
                <a:off x="2981888" y="4041951"/>
                <a:ext cx="380811" cy="1231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2017</a:t>
                </a:r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5246DEE-917B-B246-A653-529588058724}"/>
              </a:ext>
            </a:extLst>
          </p:cNvPr>
          <p:cNvGrpSpPr/>
          <p:nvPr/>
        </p:nvGrpSpPr>
        <p:grpSpPr>
          <a:xfrm>
            <a:off x="4724459" y="3304029"/>
            <a:ext cx="1592408" cy="1339825"/>
            <a:chOff x="3694975" y="2886662"/>
            <a:chExt cx="1327007" cy="111652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CC6C389-FF48-6D42-9037-F19EC19278DB}"/>
                </a:ext>
              </a:extLst>
            </p:cNvPr>
            <p:cNvSpPr txBox="1"/>
            <p:nvPr/>
          </p:nvSpPr>
          <p:spPr>
            <a:xfrm>
              <a:off x="3694975" y="3433796"/>
              <a:ext cx="1327007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S2S v3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MOM5 0.25</a:t>
              </a:r>
              <a:r>
                <a:rPr kumimoji="0" lang="en-US" sz="1200" b="0" i="0" u="none" strike="noStrike" kern="1200" cap="none" spc="0" normalizeH="0" baseline="3000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o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L50 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Salinity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0F1937F-A182-A448-BB40-D0AAA019D961}"/>
                </a:ext>
              </a:extLst>
            </p:cNvPr>
            <p:cNvGrpSpPr/>
            <p:nvPr/>
          </p:nvGrpSpPr>
          <p:grpSpPr>
            <a:xfrm>
              <a:off x="3988093" y="2886662"/>
              <a:ext cx="547776" cy="547776"/>
              <a:chOff x="4053380" y="2809684"/>
              <a:chExt cx="547776" cy="547776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93B43DE-E9AE-3F4F-8648-22ED237CBF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53380" y="2809684"/>
                <a:ext cx="547776" cy="547776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B2C7628-91FE-DC42-BEE1-F73B1C7EA0F1}"/>
                  </a:ext>
                </a:extLst>
              </p:cNvPr>
              <p:cNvSpPr txBox="1"/>
              <p:nvPr/>
            </p:nvSpPr>
            <p:spPr>
              <a:xfrm>
                <a:off x="4128497" y="3023812"/>
                <a:ext cx="380811" cy="1384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2020</a:t>
                </a: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ADF2F73-06B6-9542-8A19-1257D36845B1}"/>
              </a:ext>
            </a:extLst>
          </p:cNvPr>
          <p:cNvGrpSpPr/>
          <p:nvPr/>
        </p:nvGrpSpPr>
        <p:grpSpPr>
          <a:xfrm>
            <a:off x="1242883" y="2487484"/>
            <a:ext cx="1633830" cy="1448177"/>
            <a:chOff x="983597" y="2072896"/>
            <a:chExt cx="1361525" cy="120681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0AACD57-368D-9845-8C64-0EB7F73172EB}"/>
                </a:ext>
              </a:extLst>
            </p:cNvPr>
            <p:cNvSpPr txBox="1"/>
            <p:nvPr/>
          </p:nvSpPr>
          <p:spPr>
            <a:xfrm>
              <a:off x="983597" y="2072896"/>
              <a:ext cx="1361525" cy="723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Hybrid 4D-EnVar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13-km L72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Aerosols </a:t>
              </a:r>
            </a:p>
            <a:p>
              <a:pPr marL="0" marR="0" lvl="0" indent="0" algn="ctr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AO Skin SST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47C5474-4838-C148-8467-9C1B08C5067E}"/>
                </a:ext>
              </a:extLst>
            </p:cNvPr>
            <p:cNvGrpSpPr/>
            <p:nvPr/>
          </p:nvGrpSpPr>
          <p:grpSpPr>
            <a:xfrm>
              <a:off x="1501009" y="2841012"/>
              <a:ext cx="438694" cy="438694"/>
              <a:chOff x="1668649" y="2734332"/>
              <a:chExt cx="438694" cy="438694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9173931D-C5F4-3A4C-B2CA-8AEE4D687F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668649" y="2734332"/>
                <a:ext cx="438694" cy="43869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982FAC7-9AAA-EE42-9FF0-CB7EA2B8C44A}"/>
                  </a:ext>
                </a:extLst>
              </p:cNvPr>
              <p:cNvSpPr txBox="1"/>
              <p:nvPr/>
            </p:nvSpPr>
            <p:spPr>
              <a:xfrm>
                <a:off x="1695584" y="2898986"/>
                <a:ext cx="380811" cy="1231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2017</a:t>
                </a: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390C612C-2DCA-1340-B583-7A0050D714D7}"/>
              </a:ext>
            </a:extLst>
          </p:cNvPr>
          <p:cNvSpPr txBox="1"/>
          <p:nvPr/>
        </p:nvSpPr>
        <p:spPr>
          <a:xfrm>
            <a:off x="7179957" y="2426138"/>
            <a:ext cx="1592409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S2S v4</a:t>
            </a:r>
            <a:endParaRPr kumimoji="0" 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GEOS+JEDI</a:t>
            </a:r>
            <a:endParaRPr kumimoji="0" lang="en-US" sz="144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DB40745-9372-184A-83EC-4446EEE434D7}"/>
              </a:ext>
            </a:extLst>
          </p:cNvPr>
          <p:cNvGrpSpPr/>
          <p:nvPr/>
        </p:nvGrpSpPr>
        <p:grpSpPr>
          <a:xfrm>
            <a:off x="7527295" y="1552801"/>
            <a:ext cx="731520" cy="731520"/>
            <a:chOff x="6275741" y="1478939"/>
            <a:chExt cx="609600" cy="60960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CA9021D-5F36-404D-8F70-9C392CE524C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75741" y="1478939"/>
              <a:ext cx="609600" cy="609600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CDC7D09-D52A-964B-A69C-8719183F61C6}"/>
                </a:ext>
              </a:extLst>
            </p:cNvPr>
            <p:cNvSpPr txBox="1"/>
            <p:nvPr/>
          </p:nvSpPr>
          <p:spPr>
            <a:xfrm>
              <a:off x="6393258" y="1703565"/>
              <a:ext cx="380811" cy="15233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2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C9CDD68-58C0-464F-A241-57F489696DF8}"/>
              </a:ext>
            </a:extLst>
          </p:cNvPr>
          <p:cNvGrpSpPr/>
          <p:nvPr/>
        </p:nvGrpSpPr>
        <p:grpSpPr>
          <a:xfrm>
            <a:off x="2431513" y="1737271"/>
            <a:ext cx="2335379" cy="1350309"/>
            <a:chOff x="1974121" y="1569629"/>
            <a:chExt cx="1946149" cy="1125246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6818D27-6192-DB4A-A8B6-5C81E4F239F1}"/>
                </a:ext>
              </a:extLst>
            </p:cNvPr>
            <p:cNvGrpSpPr/>
            <p:nvPr/>
          </p:nvGrpSpPr>
          <p:grpSpPr>
            <a:xfrm>
              <a:off x="2766479" y="2188691"/>
              <a:ext cx="506184" cy="506184"/>
              <a:chOff x="3163237" y="2014909"/>
              <a:chExt cx="506184" cy="506184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3EFD4EDC-91E5-D54F-964F-3A525060BA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63237" y="2014909"/>
                <a:ext cx="506184" cy="506184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F3F40">
                      <a:lumMod val="92000"/>
                      <a:lumOff val="8000"/>
                    </a:srgbClr>
                  </a:gs>
                  <a:gs pos="100000">
                    <a:srgbClr val="870000">
                      <a:lumMod val="60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marL="0" marR="0" lvl="0" indent="0" algn="l" defTabSz="54864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6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F815584-0082-D746-8383-AD02C6ED44B8}"/>
                  </a:ext>
                </a:extLst>
              </p:cNvPr>
              <p:cNvSpPr txBox="1"/>
              <p:nvPr/>
            </p:nvSpPr>
            <p:spPr>
              <a:xfrm>
                <a:off x="3219886" y="2201530"/>
                <a:ext cx="380811" cy="1384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855878" rtl="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i="1" dirty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2</a:t>
                </a:r>
                <a:r>
                  <a:rPr kumimoji="0" lang="en-US" sz="12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Arial" charset="0"/>
                    <a:cs typeface="Arial" charset="0"/>
                  </a:rPr>
                  <a:t>018</a:t>
                </a: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2821C26-A473-1B43-BE16-A7C05C999500}"/>
                </a:ext>
              </a:extLst>
            </p:cNvPr>
            <p:cNvSpPr txBox="1"/>
            <p:nvPr/>
          </p:nvSpPr>
          <p:spPr>
            <a:xfrm>
              <a:off x="1974121" y="1569629"/>
              <a:ext cx="1946149" cy="4154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5836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4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GMI All-Sky Radiances </a:t>
              </a:r>
              <a:endParaRPr kumimoji="0" lang="en-US" sz="144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ctr" defTabSz="65836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Updated Radiation 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B1F9BE4-3BA9-D548-9E59-08E2A424A85E}"/>
              </a:ext>
            </a:extLst>
          </p:cNvPr>
          <p:cNvSpPr txBox="1"/>
          <p:nvPr/>
        </p:nvSpPr>
        <p:spPr>
          <a:xfrm>
            <a:off x="6117544" y="3152735"/>
            <a:ext cx="159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JEDI ODAS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MOM6 L72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Hybrid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EnVar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9508AFD-824F-E248-B8A5-65CE435AD9D0}"/>
              </a:ext>
            </a:extLst>
          </p:cNvPr>
          <p:cNvGrpSpPr/>
          <p:nvPr/>
        </p:nvGrpSpPr>
        <p:grpSpPr>
          <a:xfrm>
            <a:off x="6367527" y="2459725"/>
            <a:ext cx="657331" cy="657331"/>
            <a:chOff x="5322459" y="2147937"/>
            <a:chExt cx="547776" cy="54777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EFA9D16-DE69-C747-BA62-5F0FB0704C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22459" y="2147937"/>
              <a:ext cx="547776" cy="547776"/>
            </a:xfrm>
            <a:prstGeom prst="ellipse">
              <a:avLst/>
            </a:prstGeom>
            <a:solidFill>
              <a:srgbClr val="FFBCB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00B9F37-A320-6B4B-89E5-314AF1AB4D15}"/>
                </a:ext>
              </a:extLst>
            </p:cNvPr>
            <p:cNvSpPr txBox="1"/>
            <p:nvPr/>
          </p:nvSpPr>
          <p:spPr>
            <a:xfrm>
              <a:off x="5415002" y="2362505"/>
              <a:ext cx="380811" cy="1384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D04DA62-FB81-C34D-BA1F-10993FB26C56}"/>
              </a:ext>
            </a:extLst>
          </p:cNvPr>
          <p:cNvGrpSpPr/>
          <p:nvPr/>
        </p:nvGrpSpPr>
        <p:grpSpPr>
          <a:xfrm>
            <a:off x="8815642" y="1427978"/>
            <a:ext cx="778716" cy="778716"/>
            <a:chOff x="7414412" y="1322130"/>
            <a:chExt cx="648930" cy="64893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4261E93-382C-CC48-8F4B-7EFEAD11C9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14412" y="1322130"/>
              <a:ext cx="648930" cy="648930"/>
            </a:xfrm>
            <a:prstGeom prst="ellipse">
              <a:avLst/>
            </a:prstGeom>
            <a:gradFill flip="none" rotWithShape="1">
              <a:gsLst>
                <a:gs pos="52000">
                  <a:srgbClr val="FF3F40">
                    <a:lumMod val="92000"/>
                    <a:lumOff val="8000"/>
                  </a:srgbClr>
                </a:gs>
                <a:gs pos="100000">
                  <a:srgbClr val="870000">
                    <a:lumMod val="6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marL="0" marR="0" lvl="0" indent="0" algn="l" defTabSz="54864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16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A7D8FCB-4118-654A-81C7-504C4F5F1125}"/>
                </a:ext>
              </a:extLst>
            </p:cNvPr>
            <p:cNvSpPr txBox="1"/>
            <p:nvPr/>
          </p:nvSpPr>
          <p:spPr>
            <a:xfrm>
              <a:off x="7554790" y="1567672"/>
              <a:ext cx="380811" cy="15233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855878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2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Arial" charset="0"/>
                  <a:cs typeface="Arial" charset="0"/>
                </a:rPr>
                <a:t>2024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4119DA9-514C-7C4E-A27B-9C878EC64FEF}"/>
              </a:ext>
            </a:extLst>
          </p:cNvPr>
          <p:cNvSpPr txBox="1"/>
          <p:nvPr/>
        </p:nvSpPr>
        <p:spPr>
          <a:xfrm>
            <a:off x="5979417" y="967816"/>
            <a:ext cx="1749991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4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132 Levels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New Microphysics</a:t>
            </a: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More All-Sky </a:t>
            </a:r>
            <a:r>
              <a:rPr lang="en-US" sz="1200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MW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Arial" charset="0"/>
              <a:ea typeface="ＭＳ Ｐゴシック" charset="-128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793A6F3-ED4A-8E43-B48A-3B0E3D21CE00}"/>
              </a:ext>
            </a:extLst>
          </p:cNvPr>
          <p:cNvSpPr>
            <a:spLocks noChangeAspect="1"/>
          </p:cNvSpPr>
          <p:nvPr/>
        </p:nvSpPr>
        <p:spPr>
          <a:xfrm>
            <a:off x="6298358" y="1653020"/>
            <a:ext cx="658368" cy="658369"/>
          </a:xfrm>
          <a:prstGeom prst="ellipse">
            <a:avLst/>
          </a:prstGeom>
          <a:gradFill flip="none" rotWithShape="1">
            <a:gsLst>
              <a:gs pos="52000">
                <a:srgbClr val="FF3F40">
                  <a:lumMod val="92000"/>
                  <a:lumOff val="8000"/>
                </a:srgbClr>
              </a:gs>
              <a:gs pos="100000">
                <a:srgbClr val="870000">
                  <a:lumMod val="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1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6E3F602-CB4B-604F-ABAE-8E899539C530}"/>
              </a:ext>
            </a:extLst>
          </p:cNvPr>
          <p:cNvSpPr txBox="1"/>
          <p:nvPr/>
        </p:nvSpPr>
        <p:spPr>
          <a:xfrm>
            <a:off x="6380982" y="1896931"/>
            <a:ext cx="456973" cy="1661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85587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2020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BE2462A-D856-DD4B-AC58-07062CF3BA3A}"/>
              </a:ext>
            </a:extLst>
          </p:cNvPr>
          <p:cNvSpPr txBox="1"/>
          <p:nvPr/>
        </p:nvSpPr>
        <p:spPr>
          <a:xfrm>
            <a:off x="7537808" y="936225"/>
            <a:ext cx="169026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40" b="1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9-km Grid</a:t>
            </a:r>
            <a:endParaRPr lang="en-US" sz="1200" dirty="0">
              <a:solidFill>
                <a:schemeClr val="bg2">
                  <a:lumMod val="10000"/>
                </a:schemeClr>
              </a:solidFill>
              <a:latin typeface="Arial" charset="0"/>
              <a:ea typeface="ＭＳ Ｐゴシック" charset="-128"/>
            </a:endParaRPr>
          </a:p>
          <a:p>
            <a:pPr marL="0" marR="0" lvl="0" indent="0" algn="ctr" defTabSz="54864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2">
                    <a:lumMod val="10000"/>
                  </a:schemeClr>
                </a:solidFill>
                <a:latin typeface="Arial" charset="0"/>
                <a:ea typeface="ＭＳ Ｐゴシック" charset="-128"/>
              </a:rPr>
              <a:t>Nonhydrostatic</a:t>
            </a:r>
            <a:endParaRPr lang="en-US" sz="1440" dirty="0">
              <a:solidFill>
                <a:schemeClr val="bg2">
                  <a:lumMod val="10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F1F79D7-BD01-FE48-B8B8-FADD401323D6}"/>
              </a:ext>
            </a:extLst>
          </p:cNvPr>
          <p:cNvSpPr txBox="1"/>
          <p:nvPr/>
        </p:nvSpPr>
        <p:spPr>
          <a:xfrm>
            <a:off x="786732" y="313914"/>
            <a:ext cx="1053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Moving toward a JEDI-based GEOS system for coupled DA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5537677-679C-2A45-A9B2-DAE6D1F6C6FA}"/>
              </a:ext>
            </a:extLst>
          </p:cNvPr>
          <p:cNvSpPr/>
          <p:nvPr/>
        </p:nvSpPr>
        <p:spPr>
          <a:xfrm rot="18486688">
            <a:off x="2215911" y="5606525"/>
            <a:ext cx="1988855" cy="357021"/>
          </a:xfrm>
          <a:prstGeom prst="rect">
            <a:avLst/>
          </a:prstGeom>
          <a:noFill/>
          <a:ln w="6350">
            <a:noFill/>
          </a:ln>
        </p:spPr>
        <p:txBody>
          <a:bodyPr wrap="square" lIns="109728" tIns="54864" rIns="109728" bIns="54864">
            <a:spAutoFit/>
          </a:bodyPr>
          <a:lstStyle/>
          <a:p>
            <a:pPr marL="0" marR="0" lvl="0" indent="0" algn="ctr" defTabSz="54864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GEOS S2S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6EF944-6165-4040-AA66-606C75D4C1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9</a:t>
            </a:fld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B7B700D-DF9C-4FE3-84DF-D6509D8E62D8}"/>
              </a:ext>
            </a:extLst>
          </p:cNvPr>
          <p:cNvSpPr/>
          <p:nvPr/>
        </p:nvSpPr>
        <p:spPr>
          <a:xfrm rot="20325295">
            <a:off x="473101" y="1884686"/>
            <a:ext cx="9430337" cy="2796470"/>
          </a:xfrm>
          <a:prstGeom prst="ellipse">
            <a:avLst/>
          </a:prstGeom>
          <a:noFill/>
          <a:ln w="38100">
            <a:solidFill>
              <a:srgbClr val="FF2F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8840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FFFFFF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 smtClean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7050</TotalTime>
  <Words>982</Words>
  <Application>Microsoft Office PowerPoint</Application>
  <PresentationFormat>Widescreen</PresentationFormat>
  <Paragraphs>280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Gelaro, Ronald (GSFC-6101)</dc:creator>
  <cp:lastModifiedBy>McCarty, Will (GSFC-6101)</cp:lastModifiedBy>
  <cp:revision>318</cp:revision>
  <cp:lastPrinted>2020-01-03T15:55:25Z</cp:lastPrinted>
  <dcterms:created xsi:type="dcterms:W3CDTF">2019-12-03T15:15:30Z</dcterms:created>
  <dcterms:modified xsi:type="dcterms:W3CDTF">2020-11-08T20:26:29Z</dcterms:modified>
</cp:coreProperties>
</file>