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5328" r:id="rId17"/>
    <p:sldId id="272" r:id="rId18"/>
    <p:sldId id="2732"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gGFep1M82noeX5lvtzAt4X6KqdZ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nessa Escoba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9F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7795D8-C52F-405C-812C-6B1D6023B827}">
  <a:tblStyle styleId="{B67795D8-C52F-405C-812C-6B1D6023B82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p:restoredTop sz="64148"/>
  </p:normalViewPr>
  <p:slideViewPr>
    <p:cSldViewPr snapToGrid="0" snapToObjects="1">
      <p:cViewPr varScale="1">
        <p:scale>
          <a:sx n="79" d="100"/>
          <a:sy n="79" d="100"/>
        </p:scale>
        <p:origin x="5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211138" y="387350"/>
            <a:ext cx="7445376" cy="4189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1:notes"/>
          <p:cNvSpPr txBox="1">
            <a:spLocks noGrp="1"/>
          </p:cNvSpPr>
          <p:nvPr>
            <p:ph type="body" idx="1"/>
          </p:nvPr>
        </p:nvSpPr>
        <p:spPr>
          <a:xfrm>
            <a:off x="702310" y="4732126"/>
            <a:ext cx="5618480" cy="3878792"/>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dirty="0"/>
              <a:t>10 mins overview of the overall UE activities in NESDIS/NOAA, so that this technical SAT discussion be part of it</a:t>
            </a:r>
            <a:endParaRPr dirty="0"/>
          </a:p>
        </p:txBody>
      </p:sp>
      <p:sp>
        <p:nvSpPr>
          <p:cNvPr id="122" name="Google Shape;122;p1:notes"/>
          <p:cNvSpPr txBox="1">
            <a:spLocks noGrp="1"/>
          </p:cNvSpPr>
          <p:nvPr>
            <p:ph type="sldNum" idx="12"/>
          </p:nvPr>
        </p:nvSpPr>
        <p:spPr>
          <a:xfrm>
            <a:off x="3978132" y="8842030"/>
            <a:ext cx="3043343" cy="465455"/>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Motivation for UE is knowing your last stop!</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6" name="Google Shape;30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42EA2D-2B68-4347-A2BF-1184B56E27D7}" type="slidenum">
              <a:rPr lang="en-US" smtClean="0"/>
              <a:t>16</a:t>
            </a:fld>
            <a:endParaRPr lang="en-US"/>
          </a:p>
        </p:txBody>
      </p:sp>
    </p:spTree>
    <p:extLst>
      <p:ext uri="{BB962C8B-B14F-4D97-AF65-F5344CB8AC3E}">
        <p14:creationId xmlns:p14="http://schemas.microsoft.com/office/powerpoint/2010/main" val="3027296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7: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At each review, KDP, and milestone, the program is expected to be at certain maturity.  Specific places where the agencies make decisions:</a:t>
            </a:r>
            <a:endParaRPr/>
          </a:p>
          <a:p>
            <a:pPr marL="457200" lvl="0" indent="-298450" algn="l" rtl="0">
              <a:lnSpc>
                <a:spcPct val="115000"/>
              </a:lnSpc>
              <a:spcBef>
                <a:spcPts val="1200"/>
              </a:spcBef>
              <a:spcAft>
                <a:spcPts val="0"/>
              </a:spcAft>
              <a:buClr>
                <a:schemeClr val="dk1"/>
              </a:buClr>
              <a:buSzPts val="1100"/>
              <a:buFont typeface="Arial"/>
              <a:buChar char="●"/>
            </a:pPr>
            <a:r>
              <a:rPr lang="en-US"/>
              <a:t>SRR: Requirements are baselined.</a:t>
            </a:r>
            <a:endParaRPr/>
          </a:p>
          <a:p>
            <a:pPr marL="457200" lvl="0" indent="-298450" algn="l" rtl="0">
              <a:lnSpc>
                <a:spcPct val="115000"/>
              </a:lnSpc>
              <a:spcBef>
                <a:spcPts val="0"/>
              </a:spcBef>
              <a:spcAft>
                <a:spcPts val="0"/>
              </a:spcAft>
              <a:buClr>
                <a:schemeClr val="dk1"/>
              </a:buClr>
              <a:buSzPts val="1100"/>
              <a:buFont typeface="Arial"/>
              <a:buChar char="●"/>
            </a:pPr>
            <a:r>
              <a:rPr lang="en-US"/>
              <a:t>ASM and MS2: approval for major acquisitions.</a:t>
            </a:r>
            <a:endParaRPr/>
          </a:p>
          <a:p>
            <a:pPr marL="457200" lvl="0" indent="-298450" algn="l" rtl="0">
              <a:lnSpc>
                <a:spcPct val="115000"/>
              </a:lnSpc>
              <a:spcBef>
                <a:spcPts val="0"/>
              </a:spcBef>
              <a:spcAft>
                <a:spcPts val="0"/>
              </a:spcAft>
              <a:buClr>
                <a:schemeClr val="dk1"/>
              </a:buClr>
              <a:buSzPts val="1100"/>
              <a:buFont typeface="Arial"/>
              <a:buChar char="●"/>
            </a:pPr>
            <a:r>
              <a:rPr lang="en-US"/>
              <a:t>MS2: program life cycle cost and schedule commitment to DOC.</a:t>
            </a:r>
            <a:endParaRPr/>
          </a:p>
          <a:p>
            <a:pPr marL="457200" lvl="0" indent="-298450" algn="l" rtl="0">
              <a:lnSpc>
                <a:spcPct val="115000"/>
              </a:lnSpc>
              <a:spcBef>
                <a:spcPts val="0"/>
              </a:spcBef>
              <a:spcAft>
                <a:spcPts val="0"/>
              </a:spcAft>
              <a:buClr>
                <a:schemeClr val="dk1"/>
              </a:buClr>
              <a:buSzPts val="1100"/>
              <a:buFont typeface="Arial"/>
              <a:buChar char="●"/>
            </a:pPr>
            <a:r>
              <a:rPr lang="en-US"/>
              <a:t>MS3 and KDP-C: LCC and schedule commitment to Congress.</a:t>
            </a:r>
            <a:endParaRPr/>
          </a:p>
          <a:p>
            <a:pPr marL="0" lvl="0" indent="0" algn="l" rtl="0">
              <a:lnSpc>
                <a:spcPct val="100000"/>
              </a:lnSpc>
              <a:spcBef>
                <a:spcPts val="1200"/>
              </a:spcBef>
              <a:spcAft>
                <a:spcPts val="0"/>
              </a:spcAft>
              <a:buClr>
                <a:schemeClr val="dk1"/>
              </a:buClr>
              <a:buSzPts val="1400"/>
              <a:buFont typeface="Arial"/>
              <a:buNone/>
            </a:pPr>
            <a:endParaRPr sz="1300"/>
          </a:p>
          <a:p>
            <a:pPr marL="0" lvl="0" indent="0" algn="l" rtl="0">
              <a:lnSpc>
                <a:spcPct val="100000"/>
              </a:lnSpc>
              <a:spcBef>
                <a:spcPts val="0"/>
              </a:spcBef>
              <a:spcAft>
                <a:spcPts val="0"/>
              </a:spcAft>
              <a:buClr>
                <a:schemeClr val="dk1"/>
              </a:buClr>
              <a:buSzPts val="1400"/>
              <a:buFont typeface="Arial"/>
              <a:buNone/>
            </a:pPr>
            <a:r>
              <a:rPr lang="en-US" sz="1300"/>
              <a:t>Details on each milestone can be found in NOAA/NESDIS Project Milestones Procedural Requirements NESDIS-PR-1223.1, Dec 2020</a:t>
            </a:r>
            <a:endParaRPr sz="1300"/>
          </a:p>
          <a:p>
            <a:pPr marL="0" lvl="0" indent="0" algn="l" rtl="0">
              <a:lnSpc>
                <a:spcPct val="100000"/>
              </a:lnSpc>
              <a:spcBef>
                <a:spcPts val="0"/>
              </a:spcBef>
              <a:spcAft>
                <a:spcPts val="0"/>
              </a:spcAft>
              <a:buClr>
                <a:srgbClr val="124163"/>
              </a:buClr>
              <a:buSzPts val="1400"/>
              <a:buFont typeface="Arial"/>
              <a:buNone/>
            </a:pPr>
            <a:r>
              <a:rPr lang="en-US" sz="1300">
                <a:solidFill>
                  <a:srgbClr val="124163"/>
                </a:solidFill>
              </a:rPr>
              <a:t>NASA Project Life Cycle Phases and Key Decision Point (KDP) combined with DOC Program Decision Milestones</a:t>
            </a:r>
            <a:endParaRPr sz="1300">
              <a:solidFill>
                <a:srgbClr val="124163"/>
              </a:solidFill>
            </a:endParaRPr>
          </a:p>
          <a:p>
            <a:pPr marL="0" lvl="0" indent="0" algn="l" rtl="0">
              <a:lnSpc>
                <a:spcPct val="100000"/>
              </a:lnSpc>
              <a:spcBef>
                <a:spcPts val="0"/>
              </a:spcBef>
              <a:spcAft>
                <a:spcPts val="0"/>
              </a:spcAft>
              <a:buClr>
                <a:schemeClr val="dk1"/>
              </a:buClr>
              <a:buSzPts val="1800"/>
              <a:buFont typeface="Arial"/>
              <a:buNone/>
            </a:pPr>
            <a:r>
              <a:rPr lang="en-US" sz="1300"/>
              <a:t>Details on each NASA milestone can be found in NASA Space Flight Program and Project Management Handbook. NPR 7120.5</a:t>
            </a:r>
            <a:endParaRPr sz="1300"/>
          </a:p>
          <a:p>
            <a:pPr marL="0" lvl="0" indent="0" algn="l" rtl="0">
              <a:lnSpc>
                <a:spcPct val="100000"/>
              </a:lnSpc>
              <a:spcBef>
                <a:spcPts val="0"/>
              </a:spcBef>
              <a:spcAft>
                <a:spcPts val="0"/>
              </a:spcAft>
              <a:buClr>
                <a:schemeClr val="dk1"/>
              </a:buClr>
              <a:buSzPts val="1400"/>
              <a:buFont typeface="Arial"/>
              <a:buNone/>
            </a:pPr>
            <a:endParaRPr/>
          </a:p>
        </p:txBody>
      </p:sp>
      <p:sp>
        <p:nvSpPr>
          <p:cNvPr id="352" name="Google Shape;352;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798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asked to give a talk I was asked to:</a:t>
            </a:r>
            <a:endParaRPr/>
          </a:p>
          <a:p>
            <a:pPr marL="0" lvl="0" indent="0" algn="l" rtl="0">
              <a:spcBef>
                <a:spcPts val="0"/>
              </a:spcBef>
              <a:spcAft>
                <a:spcPts val="0"/>
              </a:spcAft>
              <a:buNone/>
            </a:pPr>
            <a:r>
              <a:rPr lang="en-US"/>
              <a:t>I want to Flip this statement around to say ….</a:t>
            </a: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want out of your UE?</a:t>
            </a:r>
            <a:endParaRPr/>
          </a:p>
          <a:p>
            <a:pPr marL="0" lvl="0" indent="0" algn="l" rtl="0">
              <a:spcBef>
                <a:spcPts val="0"/>
              </a:spcBef>
              <a:spcAft>
                <a:spcPts val="0"/>
              </a:spcAft>
              <a:buNone/>
            </a:pPr>
            <a:endParaRPr/>
          </a:p>
          <a:p>
            <a:pPr marL="0" lvl="0" indent="0" algn="l" rtl="0">
              <a:spcBef>
                <a:spcPts val="0"/>
              </a:spcBef>
              <a:spcAft>
                <a:spcPts val="0"/>
              </a:spcAft>
              <a:buNone/>
            </a:pPr>
            <a:r>
              <a:rPr lang="en-US"/>
              <a:t>Turns out we know a lot about users and its important we bring that knowledge to the table…. So gathering a baseline… understanding what we already know will help with evolving bringing value to the process. </a:t>
            </a:r>
            <a:endParaRPr/>
          </a:p>
        </p:txBody>
      </p:sp>
      <p:sp>
        <p:nvSpPr>
          <p:cNvPr id="141" name="Google Shape;14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need to understand Internal priorities and goals. What are we trying to accomplish with UE?  Are we lookkng to expand our users?  Dig deeper into thematic areas?  DO we have targeted users? </a:t>
            </a:r>
            <a:endParaRPr/>
          </a:p>
          <a:p>
            <a:pPr marL="0" marR="0" lvl="0" indent="0" algn="l" rtl="0">
              <a:lnSpc>
                <a:spcPct val="100000"/>
              </a:lnSpc>
              <a:spcBef>
                <a:spcPts val="0"/>
              </a:spcBef>
              <a:spcAft>
                <a:spcPts val="0"/>
              </a:spcAft>
              <a:buClr>
                <a:schemeClr val="dk1"/>
              </a:buClr>
              <a:buSzPts val="1200"/>
              <a:buFont typeface="Arial"/>
              <a:buNone/>
            </a:pPr>
            <a:r>
              <a:rPr lang="en-US"/>
              <a:t>This helps frame the UE effort ….   And most importantly What is achievable?  </a:t>
            </a:r>
            <a:endParaRPr/>
          </a:p>
          <a:p>
            <a:pPr marL="0" lvl="0" indent="0" algn="l" rtl="0">
              <a:spcBef>
                <a:spcPts val="0"/>
              </a:spcBef>
              <a:spcAft>
                <a:spcPts val="0"/>
              </a:spcAft>
              <a:buNone/>
            </a:pPr>
            <a:endParaRPr/>
          </a:p>
          <a:p>
            <a:pPr marL="0" lvl="0" indent="0" algn="l" rtl="0">
              <a:spcBef>
                <a:spcPts val="0"/>
              </a:spcBef>
              <a:spcAft>
                <a:spcPts val="0"/>
              </a:spcAft>
              <a:buNone/>
            </a:pPr>
            <a:r>
              <a:rPr lang="en-US"/>
              <a:t>UE is done from a solution/mission/product agnostic perspective because not all the needs we collect will be applied to the same mission or Organization.   This is why the goals are so important-you first have to identify what fall within our mission or organizational scope. </a:t>
            </a:r>
            <a:endParaRPr/>
          </a:p>
          <a:p>
            <a:pPr marL="0" lvl="0" indent="0" algn="l" rtl="0">
              <a:spcBef>
                <a:spcPts val="0"/>
              </a:spcBef>
              <a:spcAft>
                <a:spcPts val="0"/>
              </a:spcAft>
              <a:buNone/>
            </a:pPr>
            <a:br>
              <a:rPr lang="en-US"/>
            </a:br>
            <a:r>
              <a:rPr lang="en-US"/>
              <a:t>You wont satisfy all needs but you can identify those that pertain to you and your mission statements.</a:t>
            </a:r>
            <a:endParaRPr/>
          </a:p>
        </p:txBody>
      </p:sp>
      <p:sp>
        <p:nvSpPr>
          <p:cNvPr id="155" name="Google Shape;1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User needs are fairly stable and tent to evolve over time.  Although user needs can have abrupt changes, it usually the environment that changed as the needs of the users evolve to adapt to the changing environment.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we need to stop and ask what are the needs changing and what are the needs that are evolving… and why.  Is it service?  Is it training?  Is it technology? Is it organizational culture.  </a:t>
            </a:r>
          </a:p>
          <a:p>
            <a:pPr marL="0" lvl="0" indent="0" algn="l" rtl="0">
              <a:spcBef>
                <a:spcPts val="0"/>
              </a:spcBef>
              <a:spcAft>
                <a:spcPts val="0"/>
              </a:spcAft>
              <a:buNone/>
            </a:pPr>
            <a:r>
              <a:rPr lang="en-US" dirty="0"/>
              <a:t>These are important things to ask because only some some will be in our control to address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user needs for the satellite tech development tend to evolve over time.. Growing and developing into more advanced or mature ways of applying information.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Through our UE, we  identify how needs are evolving in our baseline data research which allows us to ask better questions in our engagement … and we do this from a solution agnostic perspective.</a:t>
            </a:r>
            <a:endParaRPr dirty="0"/>
          </a:p>
          <a:p>
            <a:pPr marL="0" lvl="0" indent="0" algn="l" rtl="0">
              <a:spcBef>
                <a:spcPts val="0"/>
              </a:spcBef>
              <a:spcAft>
                <a:spcPts val="0"/>
              </a:spcAft>
              <a:buNone/>
            </a:pPr>
            <a:br>
              <a:rPr lang="en-US" dirty="0"/>
            </a:br>
            <a:r>
              <a:rPr lang="en-US" dirty="0"/>
              <a:t>If we only look at UE from the GEO or LEO perspective, we may miss how needs truly evolve and think they are changing.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Once Q1 and Q2 are addressed the process for user need translation can begin. </a:t>
            </a:r>
            <a:endParaRPr dirty="0"/>
          </a:p>
        </p:txBody>
      </p:sp>
      <p:sp>
        <p:nvSpPr>
          <p:cNvPr id="178" name="Google Shape;1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Gathering of needs at a granular level and translating needs into requirements</a:t>
            </a:r>
            <a:endParaRPr/>
          </a:p>
          <a:p>
            <a:pPr marL="0" marR="0" lvl="0" indent="0" algn="l" rtl="0">
              <a:lnSpc>
                <a:spcPct val="100000"/>
              </a:lnSpc>
              <a:spcBef>
                <a:spcPts val="0"/>
              </a:spcBef>
              <a:spcAft>
                <a:spcPts val="0"/>
              </a:spcAft>
              <a:buClr>
                <a:schemeClr val="dk1"/>
              </a:buClr>
              <a:buSzPts val="1200"/>
              <a:buFont typeface="Arial"/>
              <a:buNone/>
            </a:pPr>
            <a:r>
              <a:rPr lang="en-US"/>
              <a:t>Translating needs to fit a technical observation need </a:t>
            </a:r>
            <a:endParaRPr/>
          </a:p>
          <a:p>
            <a:pPr marL="0" lvl="0" indent="0" algn="l" rtl="0">
              <a:spcBef>
                <a:spcPts val="0"/>
              </a:spcBef>
              <a:spcAft>
                <a:spcPts val="0"/>
              </a:spcAft>
              <a:buNone/>
            </a:pPr>
            <a:endParaRPr/>
          </a:p>
        </p:txBody>
      </p:sp>
      <p:sp>
        <p:nvSpPr>
          <p:cNvPr id="227" name="Google Shape;22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3" name="Google Shape;24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1.xml"/><Relationship Id="rId6" Type="http://schemas.openxmlformats.org/officeDocument/2006/relationships/hyperlink" Target="http://www.noaa.gov/research" TargetMode="Externa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6.png"/><Relationship Id="rId14" Type="http://schemas.openxmlformats.org/officeDocument/2006/relationships/hyperlink" Target="http://www.noaa.gov/weather"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k Blue">
  <p:cSld name="Dk Blue">
    <p:spTree>
      <p:nvGrpSpPr>
        <p:cNvPr id="1" name="Shape 20"/>
        <p:cNvGrpSpPr/>
        <p:nvPr/>
      </p:nvGrpSpPr>
      <p:grpSpPr>
        <a:xfrm>
          <a:off x="0" y="0"/>
          <a:ext cx="0" cy="0"/>
          <a:chOff x="0" y="0"/>
          <a:chExt cx="0" cy="0"/>
        </a:xfrm>
      </p:grpSpPr>
      <p:sp>
        <p:nvSpPr>
          <p:cNvPr id="21" name="Google Shape;21;p19"/>
          <p:cNvSpPr/>
          <p:nvPr/>
        </p:nvSpPr>
        <p:spPr>
          <a:xfrm>
            <a:off x="399677" y="7"/>
            <a:ext cx="11789202" cy="4267199"/>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 name="Google Shape;22;p19"/>
          <p:cNvSpPr>
            <a:spLocks noGrp="1"/>
          </p:cNvSpPr>
          <p:nvPr>
            <p:ph type="pic" idx="2"/>
          </p:nvPr>
        </p:nvSpPr>
        <p:spPr>
          <a:xfrm>
            <a:off x="404997" y="4267200"/>
            <a:ext cx="11783878" cy="25908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252C31"/>
              </a:buClr>
              <a:buSzPts val="2800"/>
              <a:buFont typeface="Arial"/>
              <a:buChar char="•"/>
              <a:defRPr sz="2800" b="0" i="0" u="none" strike="noStrike" cap="none">
                <a:solidFill>
                  <a:srgbClr val="252C31"/>
                </a:solidFill>
                <a:latin typeface="Arial"/>
                <a:ea typeface="Arial"/>
                <a:cs typeface="Arial"/>
                <a:sym typeface="Arial"/>
              </a:defRPr>
            </a:lvl2pPr>
            <a:lvl3pPr marR="0" lvl="2" algn="l" rtl="0">
              <a:lnSpc>
                <a:spcPct val="100000"/>
              </a:lnSpc>
              <a:spcBef>
                <a:spcPts val="480"/>
              </a:spcBef>
              <a:spcAft>
                <a:spcPts val="0"/>
              </a:spcAft>
              <a:buClr>
                <a:srgbClr val="252C31"/>
              </a:buClr>
              <a:buSzPts val="2400"/>
              <a:buFont typeface="Arial"/>
              <a:buChar char="•"/>
              <a:defRPr sz="2400" b="0" i="0" u="none" strike="noStrike" cap="none">
                <a:solidFill>
                  <a:srgbClr val="252C31"/>
                </a:solidFill>
                <a:latin typeface="Arial"/>
                <a:ea typeface="Arial"/>
                <a:cs typeface="Arial"/>
                <a:sym typeface="Arial"/>
              </a:defRPr>
            </a:lvl3pPr>
            <a:lvl4pPr marR="0" lvl="3" algn="l" rtl="0">
              <a:lnSpc>
                <a:spcPct val="100000"/>
              </a:lnSpc>
              <a:spcBef>
                <a:spcPts val="400"/>
              </a:spcBef>
              <a:spcAft>
                <a:spcPts val="0"/>
              </a:spcAft>
              <a:buClr>
                <a:srgbClr val="252C31"/>
              </a:buClr>
              <a:buSzPts val="2000"/>
              <a:buFont typeface="Arial"/>
              <a:buChar char="•"/>
              <a:defRPr sz="2000" b="0" i="0" u="none" strike="noStrike" cap="none">
                <a:solidFill>
                  <a:srgbClr val="252C31"/>
                </a:solidFill>
                <a:latin typeface="Arial"/>
                <a:ea typeface="Arial"/>
                <a:cs typeface="Arial"/>
                <a:sym typeface="Arial"/>
              </a:defRPr>
            </a:lvl4pPr>
            <a:lvl5pPr marR="0" lvl="4" algn="l" rtl="0">
              <a:lnSpc>
                <a:spcPct val="100000"/>
              </a:lnSpc>
              <a:spcBef>
                <a:spcPts val="360"/>
              </a:spcBef>
              <a:spcAft>
                <a:spcPts val="0"/>
              </a:spcAft>
              <a:buClr>
                <a:srgbClr val="252C31"/>
              </a:buClr>
              <a:buSzPts val="1800"/>
              <a:buFont typeface="Arial"/>
              <a:buChar char="•"/>
              <a:defRPr sz="1800" b="0" i="0" u="none" strike="noStrike" cap="none">
                <a:solidFill>
                  <a:srgbClr val="252C31"/>
                </a:solidFill>
                <a:latin typeface="Arial"/>
                <a:ea typeface="Arial"/>
                <a:cs typeface="Arial"/>
                <a:sym typeface="Arial"/>
              </a:defRPr>
            </a:lvl5pPr>
            <a:lvl6pPr marR="0" lvl="5" algn="l" rtl="0">
              <a:lnSpc>
                <a:spcPct val="100000"/>
              </a:lnSpc>
              <a:spcBef>
                <a:spcPts val="320"/>
              </a:spcBef>
              <a:spcAft>
                <a:spcPts val="0"/>
              </a:spcAft>
              <a:buClr>
                <a:srgbClr val="252C31"/>
              </a:buClr>
              <a:buSzPts val="1600"/>
              <a:buFont typeface="Arial"/>
              <a:buChar char="•"/>
              <a:defRPr sz="1600" b="0" i="0" u="none" strike="noStrike" cap="none">
                <a:solidFill>
                  <a:srgbClr val="252C3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 name="Google Shape;23;p19"/>
          <p:cNvSpPr txBox="1">
            <a:spLocks noGrp="1"/>
          </p:cNvSpPr>
          <p:nvPr>
            <p:ph type="body" idx="1"/>
          </p:nvPr>
        </p:nvSpPr>
        <p:spPr>
          <a:xfrm>
            <a:off x="1040445" y="2590798"/>
            <a:ext cx="1828800" cy="96012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360"/>
              </a:spcBef>
              <a:spcAft>
                <a:spcPts val="0"/>
              </a:spcAft>
              <a:buClr>
                <a:srgbClr val="D6F5FF"/>
              </a:buClr>
              <a:buSzPts val="1800"/>
              <a:buFont typeface="Arial"/>
              <a:buNone/>
              <a:defRPr sz="1800" b="1" i="0" u="none" strike="noStrike" cap="none">
                <a:solidFill>
                  <a:srgbClr val="D6F5FF"/>
                </a:solidFill>
                <a:latin typeface="Arial"/>
                <a:ea typeface="Arial"/>
                <a:cs typeface="Arial"/>
                <a:sym typeface="Arial"/>
              </a:defRPr>
            </a:lvl1pPr>
            <a:lvl2pPr marL="914400" marR="0" lvl="1" indent="-228600" algn="l">
              <a:lnSpc>
                <a:spcPct val="100000"/>
              </a:lnSpc>
              <a:spcBef>
                <a:spcPts val="360"/>
              </a:spcBef>
              <a:spcAft>
                <a:spcPts val="0"/>
              </a:spcAft>
              <a:buClr>
                <a:srgbClr val="252C31"/>
              </a:buClr>
              <a:buSzPts val="1800"/>
              <a:buFont typeface="Arial"/>
              <a:buNone/>
              <a:defRPr sz="1800" b="1" i="0" u="none" strike="noStrike" cap="none">
                <a:solidFill>
                  <a:srgbClr val="252C31"/>
                </a:solidFill>
                <a:latin typeface="Arial"/>
                <a:ea typeface="Arial"/>
                <a:cs typeface="Arial"/>
                <a:sym typeface="Arial"/>
              </a:defRPr>
            </a:lvl2pPr>
            <a:lvl3pPr marL="1371600" marR="0" lvl="2" indent="-228600" algn="l">
              <a:lnSpc>
                <a:spcPct val="100000"/>
              </a:lnSpc>
              <a:spcBef>
                <a:spcPts val="360"/>
              </a:spcBef>
              <a:spcAft>
                <a:spcPts val="0"/>
              </a:spcAft>
              <a:buClr>
                <a:srgbClr val="252C31"/>
              </a:buClr>
              <a:buSzPts val="1800"/>
              <a:buFont typeface="Arial"/>
              <a:buNone/>
              <a:defRPr sz="1800" b="1" i="0" u="none" strike="noStrike" cap="none">
                <a:solidFill>
                  <a:srgbClr val="252C31"/>
                </a:solidFill>
                <a:latin typeface="Arial"/>
                <a:ea typeface="Arial"/>
                <a:cs typeface="Arial"/>
                <a:sym typeface="Arial"/>
              </a:defRPr>
            </a:lvl3pPr>
            <a:lvl4pPr marL="1828800" marR="0" lvl="3" indent="-228600" algn="l">
              <a:lnSpc>
                <a:spcPct val="100000"/>
              </a:lnSpc>
              <a:spcBef>
                <a:spcPts val="360"/>
              </a:spcBef>
              <a:spcAft>
                <a:spcPts val="0"/>
              </a:spcAft>
              <a:buClr>
                <a:srgbClr val="252C31"/>
              </a:buClr>
              <a:buSzPts val="1800"/>
              <a:buFont typeface="Arial"/>
              <a:buNone/>
              <a:defRPr sz="1800" b="1" i="0" u="none" strike="noStrike" cap="none">
                <a:solidFill>
                  <a:srgbClr val="252C31"/>
                </a:solidFill>
                <a:latin typeface="Arial"/>
                <a:ea typeface="Arial"/>
                <a:cs typeface="Arial"/>
                <a:sym typeface="Arial"/>
              </a:defRPr>
            </a:lvl4pPr>
            <a:lvl5pPr marL="2286000" marR="0" lvl="4" indent="-228600" algn="l">
              <a:lnSpc>
                <a:spcPct val="100000"/>
              </a:lnSpc>
              <a:spcBef>
                <a:spcPts val="360"/>
              </a:spcBef>
              <a:spcAft>
                <a:spcPts val="0"/>
              </a:spcAft>
              <a:buClr>
                <a:srgbClr val="252C31"/>
              </a:buClr>
              <a:buSzPts val="1800"/>
              <a:buFont typeface="Arial"/>
              <a:buNone/>
              <a:defRPr sz="1800" b="1" i="0" u="none" strike="noStrike" cap="none">
                <a:solidFill>
                  <a:srgbClr val="252C31"/>
                </a:solidFill>
                <a:latin typeface="Arial"/>
                <a:ea typeface="Arial"/>
                <a:cs typeface="Arial"/>
                <a:sym typeface="Arial"/>
              </a:defRPr>
            </a:lvl5pPr>
            <a:lvl6pPr marL="2743200" marR="0" lvl="5" indent="-330200" algn="l">
              <a:lnSpc>
                <a:spcPct val="100000"/>
              </a:lnSpc>
              <a:spcBef>
                <a:spcPts val="320"/>
              </a:spcBef>
              <a:spcAft>
                <a:spcPts val="0"/>
              </a:spcAft>
              <a:buClr>
                <a:srgbClr val="252C31"/>
              </a:buClr>
              <a:buSzPts val="1600"/>
              <a:buFont typeface="Arial"/>
              <a:buChar char="•"/>
              <a:defRPr sz="1600" b="0" i="0" u="none" strike="noStrike" cap="none">
                <a:solidFill>
                  <a:srgbClr val="252C3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19"/>
          <p:cNvSpPr txBox="1">
            <a:spLocks noGrp="1"/>
          </p:cNvSpPr>
          <p:nvPr>
            <p:ph type="body" idx="3"/>
          </p:nvPr>
        </p:nvSpPr>
        <p:spPr>
          <a:xfrm>
            <a:off x="1040445" y="3733804"/>
            <a:ext cx="1727200" cy="268921"/>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320"/>
              </a:spcBef>
              <a:spcAft>
                <a:spcPts val="0"/>
              </a:spcAft>
              <a:buClr>
                <a:srgbClr val="D6F5FF"/>
              </a:buClr>
              <a:buSzPts val="1600"/>
              <a:buFont typeface="Arial"/>
              <a:buNone/>
              <a:defRPr sz="1600" b="0" i="0" u="none" strike="noStrike" cap="none">
                <a:solidFill>
                  <a:srgbClr val="D6F5FF"/>
                </a:solidFill>
                <a:latin typeface="Arial"/>
                <a:ea typeface="Arial"/>
                <a:cs typeface="Arial"/>
                <a:sym typeface="Arial"/>
              </a:defRPr>
            </a:lvl1pPr>
            <a:lvl2pPr marL="914400" marR="0" lvl="1" indent="-228600" algn="l">
              <a:lnSpc>
                <a:spcPct val="100000"/>
              </a:lnSpc>
              <a:spcBef>
                <a:spcPts val="360"/>
              </a:spcBef>
              <a:spcAft>
                <a:spcPts val="0"/>
              </a:spcAft>
              <a:buClr>
                <a:srgbClr val="252C31"/>
              </a:buClr>
              <a:buSzPts val="1800"/>
              <a:buFont typeface="Arial"/>
              <a:buNone/>
              <a:defRPr sz="1800" b="1" i="0" u="none" strike="noStrike" cap="none">
                <a:solidFill>
                  <a:srgbClr val="252C31"/>
                </a:solidFill>
                <a:latin typeface="Arial"/>
                <a:ea typeface="Arial"/>
                <a:cs typeface="Arial"/>
                <a:sym typeface="Arial"/>
              </a:defRPr>
            </a:lvl2pPr>
            <a:lvl3pPr marL="1371600" marR="0" lvl="2" indent="-228600" algn="l">
              <a:lnSpc>
                <a:spcPct val="100000"/>
              </a:lnSpc>
              <a:spcBef>
                <a:spcPts val="360"/>
              </a:spcBef>
              <a:spcAft>
                <a:spcPts val="0"/>
              </a:spcAft>
              <a:buClr>
                <a:srgbClr val="252C31"/>
              </a:buClr>
              <a:buSzPts val="1800"/>
              <a:buFont typeface="Arial"/>
              <a:buNone/>
              <a:defRPr sz="1800" b="1" i="0" u="none" strike="noStrike" cap="none">
                <a:solidFill>
                  <a:srgbClr val="252C31"/>
                </a:solidFill>
                <a:latin typeface="Arial"/>
                <a:ea typeface="Arial"/>
                <a:cs typeface="Arial"/>
                <a:sym typeface="Arial"/>
              </a:defRPr>
            </a:lvl3pPr>
            <a:lvl4pPr marL="1828800" marR="0" lvl="3" indent="-228600" algn="l">
              <a:lnSpc>
                <a:spcPct val="100000"/>
              </a:lnSpc>
              <a:spcBef>
                <a:spcPts val="360"/>
              </a:spcBef>
              <a:spcAft>
                <a:spcPts val="0"/>
              </a:spcAft>
              <a:buClr>
                <a:srgbClr val="252C31"/>
              </a:buClr>
              <a:buSzPts val="1800"/>
              <a:buFont typeface="Arial"/>
              <a:buNone/>
              <a:defRPr sz="1800" b="1" i="0" u="none" strike="noStrike" cap="none">
                <a:solidFill>
                  <a:srgbClr val="252C31"/>
                </a:solidFill>
                <a:latin typeface="Arial"/>
                <a:ea typeface="Arial"/>
                <a:cs typeface="Arial"/>
                <a:sym typeface="Arial"/>
              </a:defRPr>
            </a:lvl4pPr>
            <a:lvl5pPr marL="2286000" marR="0" lvl="4" indent="-228600" algn="l">
              <a:lnSpc>
                <a:spcPct val="100000"/>
              </a:lnSpc>
              <a:spcBef>
                <a:spcPts val="360"/>
              </a:spcBef>
              <a:spcAft>
                <a:spcPts val="0"/>
              </a:spcAft>
              <a:buClr>
                <a:srgbClr val="252C31"/>
              </a:buClr>
              <a:buSzPts val="1800"/>
              <a:buFont typeface="Arial"/>
              <a:buNone/>
              <a:defRPr sz="1800" b="1" i="0" u="none" strike="noStrike" cap="none">
                <a:solidFill>
                  <a:srgbClr val="252C31"/>
                </a:solidFill>
                <a:latin typeface="Arial"/>
                <a:ea typeface="Arial"/>
                <a:cs typeface="Arial"/>
                <a:sym typeface="Arial"/>
              </a:defRPr>
            </a:lvl5pPr>
            <a:lvl6pPr marL="2743200" marR="0" lvl="5" indent="-330200" algn="l">
              <a:lnSpc>
                <a:spcPct val="100000"/>
              </a:lnSpc>
              <a:spcBef>
                <a:spcPts val="320"/>
              </a:spcBef>
              <a:spcAft>
                <a:spcPts val="0"/>
              </a:spcAft>
              <a:buClr>
                <a:srgbClr val="252C31"/>
              </a:buClr>
              <a:buSzPts val="1600"/>
              <a:buFont typeface="Arial"/>
              <a:buChar char="•"/>
              <a:defRPr sz="1600" b="0" i="0" u="none" strike="noStrike" cap="none">
                <a:solidFill>
                  <a:srgbClr val="252C3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p19"/>
          <p:cNvSpPr txBox="1">
            <a:spLocks noGrp="1"/>
          </p:cNvSpPr>
          <p:nvPr>
            <p:ph type="body" idx="4"/>
          </p:nvPr>
        </p:nvSpPr>
        <p:spPr>
          <a:xfrm>
            <a:off x="3352800" y="768752"/>
            <a:ext cx="8128000" cy="135858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88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406400" algn="l">
              <a:lnSpc>
                <a:spcPct val="100000"/>
              </a:lnSpc>
              <a:spcBef>
                <a:spcPts val="560"/>
              </a:spcBef>
              <a:spcAft>
                <a:spcPts val="0"/>
              </a:spcAft>
              <a:buClr>
                <a:srgbClr val="252C31"/>
              </a:buClr>
              <a:buSzPts val="2800"/>
              <a:buFont typeface="Arial"/>
              <a:buChar char="•"/>
              <a:defRPr sz="2800" b="0" i="0" u="none" strike="noStrike" cap="none">
                <a:solidFill>
                  <a:srgbClr val="252C31"/>
                </a:solidFill>
                <a:latin typeface="Arial"/>
                <a:ea typeface="Arial"/>
                <a:cs typeface="Arial"/>
                <a:sym typeface="Arial"/>
              </a:defRPr>
            </a:lvl2pPr>
            <a:lvl3pPr marL="1371600" marR="0" lvl="2" indent="-381000" algn="l">
              <a:lnSpc>
                <a:spcPct val="100000"/>
              </a:lnSpc>
              <a:spcBef>
                <a:spcPts val="480"/>
              </a:spcBef>
              <a:spcAft>
                <a:spcPts val="0"/>
              </a:spcAft>
              <a:buClr>
                <a:srgbClr val="252C31"/>
              </a:buClr>
              <a:buSzPts val="2400"/>
              <a:buFont typeface="Arial"/>
              <a:buChar char="•"/>
              <a:defRPr sz="2400" b="0" i="0" u="none" strike="noStrike" cap="none">
                <a:solidFill>
                  <a:srgbClr val="252C31"/>
                </a:solidFill>
                <a:latin typeface="Arial"/>
                <a:ea typeface="Arial"/>
                <a:cs typeface="Arial"/>
                <a:sym typeface="Arial"/>
              </a:defRPr>
            </a:lvl3pPr>
            <a:lvl4pPr marL="1828800" marR="0" lvl="3" indent="-355600" algn="l">
              <a:lnSpc>
                <a:spcPct val="100000"/>
              </a:lnSpc>
              <a:spcBef>
                <a:spcPts val="400"/>
              </a:spcBef>
              <a:spcAft>
                <a:spcPts val="0"/>
              </a:spcAft>
              <a:buClr>
                <a:srgbClr val="252C31"/>
              </a:buClr>
              <a:buSzPts val="2000"/>
              <a:buFont typeface="Arial"/>
              <a:buChar char="•"/>
              <a:defRPr sz="2000" b="0" i="0" u="none" strike="noStrike" cap="none">
                <a:solidFill>
                  <a:srgbClr val="252C31"/>
                </a:solidFill>
                <a:latin typeface="Arial"/>
                <a:ea typeface="Arial"/>
                <a:cs typeface="Arial"/>
                <a:sym typeface="Arial"/>
              </a:defRPr>
            </a:lvl4pPr>
            <a:lvl5pPr marL="2286000" marR="0" lvl="4" indent="-342900" algn="l">
              <a:lnSpc>
                <a:spcPct val="100000"/>
              </a:lnSpc>
              <a:spcBef>
                <a:spcPts val="360"/>
              </a:spcBef>
              <a:spcAft>
                <a:spcPts val="0"/>
              </a:spcAft>
              <a:buClr>
                <a:srgbClr val="252C31"/>
              </a:buClr>
              <a:buSzPts val="1800"/>
              <a:buFont typeface="Arial"/>
              <a:buChar char="•"/>
              <a:defRPr sz="1800" b="0" i="0" u="none" strike="noStrike" cap="none">
                <a:solidFill>
                  <a:srgbClr val="252C31"/>
                </a:solidFill>
                <a:latin typeface="Arial"/>
                <a:ea typeface="Arial"/>
                <a:cs typeface="Arial"/>
                <a:sym typeface="Arial"/>
              </a:defRPr>
            </a:lvl5pPr>
            <a:lvl6pPr marL="2743200" marR="0" lvl="5" indent="-330200" algn="l">
              <a:lnSpc>
                <a:spcPct val="100000"/>
              </a:lnSpc>
              <a:spcBef>
                <a:spcPts val="320"/>
              </a:spcBef>
              <a:spcAft>
                <a:spcPts val="0"/>
              </a:spcAft>
              <a:buClr>
                <a:srgbClr val="252C31"/>
              </a:buClr>
              <a:buSzPts val="1600"/>
              <a:buFont typeface="Arial"/>
              <a:buChar char="•"/>
              <a:defRPr sz="1600" b="0" i="0" u="none" strike="noStrike" cap="none">
                <a:solidFill>
                  <a:srgbClr val="252C3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p19"/>
          <p:cNvSpPr txBox="1">
            <a:spLocks noGrp="1"/>
          </p:cNvSpPr>
          <p:nvPr>
            <p:ph type="body" idx="5"/>
          </p:nvPr>
        </p:nvSpPr>
        <p:spPr>
          <a:xfrm>
            <a:off x="3353382" y="2262194"/>
            <a:ext cx="8123355" cy="93821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rgbClr val="C4EDFF"/>
              </a:buClr>
              <a:buSzPts val="2800"/>
              <a:buFont typeface="Arial"/>
              <a:buNone/>
              <a:defRPr sz="2800" b="0" i="0" u="none" strike="noStrike" cap="none">
                <a:solidFill>
                  <a:srgbClr val="C4EDFF"/>
                </a:solidFill>
                <a:latin typeface="Arial"/>
                <a:ea typeface="Arial"/>
                <a:cs typeface="Arial"/>
                <a:sym typeface="Arial"/>
              </a:defRPr>
            </a:lvl1pPr>
            <a:lvl2pPr marL="914400" marR="0" lvl="1" indent="-406400" algn="l">
              <a:lnSpc>
                <a:spcPct val="100000"/>
              </a:lnSpc>
              <a:spcBef>
                <a:spcPts val="560"/>
              </a:spcBef>
              <a:spcAft>
                <a:spcPts val="0"/>
              </a:spcAft>
              <a:buClr>
                <a:srgbClr val="252C31"/>
              </a:buClr>
              <a:buSzPts val="2800"/>
              <a:buFont typeface="Arial"/>
              <a:buChar char="•"/>
              <a:defRPr sz="2800" b="0" i="0" u="none" strike="noStrike" cap="none">
                <a:solidFill>
                  <a:srgbClr val="252C31"/>
                </a:solidFill>
                <a:latin typeface="Arial"/>
                <a:ea typeface="Arial"/>
                <a:cs typeface="Arial"/>
                <a:sym typeface="Arial"/>
              </a:defRPr>
            </a:lvl2pPr>
            <a:lvl3pPr marL="1371600" marR="0" lvl="2" indent="-381000" algn="l">
              <a:lnSpc>
                <a:spcPct val="100000"/>
              </a:lnSpc>
              <a:spcBef>
                <a:spcPts val="480"/>
              </a:spcBef>
              <a:spcAft>
                <a:spcPts val="0"/>
              </a:spcAft>
              <a:buClr>
                <a:srgbClr val="252C31"/>
              </a:buClr>
              <a:buSzPts val="2400"/>
              <a:buFont typeface="Arial"/>
              <a:buChar char="•"/>
              <a:defRPr sz="2400" b="0" i="0" u="none" strike="noStrike" cap="none">
                <a:solidFill>
                  <a:srgbClr val="252C31"/>
                </a:solidFill>
                <a:latin typeface="Arial"/>
                <a:ea typeface="Arial"/>
                <a:cs typeface="Arial"/>
                <a:sym typeface="Arial"/>
              </a:defRPr>
            </a:lvl3pPr>
            <a:lvl4pPr marL="1828800" marR="0" lvl="3" indent="-355600" algn="l">
              <a:lnSpc>
                <a:spcPct val="100000"/>
              </a:lnSpc>
              <a:spcBef>
                <a:spcPts val="400"/>
              </a:spcBef>
              <a:spcAft>
                <a:spcPts val="0"/>
              </a:spcAft>
              <a:buClr>
                <a:srgbClr val="252C31"/>
              </a:buClr>
              <a:buSzPts val="2000"/>
              <a:buFont typeface="Arial"/>
              <a:buChar char="•"/>
              <a:defRPr sz="2000" b="0" i="0" u="none" strike="noStrike" cap="none">
                <a:solidFill>
                  <a:srgbClr val="252C31"/>
                </a:solidFill>
                <a:latin typeface="Arial"/>
                <a:ea typeface="Arial"/>
                <a:cs typeface="Arial"/>
                <a:sym typeface="Arial"/>
              </a:defRPr>
            </a:lvl4pPr>
            <a:lvl5pPr marL="2286000" marR="0" lvl="4" indent="-342900" algn="l">
              <a:lnSpc>
                <a:spcPct val="100000"/>
              </a:lnSpc>
              <a:spcBef>
                <a:spcPts val="360"/>
              </a:spcBef>
              <a:spcAft>
                <a:spcPts val="0"/>
              </a:spcAft>
              <a:buClr>
                <a:srgbClr val="252C31"/>
              </a:buClr>
              <a:buSzPts val="1800"/>
              <a:buFont typeface="Arial"/>
              <a:buChar char="•"/>
              <a:defRPr sz="1800" b="0" i="0" u="none" strike="noStrike" cap="none">
                <a:solidFill>
                  <a:srgbClr val="252C31"/>
                </a:solidFill>
                <a:latin typeface="Arial"/>
                <a:ea typeface="Arial"/>
                <a:cs typeface="Arial"/>
                <a:sym typeface="Arial"/>
              </a:defRPr>
            </a:lvl5pPr>
            <a:lvl6pPr marL="2743200" marR="0" lvl="5" indent="-330200" algn="l">
              <a:lnSpc>
                <a:spcPct val="100000"/>
              </a:lnSpc>
              <a:spcBef>
                <a:spcPts val="320"/>
              </a:spcBef>
              <a:spcAft>
                <a:spcPts val="0"/>
              </a:spcAft>
              <a:buClr>
                <a:srgbClr val="252C31"/>
              </a:buClr>
              <a:buSzPts val="1600"/>
              <a:buFont typeface="Arial"/>
              <a:buChar char="•"/>
              <a:defRPr sz="1600" b="0" i="0" u="none" strike="noStrike" cap="none">
                <a:solidFill>
                  <a:srgbClr val="252C3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Google Shape;27;p19"/>
          <p:cNvSpPr txBox="1">
            <a:spLocks noGrp="1"/>
          </p:cNvSpPr>
          <p:nvPr>
            <p:ph type="body" idx="6"/>
          </p:nvPr>
        </p:nvSpPr>
        <p:spPr>
          <a:xfrm>
            <a:off x="3352800" y="3311239"/>
            <a:ext cx="8128000" cy="692727"/>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360"/>
              </a:spcBef>
              <a:spcAft>
                <a:spcPts val="0"/>
              </a:spcAft>
              <a:buClr>
                <a:srgbClr val="C4EDFF"/>
              </a:buClr>
              <a:buSzPts val="1800"/>
              <a:buFont typeface="Arial"/>
              <a:buNone/>
              <a:defRPr sz="1800" b="0" i="0" u="none" strike="noStrike" cap="none">
                <a:solidFill>
                  <a:srgbClr val="C4EDFF"/>
                </a:solidFill>
                <a:latin typeface="Arial"/>
                <a:ea typeface="Arial"/>
                <a:cs typeface="Arial"/>
                <a:sym typeface="Arial"/>
              </a:defRPr>
            </a:lvl1pPr>
            <a:lvl2pPr marL="914400" marR="0" lvl="1" indent="-406400" algn="l">
              <a:lnSpc>
                <a:spcPct val="100000"/>
              </a:lnSpc>
              <a:spcBef>
                <a:spcPts val="560"/>
              </a:spcBef>
              <a:spcAft>
                <a:spcPts val="0"/>
              </a:spcAft>
              <a:buClr>
                <a:srgbClr val="252C31"/>
              </a:buClr>
              <a:buSzPts val="2800"/>
              <a:buFont typeface="Arial"/>
              <a:buChar char="•"/>
              <a:defRPr sz="2800" b="0" i="0" u="none" strike="noStrike" cap="none">
                <a:solidFill>
                  <a:srgbClr val="252C31"/>
                </a:solidFill>
                <a:latin typeface="Arial"/>
                <a:ea typeface="Arial"/>
                <a:cs typeface="Arial"/>
                <a:sym typeface="Arial"/>
              </a:defRPr>
            </a:lvl2pPr>
            <a:lvl3pPr marL="1371600" marR="0" lvl="2" indent="-381000" algn="l">
              <a:lnSpc>
                <a:spcPct val="100000"/>
              </a:lnSpc>
              <a:spcBef>
                <a:spcPts val="480"/>
              </a:spcBef>
              <a:spcAft>
                <a:spcPts val="0"/>
              </a:spcAft>
              <a:buClr>
                <a:srgbClr val="252C31"/>
              </a:buClr>
              <a:buSzPts val="2400"/>
              <a:buFont typeface="Arial"/>
              <a:buChar char="•"/>
              <a:defRPr sz="2400" b="0" i="0" u="none" strike="noStrike" cap="none">
                <a:solidFill>
                  <a:srgbClr val="252C31"/>
                </a:solidFill>
                <a:latin typeface="Arial"/>
                <a:ea typeface="Arial"/>
                <a:cs typeface="Arial"/>
                <a:sym typeface="Arial"/>
              </a:defRPr>
            </a:lvl3pPr>
            <a:lvl4pPr marL="1828800" marR="0" lvl="3" indent="-355600" algn="l">
              <a:lnSpc>
                <a:spcPct val="100000"/>
              </a:lnSpc>
              <a:spcBef>
                <a:spcPts val="400"/>
              </a:spcBef>
              <a:spcAft>
                <a:spcPts val="0"/>
              </a:spcAft>
              <a:buClr>
                <a:srgbClr val="252C31"/>
              </a:buClr>
              <a:buSzPts val="2000"/>
              <a:buFont typeface="Arial"/>
              <a:buChar char="•"/>
              <a:defRPr sz="2000" b="0" i="0" u="none" strike="noStrike" cap="none">
                <a:solidFill>
                  <a:srgbClr val="252C31"/>
                </a:solidFill>
                <a:latin typeface="Arial"/>
                <a:ea typeface="Arial"/>
                <a:cs typeface="Arial"/>
                <a:sym typeface="Arial"/>
              </a:defRPr>
            </a:lvl4pPr>
            <a:lvl5pPr marL="2286000" marR="0" lvl="4" indent="-342900" algn="l">
              <a:lnSpc>
                <a:spcPct val="100000"/>
              </a:lnSpc>
              <a:spcBef>
                <a:spcPts val="360"/>
              </a:spcBef>
              <a:spcAft>
                <a:spcPts val="0"/>
              </a:spcAft>
              <a:buClr>
                <a:srgbClr val="252C31"/>
              </a:buClr>
              <a:buSzPts val="1800"/>
              <a:buFont typeface="Arial"/>
              <a:buChar char="•"/>
              <a:defRPr sz="1800" b="0" i="0" u="none" strike="noStrike" cap="none">
                <a:solidFill>
                  <a:srgbClr val="252C31"/>
                </a:solidFill>
                <a:latin typeface="Arial"/>
                <a:ea typeface="Arial"/>
                <a:cs typeface="Arial"/>
                <a:sym typeface="Arial"/>
              </a:defRPr>
            </a:lvl5pPr>
            <a:lvl6pPr marL="2743200" marR="0" lvl="5" indent="-330200" algn="l">
              <a:lnSpc>
                <a:spcPct val="100000"/>
              </a:lnSpc>
              <a:spcBef>
                <a:spcPts val="320"/>
              </a:spcBef>
              <a:spcAft>
                <a:spcPts val="0"/>
              </a:spcAft>
              <a:buClr>
                <a:srgbClr val="252C31"/>
              </a:buClr>
              <a:buSzPts val="1600"/>
              <a:buFont typeface="Arial"/>
              <a:buChar char="•"/>
              <a:defRPr sz="1600" b="0" i="0" u="none" strike="noStrike" cap="none">
                <a:solidFill>
                  <a:srgbClr val="252C3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8" name="Google Shape;28;p19"/>
          <p:cNvCxnSpPr/>
          <p:nvPr/>
        </p:nvCxnSpPr>
        <p:spPr>
          <a:xfrm>
            <a:off x="3047999" y="609600"/>
            <a:ext cx="0" cy="3473450"/>
          </a:xfrm>
          <a:prstGeom prst="straightConnector1">
            <a:avLst/>
          </a:prstGeom>
          <a:noFill/>
          <a:ln w="12700" cap="flat" cmpd="sng">
            <a:solidFill>
              <a:srgbClr val="3FAFFF"/>
            </a:solidFill>
            <a:prstDash val="solid"/>
            <a:round/>
            <a:headEnd type="none" w="sm" len="sm"/>
            <a:tailEnd type="none" w="sm" len="sm"/>
          </a:ln>
        </p:spPr>
      </p:cxnSp>
      <p:pic>
        <p:nvPicPr>
          <p:cNvPr id="29" name="Google Shape;29;p19">
            <a:hlinkClick r:id="rId2"/>
          </p:cNvPr>
          <p:cNvPicPr preferRelativeResize="0"/>
          <p:nvPr/>
        </p:nvPicPr>
        <p:blipFill rotWithShape="1">
          <a:blip r:embed="rId3">
            <a:alphaModFix/>
          </a:blip>
          <a:srcRect/>
          <a:stretch/>
        </p:blipFill>
        <p:spPr>
          <a:xfrm>
            <a:off x="1040445" y="533400"/>
            <a:ext cx="1892225" cy="2133912"/>
          </a:xfrm>
          <a:prstGeom prst="rect">
            <a:avLst/>
          </a:prstGeom>
          <a:noFill/>
          <a:ln>
            <a:noFill/>
          </a:ln>
        </p:spPr>
      </p:pic>
      <p:grpSp>
        <p:nvGrpSpPr>
          <p:cNvPr id="30" name="Google Shape;30;p19"/>
          <p:cNvGrpSpPr/>
          <p:nvPr/>
        </p:nvGrpSpPr>
        <p:grpSpPr>
          <a:xfrm>
            <a:off x="-40517" y="0"/>
            <a:ext cx="471364" cy="6858000"/>
            <a:chOff x="-15240" y="0"/>
            <a:chExt cx="472440" cy="6858000"/>
          </a:xfrm>
        </p:grpSpPr>
        <p:sp>
          <p:nvSpPr>
            <p:cNvPr id="31" name="Google Shape;31;p19"/>
            <p:cNvSpPr/>
            <p:nvPr/>
          </p:nvSpPr>
          <p:spPr>
            <a:xfrm>
              <a:off x="10668" y="0"/>
              <a:ext cx="420624"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19"/>
            <p:cNvSpPr/>
            <p:nvPr/>
          </p:nvSpPr>
          <p:spPr>
            <a:xfrm>
              <a:off x="16002" y="3197352"/>
              <a:ext cx="409956" cy="1069848"/>
            </a:xfrm>
            <a:prstGeom prst="rect">
              <a:avLst/>
            </a:prstGeom>
            <a:solidFill>
              <a:srgbClr val="0B45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 name="Google Shape;33;p19" descr="C:\Users\jacqui.fenner\Desktop\PTT templates\images\noaa icons\noaa_icons-04.png">
              <a:hlinkClick r:id="rId4"/>
            </p:cNvPr>
            <p:cNvPicPr preferRelativeResize="0"/>
            <p:nvPr/>
          </p:nvPicPr>
          <p:blipFill rotWithShape="1">
            <a:blip r:embed="rId5">
              <a:alphaModFix/>
            </a:blip>
            <a:srcRect/>
            <a:stretch/>
          </p:blipFill>
          <p:spPr>
            <a:xfrm>
              <a:off x="-15240" y="5714999"/>
              <a:ext cx="472440" cy="324009"/>
            </a:xfrm>
            <a:prstGeom prst="rect">
              <a:avLst/>
            </a:prstGeom>
            <a:noFill/>
            <a:ln>
              <a:noFill/>
            </a:ln>
          </p:spPr>
        </p:pic>
        <p:pic>
          <p:nvPicPr>
            <p:cNvPr id="34" name="Google Shape;34;p19" descr="C:\Users\jacqui.fenner\Desktop\PTT templates\images\noaa icons\noaa_icons-05.png">
              <a:hlinkClick r:id="rId6"/>
            </p:cNvPr>
            <p:cNvPicPr preferRelativeResize="0"/>
            <p:nvPr/>
          </p:nvPicPr>
          <p:blipFill rotWithShape="1">
            <a:blip r:embed="rId7">
              <a:alphaModFix/>
            </a:blip>
            <a:srcRect/>
            <a:stretch/>
          </p:blipFill>
          <p:spPr>
            <a:xfrm>
              <a:off x="-15240" y="4648200"/>
              <a:ext cx="472440" cy="324009"/>
            </a:xfrm>
            <a:prstGeom prst="rect">
              <a:avLst/>
            </a:prstGeom>
            <a:noFill/>
            <a:ln>
              <a:noFill/>
            </a:ln>
          </p:spPr>
        </p:pic>
        <p:pic>
          <p:nvPicPr>
            <p:cNvPr id="35" name="Google Shape;35;p19" descr="C:\Users\jacqui.fenner\Desktop\PTT templates\images\noaa icons\noaa_icons-06.png">
              <a:hlinkClick r:id="rId8"/>
            </p:cNvPr>
            <p:cNvPicPr preferRelativeResize="0"/>
            <p:nvPr/>
          </p:nvPicPr>
          <p:blipFill rotWithShape="1">
            <a:blip r:embed="rId9">
              <a:alphaModFix/>
            </a:blip>
            <a:srcRect/>
            <a:stretch/>
          </p:blipFill>
          <p:spPr>
            <a:xfrm>
              <a:off x="-15240" y="3581400"/>
              <a:ext cx="472440" cy="324009"/>
            </a:xfrm>
            <a:prstGeom prst="rect">
              <a:avLst/>
            </a:prstGeom>
            <a:noFill/>
            <a:ln>
              <a:noFill/>
            </a:ln>
          </p:spPr>
        </p:pic>
        <p:pic>
          <p:nvPicPr>
            <p:cNvPr id="36" name="Google Shape;36;p19" descr="C:\Users\jacqui.fenner\Desktop\PTT templates\images\noaa icons\noaa_icons-07.png">
              <a:hlinkClick r:id="rId10"/>
            </p:cNvPr>
            <p:cNvPicPr preferRelativeResize="0"/>
            <p:nvPr/>
          </p:nvPicPr>
          <p:blipFill rotWithShape="1">
            <a:blip r:embed="rId11">
              <a:alphaModFix/>
            </a:blip>
            <a:srcRect/>
            <a:stretch/>
          </p:blipFill>
          <p:spPr>
            <a:xfrm>
              <a:off x="-15240" y="2514600"/>
              <a:ext cx="472440" cy="324009"/>
            </a:xfrm>
            <a:prstGeom prst="rect">
              <a:avLst/>
            </a:prstGeom>
            <a:noFill/>
            <a:ln>
              <a:noFill/>
            </a:ln>
          </p:spPr>
        </p:pic>
        <p:pic>
          <p:nvPicPr>
            <p:cNvPr id="37" name="Google Shape;37;p19" descr="C:\Users\jacqui.fenner\Desktop\PTT templates\images\noaa icons\noaa_icons-08.png">
              <a:hlinkClick r:id="rId12"/>
            </p:cNvPr>
            <p:cNvPicPr preferRelativeResize="0"/>
            <p:nvPr/>
          </p:nvPicPr>
          <p:blipFill rotWithShape="1">
            <a:blip r:embed="rId13">
              <a:alphaModFix/>
            </a:blip>
            <a:srcRect/>
            <a:stretch/>
          </p:blipFill>
          <p:spPr>
            <a:xfrm>
              <a:off x="-15240" y="1447800"/>
              <a:ext cx="472440" cy="324009"/>
            </a:xfrm>
            <a:prstGeom prst="rect">
              <a:avLst/>
            </a:prstGeom>
            <a:noFill/>
            <a:ln>
              <a:noFill/>
            </a:ln>
          </p:spPr>
        </p:pic>
        <p:pic>
          <p:nvPicPr>
            <p:cNvPr id="38" name="Google Shape;38;p19" descr="C:\Users\jacqui.fenner\Desktop\PTT templates\images\noaa icons\noaa_icons-10.png">
              <a:hlinkClick r:id="rId14"/>
            </p:cNvPr>
            <p:cNvPicPr preferRelativeResize="0"/>
            <p:nvPr/>
          </p:nvPicPr>
          <p:blipFill rotWithShape="1">
            <a:blip r:embed="rId15">
              <a:alphaModFix/>
            </a:blip>
            <a:srcRect/>
            <a:stretch/>
          </p:blipFill>
          <p:spPr>
            <a:xfrm>
              <a:off x="-15240" y="381000"/>
              <a:ext cx="472440" cy="324009"/>
            </a:xfrm>
            <a:prstGeom prst="rect">
              <a:avLst/>
            </a:prstGeom>
            <a:noFill/>
            <a:ln>
              <a:noFill/>
            </a:ln>
          </p:spPr>
        </p:pic>
        <p:grpSp>
          <p:nvGrpSpPr>
            <p:cNvPr id="39" name="Google Shape;39;p19"/>
            <p:cNvGrpSpPr/>
            <p:nvPr/>
          </p:nvGrpSpPr>
          <p:grpSpPr>
            <a:xfrm>
              <a:off x="15148" y="0"/>
              <a:ext cx="420624" cy="6858000"/>
              <a:chOff x="15148" y="0"/>
              <a:chExt cx="420624" cy="6858000"/>
            </a:xfrm>
          </p:grpSpPr>
          <p:grpSp>
            <p:nvGrpSpPr>
              <p:cNvPr id="40" name="Google Shape;40;p19"/>
              <p:cNvGrpSpPr/>
              <p:nvPr/>
            </p:nvGrpSpPr>
            <p:grpSpPr>
              <a:xfrm>
                <a:off x="15148" y="1066800"/>
                <a:ext cx="420624" cy="5334000"/>
                <a:chOff x="15148" y="1066800"/>
                <a:chExt cx="420624" cy="5334000"/>
              </a:xfrm>
            </p:grpSpPr>
            <p:cxnSp>
              <p:nvCxnSpPr>
                <p:cNvPr id="41" name="Google Shape;41;p19"/>
                <p:cNvCxnSpPr/>
                <p:nvPr/>
              </p:nvCxnSpPr>
              <p:spPr>
                <a:xfrm>
                  <a:off x="15148" y="42672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2" name="Google Shape;42;p19"/>
                <p:cNvCxnSpPr/>
                <p:nvPr/>
              </p:nvCxnSpPr>
              <p:spPr>
                <a:xfrm>
                  <a:off x="15148" y="32004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3" name="Google Shape;43;p19"/>
                <p:cNvCxnSpPr/>
                <p:nvPr/>
              </p:nvCxnSpPr>
              <p:spPr>
                <a:xfrm>
                  <a:off x="15148" y="21336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4" name="Google Shape;44;p19"/>
                <p:cNvCxnSpPr/>
                <p:nvPr/>
              </p:nvCxnSpPr>
              <p:spPr>
                <a:xfrm>
                  <a:off x="15148" y="53340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5" name="Google Shape;45;p19"/>
                <p:cNvCxnSpPr/>
                <p:nvPr/>
              </p:nvCxnSpPr>
              <p:spPr>
                <a:xfrm>
                  <a:off x="15148" y="10668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6" name="Google Shape;46;p19"/>
                <p:cNvCxnSpPr/>
                <p:nvPr/>
              </p:nvCxnSpPr>
              <p:spPr>
                <a:xfrm>
                  <a:off x="15148" y="6400800"/>
                  <a:ext cx="420624"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47" name="Google Shape;47;p19"/>
              <p:cNvCxnSpPr/>
              <p:nvPr/>
            </p:nvCxnSpPr>
            <p:spPr>
              <a:xfrm>
                <a:off x="431292"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3"/>
        <p:cNvGrpSpPr/>
        <p:nvPr/>
      </p:nvGrpSpPr>
      <p:grpSpPr>
        <a:xfrm>
          <a:off x="0" y="0"/>
          <a:ext cx="0" cy="0"/>
          <a:chOff x="0" y="0"/>
          <a:chExt cx="0" cy="0"/>
        </a:xfrm>
      </p:grpSpPr>
      <p:sp>
        <p:nvSpPr>
          <p:cNvPr id="94" name="Google Shape;94;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6" name="Google Shape;96;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7" name="Google Shape;9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3" name="Google Shape;103;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
        <p:cNvGrpSpPr/>
        <p:nvPr/>
      </p:nvGrpSpPr>
      <p:grpSpPr>
        <a:xfrm>
          <a:off x="0" y="0"/>
          <a:ext cx="0" cy="0"/>
          <a:chOff x="0" y="0"/>
          <a:chExt cx="0" cy="0"/>
        </a:xfrm>
      </p:grpSpPr>
      <p:sp>
        <p:nvSpPr>
          <p:cNvPr id="108" name="Google Shape;10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3"/>
        <p:cNvGrpSpPr/>
        <p:nvPr/>
      </p:nvGrpSpPr>
      <p:grpSpPr>
        <a:xfrm>
          <a:off x="0" y="0"/>
          <a:ext cx="0" cy="0"/>
          <a:chOff x="0" y="0"/>
          <a:chExt cx="0" cy="0"/>
        </a:xfrm>
      </p:grpSpPr>
      <p:sp>
        <p:nvSpPr>
          <p:cNvPr id="114" name="Google Shape;114;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20"/>
          <p:cNvSpPr txBox="1">
            <a:spLocks noGrp="1"/>
          </p:cNvSpPr>
          <p:nvPr>
            <p:ph type="title"/>
          </p:nvPr>
        </p:nvSpPr>
        <p:spPr>
          <a:xfrm>
            <a:off x="1663336" y="365125"/>
            <a:ext cx="969046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asic Blank_Light">
  <p:cSld name="1_Basic Blank_Ligh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275780" y="245099"/>
            <a:ext cx="11513355" cy="725118"/>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accent5"/>
              </a:buClr>
              <a:buSzPts val="4000"/>
              <a:buFont typeface="Arial"/>
              <a:buNone/>
              <a:defRPr sz="4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275780" y="1574281"/>
            <a:ext cx="11513355" cy="4602687"/>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rgbClr val="191919"/>
              </a:buClr>
              <a:buSzPts val="2000"/>
              <a:buFont typeface="Noto Sans Symbols"/>
              <a:buChar char="▪"/>
              <a:defRPr sz="2000">
                <a:solidFill>
                  <a:srgbClr val="191919"/>
                </a:solidFill>
              </a:defRPr>
            </a:lvl1pPr>
            <a:lvl2pPr marL="914400" lvl="1" indent="-342900" algn="l">
              <a:lnSpc>
                <a:spcPct val="100000"/>
              </a:lnSpc>
              <a:spcBef>
                <a:spcPts val="500"/>
              </a:spcBef>
              <a:spcAft>
                <a:spcPts val="0"/>
              </a:spcAft>
              <a:buClr>
                <a:srgbClr val="191919"/>
              </a:buClr>
              <a:buSzPts val="1800"/>
              <a:buFont typeface="Arial"/>
              <a:buChar char="‒"/>
              <a:defRPr sz="1800">
                <a:solidFill>
                  <a:srgbClr val="191919"/>
                </a:solidFill>
              </a:defRPr>
            </a:lvl2pPr>
            <a:lvl3pPr marL="1371600" lvl="2" indent="-330200" algn="l">
              <a:lnSpc>
                <a:spcPct val="100000"/>
              </a:lnSpc>
              <a:spcBef>
                <a:spcPts val="500"/>
              </a:spcBef>
              <a:spcAft>
                <a:spcPts val="0"/>
              </a:spcAft>
              <a:buClr>
                <a:srgbClr val="191919"/>
              </a:buClr>
              <a:buSzPts val="1600"/>
              <a:buChar char="•"/>
              <a:defRPr sz="1600">
                <a:solidFill>
                  <a:srgbClr val="191919"/>
                </a:solidFill>
              </a:defRPr>
            </a:lvl3pPr>
            <a:lvl4pPr marL="1828800" lvl="3" indent="-317500" algn="l">
              <a:lnSpc>
                <a:spcPct val="100000"/>
              </a:lnSpc>
              <a:spcBef>
                <a:spcPts val="500"/>
              </a:spcBef>
              <a:spcAft>
                <a:spcPts val="0"/>
              </a:spcAft>
              <a:buClr>
                <a:srgbClr val="191919"/>
              </a:buClr>
              <a:buSzPts val="1400"/>
              <a:buChar char="•"/>
              <a:defRPr sz="1400">
                <a:solidFill>
                  <a:srgbClr val="191919"/>
                </a:solidFill>
              </a:defRPr>
            </a:lvl4pPr>
            <a:lvl5pPr marL="2286000" lvl="4" indent="-317500" algn="l">
              <a:lnSpc>
                <a:spcPct val="100000"/>
              </a:lnSpc>
              <a:spcBef>
                <a:spcPts val="500"/>
              </a:spcBef>
              <a:spcAft>
                <a:spcPts val="0"/>
              </a:spcAft>
              <a:buClr>
                <a:srgbClr val="191919"/>
              </a:buClr>
              <a:buSzPts val="1400"/>
              <a:buChar char="•"/>
              <a:defRPr sz="1400">
                <a:solidFill>
                  <a:srgbClr val="19191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4" name="Google Shape;6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0" name="Google Shape;7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
        <p:cNvGrpSpPr/>
        <p:nvPr/>
      </p:nvGrpSpPr>
      <p:grpSpPr>
        <a:xfrm>
          <a:off x="0" y="0"/>
          <a:ext cx="0" cy="0"/>
          <a:chOff x="0" y="0"/>
          <a:chExt cx="0" cy="0"/>
        </a:xfrm>
      </p:grpSpPr>
      <p:sp>
        <p:nvSpPr>
          <p:cNvPr id="81" name="Google Shape;8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90" name="Google Shape;9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8"/>
          <p:cNvSpPr/>
          <p:nvPr/>
        </p:nvSpPr>
        <p:spPr>
          <a:xfrm>
            <a:off x="0" y="0"/>
            <a:ext cx="12192000" cy="68676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6" name="Google Shape;16;p18"/>
          <p:cNvPicPr preferRelativeResize="0"/>
          <p:nvPr/>
        </p:nvPicPr>
        <p:blipFill rotWithShape="1">
          <a:blip r:embed="rId15">
            <a:alphaModFix/>
          </a:blip>
          <a:srcRect/>
          <a:stretch/>
        </p:blipFill>
        <p:spPr>
          <a:xfrm>
            <a:off x="0" y="6420051"/>
            <a:ext cx="11652691" cy="447573"/>
          </a:xfrm>
          <a:prstGeom prst="rect">
            <a:avLst/>
          </a:prstGeom>
          <a:noFill/>
          <a:ln>
            <a:noFill/>
          </a:ln>
        </p:spPr>
      </p:pic>
      <p:sp>
        <p:nvSpPr>
          <p:cNvPr id="17" name="Google Shape;17;p18"/>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lt1"/>
                </a:solidFill>
                <a:latin typeface="Arial"/>
                <a:ea typeface="Arial"/>
                <a:cs typeface="Arial"/>
                <a:sym typeface="Arial"/>
              </a:rPr>
              <a:t>NOAA National Environmental Satellite, Data, and Information Service</a:t>
            </a:r>
            <a:endParaRPr/>
          </a:p>
        </p:txBody>
      </p:sp>
      <p:sp>
        <p:nvSpPr>
          <p:cNvPr id="18" name="Google Shape;18;p18"/>
          <p:cNvSpPr/>
          <p:nvPr/>
        </p:nvSpPr>
        <p:spPr>
          <a:xfrm>
            <a:off x="0" y="0"/>
            <a:ext cx="12192000" cy="320040"/>
          </a:xfrm>
          <a:prstGeom prst="rect">
            <a:avLst/>
          </a:prstGeom>
          <a:solidFill>
            <a:srgbClr val="1A46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 name="Google Shape;19;p18"/>
          <p:cNvPicPr preferRelativeResize="0"/>
          <p:nvPr/>
        </p:nvPicPr>
        <p:blipFill rotWithShape="1">
          <a:blip r:embed="rId16">
            <a:alphaModFix/>
          </a:blip>
          <a:srcRect/>
          <a:stretch/>
        </p:blipFill>
        <p:spPr>
          <a:xfrm>
            <a:off x="121318" y="6097105"/>
            <a:ext cx="638199" cy="64589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noaa.gov/satellit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3" Type="http://schemas.openxmlformats.org/officeDocument/2006/relationships/image" Target="../media/image41.png"/><Relationship Id="rId18" Type="http://schemas.microsoft.com/office/2007/relationships/hdphoto" Target="../media/hdphoto2.wdp"/><Relationship Id="rId26" Type="http://schemas.openxmlformats.org/officeDocument/2006/relationships/image" Target="../media/image52.png"/><Relationship Id="rId39" Type="http://schemas.microsoft.com/office/2007/relationships/hdphoto" Target="../media/hdphoto4.wdp"/><Relationship Id="rId21" Type="http://schemas.openxmlformats.org/officeDocument/2006/relationships/image" Target="../media/image47.png"/><Relationship Id="rId34" Type="http://schemas.openxmlformats.org/officeDocument/2006/relationships/image" Target="../media/image60.jpeg"/><Relationship Id="rId42" Type="http://schemas.microsoft.com/office/2007/relationships/hdphoto" Target="../media/hdphoto5.wdp"/><Relationship Id="rId7" Type="http://schemas.openxmlformats.org/officeDocument/2006/relationships/image" Target="../media/image36.png"/><Relationship Id="rId2" Type="http://schemas.openxmlformats.org/officeDocument/2006/relationships/notesSlide" Target="../notesSlides/notesSlide18.xml"/><Relationship Id="rId16" Type="http://schemas.openxmlformats.org/officeDocument/2006/relationships/image" Target="../media/image44.png"/><Relationship Id="rId29"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5.png"/><Relationship Id="rId45" Type="http://schemas.openxmlformats.org/officeDocument/2006/relationships/image" Target="../media/image69.png"/><Relationship Id="rId5"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jpeg"/><Relationship Id="rId10" Type="http://schemas.openxmlformats.org/officeDocument/2006/relationships/image" Target="../media/image39.png"/><Relationship Id="rId19" Type="http://schemas.openxmlformats.org/officeDocument/2006/relationships/image" Target="../media/image46.png"/><Relationship Id="rId31" Type="http://schemas.openxmlformats.org/officeDocument/2006/relationships/image" Target="../media/image57.png"/><Relationship Id="rId44" Type="http://schemas.openxmlformats.org/officeDocument/2006/relationships/image" Target="../media/image68.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2.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jpeg"/><Relationship Id="rId43" Type="http://schemas.openxmlformats.org/officeDocument/2006/relationships/image" Target="../media/image67.png"/><Relationship Id="rId8" Type="http://schemas.openxmlformats.org/officeDocument/2006/relationships/image" Target="../media/image37.png"/><Relationship Id="rId3" Type="http://schemas.openxmlformats.org/officeDocument/2006/relationships/image" Target="../media/image32.jpeg"/><Relationship Id="rId12" Type="http://schemas.microsoft.com/office/2007/relationships/hdphoto" Target="../media/hdphoto1.wdp"/><Relationship Id="rId17" Type="http://schemas.openxmlformats.org/officeDocument/2006/relationships/image" Target="../media/image45.png"/><Relationship Id="rId25"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image" Target="../media/image64.png"/><Relationship Id="rId20" Type="http://schemas.microsoft.com/office/2007/relationships/hdphoto" Target="../media/hdphoto3.wdp"/><Relationship Id="rId41"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
          <p:cNvPicPr preferRelativeResize="0">
            <a:picLocks noGrp="1"/>
          </p:cNvPicPr>
          <p:nvPr>
            <p:ph type="pic" idx="2"/>
          </p:nvPr>
        </p:nvPicPr>
        <p:blipFill rotWithShape="1">
          <a:blip r:embed="rId3">
            <a:alphaModFix/>
          </a:blip>
          <a:srcRect t="34774" b="18876"/>
          <a:stretch/>
        </p:blipFill>
        <p:spPr>
          <a:xfrm>
            <a:off x="405022" y="4255476"/>
            <a:ext cx="11786978" cy="2602523"/>
          </a:xfrm>
          <a:prstGeom prst="rect">
            <a:avLst/>
          </a:prstGeom>
          <a:solidFill>
            <a:srgbClr val="F2F2F2"/>
          </a:solidFill>
          <a:ln>
            <a:noFill/>
          </a:ln>
        </p:spPr>
      </p:pic>
      <p:sp>
        <p:nvSpPr>
          <p:cNvPr id="125" name="Google Shape;125;p1"/>
          <p:cNvSpPr txBox="1">
            <a:spLocks noGrp="1"/>
          </p:cNvSpPr>
          <p:nvPr>
            <p:ph type="body" idx="1"/>
          </p:nvPr>
        </p:nvSpPr>
        <p:spPr>
          <a:xfrm>
            <a:off x="1263162" y="2590800"/>
            <a:ext cx="1524000" cy="96012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en-US">
                <a:latin typeface="Arial"/>
                <a:ea typeface="Arial"/>
                <a:cs typeface="Arial"/>
                <a:sym typeface="Arial"/>
              </a:rPr>
              <a:t>Satellite and Information Service</a:t>
            </a:r>
            <a:endParaRPr/>
          </a:p>
        </p:txBody>
      </p:sp>
      <p:sp>
        <p:nvSpPr>
          <p:cNvPr id="126" name="Google Shape;126;p1"/>
          <p:cNvSpPr txBox="1">
            <a:spLocks noGrp="1"/>
          </p:cNvSpPr>
          <p:nvPr>
            <p:ph type="body" idx="3"/>
          </p:nvPr>
        </p:nvSpPr>
        <p:spPr>
          <a:xfrm>
            <a:off x="1198892" y="3550920"/>
            <a:ext cx="1652540" cy="573721"/>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400"/>
              <a:buNone/>
            </a:pPr>
            <a:r>
              <a:rPr lang="en-US" b="1" dirty="0"/>
              <a:t>August 09, 2021</a:t>
            </a:r>
            <a:endParaRPr b="1" dirty="0"/>
          </a:p>
        </p:txBody>
      </p:sp>
      <p:sp>
        <p:nvSpPr>
          <p:cNvPr id="127" name="Google Shape;127;p1"/>
          <p:cNvSpPr txBox="1">
            <a:spLocks noGrp="1"/>
          </p:cNvSpPr>
          <p:nvPr>
            <p:ph type="body" idx="4"/>
          </p:nvPr>
        </p:nvSpPr>
        <p:spPr>
          <a:xfrm>
            <a:off x="3270737" y="1249360"/>
            <a:ext cx="8921263" cy="139450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US" sz="3100" dirty="0"/>
              <a:t>Translating User Needs into User Requirement</a:t>
            </a:r>
            <a:endParaRPr dirty="0"/>
          </a:p>
          <a:p>
            <a:pPr marL="0" lvl="0" indent="0" algn="l" rtl="0">
              <a:lnSpc>
                <a:spcPct val="100000"/>
              </a:lnSpc>
              <a:spcBef>
                <a:spcPts val="0"/>
              </a:spcBef>
              <a:spcAft>
                <a:spcPts val="0"/>
              </a:spcAft>
              <a:buSzPts val="2800"/>
              <a:buNone/>
            </a:pPr>
            <a:endParaRPr sz="2200" dirty="0"/>
          </a:p>
          <a:p>
            <a:pPr marL="0" lvl="0" indent="0" algn="l" rtl="0">
              <a:lnSpc>
                <a:spcPct val="100000"/>
              </a:lnSpc>
              <a:spcBef>
                <a:spcPts val="0"/>
              </a:spcBef>
              <a:spcAft>
                <a:spcPts val="0"/>
              </a:spcAft>
              <a:buSzPts val="2800"/>
              <a:buNone/>
            </a:pPr>
            <a:r>
              <a:rPr lang="en-US" sz="2200" dirty="0"/>
              <a:t>Overview of NOAA User Engagement and its Linkage to the Assessment of Observational Needs</a:t>
            </a:r>
            <a:endParaRPr sz="3000" dirty="0">
              <a:latin typeface="Arial"/>
              <a:ea typeface="Arial"/>
              <a:cs typeface="Arial"/>
              <a:sym typeface="Arial"/>
            </a:endParaRPr>
          </a:p>
        </p:txBody>
      </p:sp>
      <p:sp>
        <p:nvSpPr>
          <p:cNvPr id="128" name="Google Shape;128;p1"/>
          <p:cNvSpPr txBox="1">
            <a:spLocks noGrp="1"/>
          </p:cNvSpPr>
          <p:nvPr>
            <p:ph type="body" idx="6"/>
          </p:nvPr>
        </p:nvSpPr>
        <p:spPr>
          <a:xfrm>
            <a:off x="3270737" y="2999222"/>
            <a:ext cx="8716215" cy="77818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endParaRPr sz="1700" dirty="0">
              <a:latin typeface="Arial"/>
              <a:ea typeface="Arial"/>
              <a:cs typeface="Arial"/>
              <a:sym typeface="Arial"/>
            </a:endParaRPr>
          </a:p>
          <a:p>
            <a:pPr marL="0" lvl="0" indent="0" algn="l" rtl="0">
              <a:lnSpc>
                <a:spcPct val="100000"/>
              </a:lnSpc>
              <a:spcBef>
                <a:spcPts val="0"/>
              </a:spcBef>
              <a:spcAft>
                <a:spcPts val="0"/>
              </a:spcAft>
              <a:buSzPts val="1800"/>
              <a:buNone/>
            </a:pPr>
            <a:r>
              <a:rPr lang="en-US" sz="1650" dirty="0">
                <a:latin typeface="Arial"/>
                <a:ea typeface="Arial"/>
                <a:cs typeface="Arial"/>
                <a:sym typeface="Arial"/>
              </a:rPr>
              <a:t>Vanessa M. Escobar, Senior Scientist for NESDIS’ User Engagement Objective</a:t>
            </a:r>
            <a:endParaRPr sz="1650" dirty="0"/>
          </a:p>
          <a:p>
            <a:pPr marL="0" lvl="0" indent="0">
              <a:spcBef>
                <a:spcPts val="0"/>
              </a:spcBef>
            </a:pPr>
            <a:r>
              <a:rPr lang="en-US" sz="1650" dirty="0">
                <a:latin typeface="Arial"/>
                <a:ea typeface="Arial"/>
                <a:cs typeface="Arial"/>
                <a:sym typeface="Arial"/>
              </a:rPr>
              <a:t>Renata Lana</a:t>
            </a:r>
            <a:r>
              <a:rPr lang="en-US" sz="1650" dirty="0"/>
              <a:t>, </a:t>
            </a:r>
            <a:r>
              <a:rPr lang="en-US" sz="1650" dirty="0">
                <a:latin typeface="Arial"/>
                <a:ea typeface="Arial"/>
                <a:cs typeface="Arial"/>
                <a:sym typeface="Arial"/>
              </a:rPr>
              <a:t>Director for Communications/</a:t>
            </a:r>
            <a:r>
              <a:rPr lang="en-US" sz="1650" dirty="0"/>
              <a:t>Co-Lead for NESDIS' User Engagement Objective</a:t>
            </a:r>
            <a:endParaRPr sz="1650" dirty="0"/>
          </a:p>
          <a:p>
            <a:pPr marL="0" lvl="0" indent="0" algn="l" rtl="0">
              <a:lnSpc>
                <a:spcPct val="100000"/>
              </a:lnSpc>
              <a:spcBef>
                <a:spcPts val="0"/>
              </a:spcBef>
              <a:spcAft>
                <a:spcPts val="0"/>
              </a:spcAft>
              <a:buSzPts val="1800"/>
              <a:buNone/>
            </a:pPr>
            <a:r>
              <a:rPr lang="en-US" sz="1650" dirty="0">
                <a:latin typeface="Arial"/>
                <a:ea typeface="Arial"/>
                <a:cs typeface="Arial"/>
                <a:sym typeface="Arial"/>
              </a:rPr>
              <a:t>Katherine Hawley, Lead Scientist for STAR User Engagement</a:t>
            </a:r>
            <a:endParaRPr sz="1650" dirty="0"/>
          </a:p>
          <a:p>
            <a:pPr marL="0" lvl="0" indent="0" algn="l" rtl="0">
              <a:lnSpc>
                <a:spcPct val="100000"/>
              </a:lnSpc>
              <a:spcBef>
                <a:spcPts val="0"/>
              </a:spcBef>
              <a:spcAft>
                <a:spcPts val="0"/>
              </a:spcAft>
              <a:buSzPts val="1800"/>
              <a:buNone/>
            </a:pPr>
            <a:endParaRPr sz="1700" dirty="0">
              <a:latin typeface="Arial"/>
              <a:ea typeface="Arial"/>
              <a:cs typeface="Arial"/>
              <a:sym typeface="Arial"/>
            </a:endParaRPr>
          </a:p>
        </p:txBody>
      </p:sp>
      <p:sp>
        <p:nvSpPr>
          <p:cNvPr id="129" name="Google Shape;129;p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a:t>
            </a:r>
            <a:endParaRPr/>
          </a:p>
        </p:txBody>
      </p:sp>
      <p:sp>
        <p:nvSpPr>
          <p:cNvPr id="130" name="Google Shape;130;p1"/>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0"/>
          <p:cNvSpPr txBox="1">
            <a:spLocks noGrp="1"/>
          </p:cNvSpPr>
          <p:nvPr>
            <p:ph type="title"/>
          </p:nvPr>
        </p:nvSpPr>
        <p:spPr>
          <a:xfrm>
            <a:off x="948429" y="539950"/>
            <a:ext cx="10515600" cy="6524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Where is your last stop in the value chain?</a:t>
            </a:r>
            <a:endParaRPr/>
          </a:p>
        </p:txBody>
      </p:sp>
      <p:pic>
        <p:nvPicPr>
          <p:cNvPr id="254" name="Google Shape;254;p10" descr="A picture containing text, device, gauge&#10;&#10;Description automatically generated"/>
          <p:cNvPicPr preferRelativeResize="0"/>
          <p:nvPr/>
        </p:nvPicPr>
        <p:blipFill rotWithShape="1">
          <a:blip r:embed="rId3">
            <a:alphaModFix/>
          </a:blip>
          <a:srcRect r="67647"/>
          <a:stretch/>
        </p:blipFill>
        <p:spPr>
          <a:xfrm>
            <a:off x="385618" y="834805"/>
            <a:ext cx="3632200" cy="2527300"/>
          </a:xfrm>
          <a:prstGeom prst="rect">
            <a:avLst/>
          </a:prstGeom>
          <a:noFill/>
          <a:ln>
            <a:noFill/>
          </a:ln>
        </p:spPr>
      </p:pic>
      <p:pic>
        <p:nvPicPr>
          <p:cNvPr id="255" name="Google Shape;255;p10" descr="A picture containing text, device, gauge&#10;&#10;Description automatically generated"/>
          <p:cNvPicPr preferRelativeResize="0"/>
          <p:nvPr/>
        </p:nvPicPr>
        <p:blipFill rotWithShape="1">
          <a:blip r:embed="rId3">
            <a:alphaModFix/>
          </a:blip>
          <a:srcRect r="45511"/>
          <a:stretch/>
        </p:blipFill>
        <p:spPr>
          <a:xfrm>
            <a:off x="385618" y="2021024"/>
            <a:ext cx="6117389" cy="2527300"/>
          </a:xfrm>
          <a:prstGeom prst="rect">
            <a:avLst/>
          </a:prstGeom>
          <a:noFill/>
          <a:ln>
            <a:noFill/>
          </a:ln>
        </p:spPr>
      </p:pic>
      <p:pic>
        <p:nvPicPr>
          <p:cNvPr id="256" name="Google Shape;256;p10" descr="A picture containing text, device, gauge&#10;&#10;Description automatically generated"/>
          <p:cNvPicPr preferRelativeResize="0"/>
          <p:nvPr/>
        </p:nvPicPr>
        <p:blipFill rotWithShape="1">
          <a:blip r:embed="rId3">
            <a:alphaModFix/>
          </a:blip>
          <a:srcRect r="23174"/>
          <a:stretch/>
        </p:blipFill>
        <p:spPr>
          <a:xfrm>
            <a:off x="385618" y="3207243"/>
            <a:ext cx="8625061" cy="2527300"/>
          </a:xfrm>
          <a:prstGeom prst="rect">
            <a:avLst/>
          </a:prstGeom>
          <a:noFill/>
          <a:ln>
            <a:noFill/>
          </a:ln>
        </p:spPr>
      </p:pic>
      <p:pic>
        <p:nvPicPr>
          <p:cNvPr id="257" name="Google Shape;257;p10" descr="A picture containing text, device, gauge&#10;&#10;Description automatically generated"/>
          <p:cNvPicPr preferRelativeResize="0"/>
          <p:nvPr/>
        </p:nvPicPr>
        <p:blipFill rotWithShape="1">
          <a:blip r:embed="rId3">
            <a:alphaModFix/>
          </a:blip>
          <a:srcRect r="-843"/>
          <a:stretch/>
        </p:blipFill>
        <p:spPr>
          <a:xfrm>
            <a:off x="385617" y="4330700"/>
            <a:ext cx="11321474" cy="2527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Backup Slides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aphicFrame>
        <p:nvGraphicFramePr>
          <p:cNvPr id="268" name="Google Shape;268;p12"/>
          <p:cNvGraphicFramePr/>
          <p:nvPr/>
        </p:nvGraphicFramePr>
        <p:xfrm>
          <a:off x="128016" y="1152576"/>
          <a:ext cx="11795750" cy="5748275"/>
        </p:xfrm>
        <a:graphic>
          <a:graphicData uri="http://schemas.openxmlformats.org/drawingml/2006/table">
            <a:tbl>
              <a:tblPr firstRow="1" firstCol="1" bandRow="1">
                <a:noFill/>
                <a:tableStyleId>{B67795D8-C52F-405C-812C-6B1D6023B827}</a:tableStyleId>
              </a:tblPr>
              <a:tblGrid>
                <a:gridCol w="4053875">
                  <a:extLst>
                    <a:ext uri="{9D8B030D-6E8A-4147-A177-3AD203B41FA5}">
                      <a16:colId xmlns:a16="http://schemas.microsoft.com/office/drawing/2014/main" val="20000"/>
                    </a:ext>
                  </a:extLst>
                </a:gridCol>
                <a:gridCol w="3523950">
                  <a:extLst>
                    <a:ext uri="{9D8B030D-6E8A-4147-A177-3AD203B41FA5}">
                      <a16:colId xmlns:a16="http://schemas.microsoft.com/office/drawing/2014/main" val="20001"/>
                    </a:ext>
                  </a:extLst>
                </a:gridCol>
                <a:gridCol w="4217925">
                  <a:extLst>
                    <a:ext uri="{9D8B030D-6E8A-4147-A177-3AD203B41FA5}">
                      <a16:colId xmlns:a16="http://schemas.microsoft.com/office/drawing/2014/main" val="20002"/>
                    </a:ext>
                  </a:extLst>
                </a:gridCol>
              </a:tblGrid>
              <a:tr h="272100">
                <a:tc>
                  <a:txBody>
                    <a:bodyPr/>
                    <a:lstStyle/>
                    <a:p>
                      <a:pPr marL="0" marR="0" lvl="0" indent="0" algn="ctr" rtl="0">
                        <a:lnSpc>
                          <a:spcPct val="107000"/>
                        </a:lnSpc>
                        <a:spcBef>
                          <a:spcPts val="0"/>
                        </a:spcBef>
                        <a:spcAft>
                          <a:spcPts val="0"/>
                        </a:spcAft>
                        <a:buNone/>
                      </a:pPr>
                      <a:r>
                        <a:rPr lang="en-US" sz="1200" u="none" strike="noStrike" cap="none"/>
                        <a:t>User Need</a:t>
                      </a:r>
                      <a:endParaRPr sz="1200" u="none" strike="noStrike" cap="none">
                        <a:latin typeface="Arial"/>
                        <a:ea typeface="Arial"/>
                        <a:cs typeface="Arial"/>
                        <a:sym typeface="Arial"/>
                      </a:endParaRPr>
                    </a:p>
                  </a:txBody>
                  <a:tcPr marL="41375" marR="41375" marT="0" marB="0"/>
                </a:tc>
                <a:tc>
                  <a:txBody>
                    <a:bodyPr/>
                    <a:lstStyle/>
                    <a:p>
                      <a:pPr marL="0" marR="0" lvl="0" indent="0" algn="ctr" rtl="0">
                        <a:lnSpc>
                          <a:spcPct val="107000"/>
                        </a:lnSpc>
                        <a:spcBef>
                          <a:spcPts val="0"/>
                        </a:spcBef>
                        <a:spcAft>
                          <a:spcPts val="0"/>
                        </a:spcAft>
                        <a:buNone/>
                      </a:pPr>
                      <a:r>
                        <a:rPr lang="en-US" sz="1200" u="none" strike="noStrike" cap="none"/>
                        <a:t>Requirement</a:t>
                      </a:r>
                      <a:endParaRPr sz="1200" u="none" strike="noStrike" cap="none">
                        <a:latin typeface="Arial"/>
                        <a:ea typeface="Arial"/>
                        <a:cs typeface="Arial"/>
                        <a:sym typeface="Arial"/>
                      </a:endParaRPr>
                    </a:p>
                  </a:txBody>
                  <a:tcPr marL="41375" marR="41375" marT="0" marB="0"/>
                </a:tc>
                <a:tc>
                  <a:txBody>
                    <a:bodyPr/>
                    <a:lstStyle/>
                    <a:p>
                      <a:pPr marL="0" marR="0" lvl="0" indent="0" algn="ctr" rtl="0">
                        <a:lnSpc>
                          <a:spcPct val="107000"/>
                        </a:lnSpc>
                        <a:spcBef>
                          <a:spcPts val="0"/>
                        </a:spcBef>
                        <a:spcAft>
                          <a:spcPts val="0"/>
                        </a:spcAft>
                        <a:buNone/>
                      </a:pPr>
                      <a:r>
                        <a:rPr lang="en-US" sz="1200" u="none" strike="noStrike" cap="none"/>
                        <a:t>GEO-XO Solution</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0"/>
                  </a:ext>
                </a:extLst>
              </a:tr>
              <a:tr h="656825">
                <a:tc>
                  <a:txBody>
                    <a:bodyPr/>
                    <a:lstStyle/>
                    <a:p>
                      <a:pPr marL="0" marR="0" lvl="0" indent="0" algn="l" rtl="0">
                        <a:lnSpc>
                          <a:spcPct val="107000"/>
                        </a:lnSpc>
                        <a:spcBef>
                          <a:spcPts val="0"/>
                        </a:spcBef>
                        <a:spcAft>
                          <a:spcPts val="0"/>
                        </a:spcAft>
                        <a:buNone/>
                      </a:pPr>
                      <a:r>
                        <a:rPr lang="en-US" sz="1200" u="none" strike="noStrike" cap="none"/>
                        <a:t>Fire ignitions are not available quickly enough through satellite imagery, which forces response agencies to rely on in situ observations.</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1 km resolution on a geostationary Imager 3.9 μm band</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The GeoXO Imager aims to have a 3.9 μm with 1 km resolution</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1"/>
                  </a:ext>
                </a:extLst>
              </a:tr>
              <a:tr h="596225">
                <a:tc>
                  <a:txBody>
                    <a:bodyPr/>
                    <a:lstStyle/>
                    <a:p>
                      <a:pPr marL="0" marR="0" lvl="0" indent="0" algn="l" rtl="0">
                        <a:lnSpc>
                          <a:spcPct val="107000"/>
                        </a:lnSpc>
                        <a:spcBef>
                          <a:spcPts val="0"/>
                        </a:spcBef>
                        <a:spcAft>
                          <a:spcPts val="0"/>
                        </a:spcAft>
                        <a:buNone/>
                      </a:pPr>
                      <a:r>
                        <a:rPr lang="en-US" sz="1200" u="none" strike="noStrike" cap="none"/>
                        <a:t>It is difficult to measure how high or low in the atmosphere (vertical profile) aerosols and other pollutants are.</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Lower and Upper tropospheric retrievals of PM2.5 and Ozone</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A UV/VIS very high spectral resolution spectrometer in geostationary orbit, designed for Atmospheric Composition retrievals</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2"/>
                  </a:ext>
                </a:extLst>
              </a:tr>
              <a:tr h="503950">
                <a:tc>
                  <a:txBody>
                    <a:bodyPr/>
                    <a:lstStyle/>
                    <a:p>
                      <a:pPr marL="0" marR="0" lvl="0" indent="0" algn="l" rtl="0">
                        <a:lnSpc>
                          <a:spcPct val="107000"/>
                        </a:lnSpc>
                        <a:spcBef>
                          <a:spcPts val="0"/>
                        </a:spcBef>
                        <a:spcAft>
                          <a:spcPts val="0"/>
                        </a:spcAft>
                        <a:buNone/>
                      </a:pPr>
                      <a:r>
                        <a:rPr lang="en-US" sz="1200" u="none" strike="noStrike" cap="none"/>
                        <a:t>Real-time data for the full air column would benefit winter weather forecasting.</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Retrievals of the vertical profile of temperature and water vapor available at low latency</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An IR Hyperspectral Infrared Sounder will be able to provide retrievals of temp and WV profiles in clear sky regions</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3"/>
                  </a:ext>
                </a:extLst>
              </a:tr>
              <a:tr h="503950">
                <a:tc>
                  <a:txBody>
                    <a:bodyPr/>
                    <a:lstStyle/>
                    <a:p>
                      <a:pPr marL="0" marR="0" lvl="0" indent="0" algn="l" rtl="0">
                        <a:lnSpc>
                          <a:spcPct val="107000"/>
                        </a:lnSpc>
                        <a:spcBef>
                          <a:spcPts val="0"/>
                        </a:spcBef>
                        <a:spcAft>
                          <a:spcPts val="0"/>
                        </a:spcAft>
                        <a:buNone/>
                      </a:pPr>
                      <a:r>
                        <a:rPr lang="en-US" sz="1200" u="none" strike="noStrike" cap="none"/>
                        <a:t>Forecasting convective weather over the Gulf Stream is needed.</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Hemispheric coverage of total lightning occurrence at low latency</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A geostationary Lightning Mapper will provide hemispheric coverage of lightning occurrence</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4"/>
                  </a:ext>
                </a:extLst>
              </a:tr>
              <a:tr h="503950">
                <a:tc>
                  <a:txBody>
                    <a:bodyPr/>
                    <a:lstStyle/>
                    <a:p>
                      <a:pPr marL="0" marR="0" lvl="0" indent="0" algn="l" rtl="0">
                        <a:lnSpc>
                          <a:spcPct val="107000"/>
                        </a:lnSpc>
                        <a:spcBef>
                          <a:spcPts val="0"/>
                        </a:spcBef>
                        <a:spcAft>
                          <a:spcPts val="0"/>
                        </a:spcAft>
                        <a:buNone/>
                      </a:pPr>
                      <a:r>
                        <a:rPr lang="en-US" sz="1200" u="none" strike="noStrike" cap="none"/>
                        <a:t>Ocean imagery is not captured at a high enough temporal resolution (ideally hourly).</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Ocean color retrievals at 1-2-hour daytime temporal cadence</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A geostationary Ocean Color instrument will allow for OC retrievals every 1-2 hours during the day in clear sky regions</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5"/>
                  </a:ext>
                </a:extLst>
              </a:tr>
              <a:tr h="735775">
                <a:tc>
                  <a:txBody>
                    <a:bodyPr/>
                    <a:lstStyle/>
                    <a:p>
                      <a:pPr marL="0" marR="0" lvl="0" indent="0" algn="l" rtl="0">
                        <a:lnSpc>
                          <a:spcPct val="107000"/>
                        </a:lnSpc>
                        <a:spcBef>
                          <a:spcPts val="0"/>
                        </a:spcBef>
                        <a:spcAft>
                          <a:spcPts val="0"/>
                        </a:spcAft>
                        <a:buNone/>
                      </a:pPr>
                      <a:r>
                        <a:rPr lang="en-US" sz="1200" u="none" strike="noStrike" cap="none"/>
                        <a:t>There is a need for a green visible band so that “True Color” products need not be estimated.</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Imager spectral bands centered in the red, green, and blue portions of the spectrum</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The GeoXO Imager will include spectral bands in the red, green, and blue portions of the spectrum, allowing for true color imagery</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6"/>
                  </a:ext>
                </a:extLst>
              </a:tr>
              <a:tr h="735775">
                <a:tc>
                  <a:txBody>
                    <a:bodyPr/>
                    <a:lstStyle/>
                    <a:p>
                      <a:pPr marL="0" marR="0" lvl="0" indent="0" algn="l" rtl="0">
                        <a:lnSpc>
                          <a:spcPct val="107000"/>
                        </a:lnSpc>
                        <a:spcBef>
                          <a:spcPts val="0"/>
                        </a:spcBef>
                        <a:spcAft>
                          <a:spcPts val="0"/>
                        </a:spcAft>
                        <a:buNone/>
                      </a:pPr>
                      <a:r>
                        <a:rPr lang="en-US" sz="1200" u="none" strike="noStrike" cap="none"/>
                        <a:t>Horizontal winds in the troposphere are not measured in fine enough detail.</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Wind vector retrievals throughout the 3-D troposphere</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An IR Hyperspectral Sounder in geostationary orbit can be used to retrieve wind vectors in some areas at various vertical levels</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7"/>
                  </a:ext>
                </a:extLst>
              </a:tr>
              <a:tr h="735775">
                <a:tc>
                  <a:txBody>
                    <a:bodyPr/>
                    <a:lstStyle/>
                    <a:p>
                      <a:pPr marL="0" marR="0" lvl="0" indent="0" algn="l" rtl="0">
                        <a:lnSpc>
                          <a:spcPct val="107000"/>
                        </a:lnSpc>
                        <a:spcBef>
                          <a:spcPts val="0"/>
                        </a:spcBef>
                        <a:spcAft>
                          <a:spcPts val="0"/>
                        </a:spcAft>
                        <a:buNone/>
                      </a:pPr>
                      <a:r>
                        <a:rPr lang="en-US" sz="1200" u="none" strike="noStrike" cap="none"/>
                        <a:t>Additional data on air pollution levels during heat waves is necessary.</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High temporal retrievals of ozone, nitrogen dioxide, and PM2.5</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A UV/VIS very high spectral resolution spectrometer in geostationary orbit, designed for Atmospheric Composition retrievals</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8"/>
                  </a:ext>
                </a:extLst>
              </a:tr>
              <a:tr h="503950">
                <a:tc>
                  <a:txBody>
                    <a:bodyPr/>
                    <a:lstStyle/>
                    <a:p>
                      <a:pPr marL="0" marR="0" lvl="0" indent="0" algn="l" rtl="0">
                        <a:lnSpc>
                          <a:spcPct val="107000"/>
                        </a:lnSpc>
                        <a:spcBef>
                          <a:spcPts val="0"/>
                        </a:spcBef>
                        <a:spcAft>
                          <a:spcPts val="0"/>
                        </a:spcAft>
                        <a:buNone/>
                      </a:pPr>
                      <a:r>
                        <a:rPr lang="en-US" sz="1200" u="none" strike="noStrike" cap="none"/>
                        <a:t>It is difficult to track and forecast Harmful Algal Bloom movement throughout the day.</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Frequent detection of Harmful Algal Blooms</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An Ocean Color instrument in geostationary orbit allows for tracking of Harmful Algal Blooms</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9"/>
                  </a:ext>
                </a:extLst>
              </a:tr>
            </a:tbl>
          </a:graphicData>
        </a:graphic>
      </p:graphicFrame>
      <p:sp>
        <p:nvSpPr>
          <p:cNvPr id="269" name="Google Shape;269;p12"/>
          <p:cNvSpPr/>
          <p:nvPr/>
        </p:nvSpPr>
        <p:spPr>
          <a:xfrm>
            <a:off x="1704531" y="1722120"/>
            <a:ext cx="341733" cy="237744"/>
          </a:xfrm>
          <a:prstGeom prst="star5">
            <a:avLst>
              <a:gd name="adj" fmla="val 19098"/>
              <a:gd name="hf" fmla="val 105146"/>
              <a:gd name="vf" fmla="val 11055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 name="Google Shape;270;p12"/>
          <p:cNvSpPr/>
          <p:nvPr/>
        </p:nvSpPr>
        <p:spPr>
          <a:xfrm>
            <a:off x="2433003" y="6519672"/>
            <a:ext cx="341733" cy="237744"/>
          </a:xfrm>
          <a:prstGeom prst="star5">
            <a:avLst>
              <a:gd name="adj" fmla="val 19098"/>
              <a:gd name="hf" fmla="val 105146"/>
              <a:gd name="vf" fmla="val 11055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 name="Google Shape;271;p12"/>
          <p:cNvSpPr/>
          <p:nvPr/>
        </p:nvSpPr>
        <p:spPr>
          <a:xfrm>
            <a:off x="860235" y="3291840"/>
            <a:ext cx="341733" cy="237744"/>
          </a:xfrm>
          <a:prstGeom prst="star5">
            <a:avLst>
              <a:gd name="adj" fmla="val 19098"/>
              <a:gd name="hf" fmla="val 105146"/>
              <a:gd name="vf" fmla="val 11055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 name="Google Shape;272;p12"/>
          <p:cNvSpPr/>
          <p:nvPr/>
        </p:nvSpPr>
        <p:spPr>
          <a:xfrm>
            <a:off x="4187951" y="1373886"/>
            <a:ext cx="7735823" cy="613410"/>
          </a:xfrm>
          <a:prstGeom prst="rect">
            <a:avLst/>
          </a:prstGeom>
          <a:no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 name="Google Shape;273;p12"/>
          <p:cNvSpPr/>
          <p:nvPr/>
        </p:nvSpPr>
        <p:spPr>
          <a:xfrm>
            <a:off x="4187952" y="3104007"/>
            <a:ext cx="7735822" cy="538353"/>
          </a:xfrm>
          <a:prstGeom prst="rect">
            <a:avLst/>
          </a:prstGeom>
          <a:no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 name="Google Shape;274;p12"/>
          <p:cNvSpPr/>
          <p:nvPr/>
        </p:nvSpPr>
        <p:spPr>
          <a:xfrm>
            <a:off x="4187952" y="6331839"/>
            <a:ext cx="7735822" cy="526161"/>
          </a:xfrm>
          <a:prstGeom prst="rect">
            <a:avLst/>
          </a:prstGeom>
          <a:no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 name="Google Shape;275;p12"/>
          <p:cNvSpPr txBox="1">
            <a:spLocks noGrp="1"/>
          </p:cNvSpPr>
          <p:nvPr>
            <p:ph type="title"/>
          </p:nvPr>
        </p:nvSpPr>
        <p:spPr>
          <a:xfrm>
            <a:off x="128014" y="274637"/>
            <a:ext cx="11795759" cy="792400"/>
          </a:xfrm>
          <a:prstGeom prst="rect">
            <a:avLst/>
          </a:prstGeom>
          <a:noFill/>
          <a:ln>
            <a:noFill/>
          </a:ln>
        </p:spPr>
        <p:txBody>
          <a:bodyPr spcFirstLastPara="1" wrap="square" lIns="68550" tIns="68550" rIns="68550" bIns="68550" anchor="ctr" anchorCtr="0">
            <a:noAutofit/>
          </a:bodyPr>
          <a:lstStyle/>
          <a:p>
            <a:pPr lvl="0" algn="ctr">
              <a:buSzPts val="4000"/>
            </a:pPr>
            <a:r>
              <a:rPr lang="en-US" sz="3800" dirty="0"/>
              <a:t>User Need </a:t>
            </a:r>
            <a:r>
              <a:rPr lang="en" sz="3800" dirty="0">
                <a:solidFill>
                  <a:schemeClr val="accent1">
                    <a:lumMod val="75000"/>
                  </a:schemeClr>
                </a:solidFill>
                <a:sym typeface="Wingdings" pitchFamily="2" charset="2"/>
              </a:rPr>
              <a:t></a:t>
            </a:r>
            <a:r>
              <a:rPr lang="en-US" sz="3800" dirty="0"/>
              <a:t> User Requirement </a:t>
            </a:r>
            <a:r>
              <a:rPr lang="en" sz="3800" dirty="0">
                <a:solidFill>
                  <a:schemeClr val="accent1">
                    <a:lumMod val="75000"/>
                  </a:schemeClr>
                </a:solidFill>
                <a:sym typeface="Wingdings" pitchFamily="2" charset="2"/>
              </a:rPr>
              <a:t> </a:t>
            </a:r>
            <a:r>
              <a:rPr lang="en-US" sz="3800" dirty="0" err="1"/>
              <a:t>GeoXO</a:t>
            </a:r>
            <a:r>
              <a:rPr lang="en-US" sz="3800" dirty="0"/>
              <a:t> Solution</a:t>
            </a:r>
            <a:endParaRPr sz="3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3"/>
          <p:cNvSpPr txBox="1">
            <a:spLocks noGrp="1"/>
          </p:cNvSpPr>
          <p:nvPr>
            <p:ph type="title"/>
          </p:nvPr>
        </p:nvSpPr>
        <p:spPr>
          <a:xfrm>
            <a:off x="339322" y="125141"/>
            <a:ext cx="11513355" cy="725118"/>
          </a:xfrm>
          <a:prstGeom prst="rect">
            <a:avLst/>
          </a:prstGeom>
          <a:noFill/>
          <a:ln>
            <a:noFill/>
          </a:ln>
        </p:spPr>
        <p:txBody>
          <a:bodyPr spcFirstLastPara="1" wrap="square" lIns="45700" tIns="0" rIns="91425" bIns="0" anchor="b" anchorCtr="0">
            <a:noAutofit/>
          </a:bodyPr>
          <a:lstStyle/>
          <a:p>
            <a:pPr marL="0" lvl="0" indent="0" algn="ctr" rtl="0">
              <a:lnSpc>
                <a:spcPct val="90000"/>
              </a:lnSpc>
              <a:spcBef>
                <a:spcPts val="0"/>
              </a:spcBef>
              <a:spcAft>
                <a:spcPts val="0"/>
              </a:spcAft>
              <a:buClr>
                <a:srgbClr val="1F3864"/>
              </a:buClr>
              <a:buSzPts val="4000"/>
              <a:buFont typeface="Arial"/>
              <a:buNone/>
            </a:pPr>
            <a:r>
              <a:rPr lang="en-US">
                <a:solidFill>
                  <a:srgbClr val="1F3864"/>
                </a:solidFill>
              </a:rPr>
              <a:t>NOAA GeoXO Virtual Workshop Series</a:t>
            </a:r>
            <a:endParaRPr/>
          </a:p>
        </p:txBody>
      </p:sp>
      <p:sp>
        <p:nvSpPr>
          <p:cNvPr id="282" name="Google Shape;282;p13"/>
          <p:cNvSpPr txBox="1"/>
          <p:nvPr/>
        </p:nvSpPr>
        <p:spPr>
          <a:xfrm>
            <a:off x="9599570" y="1144775"/>
            <a:ext cx="2562225" cy="19697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rgbClr val="002060"/>
                </a:solidFill>
                <a:latin typeface="Arial"/>
                <a:ea typeface="Arial"/>
                <a:cs typeface="Arial"/>
                <a:sym typeface="Arial"/>
              </a:rPr>
              <a:t>Weather Workshop</a:t>
            </a:r>
            <a:endParaRPr/>
          </a:p>
          <a:p>
            <a:pPr marL="0" marR="0" lvl="0" indent="0" algn="l" rtl="0">
              <a:spcBef>
                <a:spcPts val="2400"/>
              </a:spcBef>
              <a:spcAft>
                <a:spcPts val="0"/>
              </a:spcAft>
              <a:buNone/>
            </a:pPr>
            <a:r>
              <a:rPr lang="en-US" sz="1700">
                <a:solidFill>
                  <a:srgbClr val="002060"/>
                </a:solidFill>
                <a:latin typeface="Arial"/>
                <a:ea typeface="Arial"/>
                <a:cs typeface="Arial"/>
                <a:sym typeface="Arial"/>
              </a:rPr>
              <a:t>July 20 – 24, 2020</a:t>
            </a:r>
            <a:endParaRPr/>
          </a:p>
          <a:p>
            <a:pPr marL="0" marR="0" lvl="0" indent="0" algn="l" rtl="0">
              <a:spcBef>
                <a:spcPts val="2400"/>
              </a:spcBef>
              <a:spcAft>
                <a:spcPts val="0"/>
              </a:spcAft>
              <a:buNone/>
            </a:pPr>
            <a:r>
              <a:rPr lang="en-US" sz="1700">
                <a:solidFill>
                  <a:srgbClr val="002060"/>
                </a:solidFill>
                <a:latin typeface="Arial"/>
                <a:ea typeface="Arial"/>
                <a:cs typeface="Arial"/>
                <a:sym typeface="Arial"/>
              </a:rPr>
              <a:t>233 Total Attendees</a:t>
            </a:r>
            <a:endParaRPr/>
          </a:p>
          <a:p>
            <a:pPr marL="0" marR="0" lvl="0" indent="0" algn="l" rtl="0">
              <a:spcBef>
                <a:spcPts val="1200"/>
              </a:spcBef>
              <a:spcAft>
                <a:spcPts val="0"/>
              </a:spcAft>
              <a:buNone/>
            </a:pPr>
            <a:endParaRPr sz="1700">
              <a:solidFill>
                <a:srgbClr val="002060"/>
              </a:solidFill>
              <a:latin typeface="Arial"/>
              <a:ea typeface="Arial"/>
              <a:cs typeface="Arial"/>
              <a:sym typeface="Arial"/>
            </a:endParaRPr>
          </a:p>
        </p:txBody>
      </p:sp>
      <p:sp>
        <p:nvSpPr>
          <p:cNvPr id="283" name="Google Shape;283;p13"/>
          <p:cNvSpPr txBox="1"/>
          <p:nvPr/>
        </p:nvSpPr>
        <p:spPr>
          <a:xfrm>
            <a:off x="3950540" y="1057745"/>
            <a:ext cx="2562225" cy="19697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rgbClr val="002060"/>
                </a:solidFill>
                <a:latin typeface="Arial"/>
                <a:ea typeface="Arial"/>
                <a:cs typeface="Arial"/>
                <a:sym typeface="Arial"/>
              </a:rPr>
              <a:t>Fire Workshop</a:t>
            </a:r>
            <a:endParaRPr/>
          </a:p>
          <a:p>
            <a:pPr marL="0" marR="0" lvl="0" indent="0" algn="l" rtl="0">
              <a:spcBef>
                <a:spcPts val="2400"/>
              </a:spcBef>
              <a:spcAft>
                <a:spcPts val="0"/>
              </a:spcAft>
              <a:buNone/>
            </a:pPr>
            <a:r>
              <a:rPr lang="en-US" sz="1700">
                <a:solidFill>
                  <a:srgbClr val="002060"/>
                </a:solidFill>
                <a:latin typeface="Arial"/>
                <a:ea typeface="Arial"/>
                <a:cs typeface="Arial"/>
                <a:sym typeface="Arial"/>
              </a:rPr>
              <a:t>June 3 – 5, 2020</a:t>
            </a:r>
            <a:endParaRPr/>
          </a:p>
          <a:p>
            <a:pPr marL="0" marR="0" lvl="0" indent="0" algn="l" rtl="0">
              <a:spcBef>
                <a:spcPts val="2400"/>
              </a:spcBef>
              <a:spcAft>
                <a:spcPts val="0"/>
              </a:spcAft>
              <a:buNone/>
            </a:pPr>
            <a:r>
              <a:rPr lang="en-US" sz="1700">
                <a:solidFill>
                  <a:srgbClr val="002060"/>
                </a:solidFill>
                <a:latin typeface="Arial"/>
                <a:ea typeface="Arial"/>
                <a:cs typeface="Arial"/>
                <a:sym typeface="Arial"/>
              </a:rPr>
              <a:t>178 Total Attendees</a:t>
            </a:r>
            <a:endParaRPr/>
          </a:p>
          <a:p>
            <a:pPr marL="0" marR="0" lvl="0" indent="0" algn="l" rtl="0">
              <a:spcBef>
                <a:spcPts val="1200"/>
              </a:spcBef>
              <a:spcAft>
                <a:spcPts val="0"/>
              </a:spcAft>
              <a:buNone/>
            </a:pPr>
            <a:endParaRPr sz="1700">
              <a:solidFill>
                <a:srgbClr val="002060"/>
              </a:solidFill>
              <a:latin typeface="Arial"/>
              <a:ea typeface="Arial"/>
              <a:cs typeface="Arial"/>
              <a:sym typeface="Arial"/>
            </a:endParaRPr>
          </a:p>
        </p:txBody>
      </p:sp>
      <p:sp>
        <p:nvSpPr>
          <p:cNvPr id="284" name="Google Shape;284;p13"/>
          <p:cNvSpPr txBox="1"/>
          <p:nvPr/>
        </p:nvSpPr>
        <p:spPr>
          <a:xfrm>
            <a:off x="4039048" y="5831235"/>
            <a:ext cx="4034066"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a:solidFill>
                  <a:srgbClr val="002060"/>
                </a:solidFill>
                <a:latin typeface="Arial"/>
                <a:ea typeface="Arial"/>
                <a:cs typeface="Arial"/>
                <a:sym typeface="Arial"/>
              </a:rPr>
              <a:t>Agriculture Workshop:  </a:t>
            </a:r>
            <a:r>
              <a:rPr lang="en-US" sz="1500">
                <a:solidFill>
                  <a:srgbClr val="002060"/>
                </a:solidFill>
                <a:latin typeface="Arial"/>
                <a:ea typeface="Arial"/>
                <a:cs typeface="Arial"/>
                <a:sym typeface="Arial"/>
              </a:rPr>
              <a:t>September 15 – 18, 2020 152 Total Attendees</a:t>
            </a:r>
            <a:endParaRPr/>
          </a:p>
        </p:txBody>
      </p:sp>
      <p:pic>
        <p:nvPicPr>
          <p:cNvPr id="285" name="Google Shape;285;p13"/>
          <p:cNvPicPr preferRelativeResize="0"/>
          <p:nvPr/>
        </p:nvPicPr>
        <p:blipFill rotWithShape="1">
          <a:blip r:embed="rId3">
            <a:alphaModFix/>
          </a:blip>
          <a:srcRect/>
          <a:stretch/>
        </p:blipFill>
        <p:spPr>
          <a:xfrm>
            <a:off x="522454" y="872592"/>
            <a:ext cx="3361123" cy="2256193"/>
          </a:xfrm>
          <a:prstGeom prst="rect">
            <a:avLst/>
          </a:prstGeom>
          <a:noFill/>
          <a:ln w="9525" cap="flat" cmpd="sng">
            <a:solidFill>
              <a:schemeClr val="accent1"/>
            </a:solidFill>
            <a:prstDash val="solid"/>
            <a:round/>
            <a:headEnd type="none" w="sm" len="sm"/>
            <a:tailEnd type="none" w="sm" len="sm"/>
          </a:ln>
        </p:spPr>
      </p:pic>
      <p:pic>
        <p:nvPicPr>
          <p:cNvPr id="286" name="Google Shape;286;p13"/>
          <p:cNvPicPr preferRelativeResize="0"/>
          <p:nvPr/>
        </p:nvPicPr>
        <p:blipFill rotWithShape="1">
          <a:blip r:embed="rId4">
            <a:alphaModFix/>
          </a:blip>
          <a:srcRect t="1" b="961"/>
          <a:stretch/>
        </p:blipFill>
        <p:spPr>
          <a:xfrm>
            <a:off x="6167005" y="866301"/>
            <a:ext cx="3341871" cy="2256193"/>
          </a:xfrm>
          <a:prstGeom prst="rect">
            <a:avLst/>
          </a:prstGeom>
          <a:noFill/>
          <a:ln w="9525" cap="flat" cmpd="sng">
            <a:solidFill>
              <a:schemeClr val="accent1"/>
            </a:solidFill>
            <a:prstDash val="solid"/>
            <a:round/>
            <a:headEnd type="none" w="sm" len="sm"/>
            <a:tailEnd type="none" w="sm" len="sm"/>
          </a:ln>
        </p:spPr>
      </p:pic>
      <p:pic>
        <p:nvPicPr>
          <p:cNvPr id="287" name="Google Shape;287;p13"/>
          <p:cNvPicPr preferRelativeResize="0"/>
          <p:nvPr/>
        </p:nvPicPr>
        <p:blipFill rotWithShape="1">
          <a:blip r:embed="rId5">
            <a:alphaModFix/>
          </a:blip>
          <a:srcRect/>
          <a:stretch/>
        </p:blipFill>
        <p:spPr>
          <a:xfrm>
            <a:off x="4199900" y="3418961"/>
            <a:ext cx="3580488" cy="2412274"/>
          </a:xfrm>
          <a:prstGeom prst="rect">
            <a:avLst/>
          </a:prstGeom>
          <a:noFill/>
          <a:ln w="9525" cap="flat" cmpd="sng">
            <a:solidFill>
              <a:schemeClr val="accent1"/>
            </a:solidFill>
            <a:prstDash val="solid"/>
            <a:round/>
            <a:headEnd type="none" w="sm" len="sm"/>
            <a:tailEnd type="none" w="sm" len="sm"/>
          </a:ln>
        </p:spPr>
      </p:pic>
      <p:pic>
        <p:nvPicPr>
          <p:cNvPr id="288" name="Google Shape;288;p13"/>
          <p:cNvPicPr preferRelativeResize="0"/>
          <p:nvPr/>
        </p:nvPicPr>
        <p:blipFill rotWithShape="1">
          <a:blip r:embed="rId6">
            <a:alphaModFix/>
          </a:blip>
          <a:srcRect t="1" b="-2583"/>
          <a:stretch/>
        </p:blipFill>
        <p:spPr>
          <a:xfrm>
            <a:off x="112406" y="3418961"/>
            <a:ext cx="3580488" cy="2412274"/>
          </a:xfrm>
          <a:prstGeom prst="rect">
            <a:avLst/>
          </a:prstGeom>
          <a:noFill/>
          <a:ln w="9525" cap="flat" cmpd="sng">
            <a:solidFill>
              <a:schemeClr val="accent1"/>
            </a:solidFill>
            <a:prstDash val="solid"/>
            <a:round/>
            <a:headEnd type="none" w="sm" len="sm"/>
            <a:tailEnd type="none" w="sm" len="sm"/>
          </a:ln>
        </p:spPr>
      </p:pic>
      <p:sp>
        <p:nvSpPr>
          <p:cNvPr id="289" name="Google Shape;289;p13"/>
          <p:cNvSpPr txBox="1"/>
          <p:nvPr/>
        </p:nvSpPr>
        <p:spPr>
          <a:xfrm>
            <a:off x="72447" y="5825864"/>
            <a:ext cx="3793524" cy="55399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a:solidFill>
                  <a:srgbClr val="002060"/>
                </a:solidFill>
                <a:latin typeface="Arial"/>
                <a:ea typeface="Arial"/>
                <a:cs typeface="Arial"/>
                <a:sym typeface="Arial"/>
              </a:rPr>
              <a:t>Human Health Workshop:   </a:t>
            </a:r>
            <a:r>
              <a:rPr lang="en-US" sz="1500">
                <a:solidFill>
                  <a:srgbClr val="002060"/>
                </a:solidFill>
                <a:latin typeface="Arial"/>
                <a:ea typeface="Arial"/>
                <a:cs typeface="Arial"/>
                <a:sym typeface="Arial"/>
              </a:rPr>
              <a:t>July 28 – 31, 2020 207 Total Attendees</a:t>
            </a:r>
            <a:endParaRPr/>
          </a:p>
        </p:txBody>
      </p:sp>
      <p:pic>
        <p:nvPicPr>
          <p:cNvPr id="290" name="Google Shape;290;p13"/>
          <p:cNvPicPr preferRelativeResize="0"/>
          <p:nvPr/>
        </p:nvPicPr>
        <p:blipFill rotWithShape="1">
          <a:blip r:embed="rId7">
            <a:alphaModFix/>
          </a:blip>
          <a:srcRect b="787"/>
          <a:stretch/>
        </p:blipFill>
        <p:spPr>
          <a:xfrm>
            <a:off x="8349179" y="3431906"/>
            <a:ext cx="3613598" cy="2399329"/>
          </a:xfrm>
          <a:prstGeom prst="rect">
            <a:avLst/>
          </a:prstGeom>
          <a:noFill/>
          <a:ln w="9525" cap="flat" cmpd="sng">
            <a:solidFill>
              <a:schemeClr val="accent1"/>
            </a:solidFill>
            <a:prstDash val="solid"/>
            <a:round/>
            <a:headEnd type="none" w="sm" len="sm"/>
            <a:tailEnd type="none" w="sm" len="sm"/>
          </a:ln>
        </p:spPr>
      </p:pic>
      <p:sp>
        <p:nvSpPr>
          <p:cNvPr id="291" name="Google Shape;291;p13"/>
          <p:cNvSpPr txBox="1"/>
          <p:nvPr/>
        </p:nvSpPr>
        <p:spPr>
          <a:xfrm>
            <a:off x="8318639" y="5831235"/>
            <a:ext cx="371644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a:solidFill>
                  <a:srgbClr val="002060"/>
                </a:solidFill>
                <a:latin typeface="Arial"/>
                <a:ea typeface="Arial"/>
                <a:cs typeface="Arial"/>
                <a:sym typeface="Arial"/>
              </a:rPr>
              <a:t>Oceans Workshop:  </a:t>
            </a:r>
            <a:r>
              <a:rPr lang="en-US" sz="1500">
                <a:solidFill>
                  <a:srgbClr val="002060"/>
                </a:solidFill>
                <a:latin typeface="Arial"/>
                <a:ea typeface="Arial"/>
                <a:cs typeface="Arial"/>
                <a:sym typeface="Arial"/>
              </a:rPr>
              <a:t>November 17-20, 2020 142 Total Attendees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4" descr="Chart, scatter chart&#10;&#10;Description automatically generated"/>
          <p:cNvPicPr preferRelativeResize="0"/>
          <p:nvPr/>
        </p:nvPicPr>
        <p:blipFill rotWithShape="1">
          <a:blip r:embed="rId3">
            <a:alphaModFix/>
          </a:blip>
          <a:srcRect t="7269" r="4217" b="8968"/>
          <a:stretch/>
        </p:blipFill>
        <p:spPr>
          <a:xfrm>
            <a:off x="732028" y="457340"/>
            <a:ext cx="11295888" cy="6400660"/>
          </a:xfrm>
          <a:prstGeom prst="rect">
            <a:avLst/>
          </a:prstGeom>
          <a:noFill/>
          <a:ln>
            <a:noFill/>
          </a:ln>
        </p:spPr>
      </p:pic>
      <p:sp>
        <p:nvSpPr>
          <p:cNvPr id="298" name="Google Shape;298;p14"/>
          <p:cNvSpPr/>
          <p:nvPr/>
        </p:nvSpPr>
        <p:spPr>
          <a:xfrm>
            <a:off x="8243316" y="1802613"/>
            <a:ext cx="3633724" cy="540258"/>
          </a:xfrm>
          <a:prstGeom prst="rect">
            <a:avLst/>
          </a:prstGeom>
          <a:no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 name="Google Shape;299;p14"/>
          <p:cNvSpPr/>
          <p:nvPr/>
        </p:nvSpPr>
        <p:spPr>
          <a:xfrm>
            <a:off x="8252460" y="2342871"/>
            <a:ext cx="3633724" cy="540258"/>
          </a:xfrm>
          <a:prstGeom prst="rect">
            <a:avLst/>
          </a:prstGeom>
          <a:no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 name="Google Shape;300;p14"/>
          <p:cNvSpPr/>
          <p:nvPr/>
        </p:nvSpPr>
        <p:spPr>
          <a:xfrm>
            <a:off x="8243316" y="1433684"/>
            <a:ext cx="3633724" cy="332994"/>
          </a:xfrm>
          <a:prstGeom prst="rect">
            <a:avLst/>
          </a:prstGeom>
          <a:noFill/>
          <a:ln w="28575" cap="flat" cmpd="sng">
            <a:solidFill>
              <a:srgbClr val="243F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 name="Google Shape;301;p14"/>
          <p:cNvSpPr/>
          <p:nvPr/>
        </p:nvSpPr>
        <p:spPr>
          <a:xfrm>
            <a:off x="8243316" y="5424316"/>
            <a:ext cx="3633724" cy="433178"/>
          </a:xfrm>
          <a:prstGeom prst="rect">
            <a:avLst/>
          </a:prstGeom>
          <a:noFill/>
          <a:ln w="28575" cap="flat" cmpd="sng">
            <a:solidFill>
              <a:srgbClr val="243F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 name="Google Shape;302;p14"/>
          <p:cNvSpPr/>
          <p:nvPr/>
        </p:nvSpPr>
        <p:spPr>
          <a:xfrm>
            <a:off x="0" y="11810"/>
            <a:ext cx="12192000" cy="1015663"/>
          </a:xfrm>
          <a:prstGeom prst="rect">
            <a:avLst/>
          </a:prstGeom>
          <a:solidFill>
            <a:srgbClr val="2F549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lt1"/>
                </a:solidFill>
                <a:latin typeface="Arial"/>
                <a:ea typeface="Arial"/>
                <a:cs typeface="Arial"/>
                <a:sym typeface="Arial"/>
              </a:rPr>
              <a:t>A collection of user needs across the the fire lifecycle also identified areas of greatest importance for NOAA to address.  GeoXO translated these needs into user requirements and two are supported by GeoXO instrument selection.</a:t>
            </a:r>
            <a:endParaRPr sz="20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5" descr="Chart, waterfall chart&#10;&#10;Description automatically generated"/>
          <p:cNvPicPr preferRelativeResize="0"/>
          <p:nvPr/>
        </p:nvPicPr>
        <p:blipFill rotWithShape="1">
          <a:blip r:embed="rId3">
            <a:alphaModFix/>
          </a:blip>
          <a:srcRect t="1884" r="2167"/>
          <a:stretch/>
        </p:blipFill>
        <p:spPr>
          <a:xfrm>
            <a:off x="1143000" y="1234440"/>
            <a:ext cx="10076688" cy="5623560"/>
          </a:xfrm>
          <a:prstGeom prst="rect">
            <a:avLst/>
          </a:prstGeom>
          <a:noFill/>
          <a:ln>
            <a:noFill/>
          </a:ln>
        </p:spPr>
      </p:pic>
      <p:sp>
        <p:nvSpPr>
          <p:cNvPr id="309" name="Google Shape;309;p15"/>
          <p:cNvSpPr/>
          <p:nvPr/>
        </p:nvSpPr>
        <p:spPr>
          <a:xfrm>
            <a:off x="0" y="11810"/>
            <a:ext cx="12192000" cy="1015663"/>
          </a:xfrm>
          <a:prstGeom prst="rect">
            <a:avLst/>
          </a:prstGeom>
          <a:solidFill>
            <a:srgbClr val="2F549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lt1"/>
                </a:solidFill>
                <a:latin typeface="Arial"/>
                <a:ea typeface="Arial"/>
                <a:cs typeface="Arial"/>
                <a:sym typeface="Arial"/>
              </a:rPr>
              <a:t>File Format, Product Delivery and Access play a large role in user satisfaction.  GeoXO inquired about different file formats that would best accommodate the fire community.  GEOXO decided GIS formats will soon be available across all GEO data; well ahead of the GeoXO launch.  </a:t>
            </a:r>
            <a:endParaRPr sz="200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ight Arrow 35">
            <a:extLst>
              <a:ext uri="{FF2B5EF4-FFF2-40B4-BE49-F238E27FC236}">
                <a16:creationId xmlns:a16="http://schemas.microsoft.com/office/drawing/2014/main" id="{CE3888A4-B33B-594C-8410-63C4DB96C2B1}"/>
              </a:ext>
            </a:extLst>
          </p:cNvPr>
          <p:cNvSpPr/>
          <p:nvPr/>
        </p:nvSpPr>
        <p:spPr>
          <a:xfrm>
            <a:off x="1917755" y="1276197"/>
            <a:ext cx="10149796" cy="814387"/>
          </a:xfrm>
          <a:prstGeom prst="rightArrow">
            <a:avLst/>
          </a:prstGeom>
          <a:solidFill>
            <a:srgbClr val="00B0F0"/>
          </a:solidFill>
          <a:ln>
            <a:solidFill>
              <a:srgbClr val="203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a:solidFill>
                  <a:prstClr val="white"/>
                </a:solidFill>
                <a:latin typeface="Calibri" panose="020F0502020204030204"/>
              </a:rPr>
              <a:t>&lt;2020	2020	2021	2022	2023	2024	2025	2026	2027	2028	2029</a:t>
            </a:r>
          </a:p>
        </p:txBody>
      </p:sp>
      <p:sp>
        <p:nvSpPr>
          <p:cNvPr id="37" name="TextBox 36">
            <a:extLst>
              <a:ext uri="{FF2B5EF4-FFF2-40B4-BE49-F238E27FC236}">
                <a16:creationId xmlns:a16="http://schemas.microsoft.com/office/drawing/2014/main" id="{A1E63118-E76B-5D49-AC56-BCCAF8050AD3}"/>
              </a:ext>
            </a:extLst>
          </p:cNvPr>
          <p:cNvSpPr txBox="1"/>
          <p:nvPr/>
        </p:nvSpPr>
        <p:spPr>
          <a:xfrm>
            <a:off x="481888" y="286796"/>
            <a:ext cx="6331798" cy="584775"/>
          </a:xfrm>
          <a:prstGeom prst="rect">
            <a:avLst/>
          </a:prstGeom>
          <a:noFill/>
        </p:spPr>
        <p:txBody>
          <a:bodyPr wrap="none" rtlCol="0">
            <a:spAutoFit/>
          </a:bodyPr>
          <a:lstStyle/>
          <a:p>
            <a:r>
              <a:rPr lang="en-US" sz="3200" b="1" dirty="0" err="1">
                <a:solidFill>
                  <a:schemeClr val="accent1">
                    <a:lumMod val="75000"/>
                  </a:schemeClr>
                </a:solidFill>
              </a:rPr>
              <a:t>GeoXO</a:t>
            </a:r>
            <a:r>
              <a:rPr lang="en-US" sz="3200" b="1" dirty="0">
                <a:solidFill>
                  <a:schemeClr val="accent1">
                    <a:lumMod val="75000"/>
                  </a:schemeClr>
                </a:solidFill>
              </a:rPr>
              <a:t> User Engagement Time Lines</a:t>
            </a:r>
          </a:p>
        </p:txBody>
      </p:sp>
      <p:sp>
        <p:nvSpPr>
          <p:cNvPr id="38" name="TextBox 37">
            <a:extLst>
              <a:ext uri="{FF2B5EF4-FFF2-40B4-BE49-F238E27FC236}">
                <a16:creationId xmlns:a16="http://schemas.microsoft.com/office/drawing/2014/main" id="{46CBE57B-7CF7-2844-9D48-45C3D4747D98}"/>
              </a:ext>
            </a:extLst>
          </p:cNvPr>
          <p:cNvSpPr txBox="1"/>
          <p:nvPr/>
        </p:nvSpPr>
        <p:spPr>
          <a:xfrm>
            <a:off x="1873629" y="2531128"/>
            <a:ext cx="961417" cy="502573"/>
          </a:xfrm>
          <a:prstGeom prst="rect">
            <a:avLst/>
          </a:prstGeom>
          <a:noFill/>
          <a:ln>
            <a:solidFill>
              <a:schemeClr val="tx1"/>
            </a:solidFill>
          </a:ln>
        </p:spPr>
        <p:txBody>
          <a:bodyPr wrap="none" rtlCol="0">
            <a:spAutoFit/>
          </a:bodyPr>
          <a:lstStyle/>
          <a:p>
            <a:r>
              <a:rPr lang="en-US" sz="1333" dirty="0"/>
              <a:t>CMA FY4A </a:t>
            </a:r>
          </a:p>
          <a:p>
            <a:r>
              <a:rPr lang="en-US" sz="1333" dirty="0"/>
              <a:t>GIIRS (GXS)</a:t>
            </a:r>
          </a:p>
        </p:txBody>
      </p:sp>
      <p:sp>
        <p:nvSpPr>
          <p:cNvPr id="39" name="TextBox 38">
            <a:extLst>
              <a:ext uri="{FF2B5EF4-FFF2-40B4-BE49-F238E27FC236}">
                <a16:creationId xmlns:a16="http://schemas.microsoft.com/office/drawing/2014/main" id="{33C9C851-BA20-684A-9822-C724662E5A2C}"/>
              </a:ext>
            </a:extLst>
          </p:cNvPr>
          <p:cNvSpPr txBox="1"/>
          <p:nvPr/>
        </p:nvSpPr>
        <p:spPr>
          <a:xfrm>
            <a:off x="1882178" y="1934009"/>
            <a:ext cx="1023165" cy="502573"/>
          </a:xfrm>
          <a:prstGeom prst="rect">
            <a:avLst/>
          </a:prstGeom>
          <a:noFill/>
          <a:ln>
            <a:solidFill>
              <a:schemeClr val="tx1"/>
            </a:solidFill>
          </a:ln>
        </p:spPr>
        <p:txBody>
          <a:bodyPr wrap="none" rtlCol="0">
            <a:spAutoFit/>
          </a:bodyPr>
          <a:lstStyle/>
          <a:p>
            <a:r>
              <a:rPr lang="en-US" sz="1333" dirty="0"/>
              <a:t>KMA COMS </a:t>
            </a:r>
          </a:p>
          <a:p>
            <a:r>
              <a:rPr lang="en-US" sz="1333" dirty="0"/>
              <a:t>GOCI (OC)</a:t>
            </a:r>
          </a:p>
        </p:txBody>
      </p:sp>
      <p:sp>
        <p:nvSpPr>
          <p:cNvPr id="40" name="TextBox 39">
            <a:extLst>
              <a:ext uri="{FF2B5EF4-FFF2-40B4-BE49-F238E27FC236}">
                <a16:creationId xmlns:a16="http://schemas.microsoft.com/office/drawing/2014/main" id="{C21CB4E5-9EF5-2841-A378-9789ED26ED6F}"/>
              </a:ext>
            </a:extLst>
          </p:cNvPr>
          <p:cNvSpPr txBox="1"/>
          <p:nvPr/>
        </p:nvSpPr>
        <p:spPr>
          <a:xfrm>
            <a:off x="5803754" y="2531128"/>
            <a:ext cx="931537" cy="502573"/>
          </a:xfrm>
          <a:prstGeom prst="rect">
            <a:avLst/>
          </a:prstGeom>
          <a:noFill/>
          <a:ln>
            <a:solidFill>
              <a:schemeClr val="tx1"/>
            </a:solidFill>
          </a:ln>
        </p:spPr>
        <p:txBody>
          <a:bodyPr wrap="none" rtlCol="0">
            <a:spAutoFit/>
          </a:bodyPr>
          <a:lstStyle/>
          <a:p>
            <a:r>
              <a:rPr lang="en-US" sz="1333" dirty="0"/>
              <a:t>EUM MTG </a:t>
            </a:r>
          </a:p>
          <a:p>
            <a:r>
              <a:rPr lang="en-US" sz="1333" dirty="0"/>
              <a:t>FCI (GXI)</a:t>
            </a:r>
          </a:p>
        </p:txBody>
      </p:sp>
      <p:sp>
        <p:nvSpPr>
          <p:cNvPr id="41" name="TextBox 40">
            <a:extLst>
              <a:ext uri="{FF2B5EF4-FFF2-40B4-BE49-F238E27FC236}">
                <a16:creationId xmlns:a16="http://schemas.microsoft.com/office/drawing/2014/main" id="{A8DD044D-E546-B644-B948-445593005D2D}"/>
              </a:ext>
            </a:extLst>
          </p:cNvPr>
          <p:cNvSpPr txBox="1"/>
          <p:nvPr/>
        </p:nvSpPr>
        <p:spPr>
          <a:xfrm>
            <a:off x="6967812" y="1940016"/>
            <a:ext cx="931537" cy="502573"/>
          </a:xfrm>
          <a:prstGeom prst="rect">
            <a:avLst/>
          </a:prstGeom>
          <a:noFill/>
          <a:ln>
            <a:solidFill>
              <a:schemeClr val="tx1"/>
            </a:solidFill>
          </a:ln>
        </p:spPr>
        <p:txBody>
          <a:bodyPr wrap="none" rtlCol="0">
            <a:spAutoFit/>
          </a:bodyPr>
          <a:lstStyle/>
          <a:p>
            <a:r>
              <a:rPr lang="en-US" sz="1333" dirty="0"/>
              <a:t>EUM MTG </a:t>
            </a:r>
          </a:p>
          <a:p>
            <a:r>
              <a:rPr lang="en-US" sz="1333" dirty="0"/>
              <a:t>IRS (GXS)</a:t>
            </a:r>
          </a:p>
        </p:txBody>
      </p:sp>
      <p:sp>
        <p:nvSpPr>
          <p:cNvPr id="42" name="TextBox 41">
            <a:extLst>
              <a:ext uri="{FF2B5EF4-FFF2-40B4-BE49-F238E27FC236}">
                <a16:creationId xmlns:a16="http://schemas.microsoft.com/office/drawing/2014/main" id="{7E331358-AB93-D643-B6C5-468463FEE15F}"/>
              </a:ext>
            </a:extLst>
          </p:cNvPr>
          <p:cNvSpPr txBox="1"/>
          <p:nvPr/>
        </p:nvSpPr>
        <p:spPr>
          <a:xfrm>
            <a:off x="5674265" y="1940016"/>
            <a:ext cx="893065" cy="502573"/>
          </a:xfrm>
          <a:prstGeom prst="rect">
            <a:avLst/>
          </a:prstGeom>
          <a:noFill/>
          <a:ln>
            <a:solidFill>
              <a:schemeClr val="tx1"/>
            </a:solidFill>
          </a:ln>
        </p:spPr>
        <p:txBody>
          <a:bodyPr wrap="none" rtlCol="0">
            <a:spAutoFit/>
          </a:bodyPr>
          <a:lstStyle/>
          <a:p>
            <a:r>
              <a:rPr lang="en-US" sz="1333" dirty="0"/>
              <a:t>EUM MTG</a:t>
            </a:r>
          </a:p>
          <a:p>
            <a:r>
              <a:rPr lang="en-US" sz="1333" dirty="0"/>
              <a:t> LI (GLM)</a:t>
            </a:r>
          </a:p>
        </p:txBody>
      </p:sp>
      <p:sp>
        <p:nvSpPr>
          <p:cNvPr id="43" name="TextBox 42">
            <a:extLst>
              <a:ext uri="{FF2B5EF4-FFF2-40B4-BE49-F238E27FC236}">
                <a16:creationId xmlns:a16="http://schemas.microsoft.com/office/drawing/2014/main" id="{BF36FE4A-FAF8-944A-A318-703232667D15}"/>
              </a:ext>
            </a:extLst>
          </p:cNvPr>
          <p:cNvSpPr txBox="1"/>
          <p:nvPr/>
        </p:nvSpPr>
        <p:spPr>
          <a:xfrm>
            <a:off x="7049735" y="2531128"/>
            <a:ext cx="1337097" cy="502573"/>
          </a:xfrm>
          <a:prstGeom prst="rect">
            <a:avLst/>
          </a:prstGeom>
          <a:noFill/>
          <a:ln>
            <a:solidFill>
              <a:schemeClr val="tx1"/>
            </a:solidFill>
          </a:ln>
        </p:spPr>
        <p:txBody>
          <a:bodyPr wrap="none" rtlCol="0">
            <a:spAutoFit/>
          </a:bodyPr>
          <a:lstStyle/>
          <a:p>
            <a:r>
              <a:rPr lang="en-US" sz="1333" dirty="0"/>
              <a:t>EUM MTG/Sen4 </a:t>
            </a:r>
          </a:p>
          <a:p>
            <a:r>
              <a:rPr lang="en-US" sz="1333" dirty="0"/>
              <a:t>UVN (AC)</a:t>
            </a:r>
          </a:p>
        </p:txBody>
      </p:sp>
      <p:sp>
        <p:nvSpPr>
          <p:cNvPr id="44" name="TextBox 43">
            <a:extLst>
              <a:ext uri="{FF2B5EF4-FFF2-40B4-BE49-F238E27FC236}">
                <a16:creationId xmlns:a16="http://schemas.microsoft.com/office/drawing/2014/main" id="{861A21F1-FA3E-BC41-93E4-296F96DD016F}"/>
              </a:ext>
            </a:extLst>
          </p:cNvPr>
          <p:cNvSpPr txBox="1"/>
          <p:nvPr/>
        </p:nvSpPr>
        <p:spPr>
          <a:xfrm>
            <a:off x="3229804" y="1961577"/>
            <a:ext cx="1058688" cy="502573"/>
          </a:xfrm>
          <a:prstGeom prst="rect">
            <a:avLst/>
          </a:prstGeom>
          <a:noFill/>
          <a:ln>
            <a:solidFill>
              <a:schemeClr val="tx1"/>
            </a:solidFill>
          </a:ln>
        </p:spPr>
        <p:txBody>
          <a:bodyPr wrap="none" rtlCol="0">
            <a:spAutoFit/>
          </a:bodyPr>
          <a:lstStyle/>
          <a:p>
            <a:r>
              <a:rPr lang="en-US" sz="1333" dirty="0"/>
              <a:t>KMA GK-2B  </a:t>
            </a:r>
          </a:p>
          <a:p>
            <a:r>
              <a:rPr lang="en-US" sz="1333" dirty="0"/>
              <a:t>GOCI II (OC)</a:t>
            </a:r>
          </a:p>
        </p:txBody>
      </p:sp>
      <p:sp>
        <p:nvSpPr>
          <p:cNvPr id="45" name="TextBox 44">
            <a:extLst>
              <a:ext uri="{FF2B5EF4-FFF2-40B4-BE49-F238E27FC236}">
                <a16:creationId xmlns:a16="http://schemas.microsoft.com/office/drawing/2014/main" id="{0B852767-8AC4-9B4E-B968-DC8C495A1A0D}"/>
              </a:ext>
            </a:extLst>
          </p:cNvPr>
          <p:cNvSpPr txBox="1"/>
          <p:nvPr/>
        </p:nvSpPr>
        <p:spPr>
          <a:xfrm>
            <a:off x="4705423" y="1940015"/>
            <a:ext cx="699230" cy="707694"/>
          </a:xfrm>
          <a:prstGeom prst="rect">
            <a:avLst/>
          </a:prstGeom>
          <a:noFill/>
          <a:ln>
            <a:solidFill>
              <a:schemeClr val="tx1"/>
            </a:solidFill>
          </a:ln>
        </p:spPr>
        <p:txBody>
          <a:bodyPr wrap="none" rtlCol="0">
            <a:spAutoFit/>
          </a:bodyPr>
          <a:lstStyle/>
          <a:p>
            <a:r>
              <a:rPr lang="en-US" sz="1333" dirty="0"/>
              <a:t>NASA </a:t>
            </a:r>
          </a:p>
          <a:p>
            <a:r>
              <a:rPr lang="en-US" sz="1333" dirty="0"/>
              <a:t>TEMPO</a:t>
            </a:r>
          </a:p>
          <a:p>
            <a:r>
              <a:rPr lang="en-US" sz="1333" dirty="0"/>
              <a:t>(AC)</a:t>
            </a:r>
          </a:p>
        </p:txBody>
      </p:sp>
      <p:sp>
        <p:nvSpPr>
          <p:cNvPr id="46" name="TextBox 45">
            <a:extLst>
              <a:ext uri="{FF2B5EF4-FFF2-40B4-BE49-F238E27FC236}">
                <a16:creationId xmlns:a16="http://schemas.microsoft.com/office/drawing/2014/main" id="{37130303-BE05-7041-97C1-9D7B29B1C4BB}"/>
              </a:ext>
            </a:extLst>
          </p:cNvPr>
          <p:cNvSpPr txBox="1"/>
          <p:nvPr/>
        </p:nvSpPr>
        <p:spPr>
          <a:xfrm>
            <a:off x="8910651" y="2059203"/>
            <a:ext cx="646331" cy="707694"/>
          </a:xfrm>
          <a:prstGeom prst="rect">
            <a:avLst/>
          </a:prstGeom>
          <a:noFill/>
          <a:ln>
            <a:solidFill>
              <a:schemeClr val="tx1"/>
            </a:solidFill>
          </a:ln>
        </p:spPr>
        <p:txBody>
          <a:bodyPr wrap="none" rtlCol="0">
            <a:spAutoFit/>
          </a:bodyPr>
          <a:lstStyle/>
          <a:p>
            <a:r>
              <a:rPr lang="en-US" sz="1333" dirty="0"/>
              <a:t>NASA </a:t>
            </a:r>
          </a:p>
          <a:p>
            <a:r>
              <a:rPr lang="en-US" sz="1333" dirty="0"/>
              <a:t>GLIMR</a:t>
            </a:r>
          </a:p>
          <a:p>
            <a:r>
              <a:rPr lang="en-US" sz="1333" dirty="0"/>
              <a:t>(OC)</a:t>
            </a:r>
          </a:p>
        </p:txBody>
      </p:sp>
      <p:sp>
        <p:nvSpPr>
          <p:cNvPr id="47" name="TextBox 46">
            <a:extLst>
              <a:ext uri="{FF2B5EF4-FFF2-40B4-BE49-F238E27FC236}">
                <a16:creationId xmlns:a16="http://schemas.microsoft.com/office/drawing/2014/main" id="{7F40F90E-704D-4745-B777-6EB67468F821}"/>
              </a:ext>
            </a:extLst>
          </p:cNvPr>
          <p:cNvSpPr txBox="1"/>
          <p:nvPr/>
        </p:nvSpPr>
        <p:spPr>
          <a:xfrm>
            <a:off x="3882410" y="1115664"/>
            <a:ext cx="502061" cy="297454"/>
          </a:xfrm>
          <a:prstGeom prst="rect">
            <a:avLst/>
          </a:prstGeom>
          <a:noFill/>
          <a:ln>
            <a:solidFill>
              <a:schemeClr val="tx1"/>
            </a:solidFill>
          </a:ln>
        </p:spPr>
        <p:txBody>
          <a:bodyPr wrap="none" rtlCol="0">
            <a:spAutoFit/>
          </a:bodyPr>
          <a:lstStyle/>
          <a:p>
            <a:r>
              <a:rPr lang="en-US" sz="1333" dirty="0"/>
              <a:t>MSR</a:t>
            </a:r>
          </a:p>
        </p:txBody>
      </p:sp>
      <p:sp>
        <p:nvSpPr>
          <p:cNvPr id="48" name="TextBox 47">
            <a:extLst>
              <a:ext uri="{FF2B5EF4-FFF2-40B4-BE49-F238E27FC236}">
                <a16:creationId xmlns:a16="http://schemas.microsoft.com/office/drawing/2014/main" id="{D2E8F266-8D2C-AC4F-B531-D2084F0F57F8}"/>
              </a:ext>
            </a:extLst>
          </p:cNvPr>
          <p:cNvSpPr txBox="1"/>
          <p:nvPr/>
        </p:nvSpPr>
        <p:spPr>
          <a:xfrm>
            <a:off x="4818701" y="1112050"/>
            <a:ext cx="449162" cy="297454"/>
          </a:xfrm>
          <a:prstGeom prst="rect">
            <a:avLst/>
          </a:prstGeom>
          <a:noFill/>
          <a:ln>
            <a:solidFill>
              <a:schemeClr val="tx1"/>
            </a:solidFill>
          </a:ln>
        </p:spPr>
        <p:txBody>
          <a:bodyPr wrap="none" rtlCol="0">
            <a:spAutoFit/>
          </a:bodyPr>
          <a:lstStyle/>
          <a:p>
            <a:r>
              <a:rPr lang="en-US" sz="1333" dirty="0"/>
              <a:t>SRR</a:t>
            </a:r>
          </a:p>
        </p:txBody>
      </p:sp>
      <p:sp>
        <p:nvSpPr>
          <p:cNvPr id="49" name="TextBox 48">
            <a:extLst>
              <a:ext uri="{FF2B5EF4-FFF2-40B4-BE49-F238E27FC236}">
                <a16:creationId xmlns:a16="http://schemas.microsoft.com/office/drawing/2014/main" id="{CDB25324-D5AF-2C47-9DF3-AD919B902C45}"/>
              </a:ext>
            </a:extLst>
          </p:cNvPr>
          <p:cNvSpPr txBox="1"/>
          <p:nvPr/>
        </p:nvSpPr>
        <p:spPr>
          <a:xfrm>
            <a:off x="7049735" y="1119532"/>
            <a:ext cx="461986" cy="297454"/>
          </a:xfrm>
          <a:prstGeom prst="rect">
            <a:avLst/>
          </a:prstGeom>
          <a:noFill/>
          <a:ln>
            <a:solidFill>
              <a:schemeClr val="tx1"/>
            </a:solidFill>
          </a:ln>
        </p:spPr>
        <p:txBody>
          <a:bodyPr wrap="none" rtlCol="0">
            <a:spAutoFit/>
          </a:bodyPr>
          <a:lstStyle/>
          <a:p>
            <a:r>
              <a:rPr lang="en-US" sz="1333" dirty="0"/>
              <a:t>SDR</a:t>
            </a:r>
          </a:p>
        </p:txBody>
      </p:sp>
      <p:sp>
        <p:nvSpPr>
          <p:cNvPr id="50" name="TextBox 49">
            <a:extLst>
              <a:ext uri="{FF2B5EF4-FFF2-40B4-BE49-F238E27FC236}">
                <a16:creationId xmlns:a16="http://schemas.microsoft.com/office/drawing/2014/main" id="{E099BEB1-4388-2B4E-9814-8061EA8C5197}"/>
              </a:ext>
            </a:extLst>
          </p:cNvPr>
          <p:cNvSpPr txBox="1"/>
          <p:nvPr/>
        </p:nvSpPr>
        <p:spPr>
          <a:xfrm>
            <a:off x="8191526" y="1098912"/>
            <a:ext cx="471604" cy="297454"/>
          </a:xfrm>
          <a:prstGeom prst="rect">
            <a:avLst/>
          </a:prstGeom>
          <a:noFill/>
          <a:ln>
            <a:solidFill>
              <a:schemeClr val="tx1"/>
            </a:solidFill>
          </a:ln>
        </p:spPr>
        <p:txBody>
          <a:bodyPr wrap="none" rtlCol="0">
            <a:spAutoFit/>
          </a:bodyPr>
          <a:lstStyle/>
          <a:p>
            <a:r>
              <a:rPr lang="en-US" sz="1333" dirty="0"/>
              <a:t>PDR</a:t>
            </a:r>
          </a:p>
        </p:txBody>
      </p:sp>
      <p:sp>
        <p:nvSpPr>
          <p:cNvPr id="51" name="TextBox 50">
            <a:extLst>
              <a:ext uri="{FF2B5EF4-FFF2-40B4-BE49-F238E27FC236}">
                <a16:creationId xmlns:a16="http://schemas.microsoft.com/office/drawing/2014/main" id="{930498C2-FA7B-3242-BB39-DBAAC87D99A4}"/>
              </a:ext>
            </a:extLst>
          </p:cNvPr>
          <p:cNvSpPr txBox="1"/>
          <p:nvPr/>
        </p:nvSpPr>
        <p:spPr>
          <a:xfrm>
            <a:off x="9393903" y="1090023"/>
            <a:ext cx="474810" cy="297454"/>
          </a:xfrm>
          <a:prstGeom prst="rect">
            <a:avLst/>
          </a:prstGeom>
          <a:noFill/>
          <a:ln>
            <a:solidFill>
              <a:schemeClr val="tx1"/>
            </a:solidFill>
          </a:ln>
        </p:spPr>
        <p:txBody>
          <a:bodyPr wrap="none" rtlCol="0">
            <a:spAutoFit/>
          </a:bodyPr>
          <a:lstStyle/>
          <a:p>
            <a:r>
              <a:rPr lang="en-US" sz="1333" dirty="0"/>
              <a:t>CDR</a:t>
            </a:r>
          </a:p>
        </p:txBody>
      </p:sp>
      <p:sp>
        <p:nvSpPr>
          <p:cNvPr id="52" name="TextBox 51">
            <a:extLst>
              <a:ext uri="{FF2B5EF4-FFF2-40B4-BE49-F238E27FC236}">
                <a16:creationId xmlns:a16="http://schemas.microsoft.com/office/drawing/2014/main" id="{1106F3A1-AB5E-AD4D-9772-FDCABD077904}"/>
              </a:ext>
            </a:extLst>
          </p:cNvPr>
          <p:cNvSpPr txBox="1"/>
          <p:nvPr/>
        </p:nvSpPr>
        <p:spPr>
          <a:xfrm>
            <a:off x="10421669" y="1090023"/>
            <a:ext cx="537327" cy="297454"/>
          </a:xfrm>
          <a:prstGeom prst="rect">
            <a:avLst/>
          </a:prstGeom>
          <a:noFill/>
          <a:ln>
            <a:solidFill>
              <a:schemeClr val="tx1"/>
            </a:solidFill>
          </a:ln>
        </p:spPr>
        <p:txBody>
          <a:bodyPr wrap="none" rtlCol="0">
            <a:spAutoFit/>
          </a:bodyPr>
          <a:lstStyle/>
          <a:p>
            <a:r>
              <a:rPr lang="en-US" sz="1333" dirty="0"/>
              <a:t>MOR</a:t>
            </a:r>
          </a:p>
        </p:txBody>
      </p:sp>
      <p:sp>
        <p:nvSpPr>
          <p:cNvPr id="53" name="TextBox 52">
            <a:extLst>
              <a:ext uri="{FF2B5EF4-FFF2-40B4-BE49-F238E27FC236}">
                <a16:creationId xmlns:a16="http://schemas.microsoft.com/office/drawing/2014/main" id="{AB177D45-6B7C-E74C-B875-F113CA84F756}"/>
              </a:ext>
            </a:extLst>
          </p:cNvPr>
          <p:cNvSpPr txBox="1"/>
          <p:nvPr/>
        </p:nvSpPr>
        <p:spPr>
          <a:xfrm>
            <a:off x="585895" y="1072233"/>
            <a:ext cx="3289592" cy="369332"/>
          </a:xfrm>
          <a:prstGeom prst="rect">
            <a:avLst/>
          </a:prstGeom>
          <a:noFill/>
        </p:spPr>
        <p:txBody>
          <a:bodyPr wrap="square" rtlCol="0">
            <a:spAutoFit/>
          </a:bodyPr>
          <a:lstStyle/>
          <a:p>
            <a:r>
              <a:rPr lang="en-US" b="1" dirty="0" err="1"/>
              <a:t>GeoXO</a:t>
            </a:r>
            <a:r>
              <a:rPr lang="en-US" b="1" dirty="0"/>
              <a:t> Reviews</a:t>
            </a:r>
          </a:p>
        </p:txBody>
      </p:sp>
      <p:sp>
        <p:nvSpPr>
          <p:cNvPr id="54" name="Rectangle 53">
            <a:extLst>
              <a:ext uri="{FF2B5EF4-FFF2-40B4-BE49-F238E27FC236}">
                <a16:creationId xmlns:a16="http://schemas.microsoft.com/office/drawing/2014/main" id="{688ABFF1-3C40-404C-B86C-18ACF1BDD309}"/>
              </a:ext>
            </a:extLst>
          </p:cNvPr>
          <p:cNvSpPr/>
          <p:nvPr/>
        </p:nvSpPr>
        <p:spPr>
          <a:xfrm>
            <a:off x="481888" y="1874979"/>
            <a:ext cx="2641084" cy="646331"/>
          </a:xfrm>
          <a:prstGeom prst="rect">
            <a:avLst/>
          </a:prstGeom>
        </p:spPr>
        <p:txBody>
          <a:bodyPr wrap="square">
            <a:spAutoFit/>
          </a:bodyPr>
          <a:lstStyle/>
          <a:p>
            <a:r>
              <a:rPr lang="en-US" b="1" dirty="0" err="1"/>
              <a:t>GeoXO</a:t>
            </a:r>
            <a:r>
              <a:rPr lang="en-US" b="1" dirty="0"/>
              <a:t> </a:t>
            </a:r>
          </a:p>
          <a:p>
            <a:r>
              <a:rPr lang="en-US" b="1" dirty="0"/>
              <a:t>Proxy Data </a:t>
            </a:r>
          </a:p>
        </p:txBody>
      </p:sp>
      <p:sp>
        <p:nvSpPr>
          <p:cNvPr id="55" name="Right Arrow 54">
            <a:extLst>
              <a:ext uri="{FF2B5EF4-FFF2-40B4-BE49-F238E27FC236}">
                <a16:creationId xmlns:a16="http://schemas.microsoft.com/office/drawing/2014/main" id="{7E8E015C-3CB6-684F-8932-27EFA5DFF11C}"/>
              </a:ext>
            </a:extLst>
          </p:cNvPr>
          <p:cNvSpPr/>
          <p:nvPr/>
        </p:nvSpPr>
        <p:spPr>
          <a:xfrm>
            <a:off x="1917755" y="3587044"/>
            <a:ext cx="10149796" cy="814387"/>
          </a:xfrm>
          <a:prstGeom prst="rightArrow">
            <a:avLst/>
          </a:prstGeom>
          <a:solidFill>
            <a:srgbClr val="00B0F0"/>
          </a:solidFill>
          <a:ln>
            <a:solidFill>
              <a:srgbClr val="203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000" dirty="0">
                <a:solidFill>
                  <a:prstClr val="white"/>
                </a:solidFill>
                <a:latin typeface="Calibri" panose="020F0502020204030204"/>
              </a:rPr>
              <a:t>&lt;2020	2020	2021	2022	2023	2024	2025	2026	2027	2028	2029</a:t>
            </a:r>
          </a:p>
        </p:txBody>
      </p:sp>
      <p:sp>
        <p:nvSpPr>
          <p:cNvPr id="56" name="TextBox 55">
            <a:extLst>
              <a:ext uri="{FF2B5EF4-FFF2-40B4-BE49-F238E27FC236}">
                <a16:creationId xmlns:a16="http://schemas.microsoft.com/office/drawing/2014/main" id="{749A1511-A27F-2841-B7CD-E5D02F014E02}"/>
              </a:ext>
            </a:extLst>
          </p:cNvPr>
          <p:cNvSpPr txBox="1"/>
          <p:nvPr/>
        </p:nvSpPr>
        <p:spPr>
          <a:xfrm>
            <a:off x="581605" y="3761624"/>
            <a:ext cx="2826926" cy="923330"/>
          </a:xfrm>
          <a:prstGeom prst="rect">
            <a:avLst/>
          </a:prstGeom>
          <a:noFill/>
        </p:spPr>
        <p:txBody>
          <a:bodyPr wrap="square" rtlCol="0">
            <a:spAutoFit/>
          </a:bodyPr>
          <a:lstStyle/>
          <a:p>
            <a:r>
              <a:rPr lang="en-US" b="1" dirty="0" err="1"/>
              <a:t>GeoXO</a:t>
            </a:r>
            <a:r>
              <a:rPr lang="en-US" b="1" dirty="0"/>
              <a:t> </a:t>
            </a:r>
          </a:p>
          <a:p>
            <a:r>
              <a:rPr lang="en-US" b="1" dirty="0"/>
              <a:t>User </a:t>
            </a:r>
          </a:p>
          <a:p>
            <a:r>
              <a:rPr lang="en-US" b="1" dirty="0"/>
              <a:t>Engagement</a:t>
            </a:r>
          </a:p>
        </p:txBody>
      </p:sp>
      <p:sp>
        <p:nvSpPr>
          <p:cNvPr id="57" name="TextBox 56">
            <a:extLst>
              <a:ext uri="{FF2B5EF4-FFF2-40B4-BE49-F238E27FC236}">
                <a16:creationId xmlns:a16="http://schemas.microsoft.com/office/drawing/2014/main" id="{6CD031C3-0EC4-FA43-AE91-9F2C6F63D8FC}"/>
              </a:ext>
            </a:extLst>
          </p:cNvPr>
          <p:cNvSpPr txBox="1"/>
          <p:nvPr/>
        </p:nvSpPr>
        <p:spPr>
          <a:xfrm>
            <a:off x="2649696" y="4322534"/>
            <a:ext cx="731226" cy="297454"/>
          </a:xfrm>
          <a:prstGeom prst="rect">
            <a:avLst/>
          </a:prstGeom>
          <a:noFill/>
          <a:ln>
            <a:solidFill>
              <a:schemeClr val="tx1"/>
            </a:solidFill>
          </a:ln>
        </p:spPr>
        <p:txBody>
          <a:bodyPr wrap="none" rtlCol="0">
            <a:spAutoFit/>
          </a:bodyPr>
          <a:lstStyle/>
          <a:p>
            <a:r>
              <a:rPr lang="en-US" sz="1333" dirty="0"/>
              <a:t>XORWG</a:t>
            </a:r>
          </a:p>
        </p:txBody>
      </p:sp>
      <p:sp>
        <p:nvSpPr>
          <p:cNvPr id="58" name="TextBox 57">
            <a:extLst>
              <a:ext uri="{FF2B5EF4-FFF2-40B4-BE49-F238E27FC236}">
                <a16:creationId xmlns:a16="http://schemas.microsoft.com/office/drawing/2014/main" id="{7AEFA138-4D03-1948-802A-579B051CFD2B}"/>
              </a:ext>
            </a:extLst>
          </p:cNvPr>
          <p:cNvSpPr txBox="1"/>
          <p:nvPr/>
        </p:nvSpPr>
        <p:spPr>
          <a:xfrm>
            <a:off x="2943554" y="4776316"/>
            <a:ext cx="1092733" cy="707694"/>
          </a:xfrm>
          <a:prstGeom prst="rect">
            <a:avLst/>
          </a:prstGeom>
          <a:noFill/>
          <a:ln>
            <a:solidFill>
              <a:schemeClr val="tx1"/>
            </a:solidFill>
          </a:ln>
        </p:spPr>
        <p:txBody>
          <a:bodyPr wrap="square" rtlCol="0">
            <a:spAutoFit/>
          </a:bodyPr>
          <a:lstStyle/>
          <a:p>
            <a:r>
              <a:rPr lang="en-US" sz="1333" dirty="0" err="1"/>
              <a:t>GeoXO</a:t>
            </a:r>
            <a:r>
              <a:rPr lang="en-US" sz="1333" dirty="0"/>
              <a:t> </a:t>
            </a:r>
          </a:p>
          <a:p>
            <a:r>
              <a:rPr lang="en-US" sz="1333" dirty="0"/>
              <a:t>User </a:t>
            </a:r>
          </a:p>
          <a:p>
            <a:r>
              <a:rPr lang="en-US" sz="1333" dirty="0"/>
              <a:t>Workshops</a:t>
            </a:r>
          </a:p>
        </p:txBody>
      </p:sp>
      <p:sp>
        <p:nvSpPr>
          <p:cNvPr id="59" name="TextBox 58">
            <a:extLst>
              <a:ext uri="{FF2B5EF4-FFF2-40B4-BE49-F238E27FC236}">
                <a16:creationId xmlns:a16="http://schemas.microsoft.com/office/drawing/2014/main" id="{C2BA8D08-F831-464D-95E2-9DA5C86E4EF1}"/>
              </a:ext>
            </a:extLst>
          </p:cNvPr>
          <p:cNvSpPr txBox="1"/>
          <p:nvPr/>
        </p:nvSpPr>
        <p:spPr>
          <a:xfrm>
            <a:off x="4159056" y="4322534"/>
            <a:ext cx="1092733" cy="912814"/>
          </a:xfrm>
          <a:prstGeom prst="rect">
            <a:avLst/>
          </a:prstGeom>
          <a:noFill/>
          <a:ln>
            <a:solidFill>
              <a:schemeClr val="tx1"/>
            </a:solidFill>
          </a:ln>
        </p:spPr>
        <p:txBody>
          <a:bodyPr wrap="square" rtlCol="0">
            <a:spAutoFit/>
          </a:bodyPr>
          <a:lstStyle/>
          <a:p>
            <a:r>
              <a:rPr lang="en-US" sz="1333" dirty="0"/>
              <a:t>NESDIS Satellite Proving Ground </a:t>
            </a:r>
          </a:p>
        </p:txBody>
      </p:sp>
      <p:sp>
        <p:nvSpPr>
          <p:cNvPr id="60" name="TextBox 59">
            <a:extLst>
              <a:ext uri="{FF2B5EF4-FFF2-40B4-BE49-F238E27FC236}">
                <a16:creationId xmlns:a16="http://schemas.microsoft.com/office/drawing/2014/main" id="{59A76C88-2B23-CB40-868E-4BD0D28C56DE}"/>
              </a:ext>
            </a:extLst>
          </p:cNvPr>
          <p:cNvSpPr txBox="1"/>
          <p:nvPr/>
        </p:nvSpPr>
        <p:spPr>
          <a:xfrm>
            <a:off x="5803754" y="4341438"/>
            <a:ext cx="1092733" cy="707694"/>
          </a:xfrm>
          <a:prstGeom prst="rect">
            <a:avLst/>
          </a:prstGeom>
          <a:noFill/>
          <a:ln>
            <a:solidFill>
              <a:schemeClr val="tx1"/>
            </a:solidFill>
          </a:ln>
        </p:spPr>
        <p:txBody>
          <a:bodyPr wrap="square" rtlCol="0">
            <a:spAutoFit/>
          </a:bodyPr>
          <a:lstStyle/>
          <a:p>
            <a:r>
              <a:rPr lang="en-US" sz="1333" dirty="0"/>
              <a:t>Begin </a:t>
            </a:r>
            <a:r>
              <a:rPr lang="en-US" sz="1333" dirty="0" err="1"/>
              <a:t>GeoXO</a:t>
            </a:r>
            <a:r>
              <a:rPr lang="en-US" sz="1333" dirty="0"/>
              <a:t> Risk Reduction</a:t>
            </a:r>
          </a:p>
        </p:txBody>
      </p:sp>
      <p:sp>
        <p:nvSpPr>
          <p:cNvPr id="61" name="TextBox 60">
            <a:extLst>
              <a:ext uri="{FF2B5EF4-FFF2-40B4-BE49-F238E27FC236}">
                <a16:creationId xmlns:a16="http://schemas.microsoft.com/office/drawing/2014/main" id="{E828583D-C863-EE43-8F74-99FE1DB2E06A}"/>
              </a:ext>
            </a:extLst>
          </p:cNvPr>
          <p:cNvSpPr txBox="1"/>
          <p:nvPr/>
        </p:nvSpPr>
        <p:spPr>
          <a:xfrm>
            <a:off x="6378172" y="5327063"/>
            <a:ext cx="1092733" cy="707694"/>
          </a:xfrm>
          <a:prstGeom prst="rect">
            <a:avLst/>
          </a:prstGeom>
          <a:noFill/>
          <a:ln>
            <a:solidFill>
              <a:schemeClr val="tx1"/>
            </a:solidFill>
          </a:ln>
        </p:spPr>
        <p:txBody>
          <a:bodyPr wrap="square" rtlCol="0">
            <a:spAutoFit/>
          </a:bodyPr>
          <a:lstStyle/>
          <a:p>
            <a:r>
              <a:rPr lang="en-US" sz="1333" dirty="0"/>
              <a:t>Hire </a:t>
            </a:r>
            <a:r>
              <a:rPr lang="en-US" sz="1333" dirty="0" err="1"/>
              <a:t>GeoXO</a:t>
            </a:r>
            <a:r>
              <a:rPr lang="en-US" sz="1333" dirty="0"/>
              <a:t> Satellite Liaisons</a:t>
            </a:r>
          </a:p>
        </p:txBody>
      </p:sp>
      <p:sp>
        <p:nvSpPr>
          <p:cNvPr id="62" name="TextBox 61">
            <a:extLst>
              <a:ext uri="{FF2B5EF4-FFF2-40B4-BE49-F238E27FC236}">
                <a16:creationId xmlns:a16="http://schemas.microsoft.com/office/drawing/2014/main" id="{5D30BF1E-E6BC-EB4A-8B2B-448E62BDAC07}"/>
              </a:ext>
            </a:extLst>
          </p:cNvPr>
          <p:cNvSpPr txBox="1"/>
          <p:nvPr/>
        </p:nvSpPr>
        <p:spPr>
          <a:xfrm>
            <a:off x="7049735" y="4322533"/>
            <a:ext cx="4619100" cy="502573"/>
          </a:xfrm>
          <a:prstGeom prst="rect">
            <a:avLst/>
          </a:prstGeom>
          <a:noFill/>
          <a:ln>
            <a:solidFill>
              <a:schemeClr val="tx1"/>
            </a:solidFill>
          </a:ln>
        </p:spPr>
        <p:txBody>
          <a:bodyPr wrap="square" rtlCol="0">
            <a:spAutoFit/>
          </a:bodyPr>
          <a:lstStyle/>
          <a:p>
            <a:r>
              <a:rPr lang="en-US" sz="1333" i="1" dirty="0"/>
              <a:t>Involvement in annual testbed, proving ground and risk reduction activities and relevant conferences (2023+)</a:t>
            </a:r>
          </a:p>
        </p:txBody>
      </p:sp>
      <p:sp>
        <p:nvSpPr>
          <p:cNvPr id="63" name="TextBox 62">
            <a:extLst>
              <a:ext uri="{FF2B5EF4-FFF2-40B4-BE49-F238E27FC236}">
                <a16:creationId xmlns:a16="http://schemas.microsoft.com/office/drawing/2014/main" id="{970DA3A8-578C-F143-939B-BCB3E37B94D2}"/>
              </a:ext>
            </a:extLst>
          </p:cNvPr>
          <p:cNvSpPr txBox="1"/>
          <p:nvPr/>
        </p:nvSpPr>
        <p:spPr>
          <a:xfrm>
            <a:off x="7899349" y="5881531"/>
            <a:ext cx="4113445" cy="553998"/>
          </a:xfrm>
          <a:prstGeom prst="rect">
            <a:avLst/>
          </a:prstGeom>
          <a:noFill/>
          <a:ln>
            <a:noFill/>
          </a:ln>
        </p:spPr>
        <p:txBody>
          <a:bodyPr wrap="square" rtlCol="0">
            <a:spAutoFit/>
          </a:bodyPr>
          <a:lstStyle/>
          <a:p>
            <a:r>
              <a:rPr lang="en-US" sz="1500" dirty="0"/>
              <a:t>Risk reduction will balance use of </a:t>
            </a:r>
            <a:r>
              <a:rPr lang="en-US" sz="1500" dirty="0" err="1"/>
              <a:t>GeoXO</a:t>
            </a:r>
            <a:r>
              <a:rPr lang="en-US" sz="1500" dirty="0"/>
              <a:t> Proxy Data and innovative uses of GOES-R and JPSS data.</a:t>
            </a:r>
          </a:p>
        </p:txBody>
      </p:sp>
      <p:sp>
        <p:nvSpPr>
          <p:cNvPr id="64" name="TextBox 63">
            <a:extLst>
              <a:ext uri="{FF2B5EF4-FFF2-40B4-BE49-F238E27FC236}">
                <a16:creationId xmlns:a16="http://schemas.microsoft.com/office/drawing/2014/main" id="{2C1ADBC2-021C-B544-98E1-C6DE0B5D4F00}"/>
              </a:ext>
            </a:extLst>
          </p:cNvPr>
          <p:cNvSpPr txBox="1"/>
          <p:nvPr/>
        </p:nvSpPr>
        <p:spPr>
          <a:xfrm>
            <a:off x="920188" y="5641745"/>
            <a:ext cx="4893641" cy="784830"/>
          </a:xfrm>
          <a:prstGeom prst="rect">
            <a:avLst/>
          </a:prstGeom>
          <a:noFill/>
        </p:spPr>
        <p:txBody>
          <a:bodyPr wrap="square" rtlCol="0">
            <a:spAutoFit/>
          </a:bodyPr>
          <a:lstStyle/>
          <a:p>
            <a:r>
              <a:rPr lang="en-US" sz="1500" dirty="0"/>
              <a:t>After MCR, XORWG will evolve into an advisory body which will provide guidance on user engagement and risk reduction priorities.</a:t>
            </a:r>
          </a:p>
        </p:txBody>
      </p:sp>
      <p:sp>
        <p:nvSpPr>
          <p:cNvPr id="65" name="TextBox 64">
            <a:extLst>
              <a:ext uri="{FF2B5EF4-FFF2-40B4-BE49-F238E27FC236}">
                <a16:creationId xmlns:a16="http://schemas.microsoft.com/office/drawing/2014/main" id="{8107A73C-DCAA-1A48-90A9-93348BBFC366}"/>
              </a:ext>
            </a:extLst>
          </p:cNvPr>
          <p:cNvSpPr txBox="1"/>
          <p:nvPr/>
        </p:nvSpPr>
        <p:spPr>
          <a:xfrm>
            <a:off x="9782629" y="2417560"/>
            <a:ext cx="2409372" cy="1107996"/>
          </a:xfrm>
          <a:prstGeom prst="rect">
            <a:avLst/>
          </a:prstGeom>
          <a:noFill/>
        </p:spPr>
        <p:txBody>
          <a:bodyPr wrap="square" rtlCol="0">
            <a:spAutoFit/>
          </a:bodyPr>
          <a:lstStyle/>
          <a:p>
            <a:r>
              <a:rPr lang="en-US" sz="1100" b="1" dirty="0"/>
              <a:t>GXI = </a:t>
            </a:r>
            <a:r>
              <a:rPr lang="en-US" sz="1100" b="1" dirty="0" err="1"/>
              <a:t>GeoXO</a:t>
            </a:r>
            <a:r>
              <a:rPr lang="en-US" sz="1100" b="1" dirty="0"/>
              <a:t> Imager</a:t>
            </a:r>
          </a:p>
          <a:p>
            <a:r>
              <a:rPr lang="en-US" sz="1100" b="1" dirty="0"/>
              <a:t>GXS = </a:t>
            </a:r>
            <a:r>
              <a:rPr lang="en-US" sz="1100" b="1" dirty="0" err="1"/>
              <a:t>GeoXO</a:t>
            </a:r>
            <a:r>
              <a:rPr lang="en-US" sz="1100" b="1" dirty="0"/>
              <a:t> IR Sounder</a:t>
            </a:r>
          </a:p>
          <a:p>
            <a:r>
              <a:rPr lang="en-US" sz="1100" b="1" dirty="0"/>
              <a:t>LI = </a:t>
            </a:r>
            <a:r>
              <a:rPr lang="en-US" sz="1100" b="1" dirty="0" err="1"/>
              <a:t>GeoXO</a:t>
            </a:r>
            <a:r>
              <a:rPr lang="en-US" sz="1100" b="1" dirty="0"/>
              <a:t> Lightning Imager</a:t>
            </a:r>
          </a:p>
          <a:p>
            <a:r>
              <a:rPr lang="en-US" sz="1100" b="1" dirty="0"/>
              <a:t>AC = Atmospheric Composition</a:t>
            </a:r>
          </a:p>
          <a:p>
            <a:r>
              <a:rPr lang="en-US" sz="1100" b="1" dirty="0"/>
              <a:t>OC = Ocean Color</a:t>
            </a:r>
          </a:p>
          <a:p>
            <a:r>
              <a:rPr lang="en-US" sz="1100" b="1" dirty="0"/>
              <a:t>DNB = Day Night Band (low light)</a:t>
            </a:r>
          </a:p>
        </p:txBody>
      </p:sp>
      <p:sp>
        <p:nvSpPr>
          <p:cNvPr id="66" name="TextBox 65">
            <a:extLst>
              <a:ext uri="{FF2B5EF4-FFF2-40B4-BE49-F238E27FC236}">
                <a16:creationId xmlns:a16="http://schemas.microsoft.com/office/drawing/2014/main" id="{95E404F3-E284-E043-BA41-501113433FCB}"/>
              </a:ext>
            </a:extLst>
          </p:cNvPr>
          <p:cNvSpPr txBox="1"/>
          <p:nvPr/>
        </p:nvSpPr>
        <p:spPr>
          <a:xfrm>
            <a:off x="1882178" y="3102550"/>
            <a:ext cx="988732" cy="502573"/>
          </a:xfrm>
          <a:prstGeom prst="rect">
            <a:avLst/>
          </a:prstGeom>
          <a:noFill/>
          <a:ln>
            <a:solidFill>
              <a:schemeClr val="tx1"/>
            </a:solidFill>
          </a:ln>
        </p:spPr>
        <p:txBody>
          <a:bodyPr wrap="none" rtlCol="0">
            <a:spAutoFit/>
          </a:bodyPr>
          <a:lstStyle/>
          <a:p>
            <a:r>
              <a:rPr lang="en-US" sz="1333" dirty="0"/>
              <a:t>NOAA JPSS</a:t>
            </a:r>
          </a:p>
          <a:p>
            <a:r>
              <a:rPr lang="en-US" sz="1333" dirty="0"/>
              <a:t>VIIRS (DNB)</a:t>
            </a:r>
          </a:p>
        </p:txBody>
      </p:sp>
      <p:sp>
        <p:nvSpPr>
          <p:cNvPr id="67" name="TextBox 66">
            <a:extLst>
              <a:ext uri="{FF2B5EF4-FFF2-40B4-BE49-F238E27FC236}">
                <a16:creationId xmlns:a16="http://schemas.microsoft.com/office/drawing/2014/main" id="{3488DECF-039A-DA43-8DC7-0F0446448113}"/>
              </a:ext>
            </a:extLst>
          </p:cNvPr>
          <p:cNvSpPr txBox="1"/>
          <p:nvPr/>
        </p:nvSpPr>
        <p:spPr>
          <a:xfrm>
            <a:off x="3229804" y="2572074"/>
            <a:ext cx="1058688" cy="502573"/>
          </a:xfrm>
          <a:prstGeom prst="rect">
            <a:avLst/>
          </a:prstGeom>
          <a:noFill/>
          <a:ln>
            <a:solidFill>
              <a:schemeClr val="tx1"/>
            </a:solidFill>
          </a:ln>
        </p:spPr>
        <p:txBody>
          <a:bodyPr wrap="none" rtlCol="0">
            <a:spAutoFit/>
          </a:bodyPr>
          <a:lstStyle/>
          <a:p>
            <a:r>
              <a:rPr lang="en-US" sz="1333" dirty="0"/>
              <a:t>KMA GK-2B  </a:t>
            </a:r>
          </a:p>
          <a:p>
            <a:r>
              <a:rPr lang="en-US" sz="1333" dirty="0"/>
              <a:t>GEMS (AC)</a:t>
            </a:r>
          </a:p>
        </p:txBody>
      </p:sp>
      <p:pic>
        <p:nvPicPr>
          <p:cNvPr id="68" name="Google Shape;30;p89">
            <a:hlinkClick r:id="rId3"/>
            <a:extLst>
              <a:ext uri="{FF2B5EF4-FFF2-40B4-BE49-F238E27FC236}">
                <a16:creationId xmlns:a16="http://schemas.microsoft.com/office/drawing/2014/main" id="{76BF924B-5613-E94B-ACD2-37028A8CEFD4}"/>
              </a:ext>
            </a:extLst>
          </p:cNvPr>
          <p:cNvPicPr preferRelativeResize="0"/>
          <p:nvPr/>
        </p:nvPicPr>
        <p:blipFill rotWithShape="1">
          <a:blip r:embed="rId4">
            <a:alphaModFix/>
          </a:blip>
          <a:srcRect/>
          <a:stretch/>
        </p:blipFill>
        <p:spPr>
          <a:xfrm>
            <a:off x="11465631" y="352692"/>
            <a:ext cx="571500" cy="571500"/>
          </a:xfrm>
          <a:prstGeom prst="rect">
            <a:avLst/>
          </a:prstGeom>
          <a:noFill/>
          <a:ln>
            <a:noFill/>
          </a:ln>
        </p:spPr>
      </p:pic>
      <p:pic>
        <p:nvPicPr>
          <p:cNvPr id="69" name="Picture 68">
            <a:extLst>
              <a:ext uri="{FF2B5EF4-FFF2-40B4-BE49-F238E27FC236}">
                <a16:creationId xmlns:a16="http://schemas.microsoft.com/office/drawing/2014/main" id="{1FEC8A00-A6C3-CF40-86A2-68D4B7ED78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816" y="142710"/>
            <a:ext cx="1186601" cy="646666"/>
          </a:xfrm>
          <a:prstGeom prst="rect">
            <a:avLst/>
          </a:prstGeom>
        </p:spPr>
      </p:pic>
    </p:spTree>
    <p:extLst>
      <p:ext uri="{BB962C8B-B14F-4D97-AF65-F5344CB8AC3E}">
        <p14:creationId xmlns:p14="http://schemas.microsoft.com/office/powerpoint/2010/main" val="3787759784"/>
      </p:ext>
    </p:extLst>
  </p:cSld>
  <p:clrMapOvr>
    <a:masterClrMapping/>
  </p:clrMapOvr>
  <mc:AlternateContent xmlns:mc="http://schemas.openxmlformats.org/markup-compatibility/2006" xmlns:p14="http://schemas.microsoft.com/office/powerpoint/2010/main">
    <mc:Choice Requires="p14">
      <p:transition spd="slow" p14:dur="2000" advTm="790"/>
    </mc:Choice>
    <mc:Fallback xmlns="">
      <p:transition spd="slow" advTm="79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17"/>
          <p:cNvPicPr preferRelativeResize="0"/>
          <p:nvPr/>
        </p:nvPicPr>
        <p:blipFill rotWithShape="1">
          <a:blip r:embed="rId3">
            <a:alphaModFix/>
          </a:blip>
          <a:srcRect/>
          <a:stretch/>
        </p:blipFill>
        <p:spPr>
          <a:xfrm>
            <a:off x="849756" y="381001"/>
            <a:ext cx="10517134" cy="6096001"/>
          </a:xfrm>
          <a:prstGeom prst="rect">
            <a:avLst/>
          </a:prstGeom>
          <a:noFill/>
          <a:ln>
            <a:noFill/>
          </a:ln>
        </p:spPr>
      </p:pic>
      <p:sp>
        <p:nvSpPr>
          <p:cNvPr id="355" name="Google Shape;355;p17"/>
          <p:cNvSpPr/>
          <p:nvPr/>
        </p:nvSpPr>
        <p:spPr>
          <a:xfrm>
            <a:off x="2724378" y="4851400"/>
            <a:ext cx="353867" cy="383733"/>
          </a:xfrm>
          <a:prstGeom prst="ellipse">
            <a:avLst/>
          </a:prstGeom>
          <a:noFill/>
          <a:ln w="38100" cap="flat" cmpd="sng">
            <a:solidFill>
              <a:srgbClr val="FF0000"/>
            </a:solidFill>
            <a:prstDash val="solid"/>
            <a:round/>
            <a:headEnd type="none" w="sm" len="sm"/>
            <a:tailEnd type="none" w="sm" len="sm"/>
          </a:ln>
        </p:spPr>
        <p:txBody>
          <a:bodyPr spcFirstLastPara="1" wrap="square" lIns="81250" tIns="81250" rIns="81250" bIns="81250" anchor="ctr" anchorCtr="0">
            <a:noAutofit/>
          </a:bodyPr>
          <a:lstStyle/>
          <a:p>
            <a:pPr marL="0" marR="0" lvl="0" indent="0" algn="l" rtl="0">
              <a:spcBef>
                <a:spcPts val="0"/>
              </a:spcBef>
              <a:spcAft>
                <a:spcPts val="0"/>
              </a:spcAft>
              <a:buNone/>
            </a:pPr>
            <a:endParaRPr sz="1245">
              <a:solidFill>
                <a:schemeClr val="dk1"/>
              </a:solidFill>
              <a:latin typeface="Arial"/>
              <a:ea typeface="Arial"/>
              <a:cs typeface="Arial"/>
              <a:sym typeface="Arial"/>
            </a:endParaRPr>
          </a:p>
        </p:txBody>
      </p:sp>
      <p:sp>
        <p:nvSpPr>
          <p:cNvPr id="356" name="Google Shape;356;p17"/>
          <p:cNvSpPr txBox="1"/>
          <p:nvPr/>
        </p:nvSpPr>
        <p:spPr>
          <a:xfrm>
            <a:off x="3590555" y="838734"/>
            <a:ext cx="2167467" cy="465101"/>
          </a:xfrm>
          <a:prstGeom prst="rect">
            <a:avLst/>
          </a:prstGeom>
          <a:noFill/>
          <a:ln>
            <a:noFill/>
          </a:ln>
        </p:spPr>
        <p:txBody>
          <a:bodyPr spcFirstLastPara="1" wrap="square" lIns="81250" tIns="81250" rIns="81250" bIns="81250" anchor="t" anchorCtr="0">
            <a:spAutoFit/>
          </a:bodyPr>
          <a:lstStyle/>
          <a:p>
            <a:pPr marL="0" marR="0" lvl="0" indent="0" algn="l" rtl="0">
              <a:spcBef>
                <a:spcPts val="0"/>
              </a:spcBef>
              <a:spcAft>
                <a:spcPts val="0"/>
              </a:spcAft>
              <a:buNone/>
            </a:pPr>
            <a:r>
              <a:rPr lang="en-US" sz="978" b="1">
                <a:solidFill>
                  <a:srgbClr val="FF0000"/>
                </a:solidFill>
                <a:latin typeface="Arial"/>
                <a:ea typeface="Arial"/>
                <a:cs typeface="Arial"/>
                <a:sym typeface="Arial"/>
              </a:rPr>
              <a:t>Value Study required by OMB prior to project approval (SRR)</a:t>
            </a:r>
            <a:endParaRPr sz="1155">
              <a:solidFill>
                <a:schemeClr val="dk1"/>
              </a:solidFill>
              <a:latin typeface="Arial"/>
              <a:ea typeface="Arial"/>
              <a:cs typeface="Arial"/>
              <a:sym typeface="Arial"/>
            </a:endParaRPr>
          </a:p>
        </p:txBody>
      </p:sp>
      <p:sp>
        <p:nvSpPr>
          <p:cNvPr id="357" name="Google Shape;357;p17"/>
          <p:cNvSpPr/>
          <p:nvPr/>
        </p:nvSpPr>
        <p:spPr>
          <a:xfrm>
            <a:off x="2242711" y="4851400"/>
            <a:ext cx="353867" cy="383733"/>
          </a:xfrm>
          <a:prstGeom prst="ellipse">
            <a:avLst/>
          </a:prstGeom>
          <a:noFill/>
          <a:ln w="38100" cap="flat" cmpd="sng">
            <a:solidFill>
              <a:srgbClr val="FF0000"/>
            </a:solidFill>
            <a:prstDash val="solid"/>
            <a:round/>
            <a:headEnd type="none" w="sm" len="sm"/>
            <a:tailEnd type="none" w="sm" len="sm"/>
          </a:ln>
        </p:spPr>
        <p:txBody>
          <a:bodyPr spcFirstLastPara="1" wrap="square" lIns="81250" tIns="81250" rIns="81250" bIns="81250" anchor="ctr" anchorCtr="0">
            <a:noAutofit/>
          </a:bodyPr>
          <a:lstStyle/>
          <a:p>
            <a:pPr marL="0" marR="0" lvl="0" indent="0" algn="l" rtl="0">
              <a:spcBef>
                <a:spcPts val="0"/>
              </a:spcBef>
              <a:spcAft>
                <a:spcPts val="0"/>
              </a:spcAft>
              <a:buNone/>
            </a:pPr>
            <a:endParaRPr sz="1245">
              <a:solidFill>
                <a:schemeClr val="dk1"/>
              </a:solidFill>
              <a:latin typeface="Arial"/>
              <a:ea typeface="Arial"/>
              <a:cs typeface="Arial"/>
              <a:sym typeface="Arial"/>
            </a:endParaRPr>
          </a:p>
        </p:txBody>
      </p:sp>
      <p:sp>
        <p:nvSpPr>
          <p:cNvPr id="358" name="Google Shape;358;p17"/>
          <p:cNvSpPr txBox="1"/>
          <p:nvPr/>
        </p:nvSpPr>
        <p:spPr>
          <a:xfrm>
            <a:off x="847689" y="838734"/>
            <a:ext cx="2666667" cy="465101"/>
          </a:xfrm>
          <a:prstGeom prst="rect">
            <a:avLst/>
          </a:prstGeom>
          <a:noFill/>
          <a:ln>
            <a:noFill/>
          </a:ln>
        </p:spPr>
        <p:txBody>
          <a:bodyPr spcFirstLastPara="1" wrap="square" lIns="81250" tIns="81250" rIns="81250" bIns="81250" anchor="t" anchorCtr="0">
            <a:spAutoFit/>
          </a:bodyPr>
          <a:lstStyle/>
          <a:p>
            <a:pPr marL="0" marR="0" lvl="0" indent="0" algn="l" rtl="0">
              <a:spcBef>
                <a:spcPts val="0"/>
              </a:spcBef>
              <a:spcAft>
                <a:spcPts val="0"/>
              </a:spcAft>
              <a:buNone/>
            </a:pPr>
            <a:r>
              <a:rPr lang="en-US" sz="978" b="1">
                <a:solidFill>
                  <a:srgbClr val="FF0000"/>
                </a:solidFill>
                <a:latin typeface="Arial"/>
                <a:ea typeface="Arial"/>
                <a:cs typeface="Arial"/>
                <a:sym typeface="Arial"/>
              </a:rPr>
              <a:t>User input to instrument selection must be complete before Mission Concept Review (MCR)</a:t>
            </a:r>
            <a:endParaRPr sz="1245">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77D0D6C-0929-604E-8DCE-51DCE78E3708}"/>
              </a:ext>
            </a:extLst>
          </p:cNvPr>
          <p:cNvSpPr txBox="1"/>
          <p:nvPr/>
        </p:nvSpPr>
        <p:spPr>
          <a:xfrm>
            <a:off x="6151651" y="455803"/>
            <a:ext cx="2904451" cy="5416868"/>
          </a:xfrm>
          <a:prstGeom prst="rect">
            <a:avLst/>
          </a:prstGeom>
          <a:noFill/>
        </p:spPr>
        <p:txBody>
          <a:bodyPr wrap="square" rtlCol="0">
            <a:spAutoFit/>
          </a:bodyPr>
          <a:lstStyle/>
          <a:p>
            <a:pPr algn="ctr">
              <a:buClr>
                <a:schemeClr val="accent2">
                  <a:lumMod val="50000"/>
                </a:schemeClr>
              </a:buClr>
            </a:pPr>
            <a:r>
              <a:rPr lang="en-US" sz="1700" b="1" dirty="0">
                <a:solidFill>
                  <a:schemeClr val="accent2">
                    <a:lumMod val="75000"/>
                  </a:schemeClr>
                </a:solidFill>
                <a:latin typeface="+mj-lt"/>
              </a:rPr>
              <a:t>What Pathfinders Gain</a:t>
            </a:r>
          </a:p>
          <a:p>
            <a:pPr algn="ctr">
              <a:buClr>
                <a:schemeClr val="accent2">
                  <a:lumMod val="50000"/>
                </a:schemeClr>
              </a:buClr>
            </a:pPr>
            <a:endParaRPr lang="en-US" sz="1600" b="1" dirty="0">
              <a:solidFill>
                <a:schemeClr val="accent2">
                  <a:lumMod val="75000"/>
                </a:schemeClr>
              </a:solidFill>
              <a:latin typeface="+mj-lt"/>
            </a:endParaRPr>
          </a:p>
          <a:p>
            <a:pPr marL="214313" indent="-214313">
              <a:buClr>
                <a:schemeClr val="accent2">
                  <a:lumMod val="50000"/>
                </a:schemeClr>
              </a:buClr>
              <a:buFont typeface="Wingdings" pitchFamily="2" charset="2"/>
              <a:buChar char="Ø"/>
            </a:pPr>
            <a:r>
              <a:rPr lang="en-US" sz="1650" dirty="0">
                <a:latin typeface="+mj-lt"/>
              </a:rPr>
              <a:t>Direct interaction with the mission science teams for communicating impacts of the product will be used in areas of societal interest.</a:t>
            </a:r>
          </a:p>
          <a:p>
            <a:pPr marL="214313" indent="-214313">
              <a:buClr>
                <a:schemeClr val="accent2">
                  <a:lumMod val="50000"/>
                </a:schemeClr>
              </a:buClr>
              <a:buFont typeface="Wingdings" pitchFamily="2" charset="2"/>
              <a:buChar char="Ø"/>
            </a:pPr>
            <a:endParaRPr lang="en-US" sz="1650" dirty="0">
              <a:latin typeface="+mj-lt"/>
            </a:endParaRPr>
          </a:p>
          <a:p>
            <a:pPr marL="214313" indent="-214313">
              <a:buClr>
                <a:schemeClr val="accent2">
                  <a:lumMod val="50000"/>
                </a:schemeClr>
              </a:buClr>
              <a:buFont typeface="Wingdings" pitchFamily="2" charset="2"/>
              <a:buChar char="Ø"/>
            </a:pPr>
            <a:r>
              <a:rPr lang="en-US" sz="1650" dirty="0">
                <a:latin typeface="+mj-lt"/>
              </a:rPr>
              <a:t>Perspective into new mission product design</a:t>
            </a:r>
          </a:p>
          <a:p>
            <a:pPr marL="214313" indent="-214313">
              <a:buClr>
                <a:schemeClr val="accent2">
                  <a:lumMod val="50000"/>
                </a:schemeClr>
              </a:buClr>
              <a:buFont typeface="Wingdings" pitchFamily="2" charset="2"/>
              <a:buChar char="Ø"/>
            </a:pPr>
            <a:endParaRPr lang="en-US" sz="1650" dirty="0">
              <a:latin typeface="+mj-lt"/>
            </a:endParaRPr>
          </a:p>
          <a:p>
            <a:pPr marL="214313" indent="-214313">
              <a:buClr>
                <a:schemeClr val="accent2">
                  <a:lumMod val="50000"/>
                </a:schemeClr>
              </a:buClr>
              <a:buFont typeface="Wingdings" pitchFamily="2" charset="2"/>
              <a:buChar char="Ø"/>
            </a:pPr>
            <a:r>
              <a:rPr lang="en-US" sz="1650" dirty="0">
                <a:latin typeface="+mj-lt"/>
              </a:rPr>
              <a:t>Access to mission scientists for communicating improvements to future products</a:t>
            </a:r>
          </a:p>
          <a:p>
            <a:pPr marL="214313" indent="-214313">
              <a:buClr>
                <a:schemeClr val="accent2">
                  <a:lumMod val="50000"/>
                </a:schemeClr>
              </a:buClr>
              <a:buFont typeface="Wingdings" pitchFamily="2" charset="2"/>
              <a:buChar char="Ø"/>
            </a:pPr>
            <a:endParaRPr lang="en-US" sz="1650" dirty="0">
              <a:latin typeface="+mj-lt"/>
            </a:endParaRPr>
          </a:p>
          <a:p>
            <a:pPr marL="214313" indent="-214313">
              <a:buClr>
                <a:schemeClr val="accent2">
                  <a:lumMod val="50000"/>
                </a:schemeClr>
              </a:buClr>
              <a:buFont typeface="Wingdings" pitchFamily="2" charset="2"/>
              <a:buChar char="Ø"/>
            </a:pPr>
            <a:r>
              <a:rPr lang="en-US" sz="1650" dirty="0">
                <a:latin typeface="+mj-lt"/>
              </a:rPr>
              <a:t>Opportunities for training and early release data for optimal readiness </a:t>
            </a:r>
          </a:p>
          <a:p>
            <a:pPr marL="214313" indent="-214313">
              <a:buClr>
                <a:schemeClr val="accent2">
                  <a:lumMod val="50000"/>
                </a:schemeClr>
              </a:buClr>
              <a:buFont typeface="Wingdings" pitchFamily="2" charset="2"/>
              <a:buChar char="Ø"/>
            </a:pPr>
            <a:endParaRPr lang="en-US" sz="1600" dirty="0">
              <a:latin typeface="+mj-lt"/>
            </a:endParaRPr>
          </a:p>
        </p:txBody>
      </p:sp>
      <p:sp>
        <p:nvSpPr>
          <p:cNvPr id="14" name="TextBox 13">
            <a:extLst>
              <a:ext uri="{FF2B5EF4-FFF2-40B4-BE49-F238E27FC236}">
                <a16:creationId xmlns:a16="http://schemas.microsoft.com/office/drawing/2014/main" id="{750F6520-34D2-2148-82C5-C27471102E00}"/>
              </a:ext>
            </a:extLst>
          </p:cNvPr>
          <p:cNvSpPr txBox="1"/>
          <p:nvPr/>
        </p:nvSpPr>
        <p:spPr>
          <a:xfrm>
            <a:off x="9186461" y="396772"/>
            <a:ext cx="2872647" cy="5170646"/>
          </a:xfrm>
          <a:prstGeom prst="rect">
            <a:avLst/>
          </a:prstGeom>
          <a:noFill/>
        </p:spPr>
        <p:txBody>
          <a:bodyPr wrap="square" rtlCol="0">
            <a:spAutoFit/>
          </a:bodyPr>
          <a:lstStyle/>
          <a:p>
            <a:pPr algn="ctr">
              <a:buClr>
                <a:schemeClr val="accent2">
                  <a:lumMod val="50000"/>
                </a:schemeClr>
              </a:buClr>
            </a:pPr>
            <a:r>
              <a:rPr lang="en-US" sz="1700" b="1" dirty="0">
                <a:solidFill>
                  <a:schemeClr val="accent2">
                    <a:lumMod val="75000"/>
                  </a:schemeClr>
                </a:solidFill>
                <a:latin typeface="+mj-lt"/>
              </a:rPr>
              <a:t>How Pathfinders Contribute</a:t>
            </a:r>
          </a:p>
          <a:p>
            <a:pPr>
              <a:buClr>
                <a:schemeClr val="accent2">
                  <a:lumMod val="50000"/>
                </a:schemeClr>
              </a:buClr>
            </a:pPr>
            <a:endParaRPr lang="en-US" sz="1600" dirty="0">
              <a:latin typeface="+mj-lt"/>
            </a:endParaRPr>
          </a:p>
          <a:p>
            <a:pPr marL="214313" indent="-214313">
              <a:buClr>
                <a:schemeClr val="accent2">
                  <a:lumMod val="50000"/>
                </a:schemeClr>
              </a:buClr>
              <a:buFont typeface="Wingdings" pitchFamily="2" charset="2"/>
              <a:buChar char="Ø"/>
            </a:pPr>
            <a:r>
              <a:rPr lang="en-US" sz="1650" dirty="0">
                <a:latin typeface="+mj-lt"/>
              </a:rPr>
              <a:t>Broader understanding of evolving needs in society</a:t>
            </a:r>
          </a:p>
          <a:p>
            <a:pPr marL="214313" indent="-214313">
              <a:buClr>
                <a:schemeClr val="accent2">
                  <a:lumMod val="50000"/>
                </a:schemeClr>
              </a:buClr>
              <a:buFont typeface="Wingdings" pitchFamily="2" charset="2"/>
              <a:buChar char="Ø"/>
            </a:pPr>
            <a:endParaRPr lang="en-US" sz="1650" dirty="0">
              <a:latin typeface="+mj-lt"/>
            </a:endParaRPr>
          </a:p>
          <a:p>
            <a:pPr marL="214313" indent="-214313">
              <a:buClr>
                <a:schemeClr val="accent2">
                  <a:lumMod val="50000"/>
                </a:schemeClr>
              </a:buClr>
              <a:buFont typeface="Wingdings" pitchFamily="2" charset="2"/>
              <a:buChar char="Ø"/>
            </a:pPr>
            <a:r>
              <a:rPr lang="en-US" sz="1650" dirty="0">
                <a:latin typeface="+mj-lt"/>
              </a:rPr>
              <a:t>Influential feedback on product uses and real-world decisions. </a:t>
            </a:r>
          </a:p>
          <a:p>
            <a:pPr marL="214313" indent="-214313">
              <a:buClr>
                <a:schemeClr val="accent2">
                  <a:lumMod val="50000"/>
                </a:schemeClr>
              </a:buClr>
              <a:buFont typeface="Wingdings" pitchFamily="2" charset="2"/>
              <a:buChar char="Ø"/>
            </a:pPr>
            <a:endParaRPr lang="en-US" sz="1650" dirty="0">
              <a:latin typeface="+mj-lt"/>
            </a:endParaRPr>
          </a:p>
          <a:p>
            <a:pPr marL="214313" indent="-214313">
              <a:buClr>
                <a:schemeClr val="accent2">
                  <a:lumMod val="50000"/>
                </a:schemeClr>
              </a:buClr>
              <a:buFont typeface="Wingdings" pitchFamily="2" charset="2"/>
              <a:buChar char="Ø"/>
            </a:pPr>
            <a:r>
              <a:rPr lang="en-US" sz="1650" dirty="0">
                <a:latin typeface="+mj-lt"/>
              </a:rPr>
              <a:t>More efficient ways of designing and delivering products to different user communities. </a:t>
            </a:r>
          </a:p>
          <a:p>
            <a:pPr marL="214313" indent="-214313">
              <a:buClr>
                <a:schemeClr val="accent2">
                  <a:lumMod val="50000"/>
                </a:schemeClr>
              </a:buClr>
              <a:buFont typeface="Wingdings" pitchFamily="2" charset="2"/>
              <a:buChar char="Ø"/>
            </a:pPr>
            <a:endParaRPr lang="en-US" sz="1650" dirty="0">
              <a:latin typeface="+mj-lt"/>
            </a:endParaRPr>
          </a:p>
          <a:p>
            <a:pPr marL="214313" indent="-214313">
              <a:buClr>
                <a:schemeClr val="accent2">
                  <a:lumMod val="50000"/>
                </a:schemeClr>
              </a:buClr>
              <a:buFont typeface="Wingdings" pitchFamily="2" charset="2"/>
              <a:buChar char="Ø"/>
            </a:pPr>
            <a:r>
              <a:rPr lang="en-US" sz="1650" dirty="0">
                <a:latin typeface="+mj-lt"/>
              </a:rPr>
              <a:t>Collaboration with local, national and international organizations</a:t>
            </a:r>
          </a:p>
          <a:p>
            <a:pPr marL="214313" indent="-214313">
              <a:buClr>
                <a:schemeClr val="accent2">
                  <a:lumMod val="50000"/>
                </a:schemeClr>
              </a:buClr>
              <a:buFont typeface="Wingdings" pitchFamily="2" charset="2"/>
              <a:buChar char="Ø"/>
            </a:pPr>
            <a:endParaRPr lang="en-US" sz="1650" dirty="0">
              <a:latin typeface="+mj-lt"/>
            </a:endParaRPr>
          </a:p>
          <a:p>
            <a:pPr marL="214313" indent="-214313">
              <a:buClr>
                <a:schemeClr val="accent2">
                  <a:lumMod val="50000"/>
                </a:schemeClr>
              </a:buClr>
              <a:buFont typeface="Wingdings" pitchFamily="2" charset="2"/>
              <a:buChar char="Ø"/>
            </a:pPr>
            <a:endParaRPr lang="en-US" sz="1600" dirty="0">
              <a:latin typeface="+mj-lt"/>
            </a:endParaRPr>
          </a:p>
        </p:txBody>
      </p:sp>
      <p:pic>
        <p:nvPicPr>
          <p:cNvPr id="42" name="Picture 2" descr="Connecting the Big Data Dots to Optimize Health and Manage Disease | 7wData">
            <a:extLst>
              <a:ext uri="{FF2B5EF4-FFF2-40B4-BE49-F238E27FC236}">
                <a16:creationId xmlns:a16="http://schemas.microsoft.com/office/drawing/2014/main" id="{5E3A361C-D383-E242-BA7B-1BB127569087}"/>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l="1499" t="629" b="9"/>
          <a:stretch/>
        </p:blipFill>
        <p:spPr bwMode="auto">
          <a:xfrm rot="10800000">
            <a:off x="8790853" y="5606715"/>
            <a:ext cx="3401145" cy="1267485"/>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CCE39E9F-5A8D-B447-B730-EB4EC173C615}"/>
              </a:ext>
            </a:extLst>
          </p:cNvPr>
          <p:cNvSpPr txBox="1"/>
          <p:nvPr/>
        </p:nvSpPr>
        <p:spPr>
          <a:xfrm>
            <a:off x="9130337" y="5660263"/>
            <a:ext cx="3043978" cy="784830"/>
          </a:xfrm>
          <a:prstGeom prst="rect">
            <a:avLst/>
          </a:prstGeom>
          <a:noFill/>
        </p:spPr>
        <p:txBody>
          <a:bodyPr wrap="square" rtlCol="0">
            <a:spAutoFit/>
          </a:bodyPr>
          <a:lstStyle/>
          <a:p>
            <a:pPr algn="r"/>
            <a:r>
              <a:rPr lang="en-US" sz="1500" i="1" dirty="0"/>
              <a:t>For more information on the Pathfinder program please email </a:t>
            </a:r>
            <a:r>
              <a:rPr lang="en-US" sz="1500" i="1" dirty="0" err="1"/>
              <a:t>vanessa.escobar@noaa.gov</a:t>
            </a:r>
            <a:endParaRPr lang="en-US" sz="1500" i="1" dirty="0"/>
          </a:p>
        </p:txBody>
      </p:sp>
      <p:grpSp>
        <p:nvGrpSpPr>
          <p:cNvPr id="3" name="Group 2">
            <a:extLst>
              <a:ext uri="{FF2B5EF4-FFF2-40B4-BE49-F238E27FC236}">
                <a16:creationId xmlns:a16="http://schemas.microsoft.com/office/drawing/2014/main" id="{FFA29272-C9C8-024A-AE54-4B226AAA2E20}"/>
              </a:ext>
            </a:extLst>
          </p:cNvPr>
          <p:cNvGrpSpPr/>
          <p:nvPr/>
        </p:nvGrpSpPr>
        <p:grpSpPr>
          <a:xfrm>
            <a:off x="-19016" y="0"/>
            <a:ext cx="7712959" cy="6890403"/>
            <a:chOff x="-6234" y="-6262"/>
            <a:chExt cx="7712959" cy="6890403"/>
          </a:xfrm>
        </p:grpSpPr>
        <p:sp>
          <p:nvSpPr>
            <p:cNvPr id="2" name="Rectangle 1">
              <a:extLst>
                <a:ext uri="{FF2B5EF4-FFF2-40B4-BE49-F238E27FC236}">
                  <a16:creationId xmlns:a16="http://schemas.microsoft.com/office/drawing/2014/main" id="{619FED01-3E91-604F-B314-BEF2B8354BAD}"/>
                </a:ext>
              </a:extLst>
            </p:cNvPr>
            <p:cNvSpPr/>
            <p:nvPr/>
          </p:nvSpPr>
          <p:spPr>
            <a:xfrm>
              <a:off x="2449977" y="-6172"/>
              <a:ext cx="3373220" cy="6874614"/>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Urban Air Pollution Monitoring Networks: Aeroqual">
              <a:extLst>
                <a:ext uri="{FF2B5EF4-FFF2-40B4-BE49-F238E27FC236}">
                  <a16:creationId xmlns:a16="http://schemas.microsoft.com/office/drawing/2014/main" id="{9466D8DD-ADBE-D749-AC61-ADBC5226C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 y="5109837"/>
              <a:ext cx="2453156" cy="1774304"/>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27;p1" descr="A picture containing logo&#10;&#10;Description automatically generated">
              <a:extLst>
                <a:ext uri="{FF2B5EF4-FFF2-40B4-BE49-F238E27FC236}">
                  <a16:creationId xmlns:a16="http://schemas.microsoft.com/office/drawing/2014/main" id="{48593720-8104-C742-95B0-4FB4A0F423E1}"/>
                </a:ext>
              </a:extLst>
            </p:cNvPr>
            <p:cNvPicPr preferRelativeResize="0"/>
            <p:nvPr/>
          </p:nvPicPr>
          <p:blipFill rotWithShape="1">
            <a:blip r:embed="rId5">
              <a:alphaModFix/>
            </a:blip>
            <a:srcRect/>
            <a:stretch/>
          </p:blipFill>
          <p:spPr>
            <a:xfrm>
              <a:off x="2855415" y="49907"/>
              <a:ext cx="875059" cy="754126"/>
            </a:xfrm>
            <a:prstGeom prst="rect">
              <a:avLst/>
            </a:prstGeom>
            <a:noFill/>
            <a:ln>
              <a:noFill/>
            </a:ln>
          </p:spPr>
        </p:pic>
        <p:pic>
          <p:nvPicPr>
            <p:cNvPr id="16" name="Google Shape;131;p1" descr="Logo&#10;&#10;Description automatically generated">
              <a:extLst>
                <a:ext uri="{FF2B5EF4-FFF2-40B4-BE49-F238E27FC236}">
                  <a16:creationId xmlns:a16="http://schemas.microsoft.com/office/drawing/2014/main" id="{59719F70-6E39-2742-A72E-05FC2D5A4D8F}"/>
                </a:ext>
              </a:extLst>
            </p:cNvPr>
            <p:cNvPicPr preferRelativeResize="0"/>
            <p:nvPr/>
          </p:nvPicPr>
          <p:blipFill rotWithShape="1">
            <a:blip r:embed="rId6">
              <a:alphaModFix/>
            </a:blip>
            <a:srcRect/>
            <a:stretch/>
          </p:blipFill>
          <p:spPr>
            <a:xfrm>
              <a:off x="4215068" y="2968283"/>
              <a:ext cx="623246" cy="720930"/>
            </a:xfrm>
            <a:prstGeom prst="rect">
              <a:avLst/>
            </a:prstGeom>
            <a:noFill/>
            <a:ln>
              <a:noFill/>
            </a:ln>
          </p:spPr>
        </p:pic>
        <p:pic>
          <p:nvPicPr>
            <p:cNvPr id="17" name="Google Shape;136;p1" descr="Diagram&#10;&#10;Description automatically generated">
              <a:extLst>
                <a:ext uri="{FF2B5EF4-FFF2-40B4-BE49-F238E27FC236}">
                  <a16:creationId xmlns:a16="http://schemas.microsoft.com/office/drawing/2014/main" id="{15D559AB-2BCA-8145-87C5-24A437C015D7}"/>
                </a:ext>
              </a:extLst>
            </p:cNvPr>
            <p:cNvPicPr preferRelativeResize="0"/>
            <p:nvPr/>
          </p:nvPicPr>
          <p:blipFill rotWithShape="1">
            <a:blip r:embed="rId7">
              <a:alphaModFix/>
            </a:blip>
            <a:srcRect/>
            <a:stretch/>
          </p:blipFill>
          <p:spPr>
            <a:xfrm>
              <a:off x="4977311" y="158828"/>
              <a:ext cx="771089" cy="754126"/>
            </a:xfrm>
            <a:prstGeom prst="rect">
              <a:avLst/>
            </a:prstGeom>
            <a:noFill/>
            <a:ln>
              <a:noFill/>
            </a:ln>
          </p:spPr>
        </p:pic>
        <p:pic>
          <p:nvPicPr>
            <p:cNvPr id="19" name="Google Shape;141;p1" descr="Logo&#10;&#10;Description automatically generated">
              <a:extLst>
                <a:ext uri="{FF2B5EF4-FFF2-40B4-BE49-F238E27FC236}">
                  <a16:creationId xmlns:a16="http://schemas.microsoft.com/office/drawing/2014/main" id="{F9A0A1B2-1997-9841-B14E-0920BD356E51}"/>
                </a:ext>
              </a:extLst>
            </p:cNvPr>
            <p:cNvPicPr preferRelativeResize="0"/>
            <p:nvPr/>
          </p:nvPicPr>
          <p:blipFill rotWithShape="1">
            <a:blip r:embed="rId8">
              <a:alphaModFix/>
            </a:blip>
            <a:srcRect/>
            <a:stretch/>
          </p:blipFill>
          <p:spPr>
            <a:xfrm>
              <a:off x="3374768" y="864909"/>
              <a:ext cx="742159" cy="745393"/>
            </a:xfrm>
            <a:prstGeom prst="rect">
              <a:avLst/>
            </a:prstGeom>
            <a:noFill/>
            <a:ln>
              <a:noFill/>
            </a:ln>
          </p:spPr>
        </p:pic>
        <p:pic>
          <p:nvPicPr>
            <p:cNvPr id="20" name="Google Shape;142;p1" descr="Logo&#10;&#10;Description automatically generated">
              <a:extLst>
                <a:ext uri="{FF2B5EF4-FFF2-40B4-BE49-F238E27FC236}">
                  <a16:creationId xmlns:a16="http://schemas.microsoft.com/office/drawing/2014/main" id="{13F04894-62C4-3E49-A561-EE03215B494D}"/>
                </a:ext>
              </a:extLst>
            </p:cNvPr>
            <p:cNvPicPr preferRelativeResize="0"/>
            <p:nvPr/>
          </p:nvPicPr>
          <p:blipFill rotWithShape="1">
            <a:blip r:embed="rId9">
              <a:alphaModFix/>
            </a:blip>
            <a:srcRect/>
            <a:stretch/>
          </p:blipFill>
          <p:spPr>
            <a:xfrm>
              <a:off x="4868429" y="3848816"/>
              <a:ext cx="751179" cy="364277"/>
            </a:xfrm>
            <a:prstGeom prst="rect">
              <a:avLst/>
            </a:prstGeom>
            <a:noFill/>
            <a:ln>
              <a:noFill/>
            </a:ln>
          </p:spPr>
        </p:pic>
        <p:pic>
          <p:nvPicPr>
            <p:cNvPr id="21" name="Google Shape;166;p3">
              <a:extLst>
                <a:ext uri="{FF2B5EF4-FFF2-40B4-BE49-F238E27FC236}">
                  <a16:creationId xmlns:a16="http://schemas.microsoft.com/office/drawing/2014/main" id="{DB77F820-62D0-1240-9255-AF48129FCE7C}"/>
                </a:ext>
              </a:extLst>
            </p:cNvPr>
            <p:cNvPicPr preferRelativeResize="0"/>
            <p:nvPr/>
          </p:nvPicPr>
          <p:blipFill rotWithShape="1">
            <a:blip r:embed="rId10">
              <a:alphaModFix/>
            </a:blip>
            <a:srcRect/>
            <a:stretch/>
          </p:blipFill>
          <p:spPr>
            <a:xfrm>
              <a:off x="4838314" y="2026720"/>
              <a:ext cx="737676" cy="762621"/>
            </a:xfrm>
            <a:prstGeom prst="rect">
              <a:avLst/>
            </a:prstGeom>
            <a:noFill/>
            <a:ln>
              <a:noFill/>
            </a:ln>
          </p:spPr>
        </p:pic>
        <p:pic>
          <p:nvPicPr>
            <p:cNvPr id="22" name="Google Shape;175;p3" descr="Qr code&#10;&#10;Description automatically generated">
              <a:extLst>
                <a:ext uri="{FF2B5EF4-FFF2-40B4-BE49-F238E27FC236}">
                  <a16:creationId xmlns:a16="http://schemas.microsoft.com/office/drawing/2014/main" id="{FCA751A7-FAAC-7644-AC75-C6E36CE0C3EF}"/>
                </a:ext>
              </a:extLst>
            </p:cNvPr>
            <p:cNvPicPr preferRelativeResize="0"/>
            <p:nvPr/>
          </p:nvPicPr>
          <p:blipFill rotWithShape="1">
            <a:blip r:embed="rId11">
              <a:alphaModFix/>
              <a:biLevel thresh="75000"/>
              <a:extLst>
                <a:ext uri="{BEBA8EAE-BF5A-486C-A8C5-ECC9F3942E4B}">
                  <a14:imgProps xmlns:a14="http://schemas.microsoft.com/office/drawing/2010/main">
                    <a14:imgLayer r:embed="rId12">
                      <a14:imgEffect>
                        <a14:colorTemperature colorTemp="11200"/>
                      </a14:imgEffect>
                    </a14:imgLayer>
                  </a14:imgProps>
                </a:ext>
              </a:extLst>
            </a:blip>
            <a:srcRect/>
            <a:stretch/>
          </p:blipFill>
          <p:spPr>
            <a:xfrm>
              <a:off x="2568814" y="6353542"/>
              <a:ext cx="1565970" cy="530182"/>
            </a:xfrm>
            <a:prstGeom prst="rect">
              <a:avLst/>
            </a:prstGeom>
            <a:noFill/>
            <a:ln>
              <a:noFill/>
            </a:ln>
          </p:spPr>
        </p:pic>
        <p:pic>
          <p:nvPicPr>
            <p:cNvPr id="23" name="Google Shape;257;p7" descr="A picture containing text, pool ball, room, gambling house&#10;&#10;Description automatically generated">
              <a:extLst>
                <a:ext uri="{FF2B5EF4-FFF2-40B4-BE49-F238E27FC236}">
                  <a16:creationId xmlns:a16="http://schemas.microsoft.com/office/drawing/2014/main" id="{61CA82DA-7FC7-0344-9FF7-AA856663EDDB}"/>
                </a:ext>
              </a:extLst>
            </p:cNvPr>
            <p:cNvPicPr preferRelativeResize="0"/>
            <p:nvPr/>
          </p:nvPicPr>
          <p:blipFill rotWithShape="1">
            <a:blip r:embed="rId13">
              <a:alphaModFix/>
            </a:blip>
            <a:srcRect/>
            <a:stretch/>
          </p:blipFill>
          <p:spPr>
            <a:xfrm>
              <a:off x="2575557" y="3331573"/>
              <a:ext cx="658291" cy="674430"/>
            </a:xfrm>
            <a:prstGeom prst="rect">
              <a:avLst/>
            </a:prstGeom>
            <a:noFill/>
            <a:ln>
              <a:noFill/>
            </a:ln>
          </p:spPr>
        </p:pic>
        <p:pic>
          <p:nvPicPr>
            <p:cNvPr id="24" name="Google Shape;259;p7" descr="Calendar&#10;&#10;Description automatically generated">
              <a:extLst>
                <a:ext uri="{FF2B5EF4-FFF2-40B4-BE49-F238E27FC236}">
                  <a16:creationId xmlns:a16="http://schemas.microsoft.com/office/drawing/2014/main" id="{4EDBE7F0-D4AA-A043-9C2B-4953EFCFE271}"/>
                </a:ext>
              </a:extLst>
            </p:cNvPr>
            <p:cNvPicPr preferRelativeResize="0"/>
            <p:nvPr/>
          </p:nvPicPr>
          <p:blipFill rotWithShape="1">
            <a:blip r:embed="rId14">
              <a:alphaModFix/>
            </a:blip>
            <a:srcRect/>
            <a:stretch/>
          </p:blipFill>
          <p:spPr>
            <a:xfrm>
              <a:off x="2525539" y="2267594"/>
              <a:ext cx="752179" cy="1042834"/>
            </a:xfrm>
            <a:prstGeom prst="rect">
              <a:avLst/>
            </a:prstGeom>
            <a:noFill/>
            <a:ln>
              <a:noFill/>
            </a:ln>
          </p:spPr>
        </p:pic>
        <p:pic>
          <p:nvPicPr>
            <p:cNvPr id="25" name="Google Shape;260;p7" descr="A picture containing text, outdoor, sign, blue&#10;&#10;Description automatically generated">
              <a:extLst>
                <a:ext uri="{FF2B5EF4-FFF2-40B4-BE49-F238E27FC236}">
                  <a16:creationId xmlns:a16="http://schemas.microsoft.com/office/drawing/2014/main" id="{0A132B99-B368-E54A-B89D-9B9A70BE5835}"/>
                </a:ext>
              </a:extLst>
            </p:cNvPr>
            <p:cNvPicPr preferRelativeResize="0"/>
            <p:nvPr/>
          </p:nvPicPr>
          <p:blipFill rotWithShape="1">
            <a:blip r:embed="rId15">
              <a:alphaModFix/>
            </a:blip>
            <a:srcRect/>
            <a:stretch/>
          </p:blipFill>
          <p:spPr>
            <a:xfrm>
              <a:off x="4158341" y="5181013"/>
              <a:ext cx="666762" cy="615233"/>
            </a:xfrm>
            <a:prstGeom prst="rect">
              <a:avLst/>
            </a:prstGeom>
            <a:noFill/>
            <a:ln>
              <a:noFill/>
            </a:ln>
          </p:spPr>
        </p:pic>
        <p:pic>
          <p:nvPicPr>
            <p:cNvPr id="28" name="Google Shape;315;p10" descr="A picture containing text&#10;&#10;Description automatically generated">
              <a:extLst>
                <a:ext uri="{FF2B5EF4-FFF2-40B4-BE49-F238E27FC236}">
                  <a16:creationId xmlns:a16="http://schemas.microsoft.com/office/drawing/2014/main" id="{1464CBA0-FC78-C048-8731-E4981D437AD5}"/>
                </a:ext>
              </a:extLst>
            </p:cNvPr>
            <p:cNvPicPr preferRelativeResize="0"/>
            <p:nvPr/>
          </p:nvPicPr>
          <p:blipFill rotWithShape="1">
            <a:blip r:embed="rId16">
              <a:alphaModFix/>
            </a:blip>
            <a:srcRect/>
            <a:stretch/>
          </p:blipFill>
          <p:spPr>
            <a:xfrm>
              <a:off x="4769913" y="5893507"/>
              <a:ext cx="970387" cy="372479"/>
            </a:xfrm>
            <a:prstGeom prst="rect">
              <a:avLst/>
            </a:prstGeom>
            <a:noFill/>
            <a:ln>
              <a:noFill/>
            </a:ln>
          </p:spPr>
        </p:pic>
        <p:pic>
          <p:nvPicPr>
            <p:cNvPr id="29" name="Google Shape;323;p10" descr="A picture containing text&#10;&#10;Description automatically generated">
              <a:extLst>
                <a:ext uri="{FF2B5EF4-FFF2-40B4-BE49-F238E27FC236}">
                  <a16:creationId xmlns:a16="http://schemas.microsoft.com/office/drawing/2014/main" id="{90040B4F-ED73-F64B-9551-2FA77297A102}"/>
                </a:ext>
              </a:extLst>
            </p:cNvPr>
            <p:cNvPicPr preferRelativeResize="0"/>
            <p:nvPr/>
          </p:nvPicPr>
          <p:blipFill rotWithShape="1">
            <a:blip r:embed="rId17">
              <a:alphaModFix/>
              <a:extLst>
                <a:ext uri="{BEBA8EAE-BF5A-486C-A8C5-ECC9F3942E4B}">
                  <a14:imgProps xmlns:a14="http://schemas.microsoft.com/office/drawing/2010/main">
                    <a14:imgLayer r:embed="rId18">
                      <a14:imgEffect>
                        <a14:saturation sat="0"/>
                      </a14:imgEffect>
                    </a14:imgLayer>
                  </a14:imgProps>
                </a:ext>
              </a:extLst>
            </a:blip>
            <a:srcRect/>
            <a:stretch/>
          </p:blipFill>
          <p:spPr>
            <a:xfrm>
              <a:off x="2547555" y="4143132"/>
              <a:ext cx="1438778" cy="434816"/>
            </a:xfrm>
            <a:prstGeom prst="rect">
              <a:avLst/>
            </a:prstGeom>
            <a:noFill/>
            <a:ln>
              <a:noFill/>
            </a:ln>
          </p:spPr>
        </p:pic>
        <p:pic>
          <p:nvPicPr>
            <p:cNvPr id="30" name="Google Shape;325;p10" descr="A picture containing text, sign&#10;&#10;Description automatically generated">
              <a:extLst>
                <a:ext uri="{FF2B5EF4-FFF2-40B4-BE49-F238E27FC236}">
                  <a16:creationId xmlns:a16="http://schemas.microsoft.com/office/drawing/2014/main" id="{F729D7D1-C31B-5447-A40D-C9E82B9E4F36}"/>
                </a:ext>
              </a:extLst>
            </p:cNvPr>
            <p:cNvPicPr preferRelativeResize="0"/>
            <p:nvPr/>
          </p:nvPicPr>
          <p:blipFill rotWithShape="1">
            <a:blip r:embed="rId19">
              <a:alphaModFix/>
              <a:extLst>
                <a:ext uri="{BEBA8EAE-BF5A-486C-A8C5-ECC9F3942E4B}">
                  <a14:imgProps xmlns:a14="http://schemas.microsoft.com/office/drawing/2010/main">
                    <a14:imgLayer r:embed="rId20">
                      <a14:imgEffect>
                        <a14:saturation sat="400000"/>
                      </a14:imgEffect>
                    </a14:imgLayer>
                  </a14:imgProps>
                </a:ext>
              </a:extLst>
            </a:blip>
            <a:srcRect/>
            <a:stretch/>
          </p:blipFill>
          <p:spPr>
            <a:xfrm>
              <a:off x="2526980" y="4639246"/>
              <a:ext cx="1589947" cy="495038"/>
            </a:xfrm>
            <a:prstGeom prst="rect">
              <a:avLst/>
            </a:prstGeom>
            <a:noFill/>
            <a:ln>
              <a:noFill/>
            </a:ln>
          </p:spPr>
        </p:pic>
        <p:pic>
          <p:nvPicPr>
            <p:cNvPr id="31" name="Google Shape;438;p15" descr="Logo&#10;&#10;Description automatically generated">
              <a:extLst>
                <a:ext uri="{FF2B5EF4-FFF2-40B4-BE49-F238E27FC236}">
                  <a16:creationId xmlns:a16="http://schemas.microsoft.com/office/drawing/2014/main" id="{5AB72FE2-C0C1-984D-8946-4E58475F249F}"/>
                </a:ext>
              </a:extLst>
            </p:cNvPr>
            <p:cNvPicPr preferRelativeResize="0"/>
            <p:nvPr/>
          </p:nvPicPr>
          <p:blipFill rotWithShape="1">
            <a:blip r:embed="rId21">
              <a:alphaModFix/>
            </a:blip>
            <a:srcRect/>
            <a:stretch/>
          </p:blipFill>
          <p:spPr>
            <a:xfrm>
              <a:off x="4094359" y="4706154"/>
              <a:ext cx="1217756" cy="547226"/>
            </a:xfrm>
            <a:prstGeom prst="rect">
              <a:avLst/>
            </a:prstGeom>
            <a:noFill/>
            <a:ln>
              <a:noFill/>
            </a:ln>
          </p:spPr>
        </p:pic>
        <p:pic>
          <p:nvPicPr>
            <p:cNvPr id="32" name="Google Shape;445;p15" descr="Logo&#10;&#10;Description automatically generated">
              <a:extLst>
                <a:ext uri="{FF2B5EF4-FFF2-40B4-BE49-F238E27FC236}">
                  <a16:creationId xmlns:a16="http://schemas.microsoft.com/office/drawing/2014/main" id="{CE1AE9CB-8A57-C348-9EA6-6E19659BCE14}"/>
                </a:ext>
              </a:extLst>
            </p:cNvPr>
            <p:cNvPicPr preferRelativeResize="0"/>
            <p:nvPr/>
          </p:nvPicPr>
          <p:blipFill rotWithShape="1">
            <a:blip r:embed="rId22">
              <a:alphaModFix/>
            </a:blip>
            <a:srcRect/>
            <a:stretch/>
          </p:blipFill>
          <p:spPr>
            <a:xfrm>
              <a:off x="3311885" y="3486428"/>
              <a:ext cx="1205834" cy="629729"/>
            </a:xfrm>
            <a:prstGeom prst="rect">
              <a:avLst/>
            </a:prstGeom>
            <a:noFill/>
            <a:ln>
              <a:noFill/>
            </a:ln>
          </p:spPr>
        </p:pic>
        <p:pic>
          <p:nvPicPr>
            <p:cNvPr id="34" name="Google Shape;495;p17" descr="A picture containing text&#10;&#10;Description automatically generated">
              <a:extLst>
                <a:ext uri="{FF2B5EF4-FFF2-40B4-BE49-F238E27FC236}">
                  <a16:creationId xmlns:a16="http://schemas.microsoft.com/office/drawing/2014/main" id="{46716F73-171E-E543-8C25-B6BE8ADA581B}"/>
                </a:ext>
              </a:extLst>
            </p:cNvPr>
            <p:cNvPicPr preferRelativeResize="0"/>
            <p:nvPr/>
          </p:nvPicPr>
          <p:blipFill rotWithShape="1">
            <a:blip r:embed="rId23">
              <a:alphaModFix/>
            </a:blip>
            <a:srcRect/>
            <a:stretch/>
          </p:blipFill>
          <p:spPr>
            <a:xfrm>
              <a:off x="4312223" y="6353959"/>
              <a:ext cx="1467795" cy="530182"/>
            </a:xfrm>
            <a:prstGeom prst="rect">
              <a:avLst/>
            </a:prstGeom>
            <a:noFill/>
            <a:ln>
              <a:noFill/>
            </a:ln>
          </p:spPr>
        </p:pic>
        <p:pic>
          <p:nvPicPr>
            <p:cNvPr id="35" name="Google Shape;496;p17" descr="A picture containing text, building&#10;&#10;Description automatically generated">
              <a:extLst>
                <a:ext uri="{FF2B5EF4-FFF2-40B4-BE49-F238E27FC236}">
                  <a16:creationId xmlns:a16="http://schemas.microsoft.com/office/drawing/2014/main" id="{23B4EABF-D6B9-104D-BF96-935F34BE943F}"/>
                </a:ext>
              </a:extLst>
            </p:cNvPr>
            <p:cNvPicPr preferRelativeResize="0"/>
            <p:nvPr/>
          </p:nvPicPr>
          <p:blipFill rotWithShape="1">
            <a:blip r:embed="rId24">
              <a:alphaModFix/>
            </a:blip>
            <a:srcRect/>
            <a:stretch/>
          </p:blipFill>
          <p:spPr>
            <a:xfrm>
              <a:off x="3337928" y="2923537"/>
              <a:ext cx="755375" cy="491328"/>
            </a:xfrm>
            <a:prstGeom prst="rect">
              <a:avLst/>
            </a:prstGeom>
            <a:noFill/>
            <a:ln>
              <a:noFill/>
            </a:ln>
          </p:spPr>
        </p:pic>
        <p:pic>
          <p:nvPicPr>
            <p:cNvPr id="37" name="Google Shape;516;p18" descr="Logo, company name&#10;&#10;Description automatically generated">
              <a:extLst>
                <a:ext uri="{FF2B5EF4-FFF2-40B4-BE49-F238E27FC236}">
                  <a16:creationId xmlns:a16="http://schemas.microsoft.com/office/drawing/2014/main" id="{407B112E-3D8F-C743-8553-C0B0ED117889}"/>
                </a:ext>
              </a:extLst>
            </p:cNvPr>
            <p:cNvPicPr preferRelativeResize="0"/>
            <p:nvPr/>
          </p:nvPicPr>
          <p:blipFill rotWithShape="1">
            <a:blip r:embed="rId25">
              <a:alphaModFix/>
            </a:blip>
            <a:srcRect t="20161" b="24471"/>
            <a:stretch/>
          </p:blipFill>
          <p:spPr>
            <a:xfrm>
              <a:off x="5855427" y="6310833"/>
              <a:ext cx="1142359" cy="522155"/>
            </a:xfrm>
            <a:prstGeom prst="rect">
              <a:avLst/>
            </a:prstGeom>
            <a:noFill/>
            <a:ln>
              <a:noFill/>
            </a:ln>
          </p:spPr>
        </p:pic>
        <p:pic>
          <p:nvPicPr>
            <p:cNvPr id="39" name="Google Shape;533;p19" descr="Icon&#10;&#10;Description automatically generated">
              <a:extLst>
                <a:ext uri="{FF2B5EF4-FFF2-40B4-BE49-F238E27FC236}">
                  <a16:creationId xmlns:a16="http://schemas.microsoft.com/office/drawing/2014/main" id="{0E53D0D3-D136-8A43-BECF-6DFC8A624579}"/>
                </a:ext>
              </a:extLst>
            </p:cNvPr>
            <p:cNvPicPr preferRelativeResize="0"/>
            <p:nvPr/>
          </p:nvPicPr>
          <p:blipFill rotWithShape="1">
            <a:blip r:embed="rId26">
              <a:alphaModFix/>
            </a:blip>
            <a:srcRect/>
            <a:stretch/>
          </p:blipFill>
          <p:spPr>
            <a:xfrm>
              <a:off x="3685786" y="2260343"/>
              <a:ext cx="918295" cy="606676"/>
            </a:xfrm>
            <a:prstGeom prst="rect">
              <a:avLst/>
            </a:prstGeom>
            <a:noFill/>
            <a:ln>
              <a:noFill/>
            </a:ln>
          </p:spPr>
        </p:pic>
        <p:pic>
          <p:nvPicPr>
            <p:cNvPr id="40" name="Google Shape;537;p19">
              <a:extLst>
                <a:ext uri="{FF2B5EF4-FFF2-40B4-BE49-F238E27FC236}">
                  <a16:creationId xmlns:a16="http://schemas.microsoft.com/office/drawing/2014/main" id="{F6736A68-5D28-8B45-82C5-6E78895E306D}"/>
                </a:ext>
              </a:extLst>
            </p:cNvPr>
            <p:cNvPicPr preferRelativeResize="0"/>
            <p:nvPr/>
          </p:nvPicPr>
          <p:blipFill rotWithShape="1">
            <a:blip r:embed="rId27">
              <a:alphaModFix/>
            </a:blip>
            <a:srcRect/>
            <a:stretch/>
          </p:blipFill>
          <p:spPr>
            <a:xfrm>
              <a:off x="4234872" y="846860"/>
              <a:ext cx="1009147" cy="436107"/>
            </a:xfrm>
            <a:prstGeom prst="rect">
              <a:avLst/>
            </a:prstGeom>
            <a:noFill/>
            <a:ln>
              <a:noFill/>
            </a:ln>
          </p:spPr>
        </p:pic>
        <p:pic>
          <p:nvPicPr>
            <p:cNvPr id="41" name="Google Shape;180;p3" descr="Logo&#10;&#10;Description automatically generated">
              <a:extLst>
                <a:ext uri="{FF2B5EF4-FFF2-40B4-BE49-F238E27FC236}">
                  <a16:creationId xmlns:a16="http://schemas.microsoft.com/office/drawing/2014/main" id="{D013CB9D-3628-7043-ACB1-0142D7714A02}"/>
                </a:ext>
              </a:extLst>
            </p:cNvPr>
            <p:cNvPicPr preferRelativeResize="0"/>
            <p:nvPr/>
          </p:nvPicPr>
          <p:blipFill rotWithShape="1">
            <a:blip r:embed="rId28">
              <a:alphaModFix/>
            </a:blip>
            <a:srcRect/>
            <a:stretch/>
          </p:blipFill>
          <p:spPr>
            <a:xfrm>
              <a:off x="2641599" y="5747991"/>
              <a:ext cx="822655" cy="517432"/>
            </a:xfrm>
            <a:prstGeom prst="rect">
              <a:avLst/>
            </a:prstGeom>
            <a:noFill/>
            <a:ln>
              <a:noFill/>
            </a:ln>
          </p:spPr>
        </p:pic>
        <p:pic>
          <p:nvPicPr>
            <p:cNvPr id="44" name="Google Shape;552;p20" descr="Icon&#10;&#10;Description automatically generated">
              <a:extLst>
                <a:ext uri="{FF2B5EF4-FFF2-40B4-BE49-F238E27FC236}">
                  <a16:creationId xmlns:a16="http://schemas.microsoft.com/office/drawing/2014/main" id="{3D652DB5-990E-B940-B828-A87DD8E87A8D}"/>
                </a:ext>
              </a:extLst>
            </p:cNvPr>
            <p:cNvPicPr preferRelativeResize="0"/>
            <p:nvPr/>
          </p:nvPicPr>
          <p:blipFill rotWithShape="1">
            <a:blip r:embed="rId29">
              <a:alphaModFix/>
            </a:blip>
            <a:srcRect/>
            <a:stretch/>
          </p:blipFill>
          <p:spPr>
            <a:xfrm>
              <a:off x="3543609" y="2981"/>
              <a:ext cx="1616878" cy="856393"/>
            </a:xfrm>
            <a:prstGeom prst="rect">
              <a:avLst/>
            </a:prstGeom>
            <a:noFill/>
            <a:ln>
              <a:noFill/>
            </a:ln>
          </p:spPr>
        </p:pic>
        <p:pic>
          <p:nvPicPr>
            <p:cNvPr id="2050" name="Picture 2">
              <a:extLst>
                <a:ext uri="{FF2B5EF4-FFF2-40B4-BE49-F238E27FC236}">
                  <a16:creationId xmlns:a16="http://schemas.microsoft.com/office/drawing/2014/main" id="{B2800F4F-2EDA-6E4C-9F6B-2018E7BD303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54994" y="1937788"/>
              <a:ext cx="1716365" cy="2777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uthwest Airlines Logo transparent PNG - StickPNG">
              <a:extLst>
                <a:ext uri="{FF2B5EF4-FFF2-40B4-BE49-F238E27FC236}">
                  <a16:creationId xmlns:a16="http://schemas.microsoft.com/office/drawing/2014/main" id="{D1B34156-9C30-1547-A884-CBCA91AF9D4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784513" y="1632747"/>
              <a:ext cx="1518192" cy="2342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BC News - Wikipedia">
              <a:extLst>
                <a:ext uri="{FF2B5EF4-FFF2-40B4-BE49-F238E27FC236}">
                  <a16:creationId xmlns:a16="http://schemas.microsoft.com/office/drawing/2014/main" id="{41964106-E2B5-3846-938E-1F28784D3E5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606501" y="1262734"/>
              <a:ext cx="824009" cy="6606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lArctic LLC">
              <a:extLst>
                <a:ext uri="{FF2B5EF4-FFF2-40B4-BE49-F238E27FC236}">
                  <a16:creationId xmlns:a16="http://schemas.microsoft.com/office/drawing/2014/main" id="{A4F4C157-591F-1D41-B6BB-16ABF1666DC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928931" y="5812130"/>
              <a:ext cx="777794" cy="7476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F905CBF-D8F6-9041-94F7-5FE8BA9E2E21}"/>
                </a:ext>
              </a:extLst>
            </p:cNvPr>
            <p:cNvGrpSpPr/>
            <p:nvPr/>
          </p:nvGrpSpPr>
          <p:grpSpPr>
            <a:xfrm>
              <a:off x="-6234" y="31928"/>
              <a:ext cx="2458142" cy="6837248"/>
              <a:chOff x="-22167" y="6179"/>
              <a:chExt cx="3277522" cy="7067575"/>
            </a:xfrm>
          </p:grpSpPr>
          <p:pic>
            <p:nvPicPr>
              <p:cNvPr id="5" name="Picture 6" descr="Whale Migration And Human Movement: A Review - Faunalytics">
                <a:extLst>
                  <a:ext uri="{FF2B5EF4-FFF2-40B4-BE49-F238E27FC236}">
                    <a16:creationId xmlns:a16="http://schemas.microsoft.com/office/drawing/2014/main" id="{69FB133E-AEF6-B84A-897D-8B5C21B9337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1772482"/>
                <a:ext cx="3252992" cy="1853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arr Fire, California: What Is a Fire Tornado?">
                <a:extLst>
                  <a:ext uri="{FF2B5EF4-FFF2-40B4-BE49-F238E27FC236}">
                    <a16:creationId xmlns:a16="http://schemas.microsoft.com/office/drawing/2014/main" id="{4E1DF67A-9AC0-114C-9798-A6ABB6D8E7E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5518" y="3429000"/>
                <a:ext cx="3270873" cy="18304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C25F3E72-87BC-5D4A-BF9A-F1FA1635702F}"/>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r="8391"/>
              <a:stretch/>
            </p:blipFill>
            <p:spPr bwMode="auto">
              <a:xfrm>
                <a:off x="0" y="6179"/>
                <a:ext cx="3247966" cy="19709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890966-D66E-A445-A75D-5A664B2436EE}"/>
                  </a:ext>
                </a:extLst>
              </p:cNvPr>
              <p:cNvSpPr txBox="1"/>
              <p:nvPr/>
            </p:nvSpPr>
            <p:spPr>
              <a:xfrm>
                <a:off x="0" y="3195922"/>
                <a:ext cx="3209807" cy="274399"/>
              </a:xfrm>
              <a:prstGeom prst="rect">
                <a:avLst/>
              </a:prstGeom>
              <a:noFill/>
            </p:spPr>
            <p:txBody>
              <a:bodyPr wrap="square" rtlCol="0">
                <a:spAutoFit/>
              </a:bodyPr>
              <a:lstStyle/>
              <a:p>
                <a:r>
                  <a:rPr lang="en-US" sz="1125" i="1" dirty="0">
                    <a:solidFill>
                      <a:schemeClr val="bg1"/>
                    </a:solidFill>
                    <a:latin typeface="+mj-lt"/>
                  </a:rPr>
                  <a:t>Whale Migration</a:t>
                </a:r>
              </a:p>
            </p:txBody>
          </p:sp>
          <p:sp>
            <p:nvSpPr>
              <p:cNvPr id="10" name="TextBox 9">
                <a:extLst>
                  <a:ext uri="{FF2B5EF4-FFF2-40B4-BE49-F238E27FC236}">
                    <a16:creationId xmlns:a16="http://schemas.microsoft.com/office/drawing/2014/main" id="{E4FF6247-E1AA-5549-AEAA-6B508890519B}"/>
                  </a:ext>
                </a:extLst>
              </p:cNvPr>
              <p:cNvSpPr txBox="1"/>
              <p:nvPr/>
            </p:nvSpPr>
            <p:spPr>
              <a:xfrm>
                <a:off x="0" y="4997213"/>
                <a:ext cx="3209807" cy="274399"/>
              </a:xfrm>
              <a:prstGeom prst="rect">
                <a:avLst/>
              </a:prstGeom>
              <a:noFill/>
            </p:spPr>
            <p:txBody>
              <a:bodyPr wrap="square" rtlCol="0">
                <a:spAutoFit/>
              </a:bodyPr>
              <a:lstStyle/>
              <a:p>
                <a:r>
                  <a:rPr lang="en-US" sz="1125" i="1" dirty="0">
                    <a:solidFill>
                      <a:schemeClr val="bg1"/>
                    </a:solidFill>
                    <a:latin typeface="+mj-lt"/>
                  </a:rPr>
                  <a:t>Wildfire Detection</a:t>
                </a:r>
              </a:p>
            </p:txBody>
          </p:sp>
          <p:sp>
            <p:nvSpPr>
              <p:cNvPr id="11" name="TextBox 10">
                <a:extLst>
                  <a:ext uri="{FF2B5EF4-FFF2-40B4-BE49-F238E27FC236}">
                    <a16:creationId xmlns:a16="http://schemas.microsoft.com/office/drawing/2014/main" id="{5DB99461-61C0-E840-AFD9-79634F5C574A}"/>
                  </a:ext>
                </a:extLst>
              </p:cNvPr>
              <p:cNvSpPr txBox="1"/>
              <p:nvPr/>
            </p:nvSpPr>
            <p:spPr>
              <a:xfrm>
                <a:off x="-22167" y="6799355"/>
                <a:ext cx="3270874" cy="274399"/>
              </a:xfrm>
              <a:prstGeom prst="rect">
                <a:avLst/>
              </a:prstGeom>
              <a:solidFill>
                <a:schemeClr val="tx1">
                  <a:alpha val="42000"/>
                </a:schemeClr>
              </a:solidFill>
            </p:spPr>
            <p:txBody>
              <a:bodyPr wrap="square" rtlCol="0">
                <a:spAutoFit/>
              </a:bodyPr>
              <a:lstStyle/>
              <a:p>
                <a:r>
                  <a:rPr lang="en-US" sz="1125" i="1" dirty="0">
                    <a:solidFill>
                      <a:schemeClr val="bg1"/>
                    </a:solidFill>
                    <a:latin typeface="+mj-lt"/>
                  </a:rPr>
                  <a:t>Urban Air Quality</a:t>
                </a:r>
              </a:p>
            </p:txBody>
          </p:sp>
          <p:sp>
            <p:nvSpPr>
              <p:cNvPr id="12" name="TextBox 11">
                <a:extLst>
                  <a:ext uri="{FF2B5EF4-FFF2-40B4-BE49-F238E27FC236}">
                    <a16:creationId xmlns:a16="http://schemas.microsoft.com/office/drawing/2014/main" id="{2DF58342-36FF-F347-9A12-E1604B6F524B}"/>
                  </a:ext>
                </a:extLst>
              </p:cNvPr>
              <p:cNvSpPr txBox="1"/>
              <p:nvPr/>
            </p:nvSpPr>
            <p:spPr>
              <a:xfrm>
                <a:off x="-7389" y="1764901"/>
                <a:ext cx="3256469" cy="274399"/>
              </a:xfrm>
              <a:prstGeom prst="rect">
                <a:avLst/>
              </a:prstGeom>
              <a:solidFill>
                <a:schemeClr val="tx1">
                  <a:alpha val="47000"/>
                </a:schemeClr>
              </a:solidFill>
            </p:spPr>
            <p:txBody>
              <a:bodyPr wrap="square" rtlCol="0">
                <a:spAutoFit/>
              </a:bodyPr>
              <a:lstStyle/>
              <a:p>
                <a:r>
                  <a:rPr lang="en-US" sz="1125" i="1" dirty="0">
                    <a:solidFill>
                      <a:schemeClr val="bg1"/>
                    </a:solidFill>
                    <a:latin typeface="+mj-lt"/>
                  </a:rPr>
                  <a:t>Emergency Response</a:t>
                </a:r>
              </a:p>
            </p:txBody>
          </p:sp>
        </p:grpSp>
        <p:sp>
          <p:nvSpPr>
            <p:cNvPr id="47" name="TextBox 46">
              <a:extLst>
                <a:ext uri="{FF2B5EF4-FFF2-40B4-BE49-F238E27FC236}">
                  <a16:creationId xmlns:a16="http://schemas.microsoft.com/office/drawing/2014/main" id="{0F2FBAA9-3D50-7148-A9EF-CEF2512154DE}"/>
                </a:ext>
              </a:extLst>
            </p:cNvPr>
            <p:cNvSpPr txBox="1"/>
            <p:nvPr/>
          </p:nvSpPr>
          <p:spPr>
            <a:xfrm>
              <a:off x="0" y="-6262"/>
              <a:ext cx="2448975" cy="461665"/>
            </a:xfrm>
            <a:prstGeom prst="rect">
              <a:avLst/>
            </a:prstGeom>
            <a:solidFill>
              <a:schemeClr val="accent1">
                <a:lumMod val="20000"/>
                <a:lumOff val="80000"/>
              </a:schemeClr>
            </a:solidFill>
          </p:spPr>
          <p:txBody>
            <a:bodyPr wrap="square" rtlCol="0">
              <a:spAutoFit/>
            </a:bodyPr>
            <a:lstStyle/>
            <a:p>
              <a:pPr algn="ctr"/>
              <a:r>
                <a:rPr lang="en-US" sz="1200" dirty="0">
                  <a:latin typeface="+mj-lt"/>
                </a:rPr>
                <a:t>Example of some Pathfinder focus areas</a:t>
              </a:r>
            </a:p>
          </p:txBody>
        </p:sp>
        <p:pic>
          <p:nvPicPr>
            <p:cNvPr id="51" name="Google Shape;563;p20" descr="Logo&#10;&#10;Description automatically generated">
              <a:extLst>
                <a:ext uri="{FF2B5EF4-FFF2-40B4-BE49-F238E27FC236}">
                  <a16:creationId xmlns:a16="http://schemas.microsoft.com/office/drawing/2014/main" id="{5952D406-E3F3-574D-9EE9-FB2E0DD75D3A}"/>
                </a:ext>
              </a:extLst>
            </p:cNvPr>
            <p:cNvPicPr preferRelativeResize="0"/>
            <p:nvPr/>
          </p:nvPicPr>
          <p:blipFill rotWithShape="1">
            <a:blip r:embed="rId37">
              <a:alphaModFix/>
            </a:blip>
            <a:srcRect/>
            <a:stretch/>
          </p:blipFill>
          <p:spPr>
            <a:xfrm>
              <a:off x="2568813" y="894474"/>
              <a:ext cx="677891" cy="675279"/>
            </a:xfrm>
            <a:prstGeom prst="rect">
              <a:avLst/>
            </a:prstGeom>
            <a:noFill/>
            <a:ln>
              <a:noFill/>
            </a:ln>
          </p:spPr>
        </p:pic>
        <p:pic>
          <p:nvPicPr>
            <p:cNvPr id="2058" name="Picture 10">
              <a:extLst>
                <a:ext uri="{FF2B5EF4-FFF2-40B4-BE49-F238E27FC236}">
                  <a16:creationId xmlns:a16="http://schemas.microsoft.com/office/drawing/2014/main" id="{272E2DF1-8B71-464A-89D6-FE3323C052DE}"/>
                </a:ext>
              </a:extLst>
            </p:cNvPr>
            <p:cNvPicPr>
              <a:picLocks noChangeAspect="1" noChangeArrowheads="1"/>
            </p:cNvPicPr>
            <p:nvPr/>
          </p:nvPicPr>
          <p:blipFill>
            <a:blip r:embed="rId38">
              <a:extLst>
                <a:ext uri="{BEBA8EAE-BF5A-486C-A8C5-ECC9F3942E4B}">
                  <a14:imgProps xmlns:a14="http://schemas.microsoft.com/office/drawing/2010/main">
                    <a14:imgLayer r:embed="rId3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4829" y="2930368"/>
              <a:ext cx="895978" cy="7235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ell Informed Virginia">
              <a:extLst>
                <a:ext uri="{FF2B5EF4-FFF2-40B4-BE49-F238E27FC236}">
                  <a16:creationId xmlns:a16="http://schemas.microsoft.com/office/drawing/2014/main" id="{134313CD-4829-BF48-B490-5D0F7C419F6D}"/>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573786" y="5884219"/>
              <a:ext cx="1119781" cy="5016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MO | UNGIS">
              <a:extLst>
                <a:ext uri="{FF2B5EF4-FFF2-40B4-BE49-F238E27FC236}">
                  <a16:creationId xmlns:a16="http://schemas.microsoft.com/office/drawing/2014/main" id="{D71DC611-0D0A-084A-9E87-8E2D5FE1A204}"/>
                </a:ext>
              </a:extLst>
            </p:cNvPr>
            <p:cNvPicPr>
              <a:picLocks noChangeAspect="1" noChangeArrowheads="1"/>
            </p:cNvPicPr>
            <p:nvPr/>
          </p:nvPicPr>
          <p:blipFill>
            <a:blip r:embed="rId41">
              <a:extLst>
                <a:ext uri="{BEBA8EAE-BF5A-486C-A8C5-ECC9F3942E4B}">
                  <a14:imgProps xmlns:a14="http://schemas.microsoft.com/office/drawing/2010/main">
                    <a14:imgLayer r:embed="rId42">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850850" y="4792144"/>
              <a:ext cx="1039478" cy="1039478"/>
            </a:xfrm>
            <a:prstGeom prst="rect">
              <a:avLst/>
            </a:prstGeom>
            <a:noFill/>
            <a:extLst>
              <a:ext uri="{909E8E84-426E-40DD-AFC4-6F175D3DCCD1}">
                <a14:hiddenFill xmlns:a14="http://schemas.microsoft.com/office/drawing/2010/main">
                  <a:solidFill>
                    <a:srgbClr val="FFFFFF"/>
                  </a:solidFill>
                </a14:hiddenFill>
              </a:ext>
            </a:extLst>
          </p:spPr>
        </p:pic>
        <p:pic>
          <p:nvPicPr>
            <p:cNvPr id="26" name="Google Shape;276;p8" descr="Logo, company name&#10;&#10;Description automatically generated">
              <a:extLst>
                <a:ext uri="{FF2B5EF4-FFF2-40B4-BE49-F238E27FC236}">
                  <a16:creationId xmlns:a16="http://schemas.microsoft.com/office/drawing/2014/main" id="{8CE494DF-42CC-B64A-AFC7-2971F2C702CD}"/>
                </a:ext>
              </a:extLst>
            </p:cNvPr>
            <p:cNvPicPr preferRelativeResize="0"/>
            <p:nvPr/>
          </p:nvPicPr>
          <p:blipFill rotWithShape="1">
            <a:blip r:embed="rId43">
              <a:alphaModFix/>
            </a:blip>
            <a:srcRect/>
            <a:stretch/>
          </p:blipFill>
          <p:spPr>
            <a:xfrm>
              <a:off x="5938234" y="5669232"/>
              <a:ext cx="777794" cy="605317"/>
            </a:xfrm>
            <a:prstGeom prst="rect">
              <a:avLst/>
            </a:prstGeom>
            <a:noFill/>
            <a:ln>
              <a:noFill/>
            </a:ln>
          </p:spPr>
        </p:pic>
        <p:pic>
          <p:nvPicPr>
            <p:cNvPr id="2066" name="Picture 18" descr="Gulf Observing System ﻿Unveils New Website, Logo">
              <a:extLst>
                <a:ext uri="{FF2B5EF4-FFF2-40B4-BE49-F238E27FC236}">
                  <a16:creationId xmlns:a16="http://schemas.microsoft.com/office/drawing/2014/main" id="{AB2C03F1-D11C-4F41-925C-4C61A27068B8}"/>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641599" y="5253380"/>
              <a:ext cx="1195882" cy="40062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Nature Conservancy Logo - transparent background | Tri County Regional  Planning Commission">
              <a:extLst>
                <a:ext uri="{FF2B5EF4-FFF2-40B4-BE49-F238E27FC236}">
                  <a16:creationId xmlns:a16="http://schemas.microsoft.com/office/drawing/2014/main" id="{2C1E3A2C-9EAE-BD46-B375-D4B1E8D5A775}"/>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45661" y="4320052"/>
              <a:ext cx="1526944" cy="4006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4568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p:nvPr>
        </p:nvSpPr>
        <p:spPr>
          <a:xfrm>
            <a:off x="838200" y="1333954"/>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Arial"/>
              <a:buNone/>
            </a:pPr>
            <a:r>
              <a:rPr lang="en-US" sz="3300" i="1"/>
              <a:t> How 'regular technical discussions on observing systems and their usefulness to the NOAA systems, and their evolution in the future, is an integral part of the user engagement'</a:t>
            </a:r>
            <a:br>
              <a:rPr lang="en-US" sz="3300" i="1"/>
            </a:br>
            <a:endParaRPr sz="3300" i="1"/>
          </a:p>
        </p:txBody>
      </p:sp>
      <p:sp>
        <p:nvSpPr>
          <p:cNvPr id="137" name="Google Shape;137;p2"/>
          <p:cNvSpPr txBox="1">
            <a:spLocks noGrp="1"/>
          </p:cNvSpPr>
          <p:nvPr>
            <p:ph type="body" idx="1"/>
          </p:nvPr>
        </p:nvSpPr>
        <p:spPr>
          <a:xfrm>
            <a:off x="838200" y="3926568"/>
            <a:ext cx="10515600" cy="1875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300"/>
              <a:buNone/>
            </a:pPr>
            <a:r>
              <a:rPr lang="en-US" sz="3300" i="1">
                <a:latin typeface="Arial"/>
                <a:ea typeface="Arial"/>
                <a:cs typeface="Arial"/>
                <a:sym typeface="Arial"/>
              </a:rPr>
              <a:t>User engagement is a process which identifies the user needs that feed the integral parts of the technical discussions on observing systems and their usefulness to the NOAA Systems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 calcmode="lin" valueType="num">
                                      <p:cBhvr>
                                        <p:cTn id="7" dur="500" fill="hold"/>
                                        <p:tgtEl>
                                          <p:spTgt spid="13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3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3"/>
          <p:cNvSpPr/>
          <p:nvPr/>
        </p:nvSpPr>
        <p:spPr>
          <a:xfrm>
            <a:off x="14285"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44" name="Google Shape;144;p3"/>
          <p:cNvGrpSpPr/>
          <p:nvPr/>
        </p:nvGrpSpPr>
        <p:grpSpPr>
          <a:xfrm>
            <a:off x="0" y="0"/>
            <a:ext cx="12199030" cy="1576446"/>
            <a:chOff x="0" y="0"/>
            <a:chExt cx="12192002" cy="1576446"/>
          </a:xfrm>
        </p:grpSpPr>
        <p:sp>
          <p:nvSpPr>
            <p:cNvPr id="145" name="Google Shape;145;p3"/>
            <p:cNvSpPr/>
            <p:nvPr/>
          </p:nvSpPr>
          <p:spPr>
            <a:xfrm rot="10800000" flipH="1">
              <a:off x="2" y="0"/>
              <a:ext cx="12191998" cy="1575955"/>
            </a:xfrm>
            <a:prstGeom prst="rect">
              <a:avLst/>
            </a:prstGeom>
            <a:gradFill>
              <a:gsLst>
                <a:gs pos="0">
                  <a:srgbClr val="000000">
                    <a:alpha val="95686"/>
                  </a:srgbClr>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 name="Google Shape;146;p3"/>
            <p:cNvSpPr/>
            <p:nvPr/>
          </p:nvSpPr>
          <p:spPr>
            <a:xfrm rot="-5400000">
              <a:off x="5307778" y="-5307778"/>
              <a:ext cx="1576446" cy="12192002"/>
            </a:xfrm>
            <a:prstGeom prst="rect">
              <a:avLst/>
            </a:prstGeom>
            <a:gradFill>
              <a:gsLst>
                <a:gs pos="0">
                  <a:srgbClr val="4472C4">
                    <a:alpha val="0"/>
                  </a:srgbClr>
                </a:gs>
                <a:gs pos="45000">
                  <a:srgbClr val="4472C4">
                    <a:alpha val="0"/>
                  </a:srgbClr>
                </a:gs>
                <a:gs pos="99000">
                  <a:srgbClr val="000000">
                    <a:alpha val="73725"/>
                  </a:srgbClr>
                </a:gs>
                <a:gs pos="100000">
                  <a:srgbClr val="000000">
                    <a:alpha val="73725"/>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 name="Google Shape;147;p3"/>
            <p:cNvSpPr/>
            <p:nvPr/>
          </p:nvSpPr>
          <p:spPr>
            <a:xfrm>
              <a:off x="3825434" y="0"/>
              <a:ext cx="4303422" cy="1575461"/>
            </a:xfrm>
            <a:prstGeom prst="rect">
              <a:avLst/>
            </a:prstGeom>
            <a:gradFill>
              <a:gsLst>
                <a:gs pos="0">
                  <a:srgbClr val="4472C4">
                    <a:alpha val="16862"/>
                  </a:srgbClr>
                </a:gs>
                <a:gs pos="74000">
                  <a:srgbClr val="1F3864">
                    <a:alpha val="0"/>
                  </a:srgbClr>
                </a:gs>
                <a:gs pos="100000">
                  <a:srgbClr val="1F3864">
                    <a:alpha val="0"/>
                  </a:srgbClr>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48" name="Google Shape;148;p3"/>
          <p:cNvSpPr txBox="1">
            <a:spLocks noGrp="1"/>
          </p:cNvSpPr>
          <p:nvPr>
            <p:ph type="title"/>
          </p:nvPr>
        </p:nvSpPr>
        <p:spPr>
          <a:xfrm>
            <a:off x="1371598" y="319314"/>
            <a:ext cx="9477377" cy="103051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Arial"/>
              <a:buNone/>
            </a:pPr>
            <a:r>
              <a:rPr lang="en-US" sz="4000">
                <a:solidFill>
                  <a:srgbClr val="FFFFFF"/>
                </a:solidFill>
              </a:rPr>
              <a:t>Before starting the UE Process…</a:t>
            </a:r>
            <a:endParaRPr/>
          </a:p>
        </p:txBody>
      </p:sp>
      <p:pic>
        <p:nvPicPr>
          <p:cNvPr id="149" name="Google Shape;149;p3" descr="Goal Setting: The First Step to Achievement"/>
          <p:cNvPicPr preferRelativeResize="0"/>
          <p:nvPr/>
        </p:nvPicPr>
        <p:blipFill rotWithShape="1">
          <a:blip r:embed="rId3">
            <a:alphaModFix/>
          </a:blip>
          <a:srcRect/>
          <a:stretch/>
        </p:blipFill>
        <p:spPr>
          <a:xfrm>
            <a:off x="995672" y="2050593"/>
            <a:ext cx="3933198" cy="2617365"/>
          </a:xfrm>
          <a:prstGeom prst="rect">
            <a:avLst/>
          </a:prstGeom>
          <a:noFill/>
          <a:ln>
            <a:noFill/>
          </a:ln>
        </p:spPr>
      </p:pic>
      <p:pic>
        <p:nvPicPr>
          <p:cNvPr id="150" name="Google Shape;150;p3"/>
          <p:cNvPicPr preferRelativeResize="0"/>
          <p:nvPr/>
        </p:nvPicPr>
        <p:blipFill rotWithShape="1">
          <a:blip r:embed="rId4">
            <a:alphaModFix/>
          </a:blip>
          <a:srcRect t="8307" b="-1133"/>
          <a:stretch/>
        </p:blipFill>
        <p:spPr>
          <a:xfrm>
            <a:off x="6503198" y="1987869"/>
            <a:ext cx="5065347" cy="2882261"/>
          </a:xfrm>
          <a:prstGeom prst="rect">
            <a:avLst/>
          </a:prstGeom>
          <a:noFill/>
          <a:ln>
            <a:noFill/>
          </a:ln>
        </p:spPr>
      </p:pic>
      <p:sp>
        <p:nvSpPr>
          <p:cNvPr id="151" name="Google Shape;151;p3"/>
          <p:cNvSpPr txBox="1">
            <a:spLocks noGrp="1"/>
          </p:cNvSpPr>
          <p:nvPr>
            <p:ph type="body" idx="1"/>
          </p:nvPr>
        </p:nvSpPr>
        <p:spPr>
          <a:xfrm>
            <a:off x="2612215" y="5359606"/>
            <a:ext cx="7228471" cy="1385266"/>
          </a:xfrm>
          <a:prstGeom prst="rect">
            <a:avLst/>
          </a:prstGeom>
          <a:noFill/>
          <a:ln>
            <a:noFill/>
          </a:ln>
        </p:spPr>
        <p:txBody>
          <a:bodyPr spcFirstLastPara="1" wrap="square" lIns="91425" tIns="45700" rIns="91425" bIns="45700" anchor="t" anchorCtr="0">
            <a:noAutofit/>
          </a:bodyPr>
          <a:lstStyle/>
          <a:p>
            <a:pPr lvl="0" indent="-457200" rtl="0">
              <a:lnSpc>
                <a:spcPct val="90000"/>
              </a:lnSpc>
              <a:spcBef>
                <a:spcPts val="0"/>
              </a:spcBef>
              <a:spcAft>
                <a:spcPts val="0"/>
              </a:spcAft>
              <a:buClr>
                <a:schemeClr val="dk1"/>
              </a:buClr>
              <a:buSzPts val="2400"/>
              <a:buFont typeface="+mj-lt"/>
              <a:buAutoNum type="arabicPeriod"/>
            </a:pPr>
            <a:r>
              <a:rPr lang="en-US" sz="2200" dirty="0"/>
              <a:t>Set the goals and expectation</a:t>
            </a:r>
            <a:endParaRPr sz="2200" dirty="0"/>
          </a:p>
          <a:p>
            <a:pPr lvl="0" indent="-457200" rtl="0">
              <a:lnSpc>
                <a:spcPct val="90000"/>
              </a:lnSpc>
              <a:spcBef>
                <a:spcPts val="1000"/>
              </a:spcBef>
              <a:spcAft>
                <a:spcPts val="0"/>
              </a:spcAft>
              <a:buClr>
                <a:schemeClr val="dk1"/>
              </a:buClr>
              <a:buSzPts val="2400"/>
              <a:buFont typeface="+mj-lt"/>
              <a:buAutoNum type="arabicPeriod"/>
            </a:pPr>
            <a:r>
              <a:rPr lang="en-US" sz="2200" dirty="0"/>
              <a:t>Gather an understanding of existing user data and use this as baseline knowledge for your engagement</a:t>
            </a:r>
            <a:endParaRPr sz="2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4"/>
          <p:cNvSpPr/>
          <p:nvPr/>
        </p:nvSpPr>
        <p:spPr>
          <a:xfrm>
            <a:off x="327546" y="321732"/>
            <a:ext cx="7058307" cy="196426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8" name="Google Shape;158;p4"/>
          <p:cNvSpPr txBox="1">
            <a:spLocks noGrp="1"/>
          </p:cNvSpPr>
          <p:nvPr>
            <p:ph type="title"/>
          </p:nvPr>
        </p:nvSpPr>
        <p:spPr>
          <a:xfrm>
            <a:off x="524256" y="516804"/>
            <a:ext cx="6861597" cy="16252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00000"/>
              <a:buFont typeface="Arial"/>
              <a:buNone/>
            </a:pPr>
            <a:r>
              <a:rPr lang="en-US">
                <a:solidFill>
                  <a:srgbClr val="FFFFFF"/>
                </a:solidFill>
              </a:rPr>
              <a:t>Q1.  What are our organizational goals and objectives for UE</a:t>
            </a:r>
            <a:endParaRPr/>
          </a:p>
        </p:txBody>
      </p:sp>
      <p:sp>
        <p:nvSpPr>
          <p:cNvPr id="159" name="Google Shape;159;p4"/>
          <p:cNvSpPr/>
          <p:nvPr/>
        </p:nvSpPr>
        <p:spPr>
          <a:xfrm>
            <a:off x="329184" y="2432305"/>
            <a:ext cx="7056669" cy="4102852"/>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60" name="Google Shape;160;p4" descr="SMART goals are at the heart of a successful organisation"/>
          <p:cNvPicPr preferRelativeResize="0"/>
          <p:nvPr/>
        </p:nvPicPr>
        <p:blipFill rotWithShape="1">
          <a:blip r:embed="rId3">
            <a:alphaModFix/>
          </a:blip>
          <a:srcRect/>
          <a:stretch/>
        </p:blipFill>
        <p:spPr>
          <a:xfrm>
            <a:off x="566744" y="3151299"/>
            <a:ext cx="6579910" cy="2664863"/>
          </a:xfrm>
          <a:prstGeom prst="rect">
            <a:avLst/>
          </a:prstGeom>
          <a:noFill/>
          <a:ln>
            <a:noFill/>
          </a:ln>
        </p:spPr>
      </p:pic>
      <p:sp>
        <p:nvSpPr>
          <p:cNvPr id="161" name="Google Shape;161;p4"/>
          <p:cNvSpPr/>
          <p:nvPr/>
        </p:nvSpPr>
        <p:spPr>
          <a:xfrm>
            <a:off x="7534655" y="321732"/>
            <a:ext cx="433561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2" name="Google Shape;162;p4"/>
          <p:cNvSpPr txBox="1">
            <a:spLocks noGrp="1"/>
          </p:cNvSpPr>
          <p:nvPr>
            <p:ph type="body" idx="1"/>
          </p:nvPr>
        </p:nvSpPr>
        <p:spPr>
          <a:xfrm>
            <a:off x="8029319" y="917725"/>
            <a:ext cx="3595937" cy="4852362"/>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400"/>
              <a:buChar char="•"/>
            </a:pPr>
            <a:r>
              <a:rPr lang="en-US" sz="2400" dirty="0">
                <a:solidFill>
                  <a:srgbClr val="FFFFFF"/>
                </a:solidFill>
              </a:rPr>
              <a:t>What are the goals of the organization?  </a:t>
            </a:r>
            <a:endParaRPr dirty="0"/>
          </a:p>
          <a:p>
            <a:pPr marL="228600" lvl="0" indent="-228600" algn="l" rtl="0">
              <a:lnSpc>
                <a:spcPct val="90000"/>
              </a:lnSpc>
              <a:spcBef>
                <a:spcPts val="1000"/>
              </a:spcBef>
              <a:spcAft>
                <a:spcPts val="0"/>
              </a:spcAft>
              <a:buClr>
                <a:srgbClr val="FFFFFF"/>
              </a:buClr>
              <a:buSzPts val="2400"/>
              <a:buChar char="•"/>
            </a:pPr>
            <a:r>
              <a:rPr lang="en-US" sz="2400" dirty="0">
                <a:solidFill>
                  <a:srgbClr val="FFFFFF"/>
                </a:solidFill>
              </a:rPr>
              <a:t>What do we want to accomplish with UE?</a:t>
            </a:r>
            <a:endParaRPr dirty="0"/>
          </a:p>
          <a:p>
            <a:pPr marL="228600" lvl="0" indent="-228600" algn="l" rtl="0">
              <a:lnSpc>
                <a:spcPct val="90000"/>
              </a:lnSpc>
              <a:spcBef>
                <a:spcPts val="1000"/>
              </a:spcBef>
              <a:spcAft>
                <a:spcPts val="0"/>
              </a:spcAft>
              <a:buClr>
                <a:srgbClr val="FFFFFF"/>
              </a:buClr>
              <a:buSzPts val="2400"/>
              <a:buChar char="•"/>
            </a:pPr>
            <a:r>
              <a:rPr lang="en-US" sz="2400" dirty="0">
                <a:solidFill>
                  <a:srgbClr val="FFFFFF"/>
                </a:solidFill>
              </a:rPr>
              <a:t>What impact do we want to have with our information?</a:t>
            </a:r>
            <a:endParaRPr dirty="0"/>
          </a:p>
          <a:p>
            <a:pPr marL="228600" lvl="0" indent="-228600" algn="l" rtl="0">
              <a:lnSpc>
                <a:spcPct val="90000"/>
              </a:lnSpc>
              <a:spcBef>
                <a:spcPts val="1000"/>
              </a:spcBef>
              <a:spcAft>
                <a:spcPts val="0"/>
              </a:spcAft>
              <a:buClr>
                <a:srgbClr val="FFFFFF"/>
              </a:buClr>
              <a:buSzPts val="2400"/>
              <a:buChar char="•"/>
            </a:pPr>
            <a:r>
              <a:rPr lang="en-US" sz="2400" dirty="0">
                <a:solidFill>
                  <a:srgbClr val="FFFFFF"/>
                </a:solidFill>
              </a:rPr>
              <a:t>Who are our target users?</a:t>
            </a:r>
            <a:endParaRPr dirty="0"/>
          </a:p>
          <a:p>
            <a:pPr marL="228600" lvl="0" indent="-228600" algn="l" rtl="0">
              <a:lnSpc>
                <a:spcPct val="90000"/>
              </a:lnSpc>
              <a:spcBef>
                <a:spcPts val="1000"/>
              </a:spcBef>
              <a:spcAft>
                <a:spcPts val="0"/>
              </a:spcAft>
              <a:buClr>
                <a:srgbClr val="FFFFFF"/>
              </a:buClr>
              <a:buSzPts val="2400"/>
              <a:buChar char="•"/>
            </a:pPr>
            <a:r>
              <a:rPr lang="en-US" sz="2400" dirty="0">
                <a:solidFill>
                  <a:srgbClr val="FFFFFF"/>
                </a:solidFill>
              </a:rPr>
              <a:t>Where do we want to show value? </a:t>
            </a:r>
            <a:endParaRPr dirty="0"/>
          </a:p>
          <a:p>
            <a:pPr marL="228600" lvl="0" indent="-228600" algn="l" rtl="0">
              <a:lnSpc>
                <a:spcPct val="90000"/>
              </a:lnSpc>
              <a:spcBef>
                <a:spcPts val="1000"/>
              </a:spcBef>
              <a:spcAft>
                <a:spcPts val="0"/>
              </a:spcAft>
              <a:buClr>
                <a:srgbClr val="FFFFFF"/>
              </a:buClr>
              <a:buSzPts val="2400"/>
              <a:buChar char="•"/>
            </a:pPr>
            <a:r>
              <a:rPr lang="en-US" sz="2400" dirty="0">
                <a:solidFill>
                  <a:srgbClr val="FFFFFF"/>
                </a:solidFill>
              </a:rPr>
              <a:t>Where is the “last stop” for our services?</a:t>
            </a:r>
            <a:endParaRPr dirty="0"/>
          </a:p>
        </p:txBody>
      </p:sp>
      <p:sp>
        <p:nvSpPr>
          <p:cNvPr id="163" name="Google Shape;163;p4"/>
          <p:cNvSpPr/>
          <p:nvPr/>
        </p:nvSpPr>
        <p:spPr>
          <a:xfrm>
            <a:off x="3006437" y="2840181"/>
            <a:ext cx="1650910" cy="3269673"/>
          </a:xfrm>
          <a:prstGeom prst="ellipse">
            <a:avLst/>
          </a:prstGeom>
          <a:noFill/>
          <a:ln w="38100" cap="flat" cmpd="sng">
            <a:solidFill>
              <a:srgbClr val="181D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5"/>
          <p:cNvSpPr/>
          <p:nvPr/>
        </p:nvSpPr>
        <p:spPr>
          <a:xfrm>
            <a:off x="493775" y="478232"/>
            <a:ext cx="5809306" cy="5918673"/>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0" name="Google Shape;170;p5"/>
          <p:cNvSpPr txBox="1">
            <a:spLocks noGrp="1"/>
          </p:cNvSpPr>
          <p:nvPr>
            <p:ph type="title"/>
          </p:nvPr>
        </p:nvSpPr>
        <p:spPr>
          <a:xfrm>
            <a:off x="947446" y="1053711"/>
            <a:ext cx="4933490" cy="142444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ts val="3700"/>
              <a:buFont typeface="Arial"/>
              <a:buNone/>
            </a:pPr>
            <a:r>
              <a:rPr lang="en-US" sz="3700">
                <a:solidFill>
                  <a:srgbClr val="FFFFFF"/>
                </a:solidFill>
              </a:rPr>
              <a:t>Q2.  Are needs changing OR they evolving?</a:t>
            </a:r>
            <a:endParaRPr/>
          </a:p>
        </p:txBody>
      </p:sp>
      <p:cxnSp>
        <p:nvCxnSpPr>
          <p:cNvPr id="171" name="Google Shape;171;p5"/>
          <p:cNvCxnSpPr/>
          <p:nvPr/>
        </p:nvCxnSpPr>
        <p:spPr>
          <a:xfrm>
            <a:off x="1079782" y="2639023"/>
            <a:ext cx="4800600" cy="0"/>
          </a:xfrm>
          <a:prstGeom prst="straightConnector1">
            <a:avLst/>
          </a:prstGeom>
          <a:noFill/>
          <a:ln w="22225" cap="flat" cmpd="sng">
            <a:solidFill>
              <a:srgbClr val="E7E6E6"/>
            </a:solidFill>
            <a:prstDash val="solid"/>
            <a:miter lim="800000"/>
            <a:headEnd type="none" w="sm" len="sm"/>
            <a:tailEnd type="none" w="sm" len="sm"/>
          </a:ln>
        </p:spPr>
      </p:cxnSp>
      <p:sp>
        <p:nvSpPr>
          <p:cNvPr id="172" name="Google Shape;172;p5"/>
          <p:cNvSpPr txBox="1"/>
          <p:nvPr/>
        </p:nvSpPr>
        <p:spPr>
          <a:xfrm>
            <a:off x="947447" y="2799889"/>
            <a:ext cx="4933490" cy="298754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200"/>
              <a:buFont typeface="Arial"/>
              <a:buChar char="•"/>
            </a:pPr>
            <a:r>
              <a:rPr lang="en-US" sz="2200" b="1">
                <a:solidFill>
                  <a:srgbClr val="FFFFFF"/>
                </a:solidFill>
                <a:latin typeface="Arial"/>
                <a:ea typeface="Arial"/>
                <a:cs typeface="Arial"/>
                <a:sym typeface="Arial"/>
              </a:rPr>
              <a:t>change</a:t>
            </a:r>
            <a:r>
              <a:rPr lang="en-US" sz="2200">
                <a:solidFill>
                  <a:srgbClr val="FFFFFF"/>
                </a:solidFill>
                <a:latin typeface="Arial"/>
                <a:ea typeface="Arial"/>
                <a:cs typeface="Arial"/>
                <a:sym typeface="Arial"/>
              </a:rPr>
              <a:t> is (countable) the process of </a:t>
            </a:r>
            <a:r>
              <a:rPr lang="en-US" sz="2200" b="1">
                <a:solidFill>
                  <a:srgbClr val="FFFFFF"/>
                </a:solidFill>
                <a:latin typeface="Arial"/>
                <a:ea typeface="Arial"/>
                <a:cs typeface="Arial"/>
                <a:sym typeface="Arial"/>
              </a:rPr>
              <a:t>becoming different</a:t>
            </a:r>
            <a:r>
              <a:rPr lang="en-US" sz="2200">
                <a:solidFill>
                  <a:srgbClr val="FFFFFF"/>
                </a:solidFill>
                <a:latin typeface="Arial"/>
                <a:ea typeface="Arial"/>
                <a:cs typeface="Arial"/>
                <a:sym typeface="Arial"/>
              </a:rPr>
              <a:t>,  to transform</a:t>
            </a:r>
            <a:endParaRPr/>
          </a:p>
          <a:p>
            <a:pPr marL="0" marR="0" lvl="0" indent="139700" algn="l" rtl="0">
              <a:lnSpc>
                <a:spcPct val="90000"/>
              </a:lnSpc>
              <a:spcBef>
                <a:spcPts val="600"/>
              </a:spcBef>
              <a:spcAft>
                <a:spcPts val="0"/>
              </a:spcAft>
              <a:buClr>
                <a:schemeClr val="dk1"/>
              </a:buClr>
              <a:buSzPts val="2200"/>
              <a:buFont typeface="Arial"/>
              <a:buNone/>
            </a:pPr>
            <a:endParaRPr sz="2200" b="1">
              <a:solidFill>
                <a:srgbClr val="FFFFFF"/>
              </a:solidFill>
              <a:latin typeface="Arial"/>
              <a:ea typeface="Arial"/>
              <a:cs typeface="Arial"/>
              <a:sym typeface="Arial"/>
            </a:endParaRPr>
          </a:p>
          <a:p>
            <a:pPr marL="0" marR="0" lvl="0" indent="0" algn="l" rtl="0">
              <a:lnSpc>
                <a:spcPct val="90000"/>
              </a:lnSpc>
              <a:spcBef>
                <a:spcPts val="600"/>
              </a:spcBef>
              <a:spcAft>
                <a:spcPts val="0"/>
              </a:spcAft>
              <a:buClr>
                <a:srgbClr val="FFFFFF"/>
              </a:buClr>
              <a:buSzPts val="2200"/>
              <a:buFont typeface="Arial"/>
              <a:buChar char="•"/>
            </a:pPr>
            <a:r>
              <a:rPr lang="en-US" sz="2200" b="1">
                <a:solidFill>
                  <a:srgbClr val="FFFFFF"/>
                </a:solidFill>
                <a:latin typeface="Arial"/>
                <a:ea typeface="Arial"/>
                <a:cs typeface="Arial"/>
                <a:sym typeface="Arial"/>
              </a:rPr>
              <a:t>evolution is gradual directional change</a:t>
            </a:r>
            <a:r>
              <a:rPr lang="en-US" sz="2200">
                <a:solidFill>
                  <a:srgbClr val="FFFFFF"/>
                </a:solidFill>
                <a:latin typeface="Arial"/>
                <a:ea typeface="Arial"/>
                <a:cs typeface="Arial"/>
                <a:sym typeface="Arial"/>
              </a:rPr>
              <a:t> especially one leading to a more advanced or complex form</a:t>
            </a:r>
            <a:r>
              <a:rPr lang="en-US" sz="2200" b="1">
                <a:solidFill>
                  <a:srgbClr val="FFFFFF"/>
                </a:solidFill>
                <a:latin typeface="Arial"/>
                <a:ea typeface="Arial"/>
                <a:cs typeface="Arial"/>
                <a:sym typeface="Arial"/>
              </a:rPr>
              <a:t>; growth</a:t>
            </a:r>
            <a:r>
              <a:rPr lang="en-US" sz="2200">
                <a:solidFill>
                  <a:srgbClr val="FFFFFF"/>
                </a:solidFill>
                <a:latin typeface="Arial"/>
                <a:ea typeface="Arial"/>
                <a:cs typeface="Arial"/>
                <a:sym typeface="Arial"/>
              </a:rPr>
              <a:t>; </a:t>
            </a:r>
            <a:r>
              <a:rPr lang="en-US" sz="2200" b="1">
                <a:solidFill>
                  <a:srgbClr val="FFFFFF"/>
                </a:solidFill>
                <a:latin typeface="Arial"/>
                <a:ea typeface="Arial"/>
                <a:cs typeface="Arial"/>
                <a:sym typeface="Arial"/>
              </a:rPr>
              <a:t>development.</a:t>
            </a:r>
            <a:endParaRPr/>
          </a:p>
          <a:p>
            <a:pPr marL="0" marR="0" lvl="0" indent="139700" algn="l" rtl="0">
              <a:lnSpc>
                <a:spcPct val="90000"/>
              </a:lnSpc>
              <a:spcBef>
                <a:spcPts val="600"/>
              </a:spcBef>
              <a:spcAft>
                <a:spcPts val="0"/>
              </a:spcAft>
              <a:buClr>
                <a:schemeClr val="dk1"/>
              </a:buClr>
              <a:buSzPts val="2200"/>
              <a:buFont typeface="Arial"/>
              <a:buNone/>
            </a:pPr>
            <a:endParaRPr sz="2200" b="1">
              <a:solidFill>
                <a:srgbClr val="FFFFFF"/>
              </a:solidFill>
              <a:latin typeface="Arial"/>
              <a:ea typeface="Arial"/>
              <a:cs typeface="Arial"/>
              <a:sym typeface="Arial"/>
            </a:endParaRPr>
          </a:p>
          <a:p>
            <a:pPr marL="0" marR="0" lvl="0" indent="139700" algn="l" rtl="0">
              <a:lnSpc>
                <a:spcPct val="90000"/>
              </a:lnSpc>
              <a:spcBef>
                <a:spcPts val="600"/>
              </a:spcBef>
              <a:spcAft>
                <a:spcPts val="0"/>
              </a:spcAft>
              <a:buClr>
                <a:schemeClr val="dk1"/>
              </a:buClr>
              <a:buSzPts val="2200"/>
              <a:buFont typeface="Arial"/>
              <a:buNone/>
            </a:pPr>
            <a:endParaRPr sz="2200" b="1">
              <a:solidFill>
                <a:srgbClr val="FFFFFF"/>
              </a:solidFill>
              <a:latin typeface="Arial"/>
              <a:ea typeface="Arial"/>
              <a:cs typeface="Arial"/>
              <a:sym typeface="Arial"/>
            </a:endParaRPr>
          </a:p>
          <a:p>
            <a:pPr marL="0" marR="0" lvl="0" indent="139700" algn="l" rtl="0">
              <a:lnSpc>
                <a:spcPct val="90000"/>
              </a:lnSpc>
              <a:spcBef>
                <a:spcPts val="600"/>
              </a:spcBef>
              <a:spcAft>
                <a:spcPts val="0"/>
              </a:spcAft>
              <a:buClr>
                <a:schemeClr val="dk1"/>
              </a:buClr>
              <a:buSzPts val="2200"/>
              <a:buFont typeface="Arial"/>
              <a:buNone/>
            </a:pPr>
            <a:endParaRPr sz="2200" b="1">
              <a:solidFill>
                <a:srgbClr val="FFFFFF"/>
              </a:solidFill>
              <a:latin typeface="Arial"/>
              <a:ea typeface="Arial"/>
              <a:cs typeface="Arial"/>
              <a:sym typeface="Arial"/>
            </a:endParaRPr>
          </a:p>
          <a:p>
            <a:pPr marL="0" marR="0" lvl="0" indent="139700" algn="l" rtl="0">
              <a:lnSpc>
                <a:spcPct val="90000"/>
              </a:lnSpc>
              <a:spcBef>
                <a:spcPts val="600"/>
              </a:spcBef>
              <a:spcAft>
                <a:spcPts val="0"/>
              </a:spcAft>
              <a:buClr>
                <a:schemeClr val="dk1"/>
              </a:buClr>
              <a:buSzPts val="2200"/>
              <a:buFont typeface="Arial"/>
              <a:buNone/>
            </a:pPr>
            <a:endParaRPr sz="2200" b="1">
              <a:solidFill>
                <a:srgbClr val="FFFFFF"/>
              </a:solidFill>
              <a:latin typeface="Arial"/>
              <a:ea typeface="Arial"/>
              <a:cs typeface="Arial"/>
              <a:sym typeface="Arial"/>
            </a:endParaRPr>
          </a:p>
        </p:txBody>
      </p:sp>
      <p:pic>
        <p:nvPicPr>
          <p:cNvPr id="173" name="Google Shape;173;p5" descr="How OEM needs are changing (and Sanborn is evolving to meet them) | Sanborn  Tube &amp;amp; Fab"/>
          <p:cNvPicPr preferRelativeResize="0"/>
          <p:nvPr/>
        </p:nvPicPr>
        <p:blipFill rotWithShape="1">
          <a:blip r:embed="rId3">
            <a:alphaModFix/>
          </a:blip>
          <a:srcRect r="39"/>
          <a:stretch/>
        </p:blipFill>
        <p:spPr>
          <a:xfrm>
            <a:off x="6835674" y="564387"/>
            <a:ext cx="4855464" cy="2537970"/>
          </a:xfrm>
          <a:prstGeom prst="rect">
            <a:avLst/>
          </a:prstGeom>
          <a:noFill/>
          <a:ln>
            <a:noFill/>
          </a:ln>
        </p:spPr>
      </p:pic>
      <p:pic>
        <p:nvPicPr>
          <p:cNvPr id="174" name="Google Shape;174;p5" descr="Technology Evolution Flat Images, Stock Photos &amp;amp; Vectors | Shutterstock"/>
          <p:cNvPicPr preferRelativeResize="0"/>
          <p:nvPr/>
        </p:nvPicPr>
        <p:blipFill rotWithShape="1">
          <a:blip r:embed="rId4">
            <a:alphaModFix/>
          </a:blip>
          <a:srcRect l="16627" t="17714" r="28368" b="7063"/>
          <a:stretch/>
        </p:blipFill>
        <p:spPr>
          <a:xfrm>
            <a:off x="6835673" y="4097531"/>
            <a:ext cx="4855464" cy="19090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6"/>
          <p:cNvSpPr txBox="1">
            <a:spLocks noGrp="1"/>
          </p:cNvSpPr>
          <p:nvPr>
            <p:ph type="title"/>
          </p:nvPr>
        </p:nvSpPr>
        <p:spPr>
          <a:xfrm>
            <a:off x="517553" y="172190"/>
            <a:ext cx="112284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a:t>Begin the process of translating user needs into user requirements</a:t>
            </a:r>
            <a:endParaRPr/>
          </a:p>
        </p:txBody>
      </p:sp>
      <p:sp>
        <p:nvSpPr>
          <p:cNvPr id="181" name="Google Shape;181;p6"/>
          <p:cNvSpPr txBox="1">
            <a:spLocks noGrp="1"/>
          </p:cNvSpPr>
          <p:nvPr>
            <p:ph type="body" idx="1"/>
          </p:nvPr>
        </p:nvSpPr>
        <p:spPr>
          <a:xfrm>
            <a:off x="487292" y="1478636"/>
            <a:ext cx="6156890" cy="4182334"/>
          </a:xfrm>
          <a:prstGeom prst="rect">
            <a:avLst/>
          </a:prstGeom>
          <a:solidFill>
            <a:schemeClr val="lt1"/>
          </a:solid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dk1"/>
              </a:buClr>
              <a:buSzPts val="2200"/>
              <a:buFont typeface="Arial"/>
              <a:buAutoNum type="arabicPeriod"/>
            </a:pPr>
            <a:r>
              <a:rPr lang="en-US" sz="2200" b="1" dirty="0"/>
              <a:t>Identify</a:t>
            </a:r>
            <a:r>
              <a:rPr lang="en-US" sz="2200" dirty="0"/>
              <a:t>/collect needs from the users</a:t>
            </a:r>
            <a:endParaRPr dirty="0"/>
          </a:p>
          <a:p>
            <a:pPr marL="685800" lvl="1" indent="-228600" algn="l" rtl="0">
              <a:lnSpc>
                <a:spcPct val="90000"/>
              </a:lnSpc>
              <a:spcBef>
                <a:spcPts val="500"/>
              </a:spcBef>
              <a:spcAft>
                <a:spcPts val="0"/>
              </a:spcAft>
              <a:buClr>
                <a:schemeClr val="dk1"/>
              </a:buClr>
              <a:buSzPts val="2200"/>
              <a:buChar char="•"/>
            </a:pPr>
            <a:r>
              <a:rPr lang="en-US" sz="2200" dirty="0"/>
              <a:t>Solution agnostic</a:t>
            </a:r>
            <a:endParaRPr dirty="0"/>
          </a:p>
          <a:p>
            <a:pPr marL="685800" lvl="1" indent="-228600" algn="l" rtl="0">
              <a:lnSpc>
                <a:spcPct val="90000"/>
              </a:lnSpc>
              <a:spcBef>
                <a:spcPts val="500"/>
              </a:spcBef>
              <a:spcAft>
                <a:spcPts val="0"/>
              </a:spcAft>
              <a:buClr>
                <a:schemeClr val="dk1"/>
              </a:buClr>
              <a:buSzPts val="2200"/>
              <a:buChar char="•"/>
            </a:pPr>
            <a:r>
              <a:rPr lang="en-US" sz="2200" dirty="0"/>
              <a:t>Thematic scale</a:t>
            </a:r>
            <a:endParaRPr dirty="0"/>
          </a:p>
          <a:p>
            <a:pPr marL="514350" lvl="0" indent="-514350" algn="l" rtl="0">
              <a:lnSpc>
                <a:spcPct val="90000"/>
              </a:lnSpc>
              <a:spcBef>
                <a:spcPts val="1000"/>
              </a:spcBef>
              <a:spcAft>
                <a:spcPts val="0"/>
              </a:spcAft>
              <a:buClr>
                <a:schemeClr val="dk1"/>
              </a:buClr>
              <a:buSzPts val="2200"/>
              <a:buFont typeface="Arial"/>
              <a:buAutoNum type="arabicPeriod"/>
            </a:pPr>
            <a:r>
              <a:rPr lang="en-US" sz="2200" b="1" dirty="0"/>
              <a:t>Narrow</a:t>
            </a:r>
            <a:r>
              <a:rPr lang="en-US" sz="2200" dirty="0"/>
              <a:t> needs down by importance, capability gap and satisfaction of needs to the user</a:t>
            </a:r>
            <a:endParaRPr dirty="0"/>
          </a:p>
          <a:p>
            <a:pPr marL="685800" lvl="1" indent="-228600" algn="l" rtl="0">
              <a:lnSpc>
                <a:spcPct val="90000"/>
              </a:lnSpc>
              <a:spcBef>
                <a:spcPts val="500"/>
              </a:spcBef>
              <a:spcAft>
                <a:spcPts val="0"/>
              </a:spcAft>
              <a:buClr>
                <a:schemeClr val="dk1"/>
              </a:buClr>
              <a:buSzPts val="2200"/>
              <a:buChar char="•"/>
            </a:pPr>
            <a:r>
              <a:rPr lang="en-US" sz="2200" dirty="0"/>
              <a:t>Ranking survey</a:t>
            </a:r>
            <a:endParaRPr dirty="0"/>
          </a:p>
          <a:p>
            <a:pPr marL="514350" lvl="0" indent="-514350" algn="l" rtl="0">
              <a:lnSpc>
                <a:spcPct val="90000"/>
              </a:lnSpc>
              <a:spcBef>
                <a:spcPts val="1000"/>
              </a:spcBef>
              <a:spcAft>
                <a:spcPts val="0"/>
              </a:spcAft>
              <a:buClr>
                <a:schemeClr val="dk1"/>
              </a:buClr>
              <a:buSzPts val="2200"/>
              <a:buFont typeface="Arial"/>
              <a:buAutoNum type="arabicPeriod"/>
            </a:pPr>
            <a:r>
              <a:rPr lang="en-US" sz="2200" b="1" dirty="0"/>
              <a:t>Prioritize</a:t>
            </a:r>
            <a:r>
              <a:rPr lang="en-US" sz="2200" dirty="0"/>
              <a:t> user ranked needs with organization leadership (NWS Flood Program Lead, GEOXO XORWG) </a:t>
            </a:r>
            <a:endParaRPr dirty="0"/>
          </a:p>
          <a:p>
            <a:pPr marL="685800" lvl="1" indent="-228600" algn="l" rtl="0">
              <a:lnSpc>
                <a:spcPct val="90000"/>
              </a:lnSpc>
              <a:spcBef>
                <a:spcPts val="500"/>
              </a:spcBef>
              <a:spcAft>
                <a:spcPts val="0"/>
              </a:spcAft>
              <a:buClr>
                <a:schemeClr val="dk1"/>
              </a:buClr>
              <a:buSzPts val="2200"/>
              <a:buChar char="•"/>
            </a:pPr>
            <a:r>
              <a:rPr lang="en-US" sz="2200" dirty="0"/>
              <a:t>Align user ranked needs to organization priorities </a:t>
            </a:r>
            <a:endParaRPr dirty="0"/>
          </a:p>
          <a:p>
            <a:pPr marL="457200" lvl="0" indent="-457200" algn="l" rtl="0">
              <a:lnSpc>
                <a:spcPct val="90000"/>
              </a:lnSpc>
              <a:spcBef>
                <a:spcPts val="1000"/>
              </a:spcBef>
              <a:spcAft>
                <a:spcPts val="0"/>
              </a:spcAft>
              <a:buClr>
                <a:schemeClr val="dk1"/>
              </a:buClr>
              <a:buSzPts val="2200"/>
              <a:buFont typeface="Arial"/>
              <a:buAutoNum type="arabicPeriod"/>
            </a:pPr>
            <a:r>
              <a:rPr lang="en-US" sz="2200" b="1" dirty="0"/>
              <a:t>Translate</a:t>
            </a:r>
            <a:r>
              <a:rPr lang="en-US" sz="2200" dirty="0"/>
              <a:t> the user ranked needs into recommended user requirements</a:t>
            </a:r>
            <a:endParaRPr dirty="0"/>
          </a:p>
        </p:txBody>
      </p:sp>
      <p:sp>
        <p:nvSpPr>
          <p:cNvPr id="182" name="Google Shape;182;p6"/>
          <p:cNvSpPr/>
          <p:nvPr/>
        </p:nvSpPr>
        <p:spPr>
          <a:xfrm>
            <a:off x="7102194" y="3569317"/>
            <a:ext cx="495856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a:solidFill>
                  <a:srgbClr val="002060"/>
                </a:solidFill>
                <a:latin typeface="Arial"/>
                <a:ea typeface="Arial"/>
                <a:cs typeface="Arial"/>
                <a:sym typeface="Arial"/>
              </a:rPr>
              <a:t>Always checking in with:</a:t>
            </a:r>
            <a:endParaRPr/>
          </a:p>
          <a:p>
            <a:pPr marL="0" marR="0" lvl="0" indent="0" algn="ctr" rtl="0">
              <a:spcBef>
                <a:spcPts val="0"/>
              </a:spcBef>
              <a:spcAft>
                <a:spcPts val="0"/>
              </a:spcAft>
              <a:buNone/>
            </a:pPr>
            <a:r>
              <a:rPr lang="en-US" sz="2400" b="1" i="1">
                <a:solidFill>
                  <a:srgbClr val="002060"/>
                </a:solidFill>
                <a:latin typeface="Arial"/>
                <a:ea typeface="Arial"/>
                <a:cs typeface="Arial"/>
                <a:sym typeface="Arial"/>
              </a:rPr>
              <a:t>Internal layout of priorities and goals</a:t>
            </a:r>
            <a:endParaRPr/>
          </a:p>
        </p:txBody>
      </p:sp>
      <p:sp>
        <p:nvSpPr>
          <p:cNvPr id="184" name="Google Shape;184;p6"/>
          <p:cNvSpPr/>
          <p:nvPr/>
        </p:nvSpPr>
        <p:spPr>
          <a:xfrm>
            <a:off x="6347916" y="1778662"/>
            <a:ext cx="928255" cy="4339821"/>
          </a:xfrm>
          <a:prstGeom prst="rightBrace">
            <a:avLst>
              <a:gd name="adj1" fmla="val 8333"/>
              <a:gd name="adj2" fmla="val 50000"/>
            </a:avLst>
          </a:prstGeom>
          <a:noFill/>
          <a:ln w="349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85" name="Google Shape;185;p6" descr="Man Hand Writing Lets Get Started With Black Marker On Visual S - Margaret  Blaine"/>
          <p:cNvPicPr preferRelativeResize="0"/>
          <p:nvPr/>
        </p:nvPicPr>
        <p:blipFill rotWithShape="1">
          <a:blip r:embed="rId3">
            <a:alphaModFix/>
          </a:blip>
          <a:srcRect/>
          <a:stretch/>
        </p:blipFill>
        <p:spPr>
          <a:xfrm>
            <a:off x="6925211" y="1217304"/>
            <a:ext cx="3489202" cy="2129367"/>
          </a:xfrm>
          <a:prstGeom prst="rect">
            <a:avLst/>
          </a:prstGeom>
          <a:noFill/>
          <a:ln>
            <a:noFill/>
          </a:ln>
        </p:spPr>
      </p:pic>
      <p:sp>
        <p:nvSpPr>
          <p:cNvPr id="186" name="Google Shape;186;p6"/>
          <p:cNvSpPr txBox="1"/>
          <p:nvPr/>
        </p:nvSpPr>
        <p:spPr>
          <a:xfrm rot="-630488">
            <a:off x="9933862" y="1127238"/>
            <a:ext cx="2068463"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User Engagement </a:t>
            </a:r>
            <a:endParaRPr/>
          </a:p>
        </p:txBody>
      </p:sp>
      <p:sp>
        <p:nvSpPr>
          <p:cNvPr id="187" name="Google Shape;187;p6"/>
          <p:cNvSpPr txBox="1"/>
          <p:nvPr/>
        </p:nvSpPr>
        <p:spPr>
          <a:xfrm rot="4479287">
            <a:off x="9374113" y="1457541"/>
            <a:ext cx="693628"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a:solidFill>
                  <a:schemeClr val="dk1"/>
                </a:solidFill>
                <a:latin typeface="Arial"/>
                <a:ea typeface="Arial"/>
                <a:cs typeface="Arial"/>
                <a:sym typeface="Arial"/>
              </a:rPr>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34" name="Triangle 33">
            <a:extLst>
              <a:ext uri="{FF2B5EF4-FFF2-40B4-BE49-F238E27FC236}">
                <a16:creationId xmlns:a16="http://schemas.microsoft.com/office/drawing/2014/main" id="{82801D3D-FF05-6048-ADFC-1F0F1CA41B66}"/>
              </a:ext>
            </a:extLst>
          </p:cNvPr>
          <p:cNvSpPr/>
          <p:nvPr/>
        </p:nvSpPr>
        <p:spPr>
          <a:xfrm rot="10800000">
            <a:off x="8370975" y="2088255"/>
            <a:ext cx="3819818" cy="2867955"/>
          </a:xfrm>
          <a:prstGeom prst="triangle">
            <a:avLst/>
          </a:prstGeom>
          <a:pattFill prst="pct75">
            <a:fgClr>
              <a:srgbClr val="FF757F"/>
            </a:fgClr>
            <a:bgClr>
              <a:schemeClr val="bg1"/>
            </a:bgClr>
          </a:pattFill>
          <a:ln>
            <a:solidFill>
              <a:schemeClr val="accent1">
                <a:shade val="5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Google Shape;192;p7"/>
          <p:cNvSpPr/>
          <p:nvPr/>
        </p:nvSpPr>
        <p:spPr>
          <a:xfrm>
            <a:off x="2895796" y="235398"/>
            <a:ext cx="6268954" cy="6202749"/>
          </a:xfrm>
          <a:prstGeom prst="diamond">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3" name="Google Shape;193;p7"/>
          <p:cNvPicPr preferRelativeResize="0"/>
          <p:nvPr/>
        </p:nvPicPr>
        <p:blipFill rotWithShape="1">
          <a:blip r:embed="rId3">
            <a:alphaModFix/>
          </a:blip>
          <a:srcRect l="12647" t="16857" r="25473" b="15330"/>
          <a:stretch/>
        </p:blipFill>
        <p:spPr>
          <a:xfrm>
            <a:off x="-130247" y="2088258"/>
            <a:ext cx="4058620" cy="2534314"/>
          </a:xfrm>
          <a:prstGeom prst="rect">
            <a:avLst/>
          </a:prstGeom>
          <a:noFill/>
          <a:ln>
            <a:noFill/>
          </a:ln>
        </p:spPr>
      </p:pic>
      <p:sp>
        <p:nvSpPr>
          <p:cNvPr id="194" name="Google Shape;194;p7"/>
          <p:cNvSpPr txBox="1"/>
          <p:nvPr/>
        </p:nvSpPr>
        <p:spPr>
          <a:xfrm>
            <a:off x="173838" y="2393991"/>
            <a:ext cx="1604217" cy="846345"/>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300" b="1" dirty="0">
                <a:solidFill>
                  <a:schemeClr val="dk1"/>
                </a:solidFill>
                <a:latin typeface="Arial"/>
                <a:ea typeface="Arial"/>
                <a:cs typeface="Arial"/>
                <a:sym typeface="Arial"/>
              </a:rPr>
              <a:t>User </a:t>
            </a:r>
            <a:endParaRPr sz="1300" b="1" dirty="0">
              <a:solidFill>
                <a:schemeClr val="dk1"/>
              </a:solidFill>
              <a:latin typeface="Arial"/>
              <a:ea typeface="Arial"/>
              <a:cs typeface="Arial"/>
              <a:sym typeface="Arial"/>
            </a:endParaRPr>
          </a:p>
          <a:p>
            <a:pPr marL="0" marR="0" lvl="0" indent="0" algn="ctr" rtl="0">
              <a:spcBef>
                <a:spcPts val="0"/>
              </a:spcBef>
              <a:spcAft>
                <a:spcPts val="0"/>
              </a:spcAft>
              <a:buNone/>
            </a:pPr>
            <a:r>
              <a:rPr lang="en-US" sz="1300" b="1" dirty="0">
                <a:solidFill>
                  <a:schemeClr val="dk1"/>
                </a:solidFill>
                <a:latin typeface="Arial"/>
                <a:ea typeface="Arial"/>
                <a:cs typeface="Arial"/>
                <a:sym typeface="Arial"/>
              </a:rPr>
              <a:t>Community</a:t>
            </a:r>
            <a:endParaRPr sz="1300" dirty="0"/>
          </a:p>
          <a:p>
            <a:pPr marL="0" marR="0" lvl="0" indent="0" algn="ctr" rtl="0">
              <a:spcBef>
                <a:spcPts val="0"/>
              </a:spcBef>
              <a:spcAft>
                <a:spcPts val="0"/>
              </a:spcAft>
              <a:buNone/>
            </a:pPr>
            <a:r>
              <a:rPr lang="en-US" sz="1300" b="1" dirty="0">
                <a:solidFill>
                  <a:schemeClr val="dk1"/>
                </a:solidFill>
                <a:latin typeface="Arial"/>
                <a:ea typeface="Arial"/>
                <a:cs typeface="Arial"/>
                <a:sym typeface="Arial"/>
              </a:rPr>
              <a:t>Needs</a:t>
            </a:r>
            <a:endParaRPr sz="1300" b="1" dirty="0">
              <a:solidFill>
                <a:schemeClr val="dk1"/>
              </a:solidFill>
              <a:latin typeface="Arial"/>
              <a:ea typeface="Arial"/>
              <a:cs typeface="Arial"/>
              <a:sym typeface="Arial"/>
            </a:endParaRPr>
          </a:p>
        </p:txBody>
      </p:sp>
      <p:sp>
        <p:nvSpPr>
          <p:cNvPr id="195" name="Google Shape;195;p7"/>
          <p:cNvSpPr txBox="1"/>
          <p:nvPr/>
        </p:nvSpPr>
        <p:spPr>
          <a:xfrm>
            <a:off x="2173197" y="2465805"/>
            <a:ext cx="1468433" cy="64629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300" b="1" dirty="0">
                <a:solidFill>
                  <a:schemeClr val="dk1"/>
                </a:solidFill>
                <a:latin typeface="Arial"/>
                <a:ea typeface="Arial"/>
                <a:cs typeface="Arial"/>
                <a:sym typeface="Arial"/>
              </a:rPr>
              <a:t>Organizational Priorities</a:t>
            </a:r>
            <a:endParaRPr sz="1300" b="1" dirty="0">
              <a:solidFill>
                <a:schemeClr val="dk1"/>
              </a:solidFill>
              <a:latin typeface="Arial"/>
              <a:ea typeface="Arial"/>
              <a:cs typeface="Arial"/>
              <a:sym typeface="Arial"/>
            </a:endParaRPr>
          </a:p>
        </p:txBody>
      </p:sp>
      <p:sp>
        <p:nvSpPr>
          <p:cNvPr id="196" name="Google Shape;196;p7"/>
          <p:cNvSpPr txBox="1"/>
          <p:nvPr/>
        </p:nvSpPr>
        <p:spPr>
          <a:xfrm>
            <a:off x="418032" y="5160675"/>
            <a:ext cx="3456360" cy="707846"/>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500" b="1" dirty="0">
                <a:solidFill>
                  <a:schemeClr val="dk1"/>
                </a:solidFill>
                <a:latin typeface="Arial"/>
                <a:ea typeface="Arial"/>
                <a:cs typeface="Arial"/>
                <a:sym typeface="Arial"/>
              </a:rPr>
              <a:t>Step 2:  User Needs prioritized to the capabilities of NOAA/NESDIS</a:t>
            </a:r>
            <a:endParaRPr sz="1500" b="1" dirty="0">
              <a:solidFill>
                <a:schemeClr val="dk1"/>
              </a:solidFill>
              <a:latin typeface="Arial"/>
              <a:ea typeface="Arial"/>
              <a:cs typeface="Arial"/>
              <a:sym typeface="Arial"/>
            </a:endParaRPr>
          </a:p>
        </p:txBody>
      </p:sp>
      <p:pic>
        <p:nvPicPr>
          <p:cNvPr id="197" name="Google Shape;197;p7"/>
          <p:cNvPicPr preferRelativeResize="0"/>
          <p:nvPr/>
        </p:nvPicPr>
        <p:blipFill rotWithShape="1">
          <a:blip r:embed="rId4">
            <a:alphaModFix/>
          </a:blip>
          <a:srcRect l="8726" r="33136"/>
          <a:stretch/>
        </p:blipFill>
        <p:spPr>
          <a:xfrm>
            <a:off x="3718102" y="918631"/>
            <a:ext cx="4908199" cy="4749135"/>
          </a:xfrm>
          <a:prstGeom prst="rect">
            <a:avLst/>
          </a:prstGeom>
          <a:noFill/>
          <a:ln>
            <a:noFill/>
          </a:ln>
        </p:spPr>
      </p:pic>
      <p:sp>
        <p:nvSpPr>
          <p:cNvPr id="198" name="Google Shape;198;p7"/>
          <p:cNvSpPr txBox="1"/>
          <p:nvPr/>
        </p:nvSpPr>
        <p:spPr>
          <a:xfrm>
            <a:off x="5150202" y="2718288"/>
            <a:ext cx="1795469" cy="1107955"/>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2800" b="1" dirty="0">
                <a:solidFill>
                  <a:srgbClr val="20124D"/>
                </a:solidFill>
                <a:latin typeface="Arial"/>
                <a:ea typeface="Arial"/>
                <a:cs typeface="Arial"/>
                <a:sym typeface="Arial"/>
              </a:rPr>
              <a:t>User Focused</a:t>
            </a:r>
            <a:endParaRPr sz="2800" b="1" dirty="0">
              <a:solidFill>
                <a:srgbClr val="20124D"/>
              </a:solidFill>
              <a:latin typeface="Arial"/>
              <a:ea typeface="Arial"/>
              <a:cs typeface="Arial"/>
              <a:sym typeface="Arial"/>
            </a:endParaRPr>
          </a:p>
        </p:txBody>
      </p:sp>
      <p:sp>
        <p:nvSpPr>
          <p:cNvPr id="199" name="Google Shape;199;p7"/>
          <p:cNvSpPr txBox="1"/>
          <p:nvPr/>
        </p:nvSpPr>
        <p:spPr>
          <a:xfrm>
            <a:off x="5167604" y="1185769"/>
            <a:ext cx="1648400" cy="461624"/>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400" b="1">
                <a:solidFill>
                  <a:schemeClr val="dk1"/>
                </a:solidFill>
                <a:latin typeface="Arial"/>
                <a:ea typeface="Arial"/>
                <a:cs typeface="Arial"/>
                <a:sym typeface="Arial"/>
              </a:rPr>
              <a:t>Strategic Planning</a:t>
            </a:r>
            <a:endParaRPr sz="1400" b="1">
              <a:solidFill>
                <a:schemeClr val="dk1"/>
              </a:solidFill>
              <a:latin typeface="Arial"/>
              <a:ea typeface="Arial"/>
              <a:cs typeface="Arial"/>
              <a:sym typeface="Arial"/>
            </a:endParaRPr>
          </a:p>
        </p:txBody>
      </p:sp>
      <p:sp>
        <p:nvSpPr>
          <p:cNvPr id="200" name="Google Shape;200;p7"/>
          <p:cNvSpPr txBox="1"/>
          <p:nvPr/>
        </p:nvSpPr>
        <p:spPr>
          <a:xfrm>
            <a:off x="3644465" y="2921587"/>
            <a:ext cx="1648400" cy="892512"/>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400" b="1">
                <a:solidFill>
                  <a:schemeClr val="dk1"/>
                </a:solidFill>
                <a:latin typeface="Arial"/>
                <a:ea typeface="Arial"/>
                <a:cs typeface="Arial"/>
                <a:sym typeface="Arial"/>
              </a:rPr>
              <a:t>Research </a:t>
            </a:r>
            <a:endParaRPr sz="1400" b="1">
              <a:solidFill>
                <a:schemeClr val="dk1"/>
              </a:solidFill>
              <a:latin typeface="Arial"/>
              <a:ea typeface="Arial"/>
              <a:cs typeface="Arial"/>
              <a:sym typeface="Arial"/>
            </a:endParaRPr>
          </a:p>
          <a:p>
            <a:pPr marL="0" marR="0" lvl="0" indent="0" algn="ctr" rtl="0">
              <a:spcBef>
                <a:spcPts val="0"/>
              </a:spcBef>
              <a:spcAft>
                <a:spcPts val="0"/>
              </a:spcAft>
              <a:buNone/>
            </a:pPr>
            <a:r>
              <a:rPr lang="en-US" sz="1400" b="1">
                <a:solidFill>
                  <a:schemeClr val="dk1"/>
                </a:solidFill>
                <a:latin typeface="Arial"/>
                <a:ea typeface="Arial"/>
                <a:cs typeface="Arial"/>
                <a:sym typeface="Arial"/>
              </a:rPr>
              <a:t>&amp;</a:t>
            </a:r>
            <a:endParaRPr sz="1400" b="1">
              <a:solidFill>
                <a:schemeClr val="dk1"/>
              </a:solidFill>
              <a:latin typeface="Arial"/>
              <a:ea typeface="Arial"/>
              <a:cs typeface="Arial"/>
              <a:sym typeface="Arial"/>
            </a:endParaRPr>
          </a:p>
          <a:p>
            <a:pPr marL="0" marR="0" lvl="0" indent="0" algn="ctr" rtl="0">
              <a:spcBef>
                <a:spcPts val="0"/>
              </a:spcBef>
              <a:spcAft>
                <a:spcPts val="0"/>
              </a:spcAft>
              <a:buNone/>
            </a:pPr>
            <a:r>
              <a:rPr lang="en-US" sz="1400" b="1">
                <a:solidFill>
                  <a:schemeClr val="dk1"/>
                </a:solidFill>
                <a:latin typeface="Arial"/>
                <a:ea typeface="Arial"/>
                <a:cs typeface="Arial"/>
                <a:sym typeface="Arial"/>
              </a:rPr>
              <a:t>Development</a:t>
            </a:r>
            <a:endParaRPr sz="1400" b="1">
              <a:solidFill>
                <a:schemeClr val="dk1"/>
              </a:solidFill>
              <a:latin typeface="Arial"/>
              <a:ea typeface="Arial"/>
              <a:cs typeface="Arial"/>
              <a:sym typeface="Arial"/>
            </a:endParaRPr>
          </a:p>
        </p:txBody>
      </p:sp>
      <p:sp>
        <p:nvSpPr>
          <p:cNvPr id="201" name="Google Shape;201;p7"/>
          <p:cNvSpPr txBox="1"/>
          <p:nvPr/>
        </p:nvSpPr>
        <p:spPr>
          <a:xfrm>
            <a:off x="6883057" y="2774216"/>
            <a:ext cx="1648400" cy="892512"/>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400" b="1">
                <a:solidFill>
                  <a:schemeClr val="dk1"/>
                </a:solidFill>
                <a:latin typeface="Arial"/>
                <a:ea typeface="Arial"/>
                <a:cs typeface="Arial"/>
                <a:sym typeface="Arial"/>
              </a:rPr>
              <a:t>Test </a:t>
            </a:r>
            <a:endParaRPr sz="1400" b="1">
              <a:solidFill>
                <a:schemeClr val="dk1"/>
              </a:solidFill>
              <a:latin typeface="Arial"/>
              <a:ea typeface="Arial"/>
              <a:cs typeface="Arial"/>
              <a:sym typeface="Arial"/>
            </a:endParaRPr>
          </a:p>
          <a:p>
            <a:pPr marL="0" marR="0" lvl="0" indent="0" algn="ctr" rtl="0">
              <a:spcBef>
                <a:spcPts val="0"/>
              </a:spcBef>
              <a:spcAft>
                <a:spcPts val="0"/>
              </a:spcAft>
              <a:buNone/>
            </a:pPr>
            <a:r>
              <a:rPr lang="en-US" sz="1400" b="1">
                <a:solidFill>
                  <a:schemeClr val="dk1"/>
                </a:solidFill>
                <a:latin typeface="Arial"/>
                <a:ea typeface="Arial"/>
                <a:cs typeface="Arial"/>
                <a:sym typeface="Arial"/>
              </a:rPr>
              <a:t>&amp;</a:t>
            </a:r>
            <a:endParaRPr sz="1400" b="1">
              <a:solidFill>
                <a:schemeClr val="dk1"/>
              </a:solidFill>
              <a:latin typeface="Arial"/>
              <a:ea typeface="Arial"/>
              <a:cs typeface="Arial"/>
              <a:sym typeface="Arial"/>
            </a:endParaRPr>
          </a:p>
          <a:p>
            <a:pPr marL="0" marR="0" lvl="0" indent="0" algn="ctr" rtl="0">
              <a:spcBef>
                <a:spcPts val="0"/>
              </a:spcBef>
              <a:spcAft>
                <a:spcPts val="0"/>
              </a:spcAft>
              <a:buNone/>
            </a:pPr>
            <a:r>
              <a:rPr lang="en-US" sz="1400" b="1">
                <a:solidFill>
                  <a:schemeClr val="dk1"/>
                </a:solidFill>
                <a:latin typeface="Arial"/>
                <a:ea typeface="Arial"/>
                <a:cs typeface="Arial"/>
                <a:sym typeface="Arial"/>
              </a:rPr>
              <a:t>User Readiness</a:t>
            </a:r>
            <a:endParaRPr sz="1400" b="1">
              <a:solidFill>
                <a:schemeClr val="dk1"/>
              </a:solidFill>
              <a:latin typeface="Arial"/>
              <a:ea typeface="Arial"/>
              <a:cs typeface="Arial"/>
              <a:sym typeface="Arial"/>
            </a:endParaRPr>
          </a:p>
        </p:txBody>
      </p:sp>
      <p:sp>
        <p:nvSpPr>
          <p:cNvPr id="202" name="Google Shape;202;p7"/>
          <p:cNvSpPr txBox="1"/>
          <p:nvPr/>
        </p:nvSpPr>
        <p:spPr>
          <a:xfrm>
            <a:off x="5163899" y="4674714"/>
            <a:ext cx="1648400" cy="892512"/>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400" b="1">
                <a:solidFill>
                  <a:schemeClr val="dk1"/>
                </a:solidFill>
                <a:latin typeface="Arial"/>
                <a:ea typeface="Arial"/>
                <a:cs typeface="Arial"/>
                <a:sym typeface="Arial"/>
              </a:rPr>
              <a:t>Maintenance</a:t>
            </a:r>
            <a:endParaRPr sz="1400" b="1">
              <a:solidFill>
                <a:schemeClr val="dk1"/>
              </a:solidFill>
              <a:latin typeface="Arial"/>
              <a:ea typeface="Arial"/>
              <a:cs typeface="Arial"/>
              <a:sym typeface="Arial"/>
            </a:endParaRPr>
          </a:p>
          <a:p>
            <a:pPr marL="0" marR="0" lvl="0" indent="0" algn="ctr" rtl="0">
              <a:spcBef>
                <a:spcPts val="0"/>
              </a:spcBef>
              <a:spcAft>
                <a:spcPts val="0"/>
              </a:spcAft>
              <a:buNone/>
            </a:pPr>
            <a:r>
              <a:rPr lang="en-US" sz="1400" b="1">
                <a:solidFill>
                  <a:schemeClr val="dk1"/>
                </a:solidFill>
                <a:latin typeface="Arial"/>
                <a:ea typeface="Arial"/>
                <a:cs typeface="Arial"/>
                <a:sym typeface="Arial"/>
              </a:rPr>
              <a:t>&amp;</a:t>
            </a:r>
            <a:endParaRPr sz="1400" b="1">
              <a:solidFill>
                <a:schemeClr val="dk1"/>
              </a:solidFill>
              <a:latin typeface="Arial"/>
              <a:ea typeface="Arial"/>
              <a:cs typeface="Arial"/>
              <a:sym typeface="Arial"/>
            </a:endParaRPr>
          </a:p>
          <a:p>
            <a:pPr marL="0" marR="0" lvl="0" indent="0" algn="ctr" rtl="0">
              <a:spcBef>
                <a:spcPts val="0"/>
              </a:spcBef>
              <a:spcAft>
                <a:spcPts val="0"/>
              </a:spcAft>
              <a:buNone/>
            </a:pPr>
            <a:r>
              <a:rPr lang="en-US" sz="1400" b="1">
                <a:solidFill>
                  <a:schemeClr val="dk1"/>
                </a:solidFill>
                <a:latin typeface="Arial"/>
                <a:ea typeface="Arial"/>
                <a:cs typeface="Arial"/>
                <a:sym typeface="Arial"/>
              </a:rPr>
              <a:t>Sustainment</a:t>
            </a:r>
            <a:endParaRPr sz="1400" b="1">
              <a:solidFill>
                <a:schemeClr val="dk1"/>
              </a:solidFill>
              <a:latin typeface="Arial"/>
              <a:ea typeface="Arial"/>
              <a:cs typeface="Arial"/>
              <a:sym typeface="Arial"/>
            </a:endParaRPr>
          </a:p>
        </p:txBody>
      </p:sp>
      <p:sp>
        <p:nvSpPr>
          <p:cNvPr id="203" name="Google Shape;203;p7"/>
          <p:cNvSpPr txBox="1"/>
          <p:nvPr/>
        </p:nvSpPr>
        <p:spPr>
          <a:xfrm>
            <a:off x="484532" y="427123"/>
            <a:ext cx="4319566" cy="1354176"/>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600" dirty="0">
                <a:solidFill>
                  <a:srgbClr val="07336F"/>
                </a:solidFill>
                <a:latin typeface="Arial"/>
                <a:ea typeface="Arial"/>
                <a:cs typeface="Arial"/>
                <a:sym typeface="Arial"/>
              </a:rPr>
              <a:t>Breaking up UE into a 3-Step process</a:t>
            </a:r>
            <a:endParaRPr sz="3600" dirty="0">
              <a:solidFill>
                <a:srgbClr val="07336F"/>
              </a:solidFill>
              <a:latin typeface="Arial"/>
              <a:ea typeface="Arial"/>
              <a:cs typeface="Arial"/>
              <a:sym typeface="Arial"/>
            </a:endParaRPr>
          </a:p>
        </p:txBody>
      </p:sp>
      <p:sp>
        <p:nvSpPr>
          <p:cNvPr id="204" name="Google Shape;204;p7"/>
          <p:cNvSpPr txBox="1"/>
          <p:nvPr/>
        </p:nvSpPr>
        <p:spPr>
          <a:xfrm>
            <a:off x="1199449" y="3082601"/>
            <a:ext cx="1336979" cy="64629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300" b="1" dirty="0">
                <a:solidFill>
                  <a:schemeClr val="accent1">
                    <a:lumMod val="50000"/>
                  </a:schemeClr>
                </a:solidFill>
                <a:latin typeface="Arial"/>
                <a:ea typeface="Arial"/>
                <a:cs typeface="Arial"/>
                <a:sym typeface="Arial"/>
              </a:rPr>
              <a:t>User Need Prioritization</a:t>
            </a:r>
            <a:endParaRPr sz="1300" b="1" dirty="0">
              <a:solidFill>
                <a:schemeClr val="accent1">
                  <a:lumMod val="50000"/>
                </a:schemeClr>
              </a:solidFill>
              <a:latin typeface="Arial"/>
              <a:ea typeface="Arial"/>
              <a:cs typeface="Arial"/>
              <a:sym typeface="Arial"/>
            </a:endParaRPr>
          </a:p>
        </p:txBody>
      </p:sp>
      <p:sp>
        <p:nvSpPr>
          <p:cNvPr id="205" name="Google Shape;205;p7"/>
          <p:cNvSpPr txBox="1"/>
          <p:nvPr/>
        </p:nvSpPr>
        <p:spPr>
          <a:xfrm>
            <a:off x="7908889" y="5300526"/>
            <a:ext cx="4213099" cy="938678"/>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500" b="1" dirty="0">
                <a:solidFill>
                  <a:schemeClr val="dk1"/>
                </a:solidFill>
                <a:latin typeface="Arial"/>
                <a:ea typeface="Arial"/>
                <a:cs typeface="Arial"/>
                <a:sym typeface="Arial"/>
              </a:rPr>
              <a:t>Step 3:  Value is realized when the products and services align with the needs of our customers</a:t>
            </a:r>
            <a:endParaRPr sz="1500" b="1" dirty="0">
              <a:solidFill>
                <a:schemeClr val="dk1"/>
              </a:solidFill>
              <a:latin typeface="Arial"/>
              <a:ea typeface="Arial"/>
              <a:cs typeface="Arial"/>
              <a:sym typeface="Arial"/>
            </a:endParaRPr>
          </a:p>
        </p:txBody>
      </p:sp>
      <p:cxnSp>
        <p:nvCxnSpPr>
          <p:cNvPr id="206" name="Google Shape;206;p7"/>
          <p:cNvCxnSpPr>
            <a:cxnSpLocks/>
          </p:cNvCxnSpPr>
          <p:nvPr/>
        </p:nvCxnSpPr>
        <p:spPr>
          <a:xfrm>
            <a:off x="2337813" y="3347403"/>
            <a:ext cx="925229" cy="0"/>
          </a:xfrm>
          <a:prstGeom prst="straightConnector1">
            <a:avLst/>
          </a:prstGeom>
          <a:noFill/>
          <a:ln w="31750" cap="flat" cmpd="sng">
            <a:solidFill>
              <a:srgbClr val="0070C0"/>
            </a:solidFill>
            <a:prstDash val="solid"/>
            <a:miter lim="800000"/>
            <a:headEnd type="none" w="sm" len="sm"/>
            <a:tailEnd type="triangle" w="med" len="med"/>
          </a:ln>
        </p:spPr>
      </p:cxnSp>
      <p:sp>
        <p:nvSpPr>
          <p:cNvPr id="207" name="Google Shape;207;p7"/>
          <p:cNvSpPr/>
          <p:nvPr/>
        </p:nvSpPr>
        <p:spPr>
          <a:xfrm>
            <a:off x="1395667" y="2422139"/>
            <a:ext cx="974577" cy="1846626"/>
          </a:xfrm>
          <a:prstGeom prst="ellipse">
            <a:avLst/>
          </a:prstGeom>
          <a:noFill/>
          <a:ln w="317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9" name="Google Shape;209;p7"/>
          <p:cNvSpPr txBox="1"/>
          <p:nvPr/>
        </p:nvSpPr>
        <p:spPr>
          <a:xfrm>
            <a:off x="7093525" y="6158505"/>
            <a:ext cx="4637508" cy="707846"/>
          </a:xfrm>
          <a:prstGeom prst="rect">
            <a:avLst/>
          </a:prstGeom>
          <a:solidFill>
            <a:schemeClr val="lt1"/>
          </a:solid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500" b="1" dirty="0">
                <a:solidFill>
                  <a:schemeClr val="dk1"/>
                </a:solidFill>
                <a:latin typeface="Arial"/>
                <a:ea typeface="Arial"/>
                <a:cs typeface="Arial"/>
                <a:sym typeface="Arial"/>
              </a:rPr>
              <a:t>Step 1:  Identify organizational goals, priorities for user engagement</a:t>
            </a:r>
            <a:endParaRPr sz="1500" b="1" dirty="0">
              <a:solidFill>
                <a:schemeClr val="dk1"/>
              </a:solidFill>
              <a:latin typeface="Arial"/>
              <a:ea typeface="Arial"/>
              <a:cs typeface="Arial"/>
              <a:sym typeface="Arial"/>
            </a:endParaRPr>
          </a:p>
        </p:txBody>
      </p:sp>
      <p:sp>
        <p:nvSpPr>
          <p:cNvPr id="211" name="Google Shape;211;p7"/>
          <p:cNvSpPr txBox="1"/>
          <p:nvPr/>
        </p:nvSpPr>
        <p:spPr>
          <a:xfrm>
            <a:off x="8509441" y="2125810"/>
            <a:ext cx="1468433" cy="461624"/>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400" b="1" dirty="0">
                <a:solidFill>
                  <a:schemeClr val="dk1"/>
                </a:solidFill>
                <a:latin typeface="Arial"/>
                <a:ea typeface="Arial"/>
                <a:cs typeface="Arial"/>
                <a:sym typeface="Arial"/>
              </a:rPr>
              <a:t>Products</a:t>
            </a:r>
            <a:endParaRPr sz="1400" b="1" dirty="0">
              <a:solidFill>
                <a:schemeClr val="dk1"/>
              </a:solidFill>
              <a:latin typeface="Arial"/>
              <a:ea typeface="Arial"/>
              <a:cs typeface="Arial"/>
              <a:sym typeface="Arial"/>
            </a:endParaRPr>
          </a:p>
        </p:txBody>
      </p:sp>
      <p:sp>
        <p:nvSpPr>
          <p:cNvPr id="212" name="Google Shape;212;p7"/>
          <p:cNvSpPr txBox="1"/>
          <p:nvPr/>
        </p:nvSpPr>
        <p:spPr>
          <a:xfrm>
            <a:off x="10575693" y="2077660"/>
            <a:ext cx="1468433" cy="461624"/>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1400" b="1" dirty="0">
                <a:solidFill>
                  <a:schemeClr val="dk1"/>
                </a:solidFill>
                <a:latin typeface="Arial"/>
                <a:ea typeface="Arial"/>
                <a:cs typeface="Arial"/>
                <a:sym typeface="Arial"/>
              </a:rPr>
              <a:t>Services</a:t>
            </a:r>
            <a:endParaRPr sz="1400" b="1" dirty="0">
              <a:solidFill>
                <a:schemeClr val="dk1"/>
              </a:solidFill>
              <a:latin typeface="Arial"/>
              <a:ea typeface="Arial"/>
              <a:cs typeface="Arial"/>
              <a:sym typeface="Arial"/>
            </a:endParaRPr>
          </a:p>
        </p:txBody>
      </p:sp>
      <p:sp>
        <p:nvSpPr>
          <p:cNvPr id="213" name="Google Shape;213;p7"/>
          <p:cNvSpPr txBox="1"/>
          <p:nvPr/>
        </p:nvSpPr>
        <p:spPr>
          <a:xfrm>
            <a:off x="9524118" y="3022926"/>
            <a:ext cx="1468433" cy="584735"/>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en-US" sz="2200" b="1" dirty="0">
                <a:solidFill>
                  <a:schemeClr val="accent1">
                    <a:lumMod val="50000"/>
                  </a:schemeClr>
                </a:solidFill>
                <a:latin typeface="Arial"/>
                <a:ea typeface="Arial"/>
                <a:cs typeface="Arial"/>
                <a:sym typeface="Arial"/>
              </a:rPr>
              <a:t>Value</a:t>
            </a:r>
            <a:endParaRPr sz="2200" b="1" dirty="0">
              <a:solidFill>
                <a:schemeClr val="accent1">
                  <a:lumMod val="50000"/>
                </a:schemeClr>
              </a:solidFill>
              <a:latin typeface="Arial"/>
              <a:ea typeface="Arial"/>
              <a:cs typeface="Arial"/>
              <a:sym typeface="Arial"/>
            </a:endParaRPr>
          </a:p>
        </p:txBody>
      </p:sp>
      <p:cxnSp>
        <p:nvCxnSpPr>
          <p:cNvPr id="214" name="Google Shape;214;p7"/>
          <p:cNvCxnSpPr/>
          <p:nvPr/>
        </p:nvCxnSpPr>
        <p:spPr>
          <a:xfrm rot="10800000" flipH="1">
            <a:off x="8370975" y="3298860"/>
            <a:ext cx="1002580" cy="12357"/>
          </a:xfrm>
          <a:prstGeom prst="straightConnector1">
            <a:avLst/>
          </a:prstGeom>
          <a:noFill/>
          <a:ln w="31750" cap="flat" cmpd="sng">
            <a:solidFill>
              <a:srgbClr val="0070C0"/>
            </a:solidFill>
            <a:prstDash val="solid"/>
            <a:miter lim="800000"/>
            <a:headEnd type="none" w="sm" len="sm"/>
            <a:tailEnd type="triangle" w="med" len="med"/>
          </a:ln>
        </p:spPr>
      </p:cxnSp>
      <p:grpSp>
        <p:nvGrpSpPr>
          <p:cNvPr id="215" name="Google Shape;215;p7"/>
          <p:cNvGrpSpPr/>
          <p:nvPr/>
        </p:nvGrpSpPr>
        <p:grpSpPr>
          <a:xfrm>
            <a:off x="9793858" y="4451929"/>
            <a:ext cx="1021998" cy="1147625"/>
            <a:chOff x="9896635" y="4391435"/>
            <a:chExt cx="1021998" cy="1147625"/>
          </a:xfrm>
        </p:grpSpPr>
        <p:pic>
          <p:nvPicPr>
            <p:cNvPr id="216" name="Google Shape;216;p7"/>
            <p:cNvPicPr preferRelativeResize="0"/>
            <p:nvPr/>
          </p:nvPicPr>
          <p:blipFill rotWithShape="1">
            <a:blip r:embed="rId5">
              <a:alphaModFix/>
            </a:blip>
            <a:srcRect l="42892" t="29683" r="42102" b="26261"/>
            <a:stretch/>
          </p:blipFill>
          <p:spPr>
            <a:xfrm rot="1807018">
              <a:off x="10097245" y="4481931"/>
              <a:ext cx="620777" cy="966632"/>
            </a:xfrm>
            <a:prstGeom prst="rect">
              <a:avLst/>
            </a:prstGeom>
            <a:noFill/>
            <a:ln>
              <a:noFill/>
            </a:ln>
          </p:spPr>
        </p:pic>
        <p:sp>
          <p:nvSpPr>
            <p:cNvPr id="217" name="Google Shape;217;p7"/>
            <p:cNvSpPr txBox="1"/>
            <p:nvPr/>
          </p:nvSpPr>
          <p:spPr>
            <a:xfrm>
              <a:off x="10182066" y="4528482"/>
              <a:ext cx="4288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b="1" dirty="0">
                  <a:solidFill>
                    <a:srgbClr val="FF757F"/>
                  </a:solidFill>
                  <a:latin typeface="Arial"/>
                  <a:ea typeface="Arial"/>
                  <a:cs typeface="Arial"/>
                  <a:sym typeface="Arial"/>
                </a:rPr>
                <a:t>3</a:t>
              </a:r>
              <a:endParaRPr sz="2400" b="1" dirty="0">
                <a:solidFill>
                  <a:srgbClr val="FF757F"/>
                </a:solidFill>
                <a:latin typeface="Arial"/>
                <a:ea typeface="Arial"/>
                <a:cs typeface="Arial"/>
                <a:sym typeface="Arial"/>
              </a:endParaRPr>
            </a:p>
          </p:txBody>
        </p:sp>
      </p:grpSp>
      <p:grpSp>
        <p:nvGrpSpPr>
          <p:cNvPr id="218" name="Google Shape;218;p7"/>
          <p:cNvGrpSpPr/>
          <p:nvPr/>
        </p:nvGrpSpPr>
        <p:grpSpPr>
          <a:xfrm>
            <a:off x="6091976" y="5918030"/>
            <a:ext cx="1141390" cy="983746"/>
            <a:chOff x="6455025" y="5812991"/>
            <a:chExt cx="1141390" cy="983746"/>
          </a:xfrm>
        </p:grpSpPr>
        <p:pic>
          <p:nvPicPr>
            <p:cNvPr id="219" name="Google Shape;219;p7"/>
            <p:cNvPicPr preferRelativeResize="0"/>
            <p:nvPr/>
          </p:nvPicPr>
          <p:blipFill rotWithShape="1">
            <a:blip r:embed="rId5">
              <a:alphaModFix/>
            </a:blip>
            <a:srcRect l="42892" t="29683" r="42102" b="26261"/>
            <a:stretch/>
          </p:blipFill>
          <p:spPr>
            <a:xfrm rot="-3828146">
              <a:off x="6715331" y="5821548"/>
              <a:ext cx="620777" cy="966632"/>
            </a:xfrm>
            <a:prstGeom prst="rect">
              <a:avLst/>
            </a:prstGeom>
            <a:noFill/>
            <a:ln>
              <a:noFill/>
            </a:ln>
          </p:spPr>
        </p:pic>
        <p:sp>
          <p:nvSpPr>
            <p:cNvPr id="220" name="Google Shape;220;p7"/>
            <p:cNvSpPr txBox="1"/>
            <p:nvPr/>
          </p:nvSpPr>
          <p:spPr>
            <a:xfrm>
              <a:off x="6741399" y="6019108"/>
              <a:ext cx="4288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b="1">
                  <a:solidFill>
                    <a:srgbClr val="00B050"/>
                  </a:solidFill>
                  <a:latin typeface="Arial"/>
                  <a:ea typeface="Arial"/>
                  <a:cs typeface="Arial"/>
                  <a:sym typeface="Arial"/>
                </a:rPr>
                <a:t>1</a:t>
              </a:r>
              <a:endParaRPr sz="2400" b="1">
                <a:solidFill>
                  <a:srgbClr val="00B050"/>
                </a:solidFill>
                <a:latin typeface="Arial"/>
                <a:ea typeface="Arial"/>
                <a:cs typeface="Arial"/>
                <a:sym typeface="Arial"/>
              </a:endParaRPr>
            </a:p>
          </p:txBody>
        </p:sp>
      </p:grpSp>
      <p:grpSp>
        <p:nvGrpSpPr>
          <p:cNvPr id="221" name="Google Shape;221;p7"/>
          <p:cNvGrpSpPr/>
          <p:nvPr/>
        </p:nvGrpSpPr>
        <p:grpSpPr>
          <a:xfrm>
            <a:off x="1413531" y="4143040"/>
            <a:ext cx="1021406" cy="1147566"/>
            <a:chOff x="1413531" y="4143040"/>
            <a:chExt cx="1021406" cy="1147566"/>
          </a:xfrm>
        </p:grpSpPr>
        <p:pic>
          <p:nvPicPr>
            <p:cNvPr id="222" name="Google Shape;222;p7"/>
            <p:cNvPicPr preferRelativeResize="0"/>
            <p:nvPr/>
          </p:nvPicPr>
          <p:blipFill rotWithShape="1">
            <a:blip r:embed="rId5">
              <a:alphaModFix/>
            </a:blip>
            <a:srcRect l="42892" t="29683" r="42102" b="26261"/>
            <a:stretch/>
          </p:blipFill>
          <p:spPr>
            <a:xfrm rot="1803147">
              <a:off x="1613846" y="4233507"/>
              <a:ext cx="620777" cy="966632"/>
            </a:xfrm>
            <a:prstGeom prst="rect">
              <a:avLst/>
            </a:prstGeom>
            <a:noFill/>
            <a:ln>
              <a:noFill/>
            </a:ln>
          </p:spPr>
        </p:pic>
        <p:sp>
          <p:nvSpPr>
            <p:cNvPr id="223" name="Google Shape;223;p7"/>
            <p:cNvSpPr txBox="1"/>
            <p:nvPr/>
          </p:nvSpPr>
          <p:spPr>
            <a:xfrm>
              <a:off x="1697134" y="4274944"/>
              <a:ext cx="4288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b="1">
                  <a:solidFill>
                    <a:srgbClr val="FFC000"/>
                  </a:solidFill>
                  <a:latin typeface="Arial"/>
                  <a:ea typeface="Arial"/>
                  <a:cs typeface="Arial"/>
                  <a:sym typeface="Arial"/>
                </a:rPr>
                <a:t>2</a:t>
              </a:r>
              <a:endParaRPr sz="2400" b="1">
                <a:solidFill>
                  <a:srgbClr val="FFC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94" grpId="0"/>
      <p:bldP spid="195" grpId="0"/>
      <p:bldP spid="196" grpId="0"/>
      <p:bldP spid="198" grpId="0"/>
      <p:bldP spid="199" grpId="0"/>
      <p:bldP spid="200" grpId="0"/>
      <p:bldP spid="201" grpId="0"/>
      <p:bldP spid="202" grpId="0"/>
      <p:bldP spid="204" grpId="0"/>
      <p:bldP spid="205" grpId="0"/>
      <p:bldP spid="207" grpId="0" animBg="1"/>
      <p:bldP spid="209" grpId="0" animBg="1"/>
      <p:bldP spid="211" grpId="0"/>
      <p:bldP spid="212" grpId="0"/>
      <p:bldP spid="2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8"/>
          <p:cNvSpPr/>
          <p:nvPr/>
        </p:nvSpPr>
        <p:spPr>
          <a:xfrm>
            <a:off x="7661151" y="4188204"/>
            <a:ext cx="3806951" cy="2098592"/>
          </a:xfrm>
          <a:prstGeom prst="rect">
            <a:avLst/>
          </a:prstGeom>
          <a:solidFill>
            <a:srgbClr val="7030A0">
              <a:alpha val="22745"/>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0" name="Google Shape;230;p8"/>
          <p:cNvSpPr/>
          <p:nvPr/>
        </p:nvSpPr>
        <p:spPr>
          <a:xfrm>
            <a:off x="4535428" y="4189440"/>
            <a:ext cx="3125724" cy="2106725"/>
          </a:xfrm>
          <a:prstGeom prst="rect">
            <a:avLst/>
          </a:prstGeom>
          <a:solidFill>
            <a:srgbClr val="181DD3">
              <a:alpha val="22745"/>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1" name="Google Shape;231;p8"/>
          <p:cNvSpPr/>
          <p:nvPr/>
        </p:nvSpPr>
        <p:spPr>
          <a:xfrm>
            <a:off x="879352" y="4188204"/>
            <a:ext cx="3651504" cy="2098592"/>
          </a:xfrm>
          <a:prstGeom prst="rect">
            <a:avLst/>
          </a:prstGeom>
          <a:solidFill>
            <a:srgbClr val="2F5496">
              <a:alpha val="22745"/>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2" name="Google Shape;232;p8"/>
          <p:cNvSpPr txBox="1">
            <a:spLocks noGrp="1"/>
          </p:cNvSpPr>
          <p:nvPr>
            <p:ph type="title"/>
          </p:nvPr>
        </p:nvSpPr>
        <p:spPr>
          <a:xfrm>
            <a:off x="591428" y="433538"/>
            <a:ext cx="10588751" cy="95364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4000" dirty="0"/>
              <a:t>Mission Scaled Example:  </a:t>
            </a:r>
            <a:br>
              <a:rPr lang="en-US" sz="4000" dirty="0"/>
            </a:br>
            <a:r>
              <a:rPr lang="en-US" sz="4000" dirty="0" err="1"/>
              <a:t>GeoXO</a:t>
            </a:r>
            <a:r>
              <a:rPr lang="en-US" sz="4000" dirty="0"/>
              <a:t> and the user engagement translation</a:t>
            </a:r>
            <a:endParaRPr dirty="0"/>
          </a:p>
        </p:txBody>
      </p:sp>
      <p:graphicFrame>
        <p:nvGraphicFramePr>
          <p:cNvPr id="233" name="Google Shape;233;p8"/>
          <p:cNvGraphicFramePr/>
          <p:nvPr/>
        </p:nvGraphicFramePr>
        <p:xfrm>
          <a:off x="879352" y="4607502"/>
          <a:ext cx="10588750" cy="1678154"/>
        </p:xfrm>
        <a:graphic>
          <a:graphicData uri="http://schemas.openxmlformats.org/drawingml/2006/table">
            <a:tbl>
              <a:tblPr firstRow="1" firstCol="1" bandRow="1">
                <a:noFill/>
                <a:tableStyleId>{B67795D8-C52F-405C-812C-6B1D6023B827}</a:tableStyleId>
              </a:tblPr>
              <a:tblGrid>
                <a:gridCol w="3639050">
                  <a:extLst>
                    <a:ext uri="{9D8B030D-6E8A-4147-A177-3AD203B41FA5}">
                      <a16:colId xmlns:a16="http://schemas.microsoft.com/office/drawing/2014/main" val="20000"/>
                    </a:ext>
                  </a:extLst>
                </a:gridCol>
                <a:gridCol w="3163375">
                  <a:extLst>
                    <a:ext uri="{9D8B030D-6E8A-4147-A177-3AD203B41FA5}">
                      <a16:colId xmlns:a16="http://schemas.microsoft.com/office/drawing/2014/main" val="20001"/>
                    </a:ext>
                  </a:extLst>
                </a:gridCol>
                <a:gridCol w="3786325">
                  <a:extLst>
                    <a:ext uri="{9D8B030D-6E8A-4147-A177-3AD203B41FA5}">
                      <a16:colId xmlns:a16="http://schemas.microsoft.com/office/drawing/2014/main" val="20002"/>
                    </a:ext>
                  </a:extLst>
                </a:gridCol>
              </a:tblGrid>
              <a:tr h="234025">
                <a:tc>
                  <a:txBody>
                    <a:bodyPr/>
                    <a:lstStyle/>
                    <a:p>
                      <a:pPr marL="0" marR="0" lvl="0" indent="0" algn="ctr" rtl="0">
                        <a:lnSpc>
                          <a:spcPct val="107000"/>
                        </a:lnSpc>
                        <a:spcBef>
                          <a:spcPts val="0"/>
                        </a:spcBef>
                        <a:spcAft>
                          <a:spcPts val="0"/>
                        </a:spcAft>
                        <a:buNone/>
                      </a:pPr>
                      <a:r>
                        <a:rPr lang="en-US" sz="1200" u="none" strike="noStrike" cap="none"/>
                        <a:t>User Need</a:t>
                      </a:r>
                      <a:endParaRPr sz="1200" u="none" strike="noStrike" cap="none">
                        <a:latin typeface="Arial"/>
                        <a:ea typeface="Arial"/>
                        <a:cs typeface="Arial"/>
                        <a:sym typeface="Arial"/>
                      </a:endParaRPr>
                    </a:p>
                  </a:txBody>
                  <a:tcPr marL="41375" marR="41375" marT="0" marB="0"/>
                </a:tc>
                <a:tc>
                  <a:txBody>
                    <a:bodyPr/>
                    <a:lstStyle/>
                    <a:p>
                      <a:pPr marL="0" marR="0" lvl="0" indent="0" algn="ctr" rtl="0">
                        <a:lnSpc>
                          <a:spcPct val="107000"/>
                        </a:lnSpc>
                        <a:spcBef>
                          <a:spcPts val="0"/>
                        </a:spcBef>
                        <a:spcAft>
                          <a:spcPts val="0"/>
                        </a:spcAft>
                        <a:buNone/>
                      </a:pPr>
                      <a:r>
                        <a:rPr lang="en-US" sz="1200" u="none" strike="noStrike" cap="none"/>
                        <a:t>Geophysical Requirement</a:t>
                      </a:r>
                      <a:endParaRPr sz="1200" u="none" strike="noStrike" cap="none">
                        <a:latin typeface="Arial"/>
                        <a:ea typeface="Arial"/>
                        <a:cs typeface="Arial"/>
                        <a:sym typeface="Arial"/>
                      </a:endParaRPr>
                    </a:p>
                  </a:txBody>
                  <a:tcPr marL="41375" marR="41375" marT="0" marB="0"/>
                </a:tc>
                <a:tc>
                  <a:txBody>
                    <a:bodyPr/>
                    <a:lstStyle/>
                    <a:p>
                      <a:pPr marL="0" marR="0" lvl="0" indent="0" algn="ctr" rtl="0">
                        <a:lnSpc>
                          <a:spcPct val="107000"/>
                        </a:lnSpc>
                        <a:spcBef>
                          <a:spcPts val="0"/>
                        </a:spcBef>
                        <a:spcAft>
                          <a:spcPts val="0"/>
                        </a:spcAft>
                        <a:buNone/>
                      </a:pPr>
                      <a:r>
                        <a:rPr lang="en-US" sz="1200" u="none" strike="noStrike" cap="none"/>
                        <a:t>GeoXO Decision</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0"/>
                  </a:ext>
                </a:extLst>
              </a:tr>
              <a:tr h="564925">
                <a:tc>
                  <a:txBody>
                    <a:bodyPr/>
                    <a:lstStyle/>
                    <a:p>
                      <a:pPr marL="0" marR="0" lvl="0" indent="0" algn="l" rtl="0">
                        <a:lnSpc>
                          <a:spcPct val="107000"/>
                        </a:lnSpc>
                        <a:spcBef>
                          <a:spcPts val="0"/>
                        </a:spcBef>
                        <a:spcAft>
                          <a:spcPts val="0"/>
                        </a:spcAft>
                        <a:buNone/>
                      </a:pPr>
                      <a:r>
                        <a:rPr lang="en-US" sz="1200" u="none" strike="noStrike" cap="none"/>
                        <a:t>Fire ignitions are not available quickly enough through satellite imagery, which forces response agencies to rely on in situ observations.</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1 km resolution on a geostationary Imager 3.9 μm band</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The GeoXO Imager aims to have a 3.9 μm with 1 km resolution</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1"/>
                  </a:ext>
                </a:extLst>
              </a:tr>
              <a:tr h="433425">
                <a:tc>
                  <a:txBody>
                    <a:bodyPr/>
                    <a:lstStyle/>
                    <a:p>
                      <a:pPr marL="0" marR="0" lvl="0" indent="0" algn="l" rtl="0">
                        <a:lnSpc>
                          <a:spcPct val="107000"/>
                        </a:lnSpc>
                        <a:spcBef>
                          <a:spcPts val="0"/>
                        </a:spcBef>
                        <a:spcAft>
                          <a:spcPts val="0"/>
                        </a:spcAft>
                        <a:buNone/>
                      </a:pPr>
                      <a:r>
                        <a:rPr lang="en-US" sz="1200" u="none" strike="noStrike" cap="none"/>
                        <a:t>Forecasting convective weather over the Gulf Stream is needed.</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Hemispheric coverage of total lightning occurrence at low latency</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A geostationary Lightning Mapper will provide hemispheric coverage of lightning occurrence</a:t>
                      </a:r>
                      <a:endParaRPr sz="1200" u="none" strike="noStrike" cap="none">
                        <a:latin typeface="Arial"/>
                        <a:ea typeface="Arial"/>
                        <a:cs typeface="Arial"/>
                        <a:sym typeface="Arial"/>
                      </a:endParaRPr>
                    </a:p>
                  </a:txBody>
                  <a:tcPr marL="41375" marR="41375" marT="0" marB="0"/>
                </a:tc>
                <a:extLst>
                  <a:ext uri="{0D108BD9-81ED-4DB2-BD59-A6C34878D82A}">
                    <a16:rowId xmlns:a16="http://schemas.microsoft.com/office/drawing/2014/main" val="10002"/>
                  </a:ext>
                </a:extLst>
              </a:tr>
              <a:tr h="433425">
                <a:tc>
                  <a:txBody>
                    <a:bodyPr/>
                    <a:lstStyle/>
                    <a:p>
                      <a:pPr marL="0" marR="0" lvl="0" indent="0" algn="l" rtl="0">
                        <a:lnSpc>
                          <a:spcPct val="107000"/>
                        </a:lnSpc>
                        <a:spcBef>
                          <a:spcPts val="0"/>
                        </a:spcBef>
                        <a:spcAft>
                          <a:spcPts val="0"/>
                        </a:spcAft>
                        <a:buNone/>
                      </a:pPr>
                      <a:r>
                        <a:rPr lang="en-US" sz="1200" u="none" strike="noStrike" cap="none"/>
                        <a:t>It is difficult to track and forecast Harmful Algal Bloom movement throughout the day.</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a:t>Frequent detection of Harmful Algal Blooms</a:t>
                      </a:r>
                      <a:endParaRPr sz="1200" u="none" strike="noStrike" cap="none">
                        <a:latin typeface="Arial"/>
                        <a:ea typeface="Arial"/>
                        <a:cs typeface="Arial"/>
                        <a:sym typeface="Arial"/>
                      </a:endParaRPr>
                    </a:p>
                  </a:txBody>
                  <a:tcPr marL="41375" marR="41375" marT="0" marB="0"/>
                </a:tc>
                <a:tc>
                  <a:txBody>
                    <a:bodyPr/>
                    <a:lstStyle/>
                    <a:p>
                      <a:pPr marL="0" marR="0" lvl="0" indent="0" algn="l" rtl="0">
                        <a:lnSpc>
                          <a:spcPct val="107000"/>
                        </a:lnSpc>
                        <a:spcBef>
                          <a:spcPts val="0"/>
                        </a:spcBef>
                        <a:spcAft>
                          <a:spcPts val="0"/>
                        </a:spcAft>
                        <a:buNone/>
                      </a:pPr>
                      <a:r>
                        <a:rPr lang="en-US" sz="1200" u="none" strike="noStrike" cap="none" dirty="0"/>
                        <a:t>An Ocean Color instrument in geostationary orbit allows for tracking of Harmful Algal Blooms</a:t>
                      </a:r>
                      <a:endParaRPr sz="1200" u="none" strike="noStrike" cap="none" dirty="0">
                        <a:latin typeface="Arial"/>
                        <a:ea typeface="Arial"/>
                        <a:cs typeface="Arial"/>
                        <a:sym typeface="Arial"/>
                      </a:endParaRPr>
                    </a:p>
                  </a:txBody>
                  <a:tcPr marL="41375" marR="41375" marT="0" marB="0"/>
                </a:tc>
                <a:extLst>
                  <a:ext uri="{0D108BD9-81ED-4DB2-BD59-A6C34878D82A}">
                    <a16:rowId xmlns:a16="http://schemas.microsoft.com/office/drawing/2014/main" val="10003"/>
                  </a:ext>
                </a:extLst>
              </a:tr>
            </a:tbl>
          </a:graphicData>
        </a:graphic>
      </p:graphicFrame>
      <p:sp>
        <p:nvSpPr>
          <p:cNvPr id="234" name="Google Shape;234;p8"/>
          <p:cNvSpPr txBox="1"/>
          <p:nvPr/>
        </p:nvSpPr>
        <p:spPr>
          <a:xfrm>
            <a:off x="1702312" y="4188204"/>
            <a:ext cx="200558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User Need</a:t>
            </a:r>
            <a:endParaRPr/>
          </a:p>
        </p:txBody>
      </p:sp>
      <p:sp>
        <p:nvSpPr>
          <p:cNvPr id="235" name="Google Shape;235;p8"/>
          <p:cNvSpPr txBox="1"/>
          <p:nvPr/>
        </p:nvSpPr>
        <p:spPr>
          <a:xfrm>
            <a:off x="5064255" y="4188204"/>
            <a:ext cx="226638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Science Translation </a:t>
            </a:r>
            <a:endParaRPr dirty="0"/>
          </a:p>
        </p:txBody>
      </p:sp>
      <p:sp>
        <p:nvSpPr>
          <p:cNvPr id="236" name="Google Shape;236;p8"/>
          <p:cNvSpPr txBox="1"/>
          <p:nvPr/>
        </p:nvSpPr>
        <p:spPr>
          <a:xfrm>
            <a:off x="8186932" y="4210201"/>
            <a:ext cx="260451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NOAA Action</a:t>
            </a:r>
            <a:endParaRPr/>
          </a:p>
        </p:txBody>
      </p:sp>
      <p:pic>
        <p:nvPicPr>
          <p:cNvPr id="237" name="Google Shape;237;p8" descr="How to Escort a Visitor Through the Sales Funnel via Live Chat | by  ChatbotNews | Chatbot News Daily"/>
          <p:cNvPicPr preferRelativeResize="0"/>
          <p:nvPr/>
        </p:nvPicPr>
        <p:blipFill rotWithShape="1">
          <a:blip r:embed="rId3">
            <a:alphaModFix/>
          </a:blip>
          <a:srcRect/>
          <a:stretch/>
        </p:blipFill>
        <p:spPr>
          <a:xfrm>
            <a:off x="724006" y="1495523"/>
            <a:ext cx="3651503" cy="2587594"/>
          </a:xfrm>
          <a:prstGeom prst="rect">
            <a:avLst/>
          </a:prstGeom>
          <a:noFill/>
          <a:ln>
            <a:noFill/>
          </a:ln>
        </p:spPr>
      </p:pic>
      <p:sp>
        <p:nvSpPr>
          <p:cNvPr id="238" name="Google Shape;238;p8"/>
          <p:cNvSpPr txBox="1"/>
          <p:nvPr/>
        </p:nvSpPr>
        <p:spPr>
          <a:xfrm>
            <a:off x="4861363" y="1470682"/>
            <a:ext cx="6709831" cy="25391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600" dirty="0">
                <a:solidFill>
                  <a:schemeClr val="dk1"/>
                </a:solidFill>
                <a:latin typeface="Arial"/>
                <a:ea typeface="Arial"/>
                <a:cs typeface="Arial"/>
                <a:sym typeface="Arial"/>
              </a:rPr>
              <a:t>Early, solution agnostic engagement is critical for implementing user needs into mission decisions and milestones.</a:t>
            </a:r>
            <a:endParaRPr sz="1600" dirty="0"/>
          </a:p>
          <a:p>
            <a:pPr marL="285750" marR="0" lvl="0" indent="-254000" algn="l" rtl="0">
              <a:spcBef>
                <a:spcPts val="0"/>
              </a:spcBef>
              <a:spcAft>
                <a:spcPts val="0"/>
              </a:spcAft>
              <a:buClr>
                <a:schemeClr val="dk1"/>
              </a:buClr>
              <a:buSzPts val="500"/>
              <a:buFont typeface="Arial"/>
              <a:buNone/>
            </a:pPr>
            <a:endParaRPr sz="5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600" dirty="0">
                <a:solidFill>
                  <a:schemeClr val="dk1"/>
                </a:solidFill>
                <a:latin typeface="Arial"/>
                <a:ea typeface="Arial"/>
                <a:cs typeface="Arial"/>
                <a:sym typeface="Arial"/>
              </a:rPr>
              <a:t>The decisions making frameworks of the user community is informing all stages of </a:t>
            </a:r>
            <a:r>
              <a:rPr lang="en-US" sz="1600" dirty="0" err="1">
                <a:solidFill>
                  <a:schemeClr val="dk1"/>
                </a:solidFill>
                <a:latin typeface="Arial"/>
                <a:ea typeface="Arial"/>
                <a:cs typeface="Arial"/>
                <a:sym typeface="Arial"/>
              </a:rPr>
              <a:t>GeoXO</a:t>
            </a:r>
            <a:r>
              <a:rPr lang="en-US" sz="1600" dirty="0">
                <a:solidFill>
                  <a:schemeClr val="dk1"/>
                </a:solidFill>
                <a:latin typeface="Arial"/>
                <a:ea typeface="Arial"/>
                <a:cs typeface="Arial"/>
                <a:sym typeface="Arial"/>
              </a:rPr>
              <a:t> development and NOAA user services</a:t>
            </a:r>
            <a:endParaRPr sz="1600" dirty="0"/>
          </a:p>
          <a:p>
            <a:pPr marL="285750" marR="0" lvl="0" indent="-254000" algn="l" rtl="0">
              <a:spcBef>
                <a:spcPts val="0"/>
              </a:spcBef>
              <a:spcAft>
                <a:spcPts val="0"/>
              </a:spcAft>
              <a:buClr>
                <a:schemeClr val="dk1"/>
              </a:buClr>
              <a:buSzPts val="500"/>
              <a:buFont typeface="Arial"/>
              <a:buNone/>
            </a:pPr>
            <a:endParaRPr sz="5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600" dirty="0">
                <a:solidFill>
                  <a:schemeClr val="dk1"/>
                </a:solidFill>
                <a:latin typeface="Arial"/>
                <a:ea typeface="Arial"/>
                <a:cs typeface="Arial"/>
                <a:sym typeface="Arial"/>
              </a:rPr>
              <a:t>Engagement will continue throughout mission lifecycle and user feedback will integrate into all NOAA missions and services</a:t>
            </a:r>
            <a:endParaRPr sz="1600" dirty="0"/>
          </a:p>
          <a:p>
            <a:pPr marL="285750" marR="0" lvl="0" indent="-254000" algn="l" rtl="0">
              <a:spcBef>
                <a:spcPts val="0"/>
              </a:spcBef>
              <a:spcAft>
                <a:spcPts val="0"/>
              </a:spcAft>
              <a:buClr>
                <a:schemeClr val="dk1"/>
              </a:buClr>
              <a:buSzPts val="500"/>
              <a:buFont typeface="Arial"/>
              <a:buNone/>
            </a:pPr>
            <a:endParaRPr sz="5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600" dirty="0" err="1">
                <a:solidFill>
                  <a:schemeClr val="dk1"/>
                </a:solidFill>
                <a:latin typeface="Arial"/>
                <a:ea typeface="Arial"/>
                <a:cs typeface="Arial"/>
                <a:sym typeface="Arial"/>
              </a:rPr>
              <a:t>GeoXO</a:t>
            </a:r>
            <a:r>
              <a:rPr lang="en-US" sz="1600" dirty="0">
                <a:solidFill>
                  <a:schemeClr val="dk1"/>
                </a:solidFill>
              </a:rPr>
              <a:t> is currently </a:t>
            </a:r>
            <a:r>
              <a:rPr lang="en-US" sz="1600" dirty="0">
                <a:solidFill>
                  <a:schemeClr val="dk1"/>
                </a:solidFill>
                <a:latin typeface="Arial"/>
                <a:ea typeface="Arial"/>
                <a:cs typeface="Arial"/>
                <a:sym typeface="Arial"/>
              </a:rPr>
              <a:t>Pathfinders to come forward </a:t>
            </a:r>
            <a:r>
              <a:rPr lang="en-US" sz="1600" i="1" dirty="0">
                <a:solidFill>
                  <a:schemeClr val="dk1"/>
                </a:solidFill>
                <a:latin typeface="Arial"/>
                <a:ea typeface="Arial"/>
                <a:cs typeface="Arial"/>
                <a:sym typeface="Arial"/>
              </a:rPr>
              <a:t>now</a:t>
            </a:r>
            <a:r>
              <a:rPr lang="en-US" sz="1600" dirty="0">
                <a:solidFill>
                  <a:schemeClr val="dk1"/>
                </a:solidFill>
                <a:latin typeface="Arial"/>
                <a:ea typeface="Arial"/>
                <a:cs typeface="Arial"/>
                <a:sym typeface="Arial"/>
              </a:rPr>
              <a:t> to participate in the early adoption of </a:t>
            </a:r>
            <a:r>
              <a:rPr lang="en-US" sz="1600" dirty="0" err="1">
                <a:solidFill>
                  <a:schemeClr val="dk1"/>
                </a:solidFill>
                <a:latin typeface="Arial"/>
                <a:ea typeface="Arial"/>
                <a:cs typeface="Arial"/>
                <a:sym typeface="Arial"/>
              </a:rPr>
              <a:t>GeoXO</a:t>
            </a:r>
            <a:r>
              <a:rPr lang="en-US" sz="1600" dirty="0">
                <a:solidFill>
                  <a:schemeClr val="dk1"/>
                </a:solidFill>
                <a:latin typeface="Arial"/>
                <a:ea typeface="Arial"/>
                <a:cs typeface="Arial"/>
                <a:sym typeface="Arial"/>
              </a:rPr>
              <a:t> data to help demonstrate a broad range of impact to society</a:t>
            </a:r>
            <a:endParaRPr sz="1600" dirty="0"/>
          </a:p>
        </p:txBody>
      </p:sp>
      <p:sp>
        <p:nvSpPr>
          <p:cNvPr id="239" name="Google Shape;239;p8"/>
          <p:cNvSpPr/>
          <p:nvPr/>
        </p:nvSpPr>
        <p:spPr>
          <a:xfrm>
            <a:off x="4108327" y="4287319"/>
            <a:ext cx="753036" cy="215096"/>
          </a:xfrm>
          <a:prstGeom prst="rightArrow">
            <a:avLst>
              <a:gd name="adj1" fmla="val 50000"/>
              <a:gd name="adj2" fmla="val 50000"/>
            </a:avLst>
          </a:prstGeom>
          <a:gradFill>
            <a:gsLst>
              <a:gs pos="0">
                <a:srgbClr val="FFFFFF"/>
              </a:gs>
              <a:gs pos="1000">
                <a:srgbClr val="2F5496">
                  <a:alpha val="56862"/>
                </a:srgbClr>
              </a:gs>
              <a:gs pos="100000">
                <a:srgbClr val="1B51C0">
                  <a:alpha val="52941"/>
                </a:srgbClr>
              </a:gs>
            </a:gsLst>
            <a:path path="circle">
              <a:fillToRect r="100000" b="100000"/>
            </a:path>
            <a:tileRect l="-100000" t="-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 name="Google Shape;240;p8"/>
          <p:cNvSpPr/>
          <p:nvPr/>
        </p:nvSpPr>
        <p:spPr>
          <a:xfrm>
            <a:off x="7363972" y="4287319"/>
            <a:ext cx="753036" cy="215096"/>
          </a:xfrm>
          <a:prstGeom prst="rightArrow">
            <a:avLst>
              <a:gd name="adj1" fmla="val 50000"/>
              <a:gd name="adj2" fmla="val 50000"/>
            </a:avLst>
          </a:prstGeom>
          <a:gradFill>
            <a:gsLst>
              <a:gs pos="0">
                <a:srgbClr val="FFFFFF"/>
              </a:gs>
              <a:gs pos="100000">
                <a:srgbClr val="7030A0"/>
              </a:gs>
            </a:gsLst>
            <a:path path="circle">
              <a:fillToRect r="100000" b="100000"/>
            </a:path>
            <a:tileRect l="-100000" t="-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9"/>
          <p:cNvSpPr txBox="1">
            <a:spLocks noGrp="1"/>
          </p:cNvSpPr>
          <p:nvPr>
            <p:ph type="title"/>
          </p:nvPr>
        </p:nvSpPr>
        <p:spPr>
          <a:xfrm>
            <a:off x="478852" y="431644"/>
            <a:ext cx="10969800" cy="953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4000" dirty="0"/>
              <a:t>Organizational Scaled Example:  </a:t>
            </a:r>
            <a:br>
              <a:rPr lang="en-US" sz="4000" dirty="0"/>
            </a:br>
            <a:r>
              <a:rPr lang="en-US" sz="4000" dirty="0"/>
              <a:t>NWS Flash Flood Area Needs Assessment</a:t>
            </a:r>
            <a:endParaRPr dirty="0"/>
          </a:p>
        </p:txBody>
      </p:sp>
      <p:sp>
        <p:nvSpPr>
          <p:cNvPr id="247" name="Google Shape;247;p9"/>
          <p:cNvSpPr txBox="1"/>
          <p:nvPr/>
        </p:nvSpPr>
        <p:spPr>
          <a:xfrm>
            <a:off x="266007" y="4246437"/>
            <a:ext cx="4688377" cy="1815841"/>
          </a:xfrm>
          <a:prstGeom prst="rect">
            <a:avLst/>
          </a:prstGeom>
          <a:solidFill>
            <a:schemeClr val="bg1"/>
          </a:solid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b="1" dirty="0">
                <a:solidFill>
                  <a:schemeClr val="dk1"/>
                </a:solidFill>
                <a:latin typeface="Arial"/>
                <a:ea typeface="Arial"/>
                <a:cs typeface="Arial"/>
                <a:sym typeface="Arial"/>
              </a:rPr>
              <a:t>Currently in the “decision” stage of the funnel</a:t>
            </a:r>
          </a:p>
          <a:p>
            <a:pPr marL="285750" marR="0" lvl="0" indent="-285750" rtl="0">
              <a:spcBef>
                <a:spcPts val="0"/>
              </a:spcBef>
              <a:spcAft>
                <a:spcPts val="0"/>
              </a:spcAft>
              <a:buFont typeface="Arial" panose="020B0604020202020204" pitchFamily="34" charset="0"/>
              <a:buChar char="•"/>
            </a:pPr>
            <a:r>
              <a:rPr lang="en-US" sz="1800" dirty="0">
                <a:solidFill>
                  <a:schemeClr val="dk1"/>
                </a:solidFill>
                <a:latin typeface="Arial"/>
                <a:ea typeface="Arial"/>
                <a:cs typeface="Arial"/>
                <a:sym typeface="Arial"/>
              </a:rPr>
              <a:t>186 needs </a:t>
            </a:r>
            <a:r>
              <a:rPr lang="en-US" sz="1800" dirty="0">
                <a:solidFill>
                  <a:schemeClr val="dk1"/>
                </a:solidFill>
              </a:rPr>
              <a:t>captured</a:t>
            </a:r>
            <a:endParaRPr sz="1800" dirty="0">
              <a:solidFill>
                <a:schemeClr val="dk1"/>
              </a:solidFill>
              <a:latin typeface="Arial"/>
              <a:ea typeface="Arial"/>
              <a:cs typeface="Arial"/>
              <a:sym typeface="Arial"/>
            </a:endParaRPr>
          </a:p>
          <a:p>
            <a:pPr marL="285750" marR="0" lvl="0" indent="-285750" rtl="0">
              <a:spcBef>
                <a:spcPts val="0"/>
              </a:spcBef>
              <a:spcAft>
                <a:spcPts val="0"/>
              </a:spcAft>
              <a:buFont typeface="Arial" panose="020B0604020202020204" pitchFamily="34" charset="0"/>
              <a:buChar char="•"/>
            </a:pPr>
            <a:r>
              <a:rPr lang="en-US" sz="1800" dirty="0">
                <a:solidFill>
                  <a:schemeClr val="dk1"/>
                </a:solidFill>
              </a:rPr>
              <a:t>84 needs prioritized by users</a:t>
            </a:r>
          </a:p>
          <a:p>
            <a:pPr marL="285750" marR="0" lvl="0" indent="-285750" rtl="0">
              <a:spcBef>
                <a:spcPts val="0"/>
              </a:spcBef>
              <a:spcAft>
                <a:spcPts val="0"/>
              </a:spcAft>
              <a:buFont typeface="Arial" panose="020B0604020202020204" pitchFamily="34" charset="0"/>
              <a:buChar char="•"/>
            </a:pPr>
            <a:r>
              <a:rPr lang="en-US" sz="1800" b="1" dirty="0">
                <a:solidFill>
                  <a:schemeClr val="dk1"/>
                </a:solidFill>
              </a:rPr>
              <a:t>Next Steps</a:t>
            </a:r>
            <a:r>
              <a:rPr lang="en-US" sz="1800" dirty="0">
                <a:solidFill>
                  <a:schemeClr val="dk1"/>
                </a:solidFill>
                <a:latin typeface="Arial"/>
                <a:ea typeface="Arial"/>
                <a:cs typeface="Arial"/>
                <a:sym typeface="Arial"/>
              </a:rPr>
              <a:t>: N</a:t>
            </a:r>
            <a:r>
              <a:rPr lang="en-US" sz="1800" dirty="0">
                <a:solidFill>
                  <a:schemeClr val="dk1"/>
                </a:solidFill>
              </a:rPr>
              <a:t>WS Executive Leadership and </a:t>
            </a:r>
            <a:r>
              <a:rPr lang="en-US" sz="1800" dirty="0">
                <a:solidFill>
                  <a:schemeClr val="dk1"/>
                </a:solidFill>
                <a:latin typeface="Arial"/>
                <a:ea typeface="Arial"/>
                <a:cs typeface="Arial"/>
                <a:sym typeface="Arial"/>
              </a:rPr>
              <a:t>NWS Union concurrence</a:t>
            </a:r>
            <a:endParaRPr dirty="0"/>
          </a:p>
        </p:txBody>
      </p:sp>
      <p:sp>
        <p:nvSpPr>
          <p:cNvPr id="248" name="Google Shape;248;p9"/>
          <p:cNvSpPr txBox="1"/>
          <p:nvPr/>
        </p:nvSpPr>
        <p:spPr>
          <a:xfrm>
            <a:off x="4954384" y="1571171"/>
            <a:ext cx="6781917" cy="484744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rPr>
              <a:t>Assessments (thematic applications) align with NWS Leadership priorities - provides direction to where NESDIS should focus and define greatest impact to operations</a:t>
            </a:r>
            <a:r>
              <a:rPr lang="en-US" sz="1800" dirty="0">
                <a:solidFill>
                  <a:schemeClr val="dk1"/>
                </a:solidFill>
                <a:latin typeface="Arial"/>
                <a:ea typeface="Arial"/>
                <a:cs typeface="Arial"/>
                <a:sym typeface="Arial"/>
              </a:rPr>
              <a:t>.</a:t>
            </a:r>
          </a:p>
          <a:p>
            <a:pPr marL="285750" marR="0" lvl="0" indent="-285750" algn="l" rtl="0">
              <a:spcBef>
                <a:spcPts val="0"/>
              </a:spcBef>
              <a:spcAft>
                <a:spcPts val="0"/>
              </a:spcAft>
              <a:buClr>
                <a:schemeClr val="dk1"/>
              </a:buClr>
              <a:buSzPts val="1800"/>
              <a:buFont typeface="Arial"/>
              <a:buChar char="•"/>
            </a:pPr>
            <a:endParaRPr sz="500" dirty="0"/>
          </a:p>
          <a:p>
            <a:pPr marL="285750" marR="0" lvl="0" indent="-254000" algn="l" rtl="0">
              <a:spcBef>
                <a:spcPts val="0"/>
              </a:spcBef>
              <a:spcAft>
                <a:spcPts val="0"/>
              </a:spcAft>
              <a:buClr>
                <a:schemeClr val="dk1"/>
              </a:buClr>
              <a:buSzPts val="500"/>
              <a:buFont typeface="Arial"/>
              <a:buNone/>
            </a:pPr>
            <a:endParaRPr sz="5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rPr>
              <a:t>NWS meteorologists issuing Flash Flood warning are the primary focus. </a:t>
            </a:r>
          </a:p>
          <a:p>
            <a:pPr marL="285750" marR="0" lvl="0" indent="-285750" algn="l" rtl="0">
              <a:spcBef>
                <a:spcPts val="0"/>
              </a:spcBef>
              <a:spcAft>
                <a:spcPts val="0"/>
              </a:spcAft>
              <a:buClr>
                <a:schemeClr val="dk1"/>
              </a:buClr>
              <a:buSzPts val="1800"/>
              <a:buFont typeface="Arial"/>
              <a:buChar char="•"/>
            </a:pPr>
            <a:endParaRPr sz="500" dirty="0">
              <a:solidFill>
                <a:schemeClr val="dk1"/>
              </a:solidFil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rPr>
              <a:t>User needs are captured through a process of interviewing NWS employees and issuing a survey to NWS National Centers and WFOs</a:t>
            </a:r>
          </a:p>
          <a:p>
            <a:pPr marL="285750" marR="0" lvl="0" indent="-285750" algn="l" rtl="0">
              <a:spcBef>
                <a:spcPts val="0"/>
              </a:spcBef>
              <a:spcAft>
                <a:spcPts val="0"/>
              </a:spcAft>
              <a:buClr>
                <a:schemeClr val="dk1"/>
              </a:buClr>
              <a:buSzPts val="1800"/>
              <a:buFont typeface="Arial"/>
              <a:buChar char="•"/>
            </a:pPr>
            <a:endParaRPr sz="500" dirty="0">
              <a:solidFill>
                <a:schemeClr val="dk1"/>
              </a:solidFil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rPr>
              <a:t>The decision making framework consists of prioritizing needs through the NWS Flash Flood Program Service Lead and the Water Resources Services Branch Chief, concurrence with NWS Executive Leadership and NWS Union</a:t>
            </a:r>
          </a:p>
          <a:p>
            <a:pPr marL="285750" marR="0" lvl="0" indent="-285750" algn="l" rtl="0">
              <a:spcBef>
                <a:spcPts val="0"/>
              </a:spcBef>
              <a:spcAft>
                <a:spcPts val="0"/>
              </a:spcAft>
              <a:buClr>
                <a:schemeClr val="dk1"/>
              </a:buClr>
              <a:buSzPts val="1800"/>
              <a:buFont typeface="Arial"/>
              <a:buChar char="•"/>
            </a:pPr>
            <a:endParaRPr sz="500" dirty="0"/>
          </a:p>
          <a:p>
            <a:pPr marL="285750" marR="0" lvl="0" indent="-254000" algn="l" rtl="0">
              <a:spcBef>
                <a:spcPts val="0"/>
              </a:spcBef>
              <a:spcAft>
                <a:spcPts val="0"/>
              </a:spcAft>
              <a:buClr>
                <a:schemeClr val="dk1"/>
              </a:buClr>
              <a:buSzPts val="500"/>
              <a:buFont typeface="Arial"/>
              <a:buNone/>
            </a:pPr>
            <a:endParaRPr sz="5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rPr>
              <a:t>Results will be prioritized through NWS Service Area Leads, Branch Chiefs, NWS Executive Leadership and  provided to NESDIS Leadership decision making and prioritization</a:t>
            </a:r>
            <a:endParaRPr dirty="0"/>
          </a:p>
        </p:txBody>
      </p:sp>
      <p:pic>
        <p:nvPicPr>
          <p:cNvPr id="6" name="Google Shape;237;p8" descr="How to Escort a Visitor Through the Sales Funnel via Live Chat | by  ChatbotNews | Chatbot News Daily">
            <a:extLst>
              <a:ext uri="{FF2B5EF4-FFF2-40B4-BE49-F238E27FC236}">
                <a16:creationId xmlns:a16="http://schemas.microsoft.com/office/drawing/2014/main" id="{6B187728-C21A-2947-A71B-FB8DBCCB471C}"/>
              </a:ext>
            </a:extLst>
          </p:cNvPr>
          <p:cNvPicPr preferRelativeResize="0"/>
          <p:nvPr/>
        </p:nvPicPr>
        <p:blipFill rotWithShape="1">
          <a:blip r:embed="rId3">
            <a:alphaModFix/>
          </a:blip>
          <a:srcRect/>
          <a:stretch/>
        </p:blipFill>
        <p:spPr>
          <a:xfrm>
            <a:off x="724006" y="1495523"/>
            <a:ext cx="3651503" cy="258759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2320</Words>
  <Application>Microsoft Macintosh PowerPoint</Application>
  <PresentationFormat>Widescreen</PresentationFormat>
  <Paragraphs>280</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Noto Sans Symbols</vt:lpstr>
      <vt:lpstr>Wingdings</vt:lpstr>
      <vt:lpstr>Office Theme</vt:lpstr>
      <vt:lpstr>PowerPoint Presentation</vt:lpstr>
      <vt:lpstr> How 'regular technical discussions on observing systems and their usefulness to the NOAA systems, and their evolution in the future, is an integral part of the user engagement' </vt:lpstr>
      <vt:lpstr>Before starting the UE Process…</vt:lpstr>
      <vt:lpstr>Q1.  What are our organizational goals and objectives for UE</vt:lpstr>
      <vt:lpstr>Q2.  Are needs changing OR they evolving?</vt:lpstr>
      <vt:lpstr>Begin the process of translating user needs into user requirements</vt:lpstr>
      <vt:lpstr>PowerPoint Presentation</vt:lpstr>
      <vt:lpstr>Mission Scaled Example:   GeoXO and the user engagement translation</vt:lpstr>
      <vt:lpstr>Organizational Scaled Example:   NWS Flash Flood Area Needs Assessment</vt:lpstr>
      <vt:lpstr>Where is your last stop in the value chain?</vt:lpstr>
      <vt:lpstr>Backup Slides</vt:lpstr>
      <vt:lpstr>User Need  User Requirement  GeoXO Solution</vt:lpstr>
      <vt:lpstr>NOAA GeoXO Virtual Workshop Series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Escobar</dc:creator>
  <cp:lastModifiedBy>Escobar, Vanessa M. (GSFC-618.0)[NOAA]</cp:lastModifiedBy>
  <cp:revision>8</cp:revision>
  <dcterms:created xsi:type="dcterms:W3CDTF">2021-01-06T02:29:18Z</dcterms:created>
  <dcterms:modified xsi:type="dcterms:W3CDTF">2021-08-09T15:31:00Z</dcterms:modified>
</cp:coreProperties>
</file>