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93" r:id="rId3"/>
    <p:sldId id="286" r:id="rId4"/>
    <p:sldId id="294" r:id="rId5"/>
    <p:sldId id="290" r:id="rId6"/>
    <p:sldId id="291" r:id="rId7"/>
    <p:sldId id="2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861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3BB0-759C-9041-B5CC-3EC46C723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D75D2-39DE-DD46-A824-132647847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EDCB9-DFCA-7147-88D4-B82349E6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C240-D3FA-124E-BAE2-F6154542205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B96A-1A6A-2B41-B6C4-4B6DFDCB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1ED64-A725-6548-899C-134A3687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910-3AEE-F54F-97B7-19C9328D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CEA1-CD8B-C040-BADF-71502D83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67137-7BCE-4C42-96B6-B2F4C83C0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51C2B-198E-534F-B033-977A3BFA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C240-D3FA-124E-BAE2-F6154542205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DA21B-BCD5-1343-8290-72BC01B4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8D655-967A-2242-A3F6-F7F8DE18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910-3AEE-F54F-97B7-19C9328D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7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AD47E-782B-994E-BE9F-7824F6F73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A86F2-0B41-A946-9197-2F184EFA7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107A7-A173-8240-B3FD-C05E541F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C240-D3FA-124E-BAE2-F6154542205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65465-58A0-A54C-AECE-5D536F18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8AA-9A97-7C4C-A5EA-B7BC5CA5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910-3AEE-F54F-97B7-19C9328D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8D57-2A65-F145-BDF4-33A98115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03F00-59B7-8B43-8727-070C9CD3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82E6D-83A1-1F4D-80EF-C8F75230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C240-D3FA-124E-BAE2-F6154542205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800E2-03DA-E24B-8B80-439453F6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73017-5F1A-2444-B51E-FA0FE55B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910-3AEE-F54F-97B7-19C9328D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2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5DA7-C740-E048-B799-1F27FC81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2440B-A614-A846-B3B5-92C3AC68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02548-6A1D-5D48-8773-837443FF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C240-D3FA-124E-BAE2-F6154542205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F4F6-256D-884B-A453-E78126C8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B21C-31C1-A64A-B834-33DB5417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910-3AEE-F54F-97B7-19C9328D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5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0A25-ACB7-2842-8BBF-DB433124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3C54B-9628-D947-897B-5F1226E51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6A3BA-0080-9A48-9450-5DDE98AD5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4360B-D7CB-AF46-A242-DF8EB6C4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C240-D3FA-124E-BAE2-F6154542205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BBAFB-D359-EA4E-95AD-6A79088E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C4A30-7B49-1948-877E-E755A502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910-3AEE-F54F-97B7-19C9328D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7FFC-CBE2-F84A-AA67-242E5C72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7A791-2F4A-8C4E-832C-3E71724A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F6455-CE7A-1C4E-9FCF-4171ACE38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C8CFA-EB35-104A-A1A5-05C0E68A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6E746-3E01-8443-A13A-8AEC831A4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93E25-0F3A-2941-BED4-A3D4FF72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C240-D3FA-124E-BAE2-F6154542205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310F5-BB1E-A946-832C-65151665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CF821-2472-3240-9925-BB9DE101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910-3AEE-F54F-97B7-19C9328D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3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D30E-DAF1-274B-9F52-C36088F0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F9C46-8735-4C47-9414-4AB441BD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C240-D3FA-124E-BAE2-F6154542205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A470B-38B1-0E4F-A61A-80647157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4BFA8-4497-754D-ABB0-BB59A982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910-3AEE-F54F-97B7-19C9328D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0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82198-9130-FE4D-8D1B-47B17F5F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C240-D3FA-124E-BAE2-F6154542205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73A6C-6F95-2B4B-9BE7-CFE214A2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7FE3-0667-0543-A23E-6BA5A9F8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910-3AEE-F54F-97B7-19C9328D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7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073FB-7D18-8149-9653-C0791336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A9811-472A-D645-87E1-8FD7FA238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3E925-EC5C-EC49-A695-F1FD3D533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3980A-02E2-734A-B6AB-8EC3E0092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C240-D3FA-124E-BAE2-F6154542205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46144-FB07-5C4E-814E-BFDAFD19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AEBFF-3629-0A40-8132-A249392A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910-3AEE-F54F-97B7-19C9328D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F083B-10E3-5248-8787-58048CEE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8DE77-4B9F-D74D-9987-584C75F1A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844AC-E39B-3D4D-B3B5-D3EF3AD17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10E3F-9D32-A24A-AEDD-519C2633C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C240-D3FA-124E-BAE2-F6154542205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C4E8B-BFA9-1A42-B2E9-AD499C65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F2188-12D9-8F4C-BDB2-DEDD5C13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910-3AEE-F54F-97B7-19C9328D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1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F2BA1-4544-CD47-A68F-AB4B0BEE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EC402-C799-7243-B1CA-4AB54B949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B7A90-A12B-6B4C-84DA-4E6D09612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C240-D3FA-124E-BAE2-F6154542205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17EE8-2CFF-B34B-99E5-397D493AC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A7B5F-6A64-B045-AA92-7EF74FE08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D910-3AEE-F54F-97B7-19C9328D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5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8804C2-6719-2B4B-AEB3-77165674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44" y="210343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Error handling for satellite radiance observations in NWP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1E0AA-355F-204F-8E9B-B31EBEC1F030}"/>
              </a:ext>
            </a:extLst>
          </p:cNvPr>
          <p:cNvSpPr txBox="1"/>
          <p:nvPr/>
        </p:nvSpPr>
        <p:spPr>
          <a:xfrm>
            <a:off x="4511615" y="3847381"/>
            <a:ext cx="228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Tony McNally  ECMWF</a:t>
            </a:r>
          </a:p>
        </p:txBody>
      </p:sp>
    </p:spTree>
    <p:extLst>
      <p:ext uri="{BB962C8B-B14F-4D97-AF65-F5344CB8AC3E}">
        <p14:creationId xmlns:p14="http://schemas.microsoft.com/office/powerpoint/2010/main" val="138942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FD56-8D5F-674D-88FC-083CE46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063663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Context…we have a lot of satellites for global NWP!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6CFC004-C069-0D44-9AF3-F904B12E2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4" t="12820"/>
          <a:stretch/>
        </p:blipFill>
        <p:spPr>
          <a:xfrm>
            <a:off x="1240972" y="1118969"/>
            <a:ext cx="10568370" cy="564625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82C7462-1263-4B46-ACEE-D89D5EDAEE32}"/>
              </a:ext>
            </a:extLst>
          </p:cNvPr>
          <p:cNvSpPr/>
          <p:nvPr/>
        </p:nvSpPr>
        <p:spPr>
          <a:xfrm>
            <a:off x="330979" y="1727823"/>
            <a:ext cx="11556221" cy="4016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3440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FD56-8D5F-674D-88FC-083CE46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Context…how close are the models and observations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838A-2289-9C4C-8E10-FA8560EA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86" y="1080120"/>
            <a:ext cx="10515600" cy="4351338"/>
          </a:xfrm>
        </p:spPr>
        <p:txBody>
          <a:bodyPr/>
          <a:lstStyle/>
          <a:p>
            <a:r>
              <a:rPr lang="en-US" dirty="0"/>
              <a:t>Compare observed radiance to value computed (with an RT model) from best prior estimate of the atmospheric state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51760-B2B6-7F44-A4B0-6B8B8C28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013"/>
          <a:stretch/>
        </p:blipFill>
        <p:spPr>
          <a:xfrm>
            <a:off x="845856" y="1927777"/>
            <a:ext cx="4513239" cy="4213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8D1F5-FA77-E743-B530-A0E7A513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628" y="1927777"/>
            <a:ext cx="5924866" cy="4019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441BD0-5188-744F-8118-1A76CAC7E100}"/>
              </a:ext>
            </a:extLst>
          </p:cNvPr>
          <p:cNvSpPr txBox="1"/>
          <p:nvPr/>
        </p:nvSpPr>
        <p:spPr>
          <a:xfrm>
            <a:off x="762000" y="6042026"/>
            <a:ext cx="8730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Note the </a:t>
            </a:r>
            <a:r>
              <a:rPr lang="en-US" sz="4000" u="sng" dirty="0">
                <a:solidFill>
                  <a:srgbClr val="FF0000"/>
                </a:solidFill>
              </a:rPr>
              <a:t>model</a:t>
            </a:r>
            <a:r>
              <a:rPr lang="en-US" sz="4000" dirty="0">
                <a:solidFill>
                  <a:srgbClr val="FF0000"/>
                </a:solidFill>
              </a:rPr>
              <a:t> is already very accurate! </a:t>
            </a:r>
          </a:p>
        </p:txBody>
      </p:sp>
    </p:spTree>
    <p:extLst>
      <p:ext uri="{BB962C8B-B14F-4D97-AF65-F5344CB8AC3E}">
        <p14:creationId xmlns:p14="http://schemas.microsoft.com/office/powerpoint/2010/main" val="199919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FD56-8D5F-674D-88FC-083CE46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What do observations </a:t>
            </a:r>
            <a:r>
              <a:rPr lang="en-US" b="1" u="sng" dirty="0">
                <a:solidFill>
                  <a:schemeClr val="accent1"/>
                </a:solidFill>
              </a:rPr>
              <a:t>do</a:t>
            </a:r>
            <a:r>
              <a:rPr lang="en-US" b="1" dirty="0">
                <a:solidFill>
                  <a:schemeClr val="accent1"/>
                </a:solidFill>
              </a:rPr>
              <a:t> in our systems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838A-2289-9C4C-8E10-FA8560EA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1" y="1057025"/>
            <a:ext cx="1210540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i.e. …when there is a misfit between the model and the observations what do we adjust ?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Options for 4D-Var:</a:t>
            </a:r>
          </a:p>
          <a:p>
            <a:endParaRPr lang="en-US" sz="3600" dirty="0"/>
          </a:p>
          <a:p>
            <a:pPr lvl="1"/>
            <a:r>
              <a:rPr lang="en-US" sz="3200" dirty="0"/>
              <a:t>Adjust model </a:t>
            </a:r>
            <a:r>
              <a:rPr lang="en-US" sz="3200" b="1" u="sng" dirty="0"/>
              <a:t>state</a:t>
            </a:r>
            <a:r>
              <a:rPr lang="en-US" sz="3200" dirty="0"/>
              <a:t> at that time and location (4D-Var increments) </a:t>
            </a:r>
          </a:p>
          <a:p>
            <a:pPr lvl="1"/>
            <a:r>
              <a:rPr lang="en-US" sz="3200" dirty="0"/>
              <a:t>Adjust estimate of </a:t>
            </a:r>
            <a:r>
              <a:rPr lang="en-US" sz="3200" b="1" u="sng" dirty="0"/>
              <a:t>model bias </a:t>
            </a:r>
            <a:r>
              <a:rPr lang="en-US" sz="3200" dirty="0"/>
              <a:t>(adaptive Weak constraint 4D)</a:t>
            </a:r>
          </a:p>
          <a:p>
            <a:pPr lvl="1"/>
            <a:r>
              <a:rPr lang="en-US" sz="3200" dirty="0"/>
              <a:t>Adjust estimate of </a:t>
            </a:r>
            <a:r>
              <a:rPr lang="en-US" sz="3200" b="1" u="sng" dirty="0"/>
              <a:t>observation bias  </a:t>
            </a:r>
            <a:r>
              <a:rPr lang="en-US" sz="3200" dirty="0"/>
              <a:t>(adaptive constrained VARBC)</a:t>
            </a:r>
          </a:p>
          <a:p>
            <a:pPr lvl="1"/>
            <a:r>
              <a:rPr lang="en-US" sz="3200" b="1" u="sng" dirty="0"/>
              <a:t>Reject</a:t>
            </a:r>
            <a:r>
              <a:rPr lang="en-US" sz="3200" dirty="0"/>
              <a:t> the observation (VARQC / Huber Norm)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4A0CC-736C-FF4B-99C2-422806A5AC37}"/>
              </a:ext>
            </a:extLst>
          </p:cNvPr>
          <p:cNvSpPr txBox="1"/>
          <p:nvPr/>
        </p:nvSpPr>
        <p:spPr>
          <a:xfrm>
            <a:off x="352927" y="5408363"/>
            <a:ext cx="11662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Note </a:t>
            </a:r>
            <a:r>
              <a:rPr lang="en-US" sz="3200" b="1" u="sng" dirty="0">
                <a:solidFill>
                  <a:srgbClr val="FF0000"/>
                </a:solidFill>
              </a:rPr>
              <a:t>all</a:t>
            </a:r>
            <a:r>
              <a:rPr lang="en-US" sz="3200" dirty="0">
                <a:solidFill>
                  <a:srgbClr val="FF0000"/>
                </a:solidFill>
              </a:rPr>
              <a:t> of the above take place automatically + simultaneously, exploiting knowledge of the model and observation random errors</a:t>
            </a:r>
          </a:p>
        </p:txBody>
      </p:sp>
    </p:spTree>
    <p:extLst>
      <p:ext uri="{BB962C8B-B14F-4D97-AF65-F5344CB8AC3E}">
        <p14:creationId xmlns:p14="http://schemas.microsoft.com/office/powerpoint/2010/main" val="131315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4F07-6461-464C-B793-8A32135D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025224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Systematic radiance errors and bias correction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7A595-84B9-0145-B62F-EF7E5288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625" y="1677445"/>
            <a:ext cx="6054625" cy="4056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79E4AC-D667-B147-B02E-14B42FFFA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2780"/>
            <a:ext cx="6140080" cy="41659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4CA0B4-C46D-444C-AA97-EDFEA7A8229B}"/>
              </a:ext>
            </a:extLst>
          </p:cNvPr>
          <p:cNvSpPr txBox="1"/>
          <p:nvPr/>
        </p:nvSpPr>
        <p:spPr>
          <a:xfrm>
            <a:off x="6885637" y="967919"/>
            <a:ext cx="3899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Bias estimated by VARBC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602AF-9483-9549-A04C-68FADEF9F362}"/>
              </a:ext>
            </a:extLst>
          </p:cNvPr>
          <p:cNvSpPr txBox="1"/>
          <p:nvPr/>
        </p:nvSpPr>
        <p:spPr>
          <a:xfrm>
            <a:off x="425598" y="6140590"/>
            <a:ext cx="11428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Inside the 4D-Var, any observations assimilated </a:t>
            </a:r>
            <a:r>
              <a:rPr lang="en-US" sz="2400" b="1" u="sng" dirty="0">
                <a:solidFill>
                  <a:srgbClr val="FF0000"/>
                </a:solidFill>
              </a:rPr>
              <a:t>without</a:t>
            </a:r>
            <a:r>
              <a:rPr lang="en-US" sz="2400" dirty="0">
                <a:solidFill>
                  <a:srgbClr val="FF0000"/>
                </a:solidFill>
              </a:rPr>
              <a:t> bias correction </a:t>
            </a:r>
            <a:r>
              <a:rPr lang="en-US" sz="2400" b="1" u="sng" dirty="0">
                <a:solidFill>
                  <a:srgbClr val="FF0000"/>
                </a:solidFill>
              </a:rPr>
              <a:t>anchor</a:t>
            </a:r>
            <a:r>
              <a:rPr lang="en-US" sz="2400" dirty="0">
                <a:solidFill>
                  <a:srgbClr val="FF0000"/>
                </a:solidFill>
              </a:rPr>
              <a:t> the VARBC </a:t>
            </a:r>
          </a:p>
        </p:txBody>
      </p:sp>
    </p:spTree>
    <p:extLst>
      <p:ext uri="{BB962C8B-B14F-4D97-AF65-F5344CB8AC3E}">
        <p14:creationId xmlns:p14="http://schemas.microsoft.com/office/powerpoint/2010/main" val="298689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4F07-6461-464C-B793-8A32135D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Modelling random radiance error covariances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3D8CE-B895-D447-978E-B03175AE0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3" y="1805411"/>
            <a:ext cx="6196985" cy="3314040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67AC2AFD-68D8-D04C-8FAD-9D5976507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99"/>
          <a:stretch/>
        </p:blipFill>
        <p:spPr>
          <a:xfrm>
            <a:off x="6471058" y="2176047"/>
            <a:ext cx="5564532" cy="2850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A9470B-5EB5-FD4D-B5F2-A89669C16F6C}"/>
              </a:ext>
            </a:extLst>
          </p:cNvPr>
          <p:cNvSpPr txBox="1"/>
          <p:nvPr/>
        </p:nvSpPr>
        <p:spPr>
          <a:xfrm>
            <a:off x="7868936" y="1591272"/>
            <a:ext cx="297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Error magnitude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FB0D4-DE49-8A47-B84A-EF4C1E185150}"/>
              </a:ext>
            </a:extLst>
          </p:cNvPr>
          <p:cNvSpPr txBox="1"/>
          <p:nvPr/>
        </p:nvSpPr>
        <p:spPr>
          <a:xfrm>
            <a:off x="870037" y="1220636"/>
            <a:ext cx="4418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Inter-channel correlation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F70447-80D5-1B4A-BED0-579C88CC296B}"/>
              </a:ext>
            </a:extLst>
          </p:cNvPr>
          <p:cNvSpPr txBox="1"/>
          <p:nvPr/>
        </p:nvSpPr>
        <p:spPr>
          <a:xfrm>
            <a:off x="762000" y="6042026"/>
            <a:ext cx="10291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Note random errors are </a:t>
            </a:r>
            <a:r>
              <a:rPr lang="en-US" sz="4000" u="sng" dirty="0">
                <a:solidFill>
                  <a:srgbClr val="FF0000"/>
                </a:solidFill>
              </a:rPr>
              <a:t>not</a:t>
            </a:r>
            <a:r>
              <a:rPr lang="en-US" sz="4000" dirty="0">
                <a:solidFill>
                  <a:srgbClr val="FF0000"/>
                </a:solidFill>
              </a:rPr>
              <a:t> handled adaptively !</a:t>
            </a:r>
          </a:p>
        </p:txBody>
      </p:sp>
    </p:spTree>
    <p:extLst>
      <p:ext uri="{BB962C8B-B14F-4D97-AF65-F5344CB8AC3E}">
        <p14:creationId xmlns:p14="http://schemas.microsoft.com/office/powerpoint/2010/main" val="88160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17D1-80A7-CB46-B3A6-A8DF85AB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Main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7B68-69FE-6547-B445-A6F8EA56F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56" y="1253331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/>
              <a:t>Tolerances are </a:t>
            </a:r>
            <a:r>
              <a:rPr lang="en-US" sz="2400" b="1" u="sng" dirty="0"/>
              <a:t>very</a:t>
            </a:r>
            <a:r>
              <a:rPr lang="en-US" sz="2400" dirty="0"/>
              <a:t> small – total error budget just a few </a:t>
            </a:r>
            <a:r>
              <a:rPr lang="en-US" sz="2400" b="1" u="sng" dirty="0"/>
              <a:t>0.1s of a kelvin</a:t>
            </a:r>
          </a:p>
          <a:p>
            <a:endParaRPr lang="en-US" sz="2400" dirty="0"/>
          </a:p>
          <a:p>
            <a:r>
              <a:rPr lang="en-US" sz="2400" dirty="0"/>
              <a:t>Big demands on </a:t>
            </a:r>
            <a:r>
              <a:rPr lang="en-US" sz="2400" b="1" u="sng" dirty="0"/>
              <a:t>time stability </a:t>
            </a:r>
            <a:r>
              <a:rPr lang="en-US" sz="2400" dirty="0"/>
              <a:t>(as error models and corrections are adaptive, but cannot evolve quickly…e.g. around an orbit)</a:t>
            </a:r>
          </a:p>
          <a:p>
            <a:endParaRPr lang="en-US" sz="2400" dirty="0"/>
          </a:p>
          <a:p>
            <a:r>
              <a:rPr lang="en-US" sz="2400" dirty="0"/>
              <a:t>Big demands on accuracy of the instrument </a:t>
            </a:r>
            <a:r>
              <a:rPr lang="en-US" sz="2400" b="1" u="sng" dirty="0"/>
              <a:t>and</a:t>
            </a:r>
            <a:r>
              <a:rPr lang="en-US" sz="2400" dirty="0"/>
              <a:t> the radiative transfer (and equally spectral calibration)</a:t>
            </a:r>
          </a:p>
          <a:p>
            <a:endParaRPr lang="en-US" sz="2400" dirty="0"/>
          </a:p>
          <a:p>
            <a:r>
              <a:rPr lang="en-US" sz="2400" dirty="0"/>
              <a:t>Big demands on </a:t>
            </a:r>
            <a:r>
              <a:rPr lang="en-US" sz="2400" b="1" u="sng" dirty="0"/>
              <a:t>corroborative observations </a:t>
            </a:r>
            <a:r>
              <a:rPr lang="en-US" sz="2400" dirty="0"/>
              <a:t>to anchor bias corrections</a:t>
            </a:r>
          </a:p>
          <a:p>
            <a:endParaRPr lang="en-US" sz="2400" dirty="0"/>
          </a:p>
          <a:p>
            <a:r>
              <a:rPr lang="en-US" sz="2400" dirty="0"/>
              <a:t>ECMWF typically assimilates 70+ different sensors in real time and have limited resources available to dedicate to any single sensor that does not meet accuracy / stability standards. Problematic sensors will simply be ignored.</a:t>
            </a:r>
          </a:p>
        </p:txBody>
      </p:sp>
    </p:spTree>
    <p:extLst>
      <p:ext uri="{BB962C8B-B14F-4D97-AF65-F5344CB8AC3E}">
        <p14:creationId xmlns:p14="http://schemas.microsoft.com/office/powerpoint/2010/main" val="3819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303</Words>
  <Application>Microsoft Macintosh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Error handling for satellite radiance observations in NWP</vt:lpstr>
      <vt:lpstr>Context…we have a lot of satellites for global NWP!</vt:lpstr>
      <vt:lpstr>Context…how close are the models and observations ?</vt:lpstr>
      <vt:lpstr>What do observations do in our systems ? </vt:lpstr>
      <vt:lpstr>Systematic radiance errors and bias correction </vt:lpstr>
      <vt:lpstr>Modelling random radiance error covariances </vt:lpstr>
      <vt:lpstr>Main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 radiance observations in NWP</dc:title>
  <dc:creator>Tony McNally</dc:creator>
  <cp:lastModifiedBy>Tony McNally</cp:lastModifiedBy>
  <cp:revision>12</cp:revision>
  <dcterms:created xsi:type="dcterms:W3CDTF">2021-03-15T13:41:56Z</dcterms:created>
  <dcterms:modified xsi:type="dcterms:W3CDTF">2021-03-15T15:09:59Z</dcterms:modified>
</cp:coreProperties>
</file>