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8"/>
  </p:notesMasterIdLst>
  <p:sldIdLst>
    <p:sldId id="256" r:id="rId2"/>
    <p:sldId id="257" r:id="rId3"/>
    <p:sldId id="258" r:id="rId4"/>
    <p:sldId id="259" r:id="rId5"/>
    <p:sldId id="260" r:id="rId6"/>
    <p:sldId id="261" r:id="rId7"/>
    <p:sldId id="364" r:id="rId8"/>
    <p:sldId id="365" r:id="rId9"/>
    <p:sldId id="264" r:id="rId10"/>
    <p:sldId id="265" r:id="rId11"/>
    <p:sldId id="266" r:id="rId12"/>
    <p:sldId id="275" r:id="rId13"/>
    <p:sldId id="276" r:id="rId14"/>
    <p:sldId id="277" r:id="rId15"/>
    <p:sldId id="279" r:id="rId16"/>
    <p:sldId id="267" r:id="rId17"/>
    <p:sldId id="268" r:id="rId18"/>
    <p:sldId id="269" r:id="rId19"/>
    <p:sldId id="270" r:id="rId20"/>
    <p:sldId id="280" r:id="rId21"/>
    <p:sldId id="271" r:id="rId22"/>
    <p:sldId id="272" r:id="rId23"/>
    <p:sldId id="273" r:id="rId24"/>
    <p:sldId id="281" r:id="rId25"/>
    <p:sldId id="274" r:id="rId26"/>
    <p:sldId id="278" r:id="rId27"/>
  </p:sldIdLst>
  <p:sldSz cx="9144000" cy="6858000" type="screen4x3"/>
  <p:notesSz cx="7023100" cy="9309100"/>
  <p:embeddedFontLst>
    <p:embeddedFont>
      <p:font typeface="Arial Narrow" panose="020B0604020202020204" pitchFamily="34" charset="0"/>
      <p:regular r:id="rId29"/>
      <p:bold r:id="rId30"/>
      <p:italic r:id="rId31"/>
      <p:boldItalic r:id="rId32"/>
    </p:embeddedFont>
    <p:embeddedFont>
      <p:font typeface="Calibri" panose="020F0502020204030204" pitchFamily="34" charset="0"/>
      <p:regular r:id="rId33"/>
      <p:bold r:id="rId34"/>
      <p:italic r:id="rId35"/>
      <p:boldItalic r:id="rId36"/>
    </p:embeddedFont>
    <p:embeddedFont>
      <p:font typeface="Libre Franklin Medium" pitchFamily="2" charset="77"/>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4320">
          <p15:clr>
            <a:srgbClr val="A4A3A4"/>
          </p15:clr>
        </p15:guide>
        <p15:guide id="2">
          <p15:clr>
            <a:srgbClr val="A4A3A4"/>
          </p15:clr>
        </p15:guide>
      </p15:sldGuideLst>
    </p:ext>
    <p:ext uri="{2D200454-40CA-4A62-9FC3-DE9A4176ACB9}">
      <p15:notesGuideLst xmlns:p15="http://schemas.microsoft.com/office/powerpoint/2012/main">
        <p15:guide id="1" orient="horz" pos="2936">
          <p15:clr>
            <a:srgbClr val="A4A3A4"/>
          </p15:clr>
        </p15:guide>
        <p15:guide id="2" pos="2216">
          <p15:clr>
            <a:srgbClr val="A4A3A4"/>
          </p15:clr>
        </p15:guide>
        <p15:guide id="3" orient="horz" pos="2932">
          <p15:clr>
            <a:srgbClr val="A4A3A4"/>
          </p15:clr>
        </p15:guide>
        <p15:guide id="4" pos="2212">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1" roundtripDataSignature="AMtx7mhnaUdFPT0YI9QJnOFpuzszh/gZo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AA10C91-BB3F-4CDE-B175-FE95095EEC18}">
  <a:tblStyle styleId="{BAA10C91-BB3F-4CDE-B175-FE95095EEC18}"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5BE1E82F-EE92-48AB-9DA7-9B1A8B7F4913}"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A4B3E5EA-005C-432F-A6AE-50722C746912}" styleName="Table_2">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524"/>
    <p:restoredTop sz="97426"/>
  </p:normalViewPr>
  <p:slideViewPr>
    <p:cSldViewPr snapToGrid="0">
      <p:cViewPr varScale="1">
        <p:scale>
          <a:sx n="124" d="100"/>
          <a:sy n="124" d="100"/>
        </p:scale>
        <p:origin x="2240" y="176"/>
      </p:cViewPr>
      <p:guideLst>
        <p:guide orient="horz" pos="4320"/>
        <p:guide/>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936"/>
        <p:guide pos="2216"/>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20" Type="http://schemas.openxmlformats.org/officeDocument/2006/relationships/slide" Target="slides/slide19.xml"/><Relationship Id="rId41"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dt" idx="10"/>
          </p:nvPr>
        </p:nvSpPr>
        <p:spPr>
          <a:xfrm>
            <a:off x="3978133" y="0"/>
            <a:ext cx="3043343" cy="310303"/>
          </a:xfrm>
          <a:prstGeom prst="rect">
            <a:avLst/>
          </a:prstGeom>
          <a:noFill/>
          <a:ln>
            <a:noFill/>
          </a:ln>
        </p:spPr>
        <p:txBody>
          <a:bodyPr spcFirstLastPara="1" wrap="square" lIns="93300" tIns="46650" rIns="93300" bIns="4665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Arial Narrow"/>
                <a:ea typeface="Arial Narrow"/>
                <a:cs typeface="Arial Narrow"/>
                <a:sym typeface="Arial Narrow"/>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dirty="0"/>
          </a:p>
        </p:txBody>
      </p:sp>
      <p:sp>
        <p:nvSpPr>
          <p:cNvPr id="4" name="Google Shape;4;n"/>
          <p:cNvSpPr>
            <a:spLocks noGrp="1" noRot="1" noChangeAspect="1"/>
          </p:cNvSpPr>
          <p:nvPr>
            <p:ph type="sldImg" idx="2"/>
          </p:nvPr>
        </p:nvSpPr>
        <p:spPr>
          <a:xfrm>
            <a:off x="719138" y="387350"/>
            <a:ext cx="5584825" cy="41894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 name="Google Shape;5;n"/>
          <p:cNvSpPr txBox="1">
            <a:spLocks noGrp="1"/>
          </p:cNvSpPr>
          <p:nvPr>
            <p:ph type="body" idx="1"/>
          </p:nvPr>
        </p:nvSpPr>
        <p:spPr>
          <a:xfrm>
            <a:off x="702310" y="4732126"/>
            <a:ext cx="5618480" cy="3878792"/>
          </a:xfrm>
          <a:prstGeom prst="rect">
            <a:avLst/>
          </a:prstGeom>
          <a:noFill/>
          <a:ln>
            <a:noFill/>
          </a:ln>
        </p:spPr>
        <p:txBody>
          <a:bodyPr spcFirstLastPara="1" wrap="square" lIns="93300" tIns="46650" rIns="93300" bIns="46650" anchor="t" anchorCtr="0">
            <a:noAutofit/>
          </a:bodyPr>
          <a:lstStyle>
            <a:lvl1pPr marL="457200" marR="0" lvl="0"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Narrow"/>
                <a:ea typeface="Arial Narrow"/>
                <a:cs typeface="Arial Narrow"/>
                <a:sym typeface="Arial Narrow"/>
              </a:defRPr>
            </a:lvl1pPr>
            <a:lvl2pPr marL="914400" marR="0" lvl="1"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Narrow"/>
                <a:ea typeface="Arial Narrow"/>
                <a:cs typeface="Arial Narrow"/>
                <a:sym typeface="Arial Narrow"/>
              </a:defRPr>
            </a:lvl2pPr>
            <a:lvl3pPr marL="1371600" marR="0" lvl="2"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Narrow"/>
                <a:ea typeface="Arial Narrow"/>
                <a:cs typeface="Arial Narrow"/>
                <a:sym typeface="Arial Narrow"/>
              </a:defRPr>
            </a:lvl3pPr>
            <a:lvl4pPr marL="1828800" marR="0" lvl="3"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Narrow"/>
                <a:ea typeface="Arial Narrow"/>
                <a:cs typeface="Arial Narrow"/>
                <a:sym typeface="Arial Narrow"/>
              </a:defRPr>
            </a:lvl4pPr>
            <a:lvl5pPr marL="2286000" marR="0" lvl="4" indent="-342900" algn="l" rtl="0">
              <a:lnSpc>
                <a:spcPct val="100000"/>
              </a:lnSpc>
              <a:spcBef>
                <a:spcPts val="0"/>
              </a:spcBef>
              <a:spcAft>
                <a:spcPts val="0"/>
              </a:spcAft>
              <a:buClr>
                <a:srgbClr val="000000"/>
              </a:buClr>
              <a:buSzPts val="1800"/>
              <a:buFont typeface="Arial"/>
              <a:buChar char="•"/>
              <a:defRPr sz="1800" b="0" i="0" u="none" strike="noStrike" cap="none">
                <a:solidFill>
                  <a:srgbClr val="000000"/>
                </a:solidFill>
                <a:latin typeface="Arial Narrow"/>
                <a:ea typeface="Arial Narrow"/>
                <a:cs typeface="Arial Narrow"/>
                <a:sym typeface="Arial Narrow"/>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6" name="Google Shape;6;n"/>
          <p:cNvSpPr txBox="1">
            <a:spLocks noGrp="1"/>
          </p:cNvSpPr>
          <p:nvPr>
            <p:ph type="sldNum" idx="12"/>
          </p:nvPr>
        </p:nvSpPr>
        <p:spPr>
          <a:xfrm>
            <a:off x="3978133" y="8842031"/>
            <a:ext cx="3043343" cy="465455"/>
          </a:xfrm>
          <a:prstGeom prst="rect">
            <a:avLst/>
          </a:prstGeom>
          <a:noFill/>
          <a:ln>
            <a:noFill/>
          </a:ln>
        </p:spPr>
        <p:txBody>
          <a:bodyPr spcFirstLastPara="1" wrap="square" lIns="93300" tIns="46650" rIns="93300" bIns="4665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Narrow"/>
                <a:ea typeface="Arial Narrow"/>
                <a:cs typeface="Arial Narrow"/>
                <a:sym typeface="Arial Narrow"/>
              </a:rPr>
              <a:t>‹#›</a:t>
            </a:fld>
            <a:endParaRPr sz="1200" b="0" i="0" u="none" strike="noStrike" cap="none" dirty="0">
              <a:solidFill>
                <a:srgbClr val="000000"/>
              </a:solidFill>
              <a:latin typeface="Arial Narrow"/>
              <a:ea typeface="Arial Narrow"/>
              <a:cs typeface="Arial Narrow"/>
              <a:sym typeface="Arial Narrow"/>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1:notes"/>
          <p:cNvSpPr>
            <a:spLocks noGrp="1" noRot="1" noChangeAspect="1"/>
          </p:cNvSpPr>
          <p:nvPr>
            <p:ph type="sldImg" idx="2"/>
          </p:nvPr>
        </p:nvSpPr>
        <p:spPr>
          <a:xfrm>
            <a:off x="719138" y="387350"/>
            <a:ext cx="5584825" cy="41894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1:notes"/>
          <p:cNvSpPr txBox="1">
            <a:spLocks noGrp="1"/>
          </p:cNvSpPr>
          <p:nvPr>
            <p:ph type="body" idx="1"/>
          </p:nvPr>
        </p:nvSpPr>
        <p:spPr>
          <a:xfrm>
            <a:off x="702310" y="4732126"/>
            <a:ext cx="5618480" cy="3878792"/>
          </a:xfrm>
          <a:prstGeom prst="rect">
            <a:avLst/>
          </a:prstGeom>
          <a:noFill/>
          <a:ln>
            <a:noFill/>
          </a:ln>
        </p:spPr>
        <p:txBody>
          <a:bodyPr spcFirstLastPara="1" wrap="square" lIns="93300" tIns="46650" rIns="93300" bIns="46650" anchor="t" anchorCtr="0">
            <a:noAutofit/>
          </a:bodyPr>
          <a:lstStyle/>
          <a:p>
            <a:pPr marL="285750" lvl="0" indent="-171450" algn="l" rtl="0">
              <a:lnSpc>
                <a:spcPct val="100000"/>
              </a:lnSpc>
              <a:spcBef>
                <a:spcPts val="0"/>
              </a:spcBef>
              <a:spcAft>
                <a:spcPts val="0"/>
              </a:spcAft>
              <a:buClr>
                <a:srgbClr val="000000"/>
              </a:buClr>
              <a:buSzPts val="1800"/>
              <a:buNone/>
            </a:pPr>
            <a:endParaRPr dirty="0"/>
          </a:p>
        </p:txBody>
      </p:sp>
      <p:sp>
        <p:nvSpPr>
          <p:cNvPr id="123" name="Google Shape;123;p1:notes"/>
          <p:cNvSpPr txBox="1">
            <a:spLocks noGrp="1"/>
          </p:cNvSpPr>
          <p:nvPr>
            <p:ph type="sldNum" idx="12"/>
          </p:nvPr>
        </p:nvSpPr>
        <p:spPr>
          <a:xfrm>
            <a:off x="3978133" y="8842031"/>
            <a:ext cx="3043343" cy="465455"/>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rPr>
              <a:t>1</a:t>
            </a:fld>
            <a:endParaRPr dirty="0">
              <a:solidFill>
                <a:srgbClr val="000000"/>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114e0ea71e0_0_35:notes"/>
          <p:cNvSpPr>
            <a:spLocks noGrp="1" noRot="1" noChangeAspect="1"/>
          </p:cNvSpPr>
          <p:nvPr>
            <p:ph type="sldImg" idx="2"/>
          </p:nvPr>
        </p:nvSpPr>
        <p:spPr>
          <a:xfrm>
            <a:off x="719138" y="387350"/>
            <a:ext cx="5584825" cy="41894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8" name="Google Shape;188;g114e0ea71e0_0_35:notes"/>
          <p:cNvSpPr txBox="1">
            <a:spLocks noGrp="1"/>
          </p:cNvSpPr>
          <p:nvPr>
            <p:ph type="body" idx="1"/>
          </p:nvPr>
        </p:nvSpPr>
        <p:spPr>
          <a:xfrm>
            <a:off x="702310" y="4732126"/>
            <a:ext cx="5618400" cy="3878700"/>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800"/>
              <a:buNone/>
            </a:pPr>
            <a:endParaRPr dirty="0"/>
          </a:p>
        </p:txBody>
      </p:sp>
      <p:sp>
        <p:nvSpPr>
          <p:cNvPr id="189" name="Google Shape;189;g114e0ea71e0_0_35:notes"/>
          <p:cNvSpPr txBox="1">
            <a:spLocks noGrp="1"/>
          </p:cNvSpPr>
          <p:nvPr>
            <p:ph type="sldNum" idx="12"/>
          </p:nvPr>
        </p:nvSpPr>
        <p:spPr>
          <a:xfrm>
            <a:off x="3978133" y="8842031"/>
            <a:ext cx="3043200" cy="4656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11</a:t>
            </a:fld>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1153dc8c21b_0_6:notes"/>
          <p:cNvSpPr>
            <a:spLocks noGrp="1" noRot="1" noChangeAspect="1"/>
          </p:cNvSpPr>
          <p:nvPr>
            <p:ph type="sldImg" idx="2"/>
          </p:nvPr>
        </p:nvSpPr>
        <p:spPr>
          <a:xfrm>
            <a:off x="719138" y="387350"/>
            <a:ext cx="5584825" cy="41894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g1153dc8c21b_0_6:notes"/>
          <p:cNvSpPr txBox="1">
            <a:spLocks noGrp="1"/>
          </p:cNvSpPr>
          <p:nvPr>
            <p:ph type="body" idx="1"/>
          </p:nvPr>
        </p:nvSpPr>
        <p:spPr>
          <a:xfrm>
            <a:off x="702310" y="4732126"/>
            <a:ext cx="5618400" cy="3878700"/>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800"/>
              <a:buNone/>
            </a:pPr>
            <a:endParaRPr dirty="0"/>
          </a:p>
        </p:txBody>
      </p:sp>
      <p:sp>
        <p:nvSpPr>
          <p:cNvPr id="246" name="Google Shape;246;g1153dc8c21b_0_6:notes"/>
          <p:cNvSpPr txBox="1">
            <a:spLocks noGrp="1"/>
          </p:cNvSpPr>
          <p:nvPr>
            <p:ph type="sldNum" idx="12"/>
          </p:nvPr>
        </p:nvSpPr>
        <p:spPr>
          <a:xfrm>
            <a:off x="3978133" y="8842031"/>
            <a:ext cx="3043200" cy="4656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12</a:t>
            </a:fld>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p36:notes"/>
          <p:cNvSpPr txBox="1">
            <a:spLocks noGrp="1"/>
          </p:cNvSpPr>
          <p:nvPr>
            <p:ph type="body" idx="1"/>
          </p:nvPr>
        </p:nvSpPr>
        <p:spPr>
          <a:xfrm>
            <a:off x="702310" y="4732126"/>
            <a:ext cx="5618480" cy="3878792"/>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800"/>
              <a:buNone/>
            </a:pPr>
            <a:endParaRPr dirty="0"/>
          </a:p>
        </p:txBody>
      </p:sp>
      <p:sp>
        <p:nvSpPr>
          <p:cNvPr id="253" name="Google Shape;253;p36:notes"/>
          <p:cNvSpPr>
            <a:spLocks noGrp="1" noRot="1" noChangeAspect="1"/>
          </p:cNvSpPr>
          <p:nvPr>
            <p:ph type="sldImg" idx="2"/>
          </p:nvPr>
        </p:nvSpPr>
        <p:spPr>
          <a:xfrm>
            <a:off x="719138" y="387350"/>
            <a:ext cx="5584825" cy="41894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6"/>
        <p:cNvGrpSpPr/>
        <p:nvPr/>
      </p:nvGrpSpPr>
      <p:grpSpPr>
        <a:xfrm>
          <a:off x="0" y="0"/>
          <a:ext cx="0" cy="0"/>
          <a:chOff x="0" y="0"/>
          <a:chExt cx="0" cy="0"/>
        </a:xfrm>
      </p:grpSpPr>
      <p:sp>
        <p:nvSpPr>
          <p:cNvPr id="257" name="Google Shape;257;p37:notes"/>
          <p:cNvSpPr txBox="1">
            <a:spLocks noGrp="1"/>
          </p:cNvSpPr>
          <p:nvPr>
            <p:ph type="body" idx="1"/>
          </p:nvPr>
        </p:nvSpPr>
        <p:spPr>
          <a:xfrm>
            <a:off x="846138" y="5159107"/>
            <a:ext cx="5630862" cy="1231106"/>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rgbClr val="000000"/>
              </a:buClr>
              <a:buSzPts val="1400"/>
              <a:buNone/>
            </a:pPr>
            <a:endParaRPr dirty="0"/>
          </a:p>
        </p:txBody>
      </p:sp>
      <p:sp>
        <p:nvSpPr>
          <p:cNvPr id="258" name="Google Shape;258;p37:notes"/>
          <p:cNvSpPr>
            <a:spLocks noGrp="1" noRot="1" noChangeAspect="1"/>
          </p:cNvSpPr>
          <p:nvPr>
            <p:ph type="sldImg" idx="2"/>
          </p:nvPr>
        </p:nvSpPr>
        <p:spPr>
          <a:xfrm>
            <a:off x="846138" y="601663"/>
            <a:ext cx="5630862" cy="42243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dk1"/>
            </a:solidFill>
            <a:prstDash val="solid"/>
            <a:miter lim="800000"/>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9"/>
        <p:cNvGrpSpPr/>
        <p:nvPr/>
      </p:nvGrpSpPr>
      <p:grpSpPr>
        <a:xfrm>
          <a:off x="0" y="0"/>
          <a:ext cx="0" cy="0"/>
          <a:chOff x="0" y="0"/>
          <a:chExt cx="0" cy="0"/>
        </a:xfrm>
      </p:grpSpPr>
      <p:sp>
        <p:nvSpPr>
          <p:cNvPr id="270" name="Google Shape;270;p14:notes"/>
          <p:cNvSpPr>
            <a:spLocks noGrp="1" noRot="1" noChangeAspect="1"/>
          </p:cNvSpPr>
          <p:nvPr>
            <p:ph type="sldImg" idx="2"/>
          </p:nvPr>
        </p:nvSpPr>
        <p:spPr>
          <a:xfrm>
            <a:off x="846138" y="601663"/>
            <a:ext cx="5630862" cy="42243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dk1"/>
            </a:solidFill>
            <a:prstDash val="solid"/>
            <a:miter lim="800000"/>
            <a:headEnd type="none" w="sm" len="sm"/>
            <a:tailEnd type="none" w="sm" len="sm"/>
          </a:ln>
        </p:spPr>
      </p:sp>
      <p:sp>
        <p:nvSpPr>
          <p:cNvPr id="271" name="Google Shape;271;p14:notes"/>
          <p:cNvSpPr txBox="1">
            <a:spLocks noGrp="1"/>
          </p:cNvSpPr>
          <p:nvPr>
            <p:ph type="body" idx="1"/>
          </p:nvPr>
        </p:nvSpPr>
        <p:spPr>
          <a:xfrm>
            <a:off x="846138" y="5159107"/>
            <a:ext cx="5630862" cy="1231106"/>
          </a:xfrm>
          <a:prstGeom prst="rect">
            <a:avLst/>
          </a:prstGeom>
          <a:noFill/>
          <a:ln>
            <a:noFill/>
          </a:ln>
        </p:spPr>
        <p:txBody>
          <a:bodyPr spcFirstLastPara="1" wrap="square" lIns="0" tIns="0" rIns="0" bIns="0" anchor="t" anchorCtr="0">
            <a:spAutoFit/>
          </a:bodyPr>
          <a:lstStyle/>
          <a:p>
            <a:pPr marL="457200" marR="0" lvl="0" indent="-228600" algn="l" rtl="0">
              <a:lnSpc>
                <a:spcPct val="100000"/>
              </a:lnSpc>
              <a:spcBef>
                <a:spcPts val="0"/>
              </a:spcBef>
              <a:spcAft>
                <a:spcPts val="0"/>
              </a:spcAft>
              <a:buClr>
                <a:srgbClr val="000000"/>
              </a:buClr>
              <a:buSzPts val="1400"/>
              <a:buFont typeface="Arial"/>
              <a:buNone/>
            </a:pPr>
            <a:endParaRPr dirty="0"/>
          </a:p>
        </p:txBody>
      </p:sp>
      <p:sp>
        <p:nvSpPr>
          <p:cNvPr id="272" name="Google Shape;272;p14:notes"/>
          <p:cNvSpPr txBox="1">
            <a:spLocks noGrp="1"/>
          </p:cNvSpPr>
          <p:nvPr>
            <p:ph type="sldNum" idx="12"/>
          </p:nvPr>
        </p:nvSpPr>
        <p:spPr>
          <a:xfrm>
            <a:off x="6289448" y="9227281"/>
            <a:ext cx="187552" cy="184666"/>
          </a:xfrm>
          <a:prstGeom prst="rect">
            <a:avLst/>
          </a:prstGeom>
          <a:noFill/>
          <a:ln>
            <a:noFill/>
          </a:ln>
        </p:spPr>
        <p:txBody>
          <a:bodyPr spcFirstLastPara="1" wrap="square" lIns="0" tIns="0" rIns="0" bIns="0" anchor="b" anchorCtr="0">
            <a:spAutoFit/>
          </a:bodyPr>
          <a:lstStyle/>
          <a:p>
            <a:pPr marL="0" marR="0" lvl="0" indent="0" algn="r" rtl="0">
              <a:lnSpc>
                <a:spcPct val="100000"/>
              </a:lnSpc>
              <a:spcBef>
                <a:spcPts val="0"/>
              </a:spcBef>
              <a:spcAft>
                <a:spcPts val="0"/>
              </a:spcAft>
              <a:buClr>
                <a:schemeClr val="dk1"/>
              </a:buClr>
              <a:buSzPts val="1200"/>
              <a:buFont typeface="Arial"/>
              <a:buNone/>
            </a:pPr>
            <a:fld id="{00000000-1234-1234-1234-123412341234}" type="slidenum">
              <a:rPr lang="en-US" sz="1200" b="0" i="0" u="none" strike="noStrike" cap="none">
                <a:solidFill>
                  <a:schemeClr val="dk1"/>
                </a:solidFill>
                <a:latin typeface="Arial"/>
                <a:ea typeface="Arial"/>
                <a:cs typeface="Arial"/>
                <a:sym typeface="Arial"/>
              </a:rPr>
              <a:t>15</a:t>
            </a:fld>
            <a:endParaRPr sz="1200" b="0" i="0" u="none" strike="noStrike" cap="none" dirty="0">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8:notes"/>
          <p:cNvSpPr txBox="1">
            <a:spLocks noGrp="1"/>
          </p:cNvSpPr>
          <p:nvPr>
            <p:ph type="body" idx="1"/>
          </p:nvPr>
        </p:nvSpPr>
        <p:spPr>
          <a:xfrm>
            <a:off x="702310" y="4732126"/>
            <a:ext cx="5618480" cy="3878792"/>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800"/>
              <a:buNone/>
            </a:pPr>
            <a:endParaRPr dirty="0"/>
          </a:p>
        </p:txBody>
      </p:sp>
      <p:sp>
        <p:nvSpPr>
          <p:cNvPr id="196" name="Google Shape;196;p8:notes"/>
          <p:cNvSpPr>
            <a:spLocks noGrp="1" noRot="1" noChangeAspect="1"/>
          </p:cNvSpPr>
          <p:nvPr>
            <p:ph type="sldImg" idx="2"/>
          </p:nvPr>
        </p:nvSpPr>
        <p:spPr>
          <a:xfrm>
            <a:off x="719138" y="387350"/>
            <a:ext cx="5584825" cy="41894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201674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114e0ea71e0_0_46:notes"/>
          <p:cNvSpPr>
            <a:spLocks noGrp="1" noRot="1" noChangeAspect="1"/>
          </p:cNvSpPr>
          <p:nvPr>
            <p:ph type="sldImg" idx="2"/>
          </p:nvPr>
        </p:nvSpPr>
        <p:spPr>
          <a:xfrm>
            <a:off x="719138" y="387350"/>
            <a:ext cx="5584825" cy="41894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1" name="Google Shape;201;g114e0ea71e0_0_46:notes"/>
          <p:cNvSpPr txBox="1">
            <a:spLocks noGrp="1"/>
          </p:cNvSpPr>
          <p:nvPr>
            <p:ph type="body" idx="1"/>
          </p:nvPr>
        </p:nvSpPr>
        <p:spPr>
          <a:xfrm>
            <a:off x="702310" y="4732126"/>
            <a:ext cx="5618400" cy="3878700"/>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800"/>
              <a:buNone/>
            </a:pPr>
            <a:endParaRPr dirty="0"/>
          </a:p>
        </p:txBody>
      </p:sp>
      <p:sp>
        <p:nvSpPr>
          <p:cNvPr id="202" name="Google Shape;202;g114e0ea71e0_0_46:notes"/>
          <p:cNvSpPr txBox="1">
            <a:spLocks noGrp="1"/>
          </p:cNvSpPr>
          <p:nvPr>
            <p:ph type="sldNum" idx="12"/>
          </p:nvPr>
        </p:nvSpPr>
        <p:spPr>
          <a:xfrm>
            <a:off x="3978133" y="8842031"/>
            <a:ext cx="3043200" cy="4656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17</a:t>
            </a:fld>
            <a:endParaRPr dirty="0"/>
          </a:p>
        </p:txBody>
      </p:sp>
    </p:spTree>
    <p:extLst>
      <p:ext uri="{BB962C8B-B14F-4D97-AF65-F5344CB8AC3E}">
        <p14:creationId xmlns:p14="http://schemas.microsoft.com/office/powerpoint/2010/main" val="35181695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9:notes"/>
          <p:cNvSpPr>
            <a:spLocks noGrp="1" noRot="1" noChangeAspect="1"/>
          </p:cNvSpPr>
          <p:nvPr>
            <p:ph type="sldImg" idx="2"/>
          </p:nvPr>
        </p:nvSpPr>
        <p:spPr>
          <a:xfrm>
            <a:off x="719138" y="387350"/>
            <a:ext cx="5584825" cy="41894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8" name="Google Shape;208;p9:notes"/>
          <p:cNvSpPr txBox="1">
            <a:spLocks noGrp="1"/>
          </p:cNvSpPr>
          <p:nvPr>
            <p:ph type="body" idx="1"/>
          </p:nvPr>
        </p:nvSpPr>
        <p:spPr>
          <a:xfrm>
            <a:off x="702310" y="4732126"/>
            <a:ext cx="5618400" cy="3878700"/>
          </a:xfrm>
          <a:prstGeom prst="rect">
            <a:avLst/>
          </a:prstGeom>
          <a:noFill/>
          <a:ln>
            <a:noFill/>
          </a:ln>
        </p:spPr>
        <p:txBody>
          <a:bodyPr spcFirstLastPara="1" wrap="square" lIns="93300" tIns="46650" rIns="93300" bIns="46650" anchor="t" anchorCtr="0">
            <a:noAutofit/>
          </a:bodyPr>
          <a:lstStyle/>
          <a:p>
            <a:pPr marL="457200" marR="0" lvl="0" indent="-342900" algn="l" rtl="0">
              <a:lnSpc>
                <a:spcPct val="100000"/>
              </a:lnSpc>
              <a:spcBef>
                <a:spcPts val="0"/>
              </a:spcBef>
              <a:spcAft>
                <a:spcPts val="0"/>
              </a:spcAft>
              <a:buClr>
                <a:srgbClr val="000000"/>
              </a:buClr>
              <a:buSzPts val="1800"/>
              <a:buFont typeface="Arial"/>
              <a:buChar char="•"/>
            </a:pPr>
            <a:r>
              <a:rPr lang="en-US" sz="1800" b="0" i="0" u="none" strike="noStrike" cap="none" dirty="0">
                <a:solidFill>
                  <a:srgbClr val="000000"/>
                </a:solidFill>
                <a:latin typeface="Arial Narrow"/>
                <a:ea typeface="Arial Narrow"/>
                <a:cs typeface="Arial Narrow"/>
                <a:sym typeface="Arial Narrow"/>
              </a:rPr>
              <a:t>The purpose of the Core Systems performance Assessment Team (Core-SAT) is to provide authoritative scientific and performance assessment support to NESDIS in its efforts to plan for the next generation of environmental remote sensing satellite programs. The primary area of support will be on codifying performance requirements and conducting scientific investigations to answer questions that arise in the course of architecture, formulation, and execution design steps and to assess resulting performances against NESDIS mission requirements. </a:t>
            </a:r>
            <a:endParaRPr dirty="0"/>
          </a:p>
        </p:txBody>
      </p:sp>
      <p:sp>
        <p:nvSpPr>
          <p:cNvPr id="209" name="Google Shape;209;p9:notes"/>
          <p:cNvSpPr txBox="1">
            <a:spLocks noGrp="1"/>
          </p:cNvSpPr>
          <p:nvPr>
            <p:ph type="sldNum" idx="12"/>
          </p:nvPr>
        </p:nvSpPr>
        <p:spPr>
          <a:xfrm>
            <a:off x="3978133" y="8842031"/>
            <a:ext cx="3043200" cy="4656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18</a:t>
            </a:fld>
            <a:endParaRPr dirty="0"/>
          </a:p>
        </p:txBody>
      </p:sp>
    </p:spTree>
    <p:extLst>
      <p:ext uri="{BB962C8B-B14F-4D97-AF65-F5344CB8AC3E}">
        <p14:creationId xmlns:p14="http://schemas.microsoft.com/office/powerpoint/2010/main" val="5539144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5:notes"/>
          <p:cNvSpPr>
            <a:spLocks noGrp="1" noRot="1" noChangeAspect="1"/>
          </p:cNvSpPr>
          <p:nvPr>
            <p:ph type="sldImg" idx="2"/>
          </p:nvPr>
        </p:nvSpPr>
        <p:spPr>
          <a:xfrm>
            <a:off x="719138" y="387350"/>
            <a:ext cx="5584825" cy="41894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15:notes"/>
          <p:cNvSpPr txBox="1">
            <a:spLocks noGrp="1"/>
          </p:cNvSpPr>
          <p:nvPr>
            <p:ph type="body" idx="1"/>
          </p:nvPr>
        </p:nvSpPr>
        <p:spPr>
          <a:xfrm>
            <a:off x="702310" y="4732126"/>
            <a:ext cx="5618400" cy="3878700"/>
          </a:xfrm>
          <a:prstGeom prst="rect">
            <a:avLst/>
          </a:prstGeom>
          <a:noFill/>
          <a:ln>
            <a:noFill/>
          </a:ln>
        </p:spPr>
        <p:txBody>
          <a:bodyPr spcFirstLastPara="1" wrap="square" lIns="93300" tIns="46650" rIns="93300" bIns="46650" anchor="t" anchorCtr="0">
            <a:noAutofit/>
          </a:bodyPr>
          <a:lstStyle/>
          <a:p>
            <a:pPr marL="457200" marR="0" lvl="0" indent="-22860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Arial Narrow"/>
              <a:ea typeface="Arial Narrow"/>
              <a:cs typeface="Arial Narrow"/>
              <a:sym typeface="Arial Narrow"/>
            </a:endParaRPr>
          </a:p>
        </p:txBody>
      </p:sp>
      <p:sp>
        <p:nvSpPr>
          <p:cNvPr id="216" name="Google Shape;216;p15:notes"/>
          <p:cNvSpPr txBox="1">
            <a:spLocks noGrp="1"/>
          </p:cNvSpPr>
          <p:nvPr>
            <p:ph type="sldNum" idx="12"/>
          </p:nvPr>
        </p:nvSpPr>
        <p:spPr>
          <a:xfrm>
            <a:off x="3978133" y="8842031"/>
            <a:ext cx="3043200" cy="4656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19</a:t>
            </a:fld>
            <a:endParaRPr dirty="0"/>
          </a:p>
        </p:txBody>
      </p:sp>
    </p:spTree>
    <p:extLst>
      <p:ext uri="{BB962C8B-B14F-4D97-AF65-F5344CB8AC3E}">
        <p14:creationId xmlns:p14="http://schemas.microsoft.com/office/powerpoint/2010/main" val="27167557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15:notes"/>
          <p:cNvSpPr>
            <a:spLocks noGrp="1" noRot="1" noChangeAspect="1"/>
          </p:cNvSpPr>
          <p:nvPr>
            <p:ph type="sldImg" idx="2"/>
          </p:nvPr>
        </p:nvSpPr>
        <p:spPr>
          <a:xfrm>
            <a:off x="719138" y="387350"/>
            <a:ext cx="5584825" cy="41894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5" name="Google Shape;215;p15:notes"/>
          <p:cNvSpPr txBox="1">
            <a:spLocks noGrp="1"/>
          </p:cNvSpPr>
          <p:nvPr>
            <p:ph type="body" idx="1"/>
          </p:nvPr>
        </p:nvSpPr>
        <p:spPr>
          <a:xfrm>
            <a:off x="702310" y="4732126"/>
            <a:ext cx="5618400" cy="3878700"/>
          </a:xfrm>
          <a:prstGeom prst="rect">
            <a:avLst/>
          </a:prstGeom>
          <a:noFill/>
          <a:ln>
            <a:noFill/>
          </a:ln>
        </p:spPr>
        <p:txBody>
          <a:bodyPr spcFirstLastPara="1" wrap="square" lIns="93300" tIns="46650" rIns="93300" bIns="46650" anchor="t" anchorCtr="0">
            <a:noAutofit/>
          </a:bodyPr>
          <a:lstStyle/>
          <a:p>
            <a:pPr marL="457200" marR="0" lvl="0" indent="-228600" algn="l" rtl="0">
              <a:lnSpc>
                <a:spcPct val="100000"/>
              </a:lnSpc>
              <a:spcBef>
                <a:spcPts val="0"/>
              </a:spcBef>
              <a:spcAft>
                <a:spcPts val="0"/>
              </a:spcAft>
              <a:buClr>
                <a:srgbClr val="000000"/>
              </a:buClr>
              <a:buSzPts val="1800"/>
              <a:buFont typeface="Arial"/>
              <a:buNone/>
            </a:pPr>
            <a:endParaRPr sz="1800" b="0" i="0" u="none" strike="noStrike" cap="none" dirty="0">
              <a:solidFill>
                <a:srgbClr val="000000"/>
              </a:solidFill>
              <a:latin typeface="Arial Narrow"/>
              <a:ea typeface="Arial Narrow"/>
              <a:cs typeface="Arial Narrow"/>
              <a:sym typeface="Arial Narrow"/>
            </a:endParaRPr>
          </a:p>
        </p:txBody>
      </p:sp>
      <p:sp>
        <p:nvSpPr>
          <p:cNvPr id="216" name="Google Shape;216;p15:notes"/>
          <p:cNvSpPr txBox="1">
            <a:spLocks noGrp="1"/>
          </p:cNvSpPr>
          <p:nvPr>
            <p:ph type="sldNum" idx="12"/>
          </p:nvPr>
        </p:nvSpPr>
        <p:spPr>
          <a:xfrm>
            <a:off x="3978133" y="8842031"/>
            <a:ext cx="3043200" cy="4656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20</a:t>
            </a:fld>
            <a:endParaRPr dirty="0"/>
          </a:p>
        </p:txBody>
      </p:sp>
    </p:spTree>
    <p:extLst>
      <p:ext uri="{BB962C8B-B14F-4D97-AF65-F5344CB8AC3E}">
        <p14:creationId xmlns:p14="http://schemas.microsoft.com/office/powerpoint/2010/main" val="1060291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10:notes"/>
          <p:cNvSpPr txBox="1">
            <a:spLocks noGrp="1"/>
          </p:cNvSpPr>
          <p:nvPr>
            <p:ph type="body" idx="1"/>
          </p:nvPr>
        </p:nvSpPr>
        <p:spPr>
          <a:xfrm>
            <a:off x="702310" y="4732126"/>
            <a:ext cx="5618480" cy="3878792"/>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800"/>
              <a:buNone/>
            </a:pPr>
            <a:endParaRPr dirty="0"/>
          </a:p>
        </p:txBody>
      </p:sp>
      <p:sp>
        <p:nvSpPr>
          <p:cNvPr id="132" name="Google Shape;132;p10:notes"/>
          <p:cNvSpPr>
            <a:spLocks noGrp="1" noRot="1" noChangeAspect="1"/>
          </p:cNvSpPr>
          <p:nvPr>
            <p:ph type="sldImg" idx="2"/>
          </p:nvPr>
        </p:nvSpPr>
        <p:spPr>
          <a:xfrm>
            <a:off x="719138" y="387350"/>
            <a:ext cx="5584825" cy="41894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32:notes"/>
          <p:cNvSpPr txBox="1">
            <a:spLocks noGrp="1"/>
          </p:cNvSpPr>
          <p:nvPr>
            <p:ph type="body" idx="1"/>
          </p:nvPr>
        </p:nvSpPr>
        <p:spPr>
          <a:xfrm>
            <a:off x="702310" y="4732126"/>
            <a:ext cx="5618480" cy="3878792"/>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800"/>
              <a:buNone/>
            </a:pPr>
            <a:endParaRPr dirty="0"/>
          </a:p>
        </p:txBody>
      </p:sp>
      <p:sp>
        <p:nvSpPr>
          <p:cNvPr id="222" name="Google Shape;222;p32:notes"/>
          <p:cNvSpPr>
            <a:spLocks noGrp="1" noRot="1" noChangeAspect="1"/>
          </p:cNvSpPr>
          <p:nvPr>
            <p:ph type="sldImg" idx="2"/>
          </p:nvPr>
        </p:nvSpPr>
        <p:spPr>
          <a:xfrm>
            <a:off x="719138" y="387350"/>
            <a:ext cx="5584825" cy="41894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674605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Google Shape;226;p33:notes"/>
          <p:cNvSpPr txBox="1">
            <a:spLocks noGrp="1"/>
          </p:cNvSpPr>
          <p:nvPr>
            <p:ph type="body" idx="1"/>
          </p:nvPr>
        </p:nvSpPr>
        <p:spPr>
          <a:xfrm>
            <a:off x="846138" y="5159107"/>
            <a:ext cx="5630862" cy="1231106"/>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rgbClr val="000000"/>
              </a:buClr>
              <a:buSzPts val="1400"/>
              <a:buNone/>
            </a:pPr>
            <a:endParaRPr dirty="0"/>
          </a:p>
        </p:txBody>
      </p:sp>
      <p:sp>
        <p:nvSpPr>
          <p:cNvPr id="227" name="Google Shape;227;p33:notes"/>
          <p:cNvSpPr>
            <a:spLocks noGrp="1" noRot="1" noChangeAspect="1"/>
          </p:cNvSpPr>
          <p:nvPr>
            <p:ph type="sldImg" idx="2"/>
          </p:nvPr>
        </p:nvSpPr>
        <p:spPr>
          <a:xfrm>
            <a:off x="846138" y="601663"/>
            <a:ext cx="5630862" cy="42243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dk1"/>
            </a:solidFill>
            <a:prstDash val="solid"/>
            <a:miter lim="800000"/>
            <a:headEnd type="none" w="sm" len="sm"/>
            <a:tailEnd type="none" w="sm" len="sm"/>
          </a:ln>
        </p:spPr>
      </p:sp>
    </p:spTree>
    <p:extLst>
      <p:ext uri="{BB962C8B-B14F-4D97-AF65-F5344CB8AC3E}">
        <p14:creationId xmlns:p14="http://schemas.microsoft.com/office/powerpoint/2010/main" val="377586995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34:notes"/>
          <p:cNvSpPr txBox="1">
            <a:spLocks noGrp="1"/>
          </p:cNvSpPr>
          <p:nvPr>
            <p:ph type="body" idx="1"/>
          </p:nvPr>
        </p:nvSpPr>
        <p:spPr>
          <a:xfrm>
            <a:off x="846138" y="5159107"/>
            <a:ext cx="5630862" cy="1231106"/>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rgbClr val="000000"/>
              </a:buClr>
              <a:buSzPts val="1400"/>
              <a:buNone/>
            </a:pPr>
            <a:r>
              <a:rPr lang="en-US" dirty="0"/>
              <a:t>NOAA TPO: https://techpartnerships.noaa.gov</a:t>
            </a:r>
            <a:endParaRPr dirty="0"/>
          </a:p>
          <a:p>
            <a:pPr marL="0" lvl="0" indent="0" algn="l" rtl="0">
              <a:lnSpc>
                <a:spcPct val="100000"/>
              </a:lnSpc>
              <a:spcBef>
                <a:spcPts val="0"/>
              </a:spcBef>
              <a:spcAft>
                <a:spcPts val="0"/>
              </a:spcAft>
              <a:buClr>
                <a:srgbClr val="000000"/>
              </a:buClr>
              <a:buSzPts val="1400"/>
              <a:buNone/>
            </a:pPr>
            <a:r>
              <a:rPr lang="en-US" sz="1800" b="0" i="0" u="none" strike="noStrike" cap="none" dirty="0">
                <a:solidFill>
                  <a:srgbClr val="000000"/>
                </a:solidFill>
                <a:latin typeface="Arial Narrow"/>
                <a:ea typeface="Arial Narrow"/>
                <a:cs typeface="Arial Narrow"/>
                <a:sym typeface="Arial Narrow"/>
              </a:rPr>
              <a:t>          The NOAA Technology Partnerships Office (TPO) manages two unique and varied programs, the Small Business Innovation Research (SBIR) Program and Technology Transfer Program. The common thread between the two programs is the </a:t>
            </a:r>
            <a:r>
              <a:rPr lang="en-US" sz="1800" b="0" i="1" u="none" strike="noStrike" cap="none" dirty="0">
                <a:solidFill>
                  <a:srgbClr val="000000"/>
                </a:solidFill>
                <a:latin typeface="Arial Narrow"/>
                <a:ea typeface="Arial Narrow"/>
                <a:cs typeface="Arial Narrow"/>
                <a:sym typeface="Arial Narrow"/>
              </a:rPr>
              <a:t>successful commercialization of innovative technologies</a:t>
            </a:r>
            <a:r>
              <a:rPr lang="en-US" sz="1800" b="0" i="0" u="none" strike="noStrike" cap="none" dirty="0">
                <a:solidFill>
                  <a:srgbClr val="000000"/>
                </a:solidFill>
                <a:latin typeface="Arial Narrow"/>
                <a:ea typeface="Arial Narrow"/>
                <a:cs typeface="Arial Narrow"/>
                <a:sym typeface="Arial Narrow"/>
              </a:rPr>
              <a:t> in support of a strong and resilient U.S. economy.</a:t>
            </a:r>
            <a:endParaRPr dirty="0"/>
          </a:p>
        </p:txBody>
      </p:sp>
      <p:sp>
        <p:nvSpPr>
          <p:cNvPr id="233" name="Google Shape;233;p34:notes"/>
          <p:cNvSpPr>
            <a:spLocks noGrp="1" noRot="1" noChangeAspect="1"/>
          </p:cNvSpPr>
          <p:nvPr>
            <p:ph type="sldImg" idx="2"/>
          </p:nvPr>
        </p:nvSpPr>
        <p:spPr>
          <a:xfrm>
            <a:off x="846138" y="601663"/>
            <a:ext cx="5630862" cy="42243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dk1"/>
            </a:solidFill>
            <a:prstDash val="solid"/>
            <a:miter lim="800000"/>
            <a:headEnd type="none" w="sm" len="sm"/>
            <a:tailEnd type="none" w="sm" len="sm"/>
          </a:ln>
        </p:spPr>
      </p:sp>
    </p:spTree>
    <p:extLst>
      <p:ext uri="{BB962C8B-B14F-4D97-AF65-F5344CB8AC3E}">
        <p14:creationId xmlns:p14="http://schemas.microsoft.com/office/powerpoint/2010/main" val="30972464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34:notes"/>
          <p:cNvSpPr txBox="1">
            <a:spLocks noGrp="1"/>
          </p:cNvSpPr>
          <p:nvPr>
            <p:ph type="body" idx="1"/>
          </p:nvPr>
        </p:nvSpPr>
        <p:spPr>
          <a:xfrm>
            <a:off x="846138" y="5159107"/>
            <a:ext cx="5630862" cy="1231106"/>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rgbClr val="000000"/>
              </a:buClr>
              <a:buSzPts val="1400"/>
              <a:buNone/>
            </a:pPr>
            <a:r>
              <a:rPr lang="en-US" dirty="0"/>
              <a:t>NOAA TPO: https://techpartnerships.noaa.gov</a:t>
            </a:r>
            <a:endParaRPr dirty="0"/>
          </a:p>
          <a:p>
            <a:pPr marL="0" lvl="0" indent="0" algn="l" rtl="0">
              <a:lnSpc>
                <a:spcPct val="100000"/>
              </a:lnSpc>
              <a:spcBef>
                <a:spcPts val="0"/>
              </a:spcBef>
              <a:spcAft>
                <a:spcPts val="0"/>
              </a:spcAft>
              <a:buClr>
                <a:srgbClr val="000000"/>
              </a:buClr>
              <a:buSzPts val="1400"/>
              <a:buNone/>
            </a:pPr>
            <a:r>
              <a:rPr lang="en-US" sz="1800" b="0" i="0" u="none" strike="noStrike" cap="none" dirty="0">
                <a:solidFill>
                  <a:srgbClr val="000000"/>
                </a:solidFill>
                <a:latin typeface="Arial Narrow"/>
                <a:ea typeface="Arial Narrow"/>
                <a:cs typeface="Arial Narrow"/>
                <a:sym typeface="Arial Narrow"/>
              </a:rPr>
              <a:t>          The NOAA Technology Partnerships Office (TPO) manages two unique and varied programs, the Small Business Innovation Research (SBIR) Program and Technology Transfer Program. The common thread between the two programs is the </a:t>
            </a:r>
            <a:r>
              <a:rPr lang="en-US" sz="1800" b="0" i="1" u="none" strike="noStrike" cap="none" dirty="0">
                <a:solidFill>
                  <a:srgbClr val="000000"/>
                </a:solidFill>
                <a:latin typeface="Arial Narrow"/>
                <a:ea typeface="Arial Narrow"/>
                <a:cs typeface="Arial Narrow"/>
                <a:sym typeface="Arial Narrow"/>
              </a:rPr>
              <a:t>successful commercialization of innovative technologies</a:t>
            </a:r>
            <a:r>
              <a:rPr lang="en-US" sz="1800" b="0" i="0" u="none" strike="noStrike" cap="none" dirty="0">
                <a:solidFill>
                  <a:srgbClr val="000000"/>
                </a:solidFill>
                <a:latin typeface="Arial Narrow"/>
                <a:ea typeface="Arial Narrow"/>
                <a:cs typeface="Arial Narrow"/>
                <a:sym typeface="Arial Narrow"/>
              </a:rPr>
              <a:t> in support of a strong and resilient U.S. economy.</a:t>
            </a:r>
            <a:endParaRPr dirty="0"/>
          </a:p>
        </p:txBody>
      </p:sp>
      <p:sp>
        <p:nvSpPr>
          <p:cNvPr id="233" name="Google Shape;233;p34:notes"/>
          <p:cNvSpPr>
            <a:spLocks noGrp="1" noRot="1" noChangeAspect="1"/>
          </p:cNvSpPr>
          <p:nvPr>
            <p:ph type="sldImg" idx="2"/>
          </p:nvPr>
        </p:nvSpPr>
        <p:spPr>
          <a:xfrm>
            <a:off x="846138" y="601663"/>
            <a:ext cx="5630862" cy="42243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dk1"/>
            </a:solidFill>
            <a:prstDash val="solid"/>
            <a:miter lim="800000"/>
            <a:headEnd type="none" w="sm" len="sm"/>
            <a:tailEnd type="none" w="sm" len="sm"/>
          </a:ln>
        </p:spPr>
      </p:sp>
    </p:spTree>
    <p:extLst>
      <p:ext uri="{BB962C8B-B14F-4D97-AF65-F5344CB8AC3E}">
        <p14:creationId xmlns:p14="http://schemas.microsoft.com/office/powerpoint/2010/main" val="9044979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35:notes"/>
          <p:cNvSpPr txBox="1">
            <a:spLocks noGrp="1"/>
          </p:cNvSpPr>
          <p:nvPr>
            <p:ph type="body" idx="1"/>
          </p:nvPr>
        </p:nvSpPr>
        <p:spPr>
          <a:xfrm>
            <a:off x="846138" y="5159107"/>
            <a:ext cx="5630862" cy="1231106"/>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800" dirty="0">
                <a:solidFill>
                  <a:srgbClr val="002060"/>
                </a:solidFill>
              </a:rPr>
              <a:t>In September 2021, the US Air Force announced a $20 million contract with tomorrow.io to develop and deploy an entire constellation of small satellites equipped with advanced radar to measure precipitation from space</a:t>
            </a:r>
            <a:endParaRPr dirty="0"/>
          </a:p>
          <a:p>
            <a:pPr marL="0" lvl="0" indent="0" algn="l" rtl="0">
              <a:lnSpc>
                <a:spcPct val="100000"/>
              </a:lnSpc>
              <a:spcBef>
                <a:spcPts val="0"/>
              </a:spcBef>
              <a:spcAft>
                <a:spcPts val="0"/>
              </a:spcAft>
              <a:buClr>
                <a:srgbClr val="000000"/>
              </a:buClr>
              <a:buSzPts val="1400"/>
              <a:buNone/>
            </a:pPr>
            <a:endParaRPr dirty="0"/>
          </a:p>
        </p:txBody>
      </p:sp>
      <p:sp>
        <p:nvSpPr>
          <p:cNvPr id="239" name="Google Shape;239;p35:notes"/>
          <p:cNvSpPr>
            <a:spLocks noGrp="1" noRot="1" noChangeAspect="1"/>
          </p:cNvSpPr>
          <p:nvPr>
            <p:ph type="sldImg" idx="2"/>
          </p:nvPr>
        </p:nvSpPr>
        <p:spPr>
          <a:xfrm>
            <a:off x="846138" y="601663"/>
            <a:ext cx="5630862" cy="42243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dk1"/>
            </a:solidFill>
            <a:prstDash val="solid"/>
            <a:miter lim="800000"/>
            <a:headEnd type="none" w="sm" len="sm"/>
            <a:tailEnd type="none" w="sm" len="sm"/>
          </a:ln>
        </p:spPr>
      </p:sp>
    </p:spTree>
    <p:extLst>
      <p:ext uri="{BB962C8B-B14F-4D97-AF65-F5344CB8AC3E}">
        <p14:creationId xmlns:p14="http://schemas.microsoft.com/office/powerpoint/2010/main" val="15328863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g114e0ea71e0_0_6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400"/>
              <a:buNone/>
            </a:pPr>
            <a:endParaRPr dirty="0"/>
          </a:p>
        </p:txBody>
      </p:sp>
      <p:sp>
        <p:nvSpPr>
          <p:cNvPr id="264" name="Google Shape;264;g114e0ea71e0_0_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0000"/>
              </a:buClr>
              <a:buSzPts val="1400"/>
              <a:buNone/>
            </a:pPr>
            <a:r>
              <a:rPr lang="en-US" dirty="0"/>
              <a:t>GENERAL RFI IN 4QFY22!!!</a:t>
            </a:r>
            <a:endParaRPr dirty="0"/>
          </a:p>
        </p:txBody>
      </p:sp>
      <p:sp>
        <p:nvSpPr>
          <p:cNvPr id="137" name="Google Shape;137;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dirty="0"/>
          </a:p>
        </p:txBody>
      </p:sp>
      <p:sp>
        <p:nvSpPr>
          <p:cNvPr id="144" name="Google Shape;144;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114e0ea71e0_0_11:notes"/>
          <p:cNvSpPr>
            <a:spLocks noGrp="1" noRot="1" noChangeAspect="1"/>
          </p:cNvSpPr>
          <p:nvPr>
            <p:ph type="sldImg" idx="2"/>
          </p:nvPr>
        </p:nvSpPr>
        <p:spPr>
          <a:xfrm>
            <a:off x="719138" y="387350"/>
            <a:ext cx="5584825" cy="41894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9" name="Google Shape;149;g114e0ea71e0_0_11:notes"/>
          <p:cNvSpPr txBox="1">
            <a:spLocks noGrp="1"/>
          </p:cNvSpPr>
          <p:nvPr>
            <p:ph type="body" idx="1"/>
          </p:nvPr>
        </p:nvSpPr>
        <p:spPr>
          <a:xfrm>
            <a:off x="702310" y="4732126"/>
            <a:ext cx="5618400" cy="3878700"/>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800"/>
              <a:buNone/>
            </a:pPr>
            <a:endParaRPr dirty="0"/>
          </a:p>
        </p:txBody>
      </p:sp>
      <p:sp>
        <p:nvSpPr>
          <p:cNvPr id="150" name="Google Shape;150;g114e0ea71e0_0_11:notes"/>
          <p:cNvSpPr txBox="1">
            <a:spLocks noGrp="1"/>
          </p:cNvSpPr>
          <p:nvPr>
            <p:ph type="sldNum" idx="12"/>
          </p:nvPr>
        </p:nvSpPr>
        <p:spPr>
          <a:xfrm>
            <a:off x="3978133" y="8842031"/>
            <a:ext cx="3043200" cy="4656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5</a:t>
            </a:fld>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14e0ea71e0_0_20:notes"/>
          <p:cNvSpPr>
            <a:spLocks noGrp="1" noRot="1" noChangeAspect="1"/>
          </p:cNvSpPr>
          <p:nvPr>
            <p:ph type="sldImg" idx="2"/>
          </p:nvPr>
        </p:nvSpPr>
        <p:spPr>
          <a:xfrm>
            <a:off x="719138" y="387350"/>
            <a:ext cx="5584825" cy="41894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g114e0ea71e0_0_20:notes"/>
          <p:cNvSpPr txBox="1">
            <a:spLocks noGrp="1"/>
          </p:cNvSpPr>
          <p:nvPr>
            <p:ph type="body" idx="1"/>
          </p:nvPr>
        </p:nvSpPr>
        <p:spPr>
          <a:xfrm>
            <a:off x="702310" y="4732126"/>
            <a:ext cx="5618400" cy="3878700"/>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800"/>
              <a:buNone/>
            </a:pPr>
            <a:r>
              <a:rPr lang="en-US" dirty="0"/>
              <a:t>GeoOptics has one satellite on-orbit. A reaction wheel failed which has adversely affected their ability to meet the contract requirement of 500 profiles per day.   </a:t>
            </a:r>
          </a:p>
          <a:p>
            <a:pPr marL="0" lvl="0" indent="0" algn="l" rtl="0">
              <a:lnSpc>
                <a:spcPct val="100000"/>
              </a:lnSpc>
              <a:spcBef>
                <a:spcPts val="0"/>
              </a:spcBef>
              <a:spcAft>
                <a:spcPts val="0"/>
              </a:spcAft>
              <a:buSzPts val="1800"/>
              <a:buNone/>
            </a:pPr>
            <a:endParaRPr lang="en-US" dirty="0"/>
          </a:p>
          <a:p>
            <a:pPr marL="0" lvl="0" indent="0" algn="l" rtl="0">
              <a:lnSpc>
                <a:spcPct val="100000"/>
              </a:lnSpc>
              <a:spcBef>
                <a:spcPts val="0"/>
              </a:spcBef>
              <a:spcAft>
                <a:spcPts val="0"/>
              </a:spcAft>
              <a:buSzPts val="1800"/>
              <a:buNone/>
            </a:pPr>
            <a:r>
              <a:rPr lang="en-US" dirty="0"/>
              <a:t>On May 25</a:t>
            </a:r>
            <a:r>
              <a:rPr lang="en-US" baseline="30000" dirty="0"/>
              <a:t>th</a:t>
            </a:r>
            <a:r>
              <a:rPr lang="en-US" dirty="0"/>
              <a:t>, </a:t>
            </a:r>
            <a:r>
              <a:rPr lang="en-US" sz="1800" b="0" i="0" u="none" strike="noStrike" cap="none" dirty="0">
                <a:solidFill>
                  <a:srgbClr val="000000"/>
                </a:solidFill>
                <a:effectLst/>
                <a:latin typeface="Arial Narrow"/>
                <a:ea typeface="Arial Narrow"/>
                <a:cs typeface="Arial Narrow"/>
                <a:sym typeface="Arial Narrow"/>
              </a:rPr>
              <a:t>SpaceX launched several dozen payloads on its fifth dedicated rideshare mission including two CICERO-2 satellites. Meeting with GeoOptics later today to get mission status.  </a:t>
            </a:r>
            <a:endParaRPr dirty="0"/>
          </a:p>
        </p:txBody>
      </p:sp>
      <p:sp>
        <p:nvSpPr>
          <p:cNvPr id="157" name="Google Shape;157;g114e0ea71e0_0_20:notes"/>
          <p:cNvSpPr txBox="1">
            <a:spLocks noGrp="1"/>
          </p:cNvSpPr>
          <p:nvPr>
            <p:ph type="sldNum" idx="12"/>
          </p:nvPr>
        </p:nvSpPr>
        <p:spPr>
          <a:xfrm>
            <a:off x="3978133" y="8842031"/>
            <a:ext cx="3043200" cy="465600"/>
          </a:xfrm>
          <a:prstGeom prst="rect">
            <a:avLst/>
          </a:prstGeom>
          <a:noFill/>
          <a:ln>
            <a:noFill/>
          </a:ln>
        </p:spPr>
        <p:txBody>
          <a:bodyPr spcFirstLastPara="1" wrap="square" lIns="93300" tIns="46650" rIns="93300" bIns="4665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6</a:t>
            </a:fld>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g135e7391a72_0_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4" name="Google Shape;64;g135e7391a72_0_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t>DO-2	</a:t>
            </a:r>
            <a:endParaRPr b="1"/>
          </a:p>
          <a:p>
            <a:pPr marL="0" lvl="0" indent="0" algn="l" rtl="0">
              <a:spcBef>
                <a:spcPts val="0"/>
              </a:spcBef>
              <a:spcAft>
                <a:spcPts val="0"/>
              </a:spcAft>
              <a:buNone/>
            </a:pPr>
            <a:endParaRPr/>
          </a:p>
          <a:p>
            <a:pPr marL="0" lvl="0" indent="0" algn="l" rtl="0">
              <a:spcBef>
                <a:spcPts val="0"/>
              </a:spcBef>
              <a:spcAft>
                <a:spcPts val="0"/>
              </a:spcAft>
              <a:buNone/>
            </a:pPr>
            <a:r>
              <a:rPr lang="en"/>
              <a:t>10-Jun-21	Satellite 88 ceased communications.  Never recovered.  Traced to Tyvak interface control board.</a:t>
            </a:r>
            <a:endParaRPr/>
          </a:p>
          <a:p>
            <a:pPr marL="0" lvl="0" indent="0" algn="l" rtl="0">
              <a:spcBef>
                <a:spcPts val="0"/>
              </a:spcBef>
              <a:spcAft>
                <a:spcPts val="0"/>
              </a:spcAft>
              <a:buNone/>
            </a:pPr>
            <a:r>
              <a:rPr lang="en"/>
              <a:t>	</a:t>
            </a:r>
            <a:endParaRPr/>
          </a:p>
          <a:p>
            <a:pPr marL="0" lvl="0" indent="0" algn="l" rtl="0">
              <a:spcBef>
                <a:spcPts val="0"/>
              </a:spcBef>
              <a:spcAft>
                <a:spcPts val="0"/>
              </a:spcAft>
              <a:buNone/>
            </a:pPr>
            <a:r>
              <a:rPr lang="en"/>
              <a:t>1-Jul-21	Satellite 87 went out - downlink issue</a:t>
            </a:r>
            <a:endParaRPr/>
          </a:p>
          <a:p>
            <a:pPr marL="0" lvl="0" indent="0" algn="l" rtl="0">
              <a:spcBef>
                <a:spcPts val="0"/>
              </a:spcBef>
              <a:spcAft>
                <a:spcPts val="0"/>
              </a:spcAft>
              <a:buNone/>
            </a:pPr>
            <a:r>
              <a:rPr lang="en"/>
              <a:t>11-Jul-21	Satellite 87 restored</a:t>
            </a:r>
            <a:endParaRPr/>
          </a:p>
          <a:p>
            <a:pPr marL="0" lvl="0" indent="0" algn="l" rtl="0">
              <a:spcBef>
                <a:spcPts val="0"/>
              </a:spcBef>
              <a:spcAft>
                <a:spcPts val="0"/>
              </a:spcAft>
              <a:buNone/>
            </a:pPr>
            <a:r>
              <a:rPr lang="en"/>
              <a:t>	</a:t>
            </a:r>
            <a:endParaRPr/>
          </a:p>
          <a:p>
            <a:pPr marL="0" lvl="0" indent="0" algn="l" rtl="0">
              <a:spcBef>
                <a:spcPts val="0"/>
              </a:spcBef>
              <a:spcAft>
                <a:spcPts val="0"/>
              </a:spcAft>
              <a:buNone/>
            </a:pPr>
            <a:r>
              <a:rPr lang="en"/>
              <a:t>1-Jul-21	Satellite 85 - brief outage</a:t>
            </a:r>
            <a:endParaRPr/>
          </a:p>
          <a:p>
            <a:pPr marL="0" lvl="0" indent="0" algn="l" rtl="0">
              <a:spcBef>
                <a:spcPts val="0"/>
              </a:spcBef>
              <a:spcAft>
                <a:spcPts val="0"/>
              </a:spcAft>
              <a:buNone/>
            </a:pPr>
            <a:r>
              <a:rPr lang="en"/>
              <a:t>10-Jul-21	Satellite 85 - brief outage</a:t>
            </a:r>
            <a:endParaRPr/>
          </a:p>
          <a:p>
            <a:pPr marL="0" lvl="0" indent="0" algn="l" rtl="0">
              <a:spcBef>
                <a:spcPts val="0"/>
              </a:spcBef>
              <a:spcAft>
                <a:spcPts val="0"/>
              </a:spcAft>
              <a:buNone/>
            </a:pPr>
            <a:r>
              <a:rPr lang="en"/>
              <a:t>13-Jul-21	Data processing issue - duplicate file names rejected</a:t>
            </a:r>
            <a:endParaRPr/>
          </a:p>
          <a:p>
            <a:pPr marL="0" lvl="0" indent="0" algn="l" rtl="0">
              <a:spcBef>
                <a:spcPts val="0"/>
              </a:spcBef>
              <a:spcAft>
                <a:spcPts val="0"/>
              </a:spcAft>
              <a:buNone/>
            </a:pPr>
            <a:r>
              <a:rPr lang="en"/>
              <a:t>2-Sep-21	Satellite 85 and 87 both down briefly</a:t>
            </a:r>
            <a:endParaRPr/>
          </a:p>
          <a:p>
            <a:pPr marL="0" lvl="0" indent="0" algn="l" rtl="0">
              <a:spcBef>
                <a:spcPts val="0"/>
              </a:spcBef>
              <a:spcAft>
                <a:spcPts val="0"/>
              </a:spcAft>
              <a:buNone/>
            </a:pPr>
            <a:r>
              <a:rPr lang="en"/>
              <a:t>	</a:t>
            </a:r>
            <a:endParaRPr/>
          </a:p>
          <a:p>
            <a:pPr marL="0" lvl="0" indent="0" algn="l" rtl="0">
              <a:spcBef>
                <a:spcPts val="0"/>
              </a:spcBef>
              <a:spcAft>
                <a:spcPts val="0"/>
              </a:spcAft>
              <a:buNone/>
            </a:pPr>
            <a:r>
              <a:rPr lang="en" b="1"/>
              <a:t>DO-3	</a:t>
            </a:r>
            <a:endParaRPr b="1"/>
          </a:p>
          <a:p>
            <a:pPr marL="0" lvl="0" indent="0" algn="l" rtl="0">
              <a:spcBef>
                <a:spcPts val="0"/>
              </a:spcBef>
              <a:spcAft>
                <a:spcPts val="0"/>
              </a:spcAft>
              <a:buNone/>
            </a:pPr>
            <a:endParaRPr/>
          </a:p>
          <a:p>
            <a:pPr marL="0" lvl="0" indent="0" algn="l" rtl="0">
              <a:spcBef>
                <a:spcPts val="0"/>
              </a:spcBef>
              <a:spcAft>
                <a:spcPts val="0"/>
              </a:spcAft>
              <a:buNone/>
            </a:pPr>
            <a:r>
              <a:rPr lang="en"/>
              <a:t>17-Sep-21	10 - 15% of profiles being found non-compliant.  Reasons include:</a:t>
            </a:r>
            <a:endParaRPr/>
          </a:p>
          <a:p>
            <a:pPr marL="0" lvl="0" indent="0" algn="l" rtl="0">
              <a:spcBef>
                <a:spcPts val="0"/>
              </a:spcBef>
              <a:spcAft>
                <a:spcPts val="0"/>
              </a:spcAft>
              <a:buNone/>
            </a:pPr>
            <a:r>
              <a:rPr lang="en"/>
              <a:t>			Delivery from FM 127, which is not on NOAA list</a:t>
            </a:r>
            <a:endParaRPr/>
          </a:p>
          <a:p>
            <a:pPr marL="0" lvl="0" indent="0" algn="l" rtl="0">
              <a:spcBef>
                <a:spcPts val="0"/>
              </a:spcBef>
              <a:spcAft>
                <a:spcPts val="0"/>
              </a:spcAft>
              <a:buNone/>
            </a:pPr>
            <a:r>
              <a:rPr lang="en"/>
              <a:t>			Profiles using GNSS transmitters not "good" (G04, E36, E37)</a:t>
            </a:r>
            <a:endParaRPr/>
          </a:p>
          <a:p>
            <a:pPr marL="0" lvl="0" indent="0" algn="l" rtl="0">
              <a:spcBef>
                <a:spcPts val="0"/>
              </a:spcBef>
              <a:spcAft>
                <a:spcPts val="0"/>
              </a:spcAft>
              <a:buNone/>
            </a:pPr>
            <a:r>
              <a:rPr lang="en"/>
              <a:t>			Use of multiple reference links in occultation &lt;-- this accounts for most non-compliance issues		</a:t>
            </a:r>
            <a:endParaRPr/>
          </a:p>
          <a:p>
            <a:pPr marL="0" lvl="0" indent="0" algn="l" rtl="0">
              <a:spcBef>
                <a:spcPts val="0"/>
              </a:spcBef>
              <a:spcAft>
                <a:spcPts val="0"/>
              </a:spcAft>
              <a:buNone/>
            </a:pPr>
            <a:endParaRPr/>
          </a:p>
          <a:p>
            <a:pPr marL="0" lvl="0" indent="0" algn="l" rtl="0">
              <a:spcBef>
                <a:spcPts val="0"/>
              </a:spcBef>
              <a:spcAft>
                <a:spcPts val="0"/>
              </a:spcAft>
              <a:buNone/>
            </a:pPr>
            <a:r>
              <a:rPr lang="en"/>
              <a:t>30-Sep-21	Spire increased volume (to ~3800/day) while compliance issues being worked</a:t>
            </a:r>
            <a:endParaRPr/>
          </a:p>
          <a:p>
            <a:pPr marL="0" lvl="0" indent="0" algn="l" rtl="0">
              <a:spcBef>
                <a:spcPts val="0"/>
              </a:spcBef>
              <a:spcAft>
                <a:spcPts val="0"/>
              </a:spcAft>
              <a:buNone/>
            </a:pPr>
            <a:r>
              <a:rPr lang="en"/>
              <a:t>	</a:t>
            </a:r>
            <a:endParaRPr/>
          </a:p>
          <a:p>
            <a:pPr marL="0" lvl="0" indent="0" algn="l" rtl="0">
              <a:spcBef>
                <a:spcPts val="0"/>
              </a:spcBef>
              <a:spcAft>
                <a:spcPts val="0"/>
              </a:spcAft>
              <a:buNone/>
            </a:pPr>
            <a:r>
              <a:rPr lang="en" b="1"/>
              <a:t>DO-4	</a:t>
            </a:r>
            <a:endParaRPr b="1"/>
          </a:p>
          <a:p>
            <a:pPr marL="0" lvl="0" indent="0" algn="l" rtl="0">
              <a:spcBef>
                <a:spcPts val="0"/>
              </a:spcBef>
              <a:spcAft>
                <a:spcPts val="0"/>
              </a:spcAft>
              <a:buNone/>
            </a:pPr>
            <a:endParaRPr/>
          </a:p>
          <a:p>
            <a:pPr marL="0" lvl="0" indent="0" algn="l" rtl="0">
              <a:spcBef>
                <a:spcPts val="0"/>
              </a:spcBef>
              <a:spcAft>
                <a:spcPts val="0"/>
              </a:spcAft>
              <a:buNone/>
            </a:pPr>
            <a:r>
              <a:rPr lang="en"/>
              <a:t>17-Mar-21	Spire multiple reference link occultations now accepted at UCAR - ~99% compliant now</a:t>
            </a:r>
            <a:endParaRPr/>
          </a:p>
          <a:p>
            <a:pPr marL="0" lvl="0" indent="0" algn="l" rtl="0">
              <a:spcBef>
                <a:spcPts val="0"/>
              </a:spcBef>
              <a:spcAft>
                <a:spcPts val="0"/>
              </a:spcAft>
              <a:buNone/>
            </a:pPr>
            <a:r>
              <a:rPr lang="en"/>
              <a:t>17-Mar-21	GeoOptics operating on single spacecraft (85), and loss of reaction wheel causes higher SNR.  Unable to meet 500/day requirement.</a:t>
            </a:r>
            <a:endParaRPr/>
          </a:p>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11:notes"/>
          <p:cNvSpPr txBox="1">
            <a:spLocks noGrp="1"/>
          </p:cNvSpPr>
          <p:nvPr>
            <p:ph type="body" idx="1"/>
          </p:nvPr>
        </p:nvSpPr>
        <p:spPr>
          <a:xfrm>
            <a:off x="846138" y="5159107"/>
            <a:ext cx="5630862" cy="1231106"/>
          </a:xfrm>
          <a:prstGeom prst="rect">
            <a:avLst/>
          </a:prstGeom>
          <a:noFill/>
          <a:ln>
            <a:noFill/>
          </a:ln>
        </p:spPr>
        <p:txBody>
          <a:bodyPr spcFirstLastPara="1" wrap="square" lIns="0" tIns="0" rIns="0" bIns="0" anchor="t" anchorCtr="0">
            <a:spAutoFit/>
          </a:bodyPr>
          <a:lstStyle/>
          <a:p>
            <a:pPr marL="0" lvl="0" indent="0" algn="l" rtl="0">
              <a:lnSpc>
                <a:spcPct val="100000"/>
              </a:lnSpc>
              <a:spcBef>
                <a:spcPts val="0"/>
              </a:spcBef>
              <a:spcAft>
                <a:spcPts val="0"/>
              </a:spcAft>
              <a:buClr>
                <a:srgbClr val="000000"/>
              </a:buClr>
              <a:buSzPts val="1400"/>
              <a:buNone/>
            </a:pPr>
            <a:r>
              <a:rPr lang="en-US" dirty="0"/>
              <a:t>Unchanged from DO-1, -2</a:t>
            </a:r>
            <a:endParaRPr dirty="0"/>
          </a:p>
        </p:txBody>
      </p:sp>
      <p:sp>
        <p:nvSpPr>
          <p:cNvPr id="176" name="Google Shape;176;p11:notes"/>
          <p:cNvSpPr>
            <a:spLocks noGrp="1" noRot="1" noChangeAspect="1"/>
          </p:cNvSpPr>
          <p:nvPr>
            <p:ph type="sldImg" idx="2"/>
          </p:nvPr>
        </p:nvSpPr>
        <p:spPr>
          <a:xfrm>
            <a:off x="846138" y="601663"/>
            <a:ext cx="5630862" cy="422433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chemeClr val="dk1"/>
            </a:solidFill>
            <a:prstDash val="solid"/>
            <a:miter lim="800000"/>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5:notes"/>
          <p:cNvSpPr txBox="1">
            <a:spLocks noGrp="1"/>
          </p:cNvSpPr>
          <p:nvPr>
            <p:ph type="body" idx="1"/>
          </p:nvPr>
        </p:nvSpPr>
        <p:spPr>
          <a:xfrm>
            <a:off x="702310" y="4732126"/>
            <a:ext cx="5618480" cy="3878792"/>
          </a:xfrm>
          <a:prstGeom prst="rect">
            <a:avLst/>
          </a:prstGeom>
          <a:noFill/>
          <a:ln>
            <a:noFill/>
          </a:ln>
        </p:spPr>
        <p:txBody>
          <a:bodyPr spcFirstLastPara="1" wrap="square" lIns="93300" tIns="46650" rIns="93300" bIns="46650" anchor="t" anchorCtr="0">
            <a:noAutofit/>
          </a:bodyPr>
          <a:lstStyle/>
          <a:p>
            <a:pPr marL="0" lvl="0" indent="0" algn="l" rtl="0">
              <a:lnSpc>
                <a:spcPct val="100000"/>
              </a:lnSpc>
              <a:spcBef>
                <a:spcPts val="0"/>
              </a:spcBef>
              <a:spcAft>
                <a:spcPts val="0"/>
              </a:spcAft>
              <a:buSzPts val="1800"/>
              <a:buNone/>
            </a:pPr>
            <a:r>
              <a:rPr lang="en-US" dirty="0"/>
              <a:t>NEW SINCE 3A IMPLEMENTED</a:t>
            </a:r>
            <a:endParaRPr dirty="0"/>
          </a:p>
        </p:txBody>
      </p:sp>
      <p:sp>
        <p:nvSpPr>
          <p:cNvPr id="182" name="Google Shape;182;p5:notes"/>
          <p:cNvSpPr>
            <a:spLocks noGrp="1" noRot="1" noChangeAspect="1"/>
          </p:cNvSpPr>
          <p:nvPr>
            <p:ph type="sldImg" idx="2"/>
          </p:nvPr>
        </p:nvSpPr>
        <p:spPr>
          <a:xfrm>
            <a:off x="719138" y="387350"/>
            <a:ext cx="5584825" cy="41894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hyperlink" Target="http://www.noaa.gov/satellites" TargetMode="External"/><Relationship Id="rId13" Type="http://schemas.openxmlformats.org/officeDocument/2006/relationships/image" Target="../media/image5.png"/><Relationship Id="rId3" Type="http://schemas.openxmlformats.org/officeDocument/2006/relationships/image" Target="../media/image10.png"/><Relationship Id="rId7" Type="http://schemas.openxmlformats.org/officeDocument/2006/relationships/image" Target="../media/image2.png"/><Relationship Id="rId12" Type="http://schemas.openxmlformats.org/officeDocument/2006/relationships/hyperlink" Target="http://www.noaa.gov/oceans-coasts" TargetMode="External"/><Relationship Id="rId2" Type="http://schemas.openxmlformats.org/officeDocument/2006/relationships/hyperlink" Target="http://www.noaa.gov/" TargetMode="External"/><Relationship Id="rId1" Type="http://schemas.openxmlformats.org/officeDocument/2006/relationships/slideMaster" Target="../slideMasters/slideMaster1.xml"/><Relationship Id="rId6" Type="http://schemas.openxmlformats.org/officeDocument/2006/relationships/hyperlink" Target="http://www.noaa.gov/research" TargetMode="External"/><Relationship Id="rId11" Type="http://schemas.openxmlformats.org/officeDocument/2006/relationships/image" Target="../media/image4.png"/><Relationship Id="rId5" Type="http://schemas.openxmlformats.org/officeDocument/2006/relationships/image" Target="../media/image1.png"/><Relationship Id="rId15" Type="http://schemas.openxmlformats.org/officeDocument/2006/relationships/image" Target="../media/image6.png"/><Relationship Id="rId10" Type="http://schemas.openxmlformats.org/officeDocument/2006/relationships/hyperlink" Target="http://www.noaa.gov/fisheries" TargetMode="External"/><Relationship Id="rId4" Type="http://schemas.openxmlformats.org/officeDocument/2006/relationships/hyperlink" Target="http://www.noaa.gov/marine-aviation" TargetMode="External"/><Relationship Id="rId9" Type="http://schemas.openxmlformats.org/officeDocument/2006/relationships/image" Target="../media/image3.png"/><Relationship Id="rId14" Type="http://schemas.openxmlformats.org/officeDocument/2006/relationships/hyperlink" Target="http://www.noaa.gov/weather"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k Blue">
  <p:cSld name="Dk Blue">
    <p:spTree>
      <p:nvGrpSpPr>
        <p:cNvPr id="1" name="Shape 33"/>
        <p:cNvGrpSpPr/>
        <p:nvPr/>
      </p:nvGrpSpPr>
      <p:grpSpPr>
        <a:xfrm>
          <a:off x="0" y="0"/>
          <a:ext cx="0" cy="0"/>
          <a:chOff x="0" y="0"/>
          <a:chExt cx="0" cy="0"/>
        </a:xfrm>
      </p:grpSpPr>
      <p:sp>
        <p:nvSpPr>
          <p:cNvPr id="34" name="Google Shape;34;p17"/>
          <p:cNvSpPr/>
          <p:nvPr/>
        </p:nvSpPr>
        <p:spPr>
          <a:xfrm>
            <a:off x="410810" y="0"/>
            <a:ext cx="8730845" cy="4267199"/>
          </a:xfrm>
          <a:prstGeom prst="rect">
            <a:avLst/>
          </a:prstGeom>
          <a:solidFill>
            <a:srgbClr val="0070C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35" name="Google Shape;35;p17"/>
          <p:cNvSpPr>
            <a:spLocks noGrp="1"/>
          </p:cNvSpPr>
          <p:nvPr>
            <p:ph type="pic" idx="2"/>
          </p:nvPr>
        </p:nvSpPr>
        <p:spPr>
          <a:xfrm>
            <a:off x="412576" y="4267200"/>
            <a:ext cx="8729079" cy="2590800"/>
          </a:xfrm>
          <a:prstGeom prst="rect">
            <a:avLst/>
          </a:prstGeom>
          <a:solidFill>
            <a:srgbClr val="F2F2F2"/>
          </a:solidFill>
          <a:ln>
            <a:noFill/>
          </a:ln>
        </p:spPr>
      </p:sp>
      <p:sp>
        <p:nvSpPr>
          <p:cNvPr id="36" name="Google Shape;36;p17"/>
          <p:cNvSpPr txBox="1">
            <a:spLocks noGrp="1"/>
          </p:cNvSpPr>
          <p:nvPr>
            <p:ph type="body" idx="1"/>
          </p:nvPr>
        </p:nvSpPr>
        <p:spPr>
          <a:xfrm>
            <a:off x="780334" y="2590798"/>
            <a:ext cx="1371600" cy="960120"/>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360"/>
              </a:spcBef>
              <a:spcAft>
                <a:spcPts val="0"/>
              </a:spcAft>
              <a:buClr>
                <a:srgbClr val="D6F5FF"/>
              </a:buClr>
              <a:buSzPts val="1800"/>
              <a:buNone/>
              <a:defRPr sz="1800" b="1">
                <a:solidFill>
                  <a:srgbClr val="D6F5FF"/>
                </a:solidFill>
                <a:latin typeface="Arial Narrow"/>
                <a:ea typeface="Arial Narrow"/>
                <a:cs typeface="Arial Narrow"/>
                <a:sym typeface="Arial Narrow"/>
              </a:defRPr>
            </a:lvl1pPr>
            <a:lvl2pPr marL="914400" lvl="1" indent="-228600" algn="l">
              <a:lnSpc>
                <a:spcPct val="100000"/>
              </a:lnSpc>
              <a:spcBef>
                <a:spcPts val="360"/>
              </a:spcBef>
              <a:spcAft>
                <a:spcPts val="0"/>
              </a:spcAft>
              <a:buClr>
                <a:srgbClr val="07336F"/>
              </a:buClr>
              <a:buSzPts val="1800"/>
              <a:buNone/>
              <a:defRPr sz="1800" b="1">
                <a:latin typeface="Arial Narrow"/>
                <a:ea typeface="Arial Narrow"/>
                <a:cs typeface="Arial Narrow"/>
                <a:sym typeface="Arial Narrow"/>
              </a:defRPr>
            </a:lvl2pPr>
            <a:lvl3pPr marL="1371600" lvl="2" indent="-228600" algn="l">
              <a:lnSpc>
                <a:spcPct val="100000"/>
              </a:lnSpc>
              <a:spcBef>
                <a:spcPts val="360"/>
              </a:spcBef>
              <a:spcAft>
                <a:spcPts val="0"/>
              </a:spcAft>
              <a:buClr>
                <a:srgbClr val="07336F"/>
              </a:buClr>
              <a:buSzPts val="1800"/>
              <a:buNone/>
              <a:defRPr sz="1800" b="1">
                <a:latin typeface="Arial Narrow"/>
                <a:ea typeface="Arial Narrow"/>
                <a:cs typeface="Arial Narrow"/>
                <a:sym typeface="Arial Narrow"/>
              </a:defRPr>
            </a:lvl3pPr>
            <a:lvl4pPr marL="1828800" lvl="3" indent="-228600" algn="l">
              <a:lnSpc>
                <a:spcPct val="100000"/>
              </a:lnSpc>
              <a:spcBef>
                <a:spcPts val="360"/>
              </a:spcBef>
              <a:spcAft>
                <a:spcPts val="0"/>
              </a:spcAft>
              <a:buClr>
                <a:srgbClr val="07336F"/>
              </a:buClr>
              <a:buSzPts val="1800"/>
              <a:buNone/>
              <a:defRPr sz="1800" b="1">
                <a:latin typeface="Arial Narrow"/>
                <a:ea typeface="Arial Narrow"/>
                <a:cs typeface="Arial Narrow"/>
                <a:sym typeface="Arial Narrow"/>
              </a:defRPr>
            </a:lvl4pPr>
            <a:lvl5pPr marL="2286000" lvl="4" indent="-228600" algn="l">
              <a:lnSpc>
                <a:spcPct val="100000"/>
              </a:lnSpc>
              <a:spcBef>
                <a:spcPts val="360"/>
              </a:spcBef>
              <a:spcAft>
                <a:spcPts val="0"/>
              </a:spcAft>
              <a:buClr>
                <a:srgbClr val="07336F"/>
              </a:buClr>
              <a:buSzPts val="1800"/>
              <a:buNone/>
              <a:defRPr sz="1800" b="1">
                <a:latin typeface="Arial Narrow"/>
                <a:ea typeface="Arial Narrow"/>
                <a:cs typeface="Arial Narrow"/>
                <a:sym typeface="Arial Narrow"/>
              </a:defRPr>
            </a:lvl5pPr>
            <a:lvl6pPr marL="2743200" lvl="5" indent="-342900" algn="l">
              <a:lnSpc>
                <a:spcPct val="100000"/>
              </a:lnSpc>
              <a:spcBef>
                <a:spcPts val="360"/>
              </a:spcBef>
              <a:spcAft>
                <a:spcPts val="0"/>
              </a:spcAft>
              <a:buClr>
                <a:srgbClr val="07336F"/>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7" name="Google Shape;37;p17"/>
          <p:cNvSpPr txBox="1">
            <a:spLocks noGrp="1"/>
          </p:cNvSpPr>
          <p:nvPr>
            <p:ph type="body" idx="3"/>
          </p:nvPr>
        </p:nvSpPr>
        <p:spPr>
          <a:xfrm>
            <a:off x="780334" y="3733800"/>
            <a:ext cx="1295400" cy="268921"/>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320"/>
              </a:spcBef>
              <a:spcAft>
                <a:spcPts val="0"/>
              </a:spcAft>
              <a:buClr>
                <a:srgbClr val="D6F5FF"/>
              </a:buClr>
              <a:buSzPts val="1600"/>
              <a:buNone/>
              <a:defRPr sz="1600" b="0">
                <a:solidFill>
                  <a:srgbClr val="D6F5FF"/>
                </a:solidFill>
                <a:latin typeface="Arial Narrow"/>
                <a:ea typeface="Arial Narrow"/>
                <a:cs typeface="Arial Narrow"/>
                <a:sym typeface="Arial Narrow"/>
              </a:defRPr>
            </a:lvl1pPr>
            <a:lvl2pPr marL="914400" lvl="1" indent="-228600" algn="l">
              <a:lnSpc>
                <a:spcPct val="100000"/>
              </a:lnSpc>
              <a:spcBef>
                <a:spcPts val="360"/>
              </a:spcBef>
              <a:spcAft>
                <a:spcPts val="0"/>
              </a:spcAft>
              <a:buClr>
                <a:srgbClr val="07336F"/>
              </a:buClr>
              <a:buSzPts val="1800"/>
              <a:buNone/>
              <a:defRPr sz="1800" b="1">
                <a:latin typeface="Arial Narrow"/>
                <a:ea typeface="Arial Narrow"/>
                <a:cs typeface="Arial Narrow"/>
                <a:sym typeface="Arial Narrow"/>
              </a:defRPr>
            </a:lvl2pPr>
            <a:lvl3pPr marL="1371600" lvl="2" indent="-228600" algn="l">
              <a:lnSpc>
                <a:spcPct val="100000"/>
              </a:lnSpc>
              <a:spcBef>
                <a:spcPts val="360"/>
              </a:spcBef>
              <a:spcAft>
                <a:spcPts val="0"/>
              </a:spcAft>
              <a:buClr>
                <a:srgbClr val="07336F"/>
              </a:buClr>
              <a:buSzPts val="1800"/>
              <a:buNone/>
              <a:defRPr sz="1800" b="1">
                <a:latin typeface="Arial Narrow"/>
                <a:ea typeface="Arial Narrow"/>
                <a:cs typeface="Arial Narrow"/>
                <a:sym typeface="Arial Narrow"/>
              </a:defRPr>
            </a:lvl3pPr>
            <a:lvl4pPr marL="1828800" lvl="3" indent="-228600" algn="l">
              <a:lnSpc>
                <a:spcPct val="100000"/>
              </a:lnSpc>
              <a:spcBef>
                <a:spcPts val="360"/>
              </a:spcBef>
              <a:spcAft>
                <a:spcPts val="0"/>
              </a:spcAft>
              <a:buClr>
                <a:srgbClr val="07336F"/>
              </a:buClr>
              <a:buSzPts val="1800"/>
              <a:buNone/>
              <a:defRPr sz="1800" b="1">
                <a:latin typeface="Arial Narrow"/>
                <a:ea typeface="Arial Narrow"/>
                <a:cs typeface="Arial Narrow"/>
                <a:sym typeface="Arial Narrow"/>
              </a:defRPr>
            </a:lvl4pPr>
            <a:lvl5pPr marL="2286000" lvl="4" indent="-228600" algn="l">
              <a:lnSpc>
                <a:spcPct val="100000"/>
              </a:lnSpc>
              <a:spcBef>
                <a:spcPts val="360"/>
              </a:spcBef>
              <a:spcAft>
                <a:spcPts val="0"/>
              </a:spcAft>
              <a:buClr>
                <a:srgbClr val="07336F"/>
              </a:buClr>
              <a:buSzPts val="1800"/>
              <a:buNone/>
              <a:defRPr sz="1800" b="1">
                <a:latin typeface="Arial Narrow"/>
                <a:ea typeface="Arial Narrow"/>
                <a:cs typeface="Arial Narrow"/>
                <a:sym typeface="Arial Narrow"/>
              </a:defRPr>
            </a:lvl5pPr>
            <a:lvl6pPr marL="2743200" lvl="5" indent="-342900" algn="l">
              <a:lnSpc>
                <a:spcPct val="100000"/>
              </a:lnSpc>
              <a:spcBef>
                <a:spcPts val="360"/>
              </a:spcBef>
              <a:spcAft>
                <a:spcPts val="0"/>
              </a:spcAft>
              <a:buClr>
                <a:srgbClr val="07336F"/>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8" name="Google Shape;38;p17"/>
          <p:cNvSpPr txBox="1">
            <a:spLocks noGrp="1"/>
          </p:cNvSpPr>
          <p:nvPr>
            <p:ph type="body" idx="4"/>
          </p:nvPr>
        </p:nvSpPr>
        <p:spPr>
          <a:xfrm>
            <a:off x="2514600" y="768745"/>
            <a:ext cx="6096000" cy="1358585"/>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880"/>
              </a:spcBef>
              <a:spcAft>
                <a:spcPts val="0"/>
              </a:spcAft>
              <a:buClr>
                <a:schemeClr val="lt1"/>
              </a:buClr>
              <a:buSzPts val="4400"/>
              <a:buNone/>
              <a:defRPr sz="4400" b="1">
                <a:solidFill>
                  <a:schemeClr val="lt1"/>
                </a:solidFill>
              </a:defRPr>
            </a:lvl1pPr>
            <a:lvl2pPr marL="914400" lvl="1" indent="-342900" algn="l">
              <a:lnSpc>
                <a:spcPct val="100000"/>
              </a:lnSpc>
              <a:spcBef>
                <a:spcPts val="360"/>
              </a:spcBef>
              <a:spcAft>
                <a:spcPts val="0"/>
              </a:spcAft>
              <a:buClr>
                <a:srgbClr val="07336F"/>
              </a:buClr>
              <a:buSzPts val="1800"/>
              <a:buChar char="•"/>
              <a:defRPr/>
            </a:lvl2pPr>
            <a:lvl3pPr marL="1371600" lvl="2" indent="-342900" algn="l">
              <a:lnSpc>
                <a:spcPct val="100000"/>
              </a:lnSpc>
              <a:spcBef>
                <a:spcPts val="360"/>
              </a:spcBef>
              <a:spcAft>
                <a:spcPts val="0"/>
              </a:spcAft>
              <a:buClr>
                <a:srgbClr val="07336F"/>
              </a:buClr>
              <a:buSzPts val="1800"/>
              <a:buChar char="•"/>
              <a:defRPr/>
            </a:lvl3pPr>
            <a:lvl4pPr marL="1828800" lvl="3" indent="-342900" algn="l">
              <a:lnSpc>
                <a:spcPct val="100000"/>
              </a:lnSpc>
              <a:spcBef>
                <a:spcPts val="360"/>
              </a:spcBef>
              <a:spcAft>
                <a:spcPts val="0"/>
              </a:spcAft>
              <a:buClr>
                <a:srgbClr val="07336F"/>
              </a:buClr>
              <a:buSzPts val="1800"/>
              <a:buChar char="•"/>
              <a:defRPr/>
            </a:lvl4pPr>
            <a:lvl5pPr marL="2286000" lvl="4" indent="-342900" algn="l">
              <a:lnSpc>
                <a:spcPct val="100000"/>
              </a:lnSpc>
              <a:spcBef>
                <a:spcPts val="360"/>
              </a:spcBef>
              <a:spcAft>
                <a:spcPts val="0"/>
              </a:spcAft>
              <a:buClr>
                <a:srgbClr val="07336F"/>
              </a:buClr>
              <a:buSzPts val="1800"/>
              <a:buChar char="•"/>
              <a:defRPr/>
            </a:lvl5pPr>
            <a:lvl6pPr marL="2743200" lvl="5" indent="-342900" algn="l">
              <a:lnSpc>
                <a:spcPct val="100000"/>
              </a:lnSpc>
              <a:spcBef>
                <a:spcPts val="360"/>
              </a:spcBef>
              <a:spcAft>
                <a:spcPts val="0"/>
              </a:spcAft>
              <a:buClr>
                <a:srgbClr val="07336F"/>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9" name="Google Shape;39;p17"/>
          <p:cNvSpPr txBox="1">
            <a:spLocks noGrp="1"/>
          </p:cNvSpPr>
          <p:nvPr>
            <p:ph type="body" idx="5"/>
          </p:nvPr>
        </p:nvSpPr>
        <p:spPr>
          <a:xfrm>
            <a:off x="2515037" y="2262187"/>
            <a:ext cx="6092516" cy="938213"/>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560"/>
              </a:spcBef>
              <a:spcAft>
                <a:spcPts val="0"/>
              </a:spcAft>
              <a:buClr>
                <a:srgbClr val="C4EDFF"/>
              </a:buClr>
              <a:buSzPts val="2800"/>
              <a:buNone/>
              <a:defRPr sz="2800" b="0">
                <a:solidFill>
                  <a:srgbClr val="C4EDFF"/>
                </a:solidFill>
                <a:latin typeface="Arial Narrow"/>
                <a:ea typeface="Arial Narrow"/>
                <a:cs typeface="Arial Narrow"/>
                <a:sym typeface="Arial Narrow"/>
              </a:defRPr>
            </a:lvl1pPr>
            <a:lvl2pPr marL="914400" lvl="1" indent="-342900" algn="l">
              <a:lnSpc>
                <a:spcPct val="100000"/>
              </a:lnSpc>
              <a:spcBef>
                <a:spcPts val="360"/>
              </a:spcBef>
              <a:spcAft>
                <a:spcPts val="0"/>
              </a:spcAft>
              <a:buClr>
                <a:srgbClr val="07336F"/>
              </a:buClr>
              <a:buSzPts val="1800"/>
              <a:buChar char="•"/>
              <a:defRPr/>
            </a:lvl2pPr>
            <a:lvl3pPr marL="1371600" lvl="2" indent="-342900" algn="l">
              <a:lnSpc>
                <a:spcPct val="100000"/>
              </a:lnSpc>
              <a:spcBef>
                <a:spcPts val="360"/>
              </a:spcBef>
              <a:spcAft>
                <a:spcPts val="0"/>
              </a:spcAft>
              <a:buClr>
                <a:srgbClr val="07336F"/>
              </a:buClr>
              <a:buSzPts val="1800"/>
              <a:buChar char="•"/>
              <a:defRPr/>
            </a:lvl3pPr>
            <a:lvl4pPr marL="1828800" lvl="3" indent="-342900" algn="l">
              <a:lnSpc>
                <a:spcPct val="100000"/>
              </a:lnSpc>
              <a:spcBef>
                <a:spcPts val="360"/>
              </a:spcBef>
              <a:spcAft>
                <a:spcPts val="0"/>
              </a:spcAft>
              <a:buClr>
                <a:srgbClr val="07336F"/>
              </a:buClr>
              <a:buSzPts val="1800"/>
              <a:buChar char="•"/>
              <a:defRPr/>
            </a:lvl4pPr>
            <a:lvl5pPr marL="2286000" lvl="4" indent="-342900" algn="l">
              <a:lnSpc>
                <a:spcPct val="100000"/>
              </a:lnSpc>
              <a:spcBef>
                <a:spcPts val="360"/>
              </a:spcBef>
              <a:spcAft>
                <a:spcPts val="0"/>
              </a:spcAft>
              <a:buClr>
                <a:srgbClr val="07336F"/>
              </a:buClr>
              <a:buSzPts val="1800"/>
              <a:buChar char="•"/>
              <a:defRPr/>
            </a:lvl5pPr>
            <a:lvl6pPr marL="2743200" lvl="5" indent="-342900" algn="l">
              <a:lnSpc>
                <a:spcPct val="100000"/>
              </a:lnSpc>
              <a:spcBef>
                <a:spcPts val="360"/>
              </a:spcBef>
              <a:spcAft>
                <a:spcPts val="0"/>
              </a:spcAft>
              <a:buClr>
                <a:srgbClr val="07336F"/>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40" name="Google Shape;40;p17"/>
          <p:cNvSpPr txBox="1">
            <a:spLocks noGrp="1"/>
          </p:cNvSpPr>
          <p:nvPr>
            <p:ph type="body" idx="6"/>
          </p:nvPr>
        </p:nvSpPr>
        <p:spPr>
          <a:xfrm>
            <a:off x="2514600" y="3311237"/>
            <a:ext cx="6096000" cy="692727"/>
          </a:xfrm>
          <a:prstGeom prst="rect">
            <a:avLst/>
          </a:prstGeom>
          <a:noFill/>
          <a:ln>
            <a:noFill/>
          </a:ln>
        </p:spPr>
        <p:txBody>
          <a:bodyPr spcFirstLastPara="1" wrap="square" lIns="0" tIns="0" rIns="0" bIns="0" anchor="t" anchorCtr="0">
            <a:normAutofit/>
          </a:bodyPr>
          <a:lstStyle>
            <a:lvl1pPr marL="457200" lvl="0" indent="-228600" algn="l">
              <a:lnSpc>
                <a:spcPct val="100000"/>
              </a:lnSpc>
              <a:spcBef>
                <a:spcPts val="360"/>
              </a:spcBef>
              <a:spcAft>
                <a:spcPts val="0"/>
              </a:spcAft>
              <a:buClr>
                <a:srgbClr val="C4EDFF"/>
              </a:buClr>
              <a:buSzPts val="1800"/>
              <a:buNone/>
              <a:defRPr sz="1800">
                <a:solidFill>
                  <a:srgbClr val="C4EDFF"/>
                </a:solidFill>
                <a:latin typeface="Arial Narrow"/>
                <a:ea typeface="Arial Narrow"/>
                <a:cs typeface="Arial Narrow"/>
                <a:sym typeface="Arial Narrow"/>
              </a:defRPr>
            </a:lvl1pPr>
            <a:lvl2pPr marL="914400" lvl="1" indent="-342900" algn="l">
              <a:lnSpc>
                <a:spcPct val="100000"/>
              </a:lnSpc>
              <a:spcBef>
                <a:spcPts val="360"/>
              </a:spcBef>
              <a:spcAft>
                <a:spcPts val="0"/>
              </a:spcAft>
              <a:buClr>
                <a:srgbClr val="07336F"/>
              </a:buClr>
              <a:buSzPts val="1800"/>
              <a:buChar char="•"/>
              <a:defRPr/>
            </a:lvl2pPr>
            <a:lvl3pPr marL="1371600" lvl="2" indent="-342900" algn="l">
              <a:lnSpc>
                <a:spcPct val="100000"/>
              </a:lnSpc>
              <a:spcBef>
                <a:spcPts val="360"/>
              </a:spcBef>
              <a:spcAft>
                <a:spcPts val="0"/>
              </a:spcAft>
              <a:buClr>
                <a:srgbClr val="07336F"/>
              </a:buClr>
              <a:buSzPts val="1800"/>
              <a:buChar char="•"/>
              <a:defRPr/>
            </a:lvl3pPr>
            <a:lvl4pPr marL="1828800" lvl="3" indent="-342900" algn="l">
              <a:lnSpc>
                <a:spcPct val="100000"/>
              </a:lnSpc>
              <a:spcBef>
                <a:spcPts val="360"/>
              </a:spcBef>
              <a:spcAft>
                <a:spcPts val="0"/>
              </a:spcAft>
              <a:buClr>
                <a:srgbClr val="07336F"/>
              </a:buClr>
              <a:buSzPts val="1800"/>
              <a:buChar char="•"/>
              <a:defRPr/>
            </a:lvl4pPr>
            <a:lvl5pPr marL="2286000" lvl="4" indent="-342900" algn="l">
              <a:lnSpc>
                <a:spcPct val="100000"/>
              </a:lnSpc>
              <a:spcBef>
                <a:spcPts val="360"/>
              </a:spcBef>
              <a:spcAft>
                <a:spcPts val="0"/>
              </a:spcAft>
              <a:buClr>
                <a:srgbClr val="07336F"/>
              </a:buClr>
              <a:buSzPts val="1800"/>
              <a:buChar char="•"/>
              <a:defRPr/>
            </a:lvl5pPr>
            <a:lvl6pPr marL="2743200" lvl="5" indent="-342900" algn="l">
              <a:lnSpc>
                <a:spcPct val="100000"/>
              </a:lnSpc>
              <a:spcBef>
                <a:spcPts val="360"/>
              </a:spcBef>
              <a:spcAft>
                <a:spcPts val="0"/>
              </a:spcAft>
              <a:buClr>
                <a:srgbClr val="07336F"/>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cxnSp>
        <p:nvCxnSpPr>
          <p:cNvPr id="41" name="Google Shape;41;p17"/>
          <p:cNvCxnSpPr/>
          <p:nvPr/>
        </p:nvCxnSpPr>
        <p:spPr>
          <a:xfrm>
            <a:off x="2285999" y="609600"/>
            <a:ext cx="0" cy="3473450"/>
          </a:xfrm>
          <a:prstGeom prst="straightConnector1">
            <a:avLst/>
          </a:prstGeom>
          <a:noFill/>
          <a:ln w="12700" cap="flat" cmpd="sng">
            <a:solidFill>
              <a:srgbClr val="3687F3"/>
            </a:solidFill>
            <a:prstDash val="solid"/>
            <a:round/>
            <a:headEnd type="none" w="sm" len="sm"/>
            <a:tailEnd type="none" w="sm" len="sm"/>
          </a:ln>
        </p:spPr>
      </p:cxnSp>
      <p:pic>
        <p:nvPicPr>
          <p:cNvPr id="42" name="Google Shape;42;p17">
            <a:hlinkClick r:id="rId2"/>
          </p:cNvPr>
          <p:cNvPicPr preferRelativeResize="0"/>
          <p:nvPr/>
        </p:nvPicPr>
        <p:blipFill rotWithShape="1">
          <a:blip r:embed="rId3">
            <a:alphaModFix/>
          </a:blip>
          <a:srcRect/>
          <a:stretch/>
        </p:blipFill>
        <p:spPr>
          <a:xfrm>
            <a:off x="533400" y="533400"/>
            <a:ext cx="1762136" cy="2133912"/>
          </a:xfrm>
          <a:prstGeom prst="rect">
            <a:avLst/>
          </a:prstGeom>
          <a:noFill/>
          <a:ln>
            <a:noFill/>
          </a:ln>
        </p:spPr>
      </p:pic>
      <p:grpSp>
        <p:nvGrpSpPr>
          <p:cNvPr id="43" name="Google Shape;43;p17"/>
          <p:cNvGrpSpPr/>
          <p:nvPr/>
        </p:nvGrpSpPr>
        <p:grpSpPr>
          <a:xfrm>
            <a:off x="-30388" y="0"/>
            <a:ext cx="472440" cy="6858000"/>
            <a:chOff x="-15240" y="0"/>
            <a:chExt cx="472440" cy="6858000"/>
          </a:xfrm>
        </p:grpSpPr>
        <p:sp>
          <p:nvSpPr>
            <p:cNvPr id="44" name="Google Shape;44;p17"/>
            <p:cNvSpPr/>
            <p:nvPr/>
          </p:nvSpPr>
          <p:spPr>
            <a:xfrm>
              <a:off x="10668" y="0"/>
              <a:ext cx="420624" cy="6858000"/>
            </a:xfrm>
            <a:prstGeom prst="rect">
              <a:avLst/>
            </a:prstGeom>
            <a:solidFill>
              <a:srgbClr val="0099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45" name="Google Shape;45;p17"/>
            <p:cNvSpPr/>
            <p:nvPr/>
          </p:nvSpPr>
          <p:spPr>
            <a:xfrm>
              <a:off x="16002" y="3197352"/>
              <a:ext cx="409956" cy="1069848"/>
            </a:xfrm>
            <a:prstGeom prst="rect">
              <a:avLst/>
            </a:prstGeom>
            <a:solidFill>
              <a:srgbClr val="0B459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pic>
          <p:nvPicPr>
            <p:cNvPr id="46" name="Google Shape;46;p17" descr="C:\Users\jacqui.fenner\Desktop\PTT templates\images\noaa icons\noaa_icons-04.png">
              <a:hlinkClick r:id="rId4"/>
            </p:cNvPr>
            <p:cNvPicPr preferRelativeResize="0"/>
            <p:nvPr/>
          </p:nvPicPr>
          <p:blipFill rotWithShape="1">
            <a:blip r:embed="rId5">
              <a:alphaModFix/>
            </a:blip>
            <a:srcRect/>
            <a:stretch/>
          </p:blipFill>
          <p:spPr>
            <a:xfrm>
              <a:off x="-15240" y="5714999"/>
              <a:ext cx="472440" cy="324009"/>
            </a:xfrm>
            <a:prstGeom prst="rect">
              <a:avLst/>
            </a:prstGeom>
            <a:noFill/>
            <a:ln>
              <a:noFill/>
            </a:ln>
          </p:spPr>
        </p:pic>
        <p:pic>
          <p:nvPicPr>
            <p:cNvPr id="47" name="Google Shape;47;p17" descr="C:\Users\jacqui.fenner\Desktop\PTT templates\images\noaa icons\noaa_icons-05.png">
              <a:hlinkClick r:id="rId6"/>
            </p:cNvPr>
            <p:cNvPicPr preferRelativeResize="0"/>
            <p:nvPr/>
          </p:nvPicPr>
          <p:blipFill rotWithShape="1">
            <a:blip r:embed="rId7">
              <a:alphaModFix/>
            </a:blip>
            <a:srcRect/>
            <a:stretch/>
          </p:blipFill>
          <p:spPr>
            <a:xfrm>
              <a:off x="-15240" y="4648200"/>
              <a:ext cx="472440" cy="324009"/>
            </a:xfrm>
            <a:prstGeom prst="rect">
              <a:avLst/>
            </a:prstGeom>
            <a:noFill/>
            <a:ln>
              <a:noFill/>
            </a:ln>
          </p:spPr>
        </p:pic>
        <p:pic>
          <p:nvPicPr>
            <p:cNvPr id="48" name="Google Shape;48;p17" descr="C:\Users\jacqui.fenner\Desktop\PTT templates\images\noaa icons\noaa_icons-06.png">
              <a:hlinkClick r:id="rId8"/>
            </p:cNvPr>
            <p:cNvPicPr preferRelativeResize="0"/>
            <p:nvPr/>
          </p:nvPicPr>
          <p:blipFill rotWithShape="1">
            <a:blip r:embed="rId9">
              <a:alphaModFix/>
            </a:blip>
            <a:srcRect/>
            <a:stretch/>
          </p:blipFill>
          <p:spPr>
            <a:xfrm>
              <a:off x="-15240" y="3581400"/>
              <a:ext cx="472440" cy="324009"/>
            </a:xfrm>
            <a:prstGeom prst="rect">
              <a:avLst/>
            </a:prstGeom>
            <a:noFill/>
            <a:ln>
              <a:noFill/>
            </a:ln>
          </p:spPr>
        </p:pic>
        <p:pic>
          <p:nvPicPr>
            <p:cNvPr id="49" name="Google Shape;49;p17" descr="C:\Users\jacqui.fenner\Desktop\PTT templates\images\noaa icons\noaa_icons-07.png">
              <a:hlinkClick r:id="rId10"/>
            </p:cNvPr>
            <p:cNvPicPr preferRelativeResize="0"/>
            <p:nvPr/>
          </p:nvPicPr>
          <p:blipFill rotWithShape="1">
            <a:blip r:embed="rId11">
              <a:alphaModFix/>
            </a:blip>
            <a:srcRect/>
            <a:stretch/>
          </p:blipFill>
          <p:spPr>
            <a:xfrm>
              <a:off x="-15240" y="2514600"/>
              <a:ext cx="472440" cy="324009"/>
            </a:xfrm>
            <a:prstGeom prst="rect">
              <a:avLst/>
            </a:prstGeom>
            <a:noFill/>
            <a:ln>
              <a:noFill/>
            </a:ln>
          </p:spPr>
        </p:pic>
        <p:pic>
          <p:nvPicPr>
            <p:cNvPr id="50" name="Google Shape;50;p17" descr="C:\Users\jacqui.fenner\Desktop\PTT templates\images\noaa icons\noaa_icons-08.png">
              <a:hlinkClick r:id="rId12"/>
            </p:cNvPr>
            <p:cNvPicPr preferRelativeResize="0"/>
            <p:nvPr/>
          </p:nvPicPr>
          <p:blipFill rotWithShape="1">
            <a:blip r:embed="rId13">
              <a:alphaModFix/>
            </a:blip>
            <a:srcRect/>
            <a:stretch/>
          </p:blipFill>
          <p:spPr>
            <a:xfrm>
              <a:off x="-15240" y="1447800"/>
              <a:ext cx="472440" cy="324009"/>
            </a:xfrm>
            <a:prstGeom prst="rect">
              <a:avLst/>
            </a:prstGeom>
            <a:noFill/>
            <a:ln>
              <a:noFill/>
            </a:ln>
          </p:spPr>
        </p:pic>
        <p:pic>
          <p:nvPicPr>
            <p:cNvPr id="51" name="Google Shape;51;p17" descr="C:\Users\jacqui.fenner\Desktop\PTT templates\images\noaa icons\noaa_icons-10.png">
              <a:hlinkClick r:id="rId14"/>
            </p:cNvPr>
            <p:cNvPicPr preferRelativeResize="0"/>
            <p:nvPr/>
          </p:nvPicPr>
          <p:blipFill rotWithShape="1">
            <a:blip r:embed="rId15">
              <a:alphaModFix/>
            </a:blip>
            <a:srcRect/>
            <a:stretch/>
          </p:blipFill>
          <p:spPr>
            <a:xfrm>
              <a:off x="-15240" y="381000"/>
              <a:ext cx="472440" cy="324009"/>
            </a:xfrm>
            <a:prstGeom prst="rect">
              <a:avLst/>
            </a:prstGeom>
            <a:noFill/>
            <a:ln>
              <a:noFill/>
            </a:ln>
          </p:spPr>
        </p:pic>
        <p:grpSp>
          <p:nvGrpSpPr>
            <p:cNvPr id="52" name="Google Shape;52;p17"/>
            <p:cNvGrpSpPr/>
            <p:nvPr/>
          </p:nvGrpSpPr>
          <p:grpSpPr>
            <a:xfrm>
              <a:off x="15148" y="0"/>
              <a:ext cx="420624" cy="6858000"/>
              <a:chOff x="15148" y="0"/>
              <a:chExt cx="420624" cy="6858000"/>
            </a:xfrm>
          </p:grpSpPr>
          <p:grpSp>
            <p:nvGrpSpPr>
              <p:cNvPr id="53" name="Google Shape;53;p17"/>
              <p:cNvGrpSpPr/>
              <p:nvPr/>
            </p:nvGrpSpPr>
            <p:grpSpPr>
              <a:xfrm>
                <a:off x="15148" y="1066800"/>
                <a:ext cx="420624" cy="5334000"/>
                <a:chOff x="15148" y="1066800"/>
                <a:chExt cx="420624" cy="5334000"/>
              </a:xfrm>
            </p:grpSpPr>
            <p:cxnSp>
              <p:nvCxnSpPr>
                <p:cNvPr id="54" name="Google Shape;54;p17"/>
                <p:cNvCxnSpPr/>
                <p:nvPr/>
              </p:nvCxnSpPr>
              <p:spPr>
                <a:xfrm>
                  <a:off x="15148" y="4267200"/>
                  <a:ext cx="420624"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55" name="Google Shape;55;p17"/>
                <p:cNvCxnSpPr/>
                <p:nvPr/>
              </p:nvCxnSpPr>
              <p:spPr>
                <a:xfrm>
                  <a:off x="15148" y="3200400"/>
                  <a:ext cx="420624"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56" name="Google Shape;56;p17"/>
                <p:cNvCxnSpPr/>
                <p:nvPr/>
              </p:nvCxnSpPr>
              <p:spPr>
                <a:xfrm>
                  <a:off x="15148" y="2133600"/>
                  <a:ext cx="420624"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57" name="Google Shape;57;p17"/>
                <p:cNvCxnSpPr/>
                <p:nvPr/>
              </p:nvCxnSpPr>
              <p:spPr>
                <a:xfrm>
                  <a:off x="15148" y="5334000"/>
                  <a:ext cx="420624"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58" name="Google Shape;58;p17"/>
                <p:cNvCxnSpPr/>
                <p:nvPr/>
              </p:nvCxnSpPr>
              <p:spPr>
                <a:xfrm>
                  <a:off x="15148" y="1066800"/>
                  <a:ext cx="420624"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59" name="Google Shape;59;p17"/>
                <p:cNvCxnSpPr/>
                <p:nvPr/>
              </p:nvCxnSpPr>
              <p:spPr>
                <a:xfrm>
                  <a:off x="15148" y="6400800"/>
                  <a:ext cx="420624" cy="0"/>
                </a:xfrm>
                <a:prstGeom prst="straightConnector1">
                  <a:avLst/>
                </a:prstGeom>
                <a:noFill/>
                <a:ln w="9525" cap="flat" cmpd="sng">
                  <a:solidFill>
                    <a:schemeClr val="lt1">
                      <a:alpha val="40000"/>
                    </a:schemeClr>
                  </a:solidFill>
                  <a:prstDash val="solid"/>
                  <a:round/>
                  <a:headEnd type="none" w="sm" len="sm"/>
                  <a:tailEnd type="none" w="sm" len="sm"/>
                </a:ln>
              </p:spPr>
            </p:cxnSp>
          </p:grpSp>
          <p:cxnSp>
            <p:nvCxnSpPr>
              <p:cNvPr id="60" name="Google Shape;60;p17"/>
              <p:cNvCxnSpPr/>
              <p:nvPr/>
            </p:nvCxnSpPr>
            <p:spPr>
              <a:xfrm>
                <a:off x="431292" y="0"/>
                <a:ext cx="0" cy="6858000"/>
              </a:xfrm>
              <a:prstGeom prst="straightConnector1">
                <a:avLst/>
              </a:prstGeom>
              <a:noFill/>
              <a:ln w="9525" cap="flat" cmpd="sng">
                <a:solidFill>
                  <a:schemeClr val="lt1">
                    <a:alpha val="40000"/>
                  </a:schemeClr>
                </a:solidFill>
                <a:prstDash val="solid"/>
                <a:round/>
                <a:headEnd type="none" w="sm" len="sm"/>
                <a:tailEnd type="none" w="sm" len="sm"/>
              </a:ln>
            </p:spPr>
          </p:cxnSp>
        </p:gr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1 Column, Wide Pic Bottom">
  <p:cSld name="1 Column, Wide Pic Bottom">
    <p:spTree>
      <p:nvGrpSpPr>
        <p:cNvPr id="1" name="Shape 93"/>
        <p:cNvGrpSpPr/>
        <p:nvPr/>
      </p:nvGrpSpPr>
      <p:grpSpPr>
        <a:xfrm>
          <a:off x="0" y="0"/>
          <a:ext cx="0" cy="0"/>
          <a:chOff x="0" y="0"/>
          <a:chExt cx="0" cy="0"/>
        </a:xfrm>
      </p:grpSpPr>
      <p:sp>
        <p:nvSpPr>
          <p:cNvPr id="94" name="Google Shape;94;p26"/>
          <p:cNvSpPr>
            <a:spLocks noGrp="1"/>
          </p:cNvSpPr>
          <p:nvPr>
            <p:ph type="pic" idx="2"/>
          </p:nvPr>
        </p:nvSpPr>
        <p:spPr>
          <a:xfrm>
            <a:off x="762000" y="4419600"/>
            <a:ext cx="7921784" cy="1752600"/>
          </a:xfrm>
          <a:prstGeom prst="rect">
            <a:avLst/>
          </a:prstGeom>
          <a:solidFill>
            <a:srgbClr val="F2F2F2"/>
          </a:solidFill>
          <a:ln>
            <a:noFill/>
          </a:ln>
        </p:spPr>
      </p:sp>
      <p:sp>
        <p:nvSpPr>
          <p:cNvPr id="95" name="Google Shape;95;p26"/>
          <p:cNvSpPr txBox="1">
            <a:spLocks noGrp="1"/>
          </p:cNvSpPr>
          <p:nvPr>
            <p:ph type="body" idx="1"/>
          </p:nvPr>
        </p:nvSpPr>
        <p:spPr>
          <a:xfrm>
            <a:off x="752888" y="1219200"/>
            <a:ext cx="7933912" cy="3048000"/>
          </a:xfrm>
          <a:prstGeom prst="rect">
            <a:avLst/>
          </a:prstGeom>
          <a:noFill/>
          <a:ln>
            <a:noFill/>
          </a:ln>
        </p:spPr>
        <p:txBody>
          <a:bodyPr spcFirstLastPara="1" wrap="square" lIns="0" tIns="0" rIns="0" bIns="0" anchor="t" anchorCtr="0">
            <a:normAutofit/>
          </a:bodyPr>
          <a:lstStyle>
            <a:lvl1pPr marL="457200" lvl="0" indent="-406400" algn="l">
              <a:lnSpc>
                <a:spcPct val="100000"/>
              </a:lnSpc>
              <a:spcBef>
                <a:spcPts val="560"/>
              </a:spcBef>
              <a:spcAft>
                <a:spcPts val="0"/>
              </a:spcAft>
              <a:buClr>
                <a:srgbClr val="07336F"/>
              </a:buClr>
              <a:buSzPts val="2800"/>
              <a:buChar char="•"/>
              <a:defRPr sz="2800" b="0">
                <a:solidFill>
                  <a:srgbClr val="07336F"/>
                </a:solidFill>
              </a:defRPr>
            </a:lvl1pPr>
            <a:lvl2pPr marL="914400" lvl="1" indent="-381000" algn="l">
              <a:lnSpc>
                <a:spcPct val="100000"/>
              </a:lnSpc>
              <a:spcBef>
                <a:spcPts val="480"/>
              </a:spcBef>
              <a:spcAft>
                <a:spcPts val="0"/>
              </a:spcAft>
              <a:buClr>
                <a:srgbClr val="07336F"/>
              </a:buClr>
              <a:buSzPts val="2400"/>
              <a:buChar char="•"/>
              <a:defRPr sz="2400">
                <a:solidFill>
                  <a:srgbClr val="07336F"/>
                </a:solidFill>
              </a:defRPr>
            </a:lvl2pPr>
            <a:lvl3pPr marL="1371600" lvl="2" indent="-355600" algn="l">
              <a:lnSpc>
                <a:spcPct val="100000"/>
              </a:lnSpc>
              <a:spcBef>
                <a:spcPts val="400"/>
              </a:spcBef>
              <a:spcAft>
                <a:spcPts val="0"/>
              </a:spcAft>
              <a:buClr>
                <a:srgbClr val="07336F"/>
              </a:buClr>
              <a:buSzPts val="2000"/>
              <a:buChar char="•"/>
              <a:defRPr sz="2000">
                <a:solidFill>
                  <a:srgbClr val="07336F"/>
                </a:solidFill>
              </a:defRPr>
            </a:lvl3pPr>
            <a:lvl4pPr marL="1828800" lvl="3" indent="-342900" algn="l">
              <a:lnSpc>
                <a:spcPct val="100000"/>
              </a:lnSpc>
              <a:spcBef>
                <a:spcPts val="360"/>
              </a:spcBef>
              <a:spcAft>
                <a:spcPts val="0"/>
              </a:spcAft>
              <a:buClr>
                <a:srgbClr val="07336F"/>
              </a:buClr>
              <a:buSzPts val="1800"/>
              <a:buChar char="•"/>
              <a:defRPr sz="1800">
                <a:solidFill>
                  <a:srgbClr val="07336F"/>
                </a:solidFill>
              </a:defRPr>
            </a:lvl4pPr>
            <a:lvl5pPr marL="2286000" lvl="4" indent="-330200" algn="l">
              <a:lnSpc>
                <a:spcPct val="100000"/>
              </a:lnSpc>
              <a:spcBef>
                <a:spcPts val="320"/>
              </a:spcBef>
              <a:spcAft>
                <a:spcPts val="0"/>
              </a:spcAft>
              <a:buClr>
                <a:srgbClr val="07336F"/>
              </a:buClr>
              <a:buSzPts val="1600"/>
              <a:buChar char="•"/>
              <a:defRPr sz="1600">
                <a:solidFill>
                  <a:srgbClr val="07336F"/>
                </a:solidFill>
              </a:defRPr>
            </a:lvl5pPr>
            <a:lvl6pPr marL="2743200" lvl="5" indent="-342900" algn="l">
              <a:lnSpc>
                <a:spcPct val="100000"/>
              </a:lnSpc>
              <a:spcBef>
                <a:spcPts val="360"/>
              </a:spcBef>
              <a:spcAft>
                <a:spcPts val="0"/>
              </a:spcAft>
              <a:buClr>
                <a:srgbClr val="07336F"/>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6" name="Google Shape;96;p26"/>
          <p:cNvSpPr txBox="1">
            <a:spLocks noGrp="1"/>
          </p:cNvSpPr>
          <p:nvPr>
            <p:ph type="title"/>
          </p:nvPr>
        </p:nvSpPr>
        <p:spPr>
          <a:xfrm>
            <a:off x="752888" y="274638"/>
            <a:ext cx="7933912" cy="792162"/>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rgbClr val="0099D8"/>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2 Column">
  <p:cSld name="2 Column">
    <p:spTree>
      <p:nvGrpSpPr>
        <p:cNvPr id="1" name="Shape 97"/>
        <p:cNvGrpSpPr/>
        <p:nvPr/>
      </p:nvGrpSpPr>
      <p:grpSpPr>
        <a:xfrm>
          <a:off x="0" y="0"/>
          <a:ext cx="0" cy="0"/>
          <a:chOff x="0" y="0"/>
          <a:chExt cx="0" cy="0"/>
        </a:xfrm>
      </p:grpSpPr>
      <p:sp>
        <p:nvSpPr>
          <p:cNvPr id="98" name="Google Shape;98;p27"/>
          <p:cNvSpPr txBox="1">
            <a:spLocks noGrp="1"/>
          </p:cNvSpPr>
          <p:nvPr>
            <p:ph type="title"/>
          </p:nvPr>
        </p:nvSpPr>
        <p:spPr>
          <a:xfrm>
            <a:off x="467960" y="30957"/>
            <a:ext cx="7400512" cy="792162"/>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rgbClr val="0099D8"/>
              </a:buClr>
              <a:buSzPts val="32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27"/>
          <p:cNvSpPr txBox="1">
            <a:spLocks noGrp="1"/>
          </p:cNvSpPr>
          <p:nvPr>
            <p:ph type="body" idx="1"/>
          </p:nvPr>
        </p:nvSpPr>
        <p:spPr>
          <a:xfrm>
            <a:off x="762000" y="1219200"/>
            <a:ext cx="3742912" cy="4953000"/>
          </a:xfrm>
          <a:prstGeom prst="rect">
            <a:avLst/>
          </a:prstGeom>
          <a:noFill/>
          <a:ln>
            <a:noFill/>
          </a:ln>
        </p:spPr>
        <p:txBody>
          <a:bodyPr spcFirstLastPara="1" wrap="square" lIns="0" tIns="0" rIns="0" bIns="0" anchor="t" anchorCtr="0">
            <a:normAutofit/>
          </a:bodyPr>
          <a:lstStyle>
            <a:lvl1pPr marL="457200" lvl="0" indent="-406400" algn="l">
              <a:lnSpc>
                <a:spcPct val="100000"/>
              </a:lnSpc>
              <a:spcBef>
                <a:spcPts val="560"/>
              </a:spcBef>
              <a:spcAft>
                <a:spcPts val="0"/>
              </a:spcAft>
              <a:buClr>
                <a:srgbClr val="07336F"/>
              </a:buClr>
              <a:buSzPts val="2800"/>
              <a:buChar char="•"/>
              <a:defRPr sz="2800" b="0">
                <a:solidFill>
                  <a:srgbClr val="07336F"/>
                </a:solidFill>
              </a:defRPr>
            </a:lvl1pPr>
            <a:lvl2pPr marL="914400" lvl="1" indent="-381000" algn="l">
              <a:lnSpc>
                <a:spcPct val="100000"/>
              </a:lnSpc>
              <a:spcBef>
                <a:spcPts val="480"/>
              </a:spcBef>
              <a:spcAft>
                <a:spcPts val="0"/>
              </a:spcAft>
              <a:buClr>
                <a:srgbClr val="07336F"/>
              </a:buClr>
              <a:buSzPts val="2400"/>
              <a:buChar char="•"/>
              <a:defRPr sz="2400">
                <a:solidFill>
                  <a:srgbClr val="07336F"/>
                </a:solidFill>
              </a:defRPr>
            </a:lvl2pPr>
            <a:lvl3pPr marL="1371600" lvl="2" indent="-355600" algn="l">
              <a:lnSpc>
                <a:spcPct val="100000"/>
              </a:lnSpc>
              <a:spcBef>
                <a:spcPts val="400"/>
              </a:spcBef>
              <a:spcAft>
                <a:spcPts val="0"/>
              </a:spcAft>
              <a:buClr>
                <a:srgbClr val="07336F"/>
              </a:buClr>
              <a:buSzPts val="2000"/>
              <a:buChar char="•"/>
              <a:defRPr sz="2000">
                <a:solidFill>
                  <a:srgbClr val="07336F"/>
                </a:solidFill>
              </a:defRPr>
            </a:lvl3pPr>
            <a:lvl4pPr marL="1828800" lvl="3" indent="-342900" algn="l">
              <a:lnSpc>
                <a:spcPct val="100000"/>
              </a:lnSpc>
              <a:spcBef>
                <a:spcPts val="360"/>
              </a:spcBef>
              <a:spcAft>
                <a:spcPts val="0"/>
              </a:spcAft>
              <a:buClr>
                <a:srgbClr val="07336F"/>
              </a:buClr>
              <a:buSzPts val="1800"/>
              <a:buChar char="•"/>
              <a:defRPr sz="1800">
                <a:solidFill>
                  <a:srgbClr val="07336F"/>
                </a:solidFill>
              </a:defRPr>
            </a:lvl4pPr>
            <a:lvl5pPr marL="2286000" lvl="4" indent="-330200" algn="l">
              <a:lnSpc>
                <a:spcPct val="100000"/>
              </a:lnSpc>
              <a:spcBef>
                <a:spcPts val="320"/>
              </a:spcBef>
              <a:spcAft>
                <a:spcPts val="0"/>
              </a:spcAft>
              <a:buClr>
                <a:srgbClr val="07336F"/>
              </a:buClr>
              <a:buSzPts val="1600"/>
              <a:buChar char="•"/>
              <a:defRPr sz="1600">
                <a:solidFill>
                  <a:srgbClr val="07336F"/>
                </a:solidFill>
              </a:defRPr>
            </a:lvl5pPr>
            <a:lvl6pPr marL="2743200" lvl="5" indent="-342900" algn="l">
              <a:lnSpc>
                <a:spcPct val="100000"/>
              </a:lnSpc>
              <a:spcBef>
                <a:spcPts val="360"/>
              </a:spcBef>
              <a:spcAft>
                <a:spcPts val="0"/>
              </a:spcAft>
              <a:buClr>
                <a:srgbClr val="07336F"/>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00" name="Google Shape;100;p27"/>
          <p:cNvSpPr txBox="1">
            <a:spLocks noGrp="1"/>
          </p:cNvSpPr>
          <p:nvPr>
            <p:ph type="body" idx="2"/>
          </p:nvPr>
        </p:nvSpPr>
        <p:spPr>
          <a:xfrm>
            <a:off x="4953000" y="1219200"/>
            <a:ext cx="3742912" cy="4953000"/>
          </a:xfrm>
          <a:prstGeom prst="rect">
            <a:avLst/>
          </a:prstGeom>
          <a:noFill/>
          <a:ln>
            <a:noFill/>
          </a:ln>
        </p:spPr>
        <p:txBody>
          <a:bodyPr spcFirstLastPara="1" wrap="square" lIns="0" tIns="0" rIns="0" bIns="0" anchor="t" anchorCtr="0">
            <a:normAutofit/>
          </a:bodyPr>
          <a:lstStyle>
            <a:lvl1pPr marL="457200" lvl="0" indent="-406400" algn="l">
              <a:lnSpc>
                <a:spcPct val="100000"/>
              </a:lnSpc>
              <a:spcBef>
                <a:spcPts val="560"/>
              </a:spcBef>
              <a:spcAft>
                <a:spcPts val="0"/>
              </a:spcAft>
              <a:buClr>
                <a:srgbClr val="07336F"/>
              </a:buClr>
              <a:buSzPts val="2800"/>
              <a:buChar char="•"/>
              <a:defRPr sz="2800" b="0">
                <a:solidFill>
                  <a:srgbClr val="07336F"/>
                </a:solidFill>
              </a:defRPr>
            </a:lvl1pPr>
            <a:lvl2pPr marL="914400" lvl="1" indent="-381000" algn="l">
              <a:lnSpc>
                <a:spcPct val="100000"/>
              </a:lnSpc>
              <a:spcBef>
                <a:spcPts val="480"/>
              </a:spcBef>
              <a:spcAft>
                <a:spcPts val="0"/>
              </a:spcAft>
              <a:buClr>
                <a:srgbClr val="07336F"/>
              </a:buClr>
              <a:buSzPts val="2400"/>
              <a:buChar char="•"/>
              <a:defRPr sz="2400">
                <a:solidFill>
                  <a:srgbClr val="07336F"/>
                </a:solidFill>
              </a:defRPr>
            </a:lvl2pPr>
            <a:lvl3pPr marL="1371600" lvl="2" indent="-355600" algn="l">
              <a:lnSpc>
                <a:spcPct val="100000"/>
              </a:lnSpc>
              <a:spcBef>
                <a:spcPts val="400"/>
              </a:spcBef>
              <a:spcAft>
                <a:spcPts val="0"/>
              </a:spcAft>
              <a:buClr>
                <a:srgbClr val="07336F"/>
              </a:buClr>
              <a:buSzPts val="2000"/>
              <a:buChar char="•"/>
              <a:defRPr sz="2000">
                <a:solidFill>
                  <a:srgbClr val="07336F"/>
                </a:solidFill>
              </a:defRPr>
            </a:lvl3pPr>
            <a:lvl4pPr marL="1828800" lvl="3" indent="-342900" algn="l">
              <a:lnSpc>
                <a:spcPct val="100000"/>
              </a:lnSpc>
              <a:spcBef>
                <a:spcPts val="360"/>
              </a:spcBef>
              <a:spcAft>
                <a:spcPts val="0"/>
              </a:spcAft>
              <a:buClr>
                <a:srgbClr val="07336F"/>
              </a:buClr>
              <a:buSzPts val="1800"/>
              <a:buChar char="•"/>
              <a:defRPr sz="1800">
                <a:solidFill>
                  <a:srgbClr val="07336F"/>
                </a:solidFill>
              </a:defRPr>
            </a:lvl4pPr>
            <a:lvl5pPr marL="2286000" lvl="4" indent="-330200" algn="l">
              <a:lnSpc>
                <a:spcPct val="100000"/>
              </a:lnSpc>
              <a:spcBef>
                <a:spcPts val="320"/>
              </a:spcBef>
              <a:spcAft>
                <a:spcPts val="0"/>
              </a:spcAft>
              <a:buClr>
                <a:srgbClr val="07336F"/>
              </a:buClr>
              <a:buSzPts val="1600"/>
              <a:buChar char="•"/>
              <a:defRPr sz="1600">
                <a:solidFill>
                  <a:srgbClr val="07336F"/>
                </a:solidFill>
              </a:defRPr>
            </a:lvl5pPr>
            <a:lvl6pPr marL="2743200" lvl="5" indent="-342900" algn="l">
              <a:lnSpc>
                <a:spcPct val="100000"/>
              </a:lnSpc>
              <a:spcBef>
                <a:spcPts val="360"/>
              </a:spcBef>
              <a:spcAft>
                <a:spcPts val="0"/>
              </a:spcAft>
              <a:buClr>
                <a:srgbClr val="07336F"/>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2 Column, 2 Pic">
  <p:cSld name="2 Column, 2 Pic">
    <p:spTree>
      <p:nvGrpSpPr>
        <p:cNvPr id="1" name="Shape 101"/>
        <p:cNvGrpSpPr/>
        <p:nvPr/>
      </p:nvGrpSpPr>
      <p:grpSpPr>
        <a:xfrm>
          <a:off x="0" y="0"/>
          <a:ext cx="0" cy="0"/>
          <a:chOff x="0" y="0"/>
          <a:chExt cx="0" cy="0"/>
        </a:xfrm>
      </p:grpSpPr>
      <p:sp>
        <p:nvSpPr>
          <p:cNvPr id="102" name="Google Shape;102;p28"/>
          <p:cNvSpPr txBox="1">
            <a:spLocks noGrp="1"/>
          </p:cNvSpPr>
          <p:nvPr>
            <p:ph type="title"/>
          </p:nvPr>
        </p:nvSpPr>
        <p:spPr>
          <a:xfrm>
            <a:off x="467960" y="30957"/>
            <a:ext cx="7400512" cy="792162"/>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rgbClr val="0099D8"/>
              </a:buClr>
              <a:buSzPts val="32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28"/>
          <p:cNvSpPr>
            <a:spLocks noGrp="1"/>
          </p:cNvSpPr>
          <p:nvPr>
            <p:ph type="pic" idx="2"/>
          </p:nvPr>
        </p:nvSpPr>
        <p:spPr>
          <a:xfrm>
            <a:off x="762001" y="1219200"/>
            <a:ext cx="3733800" cy="1600200"/>
          </a:xfrm>
          <a:prstGeom prst="rect">
            <a:avLst/>
          </a:prstGeom>
          <a:solidFill>
            <a:srgbClr val="F2F2F2"/>
          </a:solidFill>
          <a:ln>
            <a:noFill/>
          </a:ln>
        </p:spPr>
      </p:sp>
      <p:sp>
        <p:nvSpPr>
          <p:cNvPr id="104" name="Google Shape;104;p28"/>
          <p:cNvSpPr>
            <a:spLocks noGrp="1"/>
          </p:cNvSpPr>
          <p:nvPr>
            <p:ph type="pic" idx="3"/>
          </p:nvPr>
        </p:nvSpPr>
        <p:spPr>
          <a:xfrm>
            <a:off x="4953000" y="1219200"/>
            <a:ext cx="3733800" cy="1600200"/>
          </a:xfrm>
          <a:prstGeom prst="rect">
            <a:avLst/>
          </a:prstGeom>
          <a:solidFill>
            <a:srgbClr val="F2F2F2"/>
          </a:solidFill>
          <a:ln>
            <a:noFill/>
          </a:ln>
        </p:spPr>
      </p:sp>
      <p:sp>
        <p:nvSpPr>
          <p:cNvPr id="105" name="Google Shape;105;p28"/>
          <p:cNvSpPr txBox="1">
            <a:spLocks noGrp="1"/>
          </p:cNvSpPr>
          <p:nvPr>
            <p:ph type="body" idx="1"/>
          </p:nvPr>
        </p:nvSpPr>
        <p:spPr>
          <a:xfrm>
            <a:off x="752888" y="3048000"/>
            <a:ext cx="3742912" cy="3124200"/>
          </a:xfrm>
          <a:prstGeom prst="rect">
            <a:avLst/>
          </a:prstGeom>
          <a:noFill/>
          <a:ln>
            <a:noFill/>
          </a:ln>
        </p:spPr>
        <p:txBody>
          <a:bodyPr spcFirstLastPara="1" wrap="square" lIns="0" tIns="0" rIns="0" bIns="0" anchor="t" anchorCtr="0">
            <a:normAutofit/>
          </a:bodyPr>
          <a:lstStyle>
            <a:lvl1pPr marL="457200" lvl="0" indent="-406400" algn="l">
              <a:lnSpc>
                <a:spcPct val="100000"/>
              </a:lnSpc>
              <a:spcBef>
                <a:spcPts val="560"/>
              </a:spcBef>
              <a:spcAft>
                <a:spcPts val="0"/>
              </a:spcAft>
              <a:buClr>
                <a:srgbClr val="07336F"/>
              </a:buClr>
              <a:buSzPts val="2800"/>
              <a:buChar char="•"/>
              <a:defRPr sz="2800" b="0">
                <a:solidFill>
                  <a:srgbClr val="07336F"/>
                </a:solidFill>
              </a:defRPr>
            </a:lvl1pPr>
            <a:lvl2pPr marL="914400" lvl="1" indent="-381000" algn="l">
              <a:lnSpc>
                <a:spcPct val="100000"/>
              </a:lnSpc>
              <a:spcBef>
                <a:spcPts val="480"/>
              </a:spcBef>
              <a:spcAft>
                <a:spcPts val="0"/>
              </a:spcAft>
              <a:buClr>
                <a:srgbClr val="07336F"/>
              </a:buClr>
              <a:buSzPts val="2400"/>
              <a:buChar char="•"/>
              <a:defRPr sz="2400">
                <a:solidFill>
                  <a:srgbClr val="07336F"/>
                </a:solidFill>
              </a:defRPr>
            </a:lvl2pPr>
            <a:lvl3pPr marL="1371600" lvl="2" indent="-355600" algn="l">
              <a:lnSpc>
                <a:spcPct val="100000"/>
              </a:lnSpc>
              <a:spcBef>
                <a:spcPts val="400"/>
              </a:spcBef>
              <a:spcAft>
                <a:spcPts val="0"/>
              </a:spcAft>
              <a:buClr>
                <a:srgbClr val="07336F"/>
              </a:buClr>
              <a:buSzPts val="2000"/>
              <a:buChar char="•"/>
              <a:defRPr sz="2000">
                <a:solidFill>
                  <a:srgbClr val="07336F"/>
                </a:solidFill>
              </a:defRPr>
            </a:lvl3pPr>
            <a:lvl4pPr marL="1828800" lvl="3" indent="-342900" algn="l">
              <a:lnSpc>
                <a:spcPct val="100000"/>
              </a:lnSpc>
              <a:spcBef>
                <a:spcPts val="360"/>
              </a:spcBef>
              <a:spcAft>
                <a:spcPts val="0"/>
              </a:spcAft>
              <a:buClr>
                <a:srgbClr val="07336F"/>
              </a:buClr>
              <a:buSzPts val="1800"/>
              <a:buChar char="•"/>
              <a:defRPr sz="1800">
                <a:solidFill>
                  <a:srgbClr val="07336F"/>
                </a:solidFill>
              </a:defRPr>
            </a:lvl4pPr>
            <a:lvl5pPr marL="2286000" lvl="4" indent="-330200" algn="l">
              <a:lnSpc>
                <a:spcPct val="100000"/>
              </a:lnSpc>
              <a:spcBef>
                <a:spcPts val="320"/>
              </a:spcBef>
              <a:spcAft>
                <a:spcPts val="0"/>
              </a:spcAft>
              <a:buClr>
                <a:srgbClr val="07336F"/>
              </a:buClr>
              <a:buSzPts val="1600"/>
              <a:buChar char="•"/>
              <a:defRPr sz="1600">
                <a:solidFill>
                  <a:srgbClr val="07336F"/>
                </a:solidFill>
              </a:defRPr>
            </a:lvl5pPr>
            <a:lvl6pPr marL="2743200" lvl="5" indent="-342900" algn="l">
              <a:lnSpc>
                <a:spcPct val="100000"/>
              </a:lnSpc>
              <a:spcBef>
                <a:spcPts val="360"/>
              </a:spcBef>
              <a:spcAft>
                <a:spcPts val="0"/>
              </a:spcAft>
              <a:buClr>
                <a:srgbClr val="07336F"/>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06" name="Google Shape;106;p28"/>
          <p:cNvSpPr txBox="1">
            <a:spLocks noGrp="1"/>
          </p:cNvSpPr>
          <p:nvPr>
            <p:ph type="body" idx="4"/>
          </p:nvPr>
        </p:nvSpPr>
        <p:spPr>
          <a:xfrm>
            <a:off x="4953000" y="3048000"/>
            <a:ext cx="3742912" cy="3124200"/>
          </a:xfrm>
          <a:prstGeom prst="rect">
            <a:avLst/>
          </a:prstGeom>
          <a:noFill/>
          <a:ln>
            <a:noFill/>
          </a:ln>
        </p:spPr>
        <p:txBody>
          <a:bodyPr spcFirstLastPara="1" wrap="square" lIns="0" tIns="0" rIns="0" bIns="0" anchor="t" anchorCtr="0">
            <a:normAutofit/>
          </a:bodyPr>
          <a:lstStyle>
            <a:lvl1pPr marL="457200" lvl="0" indent="-406400" algn="l">
              <a:lnSpc>
                <a:spcPct val="100000"/>
              </a:lnSpc>
              <a:spcBef>
                <a:spcPts val="560"/>
              </a:spcBef>
              <a:spcAft>
                <a:spcPts val="0"/>
              </a:spcAft>
              <a:buClr>
                <a:srgbClr val="07336F"/>
              </a:buClr>
              <a:buSzPts val="2800"/>
              <a:buChar char="•"/>
              <a:defRPr sz="2800" b="0">
                <a:solidFill>
                  <a:srgbClr val="07336F"/>
                </a:solidFill>
              </a:defRPr>
            </a:lvl1pPr>
            <a:lvl2pPr marL="914400" lvl="1" indent="-381000" algn="l">
              <a:lnSpc>
                <a:spcPct val="100000"/>
              </a:lnSpc>
              <a:spcBef>
                <a:spcPts val="480"/>
              </a:spcBef>
              <a:spcAft>
                <a:spcPts val="0"/>
              </a:spcAft>
              <a:buClr>
                <a:srgbClr val="07336F"/>
              </a:buClr>
              <a:buSzPts val="2400"/>
              <a:buChar char="•"/>
              <a:defRPr sz="2400">
                <a:solidFill>
                  <a:srgbClr val="07336F"/>
                </a:solidFill>
              </a:defRPr>
            </a:lvl2pPr>
            <a:lvl3pPr marL="1371600" lvl="2" indent="-355600" algn="l">
              <a:lnSpc>
                <a:spcPct val="100000"/>
              </a:lnSpc>
              <a:spcBef>
                <a:spcPts val="400"/>
              </a:spcBef>
              <a:spcAft>
                <a:spcPts val="0"/>
              </a:spcAft>
              <a:buClr>
                <a:srgbClr val="07336F"/>
              </a:buClr>
              <a:buSzPts val="2000"/>
              <a:buChar char="•"/>
              <a:defRPr sz="2000">
                <a:solidFill>
                  <a:srgbClr val="07336F"/>
                </a:solidFill>
              </a:defRPr>
            </a:lvl3pPr>
            <a:lvl4pPr marL="1828800" lvl="3" indent="-342900" algn="l">
              <a:lnSpc>
                <a:spcPct val="100000"/>
              </a:lnSpc>
              <a:spcBef>
                <a:spcPts val="360"/>
              </a:spcBef>
              <a:spcAft>
                <a:spcPts val="0"/>
              </a:spcAft>
              <a:buClr>
                <a:srgbClr val="07336F"/>
              </a:buClr>
              <a:buSzPts val="1800"/>
              <a:buChar char="•"/>
              <a:defRPr sz="1800">
                <a:solidFill>
                  <a:srgbClr val="07336F"/>
                </a:solidFill>
              </a:defRPr>
            </a:lvl4pPr>
            <a:lvl5pPr marL="2286000" lvl="4" indent="-330200" algn="l">
              <a:lnSpc>
                <a:spcPct val="100000"/>
              </a:lnSpc>
              <a:spcBef>
                <a:spcPts val="320"/>
              </a:spcBef>
              <a:spcAft>
                <a:spcPts val="0"/>
              </a:spcAft>
              <a:buClr>
                <a:srgbClr val="07336F"/>
              </a:buClr>
              <a:buSzPts val="1600"/>
              <a:buChar char="•"/>
              <a:defRPr sz="1600">
                <a:solidFill>
                  <a:srgbClr val="07336F"/>
                </a:solidFill>
              </a:defRPr>
            </a:lvl5pPr>
            <a:lvl6pPr marL="2743200" lvl="5" indent="-342900" algn="l">
              <a:lnSpc>
                <a:spcPct val="100000"/>
              </a:lnSpc>
              <a:spcBef>
                <a:spcPts val="360"/>
              </a:spcBef>
              <a:spcAft>
                <a:spcPts val="0"/>
              </a:spcAft>
              <a:buClr>
                <a:srgbClr val="07336F"/>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107"/>
        <p:cNvGrpSpPr/>
        <p:nvPr/>
      </p:nvGrpSpPr>
      <p:grpSpPr>
        <a:xfrm>
          <a:off x="0" y="0"/>
          <a:ext cx="0" cy="0"/>
          <a:chOff x="0" y="0"/>
          <a:chExt cx="0" cy="0"/>
        </a:xfrm>
      </p:grpSpPr>
      <p:sp>
        <p:nvSpPr>
          <p:cNvPr id="108" name="Google Shape;108;p29"/>
          <p:cNvSpPr txBox="1">
            <a:spLocks noGrp="1"/>
          </p:cNvSpPr>
          <p:nvPr>
            <p:ph type="title"/>
          </p:nvPr>
        </p:nvSpPr>
        <p:spPr>
          <a:xfrm>
            <a:off x="467960" y="30957"/>
            <a:ext cx="7400512" cy="792162"/>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rgbClr val="0099D8"/>
              </a:buClr>
              <a:buSzPts val="32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9" name="Google Shape;109;p29"/>
          <p:cNvSpPr txBox="1">
            <a:spLocks noGrp="1"/>
          </p:cNvSpPr>
          <p:nvPr>
            <p:ph type="body" idx="1"/>
          </p:nvPr>
        </p:nvSpPr>
        <p:spPr>
          <a:xfrm>
            <a:off x="752888" y="1219200"/>
            <a:ext cx="2447512" cy="4953000"/>
          </a:xfrm>
          <a:prstGeom prst="rect">
            <a:avLst/>
          </a:prstGeom>
          <a:noFill/>
          <a:ln>
            <a:noFill/>
          </a:ln>
        </p:spPr>
        <p:txBody>
          <a:bodyPr spcFirstLastPara="1" wrap="square" lIns="0" tIns="0" rIns="0" bIns="0" anchor="t" anchorCtr="0">
            <a:normAutofit/>
          </a:bodyPr>
          <a:lstStyle>
            <a:lvl1pPr marL="457200" lvl="0" indent="-406400" algn="l">
              <a:lnSpc>
                <a:spcPct val="100000"/>
              </a:lnSpc>
              <a:spcBef>
                <a:spcPts val="560"/>
              </a:spcBef>
              <a:spcAft>
                <a:spcPts val="0"/>
              </a:spcAft>
              <a:buClr>
                <a:srgbClr val="07336F"/>
              </a:buClr>
              <a:buSzPts val="2800"/>
              <a:buChar char="•"/>
              <a:defRPr sz="2800" b="0">
                <a:solidFill>
                  <a:srgbClr val="07336F"/>
                </a:solidFill>
              </a:defRPr>
            </a:lvl1pPr>
            <a:lvl2pPr marL="914400" lvl="1" indent="-381000" algn="l">
              <a:lnSpc>
                <a:spcPct val="100000"/>
              </a:lnSpc>
              <a:spcBef>
                <a:spcPts val="480"/>
              </a:spcBef>
              <a:spcAft>
                <a:spcPts val="0"/>
              </a:spcAft>
              <a:buClr>
                <a:srgbClr val="07336F"/>
              </a:buClr>
              <a:buSzPts val="2400"/>
              <a:buChar char="•"/>
              <a:defRPr sz="2400">
                <a:solidFill>
                  <a:srgbClr val="07336F"/>
                </a:solidFill>
              </a:defRPr>
            </a:lvl2pPr>
            <a:lvl3pPr marL="1371600" lvl="2" indent="-355600" algn="l">
              <a:lnSpc>
                <a:spcPct val="100000"/>
              </a:lnSpc>
              <a:spcBef>
                <a:spcPts val="400"/>
              </a:spcBef>
              <a:spcAft>
                <a:spcPts val="0"/>
              </a:spcAft>
              <a:buClr>
                <a:srgbClr val="07336F"/>
              </a:buClr>
              <a:buSzPts val="2000"/>
              <a:buChar char="•"/>
              <a:defRPr sz="2000">
                <a:solidFill>
                  <a:srgbClr val="07336F"/>
                </a:solidFill>
              </a:defRPr>
            </a:lvl3pPr>
            <a:lvl4pPr marL="1828800" lvl="3" indent="-342900" algn="l">
              <a:lnSpc>
                <a:spcPct val="100000"/>
              </a:lnSpc>
              <a:spcBef>
                <a:spcPts val="360"/>
              </a:spcBef>
              <a:spcAft>
                <a:spcPts val="0"/>
              </a:spcAft>
              <a:buClr>
                <a:srgbClr val="07336F"/>
              </a:buClr>
              <a:buSzPts val="1800"/>
              <a:buChar char="•"/>
              <a:defRPr sz="1800">
                <a:solidFill>
                  <a:srgbClr val="07336F"/>
                </a:solidFill>
              </a:defRPr>
            </a:lvl4pPr>
            <a:lvl5pPr marL="2286000" lvl="4" indent="-330200" algn="l">
              <a:lnSpc>
                <a:spcPct val="100000"/>
              </a:lnSpc>
              <a:spcBef>
                <a:spcPts val="320"/>
              </a:spcBef>
              <a:spcAft>
                <a:spcPts val="0"/>
              </a:spcAft>
              <a:buClr>
                <a:srgbClr val="07336F"/>
              </a:buClr>
              <a:buSzPts val="1600"/>
              <a:buChar char="•"/>
              <a:defRPr sz="1600">
                <a:solidFill>
                  <a:srgbClr val="07336F"/>
                </a:solidFill>
              </a:defRPr>
            </a:lvl5pPr>
            <a:lvl6pPr marL="2743200" lvl="5" indent="-342900" algn="l">
              <a:lnSpc>
                <a:spcPct val="100000"/>
              </a:lnSpc>
              <a:spcBef>
                <a:spcPts val="360"/>
              </a:spcBef>
              <a:spcAft>
                <a:spcPts val="0"/>
              </a:spcAft>
              <a:buClr>
                <a:srgbClr val="07336F"/>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10" name="Google Shape;110;p29"/>
          <p:cNvSpPr txBox="1">
            <a:spLocks noGrp="1"/>
          </p:cNvSpPr>
          <p:nvPr>
            <p:ph type="body" idx="2"/>
          </p:nvPr>
        </p:nvSpPr>
        <p:spPr>
          <a:xfrm>
            <a:off x="6248400" y="1219200"/>
            <a:ext cx="2447512" cy="4953000"/>
          </a:xfrm>
          <a:prstGeom prst="rect">
            <a:avLst/>
          </a:prstGeom>
          <a:noFill/>
          <a:ln>
            <a:noFill/>
          </a:ln>
        </p:spPr>
        <p:txBody>
          <a:bodyPr spcFirstLastPara="1" wrap="square" lIns="0" tIns="0" rIns="0" bIns="0" anchor="t" anchorCtr="0">
            <a:normAutofit/>
          </a:bodyPr>
          <a:lstStyle>
            <a:lvl1pPr marL="457200" lvl="0" indent="-406400" algn="l">
              <a:lnSpc>
                <a:spcPct val="100000"/>
              </a:lnSpc>
              <a:spcBef>
                <a:spcPts val="560"/>
              </a:spcBef>
              <a:spcAft>
                <a:spcPts val="0"/>
              </a:spcAft>
              <a:buClr>
                <a:srgbClr val="07336F"/>
              </a:buClr>
              <a:buSzPts val="2800"/>
              <a:buChar char="•"/>
              <a:defRPr sz="2800" b="0">
                <a:solidFill>
                  <a:srgbClr val="07336F"/>
                </a:solidFill>
              </a:defRPr>
            </a:lvl1pPr>
            <a:lvl2pPr marL="914400" lvl="1" indent="-381000" algn="l">
              <a:lnSpc>
                <a:spcPct val="100000"/>
              </a:lnSpc>
              <a:spcBef>
                <a:spcPts val="480"/>
              </a:spcBef>
              <a:spcAft>
                <a:spcPts val="0"/>
              </a:spcAft>
              <a:buClr>
                <a:srgbClr val="07336F"/>
              </a:buClr>
              <a:buSzPts val="2400"/>
              <a:buChar char="•"/>
              <a:defRPr sz="2400">
                <a:solidFill>
                  <a:srgbClr val="07336F"/>
                </a:solidFill>
              </a:defRPr>
            </a:lvl2pPr>
            <a:lvl3pPr marL="1371600" lvl="2" indent="-355600" algn="l">
              <a:lnSpc>
                <a:spcPct val="100000"/>
              </a:lnSpc>
              <a:spcBef>
                <a:spcPts val="400"/>
              </a:spcBef>
              <a:spcAft>
                <a:spcPts val="0"/>
              </a:spcAft>
              <a:buClr>
                <a:srgbClr val="07336F"/>
              </a:buClr>
              <a:buSzPts val="2000"/>
              <a:buChar char="•"/>
              <a:defRPr sz="2000">
                <a:solidFill>
                  <a:srgbClr val="07336F"/>
                </a:solidFill>
              </a:defRPr>
            </a:lvl3pPr>
            <a:lvl4pPr marL="1828800" lvl="3" indent="-342900" algn="l">
              <a:lnSpc>
                <a:spcPct val="100000"/>
              </a:lnSpc>
              <a:spcBef>
                <a:spcPts val="360"/>
              </a:spcBef>
              <a:spcAft>
                <a:spcPts val="0"/>
              </a:spcAft>
              <a:buClr>
                <a:srgbClr val="07336F"/>
              </a:buClr>
              <a:buSzPts val="1800"/>
              <a:buChar char="•"/>
              <a:defRPr sz="1800">
                <a:solidFill>
                  <a:srgbClr val="07336F"/>
                </a:solidFill>
              </a:defRPr>
            </a:lvl4pPr>
            <a:lvl5pPr marL="2286000" lvl="4" indent="-330200" algn="l">
              <a:lnSpc>
                <a:spcPct val="100000"/>
              </a:lnSpc>
              <a:spcBef>
                <a:spcPts val="320"/>
              </a:spcBef>
              <a:spcAft>
                <a:spcPts val="0"/>
              </a:spcAft>
              <a:buClr>
                <a:srgbClr val="07336F"/>
              </a:buClr>
              <a:buSzPts val="1600"/>
              <a:buChar char="•"/>
              <a:defRPr sz="1600">
                <a:solidFill>
                  <a:srgbClr val="07336F"/>
                </a:solidFill>
              </a:defRPr>
            </a:lvl5pPr>
            <a:lvl6pPr marL="2743200" lvl="5" indent="-342900" algn="l">
              <a:lnSpc>
                <a:spcPct val="100000"/>
              </a:lnSpc>
              <a:spcBef>
                <a:spcPts val="360"/>
              </a:spcBef>
              <a:spcAft>
                <a:spcPts val="0"/>
              </a:spcAft>
              <a:buClr>
                <a:srgbClr val="07336F"/>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11" name="Google Shape;111;p29"/>
          <p:cNvSpPr txBox="1">
            <a:spLocks noGrp="1"/>
          </p:cNvSpPr>
          <p:nvPr>
            <p:ph type="body" idx="3"/>
          </p:nvPr>
        </p:nvSpPr>
        <p:spPr>
          <a:xfrm>
            <a:off x="3500644" y="1219200"/>
            <a:ext cx="2447512" cy="4953000"/>
          </a:xfrm>
          <a:prstGeom prst="rect">
            <a:avLst/>
          </a:prstGeom>
          <a:noFill/>
          <a:ln>
            <a:noFill/>
          </a:ln>
        </p:spPr>
        <p:txBody>
          <a:bodyPr spcFirstLastPara="1" wrap="square" lIns="0" tIns="0" rIns="0" bIns="0" anchor="t" anchorCtr="0">
            <a:normAutofit/>
          </a:bodyPr>
          <a:lstStyle>
            <a:lvl1pPr marL="457200" lvl="0" indent="-406400" algn="l">
              <a:lnSpc>
                <a:spcPct val="100000"/>
              </a:lnSpc>
              <a:spcBef>
                <a:spcPts val="560"/>
              </a:spcBef>
              <a:spcAft>
                <a:spcPts val="0"/>
              </a:spcAft>
              <a:buClr>
                <a:srgbClr val="07336F"/>
              </a:buClr>
              <a:buSzPts val="2800"/>
              <a:buChar char="•"/>
              <a:defRPr sz="2800" b="0">
                <a:solidFill>
                  <a:srgbClr val="07336F"/>
                </a:solidFill>
              </a:defRPr>
            </a:lvl1pPr>
            <a:lvl2pPr marL="914400" lvl="1" indent="-381000" algn="l">
              <a:lnSpc>
                <a:spcPct val="100000"/>
              </a:lnSpc>
              <a:spcBef>
                <a:spcPts val="480"/>
              </a:spcBef>
              <a:spcAft>
                <a:spcPts val="0"/>
              </a:spcAft>
              <a:buClr>
                <a:srgbClr val="07336F"/>
              </a:buClr>
              <a:buSzPts val="2400"/>
              <a:buChar char="•"/>
              <a:defRPr sz="2400">
                <a:solidFill>
                  <a:srgbClr val="07336F"/>
                </a:solidFill>
              </a:defRPr>
            </a:lvl2pPr>
            <a:lvl3pPr marL="1371600" lvl="2" indent="-355600" algn="l">
              <a:lnSpc>
                <a:spcPct val="100000"/>
              </a:lnSpc>
              <a:spcBef>
                <a:spcPts val="400"/>
              </a:spcBef>
              <a:spcAft>
                <a:spcPts val="0"/>
              </a:spcAft>
              <a:buClr>
                <a:srgbClr val="07336F"/>
              </a:buClr>
              <a:buSzPts val="2000"/>
              <a:buChar char="•"/>
              <a:defRPr sz="2000">
                <a:solidFill>
                  <a:srgbClr val="07336F"/>
                </a:solidFill>
              </a:defRPr>
            </a:lvl3pPr>
            <a:lvl4pPr marL="1828800" lvl="3" indent="-342900" algn="l">
              <a:lnSpc>
                <a:spcPct val="100000"/>
              </a:lnSpc>
              <a:spcBef>
                <a:spcPts val="360"/>
              </a:spcBef>
              <a:spcAft>
                <a:spcPts val="0"/>
              </a:spcAft>
              <a:buClr>
                <a:srgbClr val="07336F"/>
              </a:buClr>
              <a:buSzPts val="1800"/>
              <a:buChar char="•"/>
              <a:defRPr sz="1800">
                <a:solidFill>
                  <a:srgbClr val="07336F"/>
                </a:solidFill>
              </a:defRPr>
            </a:lvl4pPr>
            <a:lvl5pPr marL="2286000" lvl="4" indent="-330200" algn="l">
              <a:lnSpc>
                <a:spcPct val="100000"/>
              </a:lnSpc>
              <a:spcBef>
                <a:spcPts val="320"/>
              </a:spcBef>
              <a:spcAft>
                <a:spcPts val="0"/>
              </a:spcAft>
              <a:buClr>
                <a:srgbClr val="07336F"/>
              </a:buClr>
              <a:buSzPts val="1600"/>
              <a:buChar char="•"/>
              <a:defRPr sz="1600">
                <a:solidFill>
                  <a:srgbClr val="07336F"/>
                </a:solidFill>
              </a:defRPr>
            </a:lvl5pPr>
            <a:lvl6pPr marL="2743200" lvl="5" indent="-342900" algn="l">
              <a:lnSpc>
                <a:spcPct val="100000"/>
              </a:lnSpc>
              <a:spcBef>
                <a:spcPts val="360"/>
              </a:spcBef>
              <a:spcAft>
                <a:spcPts val="0"/>
              </a:spcAft>
              <a:buClr>
                <a:srgbClr val="07336F"/>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Column, 3 Pic">
  <p:cSld name="3 Column, 3 Pic">
    <p:spTree>
      <p:nvGrpSpPr>
        <p:cNvPr id="1" name="Shape 112"/>
        <p:cNvGrpSpPr/>
        <p:nvPr/>
      </p:nvGrpSpPr>
      <p:grpSpPr>
        <a:xfrm>
          <a:off x="0" y="0"/>
          <a:ext cx="0" cy="0"/>
          <a:chOff x="0" y="0"/>
          <a:chExt cx="0" cy="0"/>
        </a:xfrm>
      </p:grpSpPr>
      <p:sp>
        <p:nvSpPr>
          <p:cNvPr id="113" name="Google Shape;113;p30"/>
          <p:cNvSpPr txBox="1">
            <a:spLocks noGrp="1"/>
          </p:cNvSpPr>
          <p:nvPr>
            <p:ph type="title"/>
          </p:nvPr>
        </p:nvSpPr>
        <p:spPr>
          <a:xfrm>
            <a:off x="467960" y="30957"/>
            <a:ext cx="7400512" cy="792162"/>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rgbClr val="0099D8"/>
              </a:buClr>
              <a:buSzPts val="32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4" name="Google Shape;114;p30"/>
          <p:cNvSpPr>
            <a:spLocks noGrp="1"/>
          </p:cNvSpPr>
          <p:nvPr>
            <p:ph type="pic" idx="2"/>
          </p:nvPr>
        </p:nvSpPr>
        <p:spPr>
          <a:xfrm>
            <a:off x="762000" y="1219200"/>
            <a:ext cx="2435438" cy="1600200"/>
          </a:xfrm>
          <a:prstGeom prst="rect">
            <a:avLst/>
          </a:prstGeom>
          <a:solidFill>
            <a:srgbClr val="F2F2F2"/>
          </a:solidFill>
          <a:ln>
            <a:noFill/>
          </a:ln>
        </p:spPr>
      </p:sp>
      <p:sp>
        <p:nvSpPr>
          <p:cNvPr id="115" name="Google Shape;115;p30"/>
          <p:cNvSpPr>
            <a:spLocks noGrp="1"/>
          </p:cNvSpPr>
          <p:nvPr>
            <p:ph type="pic" idx="3"/>
          </p:nvPr>
        </p:nvSpPr>
        <p:spPr>
          <a:xfrm>
            <a:off x="3508162" y="1219200"/>
            <a:ext cx="2435438" cy="1600200"/>
          </a:xfrm>
          <a:prstGeom prst="rect">
            <a:avLst/>
          </a:prstGeom>
          <a:solidFill>
            <a:srgbClr val="F2F2F2"/>
          </a:solidFill>
          <a:ln>
            <a:noFill/>
          </a:ln>
        </p:spPr>
      </p:sp>
      <p:sp>
        <p:nvSpPr>
          <p:cNvPr id="116" name="Google Shape;116;p30"/>
          <p:cNvSpPr>
            <a:spLocks noGrp="1"/>
          </p:cNvSpPr>
          <p:nvPr>
            <p:ph type="pic" idx="4"/>
          </p:nvPr>
        </p:nvSpPr>
        <p:spPr>
          <a:xfrm>
            <a:off x="6251362" y="1219200"/>
            <a:ext cx="2435438" cy="1600200"/>
          </a:xfrm>
          <a:prstGeom prst="rect">
            <a:avLst/>
          </a:prstGeom>
          <a:solidFill>
            <a:srgbClr val="F2F2F2"/>
          </a:solidFill>
          <a:ln>
            <a:noFill/>
          </a:ln>
        </p:spPr>
      </p:sp>
      <p:sp>
        <p:nvSpPr>
          <p:cNvPr id="117" name="Google Shape;117;p30"/>
          <p:cNvSpPr txBox="1">
            <a:spLocks noGrp="1"/>
          </p:cNvSpPr>
          <p:nvPr>
            <p:ph type="body" idx="1"/>
          </p:nvPr>
        </p:nvSpPr>
        <p:spPr>
          <a:xfrm>
            <a:off x="752888" y="3048000"/>
            <a:ext cx="2447512" cy="3124200"/>
          </a:xfrm>
          <a:prstGeom prst="rect">
            <a:avLst/>
          </a:prstGeom>
          <a:noFill/>
          <a:ln>
            <a:noFill/>
          </a:ln>
        </p:spPr>
        <p:txBody>
          <a:bodyPr spcFirstLastPara="1" wrap="square" lIns="0" tIns="0" rIns="0" bIns="0" anchor="t" anchorCtr="0">
            <a:normAutofit/>
          </a:bodyPr>
          <a:lstStyle>
            <a:lvl1pPr marL="457200" lvl="0" indent="-406400" algn="l">
              <a:lnSpc>
                <a:spcPct val="100000"/>
              </a:lnSpc>
              <a:spcBef>
                <a:spcPts val="560"/>
              </a:spcBef>
              <a:spcAft>
                <a:spcPts val="0"/>
              </a:spcAft>
              <a:buClr>
                <a:srgbClr val="07336F"/>
              </a:buClr>
              <a:buSzPts val="2800"/>
              <a:buChar char="•"/>
              <a:defRPr sz="2800" b="0">
                <a:solidFill>
                  <a:srgbClr val="07336F"/>
                </a:solidFill>
              </a:defRPr>
            </a:lvl1pPr>
            <a:lvl2pPr marL="914400" lvl="1" indent="-381000" algn="l">
              <a:lnSpc>
                <a:spcPct val="100000"/>
              </a:lnSpc>
              <a:spcBef>
                <a:spcPts val="480"/>
              </a:spcBef>
              <a:spcAft>
                <a:spcPts val="0"/>
              </a:spcAft>
              <a:buClr>
                <a:srgbClr val="07336F"/>
              </a:buClr>
              <a:buSzPts val="2400"/>
              <a:buChar char="•"/>
              <a:defRPr sz="2400">
                <a:solidFill>
                  <a:srgbClr val="07336F"/>
                </a:solidFill>
              </a:defRPr>
            </a:lvl2pPr>
            <a:lvl3pPr marL="1371600" lvl="2" indent="-355600" algn="l">
              <a:lnSpc>
                <a:spcPct val="100000"/>
              </a:lnSpc>
              <a:spcBef>
                <a:spcPts val="400"/>
              </a:spcBef>
              <a:spcAft>
                <a:spcPts val="0"/>
              </a:spcAft>
              <a:buClr>
                <a:srgbClr val="07336F"/>
              </a:buClr>
              <a:buSzPts val="2000"/>
              <a:buChar char="•"/>
              <a:defRPr sz="2000">
                <a:solidFill>
                  <a:srgbClr val="07336F"/>
                </a:solidFill>
              </a:defRPr>
            </a:lvl3pPr>
            <a:lvl4pPr marL="1828800" lvl="3" indent="-342900" algn="l">
              <a:lnSpc>
                <a:spcPct val="100000"/>
              </a:lnSpc>
              <a:spcBef>
                <a:spcPts val="360"/>
              </a:spcBef>
              <a:spcAft>
                <a:spcPts val="0"/>
              </a:spcAft>
              <a:buClr>
                <a:srgbClr val="07336F"/>
              </a:buClr>
              <a:buSzPts val="1800"/>
              <a:buChar char="•"/>
              <a:defRPr sz="1800">
                <a:solidFill>
                  <a:srgbClr val="07336F"/>
                </a:solidFill>
              </a:defRPr>
            </a:lvl4pPr>
            <a:lvl5pPr marL="2286000" lvl="4" indent="-330200" algn="l">
              <a:lnSpc>
                <a:spcPct val="100000"/>
              </a:lnSpc>
              <a:spcBef>
                <a:spcPts val="320"/>
              </a:spcBef>
              <a:spcAft>
                <a:spcPts val="0"/>
              </a:spcAft>
              <a:buClr>
                <a:srgbClr val="07336F"/>
              </a:buClr>
              <a:buSzPts val="1600"/>
              <a:buChar char="•"/>
              <a:defRPr sz="1600">
                <a:solidFill>
                  <a:srgbClr val="07336F"/>
                </a:solidFill>
              </a:defRPr>
            </a:lvl5pPr>
            <a:lvl6pPr marL="2743200" lvl="5" indent="-342900" algn="l">
              <a:lnSpc>
                <a:spcPct val="100000"/>
              </a:lnSpc>
              <a:spcBef>
                <a:spcPts val="360"/>
              </a:spcBef>
              <a:spcAft>
                <a:spcPts val="0"/>
              </a:spcAft>
              <a:buClr>
                <a:srgbClr val="07336F"/>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18" name="Google Shape;118;p30"/>
          <p:cNvSpPr txBox="1">
            <a:spLocks noGrp="1"/>
          </p:cNvSpPr>
          <p:nvPr>
            <p:ph type="body" idx="5"/>
          </p:nvPr>
        </p:nvSpPr>
        <p:spPr>
          <a:xfrm>
            <a:off x="6248400" y="3048000"/>
            <a:ext cx="2447512" cy="3124200"/>
          </a:xfrm>
          <a:prstGeom prst="rect">
            <a:avLst/>
          </a:prstGeom>
          <a:noFill/>
          <a:ln>
            <a:noFill/>
          </a:ln>
        </p:spPr>
        <p:txBody>
          <a:bodyPr spcFirstLastPara="1" wrap="square" lIns="0" tIns="0" rIns="0" bIns="0" anchor="t" anchorCtr="0">
            <a:normAutofit/>
          </a:bodyPr>
          <a:lstStyle>
            <a:lvl1pPr marL="457200" lvl="0" indent="-406400" algn="l">
              <a:lnSpc>
                <a:spcPct val="100000"/>
              </a:lnSpc>
              <a:spcBef>
                <a:spcPts val="560"/>
              </a:spcBef>
              <a:spcAft>
                <a:spcPts val="0"/>
              </a:spcAft>
              <a:buClr>
                <a:srgbClr val="07336F"/>
              </a:buClr>
              <a:buSzPts val="2800"/>
              <a:buChar char="•"/>
              <a:defRPr sz="2800" b="0">
                <a:solidFill>
                  <a:srgbClr val="07336F"/>
                </a:solidFill>
              </a:defRPr>
            </a:lvl1pPr>
            <a:lvl2pPr marL="914400" lvl="1" indent="-381000" algn="l">
              <a:lnSpc>
                <a:spcPct val="100000"/>
              </a:lnSpc>
              <a:spcBef>
                <a:spcPts val="480"/>
              </a:spcBef>
              <a:spcAft>
                <a:spcPts val="0"/>
              </a:spcAft>
              <a:buClr>
                <a:srgbClr val="07336F"/>
              </a:buClr>
              <a:buSzPts val="2400"/>
              <a:buChar char="•"/>
              <a:defRPr sz="2400">
                <a:solidFill>
                  <a:srgbClr val="07336F"/>
                </a:solidFill>
              </a:defRPr>
            </a:lvl2pPr>
            <a:lvl3pPr marL="1371600" lvl="2" indent="-355600" algn="l">
              <a:lnSpc>
                <a:spcPct val="100000"/>
              </a:lnSpc>
              <a:spcBef>
                <a:spcPts val="400"/>
              </a:spcBef>
              <a:spcAft>
                <a:spcPts val="0"/>
              </a:spcAft>
              <a:buClr>
                <a:srgbClr val="07336F"/>
              </a:buClr>
              <a:buSzPts val="2000"/>
              <a:buChar char="•"/>
              <a:defRPr sz="2000">
                <a:solidFill>
                  <a:srgbClr val="07336F"/>
                </a:solidFill>
              </a:defRPr>
            </a:lvl3pPr>
            <a:lvl4pPr marL="1828800" lvl="3" indent="-342900" algn="l">
              <a:lnSpc>
                <a:spcPct val="100000"/>
              </a:lnSpc>
              <a:spcBef>
                <a:spcPts val="360"/>
              </a:spcBef>
              <a:spcAft>
                <a:spcPts val="0"/>
              </a:spcAft>
              <a:buClr>
                <a:srgbClr val="07336F"/>
              </a:buClr>
              <a:buSzPts val="1800"/>
              <a:buChar char="•"/>
              <a:defRPr sz="1800">
                <a:solidFill>
                  <a:srgbClr val="07336F"/>
                </a:solidFill>
              </a:defRPr>
            </a:lvl4pPr>
            <a:lvl5pPr marL="2286000" lvl="4" indent="-330200" algn="l">
              <a:lnSpc>
                <a:spcPct val="100000"/>
              </a:lnSpc>
              <a:spcBef>
                <a:spcPts val="320"/>
              </a:spcBef>
              <a:spcAft>
                <a:spcPts val="0"/>
              </a:spcAft>
              <a:buClr>
                <a:srgbClr val="07336F"/>
              </a:buClr>
              <a:buSzPts val="1600"/>
              <a:buChar char="•"/>
              <a:defRPr sz="1600">
                <a:solidFill>
                  <a:srgbClr val="07336F"/>
                </a:solidFill>
              </a:defRPr>
            </a:lvl5pPr>
            <a:lvl6pPr marL="2743200" lvl="5" indent="-342900" algn="l">
              <a:lnSpc>
                <a:spcPct val="100000"/>
              </a:lnSpc>
              <a:spcBef>
                <a:spcPts val="360"/>
              </a:spcBef>
              <a:spcAft>
                <a:spcPts val="0"/>
              </a:spcAft>
              <a:buClr>
                <a:srgbClr val="07336F"/>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19" name="Google Shape;119;p30"/>
          <p:cNvSpPr txBox="1">
            <a:spLocks noGrp="1"/>
          </p:cNvSpPr>
          <p:nvPr>
            <p:ph type="body" idx="6"/>
          </p:nvPr>
        </p:nvSpPr>
        <p:spPr>
          <a:xfrm>
            <a:off x="3500644" y="3048000"/>
            <a:ext cx="2447512" cy="3124200"/>
          </a:xfrm>
          <a:prstGeom prst="rect">
            <a:avLst/>
          </a:prstGeom>
          <a:noFill/>
          <a:ln>
            <a:noFill/>
          </a:ln>
        </p:spPr>
        <p:txBody>
          <a:bodyPr spcFirstLastPara="1" wrap="square" lIns="0" tIns="0" rIns="0" bIns="0" anchor="t" anchorCtr="0">
            <a:normAutofit/>
          </a:bodyPr>
          <a:lstStyle>
            <a:lvl1pPr marL="457200" lvl="0" indent="-406400" algn="l">
              <a:lnSpc>
                <a:spcPct val="100000"/>
              </a:lnSpc>
              <a:spcBef>
                <a:spcPts val="560"/>
              </a:spcBef>
              <a:spcAft>
                <a:spcPts val="0"/>
              </a:spcAft>
              <a:buClr>
                <a:srgbClr val="07336F"/>
              </a:buClr>
              <a:buSzPts val="2800"/>
              <a:buChar char="•"/>
              <a:defRPr sz="2800" b="0">
                <a:solidFill>
                  <a:srgbClr val="07336F"/>
                </a:solidFill>
              </a:defRPr>
            </a:lvl1pPr>
            <a:lvl2pPr marL="914400" lvl="1" indent="-381000" algn="l">
              <a:lnSpc>
                <a:spcPct val="100000"/>
              </a:lnSpc>
              <a:spcBef>
                <a:spcPts val="480"/>
              </a:spcBef>
              <a:spcAft>
                <a:spcPts val="0"/>
              </a:spcAft>
              <a:buClr>
                <a:srgbClr val="07336F"/>
              </a:buClr>
              <a:buSzPts val="2400"/>
              <a:buChar char="•"/>
              <a:defRPr sz="2400">
                <a:solidFill>
                  <a:srgbClr val="07336F"/>
                </a:solidFill>
              </a:defRPr>
            </a:lvl2pPr>
            <a:lvl3pPr marL="1371600" lvl="2" indent="-355600" algn="l">
              <a:lnSpc>
                <a:spcPct val="100000"/>
              </a:lnSpc>
              <a:spcBef>
                <a:spcPts val="400"/>
              </a:spcBef>
              <a:spcAft>
                <a:spcPts val="0"/>
              </a:spcAft>
              <a:buClr>
                <a:srgbClr val="07336F"/>
              </a:buClr>
              <a:buSzPts val="2000"/>
              <a:buChar char="•"/>
              <a:defRPr sz="2000">
                <a:solidFill>
                  <a:srgbClr val="07336F"/>
                </a:solidFill>
              </a:defRPr>
            </a:lvl3pPr>
            <a:lvl4pPr marL="1828800" lvl="3" indent="-342900" algn="l">
              <a:lnSpc>
                <a:spcPct val="100000"/>
              </a:lnSpc>
              <a:spcBef>
                <a:spcPts val="360"/>
              </a:spcBef>
              <a:spcAft>
                <a:spcPts val="0"/>
              </a:spcAft>
              <a:buClr>
                <a:srgbClr val="07336F"/>
              </a:buClr>
              <a:buSzPts val="1800"/>
              <a:buChar char="•"/>
              <a:defRPr sz="1800">
                <a:solidFill>
                  <a:srgbClr val="07336F"/>
                </a:solidFill>
              </a:defRPr>
            </a:lvl4pPr>
            <a:lvl5pPr marL="2286000" lvl="4" indent="-330200" algn="l">
              <a:lnSpc>
                <a:spcPct val="100000"/>
              </a:lnSpc>
              <a:spcBef>
                <a:spcPts val="320"/>
              </a:spcBef>
              <a:spcAft>
                <a:spcPts val="0"/>
              </a:spcAft>
              <a:buClr>
                <a:srgbClr val="07336F"/>
              </a:buClr>
              <a:buSzPts val="1600"/>
              <a:buChar char="•"/>
              <a:defRPr sz="1600">
                <a:solidFill>
                  <a:srgbClr val="07336F"/>
                </a:solidFill>
              </a:defRPr>
            </a:lvl5pPr>
            <a:lvl6pPr marL="2743200" lvl="5" indent="-342900" algn="l">
              <a:lnSpc>
                <a:spcPct val="100000"/>
              </a:lnSpc>
              <a:spcBef>
                <a:spcPts val="360"/>
              </a:spcBef>
              <a:spcAft>
                <a:spcPts val="0"/>
              </a:spcAft>
              <a:buClr>
                <a:srgbClr val="07336F"/>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593367"/>
            <a:ext cx="8520600" cy="7636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536633"/>
            <a:ext cx="8520600" cy="45552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6217623"/>
            <a:ext cx="548700" cy="5248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algn="r"/>
            <a:fld id="{00000000-1234-1234-1234-123412341234}" type="slidenum">
              <a:rPr lang="en" smtClean="0"/>
              <a:pPr algn="r"/>
              <a:t>‹#›</a:t>
            </a:fld>
            <a:endParaRPr lang="en"/>
          </a:p>
        </p:txBody>
      </p:sp>
    </p:spTree>
    <p:extLst>
      <p:ext uri="{BB962C8B-B14F-4D97-AF65-F5344CB8AC3E}">
        <p14:creationId xmlns:p14="http://schemas.microsoft.com/office/powerpoint/2010/main" val="708404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1"/>
        <p:cNvGrpSpPr/>
        <p:nvPr/>
      </p:nvGrpSpPr>
      <p:grpSpPr>
        <a:xfrm>
          <a:off x="0" y="0"/>
          <a:ext cx="0" cy="0"/>
          <a:chOff x="0" y="0"/>
          <a:chExt cx="0" cy="0"/>
        </a:xfrm>
      </p:grpSpPr>
      <p:sp>
        <p:nvSpPr>
          <p:cNvPr id="62" name="Google Shape;62;p21"/>
          <p:cNvSpPr txBox="1">
            <a:spLocks noGrp="1"/>
          </p:cNvSpPr>
          <p:nvPr>
            <p:ph type="title"/>
          </p:nvPr>
        </p:nvSpPr>
        <p:spPr>
          <a:xfrm>
            <a:off x="628650" y="365126"/>
            <a:ext cx="7886700" cy="1325700"/>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1800"/>
              <a:buFont typeface="Arial"/>
              <a:buNone/>
              <a:defRPr>
                <a:solidFill>
                  <a:srgbClr val="124163"/>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
        <p:nvSpPr>
          <p:cNvPr id="64" name="Google Shape;64;p19"/>
          <p:cNvSpPr txBox="1">
            <a:spLocks noGrp="1"/>
          </p:cNvSpPr>
          <p:nvPr>
            <p:ph type="dt" idx="10"/>
          </p:nvPr>
        </p:nvSpPr>
        <p:spPr>
          <a:xfrm>
            <a:off x="628650" y="6356350"/>
            <a:ext cx="20574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500"/>
              <a:buFont typeface="Arial"/>
              <a:buNone/>
              <a:defRPr sz="112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500"/>
              <a:buFont typeface="Arial"/>
              <a:buNone/>
              <a:defRPr sz="112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12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12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12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12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12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12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125" b="0" i="0" u="none" strike="noStrike" cap="none">
                <a:solidFill>
                  <a:srgbClr val="000000"/>
                </a:solidFill>
                <a:latin typeface="Arial"/>
                <a:ea typeface="Arial"/>
                <a:cs typeface="Arial"/>
                <a:sym typeface="Arial"/>
              </a:defRPr>
            </a:lvl9pPr>
          </a:lstStyle>
          <a:p>
            <a:endParaRPr dirty="0"/>
          </a:p>
        </p:txBody>
      </p:sp>
      <p:sp>
        <p:nvSpPr>
          <p:cNvPr id="65" name="Google Shape;65;p19"/>
          <p:cNvSpPr txBox="1">
            <a:spLocks noGrp="1"/>
          </p:cNvSpPr>
          <p:nvPr>
            <p:ph type="ftr" idx="11"/>
          </p:nvPr>
        </p:nvSpPr>
        <p:spPr>
          <a:xfrm>
            <a:off x="3028950" y="6356350"/>
            <a:ext cx="3086100" cy="3651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500"/>
              <a:buFont typeface="Arial"/>
              <a:buNone/>
              <a:defRPr sz="1125"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500"/>
              <a:buFont typeface="Arial"/>
              <a:buNone/>
              <a:defRPr sz="1125"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500"/>
              <a:buFont typeface="Arial"/>
              <a:buNone/>
              <a:defRPr sz="1125"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500"/>
              <a:buFont typeface="Arial"/>
              <a:buNone/>
              <a:defRPr sz="1125"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500"/>
              <a:buFont typeface="Arial"/>
              <a:buNone/>
              <a:defRPr sz="1125"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500"/>
              <a:buFont typeface="Arial"/>
              <a:buNone/>
              <a:defRPr sz="1125"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500"/>
              <a:buFont typeface="Arial"/>
              <a:buNone/>
              <a:defRPr sz="1125"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500"/>
              <a:buFont typeface="Arial"/>
              <a:buNone/>
              <a:defRPr sz="1125"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500"/>
              <a:buFont typeface="Arial"/>
              <a:buNone/>
              <a:defRPr sz="1125" b="0" i="0" u="none" strike="noStrike" cap="none">
                <a:solidFill>
                  <a:srgbClr val="000000"/>
                </a:solidFill>
                <a:latin typeface="Arial"/>
                <a:ea typeface="Arial"/>
                <a:cs typeface="Arial"/>
                <a:sym typeface="Arial"/>
              </a:defRPr>
            </a:lvl9pPr>
          </a:lstStyle>
          <a:p>
            <a:endParaRPr dirty="0"/>
          </a:p>
        </p:txBody>
      </p:sp>
      <p:sp>
        <p:nvSpPr>
          <p:cNvPr id="66" name="Google Shape;66;p19"/>
          <p:cNvSpPr txBox="1">
            <a:spLocks noGrp="1"/>
          </p:cNvSpPr>
          <p:nvPr>
            <p:ph type="sldNum" idx="12"/>
          </p:nvPr>
        </p:nvSpPr>
        <p:spPr>
          <a:xfrm>
            <a:off x="6457950" y="6356350"/>
            <a:ext cx="2057400" cy="365100"/>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500"/>
              <a:buFont typeface="Arial"/>
              <a:buNone/>
              <a:defRPr sz="1125" b="0" i="0" u="none" strike="noStrike" cap="none">
                <a:solidFill>
                  <a:srgbClr val="000000"/>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500"/>
              <a:buFont typeface="Arial"/>
              <a:buNone/>
              <a:defRPr sz="1125" b="0" i="0" u="none" strike="noStrike" cap="none">
                <a:solidFill>
                  <a:srgbClr val="000000"/>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500"/>
              <a:buFont typeface="Arial"/>
              <a:buNone/>
              <a:defRPr sz="1125" b="0" i="0" u="none" strike="noStrike" cap="none">
                <a:solidFill>
                  <a:srgbClr val="000000"/>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500"/>
              <a:buFont typeface="Arial"/>
              <a:buNone/>
              <a:defRPr sz="1125" b="0" i="0" u="none" strike="noStrike" cap="none">
                <a:solidFill>
                  <a:srgbClr val="000000"/>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500"/>
              <a:buFont typeface="Arial"/>
              <a:buNone/>
              <a:defRPr sz="1125" b="0" i="0" u="none" strike="noStrike" cap="none">
                <a:solidFill>
                  <a:srgbClr val="000000"/>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500"/>
              <a:buFont typeface="Arial"/>
              <a:buNone/>
              <a:defRPr sz="1125" b="0" i="0" u="none" strike="noStrike" cap="none">
                <a:solidFill>
                  <a:srgbClr val="000000"/>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500"/>
              <a:buFont typeface="Arial"/>
              <a:buNone/>
              <a:defRPr sz="1125" b="0" i="0" u="none" strike="noStrike" cap="none">
                <a:solidFill>
                  <a:srgbClr val="000000"/>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500"/>
              <a:buFont typeface="Arial"/>
              <a:buNone/>
              <a:defRPr sz="1125" b="0" i="0" u="none" strike="noStrike" cap="none">
                <a:solidFill>
                  <a:srgbClr val="000000"/>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500"/>
              <a:buFont typeface="Arial"/>
              <a:buNone/>
              <a:defRPr sz="1125" b="0" i="0" u="none" strike="noStrike" cap="none">
                <a:solidFill>
                  <a:srgbClr val="000000"/>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asic" type="obj">
  <p:cSld name="OBJECT">
    <p:spTree>
      <p:nvGrpSpPr>
        <p:cNvPr id="1" name="Shape 67"/>
        <p:cNvGrpSpPr/>
        <p:nvPr/>
      </p:nvGrpSpPr>
      <p:grpSpPr>
        <a:xfrm>
          <a:off x="0" y="0"/>
          <a:ext cx="0" cy="0"/>
          <a:chOff x="0" y="0"/>
          <a:chExt cx="0" cy="0"/>
        </a:xfrm>
      </p:grpSpPr>
      <p:sp>
        <p:nvSpPr>
          <p:cNvPr id="68" name="Google Shape;68;p18"/>
          <p:cNvSpPr txBox="1">
            <a:spLocks noGrp="1"/>
          </p:cNvSpPr>
          <p:nvPr>
            <p:ph type="title"/>
          </p:nvPr>
        </p:nvSpPr>
        <p:spPr>
          <a:xfrm>
            <a:off x="467960" y="30957"/>
            <a:ext cx="7400512" cy="792162"/>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rgbClr val="0099D8"/>
              </a:buClr>
              <a:buSzPts val="32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18"/>
          <p:cNvSpPr txBox="1">
            <a:spLocks noGrp="1"/>
          </p:cNvSpPr>
          <p:nvPr>
            <p:ph type="body" idx="1"/>
          </p:nvPr>
        </p:nvSpPr>
        <p:spPr>
          <a:xfrm>
            <a:off x="752888" y="1219200"/>
            <a:ext cx="7933912" cy="4953000"/>
          </a:xfrm>
          <a:prstGeom prst="rect">
            <a:avLst/>
          </a:prstGeom>
          <a:noFill/>
          <a:ln>
            <a:noFill/>
          </a:ln>
        </p:spPr>
        <p:txBody>
          <a:bodyPr spcFirstLastPara="1" wrap="square" lIns="0" tIns="0" rIns="0" bIns="0" anchor="t" anchorCtr="0">
            <a:normAutofit/>
          </a:bodyPr>
          <a:lstStyle>
            <a:lvl1pPr marL="457200" lvl="0" indent="-406400" algn="l">
              <a:lnSpc>
                <a:spcPct val="100000"/>
              </a:lnSpc>
              <a:spcBef>
                <a:spcPts val="560"/>
              </a:spcBef>
              <a:spcAft>
                <a:spcPts val="0"/>
              </a:spcAft>
              <a:buClr>
                <a:srgbClr val="07336F"/>
              </a:buClr>
              <a:buSzPts val="2800"/>
              <a:buChar char="•"/>
              <a:defRPr sz="2800" b="0">
                <a:solidFill>
                  <a:srgbClr val="07336F"/>
                </a:solidFill>
              </a:defRPr>
            </a:lvl1pPr>
            <a:lvl2pPr marL="914400" lvl="1" indent="-381000" algn="l">
              <a:lnSpc>
                <a:spcPct val="100000"/>
              </a:lnSpc>
              <a:spcBef>
                <a:spcPts val="480"/>
              </a:spcBef>
              <a:spcAft>
                <a:spcPts val="0"/>
              </a:spcAft>
              <a:buClr>
                <a:srgbClr val="07336F"/>
              </a:buClr>
              <a:buSzPts val="2400"/>
              <a:buChar char="•"/>
              <a:defRPr sz="2400">
                <a:solidFill>
                  <a:srgbClr val="07336F"/>
                </a:solidFill>
              </a:defRPr>
            </a:lvl2pPr>
            <a:lvl3pPr marL="1371600" lvl="2" indent="-355600" algn="l">
              <a:lnSpc>
                <a:spcPct val="100000"/>
              </a:lnSpc>
              <a:spcBef>
                <a:spcPts val="400"/>
              </a:spcBef>
              <a:spcAft>
                <a:spcPts val="0"/>
              </a:spcAft>
              <a:buClr>
                <a:srgbClr val="07336F"/>
              </a:buClr>
              <a:buSzPts val="2000"/>
              <a:buChar char="•"/>
              <a:defRPr sz="2000">
                <a:solidFill>
                  <a:srgbClr val="07336F"/>
                </a:solidFill>
              </a:defRPr>
            </a:lvl3pPr>
            <a:lvl4pPr marL="1828800" lvl="3" indent="-342900" algn="l">
              <a:lnSpc>
                <a:spcPct val="100000"/>
              </a:lnSpc>
              <a:spcBef>
                <a:spcPts val="360"/>
              </a:spcBef>
              <a:spcAft>
                <a:spcPts val="0"/>
              </a:spcAft>
              <a:buClr>
                <a:srgbClr val="07336F"/>
              </a:buClr>
              <a:buSzPts val="1800"/>
              <a:buChar char="•"/>
              <a:defRPr sz="1800">
                <a:solidFill>
                  <a:srgbClr val="07336F"/>
                </a:solidFill>
              </a:defRPr>
            </a:lvl4pPr>
            <a:lvl5pPr marL="2286000" lvl="4" indent="-330200" algn="l">
              <a:lnSpc>
                <a:spcPct val="100000"/>
              </a:lnSpc>
              <a:spcBef>
                <a:spcPts val="320"/>
              </a:spcBef>
              <a:spcAft>
                <a:spcPts val="0"/>
              </a:spcAft>
              <a:buClr>
                <a:srgbClr val="07336F"/>
              </a:buClr>
              <a:buSzPts val="1600"/>
              <a:buChar char="•"/>
              <a:defRPr sz="1600">
                <a:solidFill>
                  <a:srgbClr val="07336F"/>
                </a:solidFill>
              </a:defRPr>
            </a:lvl5pPr>
            <a:lvl6pPr marL="2743200" lvl="5" indent="-342900" algn="l">
              <a:lnSpc>
                <a:spcPct val="100000"/>
              </a:lnSpc>
              <a:spcBef>
                <a:spcPts val="360"/>
              </a:spcBef>
              <a:spcAft>
                <a:spcPts val="0"/>
              </a:spcAft>
              <a:buClr>
                <a:srgbClr val="07336F"/>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70"/>
        <p:cNvGrpSpPr/>
        <p:nvPr/>
      </p:nvGrpSpPr>
      <p:grpSpPr>
        <a:xfrm>
          <a:off x="0" y="0"/>
          <a:ext cx="0" cy="0"/>
          <a:chOff x="0" y="0"/>
          <a:chExt cx="0" cy="0"/>
        </a:xfrm>
      </p:grpSpPr>
      <p:sp>
        <p:nvSpPr>
          <p:cNvPr id="71" name="Google Shape;71;p39"/>
          <p:cNvSpPr txBox="1">
            <a:spLocks noGrp="1"/>
          </p:cNvSpPr>
          <p:nvPr>
            <p:ph type="ctrTitle"/>
          </p:nvPr>
        </p:nvSpPr>
        <p:spPr>
          <a:xfrm>
            <a:off x="1143000" y="1122363"/>
            <a:ext cx="6858000" cy="2387600"/>
          </a:xfrm>
          <a:prstGeom prst="rect">
            <a:avLst/>
          </a:prstGeom>
          <a:noFill/>
          <a:ln>
            <a:noFill/>
          </a:ln>
        </p:spPr>
        <p:txBody>
          <a:bodyPr spcFirstLastPara="1" wrap="square" lIns="0" tIns="0" rIns="0" bIns="0" anchor="b" anchorCtr="0">
            <a:noAutofit/>
          </a:bodyPr>
          <a:lstStyle>
            <a:lvl1pPr lvl="0" algn="ctr">
              <a:lnSpc>
                <a:spcPct val="100000"/>
              </a:lnSpc>
              <a:spcBef>
                <a:spcPts val="0"/>
              </a:spcBef>
              <a:spcAft>
                <a:spcPts val="0"/>
              </a:spcAft>
              <a:buSzPts val="3200"/>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9"/>
          <p:cNvSpPr txBox="1">
            <a:spLocks noGrp="1"/>
          </p:cNvSpPr>
          <p:nvPr>
            <p:ph type="subTitle" idx="1"/>
          </p:nvPr>
        </p:nvSpPr>
        <p:spPr>
          <a:xfrm>
            <a:off x="1143000" y="3602038"/>
            <a:ext cx="6858000" cy="1655762"/>
          </a:xfrm>
          <a:prstGeom prst="rect">
            <a:avLst/>
          </a:prstGeom>
          <a:noFill/>
          <a:ln>
            <a:noFill/>
          </a:ln>
        </p:spPr>
        <p:txBody>
          <a:bodyPr spcFirstLastPara="1" wrap="square" lIns="0" tIns="0" rIns="0" bIns="0" anchor="t" anchorCtr="0">
            <a:normAutofit/>
          </a:bodyPr>
          <a:lstStyle>
            <a:lvl1pPr lvl="0" algn="ctr">
              <a:lnSpc>
                <a:spcPct val="100000"/>
              </a:lnSpc>
              <a:spcBef>
                <a:spcPts val="640"/>
              </a:spcBef>
              <a:spcAft>
                <a:spcPts val="0"/>
              </a:spcAft>
              <a:buSzPts val="3200"/>
              <a:buNone/>
              <a:defRPr sz="1800"/>
            </a:lvl1pPr>
            <a:lvl2pPr lvl="1" algn="ctr">
              <a:lnSpc>
                <a:spcPct val="100000"/>
              </a:lnSpc>
              <a:spcBef>
                <a:spcPts val="560"/>
              </a:spcBef>
              <a:spcAft>
                <a:spcPts val="0"/>
              </a:spcAft>
              <a:buSzPts val="2800"/>
              <a:buNone/>
              <a:defRPr sz="1500"/>
            </a:lvl2pPr>
            <a:lvl3pPr lvl="2" algn="ctr">
              <a:lnSpc>
                <a:spcPct val="100000"/>
              </a:lnSpc>
              <a:spcBef>
                <a:spcPts val="480"/>
              </a:spcBef>
              <a:spcAft>
                <a:spcPts val="0"/>
              </a:spcAft>
              <a:buSzPts val="2400"/>
              <a:buNone/>
              <a:defRPr sz="1350"/>
            </a:lvl3pPr>
            <a:lvl4pPr lvl="3" algn="ctr">
              <a:lnSpc>
                <a:spcPct val="100000"/>
              </a:lnSpc>
              <a:spcBef>
                <a:spcPts val="400"/>
              </a:spcBef>
              <a:spcAft>
                <a:spcPts val="0"/>
              </a:spcAft>
              <a:buSzPts val="2000"/>
              <a:buNone/>
              <a:defRPr sz="1200"/>
            </a:lvl4pPr>
            <a:lvl5pPr lvl="4" algn="ctr">
              <a:lnSpc>
                <a:spcPct val="100000"/>
              </a:lnSpc>
              <a:spcBef>
                <a:spcPts val="360"/>
              </a:spcBef>
              <a:spcAft>
                <a:spcPts val="0"/>
              </a:spcAft>
              <a:buSzPts val="1800"/>
              <a:buNone/>
              <a:defRPr sz="1200"/>
            </a:lvl5pPr>
            <a:lvl6pPr lvl="5" algn="ctr">
              <a:lnSpc>
                <a:spcPct val="100000"/>
              </a:lnSpc>
              <a:spcBef>
                <a:spcPts val="320"/>
              </a:spcBef>
              <a:spcAft>
                <a:spcPts val="0"/>
              </a:spcAft>
              <a:buSzPts val="1600"/>
              <a:buNone/>
              <a:defRPr sz="1200"/>
            </a:lvl6pPr>
            <a:lvl7pPr lvl="6" algn="ctr">
              <a:lnSpc>
                <a:spcPct val="100000"/>
              </a:lnSpc>
              <a:spcBef>
                <a:spcPts val="400"/>
              </a:spcBef>
              <a:spcAft>
                <a:spcPts val="0"/>
              </a:spcAft>
              <a:buSzPts val="2000"/>
              <a:buNone/>
              <a:defRPr sz="1200"/>
            </a:lvl7pPr>
            <a:lvl8pPr lvl="7" algn="ctr">
              <a:lnSpc>
                <a:spcPct val="100000"/>
              </a:lnSpc>
              <a:spcBef>
                <a:spcPts val="400"/>
              </a:spcBef>
              <a:spcAft>
                <a:spcPts val="0"/>
              </a:spcAft>
              <a:buSzPts val="2000"/>
              <a:buNone/>
              <a:defRPr sz="1200"/>
            </a:lvl8pPr>
            <a:lvl9pPr lvl="8" algn="ctr">
              <a:lnSpc>
                <a:spcPct val="100000"/>
              </a:lnSpc>
              <a:spcBef>
                <a:spcPts val="400"/>
              </a:spcBef>
              <a:spcAft>
                <a:spcPts val="0"/>
              </a:spcAft>
              <a:buSzPts val="2000"/>
              <a:buNone/>
              <a:defRPr sz="1200"/>
            </a:lvl9pPr>
          </a:lstStyle>
          <a:p>
            <a:endParaRPr/>
          </a:p>
        </p:txBody>
      </p:sp>
      <p:sp>
        <p:nvSpPr>
          <p:cNvPr id="73" name="Google Shape;73;p39"/>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74" name="Google Shape;74;p39"/>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dirty="0"/>
          </a:p>
        </p:txBody>
      </p:sp>
      <p:sp>
        <p:nvSpPr>
          <p:cNvPr id="75" name="Google Shape;75;p39"/>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 Column, Small Pic">
  <p:cSld name="2 Column, Small Pic">
    <p:spTree>
      <p:nvGrpSpPr>
        <p:cNvPr id="1" name="Shape 76"/>
        <p:cNvGrpSpPr/>
        <p:nvPr/>
      </p:nvGrpSpPr>
      <p:grpSpPr>
        <a:xfrm>
          <a:off x="0" y="0"/>
          <a:ext cx="0" cy="0"/>
          <a:chOff x="0" y="0"/>
          <a:chExt cx="0" cy="0"/>
        </a:xfrm>
      </p:grpSpPr>
      <p:sp>
        <p:nvSpPr>
          <p:cNvPr id="77" name="Google Shape;77;p22"/>
          <p:cNvSpPr txBox="1">
            <a:spLocks noGrp="1"/>
          </p:cNvSpPr>
          <p:nvPr>
            <p:ph type="title"/>
          </p:nvPr>
        </p:nvSpPr>
        <p:spPr>
          <a:xfrm>
            <a:off x="467960" y="30957"/>
            <a:ext cx="7400512" cy="792162"/>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rgbClr val="0099D8"/>
              </a:buClr>
              <a:buSzPts val="32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22"/>
          <p:cNvSpPr>
            <a:spLocks noGrp="1"/>
          </p:cNvSpPr>
          <p:nvPr>
            <p:ph type="pic" idx="2"/>
          </p:nvPr>
        </p:nvSpPr>
        <p:spPr>
          <a:xfrm>
            <a:off x="4953000" y="1219200"/>
            <a:ext cx="3733800" cy="1981200"/>
          </a:xfrm>
          <a:prstGeom prst="rect">
            <a:avLst/>
          </a:prstGeom>
          <a:solidFill>
            <a:srgbClr val="F2F2F2"/>
          </a:solidFill>
          <a:ln>
            <a:noFill/>
          </a:ln>
        </p:spPr>
      </p:sp>
      <p:sp>
        <p:nvSpPr>
          <p:cNvPr id="79" name="Google Shape;79;p22"/>
          <p:cNvSpPr txBox="1">
            <a:spLocks noGrp="1"/>
          </p:cNvSpPr>
          <p:nvPr>
            <p:ph type="body" idx="1"/>
          </p:nvPr>
        </p:nvSpPr>
        <p:spPr>
          <a:xfrm>
            <a:off x="752888" y="1219200"/>
            <a:ext cx="3742912" cy="4953000"/>
          </a:xfrm>
          <a:prstGeom prst="rect">
            <a:avLst/>
          </a:prstGeom>
          <a:noFill/>
          <a:ln>
            <a:noFill/>
          </a:ln>
        </p:spPr>
        <p:txBody>
          <a:bodyPr spcFirstLastPara="1" wrap="square" lIns="0" tIns="0" rIns="0" bIns="0" anchor="t" anchorCtr="0">
            <a:normAutofit/>
          </a:bodyPr>
          <a:lstStyle>
            <a:lvl1pPr marL="457200" lvl="0" indent="-406400" algn="l">
              <a:lnSpc>
                <a:spcPct val="100000"/>
              </a:lnSpc>
              <a:spcBef>
                <a:spcPts val="560"/>
              </a:spcBef>
              <a:spcAft>
                <a:spcPts val="0"/>
              </a:spcAft>
              <a:buClr>
                <a:srgbClr val="07336F"/>
              </a:buClr>
              <a:buSzPts val="2800"/>
              <a:buChar char="•"/>
              <a:defRPr sz="2800" b="0">
                <a:solidFill>
                  <a:srgbClr val="07336F"/>
                </a:solidFill>
              </a:defRPr>
            </a:lvl1pPr>
            <a:lvl2pPr marL="914400" lvl="1" indent="-381000" algn="l">
              <a:lnSpc>
                <a:spcPct val="100000"/>
              </a:lnSpc>
              <a:spcBef>
                <a:spcPts val="480"/>
              </a:spcBef>
              <a:spcAft>
                <a:spcPts val="0"/>
              </a:spcAft>
              <a:buClr>
                <a:srgbClr val="07336F"/>
              </a:buClr>
              <a:buSzPts val="2400"/>
              <a:buChar char="•"/>
              <a:defRPr sz="2400">
                <a:solidFill>
                  <a:srgbClr val="07336F"/>
                </a:solidFill>
              </a:defRPr>
            </a:lvl2pPr>
            <a:lvl3pPr marL="1371600" lvl="2" indent="-355600" algn="l">
              <a:lnSpc>
                <a:spcPct val="100000"/>
              </a:lnSpc>
              <a:spcBef>
                <a:spcPts val="400"/>
              </a:spcBef>
              <a:spcAft>
                <a:spcPts val="0"/>
              </a:spcAft>
              <a:buClr>
                <a:srgbClr val="07336F"/>
              </a:buClr>
              <a:buSzPts val="2000"/>
              <a:buChar char="•"/>
              <a:defRPr sz="2000">
                <a:solidFill>
                  <a:srgbClr val="07336F"/>
                </a:solidFill>
              </a:defRPr>
            </a:lvl3pPr>
            <a:lvl4pPr marL="1828800" lvl="3" indent="-342900" algn="l">
              <a:lnSpc>
                <a:spcPct val="100000"/>
              </a:lnSpc>
              <a:spcBef>
                <a:spcPts val="360"/>
              </a:spcBef>
              <a:spcAft>
                <a:spcPts val="0"/>
              </a:spcAft>
              <a:buClr>
                <a:srgbClr val="07336F"/>
              </a:buClr>
              <a:buSzPts val="1800"/>
              <a:buChar char="•"/>
              <a:defRPr sz="1800">
                <a:solidFill>
                  <a:srgbClr val="07336F"/>
                </a:solidFill>
              </a:defRPr>
            </a:lvl4pPr>
            <a:lvl5pPr marL="2286000" lvl="4" indent="-330200" algn="l">
              <a:lnSpc>
                <a:spcPct val="100000"/>
              </a:lnSpc>
              <a:spcBef>
                <a:spcPts val="320"/>
              </a:spcBef>
              <a:spcAft>
                <a:spcPts val="0"/>
              </a:spcAft>
              <a:buClr>
                <a:srgbClr val="07336F"/>
              </a:buClr>
              <a:buSzPts val="1600"/>
              <a:buChar char="•"/>
              <a:defRPr sz="1600">
                <a:solidFill>
                  <a:srgbClr val="07336F"/>
                </a:solidFill>
              </a:defRPr>
            </a:lvl5pPr>
            <a:lvl6pPr marL="2743200" lvl="5" indent="-342900" algn="l">
              <a:lnSpc>
                <a:spcPct val="100000"/>
              </a:lnSpc>
              <a:spcBef>
                <a:spcPts val="360"/>
              </a:spcBef>
              <a:spcAft>
                <a:spcPts val="0"/>
              </a:spcAft>
              <a:buClr>
                <a:srgbClr val="07336F"/>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0" name="Google Shape;80;p22"/>
          <p:cNvSpPr txBox="1">
            <a:spLocks noGrp="1"/>
          </p:cNvSpPr>
          <p:nvPr>
            <p:ph type="body" idx="3"/>
          </p:nvPr>
        </p:nvSpPr>
        <p:spPr>
          <a:xfrm>
            <a:off x="4953000" y="3429000"/>
            <a:ext cx="3742912" cy="2743200"/>
          </a:xfrm>
          <a:prstGeom prst="rect">
            <a:avLst/>
          </a:prstGeom>
          <a:noFill/>
          <a:ln>
            <a:noFill/>
          </a:ln>
        </p:spPr>
        <p:txBody>
          <a:bodyPr spcFirstLastPara="1" wrap="square" lIns="0" tIns="0" rIns="0" bIns="0" anchor="t" anchorCtr="0">
            <a:normAutofit/>
          </a:bodyPr>
          <a:lstStyle>
            <a:lvl1pPr marL="457200" lvl="0" indent="-406400" algn="l">
              <a:lnSpc>
                <a:spcPct val="100000"/>
              </a:lnSpc>
              <a:spcBef>
                <a:spcPts val="560"/>
              </a:spcBef>
              <a:spcAft>
                <a:spcPts val="0"/>
              </a:spcAft>
              <a:buClr>
                <a:srgbClr val="07336F"/>
              </a:buClr>
              <a:buSzPts val="2800"/>
              <a:buChar char="•"/>
              <a:defRPr sz="2800" b="0">
                <a:solidFill>
                  <a:srgbClr val="07336F"/>
                </a:solidFill>
              </a:defRPr>
            </a:lvl1pPr>
            <a:lvl2pPr marL="914400" lvl="1" indent="-381000" algn="l">
              <a:lnSpc>
                <a:spcPct val="100000"/>
              </a:lnSpc>
              <a:spcBef>
                <a:spcPts val="480"/>
              </a:spcBef>
              <a:spcAft>
                <a:spcPts val="0"/>
              </a:spcAft>
              <a:buClr>
                <a:srgbClr val="07336F"/>
              </a:buClr>
              <a:buSzPts val="2400"/>
              <a:buChar char="•"/>
              <a:defRPr sz="2400">
                <a:solidFill>
                  <a:srgbClr val="07336F"/>
                </a:solidFill>
              </a:defRPr>
            </a:lvl2pPr>
            <a:lvl3pPr marL="1371600" lvl="2" indent="-355600" algn="l">
              <a:lnSpc>
                <a:spcPct val="100000"/>
              </a:lnSpc>
              <a:spcBef>
                <a:spcPts val="400"/>
              </a:spcBef>
              <a:spcAft>
                <a:spcPts val="0"/>
              </a:spcAft>
              <a:buClr>
                <a:srgbClr val="07336F"/>
              </a:buClr>
              <a:buSzPts val="2000"/>
              <a:buChar char="•"/>
              <a:defRPr sz="2000">
                <a:solidFill>
                  <a:srgbClr val="07336F"/>
                </a:solidFill>
              </a:defRPr>
            </a:lvl3pPr>
            <a:lvl4pPr marL="1828800" lvl="3" indent="-342900" algn="l">
              <a:lnSpc>
                <a:spcPct val="100000"/>
              </a:lnSpc>
              <a:spcBef>
                <a:spcPts val="360"/>
              </a:spcBef>
              <a:spcAft>
                <a:spcPts val="0"/>
              </a:spcAft>
              <a:buClr>
                <a:srgbClr val="07336F"/>
              </a:buClr>
              <a:buSzPts val="1800"/>
              <a:buChar char="•"/>
              <a:defRPr sz="1800">
                <a:solidFill>
                  <a:srgbClr val="07336F"/>
                </a:solidFill>
              </a:defRPr>
            </a:lvl4pPr>
            <a:lvl5pPr marL="2286000" lvl="4" indent="-330200" algn="l">
              <a:lnSpc>
                <a:spcPct val="100000"/>
              </a:lnSpc>
              <a:spcBef>
                <a:spcPts val="320"/>
              </a:spcBef>
              <a:spcAft>
                <a:spcPts val="0"/>
              </a:spcAft>
              <a:buClr>
                <a:srgbClr val="07336F"/>
              </a:buClr>
              <a:buSzPts val="1600"/>
              <a:buChar char="•"/>
              <a:defRPr sz="1600">
                <a:solidFill>
                  <a:srgbClr val="07336F"/>
                </a:solidFill>
              </a:defRPr>
            </a:lvl5pPr>
            <a:lvl6pPr marL="2743200" lvl="5" indent="-342900" algn="l">
              <a:lnSpc>
                <a:spcPct val="100000"/>
              </a:lnSpc>
              <a:spcBef>
                <a:spcPts val="360"/>
              </a:spcBef>
              <a:spcAft>
                <a:spcPts val="0"/>
              </a:spcAft>
              <a:buClr>
                <a:srgbClr val="07336F"/>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1 Column, Tall Pic Right">
  <p:cSld name="1 Column, Tall Pic Right">
    <p:spTree>
      <p:nvGrpSpPr>
        <p:cNvPr id="1" name="Shape 81"/>
        <p:cNvGrpSpPr/>
        <p:nvPr/>
      </p:nvGrpSpPr>
      <p:grpSpPr>
        <a:xfrm>
          <a:off x="0" y="0"/>
          <a:ext cx="0" cy="0"/>
          <a:chOff x="0" y="0"/>
          <a:chExt cx="0" cy="0"/>
        </a:xfrm>
      </p:grpSpPr>
      <p:sp>
        <p:nvSpPr>
          <p:cNvPr id="82" name="Google Shape;82;p23"/>
          <p:cNvSpPr txBox="1">
            <a:spLocks noGrp="1"/>
          </p:cNvSpPr>
          <p:nvPr>
            <p:ph type="title"/>
          </p:nvPr>
        </p:nvSpPr>
        <p:spPr>
          <a:xfrm>
            <a:off x="467960" y="30957"/>
            <a:ext cx="7400512" cy="792162"/>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rgbClr val="0099D8"/>
              </a:buClr>
              <a:buSzPts val="32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3"/>
          <p:cNvSpPr>
            <a:spLocks noGrp="1"/>
          </p:cNvSpPr>
          <p:nvPr>
            <p:ph type="pic" idx="2"/>
          </p:nvPr>
        </p:nvSpPr>
        <p:spPr>
          <a:xfrm>
            <a:off x="6096000" y="1219200"/>
            <a:ext cx="2590800" cy="4953000"/>
          </a:xfrm>
          <a:prstGeom prst="rect">
            <a:avLst/>
          </a:prstGeom>
          <a:solidFill>
            <a:srgbClr val="F2F2F2"/>
          </a:solidFill>
          <a:ln>
            <a:noFill/>
          </a:ln>
        </p:spPr>
      </p:sp>
      <p:sp>
        <p:nvSpPr>
          <p:cNvPr id="84" name="Google Shape;84;p23"/>
          <p:cNvSpPr txBox="1">
            <a:spLocks noGrp="1"/>
          </p:cNvSpPr>
          <p:nvPr>
            <p:ph type="body" idx="1"/>
          </p:nvPr>
        </p:nvSpPr>
        <p:spPr>
          <a:xfrm>
            <a:off x="752888" y="1219200"/>
            <a:ext cx="5190712" cy="4953000"/>
          </a:xfrm>
          <a:prstGeom prst="rect">
            <a:avLst/>
          </a:prstGeom>
          <a:noFill/>
          <a:ln>
            <a:noFill/>
          </a:ln>
        </p:spPr>
        <p:txBody>
          <a:bodyPr spcFirstLastPara="1" wrap="square" lIns="0" tIns="0" rIns="0" bIns="0" anchor="t" anchorCtr="0">
            <a:normAutofit/>
          </a:bodyPr>
          <a:lstStyle>
            <a:lvl1pPr marL="457200" lvl="0" indent="-406400" algn="l">
              <a:lnSpc>
                <a:spcPct val="100000"/>
              </a:lnSpc>
              <a:spcBef>
                <a:spcPts val="560"/>
              </a:spcBef>
              <a:spcAft>
                <a:spcPts val="0"/>
              </a:spcAft>
              <a:buClr>
                <a:srgbClr val="07336F"/>
              </a:buClr>
              <a:buSzPts val="2800"/>
              <a:buChar char="•"/>
              <a:defRPr sz="2800" b="0">
                <a:solidFill>
                  <a:srgbClr val="07336F"/>
                </a:solidFill>
              </a:defRPr>
            </a:lvl1pPr>
            <a:lvl2pPr marL="914400" lvl="1" indent="-381000" algn="l">
              <a:lnSpc>
                <a:spcPct val="100000"/>
              </a:lnSpc>
              <a:spcBef>
                <a:spcPts val="480"/>
              </a:spcBef>
              <a:spcAft>
                <a:spcPts val="0"/>
              </a:spcAft>
              <a:buClr>
                <a:srgbClr val="07336F"/>
              </a:buClr>
              <a:buSzPts val="2400"/>
              <a:buChar char="•"/>
              <a:defRPr sz="2400">
                <a:solidFill>
                  <a:srgbClr val="07336F"/>
                </a:solidFill>
              </a:defRPr>
            </a:lvl2pPr>
            <a:lvl3pPr marL="1371600" lvl="2" indent="-355600" algn="l">
              <a:lnSpc>
                <a:spcPct val="100000"/>
              </a:lnSpc>
              <a:spcBef>
                <a:spcPts val="400"/>
              </a:spcBef>
              <a:spcAft>
                <a:spcPts val="0"/>
              </a:spcAft>
              <a:buClr>
                <a:srgbClr val="07336F"/>
              </a:buClr>
              <a:buSzPts val="2000"/>
              <a:buChar char="•"/>
              <a:defRPr sz="2000">
                <a:solidFill>
                  <a:srgbClr val="07336F"/>
                </a:solidFill>
              </a:defRPr>
            </a:lvl3pPr>
            <a:lvl4pPr marL="1828800" lvl="3" indent="-342900" algn="l">
              <a:lnSpc>
                <a:spcPct val="100000"/>
              </a:lnSpc>
              <a:spcBef>
                <a:spcPts val="360"/>
              </a:spcBef>
              <a:spcAft>
                <a:spcPts val="0"/>
              </a:spcAft>
              <a:buClr>
                <a:srgbClr val="07336F"/>
              </a:buClr>
              <a:buSzPts val="1800"/>
              <a:buChar char="•"/>
              <a:defRPr sz="1800">
                <a:solidFill>
                  <a:srgbClr val="07336F"/>
                </a:solidFill>
              </a:defRPr>
            </a:lvl4pPr>
            <a:lvl5pPr marL="2286000" lvl="4" indent="-330200" algn="l">
              <a:lnSpc>
                <a:spcPct val="100000"/>
              </a:lnSpc>
              <a:spcBef>
                <a:spcPts val="320"/>
              </a:spcBef>
              <a:spcAft>
                <a:spcPts val="0"/>
              </a:spcAft>
              <a:buClr>
                <a:srgbClr val="07336F"/>
              </a:buClr>
              <a:buSzPts val="1600"/>
              <a:buChar char="•"/>
              <a:defRPr sz="1600">
                <a:solidFill>
                  <a:srgbClr val="07336F"/>
                </a:solidFill>
              </a:defRPr>
            </a:lvl5pPr>
            <a:lvl6pPr marL="2743200" lvl="5" indent="-342900" algn="l">
              <a:lnSpc>
                <a:spcPct val="100000"/>
              </a:lnSpc>
              <a:spcBef>
                <a:spcPts val="360"/>
              </a:spcBef>
              <a:spcAft>
                <a:spcPts val="0"/>
              </a:spcAft>
              <a:buClr>
                <a:srgbClr val="07336F"/>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1 Column, Tall Pic Left">
  <p:cSld name="1 Column, Tall Pic Left">
    <p:spTree>
      <p:nvGrpSpPr>
        <p:cNvPr id="1" name="Shape 85"/>
        <p:cNvGrpSpPr/>
        <p:nvPr/>
      </p:nvGrpSpPr>
      <p:grpSpPr>
        <a:xfrm>
          <a:off x="0" y="0"/>
          <a:ext cx="0" cy="0"/>
          <a:chOff x="0" y="0"/>
          <a:chExt cx="0" cy="0"/>
        </a:xfrm>
      </p:grpSpPr>
      <p:sp>
        <p:nvSpPr>
          <p:cNvPr id="86" name="Google Shape;86;p24"/>
          <p:cNvSpPr txBox="1">
            <a:spLocks noGrp="1"/>
          </p:cNvSpPr>
          <p:nvPr>
            <p:ph type="title"/>
          </p:nvPr>
        </p:nvSpPr>
        <p:spPr>
          <a:xfrm>
            <a:off x="467960" y="30957"/>
            <a:ext cx="7400512" cy="792162"/>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rgbClr val="0099D8"/>
              </a:buClr>
              <a:buSzPts val="3200"/>
              <a:buFont typeface="Arial"/>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24"/>
          <p:cNvSpPr>
            <a:spLocks noGrp="1"/>
          </p:cNvSpPr>
          <p:nvPr>
            <p:ph type="pic" idx="2"/>
          </p:nvPr>
        </p:nvSpPr>
        <p:spPr>
          <a:xfrm>
            <a:off x="762000" y="1219200"/>
            <a:ext cx="2590800" cy="4953000"/>
          </a:xfrm>
          <a:prstGeom prst="rect">
            <a:avLst/>
          </a:prstGeom>
          <a:solidFill>
            <a:srgbClr val="F2F2F2"/>
          </a:solidFill>
          <a:ln>
            <a:noFill/>
          </a:ln>
        </p:spPr>
      </p:sp>
      <p:sp>
        <p:nvSpPr>
          <p:cNvPr id="88" name="Google Shape;88;p24"/>
          <p:cNvSpPr txBox="1">
            <a:spLocks noGrp="1"/>
          </p:cNvSpPr>
          <p:nvPr>
            <p:ph type="body" idx="1"/>
          </p:nvPr>
        </p:nvSpPr>
        <p:spPr>
          <a:xfrm>
            <a:off x="3505200" y="1219200"/>
            <a:ext cx="5190712" cy="4953000"/>
          </a:xfrm>
          <a:prstGeom prst="rect">
            <a:avLst/>
          </a:prstGeom>
          <a:noFill/>
          <a:ln>
            <a:noFill/>
          </a:ln>
        </p:spPr>
        <p:txBody>
          <a:bodyPr spcFirstLastPara="1" wrap="square" lIns="0" tIns="0" rIns="0" bIns="0" anchor="t" anchorCtr="0">
            <a:normAutofit/>
          </a:bodyPr>
          <a:lstStyle>
            <a:lvl1pPr marL="457200" lvl="0" indent="-406400" algn="l">
              <a:lnSpc>
                <a:spcPct val="100000"/>
              </a:lnSpc>
              <a:spcBef>
                <a:spcPts val="560"/>
              </a:spcBef>
              <a:spcAft>
                <a:spcPts val="0"/>
              </a:spcAft>
              <a:buClr>
                <a:srgbClr val="07336F"/>
              </a:buClr>
              <a:buSzPts val="2800"/>
              <a:buChar char="•"/>
              <a:defRPr sz="2800" b="0">
                <a:solidFill>
                  <a:srgbClr val="07336F"/>
                </a:solidFill>
              </a:defRPr>
            </a:lvl1pPr>
            <a:lvl2pPr marL="914400" lvl="1" indent="-381000" algn="l">
              <a:lnSpc>
                <a:spcPct val="100000"/>
              </a:lnSpc>
              <a:spcBef>
                <a:spcPts val="480"/>
              </a:spcBef>
              <a:spcAft>
                <a:spcPts val="0"/>
              </a:spcAft>
              <a:buClr>
                <a:srgbClr val="07336F"/>
              </a:buClr>
              <a:buSzPts val="2400"/>
              <a:buChar char="•"/>
              <a:defRPr sz="2400">
                <a:solidFill>
                  <a:srgbClr val="07336F"/>
                </a:solidFill>
              </a:defRPr>
            </a:lvl2pPr>
            <a:lvl3pPr marL="1371600" lvl="2" indent="-355600" algn="l">
              <a:lnSpc>
                <a:spcPct val="100000"/>
              </a:lnSpc>
              <a:spcBef>
                <a:spcPts val="400"/>
              </a:spcBef>
              <a:spcAft>
                <a:spcPts val="0"/>
              </a:spcAft>
              <a:buClr>
                <a:srgbClr val="07336F"/>
              </a:buClr>
              <a:buSzPts val="2000"/>
              <a:buChar char="•"/>
              <a:defRPr sz="2000">
                <a:solidFill>
                  <a:srgbClr val="07336F"/>
                </a:solidFill>
              </a:defRPr>
            </a:lvl3pPr>
            <a:lvl4pPr marL="1828800" lvl="3" indent="-342900" algn="l">
              <a:lnSpc>
                <a:spcPct val="100000"/>
              </a:lnSpc>
              <a:spcBef>
                <a:spcPts val="360"/>
              </a:spcBef>
              <a:spcAft>
                <a:spcPts val="0"/>
              </a:spcAft>
              <a:buClr>
                <a:srgbClr val="07336F"/>
              </a:buClr>
              <a:buSzPts val="1800"/>
              <a:buChar char="•"/>
              <a:defRPr sz="1800">
                <a:solidFill>
                  <a:srgbClr val="07336F"/>
                </a:solidFill>
              </a:defRPr>
            </a:lvl4pPr>
            <a:lvl5pPr marL="2286000" lvl="4" indent="-330200" algn="l">
              <a:lnSpc>
                <a:spcPct val="100000"/>
              </a:lnSpc>
              <a:spcBef>
                <a:spcPts val="320"/>
              </a:spcBef>
              <a:spcAft>
                <a:spcPts val="0"/>
              </a:spcAft>
              <a:buClr>
                <a:srgbClr val="07336F"/>
              </a:buClr>
              <a:buSzPts val="1600"/>
              <a:buChar char="•"/>
              <a:defRPr sz="1600">
                <a:solidFill>
                  <a:srgbClr val="07336F"/>
                </a:solidFill>
              </a:defRPr>
            </a:lvl5pPr>
            <a:lvl6pPr marL="2743200" lvl="5" indent="-342900" algn="l">
              <a:lnSpc>
                <a:spcPct val="100000"/>
              </a:lnSpc>
              <a:spcBef>
                <a:spcPts val="360"/>
              </a:spcBef>
              <a:spcAft>
                <a:spcPts val="0"/>
              </a:spcAft>
              <a:buClr>
                <a:srgbClr val="07336F"/>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 Column, Wide Pic Top">
  <p:cSld name="1 Column, Wide Pic Top">
    <p:spTree>
      <p:nvGrpSpPr>
        <p:cNvPr id="1" name="Shape 89"/>
        <p:cNvGrpSpPr/>
        <p:nvPr/>
      </p:nvGrpSpPr>
      <p:grpSpPr>
        <a:xfrm>
          <a:off x="0" y="0"/>
          <a:ext cx="0" cy="0"/>
          <a:chOff x="0" y="0"/>
          <a:chExt cx="0" cy="0"/>
        </a:xfrm>
      </p:grpSpPr>
      <p:sp>
        <p:nvSpPr>
          <p:cNvPr id="90" name="Google Shape;90;p25"/>
          <p:cNvSpPr>
            <a:spLocks noGrp="1"/>
          </p:cNvSpPr>
          <p:nvPr>
            <p:ph type="pic" idx="2"/>
          </p:nvPr>
        </p:nvSpPr>
        <p:spPr>
          <a:xfrm>
            <a:off x="762000" y="1219200"/>
            <a:ext cx="7921784" cy="1752600"/>
          </a:xfrm>
          <a:prstGeom prst="rect">
            <a:avLst/>
          </a:prstGeom>
          <a:solidFill>
            <a:srgbClr val="F2F2F2"/>
          </a:solidFill>
          <a:ln>
            <a:noFill/>
          </a:ln>
        </p:spPr>
      </p:sp>
      <p:sp>
        <p:nvSpPr>
          <p:cNvPr id="91" name="Google Shape;91;p25"/>
          <p:cNvSpPr txBox="1">
            <a:spLocks noGrp="1"/>
          </p:cNvSpPr>
          <p:nvPr>
            <p:ph type="body" idx="1"/>
          </p:nvPr>
        </p:nvSpPr>
        <p:spPr>
          <a:xfrm>
            <a:off x="752888" y="3124200"/>
            <a:ext cx="7933912" cy="3048000"/>
          </a:xfrm>
          <a:prstGeom prst="rect">
            <a:avLst/>
          </a:prstGeom>
          <a:noFill/>
          <a:ln>
            <a:noFill/>
          </a:ln>
        </p:spPr>
        <p:txBody>
          <a:bodyPr spcFirstLastPara="1" wrap="square" lIns="0" tIns="0" rIns="0" bIns="0" anchor="t" anchorCtr="0">
            <a:normAutofit/>
          </a:bodyPr>
          <a:lstStyle>
            <a:lvl1pPr marL="457200" lvl="0" indent="-406400" algn="l">
              <a:lnSpc>
                <a:spcPct val="100000"/>
              </a:lnSpc>
              <a:spcBef>
                <a:spcPts val="560"/>
              </a:spcBef>
              <a:spcAft>
                <a:spcPts val="0"/>
              </a:spcAft>
              <a:buClr>
                <a:srgbClr val="07336F"/>
              </a:buClr>
              <a:buSzPts val="2800"/>
              <a:buChar char="•"/>
              <a:defRPr sz="2800" b="0">
                <a:solidFill>
                  <a:srgbClr val="07336F"/>
                </a:solidFill>
              </a:defRPr>
            </a:lvl1pPr>
            <a:lvl2pPr marL="914400" lvl="1" indent="-381000" algn="l">
              <a:lnSpc>
                <a:spcPct val="100000"/>
              </a:lnSpc>
              <a:spcBef>
                <a:spcPts val="480"/>
              </a:spcBef>
              <a:spcAft>
                <a:spcPts val="0"/>
              </a:spcAft>
              <a:buClr>
                <a:srgbClr val="07336F"/>
              </a:buClr>
              <a:buSzPts val="2400"/>
              <a:buChar char="•"/>
              <a:defRPr sz="2400">
                <a:solidFill>
                  <a:srgbClr val="07336F"/>
                </a:solidFill>
              </a:defRPr>
            </a:lvl2pPr>
            <a:lvl3pPr marL="1371600" lvl="2" indent="-355600" algn="l">
              <a:lnSpc>
                <a:spcPct val="100000"/>
              </a:lnSpc>
              <a:spcBef>
                <a:spcPts val="400"/>
              </a:spcBef>
              <a:spcAft>
                <a:spcPts val="0"/>
              </a:spcAft>
              <a:buClr>
                <a:srgbClr val="07336F"/>
              </a:buClr>
              <a:buSzPts val="2000"/>
              <a:buChar char="•"/>
              <a:defRPr sz="2000">
                <a:solidFill>
                  <a:srgbClr val="07336F"/>
                </a:solidFill>
              </a:defRPr>
            </a:lvl3pPr>
            <a:lvl4pPr marL="1828800" lvl="3" indent="-342900" algn="l">
              <a:lnSpc>
                <a:spcPct val="100000"/>
              </a:lnSpc>
              <a:spcBef>
                <a:spcPts val="360"/>
              </a:spcBef>
              <a:spcAft>
                <a:spcPts val="0"/>
              </a:spcAft>
              <a:buClr>
                <a:srgbClr val="07336F"/>
              </a:buClr>
              <a:buSzPts val="1800"/>
              <a:buChar char="•"/>
              <a:defRPr sz="1800">
                <a:solidFill>
                  <a:srgbClr val="07336F"/>
                </a:solidFill>
              </a:defRPr>
            </a:lvl4pPr>
            <a:lvl5pPr marL="2286000" lvl="4" indent="-330200" algn="l">
              <a:lnSpc>
                <a:spcPct val="100000"/>
              </a:lnSpc>
              <a:spcBef>
                <a:spcPts val="320"/>
              </a:spcBef>
              <a:spcAft>
                <a:spcPts val="0"/>
              </a:spcAft>
              <a:buClr>
                <a:srgbClr val="07336F"/>
              </a:buClr>
              <a:buSzPts val="1600"/>
              <a:buChar char="•"/>
              <a:defRPr sz="1600">
                <a:solidFill>
                  <a:srgbClr val="07336F"/>
                </a:solidFill>
              </a:defRPr>
            </a:lvl5pPr>
            <a:lvl6pPr marL="2743200" lvl="5" indent="-342900" algn="l">
              <a:lnSpc>
                <a:spcPct val="100000"/>
              </a:lnSpc>
              <a:spcBef>
                <a:spcPts val="360"/>
              </a:spcBef>
              <a:spcAft>
                <a:spcPts val="0"/>
              </a:spcAft>
              <a:buClr>
                <a:srgbClr val="07336F"/>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2" name="Google Shape;92;p25"/>
          <p:cNvSpPr txBox="1">
            <a:spLocks noGrp="1"/>
          </p:cNvSpPr>
          <p:nvPr>
            <p:ph type="title"/>
          </p:nvPr>
        </p:nvSpPr>
        <p:spPr>
          <a:xfrm>
            <a:off x="752888" y="274638"/>
            <a:ext cx="7933912" cy="792162"/>
          </a:xfrm>
          <a:prstGeom prst="rect">
            <a:avLst/>
          </a:prstGeom>
          <a:noFill/>
          <a:ln>
            <a:noFill/>
          </a:ln>
        </p:spPr>
        <p:txBody>
          <a:bodyPr spcFirstLastPara="1" wrap="square" lIns="0" tIns="0" rIns="0" bIns="0" anchor="ctr" anchorCtr="0">
            <a:noAutofit/>
          </a:bodyPr>
          <a:lstStyle>
            <a:lvl1pPr lvl="0" algn="l">
              <a:lnSpc>
                <a:spcPct val="100000"/>
              </a:lnSpc>
              <a:spcBef>
                <a:spcPts val="0"/>
              </a:spcBef>
              <a:spcAft>
                <a:spcPts val="0"/>
              </a:spcAft>
              <a:buClr>
                <a:srgbClr val="0099D8"/>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image" Target="../media/image1.png"/><Relationship Id="rId26" Type="http://schemas.openxmlformats.org/officeDocument/2006/relationships/image" Target="../media/image5.png"/><Relationship Id="rId3" Type="http://schemas.openxmlformats.org/officeDocument/2006/relationships/slideLayout" Target="../slideLayouts/slideLayout3.xml"/><Relationship Id="rId21" Type="http://schemas.openxmlformats.org/officeDocument/2006/relationships/hyperlink" Target="http://www.noaa.gov/satellites"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www.noaa.gov/marine-aviation" TargetMode="External"/><Relationship Id="rId25" Type="http://schemas.openxmlformats.org/officeDocument/2006/relationships/hyperlink" Target="http://www.noaa.gov/oceans-coasts" TargetMode="External"/><Relationship Id="rId33" Type="http://schemas.openxmlformats.org/officeDocument/2006/relationships/image" Target="../media/image9.jpg"/><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2.png"/><Relationship Id="rId29" Type="http://schemas.openxmlformats.org/officeDocument/2006/relationships/hyperlink" Target="https://www.commerce.gov/"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4.png"/><Relationship Id="rId32" Type="http://schemas.openxmlformats.org/officeDocument/2006/relationships/image" Target="../media/image8.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www.noaa.gov/fisheries" TargetMode="External"/><Relationship Id="rId28" Type="http://schemas.openxmlformats.org/officeDocument/2006/relationships/image" Target="../media/image6.png"/><Relationship Id="rId10" Type="http://schemas.openxmlformats.org/officeDocument/2006/relationships/slideLayout" Target="../slideLayouts/slideLayout10.xml"/><Relationship Id="rId19" Type="http://schemas.openxmlformats.org/officeDocument/2006/relationships/hyperlink" Target="http://www.noaa.gov/research" TargetMode="External"/><Relationship Id="rId31" Type="http://schemas.openxmlformats.org/officeDocument/2006/relationships/hyperlink" Target="http://www.noaa.gov/"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3.png"/><Relationship Id="rId27" Type="http://schemas.openxmlformats.org/officeDocument/2006/relationships/hyperlink" Target="http://www.noaa.gov/weather" TargetMode="External"/><Relationship Id="rId30" Type="http://schemas.openxmlformats.org/officeDocument/2006/relationships/image" Target="../media/image7.png"/><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
        <p:cNvGrpSpPr/>
        <p:nvPr/>
      </p:nvGrpSpPr>
      <p:grpSpPr>
        <a:xfrm>
          <a:off x="0" y="0"/>
          <a:ext cx="0" cy="0"/>
          <a:chOff x="0" y="0"/>
          <a:chExt cx="0" cy="0"/>
        </a:xfrm>
      </p:grpSpPr>
      <p:grpSp>
        <p:nvGrpSpPr>
          <p:cNvPr id="8" name="Google Shape;8;p16"/>
          <p:cNvGrpSpPr/>
          <p:nvPr/>
        </p:nvGrpSpPr>
        <p:grpSpPr>
          <a:xfrm>
            <a:off x="-30388" y="0"/>
            <a:ext cx="472440" cy="6858000"/>
            <a:chOff x="-15240" y="0"/>
            <a:chExt cx="472440" cy="6858000"/>
          </a:xfrm>
        </p:grpSpPr>
        <p:sp>
          <p:nvSpPr>
            <p:cNvPr id="9" name="Google Shape;9;p16"/>
            <p:cNvSpPr/>
            <p:nvPr/>
          </p:nvSpPr>
          <p:spPr>
            <a:xfrm>
              <a:off x="10668" y="0"/>
              <a:ext cx="420624" cy="6858000"/>
            </a:xfrm>
            <a:prstGeom prst="rect">
              <a:avLst/>
            </a:prstGeom>
            <a:solidFill>
              <a:srgbClr val="0099D8"/>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10" name="Google Shape;10;p16"/>
            <p:cNvSpPr/>
            <p:nvPr/>
          </p:nvSpPr>
          <p:spPr>
            <a:xfrm>
              <a:off x="16002" y="3197352"/>
              <a:ext cx="409956" cy="1069848"/>
            </a:xfrm>
            <a:prstGeom prst="rect">
              <a:avLst/>
            </a:prstGeom>
            <a:solidFill>
              <a:srgbClr val="0B459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pic>
          <p:nvPicPr>
            <p:cNvPr id="11" name="Google Shape;11;p16" descr="C:\Users\jacqui.fenner\Desktop\PTT templates\images\noaa icons\noaa_icons-04.png">
              <a:hlinkClick r:id="rId17"/>
            </p:cNvPr>
            <p:cNvPicPr preferRelativeResize="0"/>
            <p:nvPr/>
          </p:nvPicPr>
          <p:blipFill rotWithShape="1">
            <a:blip r:embed="rId18">
              <a:alphaModFix/>
            </a:blip>
            <a:srcRect/>
            <a:stretch/>
          </p:blipFill>
          <p:spPr>
            <a:xfrm>
              <a:off x="-15240" y="5714999"/>
              <a:ext cx="472440" cy="324009"/>
            </a:xfrm>
            <a:prstGeom prst="rect">
              <a:avLst/>
            </a:prstGeom>
            <a:noFill/>
            <a:ln>
              <a:noFill/>
            </a:ln>
          </p:spPr>
        </p:pic>
        <p:pic>
          <p:nvPicPr>
            <p:cNvPr id="12" name="Google Shape;12;p16" descr="C:\Users\jacqui.fenner\Desktop\PTT templates\images\noaa icons\noaa_icons-05.png">
              <a:hlinkClick r:id="rId19"/>
            </p:cNvPr>
            <p:cNvPicPr preferRelativeResize="0"/>
            <p:nvPr/>
          </p:nvPicPr>
          <p:blipFill rotWithShape="1">
            <a:blip r:embed="rId20">
              <a:alphaModFix/>
            </a:blip>
            <a:srcRect/>
            <a:stretch/>
          </p:blipFill>
          <p:spPr>
            <a:xfrm>
              <a:off x="-15240" y="4648200"/>
              <a:ext cx="472440" cy="324009"/>
            </a:xfrm>
            <a:prstGeom prst="rect">
              <a:avLst/>
            </a:prstGeom>
            <a:noFill/>
            <a:ln>
              <a:noFill/>
            </a:ln>
          </p:spPr>
        </p:pic>
        <p:pic>
          <p:nvPicPr>
            <p:cNvPr id="13" name="Google Shape;13;p16" descr="C:\Users\jacqui.fenner\Desktop\PTT templates\images\noaa icons\noaa_icons-06.png">
              <a:hlinkClick r:id="rId21"/>
            </p:cNvPr>
            <p:cNvPicPr preferRelativeResize="0"/>
            <p:nvPr/>
          </p:nvPicPr>
          <p:blipFill rotWithShape="1">
            <a:blip r:embed="rId22">
              <a:alphaModFix/>
            </a:blip>
            <a:srcRect/>
            <a:stretch/>
          </p:blipFill>
          <p:spPr>
            <a:xfrm>
              <a:off x="-15240" y="3581400"/>
              <a:ext cx="472440" cy="324009"/>
            </a:xfrm>
            <a:prstGeom prst="rect">
              <a:avLst/>
            </a:prstGeom>
            <a:noFill/>
            <a:ln>
              <a:noFill/>
            </a:ln>
          </p:spPr>
        </p:pic>
        <p:pic>
          <p:nvPicPr>
            <p:cNvPr id="14" name="Google Shape;14;p16" descr="C:\Users\jacqui.fenner\Desktop\PTT templates\images\noaa icons\noaa_icons-07.png">
              <a:hlinkClick r:id="rId23"/>
            </p:cNvPr>
            <p:cNvPicPr preferRelativeResize="0"/>
            <p:nvPr/>
          </p:nvPicPr>
          <p:blipFill rotWithShape="1">
            <a:blip r:embed="rId24">
              <a:alphaModFix/>
            </a:blip>
            <a:srcRect/>
            <a:stretch/>
          </p:blipFill>
          <p:spPr>
            <a:xfrm>
              <a:off x="-15240" y="2514600"/>
              <a:ext cx="472440" cy="324009"/>
            </a:xfrm>
            <a:prstGeom prst="rect">
              <a:avLst/>
            </a:prstGeom>
            <a:noFill/>
            <a:ln>
              <a:noFill/>
            </a:ln>
          </p:spPr>
        </p:pic>
        <p:pic>
          <p:nvPicPr>
            <p:cNvPr id="15" name="Google Shape;15;p16" descr="C:\Users\jacqui.fenner\Desktop\PTT templates\images\noaa icons\noaa_icons-08.png">
              <a:hlinkClick r:id="rId25"/>
            </p:cNvPr>
            <p:cNvPicPr preferRelativeResize="0"/>
            <p:nvPr/>
          </p:nvPicPr>
          <p:blipFill rotWithShape="1">
            <a:blip r:embed="rId26">
              <a:alphaModFix/>
            </a:blip>
            <a:srcRect/>
            <a:stretch/>
          </p:blipFill>
          <p:spPr>
            <a:xfrm>
              <a:off x="-15240" y="1447800"/>
              <a:ext cx="472440" cy="324009"/>
            </a:xfrm>
            <a:prstGeom prst="rect">
              <a:avLst/>
            </a:prstGeom>
            <a:noFill/>
            <a:ln>
              <a:noFill/>
            </a:ln>
          </p:spPr>
        </p:pic>
        <p:pic>
          <p:nvPicPr>
            <p:cNvPr id="16" name="Google Shape;16;p16" descr="C:\Users\jacqui.fenner\Desktop\PTT templates\images\noaa icons\noaa_icons-10.png">
              <a:hlinkClick r:id="rId27"/>
            </p:cNvPr>
            <p:cNvPicPr preferRelativeResize="0"/>
            <p:nvPr/>
          </p:nvPicPr>
          <p:blipFill rotWithShape="1">
            <a:blip r:embed="rId28">
              <a:alphaModFix/>
            </a:blip>
            <a:srcRect/>
            <a:stretch/>
          </p:blipFill>
          <p:spPr>
            <a:xfrm>
              <a:off x="-15240" y="381000"/>
              <a:ext cx="472440" cy="324009"/>
            </a:xfrm>
            <a:prstGeom prst="rect">
              <a:avLst/>
            </a:prstGeom>
            <a:noFill/>
            <a:ln>
              <a:noFill/>
            </a:ln>
          </p:spPr>
        </p:pic>
        <p:grpSp>
          <p:nvGrpSpPr>
            <p:cNvPr id="17" name="Google Shape;17;p16"/>
            <p:cNvGrpSpPr/>
            <p:nvPr/>
          </p:nvGrpSpPr>
          <p:grpSpPr>
            <a:xfrm>
              <a:off x="15148" y="0"/>
              <a:ext cx="420624" cy="6858000"/>
              <a:chOff x="15148" y="0"/>
              <a:chExt cx="420624" cy="6858000"/>
            </a:xfrm>
          </p:grpSpPr>
          <p:grpSp>
            <p:nvGrpSpPr>
              <p:cNvPr id="18" name="Google Shape;18;p16"/>
              <p:cNvGrpSpPr/>
              <p:nvPr/>
            </p:nvGrpSpPr>
            <p:grpSpPr>
              <a:xfrm>
                <a:off x="15148" y="1066800"/>
                <a:ext cx="420624" cy="5334000"/>
                <a:chOff x="15148" y="1066800"/>
                <a:chExt cx="420624" cy="5334000"/>
              </a:xfrm>
            </p:grpSpPr>
            <p:cxnSp>
              <p:nvCxnSpPr>
                <p:cNvPr id="19" name="Google Shape;19;p16"/>
                <p:cNvCxnSpPr/>
                <p:nvPr/>
              </p:nvCxnSpPr>
              <p:spPr>
                <a:xfrm>
                  <a:off x="15148" y="4267200"/>
                  <a:ext cx="420624"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20" name="Google Shape;20;p16"/>
                <p:cNvCxnSpPr/>
                <p:nvPr/>
              </p:nvCxnSpPr>
              <p:spPr>
                <a:xfrm>
                  <a:off x="15148" y="3200400"/>
                  <a:ext cx="420624"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21" name="Google Shape;21;p16"/>
                <p:cNvCxnSpPr/>
                <p:nvPr/>
              </p:nvCxnSpPr>
              <p:spPr>
                <a:xfrm>
                  <a:off x="15148" y="2133600"/>
                  <a:ext cx="420624"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22" name="Google Shape;22;p16"/>
                <p:cNvCxnSpPr/>
                <p:nvPr/>
              </p:nvCxnSpPr>
              <p:spPr>
                <a:xfrm>
                  <a:off x="15148" y="5334000"/>
                  <a:ext cx="420624"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23" name="Google Shape;23;p16"/>
                <p:cNvCxnSpPr/>
                <p:nvPr/>
              </p:nvCxnSpPr>
              <p:spPr>
                <a:xfrm>
                  <a:off x="15148" y="1066800"/>
                  <a:ext cx="420624" cy="0"/>
                </a:xfrm>
                <a:prstGeom prst="straightConnector1">
                  <a:avLst/>
                </a:prstGeom>
                <a:noFill/>
                <a:ln w="9525" cap="flat" cmpd="sng">
                  <a:solidFill>
                    <a:schemeClr val="lt1">
                      <a:alpha val="40000"/>
                    </a:schemeClr>
                  </a:solidFill>
                  <a:prstDash val="solid"/>
                  <a:round/>
                  <a:headEnd type="none" w="sm" len="sm"/>
                  <a:tailEnd type="none" w="sm" len="sm"/>
                </a:ln>
              </p:spPr>
            </p:cxnSp>
            <p:cxnSp>
              <p:nvCxnSpPr>
                <p:cNvPr id="24" name="Google Shape;24;p16"/>
                <p:cNvCxnSpPr/>
                <p:nvPr/>
              </p:nvCxnSpPr>
              <p:spPr>
                <a:xfrm>
                  <a:off x="15148" y="6400800"/>
                  <a:ext cx="420624" cy="0"/>
                </a:xfrm>
                <a:prstGeom prst="straightConnector1">
                  <a:avLst/>
                </a:prstGeom>
                <a:noFill/>
                <a:ln w="9525" cap="flat" cmpd="sng">
                  <a:solidFill>
                    <a:schemeClr val="lt1">
                      <a:alpha val="40000"/>
                    </a:schemeClr>
                  </a:solidFill>
                  <a:prstDash val="solid"/>
                  <a:round/>
                  <a:headEnd type="none" w="sm" len="sm"/>
                  <a:tailEnd type="none" w="sm" len="sm"/>
                </a:ln>
              </p:spPr>
            </p:cxnSp>
          </p:grpSp>
          <p:cxnSp>
            <p:nvCxnSpPr>
              <p:cNvPr id="25" name="Google Shape;25;p16"/>
              <p:cNvCxnSpPr/>
              <p:nvPr/>
            </p:nvCxnSpPr>
            <p:spPr>
              <a:xfrm>
                <a:off x="431292" y="0"/>
                <a:ext cx="0" cy="6858000"/>
              </a:xfrm>
              <a:prstGeom prst="straightConnector1">
                <a:avLst/>
              </a:prstGeom>
              <a:noFill/>
              <a:ln w="9525" cap="flat" cmpd="sng">
                <a:solidFill>
                  <a:schemeClr val="lt1">
                    <a:alpha val="40000"/>
                  </a:schemeClr>
                </a:solidFill>
                <a:prstDash val="solid"/>
                <a:round/>
                <a:headEnd type="none" w="sm" len="sm"/>
                <a:tailEnd type="none" w="sm" len="sm"/>
              </a:ln>
            </p:spPr>
          </p:cxnSp>
        </p:grpSp>
      </p:grpSp>
      <p:sp>
        <p:nvSpPr>
          <p:cNvPr id="26" name="Google Shape;26;p16"/>
          <p:cNvSpPr/>
          <p:nvPr/>
        </p:nvSpPr>
        <p:spPr>
          <a:xfrm>
            <a:off x="0" y="6400801"/>
            <a:ext cx="9144000" cy="457200"/>
          </a:xfrm>
          <a:prstGeom prst="rect">
            <a:avLst/>
          </a:prstGeom>
          <a:solidFill>
            <a:srgbClr val="D6F5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dirty="0">
              <a:solidFill>
                <a:schemeClr val="lt1"/>
              </a:solidFill>
              <a:latin typeface="Calibri"/>
              <a:ea typeface="Calibri"/>
              <a:cs typeface="Calibri"/>
              <a:sym typeface="Calibri"/>
            </a:endParaRPr>
          </a:p>
        </p:txBody>
      </p:sp>
      <p:sp>
        <p:nvSpPr>
          <p:cNvPr id="27" name="Google Shape;27;p16"/>
          <p:cNvSpPr txBox="1">
            <a:spLocks noGrp="1"/>
          </p:cNvSpPr>
          <p:nvPr>
            <p:ph type="title"/>
          </p:nvPr>
        </p:nvSpPr>
        <p:spPr>
          <a:xfrm>
            <a:off x="467960" y="30957"/>
            <a:ext cx="7400512" cy="792162"/>
          </a:xfrm>
          <a:prstGeom prst="rect">
            <a:avLst/>
          </a:prstGeom>
          <a:noFill/>
          <a:ln>
            <a:noFill/>
          </a:ln>
        </p:spPr>
        <p:txBody>
          <a:bodyPr spcFirstLastPara="1" wrap="square" lIns="0" tIns="0" rIns="0" bIns="0" anchor="ctr" anchorCtr="0">
            <a:noAutofit/>
          </a:bodyPr>
          <a:lstStyle>
            <a:lvl1pPr marR="0" lvl="0" algn="l" rtl="0">
              <a:lnSpc>
                <a:spcPct val="100000"/>
              </a:lnSpc>
              <a:spcBef>
                <a:spcPts val="0"/>
              </a:spcBef>
              <a:spcAft>
                <a:spcPts val="0"/>
              </a:spcAft>
              <a:buClr>
                <a:srgbClr val="0099D8"/>
              </a:buClr>
              <a:buSzPts val="3200"/>
              <a:buFont typeface="Arial"/>
              <a:buNone/>
              <a:defRPr sz="3200" b="1" i="0" u="none" strike="noStrike" cap="none">
                <a:solidFill>
                  <a:srgbClr val="0099D8"/>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8" name="Google Shape;28;p16"/>
          <p:cNvSpPr txBox="1">
            <a:spLocks noGrp="1"/>
          </p:cNvSpPr>
          <p:nvPr>
            <p:ph type="body" idx="1"/>
          </p:nvPr>
        </p:nvSpPr>
        <p:spPr>
          <a:xfrm>
            <a:off x="752888" y="1219200"/>
            <a:ext cx="7933912" cy="4953000"/>
          </a:xfrm>
          <a:prstGeom prst="rect">
            <a:avLst/>
          </a:prstGeom>
          <a:noFill/>
          <a:ln>
            <a:noFill/>
          </a:ln>
        </p:spPr>
        <p:txBody>
          <a:bodyPr spcFirstLastPara="1" wrap="square" lIns="0" tIns="0" rIns="0" bIns="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rgbClr val="07336F"/>
              </a:buClr>
              <a:buSzPts val="2800"/>
              <a:buFont typeface="Arial"/>
              <a:buChar char="•"/>
              <a:defRPr sz="2800" b="0" i="0" u="none" strike="noStrike" cap="none">
                <a:solidFill>
                  <a:srgbClr val="07336F"/>
                </a:solidFill>
                <a:latin typeface="Arial"/>
                <a:ea typeface="Arial"/>
                <a:cs typeface="Arial"/>
                <a:sym typeface="Arial"/>
              </a:defRPr>
            </a:lvl2pPr>
            <a:lvl3pPr marL="1371600" marR="0" lvl="2" indent="-381000" algn="l" rtl="0">
              <a:lnSpc>
                <a:spcPct val="100000"/>
              </a:lnSpc>
              <a:spcBef>
                <a:spcPts val="480"/>
              </a:spcBef>
              <a:spcAft>
                <a:spcPts val="0"/>
              </a:spcAft>
              <a:buClr>
                <a:srgbClr val="07336F"/>
              </a:buClr>
              <a:buSzPts val="2400"/>
              <a:buFont typeface="Arial"/>
              <a:buChar char="•"/>
              <a:defRPr sz="2400" b="0" i="0" u="none" strike="noStrike" cap="none">
                <a:solidFill>
                  <a:srgbClr val="07336F"/>
                </a:solidFill>
                <a:latin typeface="Arial"/>
                <a:ea typeface="Arial"/>
                <a:cs typeface="Arial"/>
                <a:sym typeface="Arial"/>
              </a:defRPr>
            </a:lvl3pPr>
            <a:lvl4pPr marL="1828800" marR="0" lvl="3" indent="-355600" algn="l" rtl="0">
              <a:lnSpc>
                <a:spcPct val="100000"/>
              </a:lnSpc>
              <a:spcBef>
                <a:spcPts val="400"/>
              </a:spcBef>
              <a:spcAft>
                <a:spcPts val="0"/>
              </a:spcAft>
              <a:buClr>
                <a:srgbClr val="07336F"/>
              </a:buClr>
              <a:buSzPts val="2000"/>
              <a:buFont typeface="Arial"/>
              <a:buChar char="•"/>
              <a:defRPr sz="2000" b="0" i="0" u="none" strike="noStrike" cap="none">
                <a:solidFill>
                  <a:srgbClr val="07336F"/>
                </a:solidFill>
                <a:latin typeface="Arial"/>
                <a:ea typeface="Arial"/>
                <a:cs typeface="Arial"/>
                <a:sym typeface="Arial"/>
              </a:defRPr>
            </a:lvl4pPr>
            <a:lvl5pPr marL="2286000" marR="0" lvl="4" indent="-342900" algn="l" rtl="0">
              <a:lnSpc>
                <a:spcPct val="100000"/>
              </a:lnSpc>
              <a:spcBef>
                <a:spcPts val="360"/>
              </a:spcBef>
              <a:spcAft>
                <a:spcPts val="0"/>
              </a:spcAft>
              <a:buClr>
                <a:srgbClr val="07336F"/>
              </a:buClr>
              <a:buSzPts val="1800"/>
              <a:buFont typeface="Arial"/>
              <a:buChar char="•"/>
              <a:defRPr sz="1800" b="0" i="0" u="none" strike="noStrike" cap="none">
                <a:solidFill>
                  <a:srgbClr val="07336F"/>
                </a:solidFill>
                <a:latin typeface="Arial"/>
                <a:ea typeface="Arial"/>
                <a:cs typeface="Arial"/>
                <a:sym typeface="Arial"/>
              </a:defRPr>
            </a:lvl5pPr>
            <a:lvl6pPr marL="2743200" marR="0" lvl="5" indent="-330200" algn="l" rtl="0">
              <a:lnSpc>
                <a:spcPct val="100000"/>
              </a:lnSpc>
              <a:spcBef>
                <a:spcPts val="320"/>
              </a:spcBef>
              <a:spcAft>
                <a:spcPts val="0"/>
              </a:spcAft>
              <a:buClr>
                <a:srgbClr val="07336F"/>
              </a:buClr>
              <a:buSzPts val="1600"/>
              <a:buFont typeface="Arial"/>
              <a:buChar char="•"/>
              <a:defRPr sz="1600" b="0" i="0" u="none" strike="noStrike" cap="none">
                <a:solidFill>
                  <a:srgbClr val="07336F"/>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pic>
        <p:nvPicPr>
          <p:cNvPr id="29" name="Google Shape;29;p16" descr="G:\STALL\ST Comms\Templates &amp; Resources\Logos\Other Emblems\DOC Logo\DOC Color.png">
            <a:hlinkClick r:id="rId29"/>
          </p:cNvPr>
          <p:cNvPicPr preferRelativeResize="0"/>
          <p:nvPr/>
        </p:nvPicPr>
        <p:blipFill rotWithShape="1">
          <a:blip r:embed="rId30">
            <a:alphaModFix/>
          </a:blip>
          <a:srcRect/>
          <a:stretch/>
        </p:blipFill>
        <p:spPr>
          <a:xfrm>
            <a:off x="228600" y="6443457"/>
            <a:ext cx="371888" cy="371888"/>
          </a:xfrm>
          <a:prstGeom prst="rect">
            <a:avLst/>
          </a:prstGeom>
          <a:noFill/>
          <a:ln>
            <a:noFill/>
          </a:ln>
        </p:spPr>
      </p:pic>
      <p:pic>
        <p:nvPicPr>
          <p:cNvPr id="30" name="Google Shape;30;p16">
            <a:hlinkClick r:id="rId31"/>
          </p:cNvPr>
          <p:cNvPicPr preferRelativeResize="0"/>
          <p:nvPr/>
        </p:nvPicPr>
        <p:blipFill rotWithShape="1">
          <a:blip r:embed="rId32">
            <a:alphaModFix/>
          </a:blip>
          <a:srcRect/>
          <a:stretch/>
        </p:blipFill>
        <p:spPr>
          <a:xfrm>
            <a:off x="639827" y="6449252"/>
            <a:ext cx="360298" cy="360298"/>
          </a:xfrm>
          <a:prstGeom prst="rect">
            <a:avLst/>
          </a:prstGeom>
          <a:noFill/>
          <a:ln>
            <a:noFill/>
          </a:ln>
        </p:spPr>
      </p:pic>
      <p:sp>
        <p:nvSpPr>
          <p:cNvPr id="31" name="Google Shape;31;p16"/>
          <p:cNvSpPr txBox="1"/>
          <p:nvPr/>
        </p:nvSpPr>
        <p:spPr>
          <a:xfrm>
            <a:off x="1447800" y="6551712"/>
            <a:ext cx="7239000" cy="153888"/>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000"/>
              <a:buFont typeface="Arial"/>
              <a:buNone/>
            </a:pPr>
            <a:r>
              <a:rPr lang="en-US" sz="1000" b="0" i="0" u="none" strike="noStrike" cap="none" dirty="0">
                <a:solidFill>
                  <a:srgbClr val="0B4596"/>
                </a:solidFill>
                <a:latin typeface="Arial Narrow"/>
                <a:ea typeface="Arial Narrow"/>
                <a:cs typeface="Arial Narrow"/>
                <a:sym typeface="Arial Narrow"/>
              </a:rPr>
              <a:t>Department of Commerce  //  National Oceanic and Atmospheric Administration  //  </a:t>
            </a:r>
            <a:fld id="{00000000-1234-1234-1234-123412341234}" type="slidenum">
              <a:rPr lang="en-US" sz="1000" b="0" i="0" u="none" strike="noStrike" cap="none">
                <a:solidFill>
                  <a:srgbClr val="0B4596"/>
                </a:solidFill>
                <a:latin typeface="Arial Narrow"/>
                <a:ea typeface="Arial Narrow"/>
                <a:cs typeface="Arial Narrow"/>
                <a:sym typeface="Arial Narrow"/>
              </a:rPr>
              <a:t>‹#›</a:t>
            </a:fld>
            <a:endParaRPr sz="1000" b="0" i="0" u="none" strike="noStrike" cap="none" dirty="0">
              <a:solidFill>
                <a:srgbClr val="0B4596"/>
              </a:solidFill>
              <a:latin typeface="Arial Narrow"/>
              <a:ea typeface="Arial Narrow"/>
              <a:cs typeface="Arial Narrow"/>
              <a:sym typeface="Arial Narrow"/>
            </a:endParaRPr>
          </a:p>
        </p:txBody>
      </p:sp>
      <p:pic>
        <p:nvPicPr>
          <p:cNvPr id="32" name="Google Shape;32;p16">
            <a:hlinkClick r:id="rId21"/>
          </p:cNvPr>
          <p:cNvPicPr preferRelativeResize="0"/>
          <p:nvPr/>
        </p:nvPicPr>
        <p:blipFill rotWithShape="1">
          <a:blip r:embed="rId33">
            <a:alphaModFix/>
          </a:blip>
          <a:srcRect/>
          <a:stretch/>
        </p:blipFill>
        <p:spPr>
          <a:xfrm>
            <a:off x="8305800" y="41621"/>
            <a:ext cx="762000" cy="76200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www.space.commerce.gov/" TargetMode="External"/><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sam.gov/opp/3ea4286ff2524070bbbd69e8fc18145f/view"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pic>
        <p:nvPicPr>
          <p:cNvPr id="125" name="Google Shape;125;p1"/>
          <p:cNvPicPr preferRelativeResize="0"/>
          <p:nvPr/>
        </p:nvPicPr>
        <p:blipFill rotWithShape="1">
          <a:blip r:embed="rId3">
            <a:alphaModFix/>
          </a:blip>
          <a:srcRect l="516" t="37226" r="2081" b="19337"/>
          <a:stretch/>
        </p:blipFill>
        <p:spPr>
          <a:xfrm>
            <a:off x="419340" y="4277517"/>
            <a:ext cx="8731044" cy="2595716"/>
          </a:xfrm>
          <a:prstGeom prst="rect">
            <a:avLst/>
          </a:prstGeom>
          <a:noFill/>
          <a:ln>
            <a:noFill/>
          </a:ln>
        </p:spPr>
      </p:pic>
      <p:sp>
        <p:nvSpPr>
          <p:cNvPr id="126" name="Google Shape;126;p1"/>
          <p:cNvSpPr txBox="1">
            <a:spLocks noGrp="1"/>
          </p:cNvSpPr>
          <p:nvPr>
            <p:ph type="body" idx="1"/>
          </p:nvPr>
        </p:nvSpPr>
        <p:spPr>
          <a:xfrm>
            <a:off x="609600" y="2590800"/>
            <a:ext cx="1524000" cy="960120"/>
          </a:xfrm>
          <a:prstGeom prst="rect">
            <a:avLst/>
          </a:prstGeom>
          <a:noFill/>
          <a:ln>
            <a:noFill/>
          </a:ln>
        </p:spPr>
        <p:txBody>
          <a:bodyPr spcFirstLastPara="1" wrap="square" lIns="0" tIns="0" rIns="0" bIns="0" anchor="t" anchorCtr="0">
            <a:normAutofit/>
          </a:bodyPr>
          <a:lstStyle/>
          <a:p>
            <a:pPr marL="0" lvl="0" indent="0" algn="ctr" rtl="0">
              <a:lnSpc>
                <a:spcPct val="100000"/>
              </a:lnSpc>
              <a:spcBef>
                <a:spcPts val="0"/>
              </a:spcBef>
              <a:spcAft>
                <a:spcPts val="0"/>
              </a:spcAft>
              <a:buClr>
                <a:srgbClr val="D6F5FF"/>
              </a:buClr>
              <a:buSzPts val="1800"/>
              <a:buNone/>
            </a:pPr>
            <a:r>
              <a:rPr lang="en-US" dirty="0">
                <a:latin typeface="Libre Franklin Medium"/>
                <a:ea typeface="Libre Franklin Medium"/>
                <a:cs typeface="Libre Franklin Medium"/>
                <a:sym typeface="Libre Franklin Medium"/>
              </a:rPr>
              <a:t>Satellite and Information Service</a:t>
            </a:r>
            <a:endParaRPr dirty="0"/>
          </a:p>
        </p:txBody>
      </p:sp>
      <p:sp>
        <p:nvSpPr>
          <p:cNvPr id="127" name="Google Shape;127;p1"/>
          <p:cNvSpPr txBox="1">
            <a:spLocks noGrp="1"/>
          </p:cNvSpPr>
          <p:nvPr>
            <p:ph type="body" idx="3"/>
          </p:nvPr>
        </p:nvSpPr>
        <p:spPr>
          <a:xfrm>
            <a:off x="623001" y="3527293"/>
            <a:ext cx="1497199" cy="573721"/>
          </a:xfrm>
          <a:prstGeom prst="rect">
            <a:avLst/>
          </a:prstGeom>
          <a:noFill/>
          <a:ln>
            <a:noFill/>
          </a:ln>
        </p:spPr>
        <p:txBody>
          <a:bodyPr spcFirstLastPara="1" wrap="square" lIns="0" tIns="0" rIns="0" bIns="0" anchor="t" anchorCtr="0">
            <a:normAutofit/>
          </a:bodyPr>
          <a:lstStyle/>
          <a:p>
            <a:pPr marL="0" lvl="0" indent="0" algn="ctr" rtl="0">
              <a:lnSpc>
                <a:spcPct val="100000"/>
              </a:lnSpc>
              <a:spcBef>
                <a:spcPts val="0"/>
              </a:spcBef>
              <a:spcAft>
                <a:spcPts val="0"/>
              </a:spcAft>
              <a:buClr>
                <a:srgbClr val="D6F5FF"/>
              </a:buClr>
              <a:buSzPts val="1200"/>
              <a:buNone/>
            </a:pPr>
            <a:r>
              <a:rPr lang="en-US" sz="1400" b="1" dirty="0">
                <a:latin typeface="Libre Franklin Medium"/>
                <a:ea typeface="Libre Franklin Medium"/>
                <a:cs typeface="Libre Franklin Medium"/>
                <a:sym typeface="Libre Franklin Medium"/>
              </a:rPr>
              <a:t>June 27, 2022</a:t>
            </a:r>
            <a:endParaRPr sz="1400" b="1" dirty="0"/>
          </a:p>
        </p:txBody>
      </p:sp>
      <p:sp>
        <p:nvSpPr>
          <p:cNvPr id="128" name="Google Shape;128;p1"/>
          <p:cNvSpPr txBox="1">
            <a:spLocks noGrp="1"/>
          </p:cNvSpPr>
          <p:nvPr>
            <p:ph type="body" idx="4"/>
          </p:nvPr>
        </p:nvSpPr>
        <p:spPr>
          <a:xfrm>
            <a:off x="2362200" y="95304"/>
            <a:ext cx="6695718" cy="2595716"/>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4800"/>
              <a:buNone/>
            </a:pPr>
            <a:r>
              <a:rPr lang="en-US" sz="4000" dirty="0">
                <a:latin typeface="Arial"/>
                <a:ea typeface="Arial"/>
                <a:cs typeface="Arial"/>
                <a:sym typeface="Arial"/>
              </a:rPr>
              <a:t>NESDIS Commercial Data Program (CDP) Status</a:t>
            </a:r>
            <a:endParaRPr dirty="0"/>
          </a:p>
          <a:p>
            <a:pPr marL="0" lvl="0" indent="0" algn="ctr" rtl="0">
              <a:lnSpc>
                <a:spcPct val="100000"/>
              </a:lnSpc>
              <a:spcBef>
                <a:spcPts val="0"/>
              </a:spcBef>
              <a:spcAft>
                <a:spcPts val="0"/>
              </a:spcAft>
              <a:buSzPts val="4800"/>
              <a:buNone/>
            </a:pPr>
            <a:endParaRPr sz="4000" dirty="0">
              <a:latin typeface="Arial"/>
              <a:ea typeface="Arial"/>
              <a:cs typeface="Arial"/>
              <a:sym typeface="Arial"/>
            </a:endParaRPr>
          </a:p>
          <a:p>
            <a:pPr marL="0" lvl="0" indent="0" algn="ctr" rtl="0">
              <a:lnSpc>
                <a:spcPct val="100000"/>
              </a:lnSpc>
              <a:spcBef>
                <a:spcPts val="0"/>
              </a:spcBef>
              <a:spcAft>
                <a:spcPts val="0"/>
              </a:spcAft>
              <a:buSzPts val="4800"/>
              <a:buNone/>
            </a:pPr>
            <a:endParaRPr sz="800" dirty="0">
              <a:latin typeface="Arial"/>
              <a:ea typeface="Arial"/>
              <a:cs typeface="Arial"/>
              <a:sym typeface="Arial"/>
            </a:endParaRPr>
          </a:p>
          <a:p>
            <a:pPr marL="0" lvl="0" indent="0" algn="ctr">
              <a:spcBef>
                <a:spcPts val="0"/>
              </a:spcBef>
              <a:buSzPts val="4800"/>
            </a:pPr>
            <a:r>
              <a:rPr lang="en-US" sz="2400" dirty="0"/>
              <a:t>Presentation to the </a:t>
            </a:r>
          </a:p>
          <a:p>
            <a:pPr marL="0" lvl="0" indent="0" algn="ctr">
              <a:spcBef>
                <a:spcPts val="0"/>
              </a:spcBef>
              <a:buSzPts val="4800"/>
            </a:pPr>
            <a:r>
              <a:rPr lang="en-US" sz="2400" dirty="0"/>
              <a:t>Systems performance Assessment Team (SAT)</a:t>
            </a:r>
            <a:endParaRPr sz="4000" dirty="0">
              <a:latin typeface="Arial"/>
              <a:ea typeface="Arial"/>
              <a:cs typeface="Arial"/>
              <a:sym typeface="Arial"/>
            </a:endParaRPr>
          </a:p>
        </p:txBody>
      </p:sp>
      <p:sp>
        <p:nvSpPr>
          <p:cNvPr id="129" name="Google Shape;129;p1"/>
          <p:cNvSpPr txBox="1"/>
          <p:nvPr/>
        </p:nvSpPr>
        <p:spPr>
          <a:xfrm>
            <a:off x="2274707" y="3444258"/>
            <a:ext cx="6398100" cy="83095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US" sz="1600" b="1" i="0" u="none" strike="noStrike" cap="none" dirty="0">
                <a:solidFill>
                  <a:schemeClr val="lt1"/>
                </a:solidFill>
                <a:latin typeface="Arial"/>
                <a:ea typeface="Arial"/>
                <a:cs typeface="Arial"/>
                <a:sym typeface="Arial"/>
              </a:rPr>
              <a:t>Patricia Weir</a:t>
            </a:r>
            <a:endParaRPr sz="1600" b="1" i="0" u="none" strike="noStrike" cap="none" dirty="0">
              <a:solidFill>
                <a:schemeClr val="lt1"/>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US" sz="1600" b="0" i="0" u="none" strike="noStrike" cap="none" dirty="0">
                <a:solidFill>
                  <a:schemeClr val="lt1"/>
                </a:solidFill>
                <a:latin typeface="Arial"/>
                <a:ea typeface="Arial"/>
                <a:cs typeface="Arial"/>
                <a:sym typeface="Arial"/>
              </a:rPr>
              <a:t>Office of Systems Architecture &amp; Advanced Planning (OSAAP)</a:t>
            </a:r>
            <a:endParaRPr dirty="0"/>
          </a:p>
          <a:p>
            <a:pPr marL="0" marR="0" lvl="0" indent="0" algn="l" rtl="0">
              <a:lnSpc>
                <a:spcPct val="100000"/>
              </a:lnSpc>
              <a:spcBef>
                <a:spcPts val="0"/>
              </a:spcBef>
              <a:spcAft>
                <a:spcPts val="0"/>
              </a:spcAft>
              <a:buClr>
                <a:srgbClr val="000000"/>
              </a:buClr>
              <a:buSzPts val="2400"/>
              <a:buFont typeface="Arial"/>
              <a:buNone/>
            </a:pPr>
            <a:r>
              <a:rPr lang="en-US" sz="1600" b="0" i="0" u="none" strike="noStrike" cap="none" dirty="0">
                <a:solidFill>
                  <a:schemeClr val="lt1"/>
                </a:solidFill>
                <a:latin typeface="Arial"/>
                <a:ea typeface="Arial"/>
                <a:cs typeface="Arial"/>
                <a:sym typeface="Arial"/>
              </a:rPr>
              <a:t>Commercial Data Program (CDP) Manager/COR Level III</a:t>
            </a:r>
            <a:endParaRPr sz="1600" b="0" i="0" u="none" strike="noStrike" cap="none" dirty="0">
              <a:solidFill>
                <a:srgbClr val="000000"/>
              </a:solidFill>
              <a:latin typeface="Arial"/>
              <a:ea typeface="Arial"/>
              <a:cs typeface="Arial"/>
              <a:sym typeface="Aria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5"/>
          <p:cNvSpPr txBox="1">
            <a:spLocks noGrp="1"/>
          </p:cNvSpPr>
          <p:nvPr>
            <p:ph type="title"/>
          </p:nvPr>
        </p:nvSpPr>
        <p:spPr>
          <a:xfrm>
            <a:off x="425026" y="-87097"/>
            <a:ext cx="7777500" cy="8361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3200"/>
              <a:buNone/>
            </a:pPr>
            <a:r>
              <a:rPr lang="en-US" sz="2800" dirty="0">
                <a:solidFill>
                  <a:srgbClr val="002060"/>
                </a:solidFill>
              </a:rPr>
              <a:t>Partner Agencies Currently Receiving Data:</a:t>
            </a:r>
            <a:endParaRPr sz="2800" dirty="0">
              <a:solidFill>
                <a:srgbClr val="002060"/>
              </a:solidFill>
            </a:endParaRPr>
          </a:p>
        </p:txBody>
      </p:sp>
      <p:graphicFrame>
        <p:nvGraphicFramePr>
          <p:cNvPr id="185" name="Google Shape;185;p5"/>
          <p:cNvGraphicFramePr/>
          <p:nvPr>
            <p:extLst>
              <p:ext uri="{D42A27DB-BD31-4B8C-83A1-F6EECF244321}">
                <p14:modId xmlns:p14="http://schemas.microsoft.com/office/powerpoint/2010/main" val="286990494"/>
              </p:ext>
            </p:extLst>
          </p:nvPr>
        </p:nvGraphicFramePr>
        <p:xfrm>
          <a:off x="476395" y="759276"/>
          <a:ext cx="8590350" cy="5461300"/>
        </p:xfrm>
        <a:graphic>
          <a:graphicData uri="http://schemas.openxmlformats.org/drawingml/2006/table">
            <a:tbl>
              <a:tblPr>
                <a:noFill/>
                <a:tableStyleId>{A4B3E5EA-005C-432F-A6AE-50722C746912}</a:tableStyleId>
              </a:tblPr>
              <a:tblGrid>
                <a:gridCol w="1049500">
                  <a:extLst>
                    <a:ext uri="{9D8B030D-6E8A-4147-A177-3AD203B41FA5}">
                      <a16:colId xmlns:a16="http://schemas.microsoft.com/office/drawing/2014/main" val="20000"/>
                    </a:ext>
                  </a:extLst>
                </a:gridCol>
                <a:gridCol w="4515650">
                  <a:extLst>
                    <a:ext uri="{9D8B030D-6E8A-4147-A177-3AD203B41FA5}">
                      <a16:colId xmlns:a16="http://schemas.microsoft.com/office/drawing/2014/main" val="20001"/>
                    </a:ext>
                  </a:extLst>
                </a:gridCol>
                <a:gridCol w="1298250">
                  <a:extLst>
                    <a:ext uri="{9D8B030D-6E8A-4147-A177-3AD203B41FA5}">
                      <a16:colId xmlns:a16="http://schemas.microsoft.com/office/drawing/2014/main" val="20002"/>
                    </a:ext>
                  </a:extLst>
                </a:gridCol>
                <a:gridCol w="1726950">
                  <a:extLst>
                    <a:ext uri="{9D8B030D-6E8A-4147-A177-3AD203B41FA5}">
                      <a16:colId xmlns:a16="http://schemas.microsoft.com/office/drawing/2014/main" val="20003"/>
                    </a:ext>
                  </a:extLst>
                </a:gridCol>
              </a:tblGrid>
              <a:tr h="501625">
                <a:tc>
                  <a:txBody>
                    <a:bodyPr/>
                    <a:lstStyle/>
                    <a:p>
                      <a:pPr marL="0" marR="0" lvl="0" indent="0" algn="l" rtl="0">
                        <a:lnSpc>
                          <a:spcPct val="100000"/>
                        </a:lnSpc>
                        <a:spcBef>
                          <a:spcPts val="0"/>
                        </a:spcBef>
                        <a:spcAft>
                          <a:spcPts val="0"/>
                        </a:spcAft>
                        <a:buClr>
                          <a:srgbClr val="083470"/>
                        </a:buClr>
                        <a:buSzPts val="1200"/>
                        <a:buFont typeface="Calibri"/>
                        <a:buNone/>
                      </a:pPr>
                      <a:r>
                        <a:rPr lang="en-US" sz="1400" b="1" u="none" strike="noStrike" cap="none" dirty="0">
                          <a:solidFill>
                            <a:schemeClr val="lt1"/>
                          </a:solidFill>
                          <a:latin typeface="Calibri"/>
                          <a:ea typeface="Calibri"/>
                          <a:cs typeface="Calibri"/>
                          <a:sym typeface="Calibri"/>
                        </a:rPr>
                        <a:t>Country / Region</a:t>
                      </a:r>
                      <a:endParaRPr sz="1400" u="none" strike="noStrike" cap="none" dirty="0">
                        <a:solidFill>
                          <a:schemeClr val="lt1"/>
                        </a:solidFill>
                        <a:latin typeface="Calibri"/>
                        <a:ea typeface="Calibri"/>
                        <a:cs typeface="Calibri"/>
                        <a:sym typeface="Calibri"/>
                      </a:endParaRPr>
                    </a:p>
                  </a:txBody>
                  <a:tcPr marL="8525" marR="8525" marT="5675" marB="5675" anchor="ctr">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CCCCCC"/>
                      </a:solidFill>
                      <a:prstDash val="solid"/>
                      <a:round/>
                      <a:headEnd type="none" w="sm" len="sm"/>
                      <a:tailEnd type="none" w="sm" len="sm"/>
                    </a:lnB>
                    <a:solidFill>
                      <a:schemeClr val="accent2"/>
                    </a:solidFill>
                  </a:tcPr>
                </a:tc>
                <a:tc>
                  <a:txBody>
                    <a:bodyPr/>
                    <a:lstStyle/>
                    <a:p>
                      <a:pPr marL="0" marR="0" lvl="0" indent="0" algn="ctr" rtl="0">
                        <a:lnSpc>
                          <a:spcPct val="100000"/>
                        </a:lnSpc>
                        <a:spcBef>
                          <a:spcPts val="0"/>
                        </a:spcBef>
                        <a:spcAft>
                          <a:spcPts val="0"/>
                        </a:spcAft>
                        <a:buClr>
                          <a:srgbClr val="083470"/>
                        </a:buClr>
                        <a:buSzPts val="1200"/>
                        <a:buFont typeface="Calibri"/>
                        <a:buNone/>
                      </a:pPr>
                      <a:r>
                        <a:rPr lang="en-US" sz="1400" b="1" u="none" strike="noStrike" cap="none" dirty="0">
                          <a:solidFill>
                            <a:schemeClr val="lt1"/>
                          </a:solidFill>
                          <a:latin typeface="Calibri"/>
                          <a:ea typeface="Calibri"/>
                          <a:cs typeface="Calibri"/>
                          <a:sym typeface="Calibri"/>
                        </a:rPr>
                        <a:t>Agency</a:t>
                      </a:r>
                      <a:endParaRPr sz="1400" u="none" strike="noStrike" cap="none" dirty="0">
                        <a:solidFill>
                          <a:schemeClr val="lt1"/>
                        </a:solidFill>
                        <a:latin typeface="Calibri"/>
                        <a:ea typeface="Calibri"/>
                        <a:cs typeface="Calibri"/>
                        <a:sym typeface="Calibri"/>
                      </a:endParaRPr>
                    </a:p>
                  </a:txBody>
                  <a:tcPr marL="8525" marR="8525" marT="5675" marB="56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CCCCCC"/>
                      </a:solidFill>
                      <a:prstDash val="solid"/>
                      <a:round/>
                      <a:headEnd type="none" w="sm" len="sm"/>
                      <a:tailEnd type="none" w="sm" len="sm"/>
                    </a:lnB>
                    <a:solidFill>
                      <a:schemeClr val="accent2"/>
                    </a:solidFill>
                  </a:tcPr>
                </a:tc>
                <a:tc>
                  <a:txBody>
                    <a:bodyPr/>
                    <a:lstStyle/>
                    <a:p>
                      <a:pPr marL="0" marR="0" lvl="0" indent="0" algn="ctr" rtl="0">
                        <a:lnSpc>
                          <a:spcPct val="100000"/>
                        </a:lnSpc>
                        <a:spcBef>
                          <a:spcPts val="0"/>
                        </a:spcBef>
                        <a:spcAft>
                          <a:spcPts val="0"/>
                        </a:spcAft>
                        <a:buClr>
                          <a:srgbClr val="083470"/>
                        </a:buClr>
                        <a:buSzPts val="1200"/>
                        <a:buFont typeface="Calibri"/>
                        <a:buNone/>
                      </a:pPr>
                      <a:r>
                        <a:rPr lang="en-US" sz="1400" b="1" u="none" strike="noStrike" cap="none" dirty="0">
                          <a:solidFill>
                            <a:schemeClr val="lt1"/>
                          </a:solidFill>
                          <a:latin typeface="Calibri"/>
                          <a:ea typeface="Calibri"/>
                          <a:cs typeface="Calibri"/>
                          <a:sym typeface="Calibri"/>
                        </a:rPr>
                        <a:t>Membership</a:t>
                      </a:r>
                      <a:endParaRPr sz="1400" u="none" strike="noStrike" cap="none" dirty="0">
                        <a:solidFill>
                          <a:schemeClr val="lt1"/>
                        </a:solidFill>
                        <a:latin typeface="Calibri"/>
                        <a:ea typeface="Calibri"/>
                        <a:cs typeface="Calibri"/>
                        <a:sym typeface="Calibri"/>
                      </a:endParaRPr>
                    </a:p>
                  </a:txBody>
                  <a:tcPr marL="8525" marR="8525" marT="5675" marB="56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CCCCCC"/>
                      </a:solidFill>
                      <a:prstDash val="solid"/>
                      <a:round/>
                      <a:headEnd type="none" w="sm" len="sm"/>
                      <a:tailEnd type="none" w="sm" len="sm"/>
                    </a:lnB>
                    <a:solidFill>
                      <a:schemeClr val="accent2"/>
                    </a:solidFill>
                  </a:tcPr>
                </a:tc>
                <a:tc>
                  <a:txBody>
                    <a:bodyPr/>
                    <a:lstStyle/>
                    <a:p>
                      <a:pPr marL="0" marR="0" lvl="0" indent="0" algn="ctr" rtl="0">
                        <a:lnSpc>
                          <a:spcPct val="100000"/>
                        </a:lnSpc>
                        <a:spcBef>
                          <a:spcPts val="0"/>
                        </a:spcBef>
                        <a:spcAft>
                          <a:spcPts val="0"/>
                        </a:spcAft>
                        <a:buClr>
                          <a:srgbClr val="083470"/>
                        </a:buClr>
                        <a:buSzPts val="1200"/>
                        <a:buFont typeface="Calibri"/>
                        <a:buNone/>
                      </a:pPr>
                      <a:r>
                        <a:rPr lang="en-US" sz="1400" b="1" u="none" strike="noStrike" cap="none" dirty="0">
                          <a:solidFill>
                            <a:schemeClr val="lt1"/>
                          </a:solidFill>
                          <a:latin typeface="Calibri"/>
                          <a:ea typeface="Calibri"/>
                          <a:cs typeface="Calibri"/>
                          <a:sym typeface="Calibri"/>
                        </a:rPr>
                        <a:t>Access Options Available</a:t>
                      </a:r>
                      <a:endParaRPr sz="1400" u="none" strike="noStrike" cap="none" dirty="0">
                        <a:solidFill>
                          <a:schemeClr val="lt1"/>
                        </a:solidFill>
                        <a:latin typeface="Calibri"/>
                        <a:ea typeface="Calibri"/>
                        <a:cs typeface="Calibri"/>
                        <a:sym typeface="Calibri"/>
                      </a:endParaRPr>
                    </a:p>
                  </a:txBody>
                  <a:tcPr marL="8525" marR="8525" marT="5675" marB="56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CCCCCC"/>
                      </a:solidFill>
                      <a:prstDash val="solid"/>
                      <a:round/>
                      <a:headEnd type="none" w="sm" len="sm"/>
                      <a:tailEnd type="none" w="sm" len="sm"/>
                    </a:lnB>
                    <a:solidFill>
                      <a:schemeClr val="accent2"/>
                    </a:solidFill>
                  </a:tcPr>
                </a:tc>
                <a:extLst>
                  <a:ext uri="{0D108BD9-81ED-4DB2-BD59-A6C34878D82A}">
                    <a16:rowId xmlns:a16="http://schemas.microsoft.com/office/drawing/2014/main" val="10000"/>
                  </a:ext>
                </a:extLst>
              </a:tr>
              <a:tr h="431850">
                <a:tc>
                  <a:txBody>
                    <a:bodyPr/>
                    <a:lstStyle/>
                    <a:p>
                      <a:pPr marL="0" marR="0" lvl="0" indent="0" algn="l" rtl="0">
                        <a:lnSpc>
                          <a:spcPct val="100000"/>
                        </a:lnSpc>
                        <a:spcBef>
                          <a:spcPts val="0"/>
                        </a:spcBef>
                        <a:spcAft>
                          <a:spcPts val="0"/>
                        </a:spcAft>
                        <a:buClr>
                          <a:srgbClr val="083470"/>
                        </a:buClr>
                        <a:buSzPts val="1200"/>
                        <a:buFont typeface="Calibri"/>
                        <a:buNone/>
                      </a:pPr>
                      <a:r>
                        <a:rPr lang="en-US" sz="1400" b="1" u="none" strike="noStrike" cap="none" dirty="0">
                          <a:solidFill>
                            <a:srgbClr val="083470"/>
                          </a:solidFill>
                          <a:latin typeface="Calibri"/>
                          <a:ea typeface="Calibri"/>
                          <a:cs typeface="Calibri"/>
                          <a:sym typeface="Calibri"/>
                        </a:rPr>
                        <a:t>Australia</a:t>
                      </a:r>
                      <a:endParaRPr sz="1400" b="1" u="none" strike="noStrike" cap="none" dirty="0">
                        <a:solidFill>
                          <a:srgbClr val="083470"/>
                        </a:solidFill>
                        <a:latin typeface="Calibri"/>
                        <a:ea typeface="Calibri"/>
                        <a:cs typeface="Calibri"/>
                        <a:sym typeface="Calibri"/>
                      </a:endParaRPr>
                    </a:p>
                  </a:txBody>
                  <a:tcPr marL="8525" marR="8525" marT="5675" marB="5675" anchor="ctr">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83470"/>
                        </a:buClr>
                        <a:buSzPts val="1200"/>
                        <a:buFont typeface="Calibri"/>
                        <a:buNone/>
                      </a:pPr>
                      <a:r>
                        <a:rPr lang="en-US" sz="1400" b="1" u="none" strike="noStrike" cap="none" dirty="0">
                          <a:solidFill>
                            <a:srgbClr val="083470"/>
                          </a:solidFill>
                          <a:latin typeface="Calibri"/>
                          <a:ea typeface="Calibri"/>
                          <a:cs typeface="Calibri"/>
                          <a:sym typeface="Calibri"/>
                        </a:rPr>
                        <a:t>Bureau of Meteorology (BOM)</a:t>
                      </a:r>
                      <a:endParaRPr sz="1400" b="1" u="none" strike="noStrike" cap="none" dirty="0">
                        <a:solidFill>
                          <a:srgbClr val="083470"/>
                        </a:solidFill>
                        <a:latin typeface="Calibri"/>
                        <a:ea typeface="Calibri"/>
                        <a:cs typeface="Calibri"/>
                        <a:sym typeface="Calibri"/>
                      </a:endParaRPr>
                    </a:p>
                  </a:txBody>
                  <a:tcPr marL="8525" marR="8525" marT="5675" marB="56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83470"/>
                        </a:buClr>
                        <a:buSzPts val="1200"/>
                        <a:buFont typeface="Calibri"/>
                        <a:buNone/>
                      </a:pPr>
                      <a:r>
                        <a:rPr lang="en-US" sz="1400" b="1" u="none" strike="noStrike" cap="none" dirty="0">
                          <a:solidFill>
                            <a:srgbClr val="083470"/>
                          </a:solidFill>
                          <a:latin typeface="Calibri"/>
                          <a:ea typeface="Calibri"/>
                          <a:cs typeface="Calibri"/>
                          <a:sym typeface="Calibri"/>
                        </a:rPr>
                        <a:t>WMO </a:t>
                      </a:r>
                      <a:endParaRPr sz="1400" b="1" u="none" strike="noStrike" cap="none" dirty="0">
                        <a:solidFill>
                          <a:srgbClr val="083470"/>
                        </a:solidFill>
                        <a:latin typeface="Calibri"/>
                        <a:ea typeface="Calibri"/>
                        <a:cs typeface="Calibri"/>
                        <a:sym typeface="Calibri"/>
                      </a:endParaRPr>
                    </a:p>
                  </a:txBody>
                  <a:tcPr marL="8525" marR="8525" marT="5675" marB="56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83470"/>
                        </a:buClr>
                        <a:buSzPts val="1200"/>
                        <a:buFont typeface="Calibri"/>
                        <a:buNone/>
                      </a:pPr>
                      <a:r>
                        <a:rPr lang="en-US" sz="1400" b="1" u="none" strike="noStrike" cap="none" dirty="0">
                          <a:solidFill>
                            <a:srgbClr val="083470"/>
                          </a:solidFill>
                          <a:latin typeface="Calibri"/>
                          <a:ea typeface="Calibri"/>
                          <a:cs typeface="Calibri"/>
                          <a:sym typeface="Calibri"/>
                        </a:rPr>
                        <a:t>GTS &amp; PDA</a:t>
                      </a:r>
                      <a:endParaRPr sz="1400" b="1" u="none" strike="noStrike" cap="none" dirty="0">
                        <a:solidFill>
                          <a:srgbClr val="083470"/>
                        </a:solidFill>
                        <a:latin typeface="Calibri"/>
                        <a:ea typeface="Calibri"/>
                        <a:cs typeface="Calibri"/>
                        <a:sym typeface="Calibri"/>
                      </a:endParaRPr>
                    </a:p>
                  </a:txBody>
                  <a:tcPr marL="8525" marR="8525" marT="5675" marB="56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1"/>
                  </a:ext>
                </a:extLst>
              </a:tr>
              <a:tr h="501625">
                <a:tc>
                  <a:txBody>
                    <a:bodyPr/>
                    <a:lstStyle/>
                    <a:p>
                      <a:pPr marL="0" marR="0" lvl="0" indent="0" algn="l" rtl="0">
                        <a:lnSpc>
                          <a:spcPct val="100000"/>
                        </a:lnSpc>
                        <a:spcBef>
                          <a:spcPts val="0"/>
                        </a:spcBef>
                        <a:spcAft>
                          <a:spcPts val="0"/>
                        </a:spcAft>
                        <a:buClr>
                          <a:srgbClr val="083470"/>
                        </a:buClr>
                        <a:buSzPts val="1200"/>
                        <a:buFont typeface="Calibri"/>
                        <a:buNone/>
                      </a:pPr>
                      <a:r>
                        <a:rPr lang="en-US" sz="1400" b="1" u="none" strike="noStrike" cap="none" dirty="0">
                          <a:solidFill>
                            <a:srgbClr val="083470"/>
                          </a:solidFill>
                          <a:latin typeface="Calibri"/>
                          <a:ea typeface="Calibri"/>
                          <a:cs typeface="Calibri"/>
                          <a:sym typeface="Calibri"/>
                        </a:rPr>
                        <a:t>Canada</a:t>
                      </a:r>
                      <a:endParaRPr sz="1400" b="1" u="none" strike="noStrike" cap="none" dirty="0">
                        <a:solidFill>
                          <a:srgbClr val="083470"/>
                        </a:solidFill>
                        <a:latin typeface="Calibri"/>
                        <a:ea typeface="Calibri"/>
                        <a:cs typeface="Calibri"/>
                        <a:sym typeface="Calibri"/>
                      </a:endParaRPr>
                    </a:p>
                  </a:txBody>
                  <a:tcPr marL="8525" marR="8525" marT="5675" marB="5675" anchor="ctr">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83470"/>
                        </a:buClr>
                        <a:buSzPts val="1200"/>
                        <a:buFont typeface="Calibri"/>
                        <a:buNone/>
                      </a:pPr>
                      <a:r>
                        <a:rPr lang="en-US" sz="1400" b="1" u="none" strike="noStrike" cap="none" dirty="0">
                          <a:solidFill>
                            <a:srgbClr val="083470"/>
                          </a:solidFill>
                          <a:latin typeface="Calibri"/>
                          <a:ea typeface="Calibri"/>
                          <a:cs typeface="Calibri"/>
                          <a:sym typeface="Calibri"/>
                        </a:rPr>
                        <a:t>Environment &amp; Climate Change Canada (ECCC) Canadian Meteorological Center (CMC)</a:t>
                      </a:r>
                      <a:endParaRPr sz="1400" b="1" u="none" strike="noStrike" cap="none" dirty="0">
                        <a:solidFill>
                          <a:srgbClr val="083470"/>
                        </a:solidFill>
                        <a:latin typeface="Calibri"/>
                        <a:ea typeface="Calibri"/>
                        <a:cs typeface="Calibri"/>
                        <a:sym typeface="Calibri"/>
                      </a:endParaRPr>
                    </a:p>
                  </a:txBody>
                  <a:tcPr marL="8525" marR="8525" marT="5675" marB="56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83470"/>
                        </a:buClr>
                        <a:buSzPts val="1200"/>
                        <a:buFont typeface="Calibri"/>
                        <a:buNone/>
                      </a:pPr>
                      <a:r>
                        <a:rPr lang="en-US" sz="1400" b="1" u="none" strike="noStrike" cap="none" dirty="0">
                          <a:solidFill>
                            <a:srgbClr val="083470"/>
                          </a:solidFill>
                          <a:latin typeface="Calibri"/>
                          <a:ea typeface="Calibri"/>
                          <a:cs typeface="Calibri"/>
                          <a:sym typeface="Calibri"/>
                        </a:rPr>
                        <a:t>WMO </a:t>
                      </a:r>
                      <a:endParaRPr sz="1400" b="1" u="none" strike="noStrike" cap="none" dirty="0">
                        <a:solidFill>
                          <a:srgbClr val="083470"/>
                        </a:solidFill>
                        <a:latin typeface="Calibri"/>
                        <a:ea typeface="Calibri"/>
                        <a:cs typeface="Calibri"/>
                        <a:sym typeface="Calibri"/>
                      </a:endParaRPr>
                    </a:p>
                  </a:txBody>
                  <a:tcPr marL="8525" marR="8525" marT="5675" marB="56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83470"/>
                        </a:buClr>
                        <a:buSzPts val="1200"/>
                        <a:buFont typeface="Calibri"/>
                        <a:buNone/>
                      </a:pPr>
                      <a:r>
                        <a:rPr lang="en-US" sz="1400" b="1" u="none" strike="noStrike" cap="none" dirty="0">
                          <a:solidFill>
                            <a:srgbClr val="083470"/>
                          </a:solidFill>
                          <a:latin typeface="Calibri"/>
                          <a:ea typeface="Calibri"/>
                          <a:cs typeface="Calibri"/>
                          <a:sym typeface="Calibri"/>
                        </a:rPr>
                        <a:t>GTS &amp; PDA</a:t>
                      </a:r>
                      <a:endParaRPr sz="1400" b="1" u="none" strike="noStrike" cap="none" dirty="0">
                        <a:solidFill>
                          <a:srgbClr val="083470"/>
                        </a:solidFill>
                        <a:latin typeface="Calibri"/>
                        <a:ea typeface="Calibri"/>
                        <a:cs typeface="Calibri"/>
                        <a:sym typeface="Calibri"/>
                      </a:endParaRPr>
                    </a:p>
                  </a:txBody>
                  <a:tcPr marL="8525" marR="8525" marT="5675" marB="56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2"/>
                  </a:ext>
                </a:extLst>
              </a:tr>
              <a:tr h="431850">
                <a:tc>
                  <a:txBody>
                    <a:bodyPr/>
                    <a:lstStyle/>
                    <a:p>
                      <a:pPr marL="0" marR="0" lvl="0" indent="0" algn="l" rtl="0">
                        <a:lnSpc>
                          <a:spcPct val="100000"/>
                        </a:lnSpc>
                        <a:spcBef>
                          <a:spcPts val="0"/>
                        </a:spcBef>
                        <a:spcAft>
                          <a:spcPts val="0"/>
                        </a:spcAft>
                        <a:buClr>
                          <a:srgbClr val="083470"/>
                        </a:buClr>
                        <a:buSzPts val="1200"/>
                        <a:buFont typeface="Calibri"/>
                        <a:buNone/>
                      </a:pPr>
                      <a:r>
                        <a:rPr lang="en-US" sz="1400" b="1" u="none" strike="noStrike" cap="none" dirty="0">
                          <a:solidFill>
                            <a:srgbClr val="083470"/>
                          </a:solidFill>
                          <a:latin typeface="Calibri"/>
                          <a:ea typeface="Calibri"/>
                          <a:cs typeface="Calibri"/>
                          <a:sym typeface="Calibri"/>
                        </a:rPr>
                        <a:t>China</a:t>
                      </a:r>
                      <a:endParaRPr sz="1400" b="1" u="none" strike="noStrike" cap="none" dirty="0">
                        <a:solidFill>
                          <a:srgbClr val="083470"/>
                        </a:solidFill>
                        <a:latin typeface="Calibri"/>
                        <a:ea typeface="Calibri"/>
                        <a:cs typeface="Calibri"/>
                        <a:sym typeface="Calibri"/>
                      </a:endParaRPr>
                    </a:p>
                  </a:txBody>
                  <a:tcPr marL="8525" marR="8525" marT="5675" marB="5675" anchor="ctr">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83470"/>
                        </a:buClr>
                        <a:buSzPts val="1200"/>
                        <a:buFont typeface="Calibri"/>
                        <a:buNone/>
                      </a:pPr>
                      <a:r>
                        <a:rPr lang="en-US" sz="1400" b="1" u="none" strike="noStrike" cap="none" dirty="0">
                          <a:solidFill>
                            <a:srgbClr val="083470"/>
                          </a:solidFill>
                          <a:latin typeface="Calibri"/>
                          <a:ea typeface="Calibri"/>
                          <a:cs typeface="Calibri"/>
                          <a:sym typeface="Calibri"/>
                        </a:rPr>
                        <a:t>China Meteorological Administration (CMA)</a:t>
                      </a:r>
                      <a:endParaRPr sz="1400" b="1" u="none" strike="noStrike" cap="none" dirty="0">
                        <a:solidFill>
                          <a:srgbClr val="083470"/>
                        </a:solidFill>
                        <a:latin typeface="Calibri"/>
                        <a:ea typeface="Calibri"/>
                        <a:cs typeface="Calibri"/>
                        <a:sym typeface="Calibri"/>
                      </a:endParaRPr>
                    </a:p>
                  </a:txBody>
                  <a:tcPr marL="8525" marR="8525" marT="5675" marB="56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83470"/>
                        </a:buClr>
                        <a:buSzPts val="1200"/>
                        <a:buFont typeface="Calibri"/>
                        <a:buNone/>
                      </a:pPr>
                      <a:r>
                        <a:rPr lang="en-US" sz="1400" b="1" u="none" strike="noStrike" cap="none" dirty="0">
                          <a:solidFill>
                            <a:srgbClr val="083470"/>
                          </a:solidFill>
                          <a:latin typeface="Calibri"/>
                          <a:ea typeface="Calibri"/>
                          <a:cs typeface="Calibri"/>
                          <a:sym typeface="Calibri"/>
                        </a:rPr>
                        <a:t>WMO &amp; CGMS</a:t>
                      </a:r>
                      <a:endParaRPr sz="1400" b="1" u="none" strike="noStrike" cap="none" dirty="0">
                        <a:solidFill>
                          <a:srgbClr val="083470"/>
                        </a:solidFill>
                        <a:latin typeface="Calibri"/>
                        <a:ea typeface="Calibri"/>
                        <a:cs typeface="Calibri"/>
                        <a:sym typeface="Calibri"/>
                      </a:endParaRPr>
                    </a:p>
                  </a:txBody>
                  <a:tcPr marL="8525" marR="8525" marT="5675" marB="56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83470"/>
                        </a:buClr>
                        <a:buSzPts val="1200"/>
                        <a:buFont typeface="Calibri"/>
                        <a:buNone/>
                      </a:pPr>
                      <a:r>
                        <a:rPr lang="en-US" sz="1400" b="1" u="none" strike="noStrike" cap="none" dirty="0">
                          <a:solidFill>
                            <a:srgbClr val="083470"/>
                          </a:solidFill>
                          <a:latin typeface="Calibri"/>
                          <a:ea typeface="Calibri"/>
                          <a:cs typeface="Calibri"/>
                          <a:sym typeface="Calibri"/>
                        </a:rPr>
                        <a:t>GTS &amp; PDA</a:t>
                      </a:r>
                      <a:endParaRPr sz="1400" b="1" u="none" strike="noStrike" cap="none" dirty="0">
                        <a:solidFill>
                          <a:srgbClr val="083470"/>
                        </a:solidFill>
                        <a:latin typeface="Calibri"/>
                        <a:ea typeface="Calibri"/>
                        <a:cs typeface="Calibri"/>
                        <a:sym typeface="Calibri"/>
                      </a:endParaRPr>
                    </a:p>
                  </a:txBody>
                  <a:tcPr marL="8525" marR="8525" marT="5675" marB="56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3"/>
                  </a:ext>
                </a:extLst>
              </a:tr>
              <a:tr h="501625">
                <a:tc>
                  <a:txBody>
                    <a:bodyPr/>
                    <a:lstStyle/>
                    <a:p>
                      <a:pPr marL="0" marR="0" lvl="0" indent="0" algn="l" rtl="0">
                        <a:lnSpc>
                          <a:spcPct val="100000"/>
                        </a:lnSpc>
                        <a:spcBef>
                          <a:spcPts val="0"/>
                        </a:spcBef>
                        <a:spcAft>
                          <a:spcPts val="0"/>
                        </a:spcAft>
                        <a:buClr>
                          <a:srgbClr val="083470"/>
                        </a:buClr>
                        <a:buSzPts val="1200"/>
                        <a:buFont typeface="Calibri"/>
                        <a:buNone/>
                      </a:pPr>
                      <a:r>
                        <a:rPr lang="en-US" sz="1400" b="1" u="none" strike="noStrike" cap="none" dirty="0">
                          <a:solidFill>
                            <a:srgbClr val="083470"/>
                          </a:solidFill>
                          <a:latin typeface="Calibri"/>
                          <a:ea typeface="Calibri"/>
                          <a:cs typeface="Calibri"/>
                          <a:sym typeface="Calibri"/>
                        </a:rPr>
                        <a:t>Europe</a:t>
                      </a:r>
                      <a:endParaRPr sz="1400" b="1" u="none" strike="noStrike" cap="none" dirty="0">
                        <a:solidFill>
                          <a:srgbClr val="083470"/>
                        </a:solidFill>
                        <a:latin typeface="Calibri"/>
                        <a:ea typeface="Calibri"/>
                        <a:cs typeface="Calibri"/>
                        <a:sym typeface="Calibri"/>
                      </a:endParaRPr>
                    </a:p>
                  </a:txBody>
                  <a:tcPr marL="8525" marR="8525" marT="5675" marB="5675" anchor="ctr">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83470"/>
                        </a:buClr>
                        <a:buSzPts val="1200"/>
                        <a:buFont typeface="Calibri"/>
                        <a:buNone/>
                      </a:pPr>
                      <a:r>
                        <a:rPr lang="en-US" sz="1400" b="1" u="none" strike="noStrike" cap="none" dirty="0">
                          <a:solidFill>
                            <a:srgbClr val="083470"/>
                          </a:solidFill>
                          <a:latin typeface="Calibri"/>
                          <a:ea typeface="Calibri"/>
                          <a:cs typeface="Calibri"/>
                          <a:sym typeface="Calibri"/>
                        </a:rPr>
                        <a:t>European Organisation for the Exploitation of Meteorological Satellites (EUMETSAT)</a:t>
                      </a:r>
                      <a:endParaRPr sz="1400" b="1" u="none" strike="noStrike" cap="none" dirty="0">
                        <a:solidFill>
                          <a:srgbClr val="083470"/>
                        </a:solidFill>
                        <a:latin typeface="Calibri"/>
                        <a:ea typeface="Calibri"/>
                        <a:cs typeface="Calibri"/>
                        <a:sym typeface="Calibri"/>
                      </a:endParaRPr>
                    </a:p>
                  </a:txBody>
                  <a:tcPr marL="8525" marR="8525" marT="5675" marB="56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83470"/>
                        </a:buClr>
                        <a:buSzPts val="1200"/>
                        <a:buFont typeface="Calibri"/>
                        <a:buNone/>
                      </a:pPr>
                      <a:r>
                        <a:rPr lang="en-US" sz="1400" b="1" u="none" strike="noStrike" cap="none" dirty="0">
                          <a:solidFill>
                            <a:srgbClr val="083470"/>
                          </a:solidFill>
                          <a:latin typeface="Calibri"/>
                          <a:ea typeface="Calibri"/>
                          <a:cs typeface="Calibri"/>
                          <a:sym typeface="Calibri"/>
                        </a:rPr>
                        <a:t>CGMS</a:t>
                      </a:r>
                      <a:endParaRPr sz="1400" b="1" u="none" strike="noStrike" cap="none" dirty="0">
                        <a:solidFill>
                          <a:srgbClr val="083470"/>
                        </a:solidFill>
                        <a:latin typeface="Calibri"/>
                        <a:ea typeface="Calibri"/>
                        <a:cs typeface="Calibri"/>
                        <a:sym typeface="Calibri"/>
                      </a:endParaRPr>
                    </a:p>
                  </a:txBody>
                  <a:tcPr marL="8525" marR="8525" marT="5675" marB="56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83470"/>
                        </a:buClr>
                        <a:buSzPts val="1200"/>
                        <a:buFont typeface="Calibri"/>
                        <a:buNone/>
                      </a:pPr>
                      <a:r>
                        <a:rPr lang="en-US" sz="1400" b="1" u="none" strike="noStrike" cap="none" dirty="0">
                          <a:solidFill>
                            <a:srgbClr val="083470"/>
                          </a:solidFill>
                          <a:latin typeface="Calibri"/>
                          <a:ea typeface="Calibri"/>
                          <a:cs typeface="Calibri"/>
                          <a:sym typeface="Calibri"/>
                        </a:rPr>
                        <a:t>GTS &amp; PDA</a:t>
                      </a:r>
                      <a:endParaRPr sz="1400" b="1" u="none" strike="noStrike" cap="none" dirty="0">
                        <a:solidFill>
                          <a:srgbClr val="083470"/>
                        </a:solidFill>
                        <a:latin typeface="Calibri"/>
                        <a:ea typeface="Calibri"/>
                        <a:cs typeface="Calibri"/>
                        <a:sym typeface="Calibri"/>
                      </a:endParaRPr>
                    </a:p>
                  </a:txBody>
                  <a:tcPr marL="8525" marR="8525" marT="5675" marB="56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4"/>
                  </a:ext>
                </a:extLst>
              </a:tr>
              <a:tr h="431850">
                <a:tc>
                  <a:txBody>
                    <a:bodyPr/>
                    <a:lstStyle/>
                    <a:p>
                      <a:pPr marL="0" marR="0" lvl="0" indent="0" algn="l" rtl="0">
                        <a:lnSpc>
                          <a:spcPct val="100000"/>
                        </a:lnSpc>
                        <a:spcBef>
                          <a:spcPts val="0"/>
                        </a:spcBef>
                        <a:spcAft>
                          <a:spcPts val="0"/>
                        </a:spcAft>
                        <a:buClr>
                          <a:srgbClr val="083470"/>
                        </a:buClr>
                        <a:buSzPts val="1200"/>
                        <a:buFont typeface="Calibri"/>
                        <a:buNone/>
                      </a:pPr>
                      <a:r>
                        <a:rPr lang="en-US" sz="1400" b="1" u="none" strike="noStrike" cap="none" dirty="0">
                          <a:solidFill>
                            <a:srgbClr val="083470"/>
                          </a:solidFill>
                          <a:latin typeface="Calibri"/>
                          <a:ea typeface="Calibri"/>
                          <a:cs typeface="Calibri"/>
                          <a:sym typeface="Calibri"/>
                        </a:rPr>
                        <a:t>France</a:t>
                      </a:r>
                      <a:endParaRPr sz="1400" b="1" u="none" strike="noStrike" cap="none" dirty="0">
                        <a:solidFill>
                          <a:srgbClr val="083470"/>
                        </a:solidFill>
                        <a:latin typeface="Calibri"/>
                        <a:ea typeface="Calibri"/>
                        <a:cs typeface="Calibri"/>
                        <a:sym typeface="Calibri"/>
                      </a:endParaRPr>
                    </a:p>
                  </a:txBody>
                  <a:tcPr marL="8525" marR="8525" marT="5675" marB="5675" anchor="ctr">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83470"/>
                        </a:buClr>
                        <a:buSzPts val="1200"/>
                        <a:buFont typeface="Calibri"/>
                        <a:buNone/>
                      </a:pPr>
                      <a:r>
                        <a:rPr lang="en-US" sz="1400" b="1" u="none" strike="noStrike" cap="none" dirty="0">
                          <a:solidFill>
                            <a:srgbClr val="083470"/>
                          </a:solidFill>
                          <a:latin typeface="Calibri"/>
                          <a:ea typeface="Calibri"/>
                          <a:cs typeface="Calibri"/>
                          <a:sym typeface="Calibri"/>
                        </a:rPr>
                        <a:t>Centre National d’Etudes Spatiales (CNES)</a:t>
                      </a:r>
                      <a:endParaRPr sz="1400" b="1" u="none" strike="noStrike" cap="none" dirty="0">
                        <a:solidFill>
                          <a:srgbClr val="083470"/>
                        </a:solidFill>
                        <a:latin typeface="Calibri"/>
                        <a:ea typeface="Calibri"/>
                        <a:cs typeface="Calibri"/>
                        <a:sym typeface="Calibri"/>
                      </a:endParaRPr>
                    </a:p>
                  </a:txBody>
                  <a:tcPr marL="8525" marR="8525" marT="5675" marB="56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83470"/>
                        </a:buClr>
                        <a:buSzPts val="1200"/>
                        <a:buFont typeface="Calibri"/>
                        <a:buNone/>
                      </a:pPr>
                      <a:r>
                        <a:rPr lang="en-US" sz="1400" b="1" u="none" strike="noStrike" cap="none" dirty="0">
                          <a:solidFill>
                            <a:srgbClr val="083470"/>
                          </a:solidFill>
                          <a:latin typeface="Calibri"/>
                          <a:ea typeface="Calibri"/>
                          <a:cs typeface="Calibri"/>
                          <a:sym typeface="Calibri"/>
                        </a:rPr>
                        <a:t>CGMS</a:t>
                      </a:r>
                      <a:endParaRPr sz="1400" b="1" u="none" strike="noStrike" cap="none" dirty="0">
                        <a:solidFill>
                          <a:srgbClr val="083470"/>
                        </a:solidFill>
                        <a:latin typeface="Calibri"/>
                        <a:ea typeface="Calibri"/>
                        <a:cs typeface="Calibri"/>
                        <a:sym typeface="Calibri"/>
                      </a:endParaRPr>
                    </a:p>
                  </a:txBody>
                  <a:tcPr marL="8525" marR="8525" marT="5675" marB="56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83470"/>
                        </a:buClr>
                        <a:buSzPts val="1200"/>
                        <a:buFont typeface="Calibri"/>
                        <a:buNone/>
                      </a:pPr>
                      <a:r>
                        <a:rPr lang="en-US" sz="1400" b="1" u="none" strike="noStrike" cap="none" dirty="0">
                          <a:solidFill>
                            <a:srgbClr val="083470"/>
                          </a:solidFill>
                          <a:latin typeface="Calibri"/>
                          <a:ea typeface="Calibri"/>
                          <a:cs typeface="Calibri"/>
                          <a:sym typeface="Calibri"/>
                        </a:rPr>
                        <a:t>Via EUMETSAT</a:t>
                      </a:r>
                      <a:endParaRPr sz="1400" b="1" u="none" strike="noStrike" cap="none" dirty="0">
                        <a:solidFill>
                          <a:srgbClr val="083470"/>
                        </a:solidFill>
                        <a:latin typeface="Calibri"/>
                        <a:ea typeface="Calibri"/>
                        <a:cs typeface="Calibri"/>
                        <a:sym typeface="Calibri"/>
                      </a:endParaRPr>
                    </a:p>
                  </a:txBody>
                  <a:tcPr marL="8525" marR="8525" marT="5675" marB="56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5"/>
                  </a:ext>
                </a:extLst>
              </a:tr>
              <a:tr h="431850">
                <a:tc>
                  <a:txBody>
                    <a:bodyPr/>
                    <a:lstStyle/>
                    <a:p>
                      <a:pPr marL="0" marR="0" lvl="0" indent="0" algn="l" rtl="0">
                        <a:lnSpc>
                          <a:spcPct val="100000"/>
                        </a:lnSpc>
                        <a:spcBef>
                          <a:spcPts val="0"/>
                        </a:spcBef>
                        <a:spcAft>
                          <a:spcPts val="0"/>
                        </a:spcAft>
                        <a:buClr>
                          <a:srgbClr val="083470"/>
                        </a:buClr>
                        <a:buSzPts val="1200"/>
                        <a:buFont typeface="Calibri"/>
                        <a:buNone/>
                      </a:pPr>
                      <a:r>
                        <a:rPr lang="en-US" sz="1400" b="1" u="none" strike="noStrike" cap="none" dirty="0">
                          <a:solidFill>
                            <a:srgbClr val="083470"/>
                          </a:solidFill>
                          <a:latin typeface="Calibri"/>
                          <a:ea typeface="Calibri"/>
                          <a:cs typeface="Calibri"/>
                          <a:sym typeface="Calibri"/>
                        </a:rPr>
                        <a:t>Hong Kong</a:t>
                      </a:r>
                      <a:endParaRPr sz="1400" b="1" u="none" strike="noStrike" cap="none" dirty="0">
                        <a:solidFill>
                          <a:srgbClr val="083470"/>
                        </a:solidFill>
                        <a:latin typeface="Calibri"/>
                        <a:ea typeface="Calibri"/>
                        <a:cs typeface="Calibri"/>
                        <a:sym typeface="Calibri"/>
                      </a:endParaRPr>
                    </a:p>
                  </a:txBody>
                  <a:tcPr marL="8525" marR="8525" marT="5675" marB="5675" anchor="ctr">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83470"/>
                        </a:buClr>
                        <a:buSzPts val="1200"/>
                        <a:buFont typeface="Calibri"/>
                        <a:buNone/>
                      </a:pPr>
                      <a:r>
                        <a:rPr lang="en-US" sz="1400" b="1" u="none" strike="noStrike" cap="none" dirty="0">
                          <a:solidFill>
                            <a:srgbClr val="083470"/>
                          </a:solidFill>
                          <a:latin typeface="Calibri"/>
                          <a:ea typeface="Calibri"/>
                          <a:cs typeface="Calibri"/>
                          <a:sym typeface="Calibri"/>
                        </a:rPr>
                        <a:t>Hong Kong Observatory (Weather Forecasting Office)</a:t>
                      </a:r>
                      <a:endParaRPr sz="1400" b="1" u="none" strike="noStrike" cap="none" dirty="0">
                        <a:solidFill>
                          <a:srgbClr val="083470"/>
                        </a:solidFill>
                        <a:latin typeface="Calibri"/>
                        <a:ea typeface="Calibri"/>
                        <a:cs typeface="Calibri"/>
                        <a:sym typeface="Calibri"/>
                      </a:endParaRPr>
                    </a:p>
                  </a:txBody>
                  <a:tcPr marL="8525" marR="8525" marT="5675" marB="56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83470"/>
                        </a:buClr>
                        <a:buSzPts val="1200"/>
                        <a:buFont typeface="Calibri"/>
                        <a:buNone/>
                      </a:pPr>
                      <a:r>
                        <a:rPr lang="en-US" sz="1400" b="1" u="none" strike="noStrike" cap="none" dirty="0">
                          <a:solidFill>
                            <a:srgbClr val="083470"/>
                          </a:solidFill>
                          <a:latin typeface="Calibri"/>
                          <a:ea typeface="Calibri"/>
                          <a:cs typeface="Calibri"/>
                          <a:sym typeface="Calibri"/>
                        </a:rPr>
                        <a:t>WMO</a:t>
                      </a:r>
                      <a:endParaRPr sz="1400" b="1" u="none" strike="noStrike" cap="none" dirty="0">
                        <a:solidFill>
                          <a:srgbClr val="083470"/>
                        </a:solidFill>
                        <a:latin typeface="Calibri"/>
                        <a:ea typeface="Calibri"/>
                        <a:cs typeface="Calibri"/>
                        <a:sym typeface="Calibri"/>
                      </a:endParaRPr>
                    </a:p>
                  </a:txBody>
                  <a:tcPr marL="8525" marR="8525" marT="5675" marB="56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83470"/>
                        </a:buClr>
                        <a:buSzPts val="1200"/>
                        <a:buFont typeface="Calibri"/>
                        <a:buNone/>
                      </a:pPr>
                      <a:r>
                        <a:rPr lang="en-US" sz="1400" b="1" u="none" strike="noStrike" cap="none" dirty="0">
                          <a:solidFill>
                            <a:srgbClr val="083470"/>
                          </a:solidFill>
                          <a:latin typeface="Calibri"/>
                          <a:ea typeface="Calibri"/>
                          <a:cs typeface="Calibri"/>
                          <a:sym typeface="Calibri"/>
                        </a:rPr>
                        <a:t>GTS</a:t>
                      </a:r>
                      <a:endParaRPr sz="1400" b="1" u="none" strike="noStrike" cap="none" dirty="0">
                        <a:solidFill>
                          <a:srgbClr val="083470"/>
                        </a:solidFill>
                        <a:latin typeface="Calibri"/>
                        <a:ea typeface="Calibri"/>
                        <a:cs typeface="Calibri"/>
                        <a:sym typeface="Calibri"/>
                      </a:endParaRPr>
                    </a:p>
                  </a:txBody>
                  <a:tcPr marL="8525" marR="8525" marT="5675" marB="56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6"/>
                  </a:ext>
                </a:extLst>
              </a:tr>
              <a:tr h="501625">
                <a:tc>
                  <a:txBody>
                    <a:bodyPr/>
                    <a:lstStyle/>
                    <a:p>
                      <a:pPr marL="0" marR="0" lvl="0" indent="0" algn="l" rtl="0">
                        <a:lnSpc>
                          <a:spcPct val="100000"/>
                        </a:lnSpc>
                        <a:spcBef>
                          <a:spcPts val="0"/>
                        </a:spcBef>
                        <a:spcAft>
                          <a:spcPts val="0"/>
                        </a:spcAft>
                        <a:buClr>
                          <a:srgbClr val="083470"/>
                        </a:buClr>
                        <a:buSzPts val="1200"/>
                        <a:buFont typeface="Calibri"/>
                        <a:buNone/>
                      </a:pPr>
                      <a:r>
                        <a:rPr lang="en-US" sz="1400" b="1" u="none" strike="noStrike" cap="none" dirty="0">
                          <a:solidFill>
                            <a:srgbClr val="083470"/>
                          </a:solidFill>
                          <a:latin typeface="Calibri"/>
                          <a:ea typeface="Calibri"/>
                          <a:cs typeface="Calibri"/>
                          <a:sym typeface="Calibri"/>
                        </a:rPr>
                        <a:t>India</a:t>
                      </a:r>
                      <a:endParaRPr sz="1400" b="1" u="none" strike="noStrike" cap="none" dirty="0">
                        <a:solidFill>
                          <a:srgbClr val="083470"/>
                        </a:solidFill>
                        <a:latin typeface="Calibri"/>
                        <a:ea typeface="Calibri"/>
                        <a:cs typeface="Calibri"/>
                        <a:sym typeface="Calibri"/>
                      </a:endParaRPr>
                    </a:p>
                  </a:txBody>
                  <a:tcPr marL="8525" marR="8525" marT="5675" marB="5675" anchor="ctr">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83470"/>
                        </a:buClr>
                        <a:buSzPts val="1200"/>
                        <a:buFont typeface="Calibri"/>
                        <a:buNone/>
                      </a:pPr>
                      <a:r>
                        <a:rPr lang="en-US" sz="1400" b="1" u="none" strike="noStrike" cap="none" dirty="0">
                          <a:solidFill>
                            <a:srgbClr val="083470"/>
                          </a:solidFill>
                          <a:latin typeface="Calibri"/>
                          <a:ea typeface="Calibri"/>
                          <a:cs typeface="Calibri"/>
                          <a:sym typeface="Calibri"/>
                        </a:rPr>
                        <a:t>Indian Meteorological Department National Centre for Medium Range Weather Forecasting (NCMRWF)</a:t>
                      </a:r>
                      <a:endParaRPr sz="1400" b="1" u="none" strike="noStrike" cap="none" dirty="0">
                        <a:solidFill>
                          <a:srgbClr val="083470"/>
                        </a:solidFill>
                        <a:latin typeface="Calibri"/>
                        <a:ea typeface="Calibri"/>
                        <a:cs typeface="Calibri"/>
                        <a:sym typeface="Calibri"/>
                      </a:endParaRPr>
                    </a:p>
                  </a:txBody>
                  <a:tcPr marL="8525" marR="8525" marT="5675" marB="56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83470"/>
                        </a:buClr>
                        <a:buSzPts val="1200"/>
                        <a:buFont typeface="Calibri"/>
                        <a:buNone/>
                      </a:pPr>
                      <a:r>
                        <a:rPr lang="en-US" sz="1400" b="1" u="none" strike="noStrike" cap="none" dirty="0">
                          <a:solidFill>
                            <a:srgbClr val="083470"/>
                          </a:solidFill>
                          <a:latin typeface="Calibri"/>
                          <a:ea typeface="Calibri"/>
                          <a:cs typeface="Calibri"/>
                          <a:sym typeface="Calibri"/>
                        </a:rPr>
                        <a:t>WMO</a:t>
                      </a:r>
                      <a:endParaRPr sz="1400" b="1" u="none" strike="noStrike" cap="none" dirty="0">
                        <a:solidFill>
                          <a:srgbClr val="083470"/>
                        </a:solidFill>
                        <a:latin typeface="Calibri"/>
                        <a:ea typeface="Calibri"/>
                        <a:cs typeface="Calibri"/>
                        <a:sym typeface="Calibri"/>
                      </a:endParaRPr>
                    </a:p>
                  </a:txBody>
                  <a:tcPr marL="8525" marR="8525" marT="5675" marB="56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83470"/>
                        </a:buClr>
                        <a:buSzPts val="1200"/>
                        <a:buFont typeface="Calibri"/>
                        <a:buNone/>
                      </a:pPr>
                      <a:r>
                        <a:rPr lang="en-US" sz="1400" b="1" u="none" strike="noStrike" cap="none" dirty="0">
                          <a:solidFill>
                            <a:srgbClr val="083470"/>
                          </a:solidFill>
                          <a:latin typeface="Calibri"/>
                          <a:ea typeface="Calibri"/>
                          <a:cs typeface="Calibri"/>
                          <a:sym typeface="Calibri"/>
                        </a:rPr>
                        <a:t>GTS &amp; PDA</a:t>
                      </a:r>
                      <a:endParaRPr sz="1400" b="1" u="none" strike="noStrike" cap="none" dirty="0">
                        <a:solidFill>
                          <a:srgbClr val="083470"/>
                        </a:solidFill>
                        <a:latin typeface="Calibri"/>
                        <a:ea typeface="Calibri"/>
                        <a:cs typeface="Calibri"/>
                        <a:sym typeface="Calibri"/>
                      </a:endParaRPr>
                    </a:p>
                  </a:txBody>
                  <a:tcPr marL="8525" marR="8525" marT="5675" marB="56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7"/>
                  </a:ext>
                </a:extLst>
              </a:tr>
              <a:tr h="431850">
                <a:tc>
                  <a:txBody>
                    <a:bodyPr/>
                    <a:lstStyle/>
                    <a:p>
                      <a:pPr marL="0" marR="0" lvl="0" indent="0" algn="l" rtl="0">
                        <a:lnSpc>
                          <a:spcPct val="100000"/>
                        </a:lnSpc>
                        <a:spcBef>
                          <a:spcPts val="0"/>
                        </a:spcBef>
                        <a:spcAft>
                          <a:spcPts val="0"/>
                        </a:spcAft>
                        <a:buClr>
                          <a:srgbClr val="083470"/>
                        </a:buClr>
                        <a:buSzPts val="1200"/>
                        <a:buFont typeface="Calibri"/>
                        <a:buNone/>
                      </a:pPr>
                      <a:r>
                        <a:rPr lang="en-US" sz="1400" b="1" u="none" strike="noStrike" cap="none" dirty="0">
                          <a:solidFill>
                            <a:srgbClr val="083470"/>
                          </a:solidFill>
                          <a:latin typeface="Calibri"/>
                          <a:ea typeface="Calibri"/>
                          <a:cs typeface="Calibri"/>
                          <a:sym typeface="Calibri"/>
                        </a:rPr>
                        <a:t>India</a:t>
                      </a:r>
                      <a:endParaRPr sz="1400" b="1" u="none" strike="noStrike" cap="none" dirty="0">
                        <a:solidFill>
                          <a:srgbClr val="083470"/>
                        </a:solidFill>
                        <a:latin typeface="Calibri"/>
                        <a:ea typeface="Calibri"/>
                        <a:cs typeface="Calibri"/>
                        <a:sym typeface="Calibri"/>
                      </a:endParaRPr>
                    </a:p>
                  </a:txBody>
                  <a:tcPr marL="8525" marR="8525" marT="5675" marB="5675" anchor="ctr">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83470"/>
                        </a:buClr>
                        <a:buSzPts val="1200"/>
                        <a:buFont typeface="Calibri"/>
                        <a:buNone/>
                      </a:pPr>
                      <a:r>
                        <a:rPr lang="en-US" sz="1400" b="1" u="none" strike="noStrike" cap="none" dirty="0">
                          <a:solidFill>
                            <a:srgbClr val="083470"/>
                          </a:solidFill>
                          <a:latin typeface="Calibri"/>
                          <a:ea typeface="Calibri"/>
                          <a:cs typeface="Calibri"/>
                          <a:sym typeface="Calibri"/>
                        </a:rPr>
                        <a:t>Indian Space Research Agency (ISRO)</a:t>
                      </a:r>
                      <a:endParaRPr sz="1400" b="1" u="none" strike="noStrike" cap="none" dirty="0">
                        <a:solidFill>
                          <a:srgbClr val="083470"/>
                        </a:solidFill>
                        <a:latin typeface="Calibri"/>
                        <a:ea typeface="Calibri"/>
                        <a:cs typeface="Calibri"/>
                        <a:sym typeface="Calibri"/>
                      </a:endParaRPr>
                    </a:p>
                  </a:txBody>
                  <a:tcPr marL="8525" marR="8525" marT="5675" marB="56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83470"/>
                        </a:buClr>
                        <a:buSzPts val="1200"/>
                        <a:buFont typeface="Calibri"/>
                        <a:buNone/>
                      </a:pPr>
                      <a:r>
                        <a:rPr lang="en-US" sz="1400" b="1" u="none" strike="noStrike" cap="none" dirty="0">
                          <a:solidFill>
                            <a:srgbClr val="083470"/>
                          </a:solidFill>
                          <a:latin typeface="Calibri"/>
                          <a:ea typeface="Calibri"/>
                          <a:cs typeface="Calibri"/>
                          <a:sym typeface="Calibri"/>
                        </a:rPr>
                        <a:t>CGMS</a:t>
                      </a:r>
                      <a:endParaRPr sz="1400" b="1" u="none" strike="noStrike" cap="none" dirty="0">
                        <a:solidFill>
                          <a:srgbClr val="083470"/>
                        </a:solidFill>
                        <a:latin typeface="Calibri"/>
                        <a:ea typeface="Calibri"/>
                        <a:cs typeface="Calibri"/>
                        <a:sym typeface="Calibri"/>
                      </a:endParaRPr>
                    </a:p>
                  </a:txBody>
                  <a:tcPr marL="8525" marR="8525" marT="5675" marB="56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83470"/>
                        </a:buClr>
                        <a:buSzPts val="1200"/>
                        <a:buFont typeface="Calibri"/>
                        <a:buNone/>
                      </a:pPr>
                      <a:r>
                        <a:rPr lang="en-US" sz="1400" b="1" u="none" strike="noStrike" cap="none" dirty="0">
                          <a:solidFill>
                            <a:srgbClr val="083470"/>
                          </a:solidFill>
                          <a:latin typeface="Calibri"/>
                          <a:ea typeface="Calibri"/>
                          <a:cs typeface="Calibri"/>
                          <a:sym typeface="Calibri"/>
                        </a:rPr>
                        <a:t>GTS &amp; PDA</a:t>
                      </a:r>
                      <a:endParaRPr sz="1400" b="1" u="none" strike="noStrike" cap="none" dirty="0">
                        <a:solidFill>
                          <a:srgbClr val="083470"/>
                        </a:solidFill>
                        <a:latin typeface="Calibri"/>
                        <a:ea typeface="Calibri"/>
                        <a:cs typeface="Calibri"/>
                        <a:sym typeface="Calibri"/>
                      </a:endParaRPr>
                    </a:p>
                  </a:txBody>
                  <a:tcPr marL="8525" marR="8525" marT="5675" marB="56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8"/>
                  </a:ext>
                </a:extLst>
              </a:tr>
              <a:tr h="431850">
                <a:tc>
                  <a:txBody>
                    <a:bodyPr/>
                    <a:lstStyle/>
                    <a:p>
                      <a:pPr marL="0" marR="0" lvl="0" indent="0" algn="l" rtl="0">
                        <a:lnSpc>
                          <a:spcPct val="100000"/>
                        </a:lnSpc>
                        <a:spcBef>
                          <a:spcPts val="0"/>
                        </a:spcBef>
                        <a:spcAft>
                          <a:spcPts val="0"/>
                        </a:spcAft>
                        <a:buClr>
                          <a:srgbClr val="083470"/>
                        </a:buClr>
                        <a:buSzPts val="1200"/>
                        <a:buFont typeface="Calibri"/>
                        <a:buNone/>
                      </a:pPr>
                      <a:r>
                        <a:rPr lang="en-US" sz="1400" b="1" u="none" strike="noStrike" cap="none" dirty="0">
                          <a:solidFill>
                            <a:srgbClr val="083470"/>
                          </a:solidFill>
                          <a:latin typeface="Calibri"/>
                          <a:ea typeface="Calibri"/>
                          <a:cs typeface="Calibri"/>
                          <a:sym typeface="Calibri"/>
                        </a:rPr>
                        <a:t>Japan</a:t>
                      </a:r>
                      <a:endParaRPr sz="1400" b="1" u="none" strike="noStrike" cap="none" dirty="0">
                        <a:solidFill>
                          <a:srgbClr val="083470"/>
                        </a:solidFill>
                        <a:latin typeface="Calibri"/>
                        <a:ea typeface="Calibri"/>
                        <a:cs typeface="Calibri"/>
                        <a:sym typeface="Calibri"/>
                      </a:endParaRPr>
                    </a:p>
                  </a:txBody>
                  <a:tcPr marL="8525" marR="8525" marT="5675" marB="5675" anchor="ctr">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83470"/>
                        </a:buClr>
                        <a:buSzPts val="1200"/>
                        <a:buFont typeface="Calibri"/>
                        <a:buNone/>
                      </a:pPr>
                      <a:r>
                        <a:rPr lang="en-US" sz="1400" b="1" u="none" strike="noStrike" cap="none" dirty="0">
                          <a:solidFill>
                            <a:srgbClr val="083470"/>
                          </a:solidFill>
                          <a:latin typeface="Calibri"/>
                          <a:ea typeface="Calibri"/>
                          <a:cs typeface="Calibri"/>
                          <a:sym typeface="Calibri"/>
                        </a:rPr>
                        <a:t>Japan Meteorological Agency (JMA)</a:t>
                      </a:r>
                      <a:endParaRPr sz="1400" b="1" u="none" strike="noStrike" cap="none" dirty="0">
                        <a:solidFill>
                          <a:srgbClr val="083470"/>
                        </a:solidFill>
                        <a:latin typeface="Calibri"/>
                        <a:ea typeface="Calibri"/>
                        <a:cs typeface="Calibri"/>
                        <a:sym typeface="Calibri"/>
                      </a:endParaRPr>
                    </a:p>
                  </a:txBody>
                  <a:tcPr marL="8525" marR="8525" marT="5675" marB="56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83470"/>
                        </a:buClr>
                        <a:buSzPts val="1200"/>
                        <a:buFont typeface="Calibri"/>
                        <a:buNone/>
                      </a:pPr>
                      <a:r>
                        <a:rPr lang="en-US" sz="1400" b="1" u="none" strike="noStrike" cap="none" dirty="0">
                          <a:solidFill>
                            <a:srgbClr val="083470"/>
                          </a:solidFill>
                          <a:latin typeface="Calibri"/>
                          <a:ea typeface="Calibri"/>
                          <a:cs typeface="Calibri"/>
                          <a:sym typeface="Calibri"/>
                        </a:rPr>
                        <a:t>WMO</a:t>
                      </a:r>
                      <a:endParaRPr sz="1400" b="1" u="none" strike="noStrike" cap="none" dirty="0">
                        <a:solidFill>
                          <a:srgbClr val="083470"/>
                        </a:solidFill>
                        <a:latin typeface="Calibri"/>
                        <a:ea typeface="Calibri"/>
                        <a:cs typeface="Calibri"/>
                        <a:sym typeface="Calibri"/>
                      </a:endParaRPr>
                    </a:p>
                  </a:txBody>
                  <a:tcPr marL="8525" marR="8525" marT="5675" marB="56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83470"/>
                        </a:buClr>
                        <a:buSzPts val="1200"/>
                        <a:buFont typeface="Calibri"/>
                        <a:buNone/>
                      </a:pPr>
                      <a:r>
                        <a:rPr lang="en-US" sz="1400" b="1" u="none" strike="noStrike" cap="none" dirty="0">
                          <a:solidFill>
                            <a:srgbClr val="083470"/>
                          </a:solidFill>
                          <a:latin typeface="Calibri"/>
                          <a:ea typeface="Calibri"/>
                          <a:cs typeface="Calibri"/>
                          <a:sym typeface="Calibri"/>
                        </a:rPr>
                        <a:t>GTS &amp; PDA</a:t>
                      </a:r>
                      <a:endParaRPr sz="1400" b="1" u="none" strike="noStrike" cap="none" dirty="0">
                        <a:solidFill>
                          <a:srgbClr val="083470"/>
                        </a:solidFill>
                        <a:latin typeface="Calibri"/>
                        <a:ea typeface="Calibri"/>
                        <a:cs typeface="Calibri"/>
                        <a:sym typeface="Calibri"/>
                      </a:endParaRPr>
                    </a:p>
                  </a:txBody>
                  <a:tcPr marL="8525" marR="8525" marT="5675" marB="56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09"/>
                  </a:ext>
                </a:extLst>
              </a:tr>
              <a:tr h="431850">
                <a:tc>
                  <a:txBody>
                    <a:bodyPr/>
                    <a:lstStyle/>
                    <a:p>
                      <a:pPr marL="0" marR="0" lvl="0" indent="0" algn="l" rtl="0">
                        <a:lnSpc>
                          <a:spcPct val="100000"/>
                        </a:lnSpc>
                        <a:spcBef>
                          <a:spcPts val="0"/>
                        </a:spcBef>
                        <a:spcAft>
                          <a:spcPts val="0"/>
                        </a:spcAft>
                        <a:buClr>
                          <a:srgbClr val="083470"/>
                        </a:buClr>
                        <a:buSzPts val="1200"/>
                        <a:buFont typeface="Calibri"/>
                        <a:buNone/>
                      </a:pPr>
                      <a:r>
                        <a:rPr lang="en-US" sz="1400" b="1" u="none" strike="noStrike" cap="none" dirty="0">
                          <a:solidFill>
                            <a:srgbClr val="083470"/>
                          </a:solidFill>
                          <a:latin typeface="Calibri"/>
                          <a:ea typeface="Calibri"/>
                          <a:cs typeface="Calibri"/>
                          <a:sym typeface="Calibri"/>
                        </a:rPr>
                        <a:t>Korea</a:t>
                      </a:r>
                      <a:endParaRPr sz="1400" b="1" u="none" strike="noStrike" cap="none" dirty="0">
                        <a:solidFill>
                          <a:srgbClr val="083470"/>
                        </a:solidFill>
                        <a:latin typeface="Calibri"/>
                        <a:ea typeface="Calibri"/>
                        <a:cs typeface="Calibri"/>
                        <a:sym typeface="Calibri"/>
                      </a:endParaRPr>
                    </a:p>
                  </a:txBody>
                  <a:tcPr marL="8525" marR="8525" marT="5675" marB="5675" anchor="ctr">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83470"/>
                        </a:buClr>
                        <a:buSzPts val="1200"/>
                        <a:buFont typeface="Calibri"/>
                        <a:buNone/>
                      </a:pPr>
                      <a:r>
                        <a:rPr lang="en-US" sz="1400" b="1" u="none" strike="noStrike" cap="none" dirty="0">
                          <a:solidFill>
                            <a:srgbClr val="083470"/>
                          </a:solidFill>
                          <a:latin typeface="Calibri"/>
                          <a:ea typeface="Calibri"/>
                          <a:cs typeface="Calibri"/>
                          <a:sym typeface="Calibri"/>
                        </a:rPr>
                        <a:t>Korea Meteorological Administration (KMA)</a:t>
                      </a:r>
                      <a:endParaRPr sz="1400" b="1" u="none" strike="noStrike" cap="none" dirty="0">
                        <a:solidFill>
                          <a:srgbClr val="083470"/>
                        </a:solidFill>
                        <a:latin typeface="Calibri"/>
                        <a:ea typeface="Calibri"/>
                        <a:cs typeface="Calibri"/>
                        <a:sym typeface="Calibri"/>
                      </a:endParaRPr>
                    </a:p>
                  </a:txBody>
                  <a:tcPr marL="8525" marR="8525" marT="5675" marB="56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83470"/>
                        </a:buClr>
                        <a:buSzPts val="1200"/>
                        <a:buFont typeface="Calibri"/>
                        <a:buNone/>
                      </a:pPr>
                      <a:r>
                        <a:rPr lang="en-US" sz="1400" b="1" u="none" strike="noStrike" cap="none" dirty="0">
                          <a:solidFill>
                            <a:srgbClr val="083470"/>
                          </a:solidFill>
                          <a:latin typeface="Calibri"/>
                          <a:ea typeface="Calibri"/>
                          <a:cs typeface="Calibri"/>
                          <a:sym typeface="Calibri"/>
                        </a:rPr>
                        <a:t>WMO &amp; CGMS</a:t>
                      </a:r>
                      <a:endParaRPr sz="1400" b="1" u="none" strike="noStrike" cap="none" dirty="0">
                        <a:solidFill>
                          <a:srgbClr val="083470"/>
                        </a:solidFill>
                        <a:latin typeface="Calibri"/>
                        <a:ea typeface="Calibri"/>
                        <a:cs typeface="Calibri"/>
                        <a:sym typeface="Calibri"/>
                      </a:endParaRPr>
                    </a:p>
                  </a:txBody>
                  <a:tcPr marL="8525" marR="8525" marT="5675" marB="56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83470"/>
                        </a:buClr>
                        <a:buSzPts val="1200"/>
                        <a:buFont typeface="Calibri"/>
                        <a:buNone/>
                      </a:pPr>
                      <a:r>
                        <a:rPr lang="en-US" sz="1400" b="1" u="none" strike="noStrike" cap="none" dirty="0">
                          <a:solidFill>
                            <a:srgbClr val="083470"/>
                          </a:solidFill>
                          <a:latin typeface="Calibri"/>
                          <a:ea typeface="Calibri"/>
                          <a:cs typeface="Calibri"/>
                          <a:sym typeface="Calibri"/>
                        </a:rPr>
                        <a:t>GTS &amp; PDA</a:t>
                      </a:r>
                      <a:endParaRPr sz="1400" b="1" u="none" strike="noStrike" cap="none" dirty="0">
                        <a:solidFill>
                          <a:srgbClr val="083470"/>
                        </a:solidFill>
                        <a:latin typeface="Calibri"/>
                        <a:ea typeface="Calibri"/>
                        <a:cs typeface="Calibri"/>
                        <a:sym typeface="Calibri"/>
                      </a:endParaRPr>
                    </a:p>
                  </a:txBody>
                  <a:tcPr marL="8525" marR="8525" marT="5675" marB="56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0"/>
                  </a:ext>
                </a:extLst>
              </a:tr>
              <a:tr h="431850">
                <a:tc>
                  <a:txBody>
                    <a:bodyPr/>
                    <a:lstStyle/>
                    <a:p>
                      <a:pPr marL="0" marR="0" lvl="0" indent="0" algn="l" rtl="0">
                        <a:lnSpc>
                          <a:spcPct val="100000"/>
                        </a:lnSpc>
                        <a:spcBef>
                          <a:spcPts val="0"/>
                        </a:spcBef>
                        <a:spcAft>
                          <a:spcPts val="0"/>
                        </a:spcAft>
                        <a:buClr>
                          <a:srgbClr val="083470"/>
                        </a:buClr>
                        <a:buSzPts val="1200"/>
                        <a:buFont typeface="Calibri"/>
                        <a:buNone/>
                      </a:pPr>
                      <a:r>
                        <a:rPr lang="en-US" sz="1400" b="1" u="none" strike="noStrike" cap="none" dirty="0">
                          <a:solidFill>
                            <a:srgbClr val="083470"/>
                          </a:solidFill>
                          <a:latin typeface="Calibri"/>
                          <a:ea typeface="Calibri"/>
                          <a:cs typeface="Calibri"/>
                          <a:sym typeface="Calibri"/>
                        </a:rPr>
                        <a:t>New Zealand</a:t>
                      </a:r>
                      <a:endParaRPr sz="1400" b="1" u="none" strike="noStrike" cap="none" dirty="0">
                        <a:solidFill>
                          <a:srgbClr val="083470"/>
                        </a:solidFill>
                        <a:latin typeface="Calibri"/>
                        <a:ea typeface="Calibri"/>
                        <a:cs typeface="Calibri"/>
                        <a:sym typeface="Calibri"/>
                      </a:endParaRPr>
                    </a:p>
                  </a:txBody>
                  <a:tcPr marL="8525" marR="8525" marT="5675" marB="5675" anchor="ctr">
                    <a:lnL w="9525" cap="flat" cmpd="sng">
                      <a:solidFill>
                        <a:srgbClr val="000000"/>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83470"/>
                        </a:buClr>
                        <a:buSzPts val="1200"/>
                        <a:buFont typeface="Calibri"/>
                        <a:buNone/>
                      </a:pPr>
                      <a:r>
                        <a:rPr lang="en-US" sz="1400" b="1" u="none" strike="noStrike" cap="none" dirty="0">
                          <a:solidFill>
                            <a:srgbClr val="083470"/>
                          </a:solidFill>
                          <a:latin typeface="Calibri"/>
                          <a:ea typeface="Calibri"/>
                          <a:cs typeface="Calibri"/>
                          <a:sym typeface="Calibri"/>
                        </a:rPr>
                        <a:t>Meteorological Service of New Zealand (MetService)</a:t>
                      </a:r>
                      <a:endParaRPr sz="1400" b="1" u="none" strike="noStrike" cap="none" dirty="0">
                        <a:solidFill>
                          <a:srgbClr val="083470"/>
                        </a:solidFill>
                        <a:latin typeface="Calibri"/>
                        <a:ea typeface="Calibri"/>
                        <a:cs typeface="Calibri"/>
                        <a:sym typeface="Calibri"/>
                      </a:endParaRPr>
                    </a:p>
                  </a:txBody>
                  <a:tcPr marL="8525" marR="8525" marT="5675" marB="56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83470"/>
                        </a:buClr>
                        <a:buSzPts val="1200"/>
                        <a:buFont typeface="Calibri"/>
                        <a:buNone/>
                      </a:pPr>
                      <a:r>
                        <a:rPr lang="en-US" sz="1400" b="1" u="none" strike="noStrike" cap="none" dirty="0">
                          <a:solidFill>
                            <a:srgbClr val="083470"/>
                          </a:solidFill>
                          <a:latin typeface="Calibri"/>
                          <a:ea typeface="Calibri"/>
                          <a:cs typeface="Calibri"/>
                          <a:sym typeface="Calibri"/>
                        </a:rPr>
                        <a:t>WMO</a:t>
                      </a:r>
                      <a:endParaRPr sz="1400" b="1" u="none" strike="noStrike" cap="none" dirty="0">
                        <a:solidFill>
                          <a:srgbClr val="083470"/>
                        </a:solidFill>
                        <a:latin typeface="Calibri"/>
                        <a:ea typeface="Calibri"/>
                        <a:cs typeface="Calibri"/>
                        <a:sym typeface="Calibri"/>
                      </a:endParaRPr>
                    </a:p>
                  </a:txBody>
                  <a:tcPr marL="8525" marR="8525" marT="5675" marB="56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83470"/>
                        </a:buClr>
                        <a:buSzPts val="1200"/>
                        <a:buFont typeface="Calibri"/>
                        <a:buNone/>
                      </a:pPr>
                      <a:r>
                        <a:rPr lang="en-US" sz="1400" b="1" u="none" strike="noStrike" cap="none" dirty="0">
                          <a:solidFill>
                            <a:srgbClr val="083470"/>
                          </a:solidFill>
                          <a:latin typeface="Calibri"/>
                          <a:ea typeface="Calibri"/>
                          <a:cs typeface="Calibri"/>
                          <a:sym typeface="Calibri"/>
                        </a:rPr>
                        <a:t>GTS</a:t>
                      </a:r>
                      <a:endParaRPr sz="1400" b="1" u="none" strike="noStrike" cap="none" dirty="0">
                        <a:solidFill>
                          <a:srgbClr val="083470"/>
                        </a:solidFill>
                        <a:latin typeface="Calibri"/>
                        <a:ea typeface="Calibri"/>
                        <a:cs typeface="Calibri"/>
                        <a:sym typeface="Calibri"/>
                      </a:endParaRPr>
                    </a:p>
                  </a:txBody>
                  <a:tcPr marL="8525" marR="8525" marT="5675" marB="5675" anchor="ctr">
                    <a:lnL w="9525" cap="flat" cmpd="sng">
                      <a:solidFill>
                        <a:srgbClr val="CCCCCC"/>
                      </a:solidFill>
                      <a:prstDash val="solid"/>
                      <a:round/>
                      <a:headEnd type="none" w="sm" len="sm"/>
                      <a:tailEnd type="none" w="sm" len="sm"/>
                    </a:lnL>
                    <a:lnR w="9525" cap="flat" cmpd="sng">
                      <a:solidFill>
                        <a:srgbClr val="CCCCCC"/>
                      </a:solidFill>
                      <a:prstDash val="solid"/>
                      <a:round/>
                      <a:headEnd type="none" w="sm" len="sm"/>
                      <a:tailEnd type="none" w="sm" len="sm"/>
                    </a:lnR>
                    <a:lnT w="9525" cap="flat" cmpd="sng">
                      <a:solidFill>
                        <a:srgbClr val="CCCCCC"/>
                      </a:solidFill>
                      <a:prstDash val="solid"/>
                      <a:round/>
                      <a:headEnd type="none" w="sm" len="sm"/>
                      <a:tailEnd type="none" w="sm" len="sm"/>
                    </a:lnT>
                    <a:lnB w="9525" cap="flat" cmpd="sng">
                      <a:solidFill>
                        <a:srgbClr val="CCCCCC"/>
                      </a:solidFill>
                      <a:prstDash val="solid"/>
                      <a:round/>
                      <a:headEnd type="none" w="sm" len="sm"/>
                      <a:tailEnd type="none" w="sm" len="sm"/>
                    </a:lnB>
                  </a:tcPr>
                </a:tc>
                <a:extLst>
                  <a:ext uri="{0D108BD9-81ED-4DB2-BD59-A6C34878D82A}">
                    <a16:rowId xmlns:a16="http://schemas.microsoft.com/office/drawing/2014/main" val="10011"/>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g114e0ea71e0_0_35"/>
          <p:cNvSpPr txBox="1">
            <a:spLocks noGrp="1"/>
          </p:cNvSpPr>
          <p:nvPr>
            <p:ph type="title"/>
          </p:nvPr>
        </p:nvSpPr>
        <p:spPr>
          <a:xfrm>
            <a:off x="514936" y="-119995"/>
            <a:ext cx="7400400" cy="792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3200"/>
              <a:buNone/>
            </a:pPr>
            <a:r>
              <a:rPr lang="en-US" dirty="0">
                <a:solidFill>
                  <a:srgbClr val="002060"/>
                </a:solidFill>
              </a:rPr>
              <a:t>Data Impact Assessments:</a:t>
            </a:r>
            <a:endParaRPr dirty="0">
              <a:solidFill>
                <a:srgbClr val="002060"/>
              </a:solidFill>
            </a:endParaRPr>
          </a:p>
        </p:txBody>
      </p:sp>
      <p:sp>
        <p:nvSpPr>
          <p:cNvPr id="192" name="Google Shape;192;g114e0ea71e0_0_35"/>
          <p:cNvSpPr txBox="1">
            <a:spLocks noGrp="1"/>
          </p:cNvSpPr>
          <p:nvPr>
            <p:ph type="body" idx="1"/>
          </p:nvPr>
        </p:nvSpPr>
        <p:spPr>
          <a:xfrm>
            <a:off x="457200" y="774843"/>
            <a:ext cx="8496800" cy="4876200"/>
          </a:xfrm>
          <a:prstGeom prst="rect">
            <a:avLst/>
          </a:prstGeom>
          <a:noFill/>
          <a:ln>
            <a:noFill/>
          </a:ln>
        </p:spPr>
        <p:txBody>
          <a:bodyPr spcFirstLastPara="1" wrap="square" lIns="0" tIns="0" rIns="0" bIns="0" anchor="t" anchorCtr="0">
            <a:noAutofit/>
          </a:bodyPr>
          <a:lstStyle/>
          <a:p>
            <a:pPr marL="457200" lvl="0" indent="-374650" algn="l" rtl="0">
              <a:lnSpc>
                <a:spcPct val="90000"/>
              </a:lnSpc>
              <a:spcBef>
                <a:spcPts val="1000"/>
              </a:spcBef>
              <a:spcAft>
                <a:spcPts val="0"/>
              </a:spcAft>
              <a:buSzPts val="2300"/>
              <a:buChar char="•"/>
            </a:pPr>
            <a:r>
              <a:rPr lang="en-US" sz="2300" dirty="0"/>
              <a:t>Initial NOAA assessment of NWP impact during a 45-day period in DO-2 (1300 profiles/day) showed mixed results with small amplitudes. U.S. Navy impact assessment showed a positive impact.* </a:t>
            </a:r>
            <a:endParaRPr sz="2300" dirty="0"/>
          </a:p>
          <a:p>
            <a:pPr marL="457200" lvl="0" indent="-374650" algn="l" rtl="0">
              <a:lnSpc>
                <a:spcPct val="90000"/>
              </a:lnSpc>
              <a:spcBef>
                <a:spcPts val="1000"/>
              </a:spcBef>
              <a:spcAft>
                <a:spcPts val="0"/>
              </a:spcAft>
              <a:buSzPts val="2300"/>
              <a:buChar char="•"/>
            </a:pPr>
            <a:r>
              <a:rPr lang="en-US" sz="2300" dirty="0"/>
              <a:t>These results were sufficient to approve moving to operational status in NWP (May 2021).</a:t>
            </a:r>
            <a:endParaRPr sz="2300" dirty="0"/>
          </a:p>
          <a:p>
            <a:pPr marL="457200" lvl="0" indent="-374650" algn="l" rtl="0">
              <a:lnSpc>
                <a:spcPct val="90000"/>
              </a:lnSpc>
              <a:spcBef>
                <a:spcPts val="1000"/>
              </a:spcBef>
              <a:spcAft>
                <a:spcPts val="0"/>
              </a:spcAft>
              <a:buSzPts val="2300"/>
              <a:buChar char="•"/>
            </a:pPr>
            <a:r>
              <a:rPr lang="en-US" sz="2300" dirty="0"/>
              <a:t>New impact assessments using DO-3 data (3000 profiles/day) are underway and using DO-4 (6000 profiles/day) are underway.</a:t>
            </a:r>
            <a:endParaRPr sz="2300" dirty="0"/>
          </a:p>
          <a:p>
            <a:pPr marL="457200" lvl="0" indent="-374650" algn="l" rtl="0">
              <a:lnSpc>
                <a:spcPct val="90000"/>
              </a:lnSpc>
              <a:spcBef>
                <a:spcPts val="1000"/>
              </a:spcBef>
              <a:spcAft>
                <a:spcPts val="0"/>
              </a:spcAft>
              <a:buSzPts val="2300"/>
              <a:buChar char="•"/>
            </a:pPr>
            <a:r>
              <a:rPr lang="en-US" sz="2300" dirty="0"/>
              <a:t>Established a team in NESDIS tasked with continued assessment of commercial RO data for quality, NWP impact, and space weather utility. </a:t>
            </a:r>
            <a:endParaRPr sz="2300" dirty="0"/>
          </a:p>
          <a:p>
            <a:pPr marL="457200" lvl="0" indent="-374650" algn="l" rtl="0">
              <a:lnSpc>
                <a:spcPct val="90000"/>
              </a:lnSpc>
              <a:spcBef>
                <a:spcPts val="1000"/>
              </a:spcBef>
              <a:spcAft>
                <a:spcPts val="0"/>
              </a:spcAft>
              <a:buSzPts val="2300"/>
              <a:buChar char="•"/>
            </a:pPr>
            <a:r>
              <a:rPr lang="en-US" sz="2300" dirty="0"/>
              <a:t>NWP system tuning to extract increased benefit will be implemented in future releases of GFS.</a:t>
            </a:r>
            <a:endParaRPr sz="1500" dirty="0"/>
          </a:p>
        </p:txBody>
      </p:sp>
      <p:sp>
        <p:nvSpPr>
          <p:cNvPr id="193" name="Google Shape;193;g114e0ea71e0_0_35"/>
          <p:cNvSpPr txBox="1"/>
          <p:nvPr/>
        </p:nvSpPr>
        <p:spPr>
          <a:xfrm>
            <a:off x="808850" y="5866800"/>
            <a:ext cx="6926400" cy="406200"/>
          </a:xfrm>
          <a:prstGeom prst="rect">
            <a:avLst/>
          </a:prstGeom>
          <a:noFill/>
          <a:ln>
            <a:noFill/>
          </a:ln>
        </p:spPr>
        <p:txBody>
          <a:bodyPr spcFirstLastPara="1" wrap="square" lIns="91425" tIns="91425" rIns="91425" bIns="91425" anchor="t" anchorCtr="0">
            <a:spAutoFit/>
          </a:bodyPr>
          <a:lstStyle/>
          <a:p>
            <a:pPr marL="0" marR="0" lvl="0" indent="0" algn="l" rtl="0">
              <a:lnSpc>
                <a:spcPct val="90000"/>
              </a:lnSpc>
              <a:spcBef>
                <a:spcPts val="560"/>
              </a:spcBef>
              <a:spcAft>
                <a:spcPts val="0"/>
              </a:spcAft>
              <a:buClr>
                <a:srgbClr val="000000"/>
              </a:buClr>
              <a:buSzPts val="1600"/>
              <a:buFont typeface="Arial"/>
              <a:buNone/>
            </a:pPr>
            <a:r>
              <a:rPr lang="en-US" sz="1600" b="0" i="0" u="none" strike="noStrike" cap="none" dirty="0">
                <a:solidFill>
                  <a:srgbClr val="07336F"/>
                </a:solidFill>
                <a:latin typeface="Arial"/>
                <a:ea typeface="Arial"/>
                <a:cs typeface="Arial"/>
                <a:sym typeface="Arial"/>
              </a:rPr>
              <a:t>* Full Congressional Cost/Benefit Report is available on the </a:t>
            </a:r>
            <a:r>
              <a:rPr lang="en-US" sz="1600" b="0" i="0" u="sng" strike="noStrike" cap="none" dirty="0">
                <a:solidFill>
                  <a:schemeClr val="hlink"/>
                </a:solidFill>
                <a:latin typeface="Arial"/>
                <a:ea typeface="Arial"/>
                <a:cs typeface="Arial"/>
                <a:sym typeface="Arial"/>
                <a:hlinkClick r:id="rId3"/>
              </a:rPr>
              <a:t>OSC Website</a:t>
            </a:r>
            <a:endParaRPr sz="1400" b="0" i="0" u="none" strike="noStrike" cap="none" dirty="0">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g1153dc8c21b_0_6"/>
          <p:cNvSpPr txBox="1">
            <a:spLocks noGrp="1"/>
          </p:cNvSpPr>
          <p:nvPr>
            <p:ph type="title"/>
          </p:nvPr>
        </p:nvSpPr>
        <p:spPr>
          <a:xfrm>
            <a:off x="467960" y="30957"/>
            <a:ext cx="7400400" cy="792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3200"/>
              <a:buNone/>
            </a:pPr>
            <a:r>
              <a:rPr lang="en-US" sz="4000" dirty="0">
                <a:solidFill>
                  <a:srgbClr val="002060"/>
                </a:solidFill>
              </a:rPr>
              <a:t>Next steps:</a:t>
            </a:r>
            <a:endParaRPr sz="4000" dirty="0">
              <a:solidFill>
                <a:srgbClr val="002060"/>
              </a:solidFill>
            </a:endParaRPr>
          </a:p>
        </p:txBody>
      </p:sp>
      <p:sp>
        <p:nvSpPr>
          <p:cNvPr id="249" name="Google Shape;249;g1153dc8c21b_0_6"/>
          <p:cNvSpPr txBox="1">
            <a:spLocks noGrp="1"/>
          </p:cNvSpPr>
          <p:nvPr>
            <p:ph type="body" idx="1"/>
          </p:nvPr>
        </p:nvSpPr>
        <p:spPr>
          <a:xfrm>
            <a:off x="752888" y="1219200"/>
            <a:ext cx="7933800" cy="4953000"/>
          </a:xfrm>
          <a:prstGeom prst="rect">
            <a:avLst/>
          </a:prstGeom>
          <a:noFill/>
          <a:ln>
            <a:noFill/>
          </a:ln>
        </p:spPr>
        <p:txBody>
          <a:bodyPr spcFirstLastPara="1" wrap="square" lIns="0" tIns="0" rIns="0" bIns="0" anchor="t" anchorCtr="0">
            <a:normAutofit/>
          </a:bodyPr>
          <a:lstStyle/>
          <a:p>
            <a:pPr marL="457200" lvl="0" indent="-406400" algn="l" rtl="0">
              <a:lnSpc>
                <a:spcPct val="100000"/>
              </a:lnSpc>
              <a:spcBef>
                <a:spcPts val="560"/>
              </a:spcBef>
              <a:spcAft>
                <a:spcPts val="0"/>
              </a:spcAft>
              <a:buSzPts val="2800"/>
              <a:buChar char="•"/>
            </a:pPr>
            <a:r>
              <a:rPr lang="en-US" dirty="0"/>
              <a:t>2QFY2022: DO-4 Award   </a:t>
            </a:r>
            <a:endParaRPr dirty="0"/>
          </a:p>
          <a:p>
            <a:pPr marL="457200" lvl="0" indent="-228600" algn="l" rtl="0">
              <a:lnSpc>
                <a:spcPct val="100000"/>
              </a:lnSpc>
              <a:spcBef>
                <a:spcPts val="560"/>
              </a:spcBef>
              <a:spcAft>
                <a:spcPts val="0"/>
              </a:spcAft>
              <a:buSzPts val="2800"/>
              <a:buNone/>
            </a:pPr>
            <a:endParaRPr dirty="0"/>
          </a:p>
          <a:p>
            <a:pPr marL="457200" lvl="0" indent="-406400" algn="l" rtl="0">
              <a:lnSpc>
                <a:spcPct val="100000"/>
              </a:lnSpc>
              <a:spcBef>
                <a:spcPts val="560"/>
              </a:spcBef>
              <a:spcAft>
                <a:spcPts val="0"/>
              </a:spcAft>
              <a:buClr>
                <a:srgbClr val="07336F"/>
              </a:buClr>
              <a:buSzPts val="2800"/>
              <a:buChar char="•"/>
            </a:pPr>
            <a:r>
              <a:rPr lang="en-US" dirty="0"/>
              <a:t>4QFY2022: Award Space Weather (SpWx) Pilot Project</a:t>
            </a:r>
            <a:endParaRPr dirty="0"/>
          </a:p>
          <a:p>
            <a:pPr marL="457200" lvl="0" indent="-228600" algn="l" rtl="0">
              <a:lnSpc>
                <a:spcPct val="100000"/>
              </a:lnSpc>
              <a:spcBef>
                <a:spcPts val="560"/>
              </a:spcBef>
              <a:spcAft>
                <a:spcPts val="0"/>
              </a:spcAft>
              <a:buClr>
                <a:srgbClr val="07336F"/>
              </a:buClr>
              <a:buSzPts val="2800"/>
              <a:buNone/>
            </a:pPr>
            <a:endParaRPr dirty="0"/>
          </a:p>
          <a:p>
            <a:pPr marL="457200" lvl="0" indent="-406400" algn="l" rtl="0">
              <a:lnSpc>
                <a:spcPct val="100000"/>
              </a:lnSpc>
              <a:spcBef>
                <a:spcPts val="560"/>
              </a:spcBef>
              <a:spcAft>
                <a:spcPts val="0"/>
              </a:spcAft>
              <a:buClr>
                <a:srgbClr val="07336F"/>
              </a:buClr>
              <a:buSzPts val="2800"/>
              <a:buChar char="•"/>
            </a:pPr>
            <a:r>
              <a:rPr lang="en-US" dirty="0"/>
              <a:t>4QFY2022: DO-5 Award</a:t>
            </a:r>
            <a:endParaRPr dirty="0"/>
          </a:p>
          <a:p>
            <a:pPr marL="457200" lvl="0" indent="-228600" algn="l" rtl="0">
              <a:lnSpc>
                <a:spcPct val="100000"/>
              </a:lnSpc>
              <a:spcBef>
                <a:spcPts val="560"/>
              </a:spcBef>
              <a:spcAft>
                <a:spcPts val="0"/>
              </a:spcAft>
              <a:buSzPts val="2800"/>
              <a:buNone/>
            </a:pPr>
            <a:endParaRPr dirty="0"/>
          </a:p>
          <a:p>
            <a:pPr marL="457200" lvl="0" indent="-406400" algn="l" rtl="0">
              <a:lnSpc>
                <a:spcPct val="100000"/>
              </a:lnSpc>
              <a:spcBef>
                <a:spcPts val="560"/>
              </a:spcBef>
              <a:spcAft>
                <a:spcPts val="0"/>
              </a:spcAft>
              <a:buSzPts val="2800"/>
              <a:buChar char="•"/>
            </a:pPr>
            <a:r>
              <a:rPr lang="en-US" dirty="0"/>
              <a:t>3QFY2023: IDIQ-2 Award</a:t>
            </a:r>
            <a:endParaRPr dirty="0"/>
          </a:p>
          <a:p>
            <a:pPr marL="457200" lvl="0" indent="-228600" algn="l" rtl="0">
              <a:lnSpc>
                <a:spcPct val="100000"/>
              </a:lnSpc>
              <a:spcBef>
                <a:spcPts val="560"/>
              </a:spcBef>
              <a:spcAft>
                <a:spcPts val="0"/>
              </a:spcAft>
              <a:buSzPts val="2800"/>
              <a:buNone/>
            </a:pPr>
            <a:endParaRPr dirty="0"/>
          </a:p>
        </p:txBody>
      </p:sp>
      <p:pic>
        <p:nvPicPr>
          <p:cNvPr id="250" name="Google Shape;250;g1153dc8c21b_0_6" descr="Image result for checkmark"/>
          <p:cNvPicPr preferRelativeResize="0"/>
          <p:nvPr/>
        </p:nvPicPr>
        <p:blipFill rotWithShape="1">
          <a:blip r:embed="rId3">
            <a:alphaModFix/>
          </a:blip>
          <a:srcRect/>
          <a:stretch/>
        </p:blipFill>
        <p:spPr>
          <a:xfrm>
            <a:off x="5549968" y="892797"/>
            <a:ext cx="1007607" cy="100760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36"/>
          <p:cNvSpPr txBox="1">
            <a:spLocks noGrp="1"/>
          </p:cNvSpPr>
          <p:nvPr>
            <p:ph type="title"/>
          </p:nvPr>
        </p:nvSpPr>
        <p:spPr>
          <a:xfrm>
            <a:off x="628650" y="2766151"/>
            <a:ext cx="7886700" cy="13257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Clr>
                <a:srgbClr val="083470"/>
              </a:buClr>
              <a:buSzPts val="4800"/>
              <a:buFont typeface="Arial"/>
              <a:buNone/>
            </a:pPr>
            <a:r>
              <a:rPr lang="en-US" sz="4800" dirty="0">
                <a:solidFill>
                  <a:srgbClr val="083470"/>
                </a:solidFill>
              </a:rPr>
              <a:t>Backup Material</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sp>
        <p:nvSpPr>
          <p:cNvPr id="260" name="Google Shape;260;p37"/>
          <p:cNvSpPr txBox="1">
            <a:spLocks noGrp="1"/>
          </p:cNvSpPr>
          <p:nvPr>
            <p:ph type="title"/>
          </p:nvPr>
        </p:nvSpPr>
        <p:spPr>
          <a:xfrm>
            <a:off x="376863" y="-93555"/>
            <a:ext cx="8678639" cy="82706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800"/>
              <a:buNone/>
            </a:pPr>
            <a:r>
              <a:rPr lang="en-US" sz="2800" dirty="0">
                <a:solidFill>
                  <a:srgbClr val="002060"/>
                </a:solidFill>
              </a:rPr>
              <a:t>Questions posed by the SAT Co-chairs</a:t>
            </a:r>
            <a:r>
              <a:rPr lang="en-US" sz="2800" b="1" dirty="0">
                <a:solidFill>
                  <a:srgbClr val="083470"/>
                </a:solidFill>
              </a:rPr>
              <a:t>:</a:t>
            </a:r>
            <a:endParaRPr sz="2800" b="1" dirty="0">
              <a:solidFill>
                <a:srgbClr val="083470"/>
              </a:solidFill>
            </a:endParaRPr>
          </a:p>
        </p:txBody>
      </p:sp>
      <p:sp>
        <p:nvSpPr>
          <p:cNvPr id="261" name="Google Shape;261;p37"/>
          <p:cNvSpPr txBox="1">
            <a:spLocks noGrp="1"/>
          </p:cNvSpPr>
          <p:nvPr>
            <p:ph type="body" idx="1"/>
          </p:nvPr>
        </p:nvSpPr>
        <p:spPr>
          <a:xfrm>
            <a:off x="448574" y="641531"/>
            <a:ext cx="8538900" cy="5623200"/>
          </a:xfrm>
          <a:prstGeom prst="rect">
            <a:avLst/>
          </a:prstGeom>
          <a:noFill/>
          <a:ln>
            <a:noFill/>
          </a:ln>
        </p:spPr>
        <p:txBody>
          <a:bodyPr spcFirstLastPara="1" wrap="square" lIns="91425" tIns="45700" rIns="91425" bIns="45700" anchor="t" anchorCtr="0">
            <a:noAutofit/>
          </a:bodyPr>
          <a:lstStyle/>
          <a:p>
            <a:pPr marL="76200" lvl="0" indent="0" algn="l" rtl="0">
              <a:lnSpc>
                <a:spcPct val="90000"/>
              </a:lnSpc>
              <a:spcBef>
                <a:spcPts val="750"/>
              </a:spcBef>
              <a:spcAft>
                <a:spcPts val="0"/>
              </a:spcAft>
              <a:buClr>
                <a:srgbClr val="002060"/>
              </a:buClr>
              <a:buSzPts val="2400"/>
              <a:buNone/>
            </a:pPr>
            <a:r>
              <a:rPr lang="en-US" sz="2000" dirty="0">
                <a:solidFill>
                  <a:srgbClr val="002060"/>
                </a:solidFill>
              </a:rPr>
              <a:t>1.  How many soundings per day are required?</a:t>
            </a:r>
            <a:endParaRPr dirty="0"/>
          </a:p>
          <a:p>
            <a:pPr marL="76200" lvl="0" indent="0" algn="l" rtl="0">
              <a:lnSpc>
                <a:spcPct val="90000"/>
              </a:lnSpc>
              <a:spcBef>
                <a:spcPts val="750"/>
              </a:spcBef>
              <a:spcAft>
                <a:spcPts val="0"/>
              </a:spcAft>
              <a:buClr>
                <a:srgbClr val="002060"/>
              </a:buClr>
              <a:buSzPts val="2400"/>
              <a:buNone/>
            </a:pPr>
            <a:r>
              <a:rPr lang="en-US" sz="2000" dirty="0">
                <a:solidFill>
                  <a:srgbClr val="002060"/>
                </a:solidFill>
              </a:rPr>
              <a:t>2.  Is there an upper limit on the number of soundings that would be useful for NWP?  Is there a knee in the curve to maximize cost-benefit?</a:t>
            </a:r>
            <a:endParaRPr dirty="0"/>
          </a:p>
          <a:p>
            <a:pPr marL="76200" lvl="0" indent="0" algn="l" rtl="0">
              <a:lnSpc>
                <a:spcPct val="90000"/>
              </a:lnSpc>
              <a:spcBef>
                <a:spcPts val="750"/>
              </a:spcBef>
              <a:spcAft>
                <a:spcPts val="0"/>
              </a:spcAft>
              <a:buClr>
                <a:srgbClr val="002060"/>
              </a:buClr>
              <a:buSzPts val="2400"/>
              <a:buNone/>
            </a:pPr>
            <a:r>
              <a:rPr lang="en-US" sz="2000" dirty="0">
                <a:solidFill>
                  <a:srgbClr val="002060"/>
                </a:solidFill>
              </a:rPr>
              <a:t>3.  Is there a minimum number that needs to be provided by US Government sources?</a:t>
            </a:r>
            <a:endParaRPr dirty="0"/>
          </a:p>
          <a:p>
            <a:pPr marL="76200" lvl="0" indent="0" algn="l" rtl="0">
              <a:lnSpc>
                <a:spcPct val="90000"/>
              </a:lnSpc>
              <a:spcBef>
                <a:spcPts val="750"/>
              </a:spcBef>
              <a:spcAft>
                <a:spcPts val="0"/>
              </a:spcAft>
              <a:buClr>
                <a:srgbClr val="002060"/>
              </a:buClr>
              <a:buSzPts val="2400"/>
              <a:buNone/>
            </a:pPr>
            <a:r>
              <a:rPr lang="en-US" sz="2000" dirty="0">
                <a:solidFill>
                  <a:srgbClr val="002060"/>
                </a:solidFill>
              </a:rPr>
              <a:t>.4.  What is the global coverage needed (e.g., polar, equatorial, uniform globally, etc.)?</a:t>
            </a:r>
            <a:endParaRPr dirty="0"/>
          </a:p>
          <a:p>
            <a:pPr marL="76200" lvl="0" indent="0" algn="l" rtl="0">
              <a:lnSpc>
                <a:spcPct val="90000"/>
              </a:lnSpc>
              <a:spcBef>
                <a:spcPts val="750"/>
              </a:spcBef>
              <a:spcAft>
                <a:spcPts val="0"/>
              </a:spcAft>
              <a:buClr>
                <a:srgbClr val="002060"/>
              </a:buClr>
              <a:buSzPts val="2400"/>
              <a:buNone/>
            </a:pPr>
            <a:r>
              <a:rPr lang="en-US" sz="2000" dirty="0">
                <a:solidFill>
                  <a:srgbClr val="002060"/>
                </a:solidFill>
              </a:rPr>
              <a:t>.5.  What is the quality of data needed and what auxiliary data should be provided?</a:t>
            </a:r>
            <a:endParaRPr dirty="0"/>
          </a:p>
          <a:p>
            <a:pPr marL="76200" lvl="0" indent="0" algn="l" rtl="0">
              <a:lnSpc>
                <a:spcPct val="90000"/>
              </a:lnSpc>
              <a:spcBef>
                <a:spcPts val="750"/>
              </a:spcBef>
              <a:spcAft>
                <a:spcPts val="0"/>
              </a:spcAft>
              <a:buClr>
                <a:srgbClr val="002060"/>
              </a:buClr>
              <a:buSzPts val="2400"/>
              <a:buNone/>
            </a:pPr>
            <a:r>
              <a:rPr lang="en-US" sz="2000" dirty="0">
                <a:solidFill>
                  <a:srgbClr val="002060"/>
                </a:solidFill>
              </a:rPr>
              <a:t>6. Where should the data be processed and distributed?</a:t>
            </a:r>
            <a:endParaRPr dirty="0"/>
          </a:p>
          <a:p>
            <a:pPr marL="76200" lvl="0" indent="0" algn="l" rtl="0">
              <a:lnSpc>
                <a:spcPct val="90000"/>
              </a:lnSpc>
              <a:spcBef>
                <a:spcPts val="750"/>
              </a:spcBef>
              <a:spcAft>
                <a:spcPts val="0"/>
              </a:spcAft>
              <a:buClr>
                <a:srgbClr val="002060"/>
              </a:buClr>
              <a:buSzPts val="2400"/>
              <a:buNone/>
            </a:pPr>
            <a:r>
              <a:rPr lang="en-US" sz="2000" dirty="0">
                <a:solidFill>
                  <a:srgbClr val="002060"/>
                </a:solidFill>
              </a:rPr>
              <a:t>7.  How do we validate/verify the usefulness of RO data in NWP and what metrics should be used in that analysis. </a:t>
            </a:r>
            <a:endParaRPr dirty="0"/>
          </a:p>
          <a:p>
            <a:pPr marL="76200" lvl="0" indent="0" algn="l" rtl="0">
              <a:lnSpc>
                <a:spcPct val="90000"/>
              </a:lnSpc>
              <a:spcBef>
                <a:spcPts val="750"/>
              </a:spcBef>
              <a:spcAft>
                <a:spcPts val="0"/>
              </a:spcAft>
              <a:buClr>
                <a:srgbClr val="002060"/>
              </a:buClr>
              <a:buSzPts val="2400"/>
              <a:buNone/>
            </a:pPr>
            <a:r>
              <a:rPr lang="en-US" sz="2000" dirty="0">
                <a:solidFill>
                  <a:srgbClr val="002060"/>
                </a:solidFill>
              </a:rPr>
              <a:t>8- How much of Space weather  needs could be covered? </a:t>
            </a:r>
            <a:endParaRPr dirty="0"/>
          </a:p>
          <a:p>
            <a:pPr marL="76200" lvl="0" indent="0" algn="l" rtl="0">
              <a:lnSpc>
                <a:spcPct val="90000"/>
              </a:lnSpc>
              <a:spcBef>
                <a:spcPts val="750"/>
              </a:spcBef>
              <a:spcAft>
                <a:spcPts val="0"/>
              </a:spcAft>
              <a:buClr>
                <a:srgbClr val="002060"/>
              </a:buClr>
              <a:buSzPts val="2400"/>
              <a:buNone/>
            </a:pPr>
            <a:r>
              <a:rPr lang="en-US" sz="2000" dirty="0">
                <a:solidFill>
                  <a:srgbClr val="002060"/>
                </a:solidFill>
              </a:rPr>
              <a:t>9- Should the Government provide a certain number (backbone) and the remainder be purchased commercially?</a:t>
            </a:r>
            <a:endParaRPr dirty="0"/>
          </a:p>
          <a:p>
            <a:pPr marL="76200" lvl="0" indent="0" algn="l" rtl="0">
              <a:lnSpc>
                <a:spcPct val="90000"/>
              </a:lnSpc>
              <a:spcBef>
                <a:spcPts val="750"/>
              </a:spcBef>
              <a:spcAft>
                <a:spcPts val="0"/>
              </a:spcAft>
              <a:buClr>
                <a:srgbClr val="002060"/>
              </a:buClr>
              <a:buSzPts val="2400"/>
              <a:buNone/>
            </a:pPr>
            <a:r>
              <a:rPr lang="en-US" sz="2000" dirty="0">
                <a:solidFill>
                  <a:srgbClr val="002060"/>
                </a:solidFill>
              </a:rPr>
              <a:t>10- What type of data is needed? Level 1 and 2 like today, only Level 2, or more data than today like engineering data?</a:t>
            </a:r>
            <a:endParaRP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14"/>
          <p:cNvSpPr/>
          <p:nvPr/>
        </p:nvSpPr>
        <p:spPr>
          <a:xfrm>
            <a:off x="544756" y="1079500"/>
            <a:ext cx="1384300" cy="368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dirty="0">
              <a:solidFill>
                <a:schemeClr val="lt1"/>
              </a:solidFill>
              <a:latin typeface="Arial"/>
              <a:ea typeface="Arial"/>
              <a:cs typeface="Arial"/>
              <a:sym typeface="Arial"/>
            </a:endParaRPr>
          </a:p>
        </p:txBody>
      </p:sp>
      <p:cxnSp>
        <p:nvCxnSpPr>
          <p:cNvPr id="275" name="Google Shape;275;p14"/>
          <p:cNvCxnSpPr>
            <a:endCxn id="276" idx="1"/>
          </p:cNvCxnSpPr>
          <p:nvPr/>
        </p:nvCxnSpPr>
        <p:spPr>
          <a:xfrm rot="-5400000" flipH="1">
            <a:off x="6085903" y="2668048"/>
            <a:ext cx="523200" cy="503700"/>
          </a:xfrm>
          <a:prstGeom prst="bentConnector2">
            <a:avLst/>
          </a:prstGeom>
          <a:noFill/>
          <a:ln w="57150" cap="flat" cmpd="sng">
            <a:solidFill>
              <a:srgbClr val="0070C0"/>
            </a:solidFill>
            <a:prstDash val="solid"/>
            <a:round/>
            <a:headEnd type="none" w="sm" len="sm"/>
            <a:tailEnd type="triangle" w="med" len="med"/>
          </a:ln>
        </p:spPr>
      </p:cxnSp>
      <p:sp>
        <p:nvSpPr>
          <p:cNvPr id="277" name="Google Shape;277;p14"/>
          <p:cNvSpPr txBox="1"/>
          <p:nvPr/>
        </p:nvSpPr>
        <p:spPr>
          <a:xfrm>
            <a:off x="7016755" y="4255082"/>
            <a:ext cx="1144435" cy="281295"/>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45700" tIns="45700" rIns="45700" bIns="45700" anchor="t" anchorCtr="0">
            <a:spAutoFit/>
          </a:bodyPr>
          <a:lstStyle/>
          <a:p>
            <a:pPr marL="0" marR="0" lvl="0" indent="0" algn="r" rtl="0">
              <a:lnSpc>
                <a:spcPct val="145454"/>
              </a:lnSpc>
              <a:spcBef>
                <a:spcPts val="0"/>
              </a:spcBef>
              <a:spcAft>
                <a:spcPts val="0"/>
              </a:spcAft>
              <a:buClr>
                <a:srgbClr val="000000"/>
              </a:buClr>
              <a:buSzPts val="1100"/>
              <a:buFont typeface="Arial"/>
              <a:buNone/>
            </a:pPr>
            <a:r>
              <a:rPr lang="en-US" sz="1100" b="0" i="0" u="none" strike="noStrike" cap="none" dirty="0">
                <a:solidFill>
                  <a:srgbClr val="000000"/>
                </a:solidFill>
                <a:latin typeface="Arial"/>
                <a:ea typeface="Arial"/>
                <a:cs typeface="Arial"/>
                <a:sym typeface="Arial"/>
              </a:rPr>
              <a:t>GMAO</a:t>
            </a:r>
            <a:endParaRPr sz="1400" b="0" i="0" u="none" strike="noStrike" cap="none" dirty="0">
              <a:solidFill>
                <a:srgbClr val="000000"/>
              </a:solidFill>
              <a:latin typeface="Arial"/>
              <a:ea typeface="Arial"/>
              <a:cs typeface="Arial"/>
              <a:sym typeface="Arial"/>
            </a:endParaRPr>
          </a:p>
        </p:txBody>
      </p:sp>
      <p:sp>
        <p:nvSpPr>
          <p:cNvPr id="278" name="Google Shape;278;p14"/>
          <p:cNvSpPr txBox="1"/>
          <p:nvPr/>
        </p:nvSpPr>
        <p:spPr>
          <a:xfrm>
            <a:off x="7016755" y="3847437"/>
            <a:ext cx="985913" cy="281295"/>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45700" tIns="45700" rIns="45700" bIns="45700" anchor="t" anchorCtr="0">
            <a:spAutoFit/>
          </a:bodyPr>
          <a:lstStyle/>
          <a:p>
            <a:pPr marL="0" marR="0" lvl="0" indent="0" algn="r" rtl="0">
              <a:lnSpc>
                <a:spcPct val="145454"/>
              </a:lnSpc>
              <a:spcBef>
                <a:spcPts val="0"/>
              </a:spcBef>
              <a:spcAft>
                <a:spcPts val="0"/>
              </a:spcAft>
              <a:buClr>
                <a:srgbClr val="000000"/>
              </a:buClr>
              <a:buSzPts val="1100"/>
              <a:buFont typeface="Arial"/>
              <a:buNone/>
            </a:pPr>
            <a:r>
              <a:rPr lang="en-US" sz="1100" b="0" i="0" u="none" strike="noStrike" cap="none" dirty="0">
                <a:solidFill>
                  <a:srgbClr val="000000"/>
                </a:solidFill>
                <a:latin typeface="Arial"/>
                <a:ea typeface="Arial"/>
                <a:cs typeface="Arial"/>
                <a:sym typeface="Arial"/>
              </a:rPr>
              <a:t>NRL</a:t>
            </a:r>
            <a:endParaRPr sz="1400" b="0" i="0" u="none" strike="noStrike" cap="none" dirty="0">
              <a:solidFill>
                <a:srgbClr val="000000"/>
              </a:solidFill>
              <a:latin typeface="Arial"/>
              <a:ea typeface="Arial"/>
              <a:cs typeface="Arial"/>
              <a:sym typeface="Arial"/>
            </a:endParaRPr>
          </a:p>
        </p:txBody>
      </p:sp>
      <p:cxnSp>
        <p:nvCxnSpPr>
          <p:cNvPr id="279" name="Google Shape;279;p14"/>
          <p:cNvCxnSpPr>
            <a:stCxn id="280" idx="2"/>
            <a:endCxn id="281" idx="1"/>
          </p:cNvCxnSpPr>
          <p:nvPr/>
        </p:nvCxnSpPr>
        <p:spPr>
          <a:xfrm rot="-5400000" flipH="1">
            <a:off x="1836940" y="3007777"/>
            <a:ext cx="927600" cy="526500"/>
          </a:xfrm>
          <a:prstGeom prst="bentConnector2">
            <a:avLst/>
          </a:prstGeom>
          <a:noFill/>
          <a:ln w="57150" cap="flat" cmpd="sng">
            <a:solidFill>
              <a:srgbClr val="1C6294"/>
            </a:solidFill>
            <a:prstDash val="solid"/>
            <a:round/>
            <a:headEnd type="none" w="sm" len="sm"/>
            <a:tailEnd type="triangle" w="med" len="med"/>
          </a:ln>
        </p:spPr>
      </p:cxnSp>
      <p:cxnSp>
        <p:nvCxnSpPr>
          <p:cNvPr id="282" name="Google Shape;282;p14"/>
          <p:cNvCxnSpPr/>
          <p:nvPr/>
        </p:nvCxnSpPr>
        <p:spPr>
          <a:xfrm>
            <a:off x="8094540" y="5226567"/>
            <a:ext cx="274460" cy="0"/>
          </a:xfrm>
          <a:prstGeom prst="straightConnector1">
            <a:avLst/>
          </a:prstGeom>
          <a:noFill/>
          <a:ln w="38100" cap="flat" cmpd="sng">
            <a:solidFill>
              <a:srgbClr val="1C6294"/>
            </a:solidFill>
            <a:prstDash val="dot"/>
            <a:round/>
            <a:headEnd type="none" w="sm" len="sm"/>
            <a:tailEnd type="triangle" w="med" len="med"/>
          </a:ln>
        </p:spPr>
      </p:cxnSp>
      <p:cxnSp>
        <p:nvCxnSpPr>
          <p:cNvPr id="283" name="Google Shape;283;p14"/>
          <p:cNvCxnSpPr/>
          <p:nvPr/>
        </p:nvCxnSpPr>
        <p:spPr>
          <a:xfrm>
            <a:off x="7342143" y="3567531"/>
            <a:ext cx="274460" cy="0"/>
          </a:xfrm>
          <a:prstGeom prst="straightConnector1">
            <a:avLst/>
          </a:prstGeom>
          <a:noFill/>
          <a:ln w="38100" cap="flat" cmpd="sng">
            <a:solidFill>
              <a:srgbClr val="7F7F7F"/>
            </a:solidFill>
            <a:prstDash val="solid"/>
            <a:round/>
            <a:headEnd type="none" w="sm" len="sm"/>
            <a:tailEnd type="triangle" w="med" len="med"/>
          </a:ln>
        </p:spPr>
      </p:cxnSp>
      <p:cxnSp>
        <p:nvCxnSpPr>
          <p:cNvPr id="284" name="Google Shape;284;p14"/>
          <p:cNvCxnSpPr/>
          <p:nvPr/>
        </p:nvCxnSpPr>
        <p:spPr>
          <a:xfrm>
            <a:off x="6429968" y="1160479"/>
            <a:ext cx="274460" cy="0"/>
          </a:xfrm>
          <a:prstGeom prst="straightConnector1">
            <a:avLst/>
          </a:prstGeom>
          <a:noFill/>
          <a:ln w="38100" cap="flat" cmpd="sng">
            <a:solidFill>
              <a:srgbClr val="7F7F7F"/>
            </a:solidFill>
            <a:prstDash val="solid"/>
            <a:round/>
            <a:headEnd type="none" w="sm" len="sm"/>
            <a:tailEnd type="triangle" w="med" len="med"/>
          </a:ln>
        </p:spPr>
      </p:cxnSp>
      <p:cxnSp>
        <p:nvCxnSpPr>
          <p:cNvPr id="285" name="Google Shape;285;p14"/>
          <p:cNvCxnSpPr>
            <a:stCxn id="286" idx="2"/>
            <a:endCxn id="287" idx="1"/>
          </p:cNvCxnSpPr>
          <p:nvPr/>
        </p:nvCxnSpPr>
        <p:spPr>
          <a:xfrm rot="-5400000" flipH="1">
            <a:off x="5866141" y="2951649"/>
            <a:ext cx="706800" cy="507900"/>
          </a:xfrm>
          <a:prstGeom prst="bentConnector2">
            <a:avLst/>
          </a:prstGeom>
          <a:noFill/>
          <a:ln w="57150" cap="flat" cmpd="sng">
            <a:solidFill>
              <a:schemeClr val="dk1"/>
            </a:solidFill>
            <a:prstDash val="solid"/>
            <a:round/>
            <a:headEnd type="none" w="sm" len="sm"/>
            <a:tailEnd type="triangle" w="med" len="med"/>
          </a:ln>
        </p:spPr>
      </p:cxnSp>
      <p:sp>
        <p:nvSpPr>
          <p:cNvPr id="288" name="Google Shape;288;p14"/>
          <p:cNvSpPr/>
          <p:nvPr/>
        </p:nvSpPr>
        <p:spPr>
          <a:xfrm>
            <a:off x="469296" y="57275"/>
            <a:ext cx="7862287" cy="6037511"/>
          </a:xfrm>
          <a:prstGeom prst="rect">
            <a:avLst/>
          </a:pr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000"/>
              <a:buFont typeface="Arial"/>
              <a:buNone/>
            </a:pPr>
            <a:r>
              <a:rPr lang="en-US" sz="2400" b="1" i="0" u="none" strike="noStrike" cap="none" dirty="0">
                <a:solidFill>
                  <a:srgbClr val="002060"/>
                </a:solidFill>
                <a:latin typeface="Arial Narrow"/>
                <a:ea typeface="Arial Narrow"/>
                <a:cs typeface="Arial Narrow"/>
                <a:sym typeface="Arial Narrow"/>
              </a:rPr>
              <a:t>Commercial RO:  DO-3, DO-4 Data Flows</a:t>
            </a:r>
            <a:endParaRPr sz="2400" b="1" i="0" u="none" strike="noStrike" cap="none" dirty="0">
              <a:solidFill>
                <a:srgbClr val="002060"/>
              </a:solidFill>
              <a:latin typeface="Arial Narrow"/>
              <a:ea typeface="Arial Narrow"/>
              <a:cs typeface="Arial Narrow"/>
              <a:sym typeface="Arial Narrow"/>
            </a:endParaRPr>
          </a:p>
          <a:p>
            <a:pPr marL="0" marR="0" lvl="0" indent="0" algn="l" rtl="0">
              <a:lnSpc>
                <a:spcPct val="100000"/>
              </a:lnSpc>
              <a:spcBef>
                <a:spcPts val="0"/>
              </a:spcBef>
              <a:spcAft>
                <a:spcPts val="0"/>
              </a:spcAft>
              <a:buClr>
                <a:srgbClr val="000000"/>
              </a:buClr>
              <a:buSzPts val="1600"/>
              <a:buFont typeface="Arial"/>
              <a:buNone/>
            </a:pPr>
            <a:r>
              <a:rPr lang="en-US" sz="2400" b="1" i="0" u="none" strike="noStrike" cap="none" dirty="0">
                <a:solidFill>
                  <a:srgbClr val="002060"/>
                </a:solidFill>
                <a:latin typeface="Arial Narrow"/>
                <a:ea typeface="Arial Narrow"/>
                <a:cs typeface="Arial Narrow"/>
                <a:sym typeface="Arial Narrow"/>
              </a:rPr>
              <a:t>Changes from DO-2 are </a:t>
            </a:r>
            <a:r>
              <a:rPr lang="en-US" sz="2400" b="1" i="0" u="none" strike="noStrike" cap="none" dirty="0">
                <a:solidFill>
                  <a:srgbClr val="266F8B"/>
                </a:solidFill>
                <a:latin typeface="Arial Narrow"/>
                <a:ea typeface="Arial Narrow"/>
                <a:cs typeface="Arial Narrow"/>
                <a:sym typeface="Arial Narrow"/>
              </a:rPr>
              <a:t>shaded</a:t>
            </a:r>
            <a:endParaRPr sz="2400" b="0" i="0" u="none" strike="noStrike" cap="none" dirty="0">
              <a:solidFill>
                <a:srgbClr val="000000"/>
              </a:solidFill>
              <a:latin typeface="Arial"/>
              <a:ea typeface="Arial"/>
              <a:cs typeface="Arial"/>
              <a:sym typeface="Arial"/>
            </a:endParaRPr>
          </a:p>
        </p:txBody>
      </p:sp>
      <p:sp>
        <p:nvSpPr>
          <p:cNvPr id="289" name="Google Shape;289;p14"/>
          <p:cNvSpPr txBox="1"/>
          <p:nvPr/>
        </p:nvSpPr>
        <p:spPr>
          <a:xfrm>
            <a:off x="7146751" y="5090633"/>
            <a:ext cx="947789" cy="271869"/>
          </a:xfrm>
          <a:prstGeom prst="rect">
            <a:avLst/>
          </a:prstGeom>
          <a:solidFill>
            <a:srgbClr val="F2F2F2"/>
          </a:solidFill>
          <a:ln w="28575" cap="flat" cmpd="sng">
            <a:solidFill>
              <a:schemeClr val="dk1"/>
            </a:solidFill>
            <a:prstDash val="solid"/>
            <a:round/>
            <a:headEnd type="none" w="sm" len="sm"/>
            <a:tailEnd type="none" w="sm" len="sm"/>
          </a:ln>
        </p:spPr>
        <p:txBody>
          <a:bodyPr spcFirstLastPara="1" wrap="square" lIns="36575" tIns="45700" rIns="36575" bIns="45700" anchor="ctr" anchorCtr="0">
            <a:spAutoFit/>
          </a:bodyPr>
          <a:lstStyle/>
          <a:p>
            <a:pPr marL="0" marR="0" lvl="0" indent="0" algn="l" rtl="0">
              <a:lnSpc>
                <a:spcPct val="116666"/>
              </a:lnSpc>
              <a:spcBef>
                <a:spcPts val="0"/>
              </a:spcBef>
              <a:spcAft>
                <a:spcPts val="0"/>
              </a:spcAft>
              <a:buClr>
                <a:srgbClr val="000000"/>
              </a:buClr>
              <a:buSzPts val="1200"/>
              <a:buFont typeface="Arial"/>
              <a:buNone/>
            </a:pPr>
            <a:r>
              <a:rPr lang="en-US" sz="1200" b="0" i="0" u="none" strike="noStrike" cap="none" dirty="0">
                <a:solidFill>
                  <a:srgbClr val="000000"/>
                </a:solidFill>
                <a:latin typeface="Arial"/>
                <a:ea typeface="Arial"/>
                <a:cs typeface="Arial"/>
                <a:sym typeface="Arial"/>
              </a:rPr>
              <a:t>NCEP EMC</a:t>
            </a:r>
            <a:endParaRPr sz="1400" b="0" i="0" u="none" strike="noStrike" cap="none" dirty="0">
              <a:solidFill>
                <a:srgbClr val="000000"/>
              </a:solidFill>
              <a:latin typeface="Arial"/>
              <a:ea typeface="Arial"/>
              <a:cs typeface="Arial"/>
              <a:sym typeface="Arial"/>
            </a:endParaRPr>
          </a:p>
        </p:txBody>
      </p:sp>
      <p:sp>
        <p:nvSpPr>
          <p:cNvPr id="290" name="Google Shape;290;p14"/>
          <p:cNvSpPr txBox="1"/>
          <p:nvPr/>
        </p:nvSpPr>
        <p:spPr>
          <a:xfrm>
            <a:off x="3567677" y="1108845"/>
            <a:ext cx="833744" cy="276999"/>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1" i="0" u="none" strike="noStrike" cap="none" dirty="0">
                <a:solidFill>
                  <a:srgbClr val="266F8B"/>
                </a:solidFill>
                <a:latin typeface="Arial"/>
                <a:ea typeface="Arial"/>
                <a:cs typeface="Arial"/>
                <a:sym typeface="Arial"/>
              </a:rPr>
              <a:t>Vendor</a:t>
            </a:r>
            <a:endParaRPr sz="1400" b="0" i="0" u="none" strike="noStrike" cap="none" dirty="0">
              <a:solidFill>
                <a:srgbClr val="000000"/>
              </a:solidFill>
              <a:latin typeface="Arial"/>
              <a:ea typeface="Arial"/>
              <a:cs typeface="Arial"/>
              <a:sym typeface="Arial"/>
            </a:endParaRPr>
          </a:p>
        </p:txBody>
      </p:sp>
      <p:cxnSp>
        <p:nvCxnSpPr>
          <p:cNvPr id="291" name="Google Shape;291;p14"/>
          <p:cNvCxnSpPr/>
          <p:nvPr/>
        </p:nvCxnSpPr>
        <p:spPr>
          <a:xfrm>
            <a:off x="4408525" y="1254847"/>
            <a:ext cx="640080" cy="0"/>
          </a:xfrm>
          <a:prstGeom prst="straightConnector1">
            <a:avLst/>
          </a:prstGeom>
          <a:noFill/>
          <a:ln w="57150" cap="flat" cmpd="sng">
            <a:solidFill>
              <a:schemeClr val="dk1"/>
            </a:solidFill>
            <a:prstDash val="solid"/>
            <a:round/>
            <a:headEnd type="none" w="sm" len="sm"/>
            <a:tailEnd type="triangle" w="med" len="med"/>
          </a:ln>
        </p:spPr>
      </p:cxnSp>
      <p:sp>
        <p:nvSpPr>
          <p:cNvPr id="292" name="Google Shape;292;p14"/>
          <p:cNvSpPr/>
          <p:nvPr/>
        </p:nvSpPr>
        <p:spPr>
          <a:xfrm>
            <a:off x="5028250" y="887010"/>
            <a:ext cx="1454062" cy="801977"/>
          </a:xfrm>
          <a:prstGeom prst="cloud">
            <a:avLst/>
          </a:prstGeom>
          <a:solidFill>
            <a:schemeClr val="lt1"/>
          </a:solidFill>
          <a:ln w="28575" cap="flat" cmpd="sng">
            <a:solidFill>
              <a:srgbClr val="3F3F3F"/>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100"/>
              <a:buFont typeface="Arial"/>
              <a:buNone/>
            </a:pPr>
            <a:endParaRPr sz="1100" b="0" i="0" u="none" strike="noStrike" cap="none" dirty="0">
              <a:solidFill>
                <a:schemeClr val="lt1"/>
              </a:solidFill>
              <a:latin typeface="Arial"/>
              <a:ea typeface="Arial"/>
              <a:cs typeface="Arial"/>
              <a:sym typeface="Arial"/>
            </a:endParaRPr>
          </a:p>
        </p:txBody>
      </p:sp>
      <p:sp>
        <p:nvSpPr>
          <p:cNvPr id="293" name="Google Shape;293;p14"/>
          <p:cNvSpPr txBox="1"/>
          <p:nvPr/>
        </p:nvSpPr>
        <p:spPr>
          <a:xfrm>
            <a:off x="5229867" y="1120972"/>
            <a:ext cx="697627" cy="281295"/>
          </a:xfrm>
          <a:prstGeom prst="rect">
            <a:avLst/>
          </a:prstGeom>
          <a:noFill/>
          <a:ln>
            <a:noFill/>
          </a:ln>
        </p:spPr>
        <p:txBody>
          <a:bodyPr spcFirstLastPara="1" wrap="square" lIns="91425" tIns="45700" rIns="91425" bIns="45700" anchor="t" anchorCtr="0">
            <a:spAutoFit/>
          </a:bodyPr>
          <a:lstStyle/>
          <a:p>
            <a:pPr marL="0" marR="0" lvl="0" indent="0" algn="l" rtl="0">
              <a:lnSpc>
                <a:spcPct val="133333"/>
              </a:lnSpc>
              <a:spcBef>
                <a:spcPts val="0"/>
              </a:spcBef>
              <a:spcAft>
                <a:spcPts val="0"/>
              </a:spcAft>
              <a:buClr>
                <a:srgbClr val="000000"/>
              </a:buClr>
              <a:buSzPts val="1200"/>
              <a:buFont typeface="Arial"/>
              <a:buNone/>
            </a:pPr>
            <a:r>
              <a:rPr lang="en-US" sz="1200" b="1" i="0" u="none" strike="noStrike" cap="none" dirty="0">
                <a:solidFill>
                  <a:srgbClr val="000000"/>
                </a:solidFill>
                <a:latin typeface="Arial"/>
                <a:ea typeface="Arial"/>
                <a:cs typeface="Arial"/>
                <a:sym typeface="Arial"/>
              </a:rPr>
              <a:t>  NCCF</a:t>
            </a:r>
            <a:endParaRPr sz="1400" b="0" i="0" u="none" strike="noStrike" cap="none" dirty="0">
              <a:solidFill>
                <a:srgbClr val="000000"/>
              </a:solidFill>
              <a:latin typeface="Arial"/>
              <a:ea typeface="Arial"/>
              <a:cs typeface="Arial"/>
              <a:sym typeface="Arial"/>
            </a:endParaRPr>
          </a:p>
        </p:txBody>
      </p:sp>
      <p:sp>
        <p:nvSpPr>
          <p:cNvPr id="294" name="Google Shape;294;p14"/>
          <p:cNvSpPr txBox="1"/>
          <p:nvPr/>
        </p:nvSpPr>
        <p:spPr>
          <a:xfrm>
            <a:off x="1764976" y="5153858"/>
            <a:ext cx="1491690" cy="488660"/>
          </a:xfrm>
          <a:prstGeom prst="rect">
            <a:avLst/>
          </a:prstGeom>
          <a:solidFill>
            <a:srgbClr val="F2F2F2"/>
          </a:solidFill>
          <a:ln w="38100" cap="flat" cmpd="sng">
            <a:solidFill>
              <a:srgbClr val="3F3F3F"/>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33333"/>
              </a:lnSpc>
              <a:spcBef>
                <a:spcPts val="0"/>
              </a:spcBef>
              <a:spcAft>
                <a:spcPts val="0"/>
              </a:spcAft>
              <a:buClr>
                <a:srgbClr val="000000"/>
              </a:buClr>
              <a:buSzPts val="1200"/>
              <a:buFont typeface="Arial"/>
              <a:buNone/>
            </a:pPr>
            <a:r>
              <a:rPr lang="en-US" sz="1200" b="0" i="0" u="none" strike="noStrike" cap="none" dirty="0">
                <a:solidFill>
                  <a:srgbClr val="000000"/>
                </a:solidFill>
                <a:latin typeface="Arial"/>
                <a:ea typeface="Arial"/>
                <a:cs typeface="Arial"/>
                <a:sym typeface="Arial"/>
              </a:rPr>
              <a:t>NCEI / CLASS</a:t>
            </a:r>
            <a:endParaRPr sz="1400" b="0" i="0" u="none" strike="noStrike" cap="none" dirty="0">
              <a:solidFill>
                <a:srgbClr val="000000"/>
              </a:solidFill>
              <a:latin typeface="Arial"/>
              <a:ea typeface="Arial"/>
              <a:cs typeface="Arial"/>
              <a:sym typeface="Arial"/>
            </a:endParaRPr>
          </a:p>
          <a:p>
            <a:pPr marL="0" marR="0" lvl="0" indent="0" algn="ctr" rtl="0">
              <a:lnSpc>
                <a:spcPct val="160000"/>
              </a:lnSpc>
              <a:spcBef>
                <a:spcPts val="0"/>
              </a:spcBef>
              <a:spcAft>
                <a:spcPts val="0"/>
              </a:spcAft>
              <a:buClr>
                <a:srgbClr val="000000"/>
              </a:buClr>
              <a:buSzPts val="1000"/>
              <a:buFont typeface="Arial"/>
              <a:buNone/>
            </a:pPr>
            <a:endParaRPr sz="1000" b="0" i="0" u="none" strike="noStrike" cap="none" dirty="0">
              <a:solidFill>
                <a:srgbClr val="000000"/>
              </a:solidFill>
              <a:latin typeface="Arial"/>
              <a:ea typeface="Arial"/>
              <a:cs typeface="Arial"/>
              <a:sym typeface="Arial"/>
            </a:endParaRPr>
          </a:p>
        </p:txBody>
      </p:sp>
      <p:sp>
        <p:nvSpPr>
          <p:cNvPr id="295" name="Google Shape;295;p14"/>
          <p:cNvSpPr txBox="1"/>
          <p:nvPr/>
        </p:nvSpPr>
        <p:spPr>
          <a:xfrm>
            <a:off x="1311338" y="2798362"/>
            <a:ext cx="566881" cy="785559"/>
          </a:xfrm>
          <a:prstGeom prst="rect">
            <a:avLst/>
          </a:prstGeom>
          <a:solidFill>
            <a:schemeClr val="lt1"/>
          </a:solidFill>
          <a:ln w="28575" cap="flat" cmpd="sng">
            <a:solidFill>
              <a:srgbClr val="1B1A22"/>
            </a:solidFill>
            <a:prstDash val="solid"/>
            <a:round/>
            <a:headEnd type="none" w="sm" len="sm"/>
            <a:tailEnd type="none" w="sm" len="sm"/>
          </a:ln>
        </p:spPr>
        <p:txBody>
          <a:bodyPr spcFirstLastPara="1" wrap="square" lIns="0" tIns="45700" rIns="0" bIns="45700" anchor="t" anchorCtr="0">
            <a:spAutoFit/>
          </a:bodyPr>
          <a:lstStyle/>
          <a:p>
            <a:pPr marL="0" marR="0" lvl="0" indent="0" algn="ctr" rtl="0">
              <a:lnSpc>
                <a:spcPct val="142857"/>
              </a:lnSpc>
              <a:spcBef>
                <a:spcPts val="0"/>
              </a:spcBef>
              <a:spcAft>
                <a:spcPts val="0"/>
              </a:spcAft>
              <a:buClr>
                <a:srgbClr val="000000"/>
              </a:buClr>
              <a:buSzPts val="1050"/>
              <a:buFont typeface="Arial"/>
              <a:buNone/>
            </a:pPr>
            <a:r>
              <a:rPr lang="en-US" sz="1050" b="0" i="0" u="none" strike="noStrike" cap="none" dirty="0">
                <a:solidFill>
                  <a:srgbClr val="000000"/>
                </a:solidFill>
                <a:latin typeface="Arial"/>
                <a:ea typeface="Arial"/>
                <a:cs typeface="Arial"/>
                <a:sym typeface="Arial"/>
              </a:rPr>
              <a:t>CDAAC </a:t>
            </a:r>
            <a:br>
              <a:rPr lang="en-US" sz="1050" b="0" i="0" u="none" strike="noStrike" cap="none" dirty="0">
                <a:solidFill>
                  <a:srgbClr val="000000"/>
                </a:solidFill>
                <a:latin typeface="Arial"/>
                <a:ea typeface="Arial"/>
                <a:cs typeface="Arial"/>
                <a:sym typeface="Arial"/>
              </a:rPr>
            </a:br>
            <a:r>
              <a:rPr lang="en-US" sz="1050" b="0" i="0" u="none" strike="noStrike" cap="none" dirty="0">
                <a:solidFill>
                  <a:srgbClr val="000000"/>
                </a:solidFill>
                <a:latin typeface="Arial"/>
                <a:ea typeface="Arial"/>
                <a:cs typeface="Arial"/>
                <a:sym typeface="Arial"/>
              </a:rPr>
              <a:t>Public Site</a:t>
            </a:r>
            <a:endParaRPr sz="1400" b="0" i="0" u="none" strike="noStrike" cap="none" dirty="0">
              <a:solidFill>
                <a:srgbClr val="000000"/>
              </a:solidFill>
              <a:latin typeface="Arial"/>
              <a:ea typeface="Arial"/>
              <a:cs typeface="Arial"/>
              <a:sym typeface="Arial"/>
            </a:endParaRPr>
          </a:p>
        </p:txBody>
      </p:sp>
      <p:sp>
        <p:nvSpPr>
          <p:cNvPr id="296" name="Google Shape;296;p14"/>
          <p:cNvSpPr txBox="1"/>
          <p:nvPr/>
        </p:nvSpPr>
        <p:spPr>
          <a:xfrm>
            <a:off x="6474296" y="3816661"/>
            <a:ext cx="1144435" cy="281295"/>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45700" tIns="45700" rIns="45700" bIns="45700" anchor="t" anchorCtr="0">
            <a:spAutoFit/>
          </a:bodyPr>
          <a:lstStyle/>
          <a:p>
            <a:pPr marL="0" marR="0" lvl="0" indent="0" algn="ctr" rtl="0">
              <a:lnSpc>
                <a:spcPct val="145454"/>
              </a:lnSpc>
              <a:spcBef>
                <a:spcPts val="0"/>
              </a:spcBef>
              <a:spcAft>
                <a:spcPts val="0"/>
              </a:spcAft>
              <a:buClr>
                <a:srgbClr val="000000"/>
              </a:buClr>
              <a:buSzPts val="1100"/>
              <a:buFont typeface="Arial"/>
              <a:buNone/>
            </a:pPr>
            <a:r>
              <a:rPr lang="en-US" sz="1100" b="0" i="0" u="none" strike="noStrike" cap="none" dirty="0">
                <a:solidFill>
                  <a:srgbClr val="000000"/>
                </a:solidFill>
                <a:latin typeface="Arial"/>
                <a:ea typeface="Arial"/>
                <a:cs typeface="Arial"/>
                <a:sym typeface="Arial"/>
              </a:rPr>
              <a:t>Navy FNMOC</a:t>
            </a:r>
            <a:endParaRPr sz="1400" b="0" i="0" u="none" strike="noStrike" cap="none" dirty="0">
              <a:solidFill>
                <a:srgbClr val="000000"/>
              </a:solidFill>
              <a:latin typeface="Arial"/>
              <a:ea typeface="Arial"/>
              <a:cs typeface="Arial"/>
              <a:sym typeface="Arial"/>
            </a:endParaRPr>
          </a:p>
        </p:txBody>
      </p:sp>
      <p:sp>
        <p:nvSpPr>
          <p:cNvPr id="297" name="Google Shape;297;p14"/>
          <p:cNvSpPr txBox="1"/>
          <p:nvPr/>
        </p:nvSpPr>
        <p:spPr>
          <a:xfrm>
            <a:off x="6068179" y="5212332"/>
            <a:ext cx="627378" cy="584735"/>
          </a:xfrm>
          <a:prstGeom prst="rect">
            <a:avLst/>
          </a:prstGeom>
          <a:solidFill>
            <a:schemeClr val="lt1"/>
          </a:solidFill>
          <a:ln w="12700" cap="flat" cmpd="sng">
            <a:solidFill>
              <a:schemeClr val="dk1"/>
            </a:solidFill>
            <a:prstDash val="solid"/>
            <a:round/>
            <a:headEnd type="none" w="sm" len="sm"/>
            <a:tailEnd type="none" w="sm" len="sm"/>
          </a:ln>
        </p:spPr>
        <p:txBody>
          <a:bodyPr spcFirstLastPara="1" wrap="square" lIns="0" tIns="45700" rIns="91425" bIns="45700" anchor="t" anchorCtr="0">
            <a:spAutoFit/>
          </a:bodyPr>
          <a:lstStyle/>
          <a:p>
            <a:pPr marL="0" marR="0" lvl="0" indent="0" algn="l" rtl="0">
              <a:lnSpc>
                <a:spcPct val="160000"/>
              </a:lnSpc>
              <a:spcBef>
                <a:spcPts val="0"/>
              </a:spcBef>
              <a:spcAft>
                <a:spcPts val="0"/>
              </a:spcAft>
              <a:buClr>
                <a:srgbClr val="000000"/>
              </a:buClr>
              <a:buSzPts val="1000"/>
              <a:buFont typeface="Arial"/>
              <a:buNone/>
            </a:pPr>
            <a:r>
              <a:rPr lang="en-US" sz="1000" b="0" i="0" u="none" strike="noStrike" cap="none" dirty="0">
                <a:solidFill>
                  <a:srgbClr val="000000"/>
                </a:solidFill>
                <a:latin typeface="Arial"/>
                <a:ea typeface="Arial"/>
                <a:cs typeface="Arial"/>
                <a:sym typeface="Arial"/>
              </a:rPr>
              <a:t>NWS/ /GTS</a:t>
            </a:r>
            <a:endParaRPr sz="1400" b="0" i="0" u="none" strike="noStrike" cap="none" dirty="0">
              <a:solidFill>
                <a:srgbClr val="000000"/>
              </a:solidFill>
              <a:latin typeface="Arial"/>
              <a:ea typeface="Arial"/>
              <a:cs typeface="Arial"/>
              <a:sym typeface="Arial"/>
            </a:endParaRPr>
          </a:p>
        </p:txBody>
      </p:sp>
      <p:sp>
        <p:nvSpPr>
          <p:cNvPr id="298" name="Google Shape;298;p14"/>
          <p:cNvSpPr txBox="1"/>
          <p:nvPr/>
        </p:nvSpPr>
        <p:spPr>
          <a:xfrm>
            <a:off x="2960922" y="2063491"/>
            <a:ext cx="1382835" cy="25391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b="1" i="0" u="none" strike="noStrike" cap="none" dirty="0">
                <a:solidFill>
                  <a:schemeClr val="dk1"/>
                </a:solidFill>
                <a:latin typeface="Arial"/>
                <a:ea typeface="Arial"/>
                <a:cs typeface="Arial"/>
                <a:sym typeface="Arial"/>
              </a:rPr>
              <a:t>L0, L1 source files</a:t>
            </a:r>
            <a:endParaRPr sz="1400" b="0" i="0" u="none" strike="noStrike" cap="none" dirty="0">
              <a:solidFill>
                <a:srgbClr val="000000"/>
              </a:solidFill>
              <a:latin typeface="Arial"/>
              <a:ea typeface="Arial"/>
              <a:cs typeface="Arial"/>
              <a:sym typeface="Arial"/>
            </a:endParaRPr>
          </a:p>
        </p:txBody>
      </p:sp>
      <p:sp>
        <p:nvSpPr>
          <p:cNvPr id="299" name="Google Shape;299;p14"/>
          <p:cNvSpPr txBox="1"/>
          <p:nvPr/>
        </p:nvSpPr>
        <p:spPr>
          <a:xfrm>
            <a:off x="3704999" y="2551986"/>
            <a:ext cx="1459222" cy="248017"/>
          </a:xfrm>
          <a:prstGeom prst="rect">
            <a:avLst/>
          </a:prstGeom>
          <a:noFill/>
          <a:ln>
            <a:noFill/>
          </a:ln>
        </p:spPr>
        <p:txBody>
          <a:bodyPr spcFirstLastPara="1" wrap="square" lIns="91425" tIns="45700" rIns="91425" bIns="45700" anchor="t" anchorCtr="0">
            <a:spAutoFit/>
          </a:bodyPr>
          <a:lstStyle/>
          <a:p>
            <a:pPr marL="0" marR="0" lvl="0" indent="0" algn="l" rtl="0">
              <a:lnSpc>
                <a:spcPct val="123809"/>
              </a:lnSpc>
              <a:spcBef>
                <a:spcPts val="0"/>
              </a:spcBef>
              <a:spcAft>
                <a:spcPts val="0"/>
              </a:spcAft>
              <a:buClr>
                <a:srgbClr val="000000"/>
              </a:buClr>
              <a:buSzPts val="1050"/>
              <a:buFont typeface="Arial"/>
              <a:buNone/>
            </a:pPr>
            <a:r>
              <a:rPr lang="en-US" sz="1050" b="1" i="0" u="none" strike="noStrike" cap="none" dirty="0">
                <a:solidFill>
                  <a:schemeClr val="dk1"/>
                </a:solidFill>
                <a:latin typeface="Arial"/>
                <a:ea typeface="Arial"/>
                <a:cs typeface="Arial"/>
                <a:sym typeface="Arial"/>
              </a:rPr>
              <a:t>L2 (Neutral Atmos)</a:t>
            </a:r>
            <a:endParaRPr sz="1400" b="0" i="0" u="none" strike="noStrike" cap="none" dirty="0">
              <a:solidFill>
                <a:srgbClr val="000000"/>
              </a:solidFill>
              <a:latin typeface="Arial"/>
              <a:ea typeface="Arial"/>
              <a:cs typeface="Arial"/>
              <a:sym typeface="Arial"/>
            </a:endParaRPr>
          </a:p>
        </p:txBody>
      </p:sp>
      <p:cxnSp>
        <p:nvCxnSpPr>
          <p:cNvPr id="300" name="Google Shape;300;p14"/>
          <p:cNvCxnSpPr/>
          <p:nvPr/>
        </p:nvCxnSpPr>
        <p:spPr>
          <a:xfrm>
            <a:off x="5798165" y="1593052"/>
            <a:ext cx="0" cy="548640"/>
          </a:xfrm>
          <a:prstGeom prst="straightConnector1">
            <a:avLst/>
          </a:prstGeom>
          <a:noFill/>
          <a:ln w="57150" cap="flat" cmpd="sng">
            <a:solidFill>
              <a:schemeClr val="dk1"/>
            </a:solidFill>
            <a:prstDash val="solid"/>
            <a:round/>
            <a:headEnd type="none" w="sm" len="sm"/>
            <a:tailEnd type="triangle" w="med" len="med"/>
          </a:ln>
        </p:spPr>
      </p:cxnSp>
      <p:sp>
        <p:nvSpPr>
          <p:cNvPr id="301" name="Google Shape;301;p14"/>
          <p:cNvSpPr txBox="1"/>
          <p:nvPr/>
        </p:nvSpPr>
        <p:spPr>
          <a:xfrm>
            <a:off x="5290493" y="2900601"/>
            <a:ext cx="723847" cy="248017"/>
          </a:xfrm>
          <a:prstGeom prst="rect">
            <a:avLst/>
          </a:prstGeom>
          <a:noFill/>
          <a:ln>
            <a:noFill/>
          </a:ln>
        </p:spPr>
        <p:txBody>
          <a:bodyPr spcFirstLastPara="1" wrap="square" lIns="91425" tIns="45700" rIns="91425" bIns="45700" anchor="t" anchorCtr="0">
            <a:spAutoFit/>
          </a:bodyPr>
          <a:lstStyle/>
          <a:p>
            <a:pPr marL="0" marR="0" lvl="0" indent="0" algn="ctr" rtl="0">
              <a:lnSpc>
                <a:spcPct val="123809"/>
              </a:lnSpc>
              <a:spcBef>
                <a:spcPts val="0"/>
              </a:spcBef>
              <a:spcAft>
                <a:spcPts val="0"/>
              </a:spcAft>
              <a:buClr>
                <a:srgbClr val="000000"/>
              </a:buClr>
              <a:buSzPts val="1050"/>
              <a:buFont typeface="Arial"/>
              <a:buNone/>
            </a:pPr>
            <a:r>
              <a:rPr lang="en-US" sz="1050" b="1" i="0" u="none" strike="noStrike" cap="none" dirty="0">
                <a:solidFill>
                  <a:schemeClr val="dk1"/>
                </a:solidFill>
                <a:latin typeface="Arial"/>
                <a:ea typeface="Arial"/>
                <a:cs typeface="Arial"/>
                <a:sym typeface="Arial"/>
              </a:rPr>
              <a:t>L2 (NA)</a:t>
            </a:r>
            <a:endParaRPr sz="1400" b="0" i="0" u="none" strike="noStrike" cap="none" dirty="0">
              <a:solidFill>
                <a:srgbClr val="000000"/>
              </a:solidFill>
              <a:latin typeface="Arial"/>
              <a:ea typeface="Arial"/>
              <a:cs typeface="Arial"/>
              <a:sym typeface="Arial"/>
            </a:endParaRPr>
          </a:p>
        </p:txBody>
      </p:sp>
      <p:sp>
        <p:nvSpPr>
          <p:cNvPr id="287" name="Google Shape;287;p14"/>
          <p:cNvSpPr txBox="1"/>
          <p:nvPr/>
        </p:nvSpPr>
        <p:spPr>
          <a:xfrm>
            <a:off x="6473496" y="3418289"/>
            <a:ext cx="907275" cy="281295"/>
          </a:xfrm>
          <a:prstGeom prst="rect">
            <a:avLst/>
          </a:prstGeom>
          <a:solidFill>
            <a:srgbClr val="F2F2F2"/>
          </a:solidFill>
          <a:ln w="1905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33333"/>
              </a:lnSpc>
              <a:spcBef>
                <a:spcPts val="0"/>
              </a:spcBef>
              <a:spcAft>
                <a:spcPts val="0"/>
              </a:spcAft>
              <a:buClr>
                <a:srgbClr val="000000"/>
              </a:buClr>
              <a:buSzPts val="1200"/>
              <a:buFont typeface="Arial"/>
              <a:buNone/>
            </a:pPr>
            <a:r>
              <a:rPr lang="en-US" sz="1200" b="0" i="0" u="none" strike="noStrike" cap="none" dirty="0">
                <a:solidFill>
                  <a:srgbClr val="000000"/>
                </a:solidFill>
                <a:latin typeface="Arial"/>
                <a:ea typeface="Arial"/>
                <a:cs typeface="Arial"/>
                <a:sym typeface="Arial"/>
              </a:rPr>
              <a:t>STAR</a:t>
            </a:r>
            <a:endParaRPr sz="1400" b="0" i="0" u="none" strike="noStrike" cap="none" dirty="0">
              <a:solidFill>
                <a:srgbClr val="000000"/>
              </a:solidFill>
              <a:latin typeface="Arial"/>
              <a:ea typeface="Arial"/>
              <a:cs typeface="Arial"/>
              <a:sym typeface="Arial"/>
            </a:endParaRPr>
          </a:p>
        </p:txBody>
      </p:sp>
      <p:cxnSp>
        <p:nvCxnSpPr>
          <p:cNvPr id="302" name="Google Shape;302;p14"/>
          <p:cNvCxnSpPr>
            <a:stCxn id="286" idx="2"/>
            <a:endCxn id="296" idx="1"/>
          </p:cNvCxnSpPr>
          <p:nvPr/>
        </p:nvCxnSpPr>
        <p:spPr>
          <a:xfrm rot="-5400000" flipH="1">
            <a:off x="5667391" y="3150399"/>
            <a:ext cx="1105200" cy="508800"/>
          </a:xfrm>
          <a:prstGeom prst="bentConnector2">
            <a:avLst/>
          </a:prstGeom>
          <a:noFill/>
          <a:ln w="57150" cap="flat" cmpd="sng">
            <a:solidFill>
              <a:schemeClr val="dk1"/>
            </a:solidFill>
            <a:prstDash val="solid"/>
            <a:round/>
            <a:headEnd type="none" w="sm" len="sm"/>
            <a:tailEnd type="triangle" w="med" len="med"/>
          </a:ln>
        </p:spPr>
      </p:cxnSp>
      <p:cxnSp>
        <p:nvCxnSpPr>
          <p:cNvPr id="303" name="Google Shape;303;p14"/>
          <p:cNvCxnSpPr>
            <a:endCxn id="289" idx="1"/>
          </p:cNvCxnSpPr>
          <p:nvPr/>
        </p:nvCxnSpPr>
        <p:spPr>
          <a:xfrm rot="-5400000" flipH="1">
            <a:off x="6755401" y="4835218"/>
            <a:ext cx="446700" cy="336000"/>
          </a:xfrm>
          <a:prstGeom prst="bentConnector2">
            <a:avLst/>
          </a:prstGeom>
          <a:noFill/>
          <a:ln w="57150" cap="flat" cmpd="sng">
            <a:solidFill>
              <a:srgbClr val="1B1A22"/>
            </a:solidFill>
            <a:prstDash val="solid"/>
            <a:round/>
            <a:headEnd type="none" w="sm" len="sm"/>
            <a:tailEnd type="triangle" w="med" len="med"/>
          </a:ln>
        </p:spPr>
      </p:cxnSp>
      <p:sp>
        <p:nvSpPr>
          <p:cNvPr id="304" name="Google Shape;304;p14"/>
          <p:cNvSpPr txBox="1"/>
          <p:nvPr/>
        </p:nvSpPr>
        <p:spPr>
          <a:xfrm>
            <a:off x="6482312" y="4621378"/>
            <a:ext cx="1116994" cy="281295"/>
          </a:xfrm>
          <a:prstGeom prst="rect">
            <a:avLst/>
          </a:prstGeom>
          <a:solidFill>
            <a:schemeClr val="lt1"/>
          </a:solidFill>
          <a:ln w="2857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33333"/>
              </a:lnSpc>
              <a:spcBef>
                <a:spcPts val="0"/>
              </a:spcBef>
              <a:spcAft>
                <a:spcPts val="0"/>
              </a:spcAft>
              <a:buClr>
                <a:srgbClr val="000000"/>
              </a:buClr>
              <a:buSzPts val="1200"/>
              <a:buFont typeface="Arial"/>
              <a:buNone/>
            </a:pPr>
            <a:r>
              <a:rPr lang="en-US" sz="1200" b="0" i="0" u="none" strike="noStrike" cap="none" dirty="0">
                <a:solidFill>
                  <a:srgbClr val="000000"/>
                </a:solidFill>
                <a:latin typeface="Arial"/>
                <a:ea typeface="Arial"/>
                <a:cs typeface="Arial"/>
                <a:sym typeface="Arial"/>
              </a:rPr>
              <a:t>NWS  NCO</a:t>
            </a:r>
            <a:endParaRPr sz="1400" b="0" i="0" u="none" strike="noStrike" cap="none" dirty="0">
              <a:solidFill>
                <a:srgbClr val="000000"/>
              </a:solidFill>
              <a:latin typeface="Arial"/>
              <a:ea typeface="Arial"/>
              <a:cs typeface="Arial"/>
              <a:sym typeface="Arial"/>
            </a:endParaRPr>
          </a:p>
        </p:txBody>
      </p:sp>
      <p:grpSp>
        <p:nvGrpSpPr>
          <p:cNvPr id="305" name="Google Shape;305;p14"/>
          <p:cNvGrpSpPr/>
          <p:nvPr/>
        </p:nvGrpSpPr>
        <p:grpSpPr>
          <a:xfrm>
            <a:off x="7536178" y="3428729"/>
            <a:ext cx="91440" cy="274320"/>
            <a:chOff x="8200931" y="3217409"/>
            <a:chExt cx="118121" cy="430252"/>
          </a:xfrm>
        </p:grpSpPr>
        <p:cxnSp>
          <p:nvCxnSpPr>
            <p:cNvPr id="306" name="Google Shape;306;p14"/>
            <p:cNvCxnSpPr/>
            <p:nvPr/>
          </p:nvCxnSpPr>
          <p:spPr>
            <a:xfrm>
              <a:off x="8200931" y="3217409"/>
              <a:ext cx="118121" cy="430252"/>
            </a:xfrm>
            <a:prstGeom prst="straightConnector1">
              <a:avLst/>
            </a:prstGeom>
            <a:noFill/>
            <a:ln w="28575" cap="flat" cmpd="sng">
              <a:solidFill>
                <a:srgbClr val="7F7F7F"/>
              </a:solidFill>
              <a:prstDash val="solid"/>
              <a:round/>
              <a:headEnd type="none" w="sm" len="sm"/>
              <a:tailEnd type="none" w="sm" len="sm"/>
            </a:ln>
          </p:spPr>
        </p:cxnSp>
        <p:cxnSp>
          <p:nvCxnSpPr>
            <p:cNvPr id="307" name="Google Shape;307;p14"/>
            <p:cNvCxnSpPr/>
            <p:nvPr/>
          </p:nvCxnSpPr>
          <p:spPr>
            <a:xfrm flipH="1">
              <a:off x="8209823" y="3217409"/>
              <a:ext cx="99391" cy="430252"/>
            </a:xfrm>
            <a:prstGeom prst="straightConnector1">
              <a:avLst/>
            </a:prstGeom>
            <a:noFill/>
            <a:ln w="28575" cap="flat" cmpd="sng">
              <a:solidFill>
                <a:srgbClr val="7F7F7F"/>
              </a:solidFill>
              <a:prstDash val="solid"/>
              <a:round/>
              <a:headEnd type="none" w="sm" len="sm"/>
              <a:tailEnd type="none" w="sm" len="sm"/>
            </a:ln>
          </p:spPr>
        </p:cxnSp>
      </p:grpSp>
      <p:grpSp>
        <p:nvGrpSpPr>
          <p:cNvPr id="308" name="Google Shape;308;p14"/>
          <p:cNvGrpSpPr/>
          <p:nvPr/>
        </p:nvGrpSpPr>
        <p:grpSpPr>
          <a:xfrm>
            <a:off x="6597234" y="1017443"/>
            <a:ext cx="103819" cy="286072"/>
            <a:chOff x="8200931" y="3217409"/>
            <a:chExt cx="118121" cy="430252"/>
          </a:xfrm>
        </p:grpSpPr>
        <p:cxnSp>
          <p:nvCxnSpPr>
            <p:cNvPr id="309" name="Google Shape;309;p14"/>
            <p:cNvCxnSpPr/>
            <p:nvPr/>
          </p:nvCxnSpPr>
          <p:spPr>
            <a:xfrm>
              <a:off x="8200931" y="3217409"/>
              <a:ext cx="118121" cy="430252"/>
            </a:xfrm>
            <a:prstGeom prst="straightConnector1">
              <a:avLst/>
            </a:prstGeom>
            <a:noFill/>
            <a:ln w="28575" cap="flat" cmpd="sng">
              <a:solidFill>
                <a:srgbClr val="7F7F7F"/>
              </a:solidFill>
              <a:prstDash val="solid"/>
              <a:round/>
              <a:headEnd type="none" w="sm" len="sm"/>
              <a:tailEnd type="none" w="sm" len="sm"/>
            </a:ln>
          </p:spPr>
        </p:cxnSp>
        <p:cxnSp>
          <p:nvCxnSpPr>
            <p:cNvPr id="310" name="Google Shape;310;p14"/>
            <p:cNvCxnSpPr/>
            <p:nvPr/>
          </p:nvCxnSpPr>
          <p:spPr>
            <a:xfrm flipH="1">
              <a:off x="8209823" y="3217409"/>
              <a:ext cx="99391" cy="430252"/>
            </a:xfrm>
            <a:prstGeom prst="straightConnector1">
              <a:avLst/>
            </a:prstGeom>
            <a:noFill/>
            <a:ln w="28575" cap="flat" cmpd="sng">
              <a:solidFill>
                <a:srgbClr val="7F7F7F"/>
              </a:solidFill>
              <a:prstDash val="solid"/>
              <a:round/>
              <a:headEnd type="none" w="sm" len="sm"/>
              <a:tailEnd type="none" w="sm" len="sm"/>
            </a:ln>
          </p:spPr>
        </p:cxnSp>
      </p:grpSp>
      <p:sp>
        <p:nvSpPr>
          <p:cNvPr id="311" name="Google Shape;311;p14"/>
          <p:cNvSpPr txBox="1"/>
          <p:nvPr/>
        </p:nvSpPr>
        <p:spPr>
          <a:xfrm>
            <a:off x="6687289" y="1050564"/>
            <a:ext cx="488934" cy="259045"/>
          </a:xfrm>
          <a:prstGeom prst="rect">
            <a:avLst/>
          </a:prstGeom>
          <a:noFill/>
          <a:ln>
            <a:noFill/>
          </a:ln>
        </p:spPr>
        <p:txBody>
          <a:bodyPr spcFirstLastPara="1" wrap="square" lIns="91425" tIns="45700" rIns="91425" bIns="45700" anchor="t" anchorCtr="0">
            <a:spAutoFit/>
          </a:bodyPr>
          <a:lstStyle/>
          <a:p>
            <a:pPr marL="0" marR="0" lvl="0" indent="0" algn="l" rtl="0">
              <a:lnSpc>
                <a:spcPct val="118181"/>
              </a:lnSpc>
              <a:spcBef>
                <a:spcPts val="0"/>
              </a:spcBef>
              <a:spcAft>
                <a:spcPts val="0"/>
              </a:spcAft>
              <a:buClr>
                <a:srgbClr val="000000"/>
              </a:buClr>
              <a:buSzPts val="1100"/>
              <a:buFont typeface="Arial"/>
              <a:buNone/>
            </a:pPr>
            <a:r>
              <a:rPr lang="en-US" sz="1100" b="0" i="0" u="none" strike="noStrike" cap="none" dirty="0">
                <a:solidFill>
                  <a:srgbClr val="000000"/>
                </a:solidFill>
                <a:latin typeface="Arial"/>
                <a:ea typeface="Arial"/>
                <a:cs typeface="Arial"/>
                <a:sym typeface="Arial"/>
              </a:rPr>
              <a:t>BDP</a:t>
            </a:r>
            <a:endParaRPr sz="1400" b="0" i="0" u="none" strike="noStrike" cap="none" dirty="0">
              <a:solidFill>
                <a:srgbClr val="000000"/>
              </a:solidFill>
              <a:latin typeface="Arial"/>
              <a:ea typeface="Arial"/>
              <a:cs typeface="Arial"/>
              <a:sym typeface="Arial"/>
            </a:endParaRPr>
          </a:p>
        </p:txBody>
      </p:sp>
      <p:cxnSp>
        <p:nvCxnSpPr>
          <p:cNvPr id="312" name="Google Shape;312;p14"/>
          <p:cNvCxnSpPr/>
          <p:nvPr/>
        </p:nvCxnSpPr>
        <p:spPr>
          <a:xfrm>
            <a:off x="3757569" y="3377790"/>
            <a:ext cx="274460" cy="0"/>
          </a:xfrm>
          <a:prstGeom prst="straightConnector1">
            <a:avLst/>
          </a:prstGeom>
          <a:noFill/>
          <a:ln w="38100" cap="flat" cmpd="sng">
            <a:solidFill>
              <a:srgbClr val="7F7F7F"/>
            </a:solidFill>
            <a:prstDash val="solid"/>
            <a:round/>
            <a:headEnd type="none" w="sm" len="sm"/>
            <a:tailEnd type="triangle" w="med" len="med"/>
          </a:ln>
        </p:spPr>
      </p:cxnSp>
      <p:grpSp>
        <p:nvGrpSpPr>
          <p:cNvPr id="313" name="Google Shape;313;p14"/>
          <p:cNvGrpSpPr/>
          <p:nvPr/>
        </p:nvGrpSpPr>
        <p:grpSpPr>
          <a:xfrm>
            <a:off x="3917845" y="3235036"/>
            <a:ext cx="91440" cy="274320"/>
            <a:chOff x="8200931" y="3217409"/>
            <a:chExt cx="118121" cy="430252"/>
          </a:xfrm>
        </p:grpSpPr>
        <p:cxnSp>
          <p:nvCxnSpPr>
            <p:cNvPr id="314" name="Google Shape;314;p14"/>
            <p:cNvCxnSpPr/>
            <p:nvPr/>
          </p:nvCxnSpPr>
          <p:spPr>
            <a:xfrm>
              <a:off x="8200931" y="3217409"/>
              <a:ext cx="118121" cy="430252"/>
            </a:xfrm>
            <a:prstGeom prst="straightConnector1">
              <a:avLst/>
            </a:prstGeom>
            <a:noFill/>
            <a:ln w="28575" cap="flat" cmpd="sng">
              <a:solidFill>
                <a:srgbClr val="7F7F7F"/>
              </a:solidFill>
              <a:prstDash val="solid"/>
              <a:round/>
              <a:headEnd type="none" w="sm" len="sm"/>
              <a:tailEnd type="none" w="sm" len="sm"/>
            </a:ln>
          </p:spPr>
        </p:cxnSp>
        <p:cxnSp>
          <p:nvCxnSpPr>
            <p:cNvPr id="315" name="Google Shape;315;p14"/>
            <p:cNvCxnSpPr/>
            <p:nvPr/>
          </p:nvCxnSpPr>
          <p:spPr>
            <a:xfrm flipH="1">
              <a:off x="8209823" y="3217409"/>
              <a:ext cx="99391" cy="430252"/>
            </a:xfrm>
            <a:prstGeom prst="straightConnector1">
              <a:avLst/>
            </a:prstGeom>
            <a:noFill/>
            <a:ln w="28575" cap="flat" cmpd="sng">
              <a:solidFill>
                <a:srgbClr val="7F7F7F"/>
              </a:solidFill>
              <a:prstDash val="solid"/>
              <a:round/>
              <a:headEnd type="none" w="sm" len="sm"/>
              <a:tailEnd type="none" w="sm" len="sm"/>
            </a:ln>
          </p:spPr>
        </p:cxnSp>
      </p:grpSp>
      <p:cxnSp>
        <p:nvCxnSpPr>
          <p:cNvPr id="316" name="Google Shape;316;p14"/>
          <p:cNvCxnSpPr/>
          <p:nvPr/>
        </p:nvCxnSpPr>
        <p:spPr>
          <a:xfrm>
            <a:off x="3789235" y="4719415"/>
            <a:ext cx="274460" cy="0"/>
          </a:xfrm>
          <a:prstGeom prst="straightConnector1">
            <a:avLst/>
          </a:prstGeom>
          <a:noFill/>
          <a:ln w="38100" cap="flat" cmpd="sng">
            <a:solidFill>
              <a:srgbClr val="7F7F7F"/>
            </a:solidFill>
            <a:prstDash val="solid"/>
            <a:round/>
            <a:headEnd type="none" w="sm" len="sm"/>
            <a:tailEnd type="triangle" w="med" len="med"/>
          </a:ln>
        </p:spPr>
      </p:cxnSp>
      <p:grpSp>
        <p:nvGrpSpPr>
          <p:cNvPr id="317" name="Google Shape;317;p14"/>
          <p:cNvGrpSpPr/>
          <p:nvPr/>
        </p:nvGrpSpPr>
        <p:grpSpPr>
          <a:xfrm>
            <a:off x="3949511" y="4576661"/>
            <a:ext cx="91440" cy="274320"/>
            <a:chOff x="8200931" y="3217409"/>
            <a:chExt cx="118121" cy="430252"/>
          </a:xfrm>
        </p:grpSpPr>
        <p:cxnSp>
          <p:nvCxnSpPr>
            <p:cNvPr id="318" name="Google Shape;318;p14"/>
            <p:cNvCxnSpPr/>
            <p:nvPr/>
          </p:nvCxnSpPr>
          <p:spPr>
            <a:xfrm>
              <a:off x="8200931" y="3217409"/>
              <a:ext cx="118121" cy="430252"/>
            </a:xfrm>
            <a:prstGeom prst="straightConnector1">
              <a:avLst/>
            </a:prstGeom>
            <a:noFill/>
            <a:ln w="28575" cap="flat" cmpd="sng">
              <a:solidFill>
                <a:srgbClr val="7F7F7F"/>
              </a:solidFill>
              <a:prstDash val="solid"/>
              <a:round/>
              <a:headEnd type="none" w="sm" len="sm"/>
              <a:tailEnd type="none" w="sm" len="sm"/>
            </a:ln>
          </p:spPr>
        </p:cxnSp>
        <p:cxnSp>
          <p:nvCxnSpPr>
            <p:cNvPr id="319" name="Google Shape;319;p14"/>
            <p:cNvCxnSpPr/>
            <p:nvPr/>
          </p:nvCxnSpPr>
          <p:spPr>
            <a:xfrm flipH="1">
              <a:off x="8209823" y="3217409"/>
              <a:ext cx="99391" cy="430252"/>
            </a:xfrm>
            <a:prstGeom prst="straightConnector1">
              <a:avLst/>
            </a:prstGeom>
            <a:noFill/>
            <a:ln w="28575" cap="flat" cmpd="sng">
              <a:solidFill>
                <a:srgbClr val="7F7F7F"/>
              </a:solidFill>
              <a:prstDash val="solid"/>
              <a:round/>
              <a:headEnd type="none" w="sm" len="sm"/>
              <a:tailEnd type="none" w="sm" len="sm"/>
            </a:ln>
          </p:spPr>
        </p:cxnSp>
      </p:grpSp>
      <p:cxnSp>
        <p:nvCxnSpPr>
          <p:cNvPr id="320" name="Google Shape;320;p14"/>
          <p:cNvCxnSpPr/>
          <p:nvPr/>
        </p:nvCxnSpPr>
        <p:spPr>
          <a:xfrm>
            <a:off x="3362048" y="3730884"/>
            <a:ext cx="274460" cy="0"/>
          </a:xfrm>
          <a:prstGeom prst="straightConnector1">
            <a:avLst/>
          </a:prstGeom>
          <a:noFill/>
          <a:ln w="38100" cap="flat" cmpd="sng">
            <a:solidFill>
              <a:srgbClr val="7F7F7F"/>
            </a:solidFill>
            <a:prstDash val="solid"/>
            <a:round/>
            <a:headEnd type="none" w="sm" len="sm"/>
            <a:tailEnd type="triangle" w="med" len="med"/>
          </a:ln>
        </p:spPr>
      </p:cxnSp>
      <p:grpSp>
        <p:nvGrpSpPr>
          <p:cNvPr id="321" name="Google Shape;321;p14"/>
          <p:cNvGrpSpPr/>
          <p:nvPr/>
        </p:nvGrpSpPr>
        <p:grpSpPr>
          <a:xfrm>
            <a:off x="3522324" y="3588130"/>
            <a:ext cx="91440" cy="274320"/>
            <a:chOff x="8200931" y="3217409"/>
            <a:chExt cx="118121" cy="430252"/>
          </a:xfrm>
        </p:grpSpPr>
        <p:cxnSp>
          <p:nvCxnSpPr>
            <p:cNvPr id="322" name="Google Shape;322;p14"/>
            <p:cNvCxnSpPr/>
            <p:nvPr/>
          </p:nvCxnSpPr>
          <p:spPr>
            <a:xfrm>
              <a:off x="8200931" y="3217409"/>
              <a:ext cx="118121" cy="430252"/>
            </a:xfrm>
            <a:prstGeom prst="straightConnector1">
              <a:avLst/>
            </a:prstGeom>
            <a:noFill/>
            <a:ln w="28575" cap="flat" cmpd="sng">
              <a:solidFill>
                <a:srgbClr val="7F7F7F"/>
              </a:solidFill>
              <a:prstDash val="solid"/>
              <a:round/>
              <a:headEnd type="none" w="sm" len="sm"/>
              <a:tailEnd type="none" w="sm" len="sm"/>
            </a:ln>
          </p:spPr>
        </p:cxnSp>
        <p:cxnSp>
          <p:nvCxnSpPr>
            <p:cNvPr id="323" name="Google Shape;323;p14"/>
            <p:cNvCxnSpPr/>
            <p:nvPr/>
          </p:nvCxnSpPr>
          <p:spPr>
            <a:xfrm flipH="1">
              <a:off x="8209823" y="3217409"/>
              <a:ext cx="99391" cy="430252"/>
            </a:xfrm>
            <a:prstGeom prst="straightConnector1">
              <a:avLst/>
            </a:prstGeom>
            <a:noFill/>
            <a:ln w="28575" cap="flat" cmpd="sng">
              <a:solidFill>
                <a:srgbClr val="7F7F7F"/>
              </a:solidFill>
              <a:prstDash val="solid"/>
              <a:round/>
              <a:headEnd type="none" w="sm" len="sm"/>
              <a:tailEnd type="none" w="sm" len="sm"/>
            </a:ln>
          </p:spPr>
        </p:cxnSp>
      </p:grpSp>
      <p:sp>
        <p:nvSpPr>
          <p:cNvPr id="281" name="Google Shape;281;p14"/>
          <p:cNvSpPr txBox="1"/>
          <p:nvPr/>
        </p:nvSpPr>
        <p:spPr>
          <a:xfrm>
            <a:off x="2564094" y="3598973"/>
            <a:ext cx="808846" cy="271677"/>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45700" rIns="91425" bIns="45700" anchor="b" anchorCtr="0">
            <a:spAutoFit/>
          </a:bodyPr>
          <a:lstStyle/>
          <a:p>
            <a:pPr marL="0" marR="0" lvl="0" indent="0" algn="ctr" rtl="0">
              <a:lnSpc>
                <a:spcPct val="125000"/>
              </a:lnSpc>
              <a:spcBef>
                <a:spcPts val="0"/>
              </a:spcBef>
              <a:spcAft>
                <a:spcPts val="0"/>
              </a:spcAft>
              <a:buClr>
                <a:srgbClr val="000000"/>
              </a:buClr>
              <a:buSzPts val="1200"/>
              <a:buFont typeface="Arial"/>
              <a:buNone/>
            </a:pPr>
            <a:r>
              <a:rPr lang="en-US" sz="1200" b="0" i="0" u="none" strike="noStrike" cap="none" dirty="0">
                <a:solidFill>
                  <a:srgbClr val="000000"/>
                </a:solidFill>
                <a:latin typeface="Arial"/>
                <a:ea typeface="Arial"/>
                <a:cs typeface="Arial"/>
                <a:sym typeface="Arial"/>
              </a:rPr>
              <a:t>NRL-DC</a:t>
            </a:r>
            <a:endParaRPr sz="1400" b="0" i="0" u="none" strike="noStrike" cap="none" dirty="0">
              <a:solidFill>
                <a:srgbClr val="000000"/>
              </a:solidFill>
              <a:latin typeface="Arial"/>
              <a:ea typeface="Arial"/>
              <a:cs typeface="Arial"/>
              <a:sym typeface="Arial"/>
            </a:endParaRPr>
          </a:p>
        </p:txBody>
      </p:sp>
      <p:sp>
        <p:nvSpPr>
          <p:cNvPr id="324" name="Google Shape;324;p14"/>
          <p:cNvSpPr txBox="1"/>
          <p:nvPr/>
        </p:nvSpPr>
        <p:spPr>
          <a:xfrm>
            <a:off x="2564094" y="4576661"/>
            <a:ext cx="1244451" cy="271677"/>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25000"/>
              </a:lnSpc>
              <a:spcBef>
                <a:spcPts val="0"/>
              </a:spcBef>
              <a:spcAft>
                <a:spcPts val="0"/>
              </a:spcAft>
              <a:buClr>
                <a:srgbClr val="000000"/>
              </a:buClr>
              <a:buSzPts val="1200"/>
              <a:buFont typeface="Arial"/>
              <a:buNone/>
            </a:pPr>
            <a:r>
              <a:rPr lang="en-US" sz="1200" b="0" i="0" u="none" strike="noStrike" cap="none" dirty="0">
                <a:solidFill>
                  <a:srgbClr val="000000"/>
                </a:solidFill>
                <a:latin typeface="Arial"/>
                <a:ea typeface="Arial"/>
                <a:cs typeface="Arial"/>
                <a:sym typeface="Arial"/>
              </a:rPr>
              <a:t>AF 557 WW</a:t>
            </a:r>
            <a:endParaRPr sz="1400" b="0" i="0" u="none" strike="noStrike" cap="none" dirty="0">
              <a:solidFill>
                <a:srgbClr val="000000"/>
              </a:solidFill>
              <a:latin typeface="Arial"/>
              <a:ea typeface="Arial"/>
              <a:cs typeface="Arial"/>
              <a:sym typeface="Arial"/>
            </a:endParaRPr>
          </a:p>
        </p:txBody>
      </p:sp>
      <p:sp>
        <p:nvSpPr>
          <p:cNvPr id="325" name="Google Shape;325;p14"/>
          <p:cNvSpPr txBox="1"/>
          <p:nvPr/>
        </p:nvSpPr>
        <p:spPr>
          <a:xfrm>
            <a:off x="2570977" y="3229336"/>
            <a:ext cx="1198505" cy="271677"/>
          </a:xfrm>
          <a:prstGeom prst="rect">
            <a:avLst/>
          </a:prstGeom>
          <a:solidFill>
            <a:srgbClr val="F2F2F2"/>
          </a:solidFill>
          <a:ln w="19050"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25000"/>
              </a:lnSpc>
              <a:spcBef>
                <a:spcPts val="0"/>
              </a:spcBef>
              <a:spcAft>
                <a:spcPts val="0"/>
              </a:spcAft>
              <a:buClr>
                <a:srgbClr val="000000"/>
              </a:buClr>
              <a:buSzPts val="1200"/>
              <a:buFont typeface="Arial"/>
              <a:buNone/>
            </a:pPr>
            <a:r>
              <a:rPr lang="en-US" sz="1200" b="0" i="0" u="none" strike="noStrike" cap="none" dirty="0">
                <a:solidFill>
                  <a:srgbClr val="000000"/>
                </a:solidFill>
                <a:latin typeface="Arial"/>
                <a:ea typeface="Arial"/>
                <a:cs typeface="Arial"/>
                <a:sym typeface="Arial"/>
              </a:rPr>
              <a:t>NWS SWPC</a:t>
            </a:r>
            <a:endParaRPr sz="1400" b="0" i="0" u="none" strike="noStrike" cap="none" dirty="0">
              <a:solidFill>
                <a:srgbClr val="000000"/>
              </a:solidFill>
              <a:latin typeface="Arial"/>
              <a:ea typeface="Arial"/>
              <a:cs typeface="Arial"/>
              <a:sym typeface="Arial"/>
            </a:endParaRPr>
          </a:p>
        </p:txBody>
      </p:sp>
      <p:sp>
        <p:nvSpPr>
          <p:cNvPr id="326" name="Google Shape;326;p14"/>
          <p:cNvSpPr txBox="1"/>
          <p:nvPr/>
        </p:nvSpPr>
        <p:spPr>
          <a:xfrm>
            <a:off x="3567677" y="5937699"/>
            <a:ext cx="1487672" cy="415498"/>
          </a:xfrm>
          <a:prstGeom prst="rect">
            <a:avLst/>
          </a:prstGeom>
          <a:solidFill>
            <a:schemeClr val="lt1"/>
          </a:solidFill>
          <a:ln w="19050" cap="flat" cmpd="sng">
            <a:solidFill>
              <a:srgbClr val="7F7F7F"/>
            </a:solidFill>
            <a:prstDash val="solid"/>
            <a:round/>
            <a:headEnd type="none" w="sm" len="sm"/>
            <a:tailEnd type="none" w="sm" len="sm"/>
          </a:ln>
          <a:effectLst>
            <a:outerShdw blurRad="50800" dist="38100" dir="8100000" algn="tr" rotWithShape="0">
              <a:srgbClr val="000000">
                <a:alpha val="40000"/>
              </a:srgbClr>
            </a:outerShdw>
          </a:effectLst>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b="0" i="1" u="none" strike="noStrike" cap="none" dirty="0">
                <a:solidFill>
                  <a:srgbClr val="000000"/>
                </a:solidFill>
                <a:latin typeface="Arial"/>
                <a:ea typeface="Arial"/>
                <a:cs typeface="Arial"/>
                <a:sym typeface="Arial"/>
              </a:rPr>
              <a:t>Solid = Near-RT</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50"/>
              <a:buFont typeface="Arial"/>
              <a:buNone/>
            </a:pPr>
            <a:r>
              <a:rPr lang="en-US" sz="1050" b="0" i="1" u="none" strike="noStrike" cap="none" dirty="0">
                <a:solidFill>
                  <a:srgbClr val="000000"/>
                </a:solidFill>
                <a:latin typeface="Arial"/>
                <a:ea typeface="Arial"/>
                <a:cs typeface="Arial"/>
                <a:sym typeface="Arial"/>
              </a:rPr>
              <a:t>Dashed = 24h+ Delay</a:t>
            </a:r>
            <a:endParaRPr sz="1000" b="0" i="1" u="none" strike="noStrike" cap="none" dirty="0">
              <a:solidFill>
                <a:srgbClr val="000000"/>
              </a:solidFill>
              <a:latin typeface="Arial"/>
              <a:ea typeface="Arial"/>
              <a:cs typeface="Arial"/>
              <a:sym typeface="Arial"/>
            </a:endParaRPr>
          </a:p>
        </p:txBody>
      </p:sp>
      <p:sp>
        <p:nvSpPr>
          <p:cNvPr id="280" name="Google Shape;280;p14"/>
          <p:cNvSpPr txBox="1"/>
          <p:nvPr/>
        </p:nvSpPr>
        <p:spPr>
          <a:xfrm>
            <a:off x="1205118" y="2096520"/>
            <a:ext cx="1664744" cy="710707"/>
          </a:xfrm>
          <a:prstGeom prst="rect">
            <a:avLst/>
          </a:prstGeom>
          <a:solidFill>
            <a:srgbClr val="F2F2F2"/>
          </a:solidFill>
          <a:ln w="38100" cap="flat" cmpd="sng">
            <a:solidFill>
              <a:srgbClr val="3F3F3F"/>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33333"/>
              </a:lnSpc>
              <a:spcBef>
                <a:spcPts val="0"/>
              </a:spcBef>
              <a:spcAft>
                <a:spcPts val="0"/>
              </a:spcAft>
              <a:buClr>
                <a:srgbClr val="000000"/>
              </a:buClr>
              <a:buSzPts val="1200"/>
              <a:buFont typeface="Arial"/>
              <a:buNone/>
            </a:pPr>
            <a:br>
              <a:rPr lang="en-US" sz="1200" b="1" i="0" u="none" strike="noStrike" cap="none" dirty="0">
                <a:solidFill>
                  <a:srgbClr val="000000"/>
                </a:solidFill>
                <a:latin typeface="Arial"/>
                <a:ea typeface="Arial"/>
                <a:cs typeface="Arial"/>
                <a:sym typeface="Arial"/>
              </a:rPr>
            </a:br>
            <a:r>
              <a:rPr lang="en-US" sz="1200" b="1" i="0" u="none" strike="noStrike" cap="none" dirty="0">
                <a:solidFill>
                  <a:srgbClr val="000000"/>
                </a:solidFill>
                <a:latin typeface="Arial"/>
                <a:ea typeface="Arial"/>
                <a:cs typeface="Arial"/>
                <a:sym typeface="Arial"/>
              </a:rPr>
              <a:t>UCAR DPC</a:t>
            </a:r>
            <a:endParaRPr sz="1400" b="0" i="0" u="none" strike="noStrike" cap="none" dirty="0">
              <a:solidFill>
                <a:srgbClr val="000000"/>
              </a:solidFill>
              <a:latin typeface="Arial"/>
              <a:ea typeface="Arial"/>
              <a:cs typeface="Arial"/>
              <a:sym typeface="Arial"/>
            </a:endParaRPr>
          </a:p>
          <a:p>
            <a:pPr marL="0" marR="0" lvl="0" indent="0" algn="l" rtl="0">
              <a:lnSpc>
                <a:spcPct val="133333"/>
              </a:lnSpc>
              <a:spcBef>
                <a:spcPts val="0"/>
              </a:spcBef>
              <a:spcAft>
                <a:spcPts val="0"/>
              </a:spcAft>
              <a:buClr>
                <a:srgbClr val="000000"/>
              </a:buClr>
              <a:buSzPts val="1200"/>
              <a:buFont typeface="Arial"/>
              <a:buNone/>
            </a:pPr>
            <a:r>
              <a:rPr lang="en-US" sz="1200" b="1" i="0" u="none" strike="noStrike" cap="none" dirty="0">
                <a:solidFill>
                  <a:srgbClr val="000000"/>
                </a:solidFill>
                <a:latin typeface="Arial"/>
                <a:ea typeface="Arial"/>
                <a:cs typeface="Arial"/>
                <a:sym typeface="Arial"/>
              </a:rPr>
              <a:t>   </a:t>
            </a:r>
            <a:endParaRPr sz="1050" b="1" i="0" u="none" strike="noStrike" cap="none" dirty="0">
              <a:solidFill>
                <a:srgbClr val="000000"/>
              </a:solidFill>
              <a:latin typeface="Arial"/>
              <a:ea typeface="Arial"/>
              <a:cs typeface="Arial"/>
              <a:sym typeface="Arial"/>
            </a:endParaRPr>
          </a:p>
        </p:txBody>
      </p:sp>
      <p:cxnSp>
        <p:nvCxnSpPr>
          <p:cNvPr id="327" name="Google Shape;327;p14"/>
          <p:cNvCxnSpPr/>
          <p:nvPr/>
        </p:nvCxnSpPr>
        <p:spPr>
          <a:xfrm>
            <a:off x="2869862" y="2317340"/>
            <a:ext cx="2377440" cy="0"/>
          </a:xfrm>
          <a:prstGeom prst="straightConnector1">
            <a:avLst/>
          </a:prstGeom>
          <a:noFill/>
          <a:ln w="57150" cap="flat" cmpd="sng">
            <a:solidFill>
              <a:schemeClr val="dk1"/>
            </a:solidFill>
            <a:prstDash val="solid"/>
            <a:round/>
            <a:headEnd type="triangle" w="med" len="med"/>
            <a:tailEnd type="none" w="sm" len="sm"/>
          </a:ln>
        </p:spPr>
      </p:cxnSp>
      <p:sp>
        <p:nvSpPr>
          <p:cNvPr id="328" name="Google Shape;328;p14"/>
          <p:cNvSpPr txBox="1"/>
          <p:nvPr/>
        </p:nvSpPr>
        <p:spPr>
          <a:xfrm>
            <a:off x="1377094" y="4547778"/>
            <a:ext cx="473202" cy="271677"/>
          </a:xfrm>
          <a:prstGeom prst="rect">
            <a:avLst/>
          </a:prstGeom>
          <a:noFill/>
          <a:ln>
            <a:noFill/>
          </a:ln>
        </p:spPr>
        <p:txBody>
          <a:bodyPr spcFirstLastPara="1" wrap="square" lIns="91425" tIns="45700" rIns="91425" bIns="45700" anchor="t" anchorCtr="0">
            <a:spAutoFit/>
          </a:bodyPr>
          <a:lstStyle/>
          <a:p>
            <a:pPr marL="0" marR="0" lvl="0" indent="0" algn="l" rtl="0">
              <a:lnSpc>
                <a:spcPct val="136363"/>
              </a:lnSpc>
              <a:spcBef>
                <a:spcPts val="0"/>
              </a:spcBef>
              <a:spcAft>
                <a:spcPts val="0"/>
              </a:spcAft>
              <a:buClr>
                <a:srgbClr val="000000"/>
              </a:buClr>
              <a:buSzPts val="1100"/>
              <a:buFont typeface="Arial"/>
              <a:buNone/>
            </a:pPr>
            <a:r>
              <a:rPr lang="en-US" sz="1100" b="0" i="0" u="none" strike="noStrike" cap="none" dirty="0">
                <a:solidFill>
                  <a:srgbClr val="000000"/>
                </a:solidFill>
                <a:latin typeface="Arial"/>
                <a:ea typeface="Arial"/>
                <a:cs typeface="Arial"/>
                <a:sym typeface="Arial"/>
              </a:rPr>
              <a:t>Any</a:t>
            </a:r>
            <a:endParaRPr sz="1400" b="0" i="0" u="none" strike="noStrike" cap="none" dirty="0">
              <a:solidFill>
                <a:srgbClr val="000000"/>
              </a:solidFill>
              <a:latin typeface="Arial"/>
              <a:ea typeface="Arial"/>
              <a:cs typeface="Arial"/>
              <a:sym typeface="Arial"/>
            </a:endParaRPr>
          </a:p>
        </p:txBody>
      </p:sp>
      <p:sp>
        <p:nvSpPr>
          <p:cNvPr id="329" name="Google Shape;329;p14"/>
          <p:cNvSpPr txBox="1"/>
          <p:nvPr/>
        </p:nvSpPr>
        <p:spPr>
          <a:xfrm>
            <a:off x="959356" y="4866611"/>
            <a:ext cx="1052957" cy="2616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100"/>
              <a:buFont typeface="Arial"/>
              <a:buNone/>
            </a:pPr>
            <a:r>
              <a:rPr lang="en-US" sz="1100" b="0" i="0" u="none" strike="noStrike" cap="none" dirty="0">
                <a:solidFill>
                  <a:schemeClr val="dk1"/>
                </a:solidFill>
                <a:latin typeface="Arial"/>
                <a:ea typeface="Arial"/>
                <a:cs typeface="Arial"/>
                <a:sym typeface="Arial"/>
              </a:rPr>
              <a:t>L0, L1, L2</a:t>
            </a:r>
            <a:endParaRPr sz="1400" b="0" i="0" u="none" strike="noStrike" cap="none" dirty="0">
              <a:solidFill>
                <a:srgbClr val="000000"/>
              </a:solidFill>
              <a:latin typeface="Arial"/>
              <a:ea typeface="Arial"/>
              <a:cs typeface="Arial"/>
              <a:sym typeface="Arial"/>
            </a:endParaRPr>
          </a:p>
        </p:txBody>
      </p:sp>
      <p:sp>
        <p:nvSpPr>
          <p:cNvPr id="330" name="Google Shape;330;p14"/>
          <p:cNvSpPr txBox="1"/>
          <p:nvPr/>
        </p:nvSpPr>
        <p:spPr>
          <a:xfrm>
            <a:off x="2058172" y="4358034"/>
            <a:ext cx="871232" cy="248017"/>
          </a:xfrm>
          <a:prstGeom prst="rect">
            <a:avLst/>
          </a:prstGeom>
          <a:noFill/>
          <a:ln>
            <a:noFill/>
          </a:ln>
        </p:spPr>
        <p:txBody>
          <a:bodyPr spcFirstLastPara="1" wrap="square" lIns="91425" tIns="45700" rIns="91425" bIns="45700" anchor="t" anchorCtr="0">
            <a:spAutoFit/>
          </a:bodyPr>
          <a:lstStyle/>
          <a:p>
            <a:pPr marL="0" marR="0" lvl="0" indent="0" algn="l" rtl="0">
              <a:lnSpc>
                <a:spcPct val="123809"/>
              </a:lnSpc>
              <a:spcBef>
                <a:spcPts val="0"/>
              </a:spcBef>
              <a:spcAft>
                <a:spcPts val="0"/>
              </a:spcAft>
              <a:buClr>
                <a:srgbClr val="000000"/>
              </a:buClr>
              <a:buSzPts val="1050"/>
              <a:buFont typeface="Arial"/>
              <a:buNone/>
            </a:pPr>
            <a:r>
              <a:rPr lang="en-US" sz="1050" b="0" i="0" u="none" strike="noStrike" cap="none" dirty="0">
                <a:solidFill>
                  <a:schemeClr val="dk1"/>
                </a:solidFill>
                <a:latin typeface="Arial"/>
                <a:ea typeface="Arial"/>
                <a:cs typeface="Arial"/>
                <a:sym typeface="Arial"/>
              </a:rPr>
              <a:t>L2 (all)</a:t>
            </a:r>
            <a:endParaRPr sz="1400" b="0" i="0" u="none" strike="noStrike" cap="none" dirty="0">
              <a:solidFill>
                <a:srgbClr val="000000"/>
              </a:solidFill>
              <a:latin typeface="Arial"/>
              <a:ea typeface="Arial"/>
              <a:cs typeface="Arial"/>
              <a:sym typeface="Arial"/>
            </a:endParaRPr>
          </a:p>
        </p:txBody>
      </p:sp>
      <p:cxnSp>
        <p:nvCxnSpPr>
          <p:cNvPr id="331" name="Google Shape;331;p14"/>
          <p:cNvCxnSpPr>
            <a:stCxn id="280" idx="1"/>
            <a:endCxn id="294" idx="1"/>
          </p:cNvCxnSpPr>
          <p:nvPr/>
        </p:nvCxnSpPr>
        <p:spPr>
          <a:xfrm>
            <a:off x="1205118" y="2451874"/>
            <a:ext cx="559800" cy="2946300"/>
          </a:xfrm>
          <a:prstGeom prst="bentConnector3">
            <a:avLst>
              <a:gd name="adj1" fmla="val -40836"/>
            </a:avLst>
          </a:prstGeom>
          <a:noFill/>
          <a:ln w="57150" cap="flat" cmpd="sng">
            <a:solidFill>
              <a:srgbClr val="1B1A22"/>
            </a:solidFill>
            <a:prstDash val="dot"/>
            <a:round/>
            <a:headEnd type="none" w="sm" len="sm"/>
            <a:tailEnd type="triangle" w="med" len="med"/>
          </a:ln>
        </p:spPr>
      </p:cxnSp>
      <p:cxnSp>
        <p:nvCxnSpPr>
          <p:cNvPr id="332" name="Google Shape;332;p14"/>
          <p:cNvCxnSpPr/>
          <p:nvPr/>
        </p:nvCxnSpPr>
        <p:spPr>
          <a:xfrm>
            <a:off x="2858843" y="2545694"/>
            <a:ext cx="2377440" cy="0"/>
          </a:xfrm>
          <a:prstGeom prst="straightConnector1">
            <a:avLst/>
          </a:prstGeom>
          <a:noFill/>
          <a:ln w="57150" cap="flat" cmpd="sng">
            <a:solidFill>
              <a:schemeClr val="dk1"/>
            </a:solidFill>
            <a:prstDash val="solid"/>
            <a:round/>
            <a:headEnd type="none" w="sm" len="sm"/>
            <a:tailEnd type="triangle" w="med" len="med"/>
          </a:ln>
        </p:spPr>
      </p:cxnSp>
      <p:cxnSp>
        <p:nvCxnSpPr>
          <p:cNvPr id="333" name="Google Shape;333;p14"/>
          <p:cNvCxnSpPr/>
          <p:nvPr/>
        </p:nvCxnSpPr>
        <p:spPr>
          <a:xfrm rot="-5400000" flipH="1">
            <a:off x="1101095" y="4139614"/>
            <a:ext cx="1020900" cy="4500"/>
          </a:xfrm>
          <a:prstGeom prst="bentConnector3">
            <a:avLst>
              <a:gd name="adj1" fmla="val 50005"/>
            </a:avLst>
          </a:prstGeom>
          <a:noFill/>
          <a:ln w="57150" cap="flat" cmpd="sng">
            <a:solidFill>
              <a:srgbClr val="1B1A22"/>
            </a:solidFill>
            <a:prstDash val="dot"/>
            <a:round/>
            <a:headEnd type="none" w="sm" len="sm"/>
            <a:tailEnd type="triangle" w="med" len="med"/>
          </a:ln>
        </p:spPr>
      </p:cxnSp>
      <p:sp>
        <p:nvSpPr>
          <p:cNvPr id="334" name="Google Shape;334;p14"/>
          <p:cNvSpPr txBox="1"/>
          <p:nvPr/>
        </p:nvSpPr>
        <p:spPr>
          <a:xfrm>
            <a:off x="1140972" y="3796805"/>
            <a:ext cx="408274" cy="425758"/>
          </a:xfrm>
          <a:prstGeom prst="rect">
            <a:avLst/>
          </a:prstGeom>
          <a:noFill/>
          <a:ln>
            <a:noFill/>
          </a:ln>
        </p:spPr>
        <p:txBody>
          <a:bodyPr spcFirstLastPara="1" wrap="square" lIns="91425" tIns="45700" rIns="91425" bIns="45700" anchor="t" anchorCtr="0">
            <a:spAutoFit/>
          </a:bodyPr>
          <a:lstStyle/>
          <a:p>
            <a:pPr marL="0" marR="0" lvl="0" indent="0" algn="l" rtl="0">
              <a:lnSpc>
                <a:spcPct val="123809"/>
              </a:lnSpc>
              <a:spcBef>
                <a:spcPts val="0"/>
              </a:spcBef>
              <a:spcAft>
                <a:spcPts val="0"/>
              </a:spcAft>
              <a:buClr>
                <a:srgbClr val="000000"/>
              </a:buClr>
              <a:buSzPts val="1050"/>
              <a:buFont typeface="Arial"/>
              <a:buNone/>
            </a:pPr>
            <a:r>
              <a:rPr lang="en-US" sz="1050" b="0" i="0" u="none" strike="noStrike" cap="none" dirty="0">
                <a:solidFill>
                  <a:schemeClr val="dk1"/>
                </a:solidFill>
                <a:latin typeface="Arial"/>
                <a:ea typeface="Arial"/>
                <a:cs typeface="Arial"/>
                <a:sym typeface="Arial"/>
              </a:rPr>
              <a:t>L1</a:t>
            </a:r>
            <a:endParaRPr sz="1400" b="0" i="0" u="none" strike="noStrike" cap="none" dirty="0">
              <a:solidFill>
                <a:srgbClr val="000000"/>
              </a:solidFill>
              <a:latin typeface="Arial"/>
              <a:ea typeface="Arial"/>
              <a:cs typeface="Arial"/>
              <a:sym typeface="Arial"/>
            </a:endParaRPr>
          </a:p>
          <a:p>
            <a:pPr marL="0" marR="0" lvl="0" indent="0" algn="l" rtl="0">
              <a:lnSpc>
                <a:spcPct val="123809"/>
              </a:lnSpc>
              <a:spcBef>
                <a:spcPts val="0"/>
              </a:spcBef>
              <a:spcAft>
                <a:spcPts val="0"/>
              </a:spcAft>
              <a:buClr>
                <a:srgbClr val="000000"/>
              </a:buClr>
              <a:buSzPts val="1050"/>
              <a:buFont typeface="Arial"/>
              <a:buNone/>
            </a:pPr>
            <a:r>
              <a:rPr lang="en-US" sz="1050" b="0" i="0" u="none" strike="noStrike" cap="none" dirty="0">
                <a:solidFill>
                  <a:schemeClr val="dk1"/>
                </a:solidFill>
                <a:latin typeface="Arial"/>
                <a:ea typeface="Arial"/>
                <a:cs typeface="Arial"/>
                <a:sym typeface="Arial"/>
              </a:rPr>
              <a:t>L2 </a:t>
            </a:r>
            <a:endParaRPr sz="1400" b="0" i="0" u="none" strike="noStrike" cap="none" dirty="0">
              <a:solidFill>
                <a:srgbClr val="000000"/>
              </a:solidFill>
              <a:latin typeface="Arial"/>
              <a:ea typeface="Arial"/>
              <a:cs typeface="Arial"/>
              <a:sym typeface="Arial"/>
            </a:endParaRPr>
          </a:p>
        </p:txBody>
      </p:sp>
      <p:sp>
        <p:nvSpPr>
          <p:cNvPr id="335" name="Google Shape;335;p14"/>
          <p:cNvSpPr txBox="1"/>
          <p:nvPr/>
        </p:nvSpPr>
        <p:spPr>
          <a:xfrm>
            <a:off x="5975719" y="1565004"/>
            <a:ext cx="964604" cy="43088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50"/>
              <a:buFont typeface="Arial"/>
              <a:buNone/>
            </a:pPr>
            <a:r>
              <a:rPr lang="en-US" sz="1050" b="1" i="0" u="none" strike="noStrike" cap="none" dirty="0">
                <a:solidFill>
                  <a:schemeClr val="dk1"/>
                </a:solidFill>
                <a:latin typeface="Arial"/>
                <a:ea typeface="Arial"/>
                <a:cs typeface="Arial"/>
                <a:sym typeface="Arial"/>
              </a:rPr>
              <a:t>L0, L1 source files</a:t>
            </a:r>
            <a:endParaRPr sz="1400" b="0" i="0" u="none" strike="noStrike" cap="none" dirty="0">
              <a:solidFill>
                <a:srgbClr val="000000"/>
              </a:solidFill>
              <a:latin typeface="Arial"/>
              <a:ea typeface="Arial"/>
              <a:cs typeface="Arial"/>
              <a:sym typeface="Arial"/>
            </a:endParaRPr>
          </a:p>
        </p:txBody>
      </p:sp>
      <p:cxnSp>
        <p:nvCxnSpPr>
          <p:cNvPr id="336" name="Google Shape;336;p14"/>
          <p:cNvCxnSpPr>
            <a:endCxn id="304" idx="1"/>
          </p:cNvCxnSpPr>
          <p:nvPr/>
        </p:nvCxnSpPr>
        <p:spPr>
          <a:xfrm rot="-5400000" flipH="1">
            <a:off x="5230112" y="3509826"/>
            <a:ext cx="1987800" cy="516600"/>
          </a:xfrm>
          <a:prstGeom prst="bentConnector2">
            <a:avLst/>
          </a:prstGeom>
          <a:noFill/>
          <a:ln w="57150" cap="flat" cmpd="sng">
            <a:solidFill>
              <a:schemeClr val="dk1"/>
            </a:solidFill>
            <a:prstDash val="solid"/>
            <a:round/>
            <a:headEnd type="none" w="sm" len="sm"/>
            <a:tailEnd type="triangle" w="med" len="med"/>
          </a:ln>
        </p:spPr>
      </p:cxnSp>
      <p:sp>
        <p:nvSpPr>
          <p:cNvPr id="286" name="Google Shape;286;p14"/>
          <p:cNvSpPr txBox="1"/>
          <p:nvPr/>
        </p:nvSpPr>
        <p:spPr>
          <a:xfrm>
            <a:off x="5229867" y="2144313"/>
            <a:ext cx="1471448" cy="707886"/>
          </a:xfrm>
          <a:prstGeom prst="rect">
            <a:avLst/>
          </a:prstGeom>
          <a:solidFill>
            <a:schemeClr val="lt1"/>
          </a:solidFill>
          <a:ln w="38100" cap="flat" cmpd="sng">
            <a:solidFill>
              <a:srgbClr val="3F3F3F"/>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33333"/>
              </a:lnSpc>
              <a:spcBef>
                <a:spcPts val="0"/>
              </a:spcBef>
              <a:spcAft>
                <a:spcPts val="0"/>
              </a:spcAft>
              <a:buClr>
                <a:srgbClr val="000000"/>
              </a:buClr>
              <a:buSzPts val="1200"/>
              <a:buFont typeface="Arial"/>
              <a:buNone/>
            </a:pPr>
            <a:endParaRPr sz="1200" b="1" i="0" u="none" strike="noStrike" cap="none" dirty="0">
              <a:solidFill>
                <a:srgbClr val="000000"/>
              </a:solidFill>
              <a:latin typeface="Arial"/>
              <a:ea typeface="Arial"/>
              <a:cs typeface="Arial"/>
              <a:sym typeface="Arial"/>
            </a:endParaRPr>
          </a:p>
          <a:p>
            <a:pPr marL="0" marR="0" lvl="0" indent="0" algn="ctr" rtl="0">
              <a:lnSpc>
                <a:spcPct val="133333"/>
              </a:lnSpc>
              <a:spcBef>
                <a:spcPts val="0"/>
              </a:spcBef>
              <a:spcAft>
                <a:spcPts val="0"/>
              </a:spcAft>
              <a:buClr>
                <a:srgbClr val="000000"/>
              </a:buClr>
              <a:buSzPts val="1200"/>
              <a:buFont typeface="Arial"/>
              <a:buNone/>
            </a:pPr>
            <a:r>
              <a:rPr lang="en-US" sz="1200" b="1" i="0" u="none" strike="noStrike" cap="none" dirty="0">
                <a:solidFill>
                  <a:srgbClr val="000000"/>
                </a:solidFill>
                <a:latin typeface="Arial"/>
                <a:ea typeface="Arial"/>
                <a:cs typeface="Arial"/>
                <a:sym typeface="Arial"/>
              </a:rPr>
              <a:t>PDA OPS</a:t>
            </a:r>
            <a:endParaRPr sz="1400" b="0" i="0" u="none" strike="noStrike" cap="none" dirty="0">
              <a:solidFill>
                <a:srgbClr val="000000"/>
              </a:solidFill>
              <a:latin typeface="Arial"/>
              <a:ea typeface="Arial"/>
              <a:cs typeface="Arial"/>
              <a:sym typeface="Arial"/>
            </a:endParaRPr>
          </a:p>
          <a:p>
            <a:pPr marL="0" marR="0" lvl="0" indent="0" algn="ctr" rtl="0">
              <a:lnSpc>
                <a:spcPct val="133333"/>
              </a:lnSpc>
              <a:spcBef>
                <a:spcPts val="0"/>
              </a:spcBef>
              <a:spcAft>
                <a:spcPts val="0"/>
              </a:spcAft>
              <a:buClr>
                <a:srgbClr val="000000"/>
              </a:buClr>
              <a:buSzPts val="1200"/>
              <a:buFont typeface="Arial"/>
              <a:buNone/>
            </a:pPr>
            <a:endParaRPr sz="1200" b="1" i="0" u="none" strike="noStrike" cap="none" dirty="0">
              <a:solidFill>
                <a:srgbClr val="000000"/>
              </a:solidFill>
              <a:latin typeface="Arial"/>
              <a:ea typeface="Arial"/>
              <a:cs typeface="Arial"/>
              <a:sym typeface="Arial"/>
            </a:endParaRPr>
          </a:p>
        </p:txBody>
      </p:sp>
      <p:sp>
        <p:nvSpPr>
          <p:cNvPr id="337" name="Google Shape;337;p14"/>
          <p:cNvSpPr txBox="1"/>
          <p:nvPr/>
        </p:nvSpPr>
        <p:spPr>
          <a:xfrm>
            <a:off x="6472809" y="4210109"/>
            <a:ext cx="1144435" cy="281295"/>
          </a:xfrm>
          <a:prstGeom prst="rect">
            <a:avLst/>
          </a:prstGeom>
          <a:solidFill>
            <a:schemeClr val="lt1"/>
          </a:solidFill>
          <a:ln w="19050" cap="flat" cmpd="sng">
            <a:solidFill>
              <a:schemeClr val="dk1"/>
            </a:solidFill>
            <a:prstDash val="solid"/>
            <a:round/>
            <a:headEnd type="none" w="sm" len="sm"/>
            <a:tailEnd type="none" w="sm" len="sm"/>
          </a:ln>
        </p:spPr>
        <p:txBody>
          <a:bodyPr spcFirstLastPara="1" wrap="square" lIns="45700" tIns="45700" rIns="45700" bIns="45700" anchor="t" anchorCtr="0">
            <a:spAutoFit/>
          </a:bodyPr>
          <a:lstStyle/>
          <a:p>
            <a:pPr marL="0" marR="0" lvl="0" indent="0" algn="ctr" rtl="0">
              <a:lnSpc>
                <a:spcPct val="145454"/>
              </a:lnSpc>
              <a:spcBef>
                <a:spcPts val="0"/>
              </a:spcBef>
              <a:spcAft>
                <a:spcPts val="0"/>
              </a:spcAft>
              <a:buClr>
                <a:srgbClr val="000000"/>
              </a:buClr>
              <a:buSzPts val="1100"/>
              <a:buFont typeface="Arial"/>
              <a:buNone/>
            </a:pPr>
            <a:r>
              <a:rPr lang="en-US" sz="1100" b="0" i="0" u="none" strike="noStrike" cap="none" dirty="0">
                <a:solidFill>
                  <a:srgbClr val="000000"/>
                </a:solidFill>
                <a:latin typeface="Arial"/>
                <a:ea typeface="Arial"/>
                <a:cs typeface="Arial"/>
                <a:sym typeface="Arial"/>
              </a:rPr>
              <a:t>NASA GDAAC</a:t>
            </a:r>
            <a:endParaRPr sz="1400" b="0" i="0" u="none" strike="noStrike" cap="none" dirty="0">
              <a:solidFill>
                <a:srgbClr val="000000"/>
              </a:solidFill>
              <a:latin typeface="Arial"/>
              <a:ea typeface="Arial"/>
              <a:cs typeface="Arial"/>
              <a:sym typeface="Arial"/>
            </a:endParaRPr>
          </a:p>
        </p:txBody>
      </p:sp>
      <p:cxnSp>
        <p:nvCxnSpPr>
          <p:cNvPr id="338" name="Google Shape;338;p14"/>
          <p:cNvCxnSpPr>
            <a:stCxn id="286" idx="2"/>
            <a:endCxn id="337" idx="1"/>
          </p:cNvCxnSpPr>
          <p:nvPr/>
        </p:nvCxnSpPr>
        <p:spPr>
          <a:xfrm rot="-5400000" flipH="1">
            <a:off x="5469991" y="3347799"/>
            <a:ext cx="1498500" cy="507300"/>
          </a:xfrm>
          <a:prstGeom prst="bentConnector2">
            <a:avLst/>
          </a:prstGeom>
          <a:noFill/>
          <a:ln w="57150" cap="flat" cmpd="sng">
            <a:solidFill>
              <a:schemeClr val="dk1"/>
            </a:solidFill>
            <a:prstDash val="solid"/>
            <a:round/>
            <a:headEnd type="none" w="sm" len="sm"/>
            <a:tailEnd type="triangle" w="med" len="med"/>
          </a:ln>
        </p:spPr>
      </p:cxnSp>
      <p:sp>
        <p:nvSpPr>
          <p:cNvPr id="276" name="Google Shape;276;p14"/>
          <p:cNvSpPr txBox="1"/>
          <p:nvPr/>
        </p:nvSpPr>
        <p:spPr>
          <a:xfrm>
            <a:off x="6599353" y="3045659"/>
            <a:ext cx="1233310" cy="271677"/>
          </a:xfrm>
          <a:prstGeom prst="rect">
            <a:avLst/>
          </a:prstGeom>
          <a:solidFill>
            <a:srgbClr val="DCF0F2"/>
          </a:solidFill>
          <a:ln>
            <a:noFill/>
          </a:ln>
        </p:spPr>
        <p:txBody>
          <a:bodyPr spcFirstLastPara="1" wrap="square" lIns="91425" tIns="45700" rIns="91425" bIns="45700" anchor="t" anchorCtr="0">
            <a:spAutoFit/>
          </a:bodyPr>
          <a:lstStyle/>
          <a:p>
            <a:pPr marL="0" marR="0" lvl="0" indent="0" algn="l" rtl="0">
              <a:lnSpc>
                <a:spcPct val="136363"/>
              </a:lnSpc>
              <a:spcBef>
                <a:spcPts val="0"/>
              </a:spcBef>
              <a:spcAft>
                <a:spcPts val="0"/>
              </a:spcAft>
              <a:buClr>
                <a:srgbClr val="000000"/>
              </a:buClr>
              <a:buSzPts val="1100"/>
              <a:buFont typeface="Arial"/>
              <a:buNone/>
            </a:pPr>
            <a:r>
              <a:rPr lang="en-US" sz="1100" b="0" i="0" u="none" strike="noStrike" cap="none" dirty="0">
                <a:solidFill>
                  <a:srgbClr val="000000"/>
                </a:solidFill>
                <a:latin typeface="Arial"/>
                <a:ea typeface="Arial"/>
                <a:cs typeface="Arial"/>
                <a:sym typeface="Arial"/>
              </a:rPr>
              <a:t>Select Partners</a:t>
            </a:r>
            <a:endParaRPr sz="1400" b="0" i="0" u="none" strike="noStrike" cap="none" dirty="0">
              <a:solidFill>
                <a:srgbClr val="000000"/>
              </a:solidFill>
              <a:latin typeface="Arial"/>
              <a:ea typeface="Arial"/>
              <a:cs typeface="Arial"/>
              <a:sym typeface="Arial"/>
            </a:endParaRPr>
          </a:p>
        </p:txBody>
      </p:sp>
      <p:sp>
        <p:nvSpPr>
          <p:cNvPr id="339" name="Google Shape;339;p14"/>
          <p:cNvSpPr txBox="1"/>
          <p:nvPr/>
        </p:nvSpPr>
        <p:spPr>
          <a:xfrm>
            <a:off x="7146751" y="5430672"/>
            <a:ext cx="1025659" cy="271869"/>
          </a:xfrm>
          <a:prstGeom prst="rect">
            <a:avLst/>
          </a:prstGeom>
          <a:solidFill>
            <a:srgbClr val="F2F2F2"/>
          </a:solidFill>
          <a:ln w="28575" cap="flat" cmpd="sng">
            <a:solidFill>
              <a:schemeClr val="dk1"/>
            </a:solidFill>
            <a:prstDash val="solid"/>
            <a:round/>
            <a:headEnd type="none" w="sm" len="sm"/>
            <a:tailEnd type="none" w="sm" len="sm"/>
          </a:ln>
        </p:spPr>
        <p:txBody>
          <a:bodyPr spcFirstLastPara="1" wrap="square" lIns="36575" tIns="45700" rIns="36575" bIns="45700" anchor="ctr" anchorCtr="0">
            <a:spAutoFit/>
          </a:bodyPr>
          <a:lstStyle/>
          <a:p>
            <a:pPr marL="0" marR="0" lvl="0" indent="0" algn="l" rtl="0">
              <a:lnSpc>
                <a:spcPct val="116666"/>
              </a:lnSpc>
              <a:spcBef>
                <a:spcPts val="0"/>
              </a:spcBef>
              <a:spcAft>
                <a:spcPts val="0"/>
              </a:spcAft>
              <a:buClr>
                <a:srgbClr val="000000"/>
              </a:buClr>
              <a:buSzPts val="1200"/>
              <a:buFont typeface="Arial"/>
              <a:buNone/>
            </a:pPr>
            <a:r>
              <a:rPr lang="en-US" sz="1200" b="0" i="0" u="none" strike="noStrike" cap="none" dirty="0">
                <a:solidFill>
                  <a:srgbClr val="000000"/>
                </a:solidFill>
                <a:latin typeface="Arial"/>
                <a:ea typeface="Arial"/>
                <a:cs typeface="Arial"/>
                <a:sym typeface="Arial"/>
              </a:rPr>
              <a:t>NCEP NWP</a:t>
            </a:r>
            <a:endParaRPr sz="1400" b="0" i="0" u="none" strike="noStrike" cap="none" dirty="0">
              <a:solidFill>
                <a:srgbClr val="000000"/>
              </a:solidFill>
              <a:latin typeface="Arial"/>
              <a:ea typeface="Arial"/>
              <a:cs typeface="Arial"/>
              <a:sym typeface="Arial"/>
            </a:endParaRPr>
          </a:p>
        </p:txBody>
      </p:sp>
      <p:cxnSp>
        <p:nvCxnSpPr>
          <p:cNvPr id="340" name="Google Shape;340;p14"/>
          <p:cNvCxnSpPr>
            <a:endCxn id="341" idx="1"/>
          </p:cNvCxnSpPr>
          <p:nvPr/>
        </p:nvCxnSpPr>
        <p:spPr>
          <a:xfrm rot="-5400000" flipH="1">
            <a:off x="6600163" y="5340536"/>
            <a:ext cx="750300" cy="335100"/>
          </a:xfrm>
          <a:prstGeom prst="bentConnector2">
            <a:avLst/>
          </a:prstGeom>
          <a:noFill/>
          <a:ln w="57150" cap="flat" cmpd="sng">
            <a:solidFill>
              <a:srgbClr val="266F8B"/>
            </a:solidFill>
            <a:prstDash val="solid"/>
            <a:round/>
            <a:headEnd type="none" w="sm" len="sm"/>
            <a:tailEnd type="triangle" w="med" len="med"/>
          </a:ln>
        </p:spPr>
      </p:cxnSp>
      <p:sp>
        <p:nvSpPr>
          <p:cNvPr id="341" name="Google Shape;341;p14"/>
          <p:cNvSpPr txBox="1"/>
          <p:nvPr/>
        </p:nvSpPr>
        <p:spPr>
          <a:xfrm>
            <a:off x="7142863" y="5747397"/>
            <a:ext cx="1188720" cy="271677"/>
          </a:xfrm>
          <a:prstGeom prst="rect">
            <a:avLst/>
          </a:prstGeom>
          <a:solidFill>
            <a:srgbClr val="DCF0F2"/>
          </a:solidFill>
          <a:ln>
            <a:noFill/>
          </a:ln>
        </p:spPr>
        <p:txBody>
          <a:bodyPr spcFirstLastPara="1" wrap="square" lIns="91425" tIns="45700" rIns="91425" bIns="45700" anchor="t" anchorCtr="0">
            <a:spAutoFit/>
          </a:bodyPr>
          <a:lstStyle/>
          <a:p>
            <a:pPr marL="0" marR="0" lvl="0" indent="0" algn="l" rtl="0">
              <a:lnSpc>
                <a:spcPct val="136363"/>
              </a:lnSpc>
              <a:spcBef>
                <a:spcPts val="0"/>
              </a:spcBef>
              <a:spcAft>
                <a:spcPts val="0"/>
              </a:spcAft>
              <a:buClr>
                <a:srgbClr val="000000"/>
              </a:buClr>
              <a:buSzPts val="1100"/>
              <a:buFont typeface="Arial"/>
              <a:buNone/>
            </a:pPr>
            <a:r>
              <a:rPr lang="en-US" sz="1100" b="0" i="0" u="none" strike="noStrike" cap="none" dirty="0">
                <a:solidFill>
                  <a:srgbClr val="000000"/>
                </a:solidFill>
                <a:latin typeface="Arial"/>
                <a:ea typeface="Arial"/>
                <a:cs typeface="Arial"/>
                <a:sym typeface="Arial"/>
              </a:rPr>
              <a:t>Select Partners</a:t>
            </a:r>
            <a:endParaRPr sz="1400" b="0" i="0" u="none" strike="noStrike" cap="none" dirty="0">
              <a:solidFill>
                <a:srgbClr val="000000"/>
              </a:solidFill>
              <a:latin typeface="Arial"/>
              <a:ea typeface="Arial"/>
              <a:cs typeface="Arial"/>
              <a:sym typeface="Arial"/>
            </a:endParaRPr>
          </a:p>
        </p:txBody>
      </p:sp>
      <p:sp>
        <p:nvSpPr>
          <p:cNvPr id="342" name="Google Shape;342;p14"/>
          <p:cNvSpPr txBox="1"/>
          <p:nvPr/>
        </p:nvSpPr>
        <p:spPr>
          <a:xfrm>
            <a:off x="2045295" y="3000982"/>
            <a:ext cx="886867" cy="248017"/>
          </a:xfrm>
          <a:prstGeom prst="rect">
            <a:avLst/>
          </a:prstGeom>
          <a:noFill/>
          <a:ln>
            <a:noFill/>
          </a:ln>
        </p:spPr>
        <p:txBody>
          <a:bodyPr spcFirstLastPara="1" wrap="square" lIns="91425" tIns="45700" rIns="91425" bIns="45700" anchor="t" anchorCtr="0">
            <a:spAutoFit/>
          </a:bodyPr>
          <a:lstStyle/>
          <a:p>
            <a:pPr marL="0" marR="0" lvl="0" indent="0" algn="l" rtl="0">
              <a:lnSpc>
                <a:spcPct val="123809"/>
              </a:lnSpc>
              <a:spcBef>
                <a:spcPts val="0"/>
              </a:spcBef>
              <a:spcAft>
                <a:spcPts val="0"/>
              </a:spcAft>
              <a:buClr>
                <a:srgbClr val="000000"/>
              </a:buClr>
              <a:buSzPts val="1050"/>
              <a:buFont typeface="Arial"/>
              <a:buNone/>
            </a:pPr>
            <a:r>
              <a:rPr lang="en-US" sz="1050" b="0" i="0" u="none" strike="noStrike" cap="none" dirty="0">
                <a:solidFill>
                  <a:schemeClr val="dk1"/>
                </a:solidFill>
                <a:latin typeface="Arial"/>
                <a:ea typeface="Arial"/>
                <a:cs typeface="Arial"/>
                <a:sym typeface="Arial"/>
              </a:rPr>
              <a:t>L2 (SpWx)</a:t>
            </a:r>
            <a:endParaRPr sz="1400" b="0" i="0" u="none" strike="noStrike" cap="none" dirty="0">
              <a:solidFill>
                <a:srgbClr val="000000"/>
              </a:solidFill>
              <a:latin typeface="Arial"/>
              <a:ea typeface="Arial"/>
              <a:cs typeface="Arial"/>
              <a:sym typeface="Arial"/>
            </a:endParaRPr>
          </a:p>
        </p:txBody>
      </p:sp>
      <p:cxnSp>
        <p:nvCxnSpPr>
          <p:cNvPr id="343" name="Google Shape;343;p14"/>
          <p:cNvCxnSpPr/>
          <p:nvPr/>
        </p:nvCxnSpPr>
        <p:spPr>
          <a:xfrm>
            <a:off x="8255407" y="5871338"/>
            <a:ext cx="274460" cy="0"/>
          </a:xfrm>
          <a:prstGeom prst="straightConnector1">
            <a:avLst/>
          </a:prstGeom>
          <a:noFill/>
          <a:ln w="38100" cap="flat" cmpd="sng">
            <a:solidFill>
              <a:srgbClr val="7F7F7F"/>
            </a:solidFill>
            <a:prstDash val="solid"/>
            <a:round/>
            <a:headEnd type="none" w="sm" len="sm"/>
            <a:tailEnd type="triangle" w="med" len="med"/>
          </a:ln>
        </p:spPr>
      </p:cxnSp>
      <p:grpSp>
        <p:nvGrpSpPr>
          <p:cNvPr id="344" name="Google Shape;344;p14"/>
          <p:cNvGrpSpPr/>
          <p:nvPr/>
        </p:nvGrpSpPr>
        <p:grpSpPr>
          <a:xfrm>
            <a:off x="8415683" y="5728584"/>
            <a:ext cx="91440" cy="274320"/>
            <a:chOff x="8200931" y="3217409"/>
            <a:chExt cx="118121" cy="430252"/>
          </a:xfrm>
        </p:grpSpPr>
        <p:cxnSp>
          <p:nvCxnSpPr>
            <p:cNvPr id="345" name="Google Shape;345;p14"/>
            <p:cNvCxnSpPr/>
            <p:nvPr/>
          </p:nvCxnSpPr>
          <p:spPr>
            <a:xfrm>
              <a:off x="8200931" y="3217409"/>
              <a:ext cx="118121" cy="430252"/>
            </a:xfrm>
            <a:prstGeom prst="straightConnector1">
              <a:avLst/>
            </a:prstGeom>
            <a:noFill/>
            <a:ln w="28575" cap="flat" cmpd="sng">
              <a:solidFill>
                <a:srgbClr val="7F7F7F"/>
              </a:solidFill>
              <a:prstDash val="solid"/>
              <a:round/>
              <a:headEnd type="none" w="sm" len="sm"/>
              <a:tailEnd type="none" w="sm" len="sm"/>
            </a:ln>
          </p:spPr>
        </p:cxnSp>
        <p:cxnSp>
          <p:nvCxnSpPr>
            <p:cNvPr id="346" name="Google Shape;346;p14"/>
            <p:cNvCxnSpPr/>
            <p:nvPr/>
          </p:nvCxnSpPr>
          <p:spPr>
            <a:xfrm flipH="1">
              <a:off x="8209823" y="3217409"/>
              <a:ext cx="99391" cy="430252"/>
            </a:xfrm>
            <a:prstGeom prst="straightConnector1">
              <a:avLst/>
            </a:prstGeom>
            <a:noFill/>
            <a:ln w="28575" cap="flat" cmpd="sng">
              <a:solidFill>
                <a:srgbClr val="7F7F7F"/>
              </a:solidFill>
              <a:prstDash val="solid"/>
              <a:round/>
              <a:headEnd type="none" w="sm" len="sm"/>
              <a:tailEnd type="none" w="sm" len="sm"/>
            </a:ln>
          </p:spPr>
        </p:cxnSp>
      </p:grpSp>
      <p:cxnSp>
        <p:nvCxnSpPr>
          <p:cNvPr id="347" name="Google Shape;347;p14"/>
          <p:cNvCxnSpPr/>
          <p:nvPr/>
        </p:nvCxnSpPr>
        <p:spPr>
          <a:xfrm>
            <a:off x="7720549" y="3191610"/>
            <a:ext cx="274460" cy="0"/>
          </a:xfrm>
          <a:prstGeom prst="straightConnector1">
            <a:avLst/>
          </a:prstGeom>
          <a:noFill/>
          <a:ln w="38100" cap="flat" cmpd="sng">
            <a:solidFill>
              <a:srgbClr val="7F7F7F"/>
            </a:solidFill>
            <a:prstDash val="solid"/>
            <a:round/>
            <a:headEnd type="none" w="sm" len="sm"/>
            <a:tailEnd type="triangle" w="med" len="med"/>
          </a:ln>
        </p:spPr>
      </p:cxnSp>
      <p:grpSp>
        <p:nvGrpSpPr>
          <p:cNvPr id="348" name="Google Shape;348;p14"/>
          <p:cNvGrpSpPr/>
          <p:nvPr/>
        </p:nvGrpSpPr>
        <p:grpSpPr>
          <a:xfrm>
            <a:off x="7880825" y="3048856"/>
            <a:ext cx="91440" cy="274320"/>
            <a:chOff x="8200931" y="3217409"/>
            <a:chExt cx="118121" cy="430252"/>
          </a:xfrm>
        </p:grpSpPr>
        <p:cxnSp>
          <p:nvCxnSpPr>
            <p:cNvPr id="349" name="Google Shape;349;p14"/>
            <p:cNvCxnSpPr/>
            <p:nvPr/>
          </p:nvCxnSpPr>
          <p:spPr>
            <a:xfrm>
              <a:off x="8200931" y="3217409"/>
              <a:ext cx="118121" cy="430252"/>
            </a:xfrm>
            <a:prstGeom prst="straightConnector1">
              <a:avLst/>
            </a:prstGeom>
            <a:noFill/>
            <a:ln w="28575" cap="flat" cmpd="sng">
              <a:solidFill>
                <a:srgbClr val="7F7F7F"/>
              </a:solidFill>
              <a:prstDash val="solid"/>
              <a:round/>
              <a:headEnd type="none" w="sm" len="sm"/>
              <a:tailEnd type="none" w="sm" len="sm"/>
            </a:ln>
          </p:spPr>
        </p:cxnSp>
        <p:cxnSp>
          <p:nvCxnSpPr>
            <p:cNvPr id="350" name="Google Shape;350;p14"/>
            <p:cNvCxnSpPr/>
            <p:nvPr/>
          </p:nvCxnSpPr>
          <p:spPr>
            <a:xfrm flipH="1">
              <a:off x="8209823" y="3217409"/>
              <a:ext cx="99391" cy="430252"/>
            </a:xfrm>
            <a:prstGeom prst="straightConnector1">
              <a:avLst/>
            </a:prstGeom>
            <a:noFill/>
            <a:ln w="28575" cap="flat" cmpd="sng">
              <a:solidFill>
                <a:srgbClr val="7F7F7F"/>
              </a:solidFill>
              <a:prstDash val="solid"/>
              <a:round/>
              <a:headEnd type="none" w="sm" len="sm"/>
              <a:tailEnd type="none" w="sm" len="sm"/>
            </a:ln>
          </p:spPr>
        </p:cxnSp>
      </p:grpSp>
      <p:cxnSp>
        <p:nvCxnSpPr>
          <p:cNvPr id="351" name="Google Shape;351;p14"/>
          <p:cNvCxnSpPr/>
          <p:nvPr/>
        </p:nvCxnSpPr>
        <p:spPr>
          <a:xfrm rot="-5400000" flipH="1">
            <a:off x="2032562" y="3176197"/>
            <a:ext cx="558000" cy="533400"/>
          </a:xfrm>
          <a:prstGeom prst="bentConnector2">
            <a:avLst/>
          </a:prstGeom>
          <a:noFill/>
          <a:ln w="57150" cap="flat" cmpd="sng">
            <a:solidFill>
              <a:srgbClr val="1B1A22"/>
            </a:solidFill>
            <a:prstDash val="solid"/>
            <a:round/>
            <a:headEnd type="none" w="sm" len="sm"/>
            <a:tailEnd type="triangle" w="med" len="med"/>
          </a:ln>
        </p:spPr>
      </p:cxnSp>
      <p:cxnSp>
        <p:nvCxnSpPr>
          <p:cNvPr id="352" name="Google Shape;352;p14"/>
          <p:cNvCxnSpPr/>
          <p:nvPr/>
        </p:nvCxnSpPr>
        <p:spPr>
          <a:xfrm rot="-5400000" flipH="1">
            <a:off x="1956359" y="3501953"/>
            <a:ext cx="680700" cy="512400"/>
          </a:xfrm>
          <a:prstGeom prst="bentConnector2">
            <a:avLst/>
          </a:prstGeom>
          <a:noFill/>
          <a:ln w="57150" cap="flat" cmpd="sng">
            <a:solidFill>
              <a:srgbClr val="266F8B"/>
            </a:solidFill>
            <a:prstDash val="solid"/>
            <a:round/>
            <a:headEnd type="none" w="sm" len="sm"/>
            <a:tailEnd type="triangle" w="med" len="med"/>
          </a:ln>
        </p:spPr>
      </p:cxnSp>
      <p:sp>
        <p:nvSpPr>
          <p:cNvPr id="353" name="Google Shape;353;p14"/>
          <p:cNvSpPr txBox="1"/>
          <p:nvPr/>
        </p:nvSpPr>
        <p:spPr>
          <a:xfrm>
            <a:off x="2554522" y="3962678"/>
            <a:ext cx="1188720" cy="271677"/>
          </a:xfrm>
          <a:prstGeom prst="rect">
            <a:avLst/>
          </a:prstGeom>
          <a:solidFill>
            <a:srgbClr val="DCF0F2"/>
          </a:solidFill>
          <a:ln>
            <a:noFill/>
          </a:ln>
        </p:spPr>
        <p:txBody>
          <a:bodyPr spcFirstLastPara="1" wrap="square" lIns="91425" tIns="45700" rIns="91425" bIns="45700" anchor="t" anchorCtr="0">
            <a:spAutoFit/>
          </a:bodyPr>
          <a:lstStyle/>
          <a:p>
            <a:pPr marL="0" marR="0" lvl="0" indent="0" algn="l" rtl="0">
              <a:lnSpc>
                <a:spcPct val="136363"/>
              </a:lnSpc>
              <a:spcBef>
                <a:spcPts val="0"/>
              </a:spcBef>
              <a:spcAft>
                <a:spcPts val="0"/>
              </a:spcAft>
              <a:buClr>
                <a:srgbClr val="000000"/>
              </a:buClr>
              <a:buSzPts val="1100"/>
              <a:buFont typeface="Arial"/>
              <a:buNone/>
            </a:pPr>
            <a:r>
              <a:rPr lang="en-US" sz="1100" b="0" i="0" u="none" strike="noStrike" cap="none" dirty="0">
                <a:solidFill>
                  <a:srgbClr val="000000"/>
                </a:solidFill>
                <a:latin typeface="Arial"/>
                <a:ea typeface="Arial"/>
                <a:cs typeface="Arial"/>
                <a:sym typeface="Arial"/>
              </a:rPr>
              <a:t>Select Partners</a:t>
            </a:r>
            <a:endParaRPr sz="1400" b="0" i="0" u="none" strike="noStrike" cap="none" dirty="0">
              <a:solidFill>
                <a:srgbClr val="000000"/>
              </a:solidFill>
              <a:latin typeface="Arial"/>
              <a:ea typeface="Arial"/>
              <a:cs typeface="Arial"/>
              <a:sym typeface="Arial"/>
            </a:endParaRPr>
          </a:p>
        </p:txBody>
      </p:sp>
      <p:cxnSp>
        <p:nvCxnSpPr>
          <p:cNvPr id="354" name="Google Shape;354;p14"/>
          <p:cNvCxnSpPr/>
          <p:nvPr/>
        </p:nvCxnSpPr>
        <p:spPr>
          <a:xfrm>
            <a:off x="3630953" y="4090598"/>
            <a:ext cx="274460" cy="0"/>
          </a:xfrm>
          <a:prstGeom prst="straightConnector1">
            <a:avLst/>
          </a:prstGeom>
          <a:noFill/>
          <a:ln w="38100" cap="flat" cmpd="sng">
            <a:solidFill>
              <a:srgbClr val="7F7F7F"/>
            </a:solidFill>
            <a:prstDash val="solid"/>
            <a:round/>
            <a:headEnd type="none" w="sm" len="sm"/>
            <a:tailEnd type="triangle" w="med" len="med"/>
          </a:ln>
        </p:spPr>
      </p:cxnSp>
      <p:grpSp>
        <p:nvGrpSpPr>
          <p:cNvPr id="355" name="Google Shape;355;p14"/>
          <p:cNvGrpSpPr/>
          <p:nvPr/>
        </p:nvGrpSpPr>
        <p:grpSpPr>
          <a:xfrm>
            <a:off x="3791229" y="3947844"/>
            <a:ext cx="91440" cy="274320"/>
            <a:chOff x="8200931" y="3217409"/>
            <a:chExt cx="118121" cy="430252"/>
          </a:xfrm>
        </p:grpSpPr>
        <p:cxnSp>
          <p:nvCxnSpPr>
            <p:cNvPr id="356" name="Google Shape;356;p14"/>
            <p:cNvCxnSpPr/>
            <p:nvPr/>
          </p:nvCxnSpPr>
          <p:spPr>
            <a:xfrm>
              <a:off x="8200931" y="3217409"/>
              <a:ext cx="118121" cy="430252"/>
            </a:xfrm>
            <a:prstGeom prst="straightConnector1">
              <a:avLst/>
            </a:prstGeom>
            <a:noFill/>
            <a:ln w="28575" cap="flat" cmpd="sng">
              <a:solidFill>
                <a:srgbClr val="7F7F7F"/>
              </a:solidFill>
              <a:prstDash val="solid"/>
              <a:round/>
              <a:headEnd type="none" w="sm" len="sm"/>
              <a:tailEnd type="none" w="sm" len="sm"/>
            </a:ln>
          </p:spPr>
        </p:cxnSp>
        <p:cxnSp>
          <p:nvCxnSpPr>
            <p:cNvPr id="357" name="Google Shape;357;p14"/>
            <p:cNvCxnSpPr/>
            <p:nvPr/>
          </p:nvCxnSpPr>
          <p:spPr>
            <a:xfrm flipH="1">
              <a:off x="8209823" y="3217409"/>
              <a:ext cx="99391" cy="430252"/>
            </a:xfrm>
            <a:prstGeom prst="straightConnector1">
              <a:avLst/>
            </a:prstGeom>
            <a:noFill/>
            <a:ln w="28575" cap="flat" cmpd="sng">
              <a:solidFill>
                <a:srgbClr val="7F7F7F"/>
              </a:solidFill>
              <a:prstDash val="solid"/>
              <a:round/>
              <a:headEnd type="none" w="sm" len="sm"/>
              <a:tailEnd type="none" w="sm" len="sm"/>
            </a:ln>
          </p:spPr>
        </p:cxnSp>
      </p:grpSp>
      <p:cxnSp>
        <p:nvCxnSpPr>
          <p:cNvPr id="358" name="Google Shape;358;p14"/>
          <p:cNvCxnSpPr>
            <a:endCxn id="287" idx="1"/>
          </p:cNvCxnSpPr>
          <p:nvPr/>
        </p:nvCxnSpPr>
        <p:spPr>
          <a:xfrm rot="-5400000" flipH="1">
            <a:off x="5891496" y="2976937"/>
            <a:ext cx="653100" cy="510900"/>
          </a:xfrm>
          <a:prstGeom prst="bentConnector2">
            <a:avLst/>
          </a:prstGeom>
          <a:noFill/>
          <a:ln w="57150" cap="flat" cmpd="sng">
            <a:solidFill>
              <a:schemeClr val="dk1"/>
            </a:solidFill>
            <a:prstDash val="solid"/>
            <a:round/>
            <a:headEnd type="none" w="sm" len="sm"/>
            <a:tailEnd type="triangle" w="med" len="med"/>
          </a:ln>
        </p:spPr>
      </p:cxnSp>
      <p:cxnSp>
        <p:nvCxnSpPr>
          <p:cNvPr id="359" name="Google Shape;359;p14"/>
          <p:cNvCxnSpPr/>
          <p:nvPr/>
        </p:nvCxnSpPr>
        <p:spPr>
          <a:xfrm>
            <a:off x="6183802" y="2862588"/>
            <a:ext cx="457200" cy="329400"/>
          </a:xfrm>
          <a:prstGeom prst="bentConnector2">
            <a:avLst/>
          </a:prstGeom>
          <a:noFill/>
          <a:ln w="57150" cap="flat" cmpd="sng">
            <a:solidFill>
              <a:srgbClr val="266F8B"/>
            </a:solidFill>
            <a:prstDash val="solid"/>
            <a:round/>
            <a:headEnd type="none" w="sm" len="sm"/>
            <a:tailEnd type="triangle" w="med" len="med"/>
          </a:ln>
        </p:spPr>
      </p:cxnSp>
      <p:cxnSp>
        <p:nvCxnSpPr>
          <p:cNvPr id="360" name="Google Shape;360;p14"/>
          <p:cNvCxnSpPr/>
          <p:nvPr/>
        </p:nvCxnSpPr>
        <p:spPr>
          <a:xfrm>
            <a:off x="7365264" y="3558936"/>
            <a:ext cx="274460" cy="0"/>
          </a:xfrm>
          <a:prstGeom prst="straightConnector1">
            <a:avLst/>
          </a:prstGeom>
          <a:noFill/>
          <a:ln w="38100" cap="flat" cmpd="sng">
            <a:solidFill>
              <a:srgbClr val="7F7F7F"/>
            </a:solidFill>
            <a:prstDash val="solid"/>
            <a:round/>
            <a:headEnd type="none" w="sm" len="sm"/>
            <a:tailEnd type="triangle" w="med" len="med"/>
          </a:ln>
        </p:spPr>
      </p:cxnSp>
      <p:cxnSp>
        <p:nvCxnSpPr>
          <p:cNvPr id="361" name="Google Shape;361;p14"/>
          <p:cNvCxnSpPr/>
          <p:nvPr/>
        </p:nvCxnSpPr>
        <p:spPr>
          <a:xfrm>
            <a:off x="6426593" y="1184054"/>
            <a:ext cx="274460" cy="0"/>
          </a:xfrm>
          <a:prstGeom prst="straightConnector1">
            <a:avLst/>
          </a:prstGeom>
          <a:noFill/>
          <a:ln w="38100" cap="flat" cmpd="sng">
            <a:solidFill>
              <a:srgbClr val="7F7F7F"/>
            </a:solidFill>
            <a:prstDash val="solid"/>
            <a:round/>
            <a:headEnd type="none" w="sm" len="sm"/>
            <a:tailEnd type="triangle" w="med" len="med"/>
          </a:ln>
        </p:spPr>
      </p:cxnSp>
      <p:cxnSp>
        <p:nvCxnSpPr>
          <p:cNvPr id="362" name="Google Shape;362;p14"/>
          <p:cNvCxnSpPr>
            <a:stCxn id="280" idx="2"/>
            <a:endCxn id="325" idx="1"/>
          </p:cNvCxnSpPr>
          <p:nvPr/>
        </p:nvCxnSpPr>
        <p:spPr>
          <a:xfrm rot="-5400000" flipH="1">
            <a:off x="2025190" y="2819527"/>
            <a:ext cx="558000" cy="533400"/>
          </a:xfrm>
          <a:prstGeom prst="bentConnector2">
            <a:avLst/>
          </a:prstGeom>
          <a:noFill/>
          <a:ln w="57150" cap="flat" cmpd="sng">
            <a:solidFill>
              <a:schemeClr val="dk1"/>
            </a:solidFill>
            <a:prstDash val="solid"/>
            <a:round/>
            <a:headEnd type="none" w="sm" len="sm"/>
            <a:tailEnd type="triangle" w="med" len="med"/>
          </a:ln>
        </p:spPr>
      </p:cxnSp>
      <p:cxnSp>
        <p:nvCxnSpPr>
          <p:cNvPr id="363" name="Google Shape;363;p14"/>
          <p:cNvCxnSpPr>
            <a:endCxn id="339" idx="1"/>
          </p:cNvCxnSpPr>
          <p:nvPr/>
        </p:nvCxnSpPr>
        <p:spPr>
          <a:xfrm rot="-5400000" flipH="1">
            <a:off x="6714301" y="5134157"/>
            <a:ext cx="525900" cy="339000"/>
          </a:xfrm>
          <a:prstGeom prst="bentConnector2">
            <a:avLst/>
          </a:prstGeom>
          <a:noFill/>
          <a:ln w="57150" cap="flat" cmpd="sng">
            <a:solidFill>
              <a:srgbClr val="1B1A22"/>
            </a:solidFill>
            <a:prstDash val="solid"/>
            <a:round/>
            <a:headEnd type="none" w="sm" len="sm"/>
            <a:tailEnd type="triangle" w="med" len="med"/>
          </a:ln>
        </p:spPr>
      </p:cxnSp>
      <p:cxnSp>
        <p:nvCxnSpPr>
          <p:cNvPr id="364" name="Google Shape;364;p14"/>
          <p:cNvCxnSpPr/>
          <p:nvPr/>
        </p:nvCxnSpPr>
        <p:spPr>
          <a:xfrm rot="-5400000" flipH="1">
            <a:off x="1348093" y="3496629"/>
            <a:ext cx="1905300" cy="526500"/>
          </a:xfrm>
          <a:prstGeom prst="bentConnector2">
            <a:avLst/>
          </a:prstGeom>
          <a:noFill/>
          <a:ln w="57150" cap="flat" cmpd="sng">
            <a:solidFill>
              <a:srgbClr val="1B1A22"/>
            </a:solidFill>
            <a:prstDash val="solid"/>
            <a:round/>
            <a:headEnd type="none" w="sm" len="sm"/>
            <a:tailEnd type="triangle" w="med" len="med"/>
          </a:ln>
        </p:spPr>
      </p:cxn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8"/>
          <p:cNvSpPr txBox="1">
            <a:spLocks noGrp="1"/>
          </p:cNvSpPr>
          <p:nvPr>
            <p:ph type="title"/>
          </p:nvPr>
        </p:nvSpPr>
        <p:spPr>
          <a:xfrm>
            <a:off x="628650" y="2054951"/>
            <a:ext cx="7886700" cy="13257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Clr>
                <a:srgbClr val="083470"/>
              </a:buClr>
              <a:buSzPts val="4800"/>
              <a:buNone/>
            </a:pPr>
            <a:br>
              <a:rPr lang="en-US" sz="4000" dirty="0">
                <a:solidFill>
                  <a:srgbClr val="083470"/>
                </a:solidFill>
              </a:rPr>
            </a:br>
            <a:r>
              <a:rPr lang="en-US" sz="4000" dirty="0">
                <a:solidFill>
                  <a:srgbClr val="083470"/>
                </a:solidFill>
              </a:rPr>
              <a:t>Partner Engagement</a:t>
            </a:r>
            <a:endParaRPr sz="4000" dirty="0"/>
          </a:p>
        </p:txBody>
      </p:sp>
    </p:spTree>
    <p:extLst>
      <p:ext uri="{BB962C8B-B14F-4D97-AF65-F5344CB8AC3E}">
        <p14:creationId xmlns:p14="http://schemas.microsoft.com/office/powerpoint/2010/main" val="26771131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114e0ea71e0_0_46"/>
          <p:cNvSpPr txBox="1">
            <a:spLocks noGrp="1"/>
          </p:cNvSpPr>
          <p:nvPr>
            <p:ph type="title"/>
          </p:nvPr>
        </p:nvSpPr>
        <p:spPr>
          <a:xfrm>
            <a:off x="439777" y="-18973"/>
            <a:ext cx="7884714" cy="898867"/>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3200"/>
              <a:buNone/>
            </a:pPr>
            <a:r>
              <a:rPr lang="en-US" sz="2400" dirty="0">
                <a:solidFill>
                  <a:srgbClr val="002060"/>
                </a:solidFill>
              </a:rPr>
              <a:t>EUMETSAT-NESDIS CommRO Coordination Discussions:</a:t>
            </a:r>
            <a:endParaRPr sz="2400" dirty="0">
              <a:solidFill>
                <a:srgbClr val="002060"/>
              </a:solidFill>
            </a:endParaRPr>
          </a:p>
        </p:txBody>
      </p:sp>
      <p:sp>
        <p:nvSpPr>
          <p:cNvPr id="205" name="Google Shape;205;g114e0ea71e0_0_46"/>
          <p:cNvSpPr txBox="1">
            <a:spLocks noGrp="1"/>
          </p:cNvSpPr>
          <p:nvPr>
            <p:ph type="body" idx="1"/>
          </p:nvPr>
        </p:nvSpPr>
        <p:spPr>
          <a:xfrm>
            <a:off x="439777" y="984139"/>
            <a:ext cx="8585275" cy="5656536"/>
          </a:xfrm>
          <a:prstGeom prst="rect">
            <a:avLst/>
          </a:prstGeom>
          <a:noFill/>
          <a:ln>
            <a:noFill/>
          </a:ln>
        </p:spPr>
        <p:txBody>
          <a:bodyPr spcFirstLastPara="1" wrap="square" lIns="0" tIns="0" rIns="0" bIns="0" anchor="t" anchorCtr="0">
            <a:noAutofit/>
          </a:bodyPr>
          <a:lstStyle/>
          <a:p>
            <a:pPr marL="230188" lvl="0" indent="-230188" algn="l" rtl="0">
              <a:lnSpc>
                <a:spcPct val="100000"/>
              </a:lnSpc>
              <a:spcBef>
                <a:spcPts val="400"/>
              </a:spcBef>
              <a:spcAft>
                <a:spcPts val="0"/>
              </a:spcAft>
              <a:buSzPts val="1900"/>
              <a:buChar char="•"/>
            </a:pPr>
            <a:r>
              <a:rPr lang="en-US" sz="2000" dirty="0"/>
              <a:t>The NESDIS and EUMETSAT Commercial Data Teams meet on a quarterly basis for the past year. Focused areas of discussion have included: </a:t>
            </a:r>
            <a:endParaRPr dirty="0"/>
          </a:p>
          <a:p>
            <a:pPr marL="635000" lvl="1" indent="-173037" algn="l" rtl="0">
              <a:lnSpc>
                <a:spcPct val="100000"/>
              </a:lnSpc>
              <a:spcBef>
                <a:spcPts val="400"/>
              </a:spcBef>
              <a:spcAft>
                <a:spcPts val="0"/>
              </a:spcAft>
              <a:buSzPts val="1900"/>
              <a:buChar char="•"/>
            </a:pPr>
            <a:r>
              <a:rPr lang="en-US" sz="2000" dirty="0"/>
              <a:t>Sharing status of the EUMETSAT and NESDIS commercial Radio Occultation (RO) data purchase programs.</a:t>
            </a:r>
            <a:endParaRPr dirty="0"/>
          </a:p>
          <a:p>
            <a:pPr marL="635000" lvl="1" indent="-173037" algn="l" rtl="0">
              <a:lnSpc>
                <a:spcPct val="100000"/>
              </a:lnSpc>
              <a:spcBef>
                <a:spcPts val="400"/>
              </a:spcBef>
              <a:spcAft>
                <a:spcPts val="0"/>
              </a:spcAft>
              <a:buSzPts val="1900"/>
              <a:buChar char="•"/>
            </a:pPr>
            <a:r>
              <a:rPr lang="en-US" sz="2000" dirty="0"/>
              <a:t>Finalizing draft plans for exchange of upcoming commercial data streams</a:t>
            </a:r>
            <a:endParaRPr dirty="0"/>
          </a:p>
          <a:p>
            <a:pPr marL="635000" lvl="1" indent="-173037" algn="l" rtl="0">
              <a:lnSpc>
                <a:spcPct val="100000"/>
              </a:lnSpc>
              <a:spcBef>
                <a:spcPts val="400"/>
              </a:spcBef>
              <a:spcAft>
                <a:spcPts val="0"/>
              </a:spcAft>
              <a:buSzPts val="1900"/>
              <a:buChar char="•"/>
            </a:pPr>
            <a:r>
              <a:rPr lang="en-US" sz="2000" dirty="0"/>
              <a:t>Purchase of non-overlapping datasets</a:t>
            </a:r>
            <a:endParaRPr sz="2000" b="1" dirty="0">
              <a:solidFill>
                <a:srgbClr val="FF0000"/>
              </a:solidFill>
            </a:endParaRPr>
          </a:p>
          <a:p>
            <a:pPr marL="1149350" lvl="2" indent="-231775" algn="l" rtl="0">
              <a:lnSpc>
                <a:spcPct val="100000"/>
              </a:lnSpc>
              <a:spcBef>
                <a:spcPts val="400"/>
              </a:spcBef>
              <a:spcAft>
                <a:spcPts val="0"/>
              </a:spcAft>
              <a:buSzPts val="1710"/>
              <a:buChar char="•"/>
            </a:pPr>
            <a:r>
              <a:rPr lang="en-US" sz="1800" dirty="0"/>
              <a:t>EUMETSAT can specify list of satellites for each DO (potential surcharge).  </a:t>
            </a:r>
            <a:endParaRPr dirty="0"/>
          </a:p>
          <a:p>
            <a:pPr marL="1149350" lvl="2" indent="-231775" algn="l" rtl="0">
              <a:lnSpc>
                <a:spcPct val="100000"/>
              </a:lnSpc>
              <a:spcBef>
                <a:spcPts val="400"/>
              </a:spcBef>
              <a:spcAft>
                <a:spcPts val="0"/>
              </a:spcAft>
              <a:buSzPts val="1710"/>
              <a:buChar char="•"/>
            </a:pPr>
            <a:r>
              <a:rPr lang="en-US" sz="1800" dirty="0"/>
              <a:t>NESDIS can not contractually narrow the list under the current contract. However, Spire has indicated that they will provide data from unique list of satellites so there is no overlapping datasets; Also, NESDIS will insert option for this in the next IDIQ contract, Spring 2023.</a:t>
            </a:r>
            <a:endParaRPr dirty="0"/>
          </a:p>
          <a:p>
            <a:pPr marL="914400" lvl="1" indent="-457200" algn="l" rtl="0">
              <a:lnSpc>
                <a:spcPct val="100000"/>
              </a:lnSpc>
              <a:spcBef>
                <a:spcPts val="400"/>
              </a:spcBef>
              <a:spcAft>
                <a:spcPts val="0"/>
              </a:spcAft>
              <a:buSzPts val="1900"/>
              <a:buChar char="•"/>
            </a:pPr>
            <a:r>
              <a:rPr lang="en-US" sz="2000" dirty="0"/>
              <a:t>Data Sharing Restrictions</a:t>
            </a:r>
            <a:endParaRPr sz="2000" b="1" dirty="0">
              <a:solidFill>
                <a:srgbClr val="FF0000"/>
              </a:solidFill>
            </a:endParaRPr>
          </a:p>
          <a:p>
            <a:pPr marL="1149350" lvl="2" indent="-234950" algn="l" rtl="0">
              <a:lnSpc>
                <a:spcPct val="100000"/>
              </a:lnSpc>
              <a:spcBef>
                <a:spcPts val="400"/>
              </a:spcBef>
              <a:spcAft>
                <a:spcPts val="0"/>
              </a:spcAft>
              <a:buSzPts val="1710"/>
              <a:buChar char="•"/>
            </a:pPr>
            <a:r>
              <a:rPr lang="en-US" sz="1800" dirty="0"/>
              <a:t>NOAA will communicate future decisions on data sharing licensing to EUMETSAT  </a:t>
            </a:r>
            <a:endParaRPr dirty="0"/>
          </a:p>
        </p:txBody>
      </p:sp>
    </p:spTree>
    <p:extLst>
      <p:ext uri="{BB962C8B-B14F-4D97-AF65-F5344CB8AC3E}">
        <p14:creationId xmlns:p14="http://schemas.microsoft.com/office/powerpoint/2010/main" val="26591626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9"/>
          <p:cNvSpPr txBox="1">
            <a:spLocks noGrp="1"/>
          </p:cNvSpPr>
          <p:nvPr>
            <p:ph type="title"/>
          </p:nvPr>
        </p:nvSpPr>
        <p:spPr>
          <a:xfrm>
            <a:off x="439777" y="-18973"/>
            <a:ext cx="7884714" cy="898867"/>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3200"/>
              <a:buNone/>
            </a:pPr>
            <a:r>
              <a:rPr lang="en-US" sz="2400" dirty="0">
                <a:solidFill>
                  <a:srgbClr val="002060"/>
                </a:solidFill>
              </a:rPr>
              <a:t>EUMETSAT-NESDIS CommRO Coordination Discussions-2:</a:t>
            </a:r>
            <a:endParaRPr sz="2400" dirty="0">
              <a:solidFill>
                <a:srgbClr val="002060"/>
              </a:solidFill>
            </a:endParaRPr>
          </a:p>
        </p:txBody>
      </p:sp>
      <p:sp>
        <p:nvSpPr>
          <p:cNvPr id="212" name="Google Shape;212;p9"/>
          <p:cNvSpPr txBox="1">
            <a:spLocks noGrp="1"/>
          </p:cNvSpPr>
          <p:nvPr>
            <p:ph type="body" idx="1"/>
          </p:nvPr>
        </p:nvSpPr>
        <p:spPr>
          <a:xfrm>
            <a:off x="439777" y="828133"/>
            <a:ext cx="8585275" cy="5656536"/>
          </a:xfrm>
          <a:prstGeom prst="rect">
            <a:avLst/>
          </a:prstGeom>
          <a:noFill/>
          <a:ln>
            <a:noFill/>
          </a:ln>
        </p:spPr>
        <p:txBody>
          <a:bodyPr spcFirstLastPara="1" wrap="square" lIns="0" tIns="0" rIns="0" bIns="0" anchor="t" anchorCtr="0">
            <a:noAutofit/>
          </a:bodyPr>
          <a:lstStyle/>
          <a:p>
            <a:pPr marL="230188" lvl="0" indent="-230188" algn="l" rtl="0">
              <a:lnSpc>
                <a:spcPct val="105000"/>
              </a:lnSpc>
              <a:spcBef>
                <a:spcPts val="1000"/>
              </a:spcBef>
              <a:spcAft>
                <a:spcPts val="0"/>
              </a:spcAft>
              <a:buSzPts val="1500"/>
              <a:buChar char="•"/>
            </a:pPr>
            <a:r>
              <a:rPr lang="en-US" sz="2000" dirty="0"/>
              <a:t>Recently, the OSAAP Systems Performance Assessment Team (SAT) has asked the CDP RO Team to address several GNSS-RO science questions</a:t>
            </a:r>
            <a:endParaRPr dirty="0"/>
          </a:p>
          <a:p>
            <a:pPr marL="230188" lvl="0" indent="-230188" algn="l" rtl="0">
              <a:lnSpc>
                <a:spcPct val="105000"/>
              </a:lnSpc>
              <a:spcBef>
                <a:spcPts val="1000"/>
              </a:spcBef>
              <a:spcAft>
                <a:spcPts val="0"/>
              </a:spcAft>
              <a:buSzPts val="1500"/>
              <a:buChar char="•"/>
            </a:pPr>
            <a:r>
              <a:rPr lang="en-US" sz="2000" dirty="0"/>
              <a:t>Dr. Rick Anthes, President Emeritus at University Corporation for Atmospheric Research (UCAR), is Chairing a GNSS-RO working group to address SAT questions</a:t>
            </a:r>
            <a:endParaRPr dirty="0"/>
          </a:p>
          <a:p>
            <a:pPr marL="687388" lvl="1" indent="-230187" algn="l" rtl="0">
              <a:lnSpc>
                <a:spcPct val="105000"/>
              </a:lnSpc>
              <a:spcBef>
                <a:spcPts val="1000"/>
              </a:spcBef>
              <a:spcAft>
                <a:spcPts val="0"/>
              </a:spcAft>
              <a:buSzPts val="1350"/>
              <a:buChar char="•"/>
            </a:pPr>
            <a:r>
              <a:rPr lang="en-US" sz="1800" dirty="0"/>
              <a:t>The working group includes NOAA GNSS-RO Principal Investigators and Subject Matter Experts (SMEs) who are also members of the IROWG</a:t>
            </a:r>
            <a:endParaRPr dirty="0"/>
          </a:p>
          <a:p>
            <a:pPr marL="687387" lvl="1" indent="-230187" algn="l" rtl="0">
              <a:lnSpc>
                <a:spcPct val="105000"/>
              </a:lnSpc>
              <a:spcBef>
                <a:spcPts val="1000"/>
              </a:spcBef>
              <a:spcAft>
                <a:spcPts val="0"/>
              </a:spcAft>
              <a:buSzPts val="1350"/>
              <a:buChar char="•"/>
            </a:pPr>
            <a:r>
              <a:rPr lang="en-US" sz="1800" dirty="0"/>
              <a:t>Kick-off meeting scheduled for May 12, 2022</a:t>
            </a:r>
            <a:endParaRPr sz="1800" dirty="0"/>
          </a:p>
          <a:p>
            <a:pPr marL="687388" lvl="1" indent="-258762" algn="l" rtl="0">
              <a:lnSpc>
                <a:spcPct val="105000"/>
              </a:lnSpc>
              <a:spcBef>
                <a:spcPts val="1000"/>
              </a:spcBef>
              <a:spcAft>
                <a:spcPts val="0"/>
              </a:spcAft>
              <a:buSzPts val="1800"/>
              <a:buChar char="•"/>
            </a:pPr>
            <a:r>
              <a:rPr lang="en-US" sz="1800" dirty="0"/>
              <a:t>Main question is: what overall quantity of RO is needed and what should US Gov’t provide? </a:t>
            </a:r>
            <a:endParaRPr sz="1800" dirty="0"/>
          </a:p>
          <a:p>
            <a:pPr marL="230188" lvl="0" indent="-230188" algn="l" rtl="0">
              <a:lnSpc>
                <a:spcPct val="105000"/>
              </a:lnSpc>
              <a:spcBef>
                <a:spcPts val="1000"/>
              </a:spcBef>
              <a:spcAft>
                <a:spcPts val="0"/>
              </a:spcAft>
              <a:buSzPts val="1500"/>
              <a:buChar char="•"/>
            </a:pPr>
            <a:r>
              <a:rPr lang="en-US" sz="2000" dirty="0"/>
              <a:t>EUMETSAT has been invited to participate in Dr. Anthes GNSS-RO working group</a:t>
            </a:r>
          </a:p>
          <a:p>
            <a:pPr marL="230188" lvl="0" indent="-230188" algn="l" rtl="0">
              <a:lnSpc>
                <a:spcPct val="105000"/>
              </a:lnSpc>
              <a:spcBef>
                <a:spcPts val="1000"/>
              </a:spcBef>
              <a:spcAft>
                <a:spcPts val="0"/>
              </a:spcAft>
              <a:buSzPts val="1500"/>
              <a:buChar char="•"/>
            </a:pPr>
            <a:r>
              <a:rPr lang="en-US" sz="2000" dirty="0"/>
              <a:t>Dr. Anthes will be briefing the SAT on June 27, 2022 – discussions o these topics will be further discussed at the IROWG in September 2022</a:t>
            </a:r>
            <a:endParaRPr dirty="0"/>
          </a:p>
          <a:p>
            <a:pPr marL="230188" lvl="0" indent="-134938" algn="l" rtl="0">
              <a:lnSpc>
                <a:spcPct val="105000"/>
              </a:lnSpc>
              <a:spcBef>
                <a:spcPts val="1000"/>
              </a:spcBef>
              <a:spcAft>
                <a:spcPts val="0"/>
              </a:spcAft>
              <a:buSzPts val="1500"/>
              <a:buNone/>
            </a:pPr>
            <a:endParaRPr sz="2000" dirty="0"/>
          </a:p>
        </p:txBody>
      </p:sp>
    </p:spTree>
    <p:extLst>
      <p:ext uri="{BB962C8B-B14F-4D97-AF65-F5344CB8AC3E}">
        <p14:creationId xmlns:p14="http://schemas.microsoft.com/office/powerpoint/2010/main" val="19720326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5"/>
          <p:cNvSpPr txBox="1">
            <a:spLocks noGrp="1"/>
          </p:cNvSpPr>
          <p:nvPr>
            <p:ph type="title"/>
          </p:nvPr>
        </p:nvSpPr>
        <p:spPr>
          <a:xfrm>
            <a:off x="439777" y="-18973"/>
            <a:ext cx="7884714" cy="898867"/>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3200"/>
              <a:buNone/>
            </a:pPr>
            <a:r>
              <a:rPr lang="en-US" sz="2400" dirty="0">
                <a:solidFill>
                  <a:srgbClr val="002060"/>
                </a:solidFill>
              </a:rPr>
              <a:t>NRO and NGA Commercial Data Programs Discussions:</a:t>
            </a:r>
            <a:endParaRPr sz="2400" dirty="0">
              <a:solidFill>
                <a:srgbClr val="002060"/>
              </a:solidFill>
            </a:endParaRPr>
          </a:p>
        </p:txBody>
      </p:sp>
      <p:sp>
        <p:nvSpPr>
          <p:cNvPr id="219" name="Google Shape;219;p15"/>
          <p:cNvSpPr txBox="1">
            <a:spLocks noGrp="1"/>
          </p:cNvSpPr>
          <p:nvPr>
            <p:ph type="body" idx="1"/>
          </p:nvPr>
        </p:nvSpPr>
        <p:spPr>
          <a:xfrm>
            <a:off x="439777" y="828133"/>
            <a:ext cx="8585275" cy="5656536"/>
          </a:xfrm>
          <a:prstGeom prst="rect">
            <a:avLst/>
          </a:prstGeom>
          <a:noFill/>
          <a:ln>
            <a:noFill/>
          </a:ln>
        </p:spPr>
        <p:txBody>
          <a:bodyPr spcFirstLastPara="1" wrap="square" lIns="0" tIns="0" rIns="0" bIns="0" anchor="t" anchorCtr="0">
            <a:noAutofit/>
          </a:bodyPr>
          <a:lstStyle/>
          <a:p>
            <a:pPr marL="342900" lvl="0" indent="-342900" algn="l" rtl="0">
              <a:lnSpc>
                <a:spcPct val="105000"/>
              </a:lnSpc>
              <a:spcBef>
                <a:spcPts val="1000"/>
              </a:spcBef>
              <a:spcAft>
                <a:spcPts val="0"/>
              </a:spcAft>
              <a:buSzPts val="1500"/>
              <a:buChar char="•"/>
            </a:pPr>
            <a:r>
              <a:rPr lang="en-US" sz="2000" dirty="0"/>
              <a:t>On March 10, 2022, the OSAAP Director, OSAAP Senior Management and the Commercial Data Program (CDP) team members met with representatives from the commercial data program offices of the National Reconnaissance Office (NRO) and the National Geospatial Intelligence Agency (NGA).  </a:t>
            </a:r>
            <a:endParaRPr dirty="0"/>
          </a:p>
          <a:p>
            <a:pPr marL="342900" lvl="0" indent="-342900" algn="l" rtl="0">
              <a:lnSpc>
                <a:spcPct val="105000"/>
              </a:lnSpc>
              <a:spcBef>
                <a:spcPts val="1000"/>
              </a:spcBef>
              <a:spcAft>
                <a:spcPts val="0"/>
              </a:spcAft>
              <a:buSzPts val="1500"/>
              <a:buChar char="•"/>
            </a:pPr>
            <a:r>
              <a:rPr lang="en-US" sz="2000" dirty="0"/>
              <a:t>The meeting served as an introductory meet and greet among key Agency Principals.  NRO and NGA provided overviews of their Agency commercial data programs. </a:t>
            </a:r>
            <a:endParaRPr dirty="0"/>
          </a:p>
          <a:p>
            <a:pPr marL="342900" lvl="0" indent="-342900" algn="l" rtl="0">
              <a:lnSpc>
                <a:spcPct val="105000"/>
              </a:lnSpc>
              <a:spcBef>
                <a:spcPts val="1000"/>
              </a:spcBef>
              <a:spcAft>
                <a:spcPts val="0"/>
              </a:spcAft>
              <a:buSzPts val="1500"/>
              <a:buChar char="•"/>
            </a:pPr>
            <a:r>
              <a:rPr lang="en-US" sz="2000" dirty="0"/>
              <a:t>Highlights: </a:t>
            </a:r>
            <a:endParaRPr dirty="0"/>
          </a:p>
          <a:p>
            <a:pPr marL="800100" lvl="1" indent="-342900" algn="l" rtl="0">
              <a:lnSpc>
                <a:spcPct val="105000"/>
              </a:lnSpc>
              <a:spcBef>
                <a:spcPts val="1000"/>
              </a:spcBef>
              <a:spcAft>
                <a:spcPts val="0"/>
              </a:spcAft>
              <a:buSzPts val="1500"/>
              <a:buChar char="•"/>
            </a:pPr>
            <a:r>
              <a:rPr lang="en-US" sz="2000" dirty="0"/>
              <a:t>NGA Commercial data is available to NOAA/NESDIS, </a:t>
            </a:r>
            <a:endParaRPr dirty="0"/>
          </a:p>
          <a:p>
            <a:pPr marL="800100" lvl="1" indent="-342900" algn="l" rtl="0">
              <a:lnSpc>
                <a:spcPct val="105000"/>
              </a:lnSpc>
              <a:spcBef>
                <a:spcPts val="1000"/>
              </a:spcBef>
              <a:spcAft>
                <a:spcPts val="0"/>
              </a:spcAft>
              <a:buSzPts val="1500"/>
              <a:buChar char="•"/>
            </a:pPr>
            <a:r>
              <a:rPr lang="en-US" sz="2000" dirty="0"/>
              <a:t>All Agencies agreed to share their market research results, including RFI outcomes and recommendations.</a:t>
            </a:r>
            <a:endParaRPr dirty="0"/>
          </a:p>
          <a:p>
            <a:pPr marL="342900" lvl="0" indent="-342900" algn="l" rtl="0">
              <a:lnSpc>
                <a:spcPct val="105000"/>
              </a:lnSpc>
              <a:spcBef>
                <a:spcPts val="1000"/>
              </a:spcBef>
              <a:spcAft>
                <a:spcPts val="0"/>
              </a:spcAft>
              <a:buSzPts val="1500"/>
              <a:buChar char="•"/>
            </a:pPr>
            <a:r>
              <a:rPr lang="en-US" sz="2000" dirty="0"/>
              <a:t>The next coordination meeting is on June 10- today!</a:t>
            </a:r>
            <a:endParaRPr dirty="0"/>
          </a:p>
          <a:p>
            <a:pPr marL="230188" lvl="0" indent="-134938" algn="l" rtl="0">
              <a:lnSpc>
                <a:spcPct val="105000"/>
              </a:lnSpc>
              <a:spcBef>
                <a:spcPts val="1000"/>
              </a:spcBef>
              <a:spcAft>
                <a:spcPts val="0"/>
              </a:spcAft>
              <a:buSzPts val="1500"/>
              <a:buNone/>
            </a:pPr>
            <a:endParaRPr sz="2000" dirty="0"/>
          </a:p>
          <a:p>
            <a:pPr marL="230188" lvl="0" indent="-134938" algn="l" rtl="0">
              <a:lnSpc>
                <a:spcPct val="105000"/>
              </a:lnSpc>
              <a:spcBef>
                <a:spcPts val="1000"/>
              </a:spcBef>
              <a:spcAft>
                <a:spcPts val="0"/>
              </a:spcAft>
              <a:buSzPts val="1500"/>
              <a:buNone/>
            </a:pPr>
            <a:endParaRPr sz="2000" dirty="0"/>
          </a:p>
        </p:txBody>
      </p:sp>
    </p:spTree>
    <p:extLst>
      <p:ext uri="{BB962C8B-B14F-4D97-AF65-F5344CB8AC3E}">
        <p14:creationId xmlns:p14="http://schemas.microsoft.com/office/powerpoint/2010/main" val="3105377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10"/>
          <p:cNvSpPr txBox="1">
            <a:spLocks noGrp="1"/>
          </p:cNvSpPr>
          <p:nvPr>
            <p:ph type="title"/>
          </p:nvPr>
        </p:nvSpPr>
        <p:spPr>
          <a:xfrm>
            <a:off x="628650" y="2054951"/>
            <a:ext cx="7886700" cy="13257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Clr>
                <a:srgbClr val="083470"/>
              </a:buClr>
              <a:buSzPts val="4800"/>
              <a:buNone/>
            </a:pPr>
            <a:br>
              <a:rPr lang="en-US" sz="4000" dirty="0">
                <a:solidFill>
                  <a:srgbClr val="083470"/>
                </a:solidFill>
              </a:rPr>
            </a:br>
            <a:r>
              <a:rPr lang="en-US" sz="4000" dirty="0">
                <a:solidFill>
                  <a:srgbClr val="083470"/>
                </a:solidFill>
              </a:rPr>
              <a:t>Commercial Weather Data Piloting (CWDP)</a:t>
            </a:r>
            <a:endParaRPr sz="4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15"/>
          <p:cNvSpPr txBox="1">
            <a:spLocks noGrp="1"/>
          </p:cNvSpPr>
          <p:nvPr>
            <p:ph type="title"/>
          </p:nvPr>
        </p:nvSpPr>
        <p:spPr>
          <a:xfrm>
            <a:off x="473897" y="-134981"/>
            <a:ext cx="7884714" cy="898867"/>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3200"/>
              <a:buNone/>
            </a:pPr>
            <a:r>
              <a:rPr lang="en-US" sz="2600" dirty="0">
                <a:solidFill>
                  <a:srgbClr val="002060"/>
                </a:solidFill>
              </a:rPr>
              <a:t>USAF Commercial Data Programs Discussions:</a:t>
            </a:r>
            <a:endParaRPr sz="2600" dirty="0">
              <a:solidFill>
                <a:srgbClr val="002060"/>
              </a:solidFill>
            </a:endParaRPr>
          </a:p>
        </p:txBody>
      </p:sp>
      <p:sp>
        <p:nvSpPr>
          <p:cNvPr id="219" name="Google Shape;219;p15"/>
          <p:cNvSpPr txBox="1">
            <a:spLocks noGrp="1"/>
          </p:cNvSpPr>
          <p:nvPr>
            <p:ph type="body" idx="1"/>
          </p:nvPr>
        </p:nvSpPr>
        <p:spPr>
          <a:xfrm>
            <a:off x="439777" y="828133"/>
            <a:ext cx="8585275" cy="5656536"/>
          </a:xfrm>
          <a:prstGeom prst="rect">
            <a:avLst/>
          </a:prstGeom>
          <a:noFill/>
          <a:ln>
            <a:noFill/>
          </a:ln>
        </p:spPr>
        <p:txBody>
          <a:bodyPr spcFirstLastPara="1" wrap="square" lIns="0" tIns="0" rIns="0" bIns="0" anchor="t" anchorCtr="0">
            <a:noAutofit/>
          </a:bodyPr>
          <a:lstStyle/>
          <a:p>
            <a:pPr marL="342900" lvl="0" indent="-342900">
              <a:lnSpc>
                <a:spcPct val="105000"/>
              </a:lnSpc>
              <a:spcBef>
                <a:spcPts val="1000"/>
              </a:spcBef>
              <a:buSzPts val="1500"/>
            </a:pPr>
            <a:r>
              <a:rPr lang="en-US" sz="2400" dirty="0"/>
              <a:t>The USAF Commercial Data Piloting Program and the NESDIS Commercial Data Program meet quarterly to discuss each program’s status</a:t>
            </a:r>
          </a:p>
          <a:p>
            <a:pPr marL="342900" lvl="0" indent="-342900">
              <a:lnSpc>
                <a:spcPct val="105000"/>
              </a:lnSpc>
              <a:spcBef>
                <a:spcPts val="1000"/>
              </a:spcBef>
              <a:buSzPts val="1500"/>
            </a:pPr>
            <a:r>
              <a:rPr lang="en-US" sz="2400" dirty="0"/>
              <a:t>These coordination meetings were established in the Fall 2021</a:t>
            </a:r>
            <a:endParaRPr sz="2000" dirty="0"/>
          </a:p>
        </p:txBody>
      </p:sp>
    </p:spTree>
    <p:extLst>
      <p:ext uri="{BB962C8B-B14F-4D97-AF65-F5344CB8AC3E}">
        <p14:creationId xmlns:p14="http://schemas.microsoft.com/office/powerpoint/2010/main" val="22395355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2"/>
          <p:cNvSpPr txBox="1">
            <a:spLocks noGrp="1"/>
          </p:cNvSpPr>
          <p:nvPr>
            <p:ph type="title"/>
          </p:nvPr>
        </p:nvSpPr>
        <p:spPr>
          <a:xfrm>
            <a:off x="628650" y="2054951"/>
            <a:ext cx="7886700" cy="13257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Clr>
                <a:srgbClr val="083470"/>
              </a:buClr>
              <a:buSzPts val="4800"/>
              <a:buNone/>
            </a:pPr>
            <a:br>
              <a:rPr lang="en-US" sz="4000" dirty="0">
                <a:solidFill>
                  <a:srgbClr val="083470"/>
                </a:solidFill>
              </a:rPr>
            </a:br>
            <a:r>
              <a:rPr lang="en-US" sz="4000" dirty="0">
                <a:solidFill>
                  <a:srgbClr val="083470"/>
                </a:solidFill>
              </a:rPr>
              <a:t>Commercial Sector Engagement</a:t>
            </a:r>
            <a:endParaRPr sz="4000" dirty="0"/>
          </a:p>
        </p:txBody>
      </p:sp>
    </p:spTree>
    <p:extLst>
      <p:ext uri="{BB962C8B-B14F-4D97-AF65-F5344CB8AC3E}">
        <p14:creationId xmlns:p14="http://schemas.microsoft.com/office/powerpoint/2010/main" val="39423333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Google Shape;229;p33"/>
          <p:cNvSpPr txBox="1">
            <a:spLocks noGrp="1"/>
          </p:cNvSpPr>
          <p:nvPr>
            <p:ph type="title"/>
          </p:nvPr>
        </p:nvSpPr>
        <p:spPr>
          <a:xfrm>
            <a:off x="376863" y="-93555"/>
            <a:ext cx="8678639" cy="82706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800"/>
              <a:buFont typeface="Arial"/>
              <a:buNone/>
            </a:pPr>
            <a:r>
              <a:rPr lang="en-US" b="1" dirty="0">
                <a:solidFill>
                  <a:srgbClr val="083470"/>
                </a:solidFill>
              </a:rPr>
              <a:t>Commercial Vendor Visits:</a:t>
            </a:r>
            <a:endParaRPr b="1" dirty="0">
              <a:solidFill>
                <a:srgbClr val="083470"/>
              </a:solidFill>
            </a:endParaRPr>
          </a:p>
        </p:txBody>
      </p:sp>
      <p:sp>
        <p:nvSpPr>
          <p:cNvPr id="230" name="Google Shape;230;p33"/>
          <p:cNvSpPr txBox="1">
            <a:spLocks noGrp="1"/>
          </p:cNvSpPr>
          <p:nvPr>
            <p:ph type="body" idx="1"/>
          </p:nvPr>
        </p:nvSpPr>
        <p:spPr>
          <a:xfrm>
            <a:off x="355360" y="664721"/>
            <a:ext cx="8538900" cy="5623200"/>
          </a:xfrm>
          <a:prstGeom prst="rect">
            <a:avLst/>
          </a:prstGeom>
          <a:noFill/>
          <a:ln>
            <a:noFill/>
          </a:ln>
        </p:spPr>
        <p:txBody>
          <a:bodyPr spcFirstLastPara="1" wrap="square" lIns="91425" tIns="45700" rIns="91425" bIns="45700" anchor="t" anchorCtr="0">
            <a:noAutofit/>
          </a:bodyPr>
          <a:lstStyle/>
          <a:p>
            <a:pPr marL="457200" lvl="0" indent="-381000" algn="l" rtl="0">
              <a:lnSpc>
                <a:spcPct val="90000"/>
              </a:lnSpc>
              <a:spcBef>
                <a:spcPts val="750"/>
              </a:spcBef>
              <a:spcAft>
                <a:spcPts val="0"/>
              </a:spcAft>
              <a:buClr>
                <a:srgbClr val="002060"/>
              </a:buClr>
              <a:buSzPts val="2400"/>
              <a:buChar char="•"/>
            </a:pPr>
            <a:r>
              <a:rPr lang="en-US" sz="2200" dirty="0">
                <a:solidFill>
                  <a:srgbClr val="002060"/>
                </a:solidFill>
              </a:rPr>
              <a:t>On March 17, 2022, </a:t>
            </a:r>
            <a:r>
              <a:rPr lang="en-US" sz="2200" b="1" dirty="0">
                <a:solidFill>
                  <a:srgbClr val="002060"/>
                </a:solidFill>
              </a:rPr>
              <a:t>Ball Aerospace and Spire</a:t>
            </a:r>
            <a:r>
              <a:rPr lang="en-US" sz="2200" dirty="0">
                <a:solidFill>
                  <a:srgbClr val="002060"/>
                </a:solidFill>
              </a:rPr>
              <a:t> met with CDP to present a Commercial Microwave (MW) Sounding Data Concept they are jointly developing</a:t>
            </a:r>
            <a:endParaRPr dirty="0"/>
          </a:p>
          <a:p>
            <a:pPr marL="914400" lvl="1" indent="-381000" algn="l" rtl="0">
              <a:lnSpc>
                <a:spcPct val="90000"/>
              </a:lnSpc>
              <a:spcBef>
                <a:spcPts val="750"/>
              </a:spcBef>
              <a:spcAft>
                <a:spcPts val="0"/>
              </a:spcAft>
              <a:buClr>
                <a:srgbClr val="002060"/>
              </a:buClr>
              <a:buSzPts val="2400"/>
              <a:buChar char="•"/>
            </a:pPr>
            <a:r>
              <a:rPr lang="en-US" sz="1800" dirty="0">
                <a:solidFill>
                  <a:srgbClr val="002060"/>
                </a:solidFill>
              </a:rPr>
              <a:t>The proposed MW Sounder Commercial Data Sale pathfinder mission concept includes a 50-60 GHz receiver and will be manifested on a 16U Spire bus</a:t>
            </a:r>
            <a:endParaRPr dirty="0"/>
          </a:p>
          <a:p>
            <a:pPr marL="914400" lvl="1" indent="-381000" algn="l" rtl="0">
              <a:lnSpc>
                <a:spcPct val="90000"/>
              </a:lnSpc>
              <a:spcBef>
                <a:spcPts val="750"/>
              </a:spcBef>
              <a:spcAft>
                <a:spcPts val="0"/>
              </a:spcAft>
              <a:buClr>
                <a:srgbClr val="002060"/>
              </a:buClr>
              <a:buSzPts val="2400"/>
              <a:buChar char="•"/>
            </a:pPr>
            <a:r>
              <a:rPr lang="en-US" sz="1800" dirty="0">
                <a:solidFill>
                  <a:srgbClr val="002060"/>
                </a:solidFill>
              </a:rPr>
              <a:t>Targeted launch readiness is in the 2023 timeframe. </a:t>
            </a:r>
            <a:endParaRPr dirty="0"/>
          </a:p>
          <a:p>
            <a:pPr marL="914400" lvl="1" indent="-381000" algn="l" rtl="0">
              <a:lnSpc>
                <a:spcPct val="90000"/>
              </a:lnSpc>
              <a:spcBef>
                <a:spcPts val="750"/>
              </a:spcBef>
              <a:spcAft>
                <a:spcPts val="0"/>
              </a:spcAft>
              <a:buClr>
                <a:srgbClr val="002060"/>
              </a:buClr>
              <a:buSzPts val="2400"/>
              <a:buChar char="•"/>
            </a:pPr>
            <a:r>
              <a:rPr lang="en-US" sz="1800" dirty="0">
                <a:solidFill>
                  <a:srgbClr val="002060"/>
                </a:solidFill>
              </a:rPr>
              <a:t>On a parallel path, planning is also underway to develop a Full Microwave Sounding Program, which includes the addition of a 183 GHz receiver and 5 MW sounding systems to complete the constellation. </a:t>
            </a:r>
            <a:endParaRPr dirty="0"/>
          </a:p>
          <a:p>
            <a:pPr marL="914400" lvl="1" indent="-381000" algn="l" rtl="0">
              <a:lnSpc>
                <a:spcPct val="90000"/>
              </a:lnSpc>
              <a:spcBef>
                <a:spcPts val="750"/>
              </a:spcBef>
              <a:spcAft>
                <a:spcPts val="0"/>
              </a:spcAft>
              <a:buClr>
                <a:srgbClr val="002060"/>
              </a:buClr>
              <a:buSzPts val="2400"/>
              <a:buChar char="•"/>
            </a:pPr>
            <a:r>
              <a:rPr lang="en-US" sz="1800" dirty="0">
                <a:solidFill>
                  <a:srgbClr val="002060"/>
                </a:solidFill>
              </a:rPr>
              <a:t>The Ball-Spire team also plan to maintain a 4-6 spacecraft constellation into the foreseen future. </a:t>
            </a:r>
            <a:endParaRPr dirty="0"/>
          </a:p>
          <a:p>
            <a:pPr marL="914400" lvl="1" indent="-381000" algn="l" rtl="0">
              <a:lnSpc>
                <a:spcPct val="90000"/>
              </a:lnSpc>
              <a:spcBef>
                <a:spcPts val="750"/>
              </a:spcBef>
              <a:spcAft>
                <a:spcPts val="0"/>
              </a:spcAft>
              <a:buClr>
                <a:srgbClr val="002060"/>
              </a:buClr>
              <a:buSzPts val="2400"/>
              <a:buChar char="•"/>
            </a:pPr>
            <a:r>
              <a:rPr lang="en-US" sz="1800" b="1" dirty="0">
                <a:solidFill>
                  <a:srgbClr val="002060"/>
                </a:solidFill>
              </a:rPr>
              <a:t>Ball plans to brief the MW Sounder pathfinder concept to the USSF next; they will circle back with us to provide a read out of these discussions afterwards.  </a:t>
            </a:r>
            <a:endParaRPr dirty="0"/>
          </a:p>
          <a:p>
            <a:pPr marL="914400" lvl="1" indent="-381000" algn="l" rtl="0">
              <a:lnSpc>
                <a:spcPct val="90000"/>
              </a:lnSpc>
              <a:spcBef>
                <a:spcPts val="750"/>
              </a:spcBef>
              <a:spcAft>
                <a:spcPts val="0"/>
              </a:spcAft>
              <a:buClr>
                <a:srgbClr val="002060"/>
              </a:buClr>
              <a:buSzPts val="2400"/>
              <a:buChar char="•"/>
            </a:pPr>
            <a:r>
              <a:rPr lang="en-US" sz="1800" dirty="0">
                <a:solidFill>
                  <a:srgbClr val="002060"/>
                </a:solidFill>
              </a:rPr>
              <a:t>This is potentially an exciting opportunity for NOAA to participate in a commercial MW data buy which meets NOAA requirements; this type of concept may also serve to augment future LEO-MW Sounder next generation missions. </a:t>
            </a:r>
            <a:endParaRPr dirty="0"/>
          </a:p>
          <a:p>
            <a:pPr marL="457200" lvl="0" indent="-228600" algn="l" rtl="0">
              <a:lnSpc>
                <a:spcPct val="90000"/>
              </a:lnSpc>
              <a:spcBef>
                <a:spcPts val="750"/>
              </a:spcBef>
              <a:spcAft>
                <a:spcPts val="0"/>
              </a:spcAft>
              <a:buClr>
                <a:srgbClr val="002060"/>
              </a:buClr>
              <a:buSzPts val="2400"/>
              <a:buNone/>
            </a:pPr>
            <a:endParaRPr sz="2400" b="1" dirty="0">
              <a:solidFill>
                <a:srgbClr val="002060"/>
              </a:solidFill>
            </a:endParaRPr>
          </a:p>
        </p:txBody>
      </p:sp>
    </p:spTree>
    <p:extLst>
      <p:ext uri="{BB962C8B-B14F-4D97-AF65-F5344CB8AC3E}">
        <p14:creationId xmlns:p14="http://schemas.microsoft.com/office/powerpoint/2010/main" val="33144022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4"/>
          <p:cNvSpPr txBox="1">
            <a:spLocks noGrp="1"/>
          </p:cNvSpPr>
          <p:nvPr>
            <p:ph type="title"/>
          </p:nvPr>
        </p:nvSpPr>
        <p:spPr>
          <a:xfrm>
            <a:off x="376863" y="-153377"/>
            <a:ext cx="8678639" cy="82706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800"/>
              <a:buFont typeface="Arial"/>
              <a:buNone/>
            </a:pPr>
            <a:r>
              <a:rPr lang="en-US" b="1" dirty="0">
                <a:solidFill>
                  <a:srgbClr val="083470"/>
                </a:solidFill>
              </a:rPr>
              <a:t>Commercial Vendor Visits-2:</a:t>
            </a:r>
            <a:endParaRPr b="1" dirty="0">
              <a:solidFill>
                <a:srgbClr val="083470"/>
              </a:solidFill>
            </a:endParaRPr>
          </a:p>
        </p:txBody>
      </p:sp>
      <p:sp>
        <p:nvSpPr>
          <p:cNvPr id="236" name="Google Shape;236;p34"/>
          <p:cNvSpPr txBox="1">
            <a:spLocks noGrp="1"/>
          </p:cNvSpPr>
          <p:nvPr>
            <p:ph type="body" idx="1"/>
          </p:nvPr>
        </p:nvSpPr>
        <p:spPr>
          <a:xfrm>
            <a:off x="317259" y="447629"/>
            <a:ext cx="8538900" cy="5623200"/>
          </a:xfrm>
          <a:prstGeom prst="rect">
            <a:avLst/>
          </a:prstGeom>
          <a:noFill/>
          <a:ln>
            <a:noFill/>
          </a:ln>
        </p:spPr>
        <p:txBody>
          <a:bodyPr spcFirstLastPara="1" wrap="square" lIns="91425" tIns="45700" rIns="91425" bIns="45700" anchor="t" anchorCtr="0">
            <a:noAutofit/>
          </a:bodyPr>
          <a:lstStyle/>
          <a:p>
            <a:pPr marL="457200" lvl="0" indent="-381000" algn="l" rtl="0">
              <a:lnSpc>
                <a:spcPct val="90000"/>
              </a:lnSpc>
              <a:spcBef>
                <a:spcPts val="750"/>
              </a:spcBef>
              <a:spcAft>
                <a:spcPts val="0"/>
              </a:spcAft>
              <a:buClr>
                <a:srgbClr val="002060"/>
              </a:buClr>
              <a:buSzPts val="2400"/>
              <a:buChar char="•"/>
            </a:pPr>
            <a:r>
              <a:rPr lang="en-US" sz="2200" dirty="0">
                <a:solidFill>
                  <a:srgbClr val="002060"/>
                </a:solidFill>
              </a:rPr>
              <a:t>On April 21, 2022, </a:t>
            </a:r>
            <a:r>
              <a:rPr lang="en-US" sz="2200" b="1" dirty="0">
                <a:solidFill>
                  <a:srgbClr val="002060"/>
                </a:solidFill>
              </a:rPr>
              <a:t>Care Weather Technologies</a:t>
            </a:r>
            <a:r>
              <a:rPr lang="en-US" sz="2200" dirty="0">
                <a:solidFill>
                  <a:srgbClr val="002060"/>
                </a:solidFill>
              </a:rPr>
              <a:t> met with personnel from the NOAA Technology Partnerships Office (TPO) &amp; the Commercial Data Program (CDP).  Care Weather is developing scatterometers for measuring ocean surface winds where their primary business model has been focused on private markets; they are updating their business model to include a focused effort on the USG. </a:t>
            </a:r>
            <a:endParaRPr sz="2200" dirty="0"/>
          </a:p>
          <a:p>
            <a:pPr marL="914400" lvl="1" indent="-381000" algn="l" rtl="0">
              <a:lnSpc>
                <a:spcPct val="90000"/>
              </a:lnSpc>
              <a:spcBef>
                <a:spcPts val="750"/>
              </a:spcBef>
              <a:spcAft>
                <a:spcPts val="0"/>
              </a:spcAft>
              <a:buClr>
                <a:srgbClr val="002060"/>
              </a:buClr>
              <a:buSzPts val="2400"/>
              <a:buChar char="•"/>
            </a:pPr>
            <a:r>
              <a:rPr lang="en-US" sz="1800" dirty="0">
                <a:solidFill>
                  <a:srgbClr val="002060"/>
                </a:solidFill>
              </a:rPr>
              <a:t>Care Weather will continue to keep us posted as their program evolves; they have also requested that NOAA write a “letter of support” for their OSVW constellation</a:t>
            </a:r>
            <a:endParaRPr sz="1800" dirty="0"/>
          </a:p>
          <a:p>
            <a:pPr marL="457200" lvl="0" indent="-381000" algn="l" rtl="0">
              <a:lnSpc>
                <a:spcPct val="90000"/>
              </a:lnSpc>
              <a:spcBef>
                <a:spcPts val="750"/>
              </a:spcBef>
              <a:spcAft>
                <a:spcPts val="0"/>
              </a:spcAft>
              <a:buClr>
                <a:srgbClr val="002060"/>
              </a:buClr>
              <a:buSzPts val="2400"/>
              <a:buChar char="•"/>
            </a:pPr>
            <a:r>
              <a:rPr lang="en-US" sz="2200" dirty="0">
                <a:solidFill>
                  <a:srgbClr val="002060"/>
                </a:solidFill>
              </a:rPr>
              <a:t>On April 22, 2022, </a:t>
            </a:r>
            <a:r>
              <a:rPr lang="en-US" sz="2200" b="1" dirty="0">
                <a:solidFill>
                  <a:srgbClr val="002060"/>
                </a:solidFill>
              </a:rPr>
              <a:t>Windborne Systems </a:t>
            </a:r>
            <a:r>
              <a:rPr lang="en-US" sz="2200" dirty="0">
                <a:solidFill>
                  <a:srgbClr val="002060"/>
                </a:solidFill>
              </a:rPr>
              <a:t>met with personnel from the NOAA Technology Partnerships Office (TPO) &amp; the Commercial Data Program (CDP). Windborne Systems is the recipient of Research &amp; Development (R&amp;D) funds under the current OAR Weather Observations program for long-range balloons; they are in the planning process to provide real time data that can be used in numerical weather prediction. </a:t>
            </a:r>
            <a:endParaRPr sz="2200" dirty="0"/>
          </a:p>
          <a:p>
            <a:pPr marL="914400" lvl="1" indent="-381000" algn="l" rtl="0">
              <a:lnSpc>
                <a:spcPct val="90000"/>
              </a:lnSpc>
              <a:spcBef>
                <a:spcPts val="750"/>
              </a:spcBef>
              <a:spcAft>
                <a:spcPts val="0"/>
              </a:spcAft>
              <a:buClr>
                <a:srgbClr val="002060"/>
              </a:buClr>
              <a:buSzPts val="2400"/>
              <a:buChar char="•"/>
            </a:pPr>
            <a:r>
              <a:rPr lang="en-US" sz="1800" dirty="0">
                <a:solidFill>
                  <a:srgbClr val="002060"/>
                </a:solidFill>
              </a:rPr>
              <a:t>As NESDIS portfolio is uniquely space-based, Windborne will engage the TPO for a possible entry point into the USG</a:t>
            </a:r>
            <a:endParaRPr sz="1800" dirty="0"/>
          </a:p>
        </p:txBody>
      </p:sp>
    </p:spTree>
    <p:extLst>
      <p:ext uri="{BB962C8B-B14F-4D97-AF65-F5344CB8AC3E}">
        <p14:creationId xmlns:p14="http://schemas.microsoft.com/office/powerpoint/2010/main" val="17607320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4"/>
          <p:cNvSpPr txBox="1">
            <a:spLocks noGrp="1"/>
          </p:cNvSpPr>
          <p:nvPr>
            <p:ph type="title"/>
          </p:nvPr>
        </p:nvSpPr>
        <p:spPr>
          <a:xfrm>
            <a:off x="376863" y="-153377"/>
            <a:ext cx="8678639" cy="82706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800"/>
              <a:buFont typeface="Arial"/>
              <a:buNone/>
            </a:pPr>
            <a:r>
              <a:rPr lang="en-US" b="1" dirty="0">
                <a:solidFill>
                  <a:srgbClr val="083470"/>
                </a:solidFill>
              </a:rPr>
              <a:t>Commercial Vendor Visits-3:</a:t>
            </a:r>
            <a:endParaRPr b="1" dirty="0">
              <a:solidFill>
                <a:srgbClr val="083470"/>
              </a:solidFill>
            </a:endParaRPr>
          </a:p>
        </p:txBody>
      </p:sp>
      <p:sp>
        <p:nvSpPr>
          <p:cNvPr id="236" name="Google Shape;236;p34"/>
          <p:cNvSpPr txBox="1">
            <a:spLocks noGrp="1"/>
          </p:cNvSpPr>
          <p:nvPr>
            <p:ph type="body" idx="1"/>
          </p:nvPr>
        </p:nvSpPr>
        <p:spPr>
          <a:xfrm>
            <a:off x="317259" y="447629"/>
            <a:ext cx="8538900" cy="5623200"/>
          </a:xfrm>
          <a:prstGeom prst="rect">
            <a:avLst/>
          </a:prstGeom>
          <a:noFill/>
          <a:ln>
            <a:noFill/>
          </a:ln>
        </p:spPr>
        <p:txBody>
          <a:bodyPr spcFirstLastPara="1" wrap="square" lIns="91425" tIns="45700" rIns="91425" bIns="45700" anchor="t" anchorCtr="0">
            <a:noAutofit/>
          </a:bodyPr>
          <a:lstStyle/>
          <a:p>
            <a:pPr lvl="0" indent="-381000">
              <a:lnSpc>
                <a:spcPct val="90000"/>
              </a:lnSpc>
              <a:spcBef>
                <a:spcPts val="750"/>
              </a:spcBef>
              <a:buClr>
                <a:srgbClr val="002060"/>
              </a:buClr>
              <a:buSzPts val="2400"/>
            </a:pPr>
            <a:r>
              <a:rPr lang="en-US" sz="1900" dirty="0">
                <a:solidFill>
                  <a:srgbClr val="002060"/>
                </a:solidFill>
              </a:rPr>
              <a:t>On May 12, 2022, OSAAP hosted a briefing by </a:t>
            </a:r>
            <a:r>
              <a:rPr lang="en-US" sz="1900" b="1" dirty="0">
                <a:solidFill>
                  <a:srgbClr val="002060"/>
                </a:solidFill>
              </a:rPr>
              <a:t>Pixxel</a:t>
            </a:r>
            <a:r>
              <a:rPr lang="en-US" sz="1900" dirty="0">
                <a:solidFill>
                  <a:srgbClr val="002060"/>
                </a:solidFill>
              </a:rPr>
              <a:t>, a commercial satellite remote sensing startup out of Palo Alto and Bangalore.  Pixxel is proposing to provide hyperspectral imagery from </a:t>
            </a:r>
            <a:r>
              <a:rPr lang="en-US" sz="1900" dirty="0" err="1">
                <a:solidFill>
                  <a:srgbClr val="002060"/>
                </a:solidFill>
              </a:rPr>
              <a:t>smallsats</a:t>
            </a:r>
            <a:r>
              <a:rPr lang="en-US" sz="1900" dirty="0">
                <a:solidFill>
                  <a:srgbClr val="002060"/>
                </a:solidFill>
              </a:rPr>
              <a:t> to both Government and commercial customers.  They launched their first fully operational technology demonstration satellite on April 1, 2022 – a 15 kg satellite hosting 150-channel imager covering visible and infrared wavelengths with ground resolution of 10 m.  Pixxel plans to launch their first commercial satellites in early 2023 and plans to commence commercial sale of the data at that time. </a:t>
            </a:r>
          </a:p>
          <a:p>
            <a:pPr lvl="0" indent="-381000">
              <a:lnSpc>
                <a:spcPct val="90000"/>
              </a:lnSpc>
              <a:spcBef>
                <a:spcPts val="750"/>
              </a:spcBef>
              <a:buClr>
                <a:srgbClr val="002060"/>
              </a:buClr>
              <a:buSzPts val="2400"/>
            </a:pPr>
            <a:r>
              <a:rPr lang="en-US" sz="1900" dirty="0">
                <a:solidFill>
                  <a:srgbClr val="002060"/>
                </a:solidFill>
              </a:rPr>
              <a:t>On June 2, 2022, </a:t>
            </a:r>
            <a:r>
              <a:rPr lang="en-US" sz="1900" b="1" dirty="0">
                <a:solidFill>
                  <a:srgbClr val="002060"/>
                </a:solidFill>
              </a:rPr>
              <a:t>Muon Space </a:t>
            </a:r>
            <a:r>
              <a:rPr lang="en-US" sz="1900" dirty="0">
                <a:solidFill>
                  <a:srgbClr val="002060"/>
                </a:solidFill>
              </a:rPr>
              <a:t>met with personnel from the Commercial Data Program (CDP) and the NESDIS Chief Scientist. Dallas Masters, Remote Sensing Project Lead (and formerly of Spire), briefed CDP on their companies portfolio.</a:t>
            </a:r>
            <a:r>
              <a:rPr lang="en-US" sz="1900" dirty="0"/>
              <a:t> Muon Space is a startup aerospace company that plans to fly a constellation of small satellites with the intent of providing actionable information related to climate issues.  Their objective is to analyze the Earth’s atmosphere, land, and water, by combining measurements from their own satellites with decades of publicly available satellite data to produce a detailed picture of the Earth’s ecosystems</a:t>
            </a:r>
            <a:r>
              <a:rPr lang="en-US" sz="1900" b="1" dirty="0"/>
              <a:t>. They are currently applying for their FCC license in advance of their first launch in 2022 and requested a letter of support from NESDIS to include with their application.</a:t>
            </a:r>
            <a:endParaRPr sz="1900" b="1" dirty="0">
              <a:solidFill>
                <a:srgbClr val="002060"/>
              </a:solidFill>
            </a:endParaRPr>
          </a:p>
        </p:txBody>
      </p:sp>
    </p:spTree>
    <p:extLst>
      <p:ext uri="{BB962C8B-B14F-4D97-AF65-F5344CB8AC3E}">
        <p14:creationId xmlns:p14="http://schemas.microsoft.com/office/powerpoint/2010/main" val="8232394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35"/>
          <p:cNvSpPr txBox="1">
            <a:spLocks noGrp="1"/>
          </p:cNvSpPr>
          <p:nvPr>
            <p:ph type="title"/>
          </p:nvPr>
        </p:nvSpPr>
        <p:spPr>
          <a:xfrm>
            <a:off x="368317" y="-136285"/>
            <a:ext cx="8678639" cy="82706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800"/>
              <a:buFont typeface="Arial"/>
              <a:buNone/>
            </a:pPr>
            <a:r>
              <a:rPr lang="en-US" b="1" dirty="0">
                <a:solidFill>
                  <a:srgbClr val="083470"/>
                </a:solidFill>
              </a:rPr>
              <a:t>NOAA &amp; </a:t>
            </a:r>
            <a:r>
              <a:rPr lang="en-US" dirty="0">
                <a:solidFill>
                  <a:srgbClr val="083470"/>
                </a:solidFill>
              </a:rPr>
              <a:t>T</a:t>
            </a:r>
            <a:r>
              <a:rPr lang="en-US" b="1" dirty="0">
                <a:solidFill>
                  <a:srgbClr val="083470"/>
                </a:solidFill>
              </a:rPr>
              <a:t>omorrow.io CRADA:</a:t>
            </a:r>
            <a:endParaRPr b="1" dirty="0">
              <a:solidFill>
                <a:srgbClr val="083470"/>
              </a:solidFill>
            </a:endParaRPr>
          </a:p>
        </p:txBody>
      </p:sp>
      <p:sp>
        <p:nvSpPr>
          <p:cNvPr id="242" name="Google Shape;242;p35"/>
          <p:cNvSpPr txBox="1">
            <a:spLocks noGrp="1"/>
          </p:cNvSpPr>
          <p:nvPr>
            <p:ph type="body" idx="1"/>
          </p:nvPr>
        </p:nvSpPr>
        <p:spPr>
          <a:xfrm>
            <a:off x="440108" y="540504"/>
            <a:ext cx="8606848" cy="5880767"/>
          </a:xfrm>
          <a:prstGeom prst="rect">
            <a:avLst/>
          </a:prstGeom>
          <a:noFill/>
          <a:ln>
            <a:noFill/>
          </a:ln>
        </p:spPr>
        <p:txBody>
          <a:bodyPr spcFirstLastPara="1" wrap="square" lIns="91425" tIns="45700" rIns="91425" bIns="45700" anchor="t" anchorCtr="0">
            <a:noAutofit/>
          </a:bodyPr>
          <a:lstStyle/>
          <a:p>
            <a:pPr marL="457200" lvl="0" indent="-381000" algn="l" rtl="0">
              <a:lnSpc>
                <a:spcPct val="90000"/>
              </a:lnSpc>
              <a:spcBef>
                <a:spcPts val="750"/>
              </a:spcBef>
              <a:spcAft>
                <a:spcPts val="0"/>
              </a:spcAft>
              <a:buClr>
                <a:srgbClr val="002060"/>
              </a:buClr>
              <a:buSzPts val="2400"/>
              <a:buChar char="•"/>
            </a:pPr>
            <a:r>
              <a:rPr lang="en-US" sz="1800" dirty="0">
                <a:solidFill>
                  <a:srgbClr val="002060"/>
                </a:solidFill>
              </a:rPr>
              <a:t>A Cooperative Research and Development Agreement (CRADA) was entered into by NOAA Line Office’s (LO’s) with </a:t>
            </a:r>
            <a:r>
              <a:rPr lang="en-US" sz="1800" b="1" dirty="0">
                <a:solidFill>
                  <a:srgbClr val="002060"/>
                </a:solidFill>
              </a:rPr>
              <a:t>Tomorrow.io</a:t>
            </a:r>
            <a:r>
              <a:rPr lang="en-US" sz="1800" dirty="0">
                <a:solidFill>
                  <a:srgbClr val="002060"/>
                </a:solidFill>
              </a:rPr>
              <a:t> in February to enter into a research and development project entitled </a:t>
            </a:r>
            <a:r>
              <a:rPr lang="en-US" sz="1800" i="1" dirty="0">
                <a:solidFill>
                  <a:srgbClr val="002060"/>
                </a:solidFill>
              </a:rPr>
              <a:t>“Validation and Potential Impact of Tomorrow.io Precipitation/Radar Satellite Date with NOAA Scientists”</a:t>
            </a:r>
            <a:r>
              <a:rPr lang="en-US" sz="1800" b="1" i="1" dirty="0">
                <a:solidFill>
                  <a:srgbClr val="002060"/>
                </a:solidFill>
              </a:rPr>
              <a:t>.  </a:t>
            </a:r>
            <a:endParaRPr sz="1800" dirty="0"/>
          </a:p>
          <a:p>
            <a:pPr marL="457200" lvl="0" indent="-381000" algn="l" rtl="0">
              <a:lnSpc>
                <a:spcPct val="90000"/>
              </a:lnSpc>
              <a:spcBef>
                <a:spcPts val="750"/>
              </a:spcBef>
              <a:spcAft>
                <a:spcPts val="0"/>
              </a:spcAft>
              <a:buClr>
                <a:srgbClr val="002060"/>
              </a:buClr>
              <a:buSzPts val="2400"/>
              <a:buChar char="•"/>
            </a:pPr>
            <a:r>
              <a:rPr lang="en-US" sz="1800" dirty="0">
                <a:solidFill>
                  <a:srgbClr val="002060"/>
                </a:solidFill>
              </a:rPr>
              <a:t>A kick-off meeting, as organized by NOAA’s Technology Transfer Program, was held on March 11, 2022, between tomorrow.io and NESDIS Principals. </a:t>
            </a:r>
            <a:endParaRPr sz="1800" dirty="0"/>
          </a:p>
          <a:p>
            <a:pPr marL="457200" lvl="0" indent="-381000" algn="l" rtl="0">
              <a:lnSpc>
                <a:spcPct val="90000"/>
              </a:lnSpc>
              <a:spcBef>
                <a:spcPts val="750"/>
              </a:spcBef>
              <a:spcAft>
                <a:spcPts val="0"/>
              </a:spcAft>
              <a:buClr>
                <a:srgbClr val="002060"/>
              </a:buClr>
              <a:buSzPts val="2400"/>
              <a:buChar char="•"/>
            </a:pPr>
            <a:r>
              <a:rPr lang="en-US" sz="1800" dirty="0">
                <a:solidFill>
                  <a:srgbClr val="002060"/>
                </a:solidFill>
              </a:rPr>
              <a:t>The NESDIS STAR Microwave Integrated Retrieval System (MIRS) Team will be conducting pre- and post-launch analysis in support of the planned tomorrow.io rain-tracking constellation scheduled for initial deployment in late 2023.</a:t>
            </a:r>
          </a:p>
          <a:p>
            <a:pPr indent="-381000">
              <a:lnSpc>
                <a:spcPct val="90000"/>
              </a:lnSpc>
              <a:spcBef>
                <a:spcPts val="750"/>
              </a:spcBef>
              <a:buClr>
                <a:srgbClr val="002060"/>
              </a:buClr>
              <a:buSzPts val="2400"/>
            </a:pPr>
            <a:r>
              <a:rPr lang="en-US" sz="1800" dirty="0">
                <a:solidFill>
                  <a:srgbClr val="002060"/>
                </a:solidFill>
              </a:rPr>
              <a:t>The USSF has a $20 million contract with tomorrow.io to develop and deploy an entire constellation of small satellites equipped with advanced radar to measure precipitation from space. </a:t>
            </a:r>
            <a:r>
              <a:rPr lang="en-US" sz="1800" dirty="0"/>
              <a:t>This USAF CWDP project’s goal is to develop and fly a precipitation radar constellation at TRL 9.  The scope includes developing, integrating, and launching two prototype and two demonstration satellites.  An airborne demonstration flight is scheduled for August 1 and is on track.  Launch of the satellite instruments will be NET October 1, with a window until the end of December. </a:t>
            </a:r>
            <a:endParaRPr lang="en-US" sz="1800" dirty="0">
              <a:solidFill>
                <a:srgbClr val="002060"/>
              </a:solidFill>
            </a:endParaRPr>
          </a:p>
          <a:p>
            <a:pPr lvl="1">
              <a:lnSpc>
                <a:spcPct val="90000"/>
              </a:lnSpc>
              <a:spcBef>
                <a:spcPts val="750"/>
              </a:spcBef>
              <a:buClr>
                <a:srgbClr val="002060"/>
              </a:buClr>
            </a:pPr>
            <a:r>
              <a:rPr lang="en-US" sz="1800" dirty="0">
                <a:solidFill>
                  <a:srgbClr val="002060"/>
                </a:solidFill>
              </a:rPr>
              <a:t>NESDIS CDP is invited to the monthly tomorrow.io technical meetings</a:t>
            </a:r>
            <a:endParaRPr lang="en-US" sz="1800" dirty="0"/>
          </a:p>
        </p:txBody>
      </p:sp>
    </p:spTree>
    <p:extLst>
      <p:ext uri="{BB962C8B-B14F-4D97-AF65-F5344CB8AC3E}">
        <p14:creationId xmlns:p14="http://schemas.microsoft.com/office/powerpoint/2010/main" val="2183028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g114e0ea71e0_0_68"/>
          <p:cNvSpPr txBox="1">
            <a:spLocks noGrp="1"/>
          </p:cNvSpPr>
          <p:nvPr>
            <p:ph type="title" idx="4294967295"/>
          </p:nvPr>
        </p:nvSpPr>
        <p:spPr>
          <a:xfrm>
            <a:off x="438821" y="-262430"/>
            <a:ext cx="8880000" cy="11031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rgbClr val="002060"/>
              </a:buClr>
              <a:buSzPts val="2400"/>
              <a:buFont typeface="Arial"/>
              <a:buNone/>
            </a:pPr>
            <a:r>
              <a:rPr lang="en-US" sz="2800" b="1" dirty="0">
                <a:solidFill>
                  <a:srgbClr val="002060"/>
                </a:solidFill>
              </a:rPr>
              <a:t>NOAA IDIQ-1 Data Sharing License Options:</a:t>
            </a:r>
            <a:endParaRPr sz="2800" b="1" dirty="0">
              <a:solidFill>
                <a:srgbClr val="002060"/>
              </a:solidFill>
            </a:endParaRPr>
          </a:p>
        </p:txBody>
      </p:sp>
      <p:sp>
        <p:nvSpPr>
          <p:cNvPr id="267" name="Google Shape;267;g114e0ea71e0_0_68"/>
          <p:cNvSpPr txBox="1"/>
          <p:nvPr/>
        </p:nvSpPr>
        <p:spPr>
          <a:xfrm>
            <a:off x="879125" y="1841350"/>
            <a:ext cx="7337400" cy="3471900"/>
          </a:xfrm>
          <a:prstGeom prst="rect">
            <a:avLst/>
          </a:prstGeom>
          <a:noFill/>
          <a:ln>
            <a:noFill/>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425"/>
              <a:buFont typeface="Arial"/>
              <a:buNone/>
            </a:pPr>
            <a:endParaRPr sz="1425"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25"/>
              <a:buFont typeface="Arial"/>
              <a:buNone/>
            </a:pPr>
            <a:endParaRPr sz="1425" b="0" i="0" u="none" strike="noStrike" cap="none" dirty="0">
              <a:solidFill>
                <a:srgbClr val="000000"/>
              </a:solidFill>
              <a:latin typeface="Arial"/>
              <a:ea typeface="Arial"/>
              <a:cs typeface="Arial"/>
              <a:sym typeface="Arial"/>
            </a:endParaRPr>
          </a:p>
        </p:txBody>
      </p:sp>
      <p:graphicFrame>
        <p:nvGraphicFramePr>
          <p:cNvPr id="268" name="Google Shape;268;g114e0ea71e0_0_68"/>
          <p:cNvGraphicFramePr/>
          <p:nvPr/>
        </p:nvGraphicFramePr>
        <p:xfrm>
          <a:off x="470647" y="764749"/>
          <a:ext cx="8536975" cy="5482020"/>
        </p:xfrm>
        <a:graphic>
          <a:graphicData uri="http://schemas.openxmlformats.org/drawingml/2006/table">
            <a:tbl>
              <a:tblPr>
                <a:noFill/>
                <a:tableStyleId>{A4B3E5EA-005C-432F-A6AE-50722C746912}</a:tableStyleId>
              </a:tblPr>
              <a:tblGrid>
                <a:gridCol w="978675">
                  <a:extLst>
                    <a:ext uri="{9D8B030D-6E8A-4147-A177-3AD203B41FA5}">
                      <a16:colId xmlns:a16="http://schemas.microsoft.com/office/drawing/2014/main" val="20000"/>
                    </a:ext>
                  </a:extLst>
                </a:gridCol>
                <a:gridCol w="7558300">
                  <a:extLst>
                    <a:ext uri="{9D8B030D-6E8A-4147-A177-3AD203B41FA5}">
                      <a16:colId xmlns:a16="http://schemas.microsoft.com/office/drawing/2014/main" val="20001"/>
                    </a:ext>
                  </a:extLst>
                </a:gridCol>
              </a:tblGrid>
              <a:tr h="523275">
                <a:tc>
                  <a:txBody>
                    <a:bodyPr/>
                    <a:lstStyle/>
                    <a:p>
                      <a:pPr marL="0" marR="0" lvl="0" indent="0" algn="l" rtl="0">
                        <a:lnSpc>
                          <a:spcPct val="90000"/>
                        </a:lnSpc>
                        <a:spcBef>
                          <a:spcPts val="0"/>
                        </a:spcBef>
                        <a:spcAft>
                          <a:spcPts val="0"/>
                        </a:spcAft>
                        <a:buClr>
                          <a:srgbClr val="000000"/>
                        </a:buClr>
                        <a:buSzPts val="1300"/>
                        <a:buFont typeface="Arial"/>
                        <a:buNone/>
                      </a:pPr>
                      <a:r>
                        <a:rPr lang="en-US" sz="1500" b="1" u="none" strike="noStrike" cap="none" dirty="0">
                          <a:solidFill>
                            <a:srgbClr val="07336F"/>
                          </a:solidFill>
                          <a:latin typeface="Calibri"/>
                          <a:ea typeface="Calibri"/>
                          <a:cs typeface="Calibri"/>
                          <a:sym typeface="Calibri"/>
                        </a:rPr>
                        <a:t>Option 1</a:t>
                      </a:r>
                      <a:endParaRPr sz="1500" b="1" u="none" strike="noStrike" cap="none" dirty="0">
                        <a:solidFill>
                          <a:srgbClr val="07336F"/>
                        </a:solidFill>
                        <a:latin typeface="Calibri"/>
                        <a:ea typeface="Calibri"/>
                        <a:cs typeface="Calibri"/>
                        <a:sym typeface="Calibri"/>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lt2"/>
                    </a:solidFill>
                  </a:tcPr>
                </a:tc>
                <a:tc>
                  <a:txBody>
                    <a:bodyPr/>
                    <a:lstStyle/>
                    <a:p>
                      <a:pPr marL="0" marR="0" lvl="0" indent="0" algn="l" rtl="0">
                        <a:lnSpc>
                          <a:spcPct val="90000"/>
                        </a:lnSpc>
                        <a:spcBef>
                          <a:spcPts val="0"/>
                        </a:spcBef>
                        <a:spcAft>
                          <a:spcPts val="0"/>
                        </a:spcAft>
                        <a:buClr>
                          <a:srgbClr val="000000"/>
                        </a:buClr>
                        <a:buSzPts val="1300"/>
                        <a:buFont typeface="Arial"/>
                        <a:buNone/>
                      </a:pPr>
                      <a:r>
                        <a:rPr lang="en-US" sz="1500" b="1" u="none" strike="noStrike" cap="none" dirty="0">
                          <a:solidFill>
                            <a:srgbClr val="07336F"/>
                          </a:solidFill>
                          <a:latin typeface="Calibri"/>
                          <a:ea typeface="Calibri"/>
                          <a:cs typeface="Calibri"/>
                          <a:sym typeface="Calibri"/>
                        </a:rPr>
                        <a:t>Unlimited distribution rights</a:t>
                      </a:r>
                      <a:endParaRPr sz="1500" b="1" u="none" strike="noStrike" cap="none" dirty="0">
                        <a:solidFill>
                          <a:srgbClr val="07336F"/>
                        </a:solidFill>
                        <a:latin typeface="Calibri"/>
                        <a:ea typeface="Calibri"/>
                        <a:cs typeface="Calibri"/>
                        <a:sym typeface="Calibri"/>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781350">
                <a:tc>
                  <a:txBody>
                    <a:bodyPr/>
                    <a:lstStyle/>
                    <a:p>
                      <a:pPr marL="0" marR="0" lvl="0" indent="0" algn="l" rtl="0">
                        <a:lnSpc>
                          <a:spcPct val="90000"/>
                        </a:lnSpc>
                        <a:spcBef>
                          <a:spcPts val="0"/>
                        </a:spcBef>
                        <a:spcAft>
                          <a:spcPts val="0"/>
                        </a:spcAft>
                        <a:buClr>
                          <a:srgbClr val="000000"/>
                        </a:buClr>
                        <a:buSzPts val="1300"/>
                        <a:buFont typeface="Arial"/>
                        <a:buNone/>
                      </a:pPr>
                      <a:r>
                        <a:rPr lang="en-US" sz="1500" b="1" u="none" strike="noStrike" cap="none" dirty="0">
                          <a:solidFill>
                            <a:srgbClr val="07336F"/>
                          </a:solidFill>
                          <a:latin typeface="Calibri"/>
                          <a:ea typeface="Calibri"/>
                          <a:cs typeface="Calibri"/>
                          <a:sym typeface="Calibri"/>
                        </a:rPr>
                        <a:t>Option 2</a:t>
                      </a:r>
                      <a:endParaRPr sz="1500" b="1" u="none" strike="noStrike" cap="none" dirty="0">
                        <a:solidFill>
                          <a:srgbClr val="07336F"/>
                        </a:solidFill>
                        <a:latin typeface="Calibri"/>
                        <a:ea typeface="Calibri"/>
                        <a:cs typeface="Calibri"/>
                        <a:sym typeface="Calibri"/>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CFE2F3"/>
                    </a:solidFill>
                  </a:tcPr>
                </a:tc>
                <a:tc>
                  <a:txBody>
                    <a:bodyPr/>
                    <a:lstStyle/>
                    <a:p>
                      <a:pPr marL="0" marR="0" lvl="0" indent="0" algn="l" rtl="0">
                        <a:lnSpc>
                          <a:spcPct val="90000"/>
                        </a:lnSpc>
                        <a:spcBef>
                          <a:spcPts val="0"/>
                        </a:spcBef>
                        <a:spcAft>
                          <a:spcPts val="0"/>
                        </a:spcAft>
                        <a:buClr>
                          <a:srgbClr val="000000"/>
                        </a:buClr>
                        <a:buSzPts val="1300"/>
                        <a:buFont typeface="Arial"/>
                        <a:buNone/>
                      </a:pPr>
                      <a:r>
                        <a:rPr lang="en-US" sz="1500" b="1" u="none" strike="noStrike" cap="none" dirty="0">
                          <a:solidFill>
                            <a:srgbClr val="07336F"/>
                          </a:solidFill>
                          <a:latin typeface="Calibri"/>
                          <a:ea typeface="Calibri"/>
                          <a:cs typeface="Calibri"/>
                          <a:sym typeface="Calibri"/>
                        </a:rPr>
                        <a:t>Distribution to U.S. Government agencies, National Meteorological Centers (NMC), WMO Met Centers, CGMS members, non profit organizations, Academic entities for non-commercial use  with no further distribution</a:t>
                      </a:r>
                      <a:endParaRPr sz="1500" b="1" u="none" strike="noStrike" cap="none" dirty="0">
                        <a:solidFill>
                          <a:srgbClr val="07336F"/>
                        </a:solidFill>
                        <a:latin typeface="Calibri"/>
                        <a:ea typeface="Calibri"/>
                        <a:cs typeface="Calibri"/>
                        <a:sym typeface="Calibri"/>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CFE2F3"/>
                    </a:solidFill>
                  </a:tcPr>
                </a:tc>
                <a:extLst>
                  <a:ext uri="{0D108BD9-81ED-4DB2-BD59-A6C34878D82A}">
                    <a16:rowId xmlns:a16="http://schemas.microsoft.com/office/drawing/2014/main" val="10001"/>
                  </a:ext>
                </a:extLst>
              </a:tr>
              <a:tr h="523275">
                <a:tc>
                  <a:txBody>
                    <a:bodyPr/>
                    <a:lstStyle/>
                    <a:p>
                      <a:pPr marL="0" marR="0" lvl="0" indent="0" algn="l" rtl="0">
                        <a:lnSpc>
                          <a:spcPct val="90000"/>
                        </a:lnSpc>
                        <a:spcBef>
                          <a:spcPts val="0"/>
                        </a:spcBef>
                        <a:spcAft>
                          <a:spcPts val="0"/>
                        </a:spcAft>
                        <a:buClr>
                          <a:srgbClr val="000000"/>
                        </a:buClr>
                        <a:buSzPts val="1300"/>
                        <a:buFont typeface="Arial"/>
                        <a:buNone/>
                      </a:pPr>
                      <a:r>
                        <a:rPr lang="en-US" sz="1500" b="1" u="none" strike="noStrike" cap="none" dirty="0">
                          <a:solidFill>
                            <a:srgbClr val="07336F"/>
                          </a:solidFill>
                          <a:latin typeface="Calibri"/>
                          <a:ea typeface="Calibri"/>
                          <a:cs typeface="Calibri"/>
                          <a:sym typeface="Calibri"/>
                        </a:rPr>
                        <a:t>Option 2a</a:t>
                      </a:r>
                      <a:endParaRPr sz="1500" b="1" u="none" strike="noStrike" cap="none" dirty="0">
                        <a:solidFill>
                          <a:srgbClr val="07336F"/>
                        </a:solidFill>
                        <a:latin typeface="Calibri"/>
                        <a:ea typeface="Calibri"/>
                        <a:cs typeface="Calibri"/>
                        <a:sym typeface="Calibri"/>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lt2"/>
                    </a:solidFill>
                  </a:tcPr>
                </a:tc>
                <a:tc>
                  <a:txBody>
                    <a:bodyPr/>
                    <a:lstStyle/>
                    <a:p>
                      <a:pPr marL="0" marR="0" lvl="0" indent="0" algn="l" rtl="0">
                        <a:lnSpc>
                          <a:spcPct val="90000"/>
                        </a:lnSpc>
                        <a:spcBef>
                          <a:spcPts val="0"/>
                        </a:spcBef>
                        <a:spcAft>
                          <a:spcPts val="0"/>
                        </a:spcAft>
                        <a:buClr>
                          <a:srgbClr val="000000"/>
                        </a:buClr>
                        <a:buSzPts val="1300"/>
                        <a:buFont typeface="Arial"/>
                        <a:buNone/>
                      </a:pPr>
                      <a:r>
                        <a:rPr lang="en-US" sz="1500" b="1" u="none" strike="noStrike" cap="none" dirty="0">
                          <a:solidFill>
                            <a:srgbClr val="07336F"/>
                          </a:solidFill>
                          <a:latin typeface="Calibri"/>
                          <a:ea typeface="Calibri"/>
                          <a:cs typeface="Calibri"/>
                          <a:sym typeface="Calibri"/>
                        </a:rPr>
                        <a:t>Option 2 plus unlimited distribution after 24 hours</a:t>
                      </a:r>
                      <a:endParaRPr sz="1500" b="1" u="none" strike="noStrike" cap="none" dirty="0">
                        <a:solidFill>
                          <a:srgbClr val="07336F"/>
                        </a:solidFill>
                        <a:latin typeface="Calibri"/>
                        <a:ea typeface="Calibri"/>
                        <a:cs typeface="Calibri"/>
                        <a:sym typeface="Calibri"/>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lt2"/>
                    </a:solidFill>
                  </a:tcPr>
                </a:tc>
                <a:extLst>
                  <a:ext uri="{0D108BD9-81ED-4DB2-BD59-A6C34878D82A}">
                    <a16:rowId xmlns:a16="http://schemas.microsoft.com/office/drawing/2014/main" val="10002"/>
                  </a:ext>
                </a:extLst>
              </a:tr>
              <a:tr h="771150">
                <a:tc>
                  <a:txBody>
                    <a:bodyPr/>
                    <a:lstStyle/>
                    <a:p>
                      <a:pPr marL="0" marR="0" lvl="0" indent="0" algn="l" rtl="0">
                        <a:lnSpc>
                          <a:spcPct val="90000"/>
                        </a:lnSpc>
                        <a:spcBef>
                          <a:spcPts val="0"/>
                        </a:spcBef>
                        <a:spcAft>
                          <a:spcPts val="0"/>
                        </a:spcAft>
                        <a:buClr>
                          <a:srgbClr val="000000"/>
                        </a:buClr>
                        <a:buSzPts val="1300"/>
                        <a:buFont typeface="Arial"/>
                        <a:buNone/>
                      </a:pPr>
                      <a:r>
                        <a:rPr lang="en-US" sz="1500" b="1" u="none" strike="noStrike" cap="none" dirty="0">
                          <a:solidFill>
                            <a:srgbClr val="07336F"/>
                          </a:solidFill>
                          <a:latin typeface="Calibri"/>
                          <a:ea typeface="Calibri"/>
                          <a:cs typeface="Calibri"/>
                          <a:sym typeface="Calibri"/>
                        </a:rPr>
                        <a:t>Option 3</a:t>
                      </a:r>
                      <a:endParaRPr sz="1500" b="1" u="none" strike="noStrike" cap="none" dirty="0">
                        <a:solidFill>
                          <a:srgbClr val="07336F"/>
                        </a:solidFill>
                        <a:latin typeface="Calibri"/>
                        <a:ea typeface="Calibri"/>
                        <a:cs typeface="Calibri"/>
                        <a:sym typeface="Calibri"/>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CFE2F3"/>
                    </a:solidFill>
                  </a:tcPr>
                </a:tc>
                <a:tc>
                  <a:txBody>
                    <a:bodyPr/>
                    <a:lstStyle/>
                    <a:p>
                      <a:pPr marL="0" marR="0" lvl="0" indent="0" algn="l" rtl="0">
                        <a:lnSpc>
                          <a:spcPct val="90000"/>
                        </a:lnSpc>
                        <a:spcBef>
                          <a:spcPts val="0"/>
                        </a:spcBef>
                        <a:spcAft>
                          <a:spcPts val="0"/>
                        </a:spcAft>
                        <a:buClr>
                          <a:srgbClr val="000000"/>
                        </a:buClr>
                        <a:buSzPts val="1300"/>
                        <a:buFont typeface="Arial"/>
                        <a:buNone/>
                      </a:pPr>
                      <a:r>
                        <a:rPr lang="en-US" sz="1500" b="1" u="none" strike="noStrike" cap="none" dirty="0">
                          <a:solidFill>
                            <a:srgbClr val="07336F"/>
                          </a:solidFill>
                          <a:latin typeface="Calibri"/>
                          <a:ea typeface="Calibri"/>
                          <a:cs typeface="Calibri"/>
                          <a:sym typeface="Calibri"/>
                        </a:rPr>
                        <a:t>Distribution to U.S. Government agencies, National Meteorological Centers (NMC), WMO Met Centers, and CGMS members for non-commercial use with no further distribution</a:t>
                      </a:r>
                      <a:endParaRPr sz="1500" b="1" u="none" strike="noStrike" cap="none" dirty="0">
                        <a:solidFill>
                          <a:srgbClr val="07336F"/>
                        </a:solidFill>
                        <a:latin typeface="Calibri"/>
                        <a:ea typeface="Calibri"/>
                        <a:cs typeface="Calibri"/>
                        <a:sym typeface="Calibri"/>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CFE2F3"/>
                    </a:solidFill>
                  </a:tcPr>
                </a:tc>
                <a:extLst>
                  <a:ext uri="{0D108BD9-81ED-4DB2-BD59-A6C34878D82A}">
                    <a16:rowId xmlns:a16="http://schemas.microsoft.com/office/drawing/2014/main" val="10003"/>
                  </a:ext>
                </a:extLst>
              </a:tr>
              <a:tr h="523275">
                <a:tc>
                  <a:txBody>
                    <a:bodyPr/>
                    <a:lstStyle/>
                    <a:p>
                      <a:pPr marL="0" marR="0" lvl="0" indent="0" algn="l" rtl="0">
                        <a:lnSpc>
                          <a:spcPct val="90000"/>
                        </a:lnSpc>
                        <a:spcBef>
                          <a:spcPts val="0"/>
                        </a:spcBef>
                        <a:spcAft>
                          <a:spcPts val="0"/>
                        </a:spcAft>
                        <a:buClr>
                          <a:srgbClr val="000000"/>
                        </a:buClr>
                        <a:buSzPts val="1300"/>
                        <a:buFont typeface="Arial"/>
                        <a:buNone/>
                      </a:pPr>
                      <a:r>
                        <a:rPr lang="en-US" sz="1500" b="1" u="none" strike="noStrike" cap="none" dirty="0">
                          <a:solidFill>
                            <a:srgbClr val="07336F"/>
                          </a:solidFill>
                          <a:latin typeface="Calibri"/>
                          <a:ea typeface="Calibri"/>
                          <a:cs typeface="Calibri"/>
                          <a:sym typeface="Calibri"/>
                        </a:rPr>
                        <a:t>Option 3a</a:t>
                      </a:r>
                      <a:endParaRPr sz="1500" b="1" u="none" strike="noStrike" cap="none" dirty="0">
                        <a:solidFill>
                          <a:srgbClr val="07336F"/>
                        </a:solidFill>
                        <a:latin typeface="Calibri"/>
                        <a:ea typeface="Calibri"/>
                        <a:cs typeface="Calibri"/>
                        <a:sym typeface="Calibri"/>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lt2"/>
                    </a:solidFill>
                  </a:tcPr>
                </a:tc>
                <a:tc>
                  <a:txBody>
                    <a:bodyPr/>
                    <a:lstStyle/>
                    <a:p>
                      <a:pPr marL="0" marR="0" lvl="0" indent="0" algn="l" rtl="0">
                        <a:lnSpc>
                          <a:spcPct val="90000"/>
                        </a:lnSpc>
                        <a:spcBef>
                          <a:spcPts val="0"/>
                        </a:spcBef>
                        <a:spcAft>
                          <a:spcPts val="0"/>
                        </a:spcAft>
                        <a:buClr>
                          <a:srgbClr val="000000"/>
                        </a:buClr>
                        <a:buSzPts val="1300"/>
                        <a:buFont typeface="Arial"/>
                        <a:buNone/>
                      </a:pPr>
                      <a:r>
                        <a:rPr lang="en-US" sz="1500" b="1" u="none" strike="noStrike" cap="none" dirty="0">
                          <a:solidFill>
                            <a:srgbClr val="07336F"/>
                          </a:solidFill>
                          <a:latin typeface="Calibri"/>
                          <a:ea typeface="Calibri"/>
                          <a:cs typeface="Calibri"/>
                          <a:sym typeface="Calibri"/>
                        </a:rPr>
                        <a:t>Option 3 plus unlimited distribution after 24 hours</a:t>
                      </a:r>
                      <a:endParaRPr sz="1500" b="1" u="none" strike="noStrike" cap="none" dirty="0">
                        <a:solidFill>
                          <a:srgbClr val="07336F"/>
                        </a:solidFill>
                        <a:latin typeface="Calibri"/>
                        <a:ea typeface="Calibri"/>
                        <a:cs typeface="Calibri"/>
                        <a:sym typeface="Calibri"/>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lt2"/>
                    </a:solidFill>
                  </a:tcPr>
                </a:tc>
                <a:extLst>
                  <a:ext uri="{0D108BD9-81ED-4DB2-BD59-A6C34878D82A}">
                    <a16:rowId xmlns:a16="http://schemas.microsoft.com/office/drawing/2014/main" val="10004"/>
                  </a:ext>
                </a:extLst>
              </a:tr>
              <a:tr h="771150">
                <a:tc>
                  <a:txBody>
                    <a:bodyPr/>
                    <a:lstStyle/>
                    <a:p>
                      <a:pPr marL="0" marR="0" lvl="0" indent="0" algn="l" rtl="0">
                        <a:lnSpc>
                          <a:spcPct val="90000"/>
                        </a:lnSpc>
                        <a:spcBef>
                          <a:spcPts val="0"/>
                        </a:spcBef>
                        <a:spcAft>
                          <a:spcPts val="0"/>
                        </a:spcAft>
                        <a:buClr>
                          <a:srgbClr val="000000"/>
                        </a:buClr>
                        <a:buSzPts val="1300"/>
                        <a:buFont typeface="Arial"/>
                        <a:buNone/>
                      </a:pPr>
                      <a:r>
                        <a:rPr lang="en-US" sz="1500" b="1" u="none" strike="noStrike" cap="none" dirty="0">
                          <a:solidFill>
                            <a:srgbClr val="07336F"/>
                          </a:solidFill>
                          <a:latin typeface="Calibri"/>
                          <a:ea typeface="Calibri"/>
                          <a:cs typeface="Calibri"/>
                          <a:sym typeface="Calibri"/>
                        </a:rPr>
                        <a:t>Option 4</a:t>
                      </a:r>
                      <a:endParaRPr sz="1500" b="1" u="none" strike="noStrike" cap="none" dirty="0">
                        <a:solidFill>
                          <a:srgbClr val="07336F"/>
                        </a:solidFill>
                        <a:latin typeface="Calibri"/>
                        <a:ea typeface="Calibri"/>
                        <a:cs typeface="Calibri"/>
                        <a:sym typeface="Calibri"/>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CFE2F3"/>
                    </a:solidFill>
                  </a:tcPr>
                </a:tc>
                <a:tc>
                  <a:txBody>
                    <a:bodyPr/>
                    <a:lstStyle/>
                    <a:p>
                      <a:pPr marL="0" marR="0" lvl="0" indent="0" algn="l" rtl="0">
                        <a:lnSpc>
                          <a:spcPct val="90000"/>
                        </a:lnSpc>
                        <a:spcBef>
                          <a:spcPts val="0"/>
                        </a:spcBef>
                        <a:spcAft>
                          <a:spcPts val="0"/>
                        </a:spcAft>
                        <a:buClr>
                          <a:srgbClr val="000000"/>
                        </a:buClr>
                        <a:buSzPts val="1300"/>
                        <a:buFont typeface="Arial"/>
                        <a:buNone/>
                      </a:pPr>
                      <a:r>
                        <a:rPr lang="en-US" sz="1500" b="1" u="none" strike="noStrike" cap="none" dirty="0">
                          <a:solidFill>
                            <a:srgbClr val="07336F"/>
                          </a:solidFill>
                          <a:latin typeface="Calibri"/>
                          <a:ea typeface="Calibri"/>
                          <a:cs typeface="Calibri"/>
                          <a:sym typeface="Calibri"/>
                        </a:rPr>
                        <a:t>Distribution to U.S. Government agencies for non-commercial use and no further distribution (except to contractors for use on agency behalf)</a:t>
                      </a:r>
                      <a:endParaRPr sz="1500" b="1" u="none" strike="noStrike" cap="none" dirty="0">
                        <a:solidFill>
                          <a:srgbClr val="07336F"/>
                        </a:solidFill>
                        <a:latin typeface="Calibri"/>
                        <a:ea typeface="Calibri"/>
                        <a:cs typeface="Calibri"/>
                        <a:sym typeface="Calibri"/>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CFE2F3"/>
                    </a:solidFill>
                  </a:tcPr>
                </a:tc>
                <a:extLst>
                  <a:ext uri="{0D108BD9-81ED-4DB2-BD59-A6C34878D82A}">
                    <a16:rowId xmlns:a16="http://schemas.microsoft.com/office/drawing/2014/main" val="10005"/>
                  </a:ext>
                </a:extLst>
              </a:tr>
              <a:tr h="523275">
                <a:tc>
                  <a:txBody>
                    <a:bodyPr/>
                    <a:lstStyle/>
                    <a:p>
                      <a:pPr marL="0" marR="0" lvl="0" indent="0" algn="l" rtl="0">
                        <a:lnSpc>
                          <a:spcPct val="90000"/>
                        </a:lnSpc>
                        <a:spcBef>
                          <a:spcPts val="0"/>
                        </a:spcBef>
                        <a:spcAft>
                          <a:spcPts val="0"/>
                        </a:spcAft>
                        <a:buClr>
                          <a:srgbClr val="000000"/>
                        </a:buClr>
                        <a:buSzPts val="1300"/>
                        <a:buFont typeface="Arial"/>
                        <a:buNone/>
                      </a:pPr>
                      <a:r>
                        <a:rPr lang="en-US" sz="1500" b="1" u="none" strike="noStrike" cap="none" dirty="0">
                          <a:solidFill>
                            <a:srgbClr val="07336F"/>
                          </a:solidFill>
                          <a:latin typeface="Calibri"/>
                          <a:ea typeface="Calibri"/>
                          <a:cs typeface="Calibri"/>
                          <a:sym typeface="Calibri"/>
                        </a:rPr>
                        <a:t>Option 4a</a:t>
                      </a:r>
                      <a:endParaRPr sz="1500" b="1" u="none" strike="noStrike" cap="none" dirty="0">
                        <a:solidFill>
                          <a:srgbClr val="07336F"/>
                        </a:solidFill>
                        <a:latin typeface="Calibri"/>
                        <a:ea typeface="Calibri"/>
                        <a:cs typeface="Calibri"/>
                        <a:sym typeface="Calibri"/>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lt2"/>
                    </a:solidFill>
                  </a:tcPr>
                </a:tc>
                <a:tc>
                  <a:txBody>
                    <a:bodyPr/>
                    <a:lstStyle/>
                    <a:p>
                      <a:pPr marL="0" marR="0" lvl="0" indent="0" algn="l" rtl="0">
                        <a:lnSpc>
                          <a:spcPct val="90000"/>
                        </a:lnSpc>
                        <a:spcBef>
                          <a:spcPts val="0"/>
                        </a:spcBef>
                        <a:spcAft>
                          <a:spcPts val="0"/>
                        </a:spcAft>
                        <a:buClr>
                          <a:srgbClr val="000000"/>
                        </a:buClr>
                        <a:buSzPts val="1300"/>
                        <a:buFont typeface="Arial"/>
                        <a:buNone/>
                      </a:pPr>
                      <a:r>
                        <a:rPr lang="en-US" sz="1500" b="1" u="none" strike="noStrike" cap="none" dirty="0">
                          <a:solidFill>
                            <a:srgbClr val="07336F"/>
                          </a:solidFill>
                          <a:latin typeface="Calibri"/>
                          <a:ea typeface="Calibri"/>
                          <a:cs typeface="Calibri"/>
                          <a:sym typeface="Calibri"/>
                        </a:rPr>
                        <a:t>Option 4 plus unlimited distribution after 24 hours</a:t>
                      </a:r>
                      <a:endParaRPr sz="1500" b="1" u="none" strike="noStrike" cap="none" dirty="0">
                        <a:solidFill>
                          <a:srgbClr val="07336F"/>
                        </a:solidFill>
                        <a:latin typeface="Calibri"/>
                        <a:ea typeface="Calibri"/>
                        <a:cs typeface="Calibri"/>
                        <a:sym typeface="Calibri"/>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lt2"/>
                    </a:solidFill>
                  </a:tcPr>
                </a:tc>
                <a:extLst>
                  <a:ext uri="{0D108BD9-81ED-4DB2-BD59-A6C34878D82A}">
                    <a16:rowId xmlns:a16="http://schemas.microsoft.com/office/drawing/2014/main" val="10006"/>
                  </a:ext>
                </a:extLst>
              </a:tr>
              <a:tr h="523275">
                <a:tc>
                  <a:txBody>
                    <a:bodyPr/>
                    <a:lstStyle/>
                    <a:p>
                      <a:pPr marL="0" marR="0" lvl="0" indent="0" algn="l" rtl="0">
                        <a:lnSpc>
                          <a:spcPct val="90000"/>
                        </a:lnSpc>
                        <a:spcBef>
                          <a:spcPts val="0"/>
                        </a:spcBef>
                        <a:spcAft>
                          <a:spcPts val="0"/>
                        </a:spcAft>
                        <a:buClr>
                          <a:srgbClr val="000000"/>
                        </a:buClr>
                        <a:buSzPts val="1300"/>
                        <a:buFont typeface="Arial"/>
                        <a:buNone/>
                      </a:pPr>
                      <a:r>
                        <a:rPr lang="en-US" sz="1500" b="1" u="none" strike="noStrike" cap="none" dirty="0">
                          <a:solidFill>
                            <a:srgbClr val="07336F"/>
                          </a:solidFill>
                          <a:latin typeface="Calibri"/>
                          <a:ea typeface="Calibri"/>
                          <a:cs typeface="Calibri"/>
                          <a:sym typeface="Calibri"/>
                        </a:rPr>
                        <a:t>Option 5</a:t>
                      </a:r>
                      <a:endParaRPr sz="1500" b="1" u="none" strike="noStrike" cap="none" dirty="0">
                        <a:solidFill>
                          <a:srgbClr val="07336F"/>
                        </a:solidFill>
                        <a:latin typeface="Calibri"/>
                        <a:ea typeface="Calibri"/>
                        <a:cs typeface="Calibri"/>
                        <a:sym typeface="Calibri"/>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CFE2F3"/>
                    </a:solidFill>
                  </a:tcPr>
                </a:tc>
                <a:tc>
                  <a:txBody>
                    <a:bodyPr/>
                    <a:lstStyle/>
                    <a:p>
                      <a:pPr marL="0" marR="0" lvl="0" indent="0" algn="l" rtl="0">
                        <a:lnSpc>
                          <a:spcPct val="90000"/>
                        </a:lnSpc>
                        <a:spcBef>
                          <a:spcPts val="0"/>
                        </a:spcBef>
                        <a:spcAft>
                          <a:spcPts val="0"/>
                        </a:spcAft>
                        <a:buClr>
                          <a:srgbClr val="000000"/>
                        </a:buClr>
                        <a:buSzPts val="1300"/>
                        <a:buFont typeface="Arial"/>
                        <a:buNone/>
                      </a:pPr>
                      <a:r>
                        <a:rPr lang="en-US" sz="1500" b="1" u="none" strike="noStrike" cap="none" dirty="0">
                          <a:solidFill>
                            <a:srgbClr val="07336F"/>
                          </a:solidFill>
                          <a:latin typeface="Calibri"/>
                          <a:ea typeface="Calibri"/>
                          <a:cs typeface="Calibri"/>
                          <a:sym typeface="Calibri"/>
                        </a:rPr>
                        <a:t>No distribution outside NOAA (except for contractors and grantees for use on NOAA’s behalf)</a:t>
                      </a:r>
                      <a:endParaRPr sz="1500" b="1" u="none" strike="noStrike" cap="none" dirty="0">
                        <a:solidFill>
                          <a:srgbClr val="07336F"/>
                        </a:solidFill>
                        <a:latin typeface="Calibri"/>
                        <a:ea typeface="Calibri"/>
                        <a:cs typeface="Calibri"/>
                        <a:sym typeface="Calibri"/>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rgbClr val="CFE2F3"/>
                    </a:solidFill>
                  </a:tcPr>
                </a:tc>
                <a:extLst>
                  <a:ext uri="{0D108BD9-81ED-4DB2-BD59-A6C34878D82A}">
                    <a16:rowId xmlns:a16="http://schemas.microsoft.com/office/drawing/2014/main" val="10007"/>
                  </a:ext>
                </a:extLst>
              </a:tr>
              <a:tr h="523275">
                <a:tc>
                  <a:txBody>
                    <a:bodyPr/>
                    <a:lstStyle/>
                    <a:p>
                      <a:pPr marL="0" marR="0" lvl="0" indent="0" algn="l" rtl="0">
                        <a:lnSpc>
                          <a:spcPct val="90000"/>
                        </a:lnSpc>
                        <a:spcBef>
                          <a:spcPts val="0"/>
                        </a:spcBef>
                        <a:spcAft>
                          <a:spcPts val="0"/>
                        </a:spcAft>
                        <a:buClr>
                          <a:srgbClr val="000000"/>
                        </a:buClr>
                        <a:buSzPts val="1300"/>
                        <a:buFont typeface="Arial"/>
                        <a:buNone/>
                      </a:pPr>
                      <a:r>
                        <a:rPr lang="en-US" sz="1500" b="1" u="none" strike="noStrike" cap="none" dirty="0">
                          <a:solidFill>
                            <a:srgbClr val="07336F"/>
                          </a:solidFill>
                          <a:latin typeface="Calibri"/>
                          <a:ea typeface="Calibri"/>
                          <a:cs typeface="Calibri"/>
                          <a:sym typeface="Calibri"/>
                        </a:rPr>
                        <a:t>Option 5a</a:t>
                      </a:r>
                      <a:endParaRPr sz="1500" b="1" u="none" strike="noStrike" cap="none" dirty="0">
                        <a:solidFill>
                          <a:srgbClr val="07336F"/>
                        </a:solidFill>
                        <a:latin typeface="Calibri"/>
                        <a:ea typeface="Calibri"/>
                        <a:cs typeface="Calibri"/>
                        <a:sym typeface="Calibri"/>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lt2"/>
                    </a:solidFill>
                  </a:tcPr>
                </a:tc>
                <a:tc>
                  <a:txBody>
                    <a:bodyPr/>
                    <a:lstStyle/>
                    <a:p>
                      <a:pPr marL="0" marR="0" lvl="0" indent="0" algn="l" rtl="0">
                        <a:lnSpc>
                          <a:spcPct val="90000"/>
                        </a:lnSpc>
                        <a:spcBef>
                          <a:spcPts val="0"/>
                        </a:spcBef>
                        <a:spcAft>
                          <a:spcPts val="0"/>
                        </a:spcAft>
                        <a:buClr>
                          <a:srgbClr val="000000"/>
                        </a:buClr>
                        <a:buSzPts val="1300"/>
                        <a:buFont typeface="Arial"/>
                        <a:buNone/>
                      </a:pPr>
                      <a:r>
                        <a:rPr lang="en-US" sz="1500" b="1" u="none" strike="noStrike" cap="none" dirty="0">
                          <a:solidFill>
                            <a:srgbClr val="07336F"/>
                          </a:solidFill>
                          <a:latin typeface="Calibri"/>
                          <a:ea typeface="Calibri"/>
                          <a:cs typeface="Calibri"/>
                          <a:sym typeface="Calibri"/>
                        </a:rPr>
                        <a:t>Option 5 for first 24 hours plus unlimited distribution after 24 hours</a:t>
                      </a:r>
                      <a:endParaRPr sz="1500" b="1" u="none" strike="noStrike" cap="none" dirty="0">
                        <a:solidFill>
                          <a:srgbClr val="07336F"/>
                        </a:solidFill>
                        <a:latin typeface="Calibri"/>
                        <a:ea typeface="Calibri"/>
                        <a:cs typeface="Calibri"/>
                        <a:sym typeface="Calibri"/>
                      </a:endParaRPr>
                    </a:p>
                  </a:txBody>
                  <a:tcPr marL="91425" marR="91425" marT="91425" marB="91425">
                    <a:lnL w="9525" cap="flat" cmpd="sng">
                      <a:solidFill>
                        <a:srgbClr val="FFFFFF"/>
                      </a:solidFill>
                      <a:prstDash val="solid"/>
                      <a:round/>
                      <a:headEnd type="none" w="sm" len="sm"/>
                      <a:tailEnd type="none" w="sm" len="sm"/>
                    </a:lnL>
                    <a:lnR w="9525" cap="flat" cmpd="sng">
                      <a:solidFill>
                        <a:srgbClr val="FFFFFF"/>
                      </a:solidFill>
                      <a:prstDash val="solid"/>
                      <a:round/>
                      <a:headEnd type="none" w="sm" len="sm"/>
                      <a:tailEnd type="none" w="sm" len="sm"/>
                    </a:lnR>
                    <a:lnT w="9525" cap="flat" cmpd="sng">
                      <a:solidFill>
                        <a:srgbClr val="FFFFFF"/>
                      </a:solidFill>
                      <a:prstDash val="solid"/>
                      <a:round/>
                      <a:headEnd type="none" w="sm" len="sm"/>
                      <a:tailEnd type="none" w="sm" len="sm"/>
                    </a:lnT>
                    <a:lnB w="9525" cap="flat" cmpd="sng">
                      <a:solidFill>
                        <a:srgbClr val="FFFFFF"/>
                      </a:solidFill>
                      <a:prstDash val="solid"/>
                      <a:round/>
                      <a:headEnd type="none" w="sm" len="sm"/>
                      <a:tailEnd type="none" w="sm" len="sm"/>
                    </a:lnB>
                    <a:solidFill>
                      <a:schemeClr val="lt2"/>
                    </a:solidFill>
                  </a:tcPr>
                </a:tc>
                <a:extLst>
                  <a:ext uri="{0D108BD9-81ED-4DB2-BD59-A6C34878D82A}">
                    <a16:rowId xmlns:a16="http://schemas.microsoft.com/office/drawing/2014/main" val="10008"/>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Google Shape;139;p6"/>
          <p:cNvSpPr txBox="1">
            <a:spLocks noGrp="1"/>
          </p:cNvSpPr>
          <p:nvPr>
            <p:ph type="title" idx="4294967295"/>
          </p:nvPr>
        </p:nvSpPr>
        <p:spPr>
          <a:xfrm>
            <a:off x="468725" y="19335"/>
            <a:ext cx="7862207" cy="326571"/>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Clr>
                <a:srgbClr val="002060"/>
              </a:buClr>
              <a:buSzPts val="2400"/>
              <a:buFont typeface="Arial"/>
              <a:buNone/>
            </a:pPr>
            <a:r>
              <a:rPr lang="en-US" sz="2700" dirty="0">
                <a:solidFill>
                  <a:srgbClr val="002060"/>
                </a:solidFill>
              </a:rPr>
              <a:t>Commercial Weather Data Piloting (CWDP):</a:t>
            </a:r>
            <a:endParaRPr sz="2700" dirty="0">
              <a:solidFill>
                <a:srgbClr val="002060"/>
              </a:solidFill>
            </a:endParaRPr>
          </a:p>
        </p:txBody>
      </p:sp>
      <p:sp>
        <p:nvSpPr>
          <p:cNvPr id="140" name="Google Shape;140;p6"/>
          <p:cNvSpPr txBox="1"/>
          <p:nvPr/>
        </p:nvSpPr>
        <p:spPr>
          <a:xfrm>
            <a:off x="1802345" y="2238264"/>
            <a:ext cx="5503106" cy="2603981"/>
          </a:xfrm>
          <a:prstGeom prst="rect">
            <a:avLst/>
          </a:prstGeom>
          <a:noFill/>
          <a:ln>
            <a:noFill/>
          </a:ln>
        </p:spPr>
        <p:txBody>
          <a:bodyPr spcFirstLastPara="1" wrap="square" lIns="68550" tIns="68550" rIns="68550" bIns="68550" anchor="t" anchorCtr="0">
            <a:noAutofit/>
          </a:bodyPr>
          <a:lstStyle/>
          <a:p>
            <a:pPr marL="0" marR="0" lvl="0" indent="0" algn="l" rtl="0">
              <a:lnSpc>
                <a:spcPct val="100000"/>
              </a:lnSpc>
              <a:spcBef>
                <a:spcPts val="0"/>
              </a:spcBef>
              <a:spcAft>
                <a:spcPts val="0"/>
              </a:spcAft>
              <a:buClr>
                <a:srgbClr val="000000"/>
              </a:buClr>
              <a:buSzPts val="1069"/>
              <a:buFont typeface="Arial"/>
              <a:buNone/>
            </a:pPr>
            <a:endParaRPr sz="1069"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69"/>
              <a:buFont typeface="Arial"/>
              <a:buNone/>
            </a:pPr>
            <a:endParaRPr sz="1069" b="0" i="0" u="none" strike="noStrike" cap="none" dirty="0">
              <a:solidFill>
                <a:srgbClr val="000000"/>
              </a:solidFill>
              <a:latin typeface="Arial"/>
              <a:ea typeface="Arial"/>
              <a:cs typeface="Arial"/>
              <a:sym typeface="Arial"/>
            </a:endParaRPr>
          </a:p>
        </p:txBody>
      </p:sp>
      <p:sp>
        <p:nvSpPr>
          <p:cNvPr id="141" name="Google Shape;141;p6"/>
          <p:cNvSpPr txBox="1"/>
          <p:nvPr/>
        </p:nvSpPr>
        <p:spPr>
          <a:xfrm>
            <a:off x="350427" y="355529"/>
            <a:ext cx="8732158" cy="6331873"/>
          </a:xfrm>
          <a:prstGeom prst="rect">
            <a:avLst/>
          </a:prstGeom>
          <a:noFill/>
          <a:ln>
            <a:noFill/>
          </a:ln>
        </p:spPr>
        <p:txBody>
          <a:bodyPr spcFirstLastPara="1" wrap="square" lIns="68550" tIns="68550" rIns="68550" bIns="68550" anchor="t" anchorCtr="0">
            <a:noAutofit/>
          </a:bodyPr>
          <a:lstStyle/>
          <a:p>
            <a:pPr marL="257175" marR="0" lvl="0" indent="-257175" algn="l" rtl="0">
              <a:lnSpc>
                <a:spcPct val="100000"/>
              </a:lnSpc>
              <a:spcBef>
                <a:spcPts val="338"/>
              </a:spcBef>
              <a:spcAft>
                <a:spcPts val="0"/>
              </a:spcAft>
              <a:buClr>
                <a:srgbClr val="002060"/>
              </a:buClr>
              <a:buSzPts val="1700"/>
              <a:buFont typeface="Arial"/>
              <a:buChar char="•"/>
            </a:pPr>
            <a:r>
              <a:rPr lang="en-US" sz="1600" b="1" i="0" u="none" strike="noStrike" cap="none" dirty="0">
                <a:solidFill>
                  <a:srgbClr val="002060"/>
                </a:solidFill>
                <a:latin typeface="Arial"/>
                <a:ea typeface="Arial"/>
                <a:cs typeface="Arial"/>
                <a:sym typeface="Arial"/>
              </a:rPr>
              <a:t>Between 2016 and 2018, NESDIS conducted two rounds of the CDWP Pilot-1 &amp;      Pilot-2 to assess the operational readiness of radio occultation (RO) data </a:t>
            </a:r>
            <a:endParaRPr sz="1600" b="1" i="0" u="none" strike="noStrike" cap="none" dirty="0">
              <a:solidFill>
                <a:schemeClr val="dk1"/>
              </a:solidFill>
              <a:latin typeface="Arial"/>
              <a:ea typeface="Arial"/>
              <a:cs typeface="Arial"/>
              <a:sym typeface="Arial"/>
            </a:endParaRPr>
          </a:p>
          <a:p>
            <a:pPr marL="691754" marR="0" lvl="0" indent="-220266" algn="l" rtl="0">
              <a:lnSpc>
                <a:spcPct val="100000"/>
              </a:lnSpc>
              <a:spcBef>
                <a:spcPts val="338"/>
              </a:spcBef>
              <a:spcAft>
                <a:spcPts val="0"/>
              </a:spcAft>
              <a:buClr>
                <a:srgbClr val="002060"/>
              </a:buClr>
              <a:buSzPts val="1530"/>
              <a:buFont typeface="Arial"/>
              <a:buChar char="•"/>
            </a:pPr>
            <a:r>
              <a:rPr lang="en-US" b="0" i="0" u="none" strike="noStrike" cap="none" dirty="0">
                <a:solidFill>
                  <a:srgbClr val="002060"/>
                </a:solidFill>
                <a:latin typeface="Arial"/>
                <a:ea typeface="Arial"/>
                <a:cs typeface="Arial"/>
                <a:sym typeface="Arial"/>
              </a:rPr>
              <a:t>Commercial RO data began to be operationally assimilated on May 22, 2021, with the implementation of GFS v16.1</a:t>
            </a:r>
            <a:endParaRPr b="0" i="0" u="none" strike="noStrike" cap="none" dirty="0">
              <a:solidFill>
                <a:schemeClr val="dk1"/>
              </a:solidFill>
              <a:latin typeface="Arial"/>
              <a:ea typeface="Arial"/>
              <a:cs typeface="Arial"/>
              <a:sym typeface="Arial"/>
            </a:endParaRPr>
          </a:p>
          <a:p>
            <a:pPr marL="257175" marR="0" lvl="1" indent="-257175" algn="l" rtl="0">
              <a:lnSpc>
                <a:spcPct val="100000"/>
              </a:lnSpc>
              <a:spcBef>
                <a:spcPts val="338"/>
              </a:spcBef>
              <a:spcAft>
                <a:spcPts val="0"/>
              </a:spcAft>
              <a:buClr>
                <a:srgbClr val="002060"/>
              </a:buClr>
              <a:buSzPts val="1700"/>
              <a:buFont typeface="Arial"/>
              <a:buChar char="•"/>
            </a:pPr>
            <a:r>
              <a:rPr lang="en-US" sz="1600" b="1" i="0" u="none" strike="noStrike" cap="none" dirty="0">
                <a:solidFill>
                  <a:srgbClr val="002060"/>
                </a:solidFill>
                <a:latin typeface="Arial"/>
                <a:ea typeface="Arial"/>
                <a:cs typeface="Arial"/>
                <a:sym typeface="Arial"/>
              </a:rPr>
              <a:t>CDWP Pilot-3: </a:t>
            </a:r>
            <a:endParaRPr sz="1600" b="1" i="0" u="none" strike="noStrike" cap="none" dirty="0">
              <a:solidFill>
                <a:schemeClr val="dk1"/>
              </a:solidFill>
              <a:latin typeface="Arial"/>
              <a:ea typeface="Arial"/>
              <a:cs typeface="Arial"/>
              <a:sym typeface="Arial"/>
            </a:endParaRPr>
          </a:p>
          <a:p>
            <a:pPr marL="691754" marR="0" lvl="1" indent="-220266" algn="l" rtl="0">
              <a:lnSpc>
                <a:spcPct val="100000"/>
              </a:lnSpc>
              <a:spcBef>
                <a:spcPts val="338"/>
              </a:spcBef>
              <a:spcAft>
                <a:spcPts val="0"/>
              </a:spcAft>
              <a:buClr>
                <a:srgbClr val="002060"/>
              </a:buClr>
              <a:buSzPts val="1530"/>
              <a:buFont typeface="Arial"/>
              <a:buChar char="•"/>
            </a:pPr>
            <a:r>
              <a:rPr lang="en-US" b="0" i="0" u="none" strike="noStrike" cap="none" dirty="0">
                <a:solidFill>
                  <a:srgbClr val="002060"/>
                </a:solidFill>
                <a:latin typeface="Arial"/>
                <a:ea typeface="Arial"/>
                <a:cs typeface="Arial"/>
                <a:sym typeface="Arial"/>
              </a:rPr>
              <a:t>A Request for Information (RFI) was posted in September 2020 seeking the commercial sectors (proposed) capabilities to deliver commercial data addressing NESDIS Level Requirements to inform CWDP and other NOAA activities.</a:t>
            </a:r>
            <a:endParaRPr b="0" i="0" u="none" strike="noStrike" cap="none" dirty="0">
              <a:solidFill>
                <a:schemeClr val="dk1"/>
              </a:solidFill>
              <a:latin typeface="Arial"/>
              <a:ea typeface="Arial"/>
              <a:cs typeface="Arial"/>
              <a:sym typeface="Arial"/>
            </a:endParaRPr>
          </a:p>
          <a:p>
            <a:pPr marL="691754" marR="0" lvl="1" indent="-220266" algn="l" rtl="0">
              <a:lnSpc>
                <a:spcPct val="100000"/>
              </a:lnSpc>
              <a:spcBef>
                <a:spcPts val="338"/>
              </a:spcBef>
              <a:spcAft>
                <a:spcPts val="0"/>
              </a:spcAft>
              <a:buClr>
                <a:srgbClr val="002060"/>
              </a:buClr>
              <a:buSzPts val="1530"/>
              <a:buFont typeface="Arial"/>
              <a:buChar char="•"/>
            </a:pPr>
            <a:r>
              <a:rPr lang="en-US" b="0" i="0" u="none" strike="noStrike" cap="none" dirty="0">
                <a:solidFill>
                  <a:srgbClr val="002060"/>
                </a:solidFill>
                <a:latin typeface="Arial"/>
                <a:ea typeface="Arial"/>
                <a:cs typeface="Arial"/>
                <a:sym typeface="Arial"/>
              </a:rPr>
              <a:t>A Sources Sought  Notice (SSN) for Commercial Microwave (MW) Data (Pilot-3) was posted on July 6, 2021; </a:t>
            </a:r>
            <a:endParaRPr b="0" i="0" u="none" strike="noStrike" cap="none" dirty="0">
              <a:solidFill>
                <a:schemeClr val="dk1"/>
              </a:solidFill>
              <a:latin typeface="Arial"/>
              <a:ea typeface="Arial"/>
              <a:cs typeface="Arial"/>
              <a:sym typeface="Arial"/>
            </a:endParaRPr>
          </a:p>
          <a:p>
            <a:pPr marL="992980" marR="0" lvl="1" indent="-220266" algn="l" rtl="0">
              <a:lnSpc>
                <a:spcPct val="100000"/>
              </a:lnSpc>
              <a:spcBef>
                <a:spcPts val="338"/>
              </a:spcBef>
              <a:spcAft>
                <a:spcPts val="0"/>
              </a:spcAft>
              <a:buClr>
                <a:srgbClr val="002060"/>
              </a:buClr>
              <a:buSzPts val="1530"/>
              <a:buFont typeface="Arial"/>
              <a:buChar char="•"/>
            </a:pPr>
            <a:r>
              <a:rPr lang="en-US" sz="1200" b="0" i="0" u="none" strike="noStrike" cap="none" dirty="0">
                <a:solidFill>
                  <a:srgbClr val="002060"/>
                </a:solidFill>
                <a:latin typeface="Arial"/>
                <a:ea typeface="Arial"/>
                <a:cs typeface="Arial"/>
                <a:sym typeface="Arial"/>
              </a:rPr>
              <a:t>On August 6, 2021, four vendors responded to the MW SSN; a Microwave Capability Assessment Team (MCAT) was stood up to evaluate vendor capability assessment statements based on a predetermined evaluation criteria </a:t>
            </a:r>
            <a:endParaRPr sz="1200" b="0" i="0" u="none" strike="noStrike" cap="none" dirty="0">
              <a:solidFill>
                <a:schemeClr val="dk1"/>
              </a:solidFill>
              <a:latin typeface="Arial"/>
              <a:ea typeface="Arial"/>
              <a:cs typeface="Arial"/>
              <a:sym typeface="Arial"/>
            </a:endParaRPr>
          </a:p>
          <a:p>
            <a:pPr marL="992980" marR="0" lvl="1" indent="-220266" algn="l" rtl="0">
              <a:lnSpc>
                <a:spcPct val="100000"/>
              </a:lnSpc>
              <a:spcBef>
                <a:spcPts val="338"/>
              </a:spcBef>
              <a:spcAft>
                <a:spcPts val="0"/>
              </a:spcAft>
              <a:buClr>
                <a:srgbClr val="002060"/>
              </a:buClr>
              <a:buSzPts val="1530"/>
              <a:buFont typeface="Arial"/>
              <a:buChar char="•"/>
            </a:pPr>
            <a:r>
              <a:rPr lang="en-US" sz="1200" b="0" i="0" u="none" strike="noStrike" cap="none" dirty="0">
                <a:solidFill>
                  <a:srgbClr val="002060"/>
                </a:solidFill>
                <a:latin typeface="Arial"/>
                <a:ea typeface="Arial"/>
                <a:cs typeface="Arial"/>
                <a:sym typeface="Arial"/>
              </a:rPr>
              <a:t>NESDIS plans to continue to evaluate commercial MW capability viability in FY23</a:t>
            </a:r>
            <a:endParaRPr sz="1200" b="0" i="0" u="none" strike="noStrike" cap="none" dirty="0">
              <a:solidFill>
                <a:srgbClr val="07336F"/>
              </a:solidFill>
              <a:latin typeface="Arial"/>
              <a:ea typeface="Arial"/>
              <a:cs typeface="Arial"/>
              <a:sym typeface="Arial"/>
            </a:endParaRPr>
          </a:p>
          <a:p>
            <a:pPr marL="257175" marR="0" lvl="1" indent="-257175" algn="l" rtl="0">
              <a:lnSpc>
                <a:spcPct val="100000"/>
              </a:lnSpc>
              <a:spcBef>
                <a:spcPts val="338"/>
              </a:spcBef>
              <a:spcAft>
                <a:spcPts val="0"/>
              </a:spcAft>
              <a:buClr>
                <a:srgbClr val="002060"/>
              </a:buClr>
              <a:buSzPts val="1700"/>
              <a:buFont typeface="Arial"/>
              <a:buChar char="•"/>
            </a:pPr>
            <a:r>
              <a:rPr lang="en-US" sz="1600" b="1" i="0" u="none" strike="noStrike" cap="none" dirty="0">
                <a:solidFill>
                  <a:srgbClr val="002060"/>
                </a:solidFill>
                <a:latin typeface="Arial"/>
                <a:ea typeface="Arial"/>
                <a:cs typeface="Arial"/>
                <a:sym typeface="Arial"/>
              </a:rPr>
              <a:t>CDWP Pilot-4: </a:t>
            </a:r>
            <a:endParaRPr sz="1600" b="1" i="0" u="none" strike="noStrike" cap="none" dirty="0">
              <a:solidFill>
                <a:schemeClr val="dk1"/>
              </a:solidFill>
              <a:latin typeface="Arial"/>
              <a:ea typeface="Arial"/>
              <a:cs typeface="Arial"/>
              <a:sym typeface="Arial"/>
            </a:endParaRPr>
          </a:p>
          <a:p>
            <a:pPr marL="691754" marR="0" lvl="1" indent="-220266" algn="l" rtl="0">
              <a:lnSpc>
                <a:spcPct val="100000"/>
              </a:lnSpc>
              <a:spcBef>
                <a:spcPts val="338"/>
              </a:spcBef>
              <a:spcAft>
                <a:spcPts val="0"/>
              </a:spcAft>
              <a:buClr>
                <a:srgbClr val="002060"/>
              </a:buClr>
              <a:buSzPts val="1530"/>
              <a:buFont typeface="Arial"/>
              <a:buChar char="•"/>
            </a:pPr>
            <a:r>
              <a:rPr lang="en-US" b="0" i="0" u="none" strike="noStrike" cap="none" dirty="0">
                <a:solidFill>
                  <a:srgbClr val="002060"/>
                </a:solidFill>
                <a:latin typeface="Arial"/>
                <a:ea typeface="Arial"/>
                <a:cs typeface="Arial"/>
                <a:sym typeface="Arial"/>
              </a:rPr>
              <a:t>As part of CWDP activities in FY22, NESDIS was directed to conduct market research into the availability of commercial Space Weather (SpWx) data types and conduct Pilot Studies of any appropriate data sources.</a:t>
            </a:r>
            <a:endParaRPr b="0" i="0" u="none" strike="noStrike" cap="none" dirty="0">
              <a:solidFill>
                <a:schemeClr val="dk1"/>
              </a:solidFill>
              <a:latin typeface="Arial"/>
              <a:ea typeface="Arial"/>
              <a:cs typeface="Arial"/>
              <a:sym typeface="Arial"/>
            </a:endParaRPr>
          </a:p>
          <a:p>
            <a:pPr marL="691754" marR="0" lvl="1" indent="-220266" algn="l" rtl="0">
              <a:lnSpc>
                <a:spcPct val="100000"/>
              </a:lnSpc>
              <a:spcBef>
                <a:spcPts val="338"/>
              </a:spcBef>
              <a:spcAft>
                <a:spcPts val="0"/>
              </a:spcAft>
              <a:buClr>
                <a:srgbClr val="002060"/>
              </a:buClr>
              <a:buSzPts val="1530"/>
              <a:buFont typeface="Arial"/>
              <a:buChar char="•"/>
            </a:pPr>
            <a:r>
              <a:rPr lang="en-US" b="0" i="0" u="none" strike="noStrike" cap="none" dirty="0">
                <a:solidFill>
                  <a:srgbClr val="002060"/>
                </a:solidFill>
                <a:latin typeface="Arial"/>
                <a:ea typeface="Arial"/>
                <a:cs typeface="Arial"/>
                <a:sym typeface="Arial"/>
              </a:rPr>
              <a:t>A </a:t>
            </a:r>
            <a:r>
              <a:rPr lang="en-US" b="0" i="0" u="sng" strike="noStrike" cap="none" dirty="0">
                <a:solidFill>
                  <a:srgbClr val="002060"/>
                </a:solidFill>
                <a:latin typeface="Arial"/>
                <a:ea typeface="Arial"/>
                <a:cs typeface="Arial"/>
                <a:sym typeface="Arial"/>
                <a:hlinkClick r:id="rId3">
                  <a:extLst>
                    <a:ext uri="{A12FA001-AC4F-418D-AE19-62706E023703}">
                      <ahyp:hlinkClr xmlns:ahyp="http://schemas.microsoft.com/office/drawing/2018/hyperlinkcolor" val="tx"/>
                    </a:ext>
                  </a:extLst>
                </a:hlinkClick>
              </a:rPr>
              <a:t>targeted RFI</a:t>
            </a:r>
            <a:r>
              <a:rPr lang="en-US" b="0" i="0" u="none" strike="noStrike" cap="none" dirty="0">
                <a:solidFill>
                  <a:srgbClr val="002060"/>
                </a:solidFill>
                <a:latin typeface="Arial"/>
                <a:ea typeface="Arial"/>
                <a:cs typeface="Arial"/>
                <a:sym typeface="Arial"/>
              </a:rPr>
              <a:t>, aimed aimed at NOAA’s space weather observational needs, was issued on November 10, 2021, to solicit capability statements from all interested commercial vendors. Eleven (11) SpWx RFI responses were received on December 8, 2021. A Capabilities Assessment Team (CAT) was stood up to evaluate responses and to prepare a Results and Recommendations brief for the NESDIS AA .  </a:t>
            </a:r>
          </a:p>
          <a:p>
            <a:pPr marL="691754" lvl="1" indent="-220266">
              <a:spcBef>
                <a:spcPts val="338"/>
              </a:spcBef>
              <a:buClr>
                <a:srgbClr val="002060"/>
              </a:buClr>
              <a:buSzPts val="1530"/>
              <a:buFont typeface="Arial"/>
              <a:buChar char="•"/>
            </a:pPr>
            <a:r>
              <a:rPr lang="en-US" b="0" i="0" u="none" strike="noStrike" cap="none" dirty="0">
                <a:solidFill>
                  <a:srgbClr val="002060"/>
                </a:solidFill>
                <a:latin typeface="Arial"/>
                <a:ea typeface="Arial"/>
                <a:cs typeface="Arial"/>
                <a:sym typeface="Arial"/>
              </a:rPr>
              <a:t>A SpWx Pilot RFP was posted on May 19, 2022; proposals came in on June 9, 2022</a:t>
            </a:r>
            <a:r>
              <a:rPr lang="en-US" dirty="0">
                <a:solidFill>
                  <a:srgbClr val="002060"/>
                </a:solidFill>
              </a:rPr>
              <a:t>. NOAA is seeking measurements from low Earth orbiting satellite-based GNSS receivers that will enable NOAA to derive ionospheric products that meet the current and anticipated needs of operational space weather models and applications. </a:t>
            </a:r>
            <a:r>
              <a:rPr lang="en-US" b="0" i="0" u="none" strike="noStrike" cap="none" dirty="0">
                <a:solidFill>
                  <a:srgbClr val="002060"/>
                </a:solidFill>
                <a:latin typeface="Arial"/>
                <a:ea typeface="Arial"/>
                <a:cs typeface="Arial"/>
                <a:sym typeface="Arial"/>
              </a:rPr>
              <a:t>We expect to make an award </a:t>
            </a:r>
            <a:r>
              <a:rPr lang="en-US" dirty="0">
                <a:solidFill>
                  <a:srgbClr val="002060"/>
                </a:solidFill>
              </a:rPr>
              <a:t>this summer.</a:t>
            </a:r>
            <a:endParaRPr b="0" i="0" u="none" strike="noStrike" cap="none" dirty="0">
              <a:solidFill>
                <a:srgbClr val="00206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
          <p:cNvSpPr txBox="1">
            <a:spLocks noGrp="1"/>
          </p:cNvSpPr>
          <p:nvPr>
            <p:ph type="title" idx="4294967295"/>
          </p:nvPr>
        </p:nvSpPr>
        <p:spPr>
          <a:xfrm>
            <a:off x="604801" y="2023200"/>
            <a:ext cx="7804800" cy="2534400"/>
          </a:xfrm>
          <a:prstGeom prst="rect">
            <a:avLst/>
          </a:prstGeom>
          <a:noFill/>
          <a:ln>
            <a:noFill/>
          </a:ln>
        </p:spPr>
        <p:txBody>
          <a:bodyPr spcFirstLastPara="1" wrap="square" lIns="0" tIns="0" rIns="0" bIns="0" anchor="ctr" anchorCtr="0">
            <a:noAutofit/>
          </a:bodyPr>
          <a:lstStyle/>
          <a:p>
            <a:pPr marL="0" lvl="0" indent="0" algn="ctr" rtl="0">
              <a:lnSpc>
                <a:spcPct val="100000"/>
              </a:lnSpc>
              <a:spcBef>
                <a:spcPts val="0"/>
              </a:spcBef>
              <a:spcAft>
                <a:spcPts val="0"/>
              </a:spcAft>
              <a:buSzPts val="2400"/>
              <a:buNone/>
            </a:pPr>
            <a:r>
              <a:rPr lang="en-US" b="1" dirty="0">
                <a:solidFill>
                  <a:srgbClr val="002060"/>
                </a:solidFill>
              </a:rPr>
              <a:t>Commercial Operational Data Purchase  Program Status</a:t>
            </a:r>
            <a:endParaRP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114e0ea71e0_0_11"/>
          <p:cNvSpPr txBox="1">
            <a:spLocks noGrp="1"/>
          </p:cNvSpPr>
          <p:nvPr>
            <p:ph type="title"/>
          </p:nvPr>
        </p:nvSpPr>
        <p:spPr>
          <a:xfrm>
            <a:off x="467960" y="-167010"/>
            <a:ext cx="7400400" cy="792300"/>
          </a:xfrm>
          <a:prstGeom prst="rect">
            <a:avLst/>
          </a:prstGeom>
          <a:noFill/>
          <a:ln>
            <a:noFill/>
          </a:ln>
        </p:spPr>
        <p:txBody>
          <a:bodyPr spcFirstLastPara="1" wrap="square" lIns="0" tIns="0" rIns="0" bIns="0" anchor="ctr" anchorCtr="0">
            <a:noAutofit/>
          </a:bodyPr>
          <a:lstStyle/>
          <a:p>
            <a:pPr marL="0" lvl="0" indent="0" algn="l" rtl="0">
              <a:lnSpc>
                <a:spcPct val="100000"/>
              </a:lnSpc>
              <a:spcBef>
                <a:spcPts val="0"/>
              </a:spcBef>
              <a:spcAft>
                <a:spcPts val="0"/>
              </a:spcAft>
              <a:buSzPts val="3200"/>
              <a:buNone/>
            </a:pPr>
            <a:r>
              <a:rPr lang="en-US" sz="2800" dirty="0">
                <a:solidFill>
                  <a:srgbClr val="002060"/>
                </a:solidFill>
              </a:rPr>
              <a:t>NOAA Commercial Data Buys:</a:t>
            </a:r>
            <a:endParaRPr sz="2800" dirty="0">
              <a:solidFill>
                <a:srgbClr val="002060"/>
              </a:solidFill>
            </a:endParaRPr>
          </a:p>
        </p:txBody>
      </p:sp>
      <p:sp>
        <p:nvSpPr>
          <p:cNvPr id="153" name="Google Shape;153;g114e0ea71e0_0_11"/>
          <p:cNvSpPr txBox="1">
            <a:spLocks noGrp="1"/>
          </p:cNvSpPr>
          <p:nvPr>
            <p:ph type="body" idx="1"/>
          </p:nvPr>
        </p:nvSpPr>
        <p:spPr>
          <a:xfrm>
            <a:off x="471338" y="422668"/>
            <a:ext cx="8111665" cy="5276629"/>
          </a:xfrm>
          <a:prstGeom prst="rect">
            <a:avLst/>
          </a:prstGeom>
          <a:noFill/>
          <a:ln>
            <a:noFill/>
          </a:ln>
        </p:spPr>
        <p:txBody>
          <a:bodyPr spcFirstLastPara="1" wrap="square" lIns="0" tIns="0" rIns="0" bIns="0" anchor="t" anchorCtr="0">
            <a:noAutofit/>
          </a:bodyPr>
          <a:lstStyle/>
          <a:p>
            <a:pPr marL="0" lvl="0" indent="0" algn="l" rtl="0">
              <a:lnSpc>
                <a:spcPct val="115000"/>
              </a:lnSpc>
              <a:spcBef>
                <a:spcPts val="560"/>
              </a:spcBef>
              <a:spcAft>
                <a:spcPts val="0"/>
              </a:spcAft>
              <a:buSzPts val="2581"/>
              <a:buNone/>
            </a:pPr>
            <a:r>
              <a:rPr lang="en-US" sz="2000" b="1" dirty="0">
                <a:latin typeface="Calibri"/>
                <a:ea typeface="Calibri"/>
                <a:cs typeface="Calibri"/>
                <a:sym typeface="Calibri"/>
              </a:rPr>
              <a:t>Commercial Data Buy No. 1 (</a:t>
            </a:r>
            <a:r>
              <a:rPr lang="en-US" sz="2000" b="1" i="1" dirty="0">
                <a:latin typeface="Calibri"/>
                <a:ea typeface="Calibri"/>
                <a:cs typeface="Calibri"/>
                <a:sym typeface="Calibri"/>
              </a:rPr>
              <a:t>current</a:t>
            </a:r>
            <a:r>
              <a:rPr lang="en-US" sz="2000" b="1" dirty="0">
                <a:latin typeface="Calibri"/>
                <a:ea typeface="Calibri"/>
                <a:cs typeface="Calibri"/>
                <a:sym typeface="Calibri"/>
              </a:rPr>
              <a:t>)</a:t>
            </a:r>
            <a:endParaRPr sz="2000" b="1" dirty="0">
              <a:latin typeface="Calibri"/>
              <a:ea typeface="Calibri"/>
              <a:cs typeface="Calibri"/>
              <a:sym typeface="Calibri"/>
            </a:endParaRPr>
          </a:p>
          <a:p>
            <a:pPr marL="914400" lvl="1" indent="-346710" algn="l" rtl="0">
              <a:lnSpc>
                <a:spcPct val="115000"/>
              </a:lnSpc>
              <a:spcBef>
                <a:spcPts val="480"/>
              </a:spcBef>
              <a:spcAft>
                <a:spcPts val="0"/>
              </a:spcAft>
              <a:buSzPts val="1600"/>
              <a:buChar char="•"/>
            </a:pPr>
            <a:r>
              <a:rPr lang="en-US" sz="1600" i="1" dirty="0">
                <a:latin typeface="Calibri"/>
                <a:ea typeface="Calibri"/>
                <a:cs typeface="Calibri"/>
                <a:sym typeface="Calibri"/>
              </a:rPr>
              <a:t>Data Type</a:t>
            </a:r>
            <a:r>
              <a:rPr lang="en-US" sz="1600" dirty="0">
                <a:latin typeface="Calibri"/>
                <a:ea typeface="Calibri"/>
                <a:cs typeface="Calibri"/>
                <a:sym typeface="Calibri"/>
              </a:rPr>
              <a:t>: </a:t>
            </a:r>
            <a:endParaRPr sz="1600" dirty="0">
              <a:latin typeface="Calibri"/>
              <a:ea typeface="Calibri"/>
              <a:cs typeface="Calibri"/>
              <a:sym typeface="Calibri"/>
            </a:endParaRPr>
          </a:p>
          <a:p>
            <a:pPr marL="1371600" lvl="2" indent="-327025" algn="l" rtl="0">
              <a:lnSpc>
                <a:spcPct val="115000"/>
              </a:lnSpc>
              <a:spcBef>
                <a:spcPts val="0"/>
              </a:spcBef>
              <a:spcAft>
                <a:spcPts val="0"/>
              </a:spcAft>
              <a:buSzPts val="1600"/>
              <a:buChar char="•"/>
            </a:pPr>
            <a:r>
              <a:rPr lang="en-US" sz="1600" dirty="0">
                <a:latin typeface="Calibri"/>
                <a:ea typeface="Calibri"/>
                <a:cs typeface="Calibri"/>
                <a:sym typeface="Calibri"/>
              </a:rPr>
              <a:t>Radio Occultation (RO) observations to derive neutral atmospheric and ionospheric products.</a:t>
            </a:r>
            <a:endParaRPr sz="1600" dirty="0">
              <a:latin typeface="Calibri"/>
              <a:ea typeface="Calibri"/>
              <a:cs typeface="Calibri"/>
              <a:sym typeface="Calibri"/>
            </a:endParaRPr>
          </a:p>
          <a:p>
            <a:pPr marL="1371600" lvl="2" indent="-327025" algn="l" rtl="0">
              <a:lnSpc>
                <a:spcPct val="115000"/>
              </a:lnSpc>
              <a:spcBef>
                <a:spcPts val="0"/>
              </a:spcBef>
              <a:spcAft>
                <a:spcPts val="0"/>
              </a:spcAft>
              <a:buSzPts val="1600"/>
              <a:buChar char="•"/>
            </a:pPr>
            <a:r>
              <a:rPr lang="en-US" sz="1600" dirty="0">
                <a:latin typeface="Calibri"/>
                <a:ea typeface="Calibri"/>
                <a:cs typeface="Calibri"/>
                <a:sym typeface="Calibri"/>
              </a:rPr>
              <a:t>Latency &lt; 140-min; signal to noise ratio &gt; 200; ~ global coverage</a:t>
            </a:r>
            <a:endParaRPr sz="1600" dirty="0">
              <a:latin typeface="Calibri"/>
              <a:ea typeface="Calibri"/>
              <a:cs typeface="Calibri"/>
              <a:sym typeface="Calibri"/>
            </a:endParaRPr>
          </a:p>
          <a:p>
            <a:pPr marL="914400" lvl="1" indent="-346710" algn="l" rtl="0">
              <a:lnSpc>
                <a:spcPct val="115000"/>
              </a:lnSpc>
              <a:spcBef>
                <a:spcPts val="0"/>
              </a:spcBef>
              <a:spcAft>
                <a:spcPts val="0"/>
              </a:spcAft>
              <a:buSzPts val="1600"/>
              <a:buChar char="•"/>
            </a:pPr>
            <a:r>
              <a:rPr lang="en-US" sz="1600" i="1" dirty="0">
                <a:latin typeface="Calibri"/>
                <a:ea typeface="Calibri"/>
                <a:cs typeface="Calibri"/>
                <a:sym typeface="Calibri"/>
              </a:rPr>
              <a:t>Approach</a:t>
            </a:r>
            <a:r>
              <a:rPr lang="en-US" sz="1600" dirty="0">
                <a:latin typeface="Calibri"/>
                <a:ea typeface="Calibri"/>
                <a:cs typeface="Calibri"/>
                <a:sym typeface="Calibri"/>
              </a:rPr>
              <a:t>:</a:t>
            </a:r>
            <a:endParaRPr sz="1600" dirty="0">
              <a:latin typeface="Calibri"/>
              <a:ea typeface="Calibri"/>
              <a:cs typeface="Calibri"/>
              <a:sym typeface="Calibri"/>
            </a:endParaRPr>
          </a:p>
          <a:p>
            <a:pPr marL="1371600" lvl="2" indent="-327025" algn="l" rtl="0">
              <a:lnSpc>
                <a:spcPct val="115000"/>
              </a:lnSpc>
              <a:spcBef>
                <a:spcPts val="0"/>
              </a:spcBef>
              <a:spcAft>
                <a:spcPts val="0"/>
              </a:spcAft>
              <a:buSzPts val="1600"/>
              <a:buChar char="•"/>
            </a:pPr>
            <a:r>
              <a:rPr lang="en-US" sz="1600" dirty="0">
                <a:latin typeface="Calibri"/>
                <a:ea typeface="Calibri"/>
                <a:cs typeface="Calibri"/>
                <a:sym typeface="Calibri"/>
              </a:rPr>
              <a:t>Multi-award, Indefinite Delivery Indefinite Quantity (IDIQ) contracts </a:t>
            </a:r>
            <a:endParaRPr sz="1600" dirty="0">
              <a:latin typeface="Calibri"/>
              <a:ea typeface="Calibri"/>
              <a:cs typeface="Calibri"/>
              <a:sym typeface="Calibri"/>
            </a:endParaRPr>
          </a:p>
          <a:p>
            <a:pPr marL="1371600" lvl="2" indent="-327025" algn="l" rtl="0">
              <a:lnSpc>
                <a:spcPct val="115000"/>
              </a:lnSpc>
              <a:spcBef>
                <a:spcPts val="0"/>
              </a:spcBef>
              <a:spcAft>
                <a:spcPts val="0"/>
              </a:spcAft>
              <a:buSzPts val="1600"/>
              <a:buChar char="•"/>
            </a:pPr>
            <a:r>
              <a:rPr lang="en-US" sz="1600" dirty="0">
                <a:latin typeface="Calibri"/>
                <a:ea typeface="Calibri"/>
                <a:cs typeface="Calibri"/>
                <a:sym typeface="Calibri"/>
              </a:rPr>
              <a:t>2-year delivery period (Nov 2020 - Nov 2022)</a:t>
            </a:r>
            <a:endParaRPr sz="1600" dirty="0">
              <a:latin typeface="Calibri"/>
              <a:ea typeface="Calibri"/>
              <a:cs typeface="Calibri"/>
              <a:sym typeface="Calibri"/>
            </a:endParaRPr>
          </a:p>
          <a:p>
            <a:pPr marL="1371600" lvl="2" indent="-327025" algn="l" rtl="0">
              <a:lnSpc>
                <a:spcPct val="115000"/>
              </a:lnSpc>
              <a:spcBef>
                <a:spcPts val="0"/>
              </a:spcBef>
              <a:spcAft>
                <a:spcPts val="0"/>
              </a:spcAft>
              <a:buSzPts val="1600"/>
              <a:buChar char="•"/>
            </a:pPr>
            <a:r>
              <a:rPr lang="en-US" sz="1600" dirty="0">
                <a:latin typeface="Calibri"/>
                <a:ea typeface="Calibri"/>
                <a:cs typeface="Calibri"/>
                <a:sym typeface="Calibri"/>
              </a:rPr>
              <a:t>Delivery Orders (DO’s) specify quantity, license terms, and duration </a:t>
            </a:r>
            <a:endParaRPr sz="1600" dirty="0">
              <a:latin typeface="Calibri"/>
              <a:ea typeface="Calibri"/>
              <a:cs typeface="Calibri"/>
              <a:sym typeface="Calibri"/>
            </a:endParaRPr>
          </a:p>
          <a:p>
            <a:pPr marL="914400" lvl="1" indent="-346710" algn="l" rtl="0">
              <a:lnSpc>
                <a:spcPct val="115000"/>
              </a:lnSpc>
              <a:spcBef>
                <a:spcPts val="0"/>
              </a:spcBef>
              <a:spcAft>
                <a:spcPts val="0"/>
              </a:spcAft>
              <a:buSzPts val="1600"/>
              <a:buChar char="•"/>
            </a:pPr>
            <a:r>
              <a:rPr lang="en-US" sz="1600" i="1" dirty="0">
                <a:latin typeface="Calibri"/>
                <a:ea typeface="Calibri"/>
                <a:cs typeface="Calibri"/>
                <a:sym typeface="Calibri"/>
              </a:rPr>
              <a:t>Execution:</a:t>
            </a:r>
            <a:endParaRPr sz="1600" i="1" dirty="0">
              <a:latin typeface="Calibri"/>
              <a:ea typeface="Calibri"/>
              <a:cs typeface="Calibri"/>
              <a:sym typeface="Calibri"/>
            </a:endParaRPr>
          </a:p>
          <a:p>
            <a:pPr marL="1371600" lvl="2" indent="-327025" algn="l" rtl="0">
              <a:lnSpc>
                <a:spcPct val="115000"/>
              </a:lnSpc>
              <a:spcBef>
                <a:spcPts val="0"/>
              </a:spcBef>
              <a:spcAft>
                <a:spcPts val="0"/>
              </a:spcAft>
              <a:buSzPts val="1600"/>
              <a:buChar char="•"/>
            </a:pPr>
            <a:r>
              <a:rPr lang="en-US" sz="1600" dirty="0">
                <a:latin typeface="Calibri"/>
                <a:ea typeface="Calibri"/>
                <a:cs typeface="Calibri"/>
                <a:sym typeface="Calibri"/>
              </a:rPr>
              <a:t>GeoOptics and Spire awarded IDIQ contracts in Nov 2020.</a:t>
            </a:r>
            <a:endParaRPr sz="1600" dirty="0">
              <a:latin typeface="Calibri"/>
              <a:ea typeface="Calibri"/>
              <a:cs typeface="Calibri"/>
              <a:sym typeface="Calibri"/>
            </a:endParaRPr>
          </a:p>
          <a:p>
            <a:pPr marL="1371600" lvl="2" indent="-327025" algn="l" rtl="0">
              <a:lnSpc>
                <a:spcPct val="115000"/>
              </a:lnSpc>
              <a:spcBef>
                <a:spcPts val="0"/>
              </a:spcBef>
              <a:spcAft>
                <a:spcPts val="0"/>
              </a:spcAft>
              <a:buSzPts val="1600"/>
              <a:buChar char="•"/>
            </a:pPr>
            <a:r>
              <a:rPr lang="en-US" sz="1600" dirty="0">
                <a:latin typeface="Calibri"/>
                <a:ea typeface="Calibri"/>
                <a:cs typeface="Calibri"/>
                <a:sym typeface="Calibri"/>
              </a:rPr>
              <a:t>3 DOs executed.  4th began on March 16, 2022</a:t>
            </a:r>
            <a:endParaRPr dirty="0"/>
          </a:p>
          <a:p>
            <a:pPr marL="1371600" lvl="2" indent="-327025" algn="l" rtl="0">
              <a:lnSpc>
                <a:spcPct val="115000"/>
              </a:lnSpc>
              <a:spcBef>
                <a:spcPts val="0"/>
              </a:spcBef>
              <a:spcAft>
                <a:spcPts val="0"/>
              </a:spcAft>
              <a:buSzPts val="1600"/>
              <a:buChar char="•"/>
            </a:pPr>
            <a:r>
              <a:rPr lang="en-US" sz="1600" dirty="0">
                <a:latin typeface="Calibri"/>
                <a:ea typeface="Calibri"/>
                <a:cs typeface="Calibri"/>
                <a:sym typeface="Calibri"/>
              </a:rPr>
              <a:t>Increasing data volume and expanding sharing (see next slide) </a:t>
            </a:r>
            <a:endParaRPr sz="1600" dirty="0">
              <a:latin typeface="Calibri"/>
              <a:ea typeface="Calibri"/>
              <a:cs typeface="Calibri"/>
              <a:sym typeface="Calibri"/>
            </a:endParaRPr>
          </a:p>
          <a:p>
            <a:pPr marL="0" lvl="0" indent="0" algn="l" rtl="0">
              <a:lnSpc>
                <a:spcPct val="134000"/>
              </a:lnSpc>
              <a:spcBef>
                <a:spcPts val="560"/>
              </a:spcBef>
              <a:spcAft>
                <a:spcPts val="0"/>
              </a:spcAft>
              <a:buSzPts val="2581"/>
              <a:buNone/>
            </a:pPr>
            <a:r>
              <a:rPr lang="en-US" sz="2000" b="1" dirty="0">
                <a:latin typeface="Calibri"/>
                <a:ea typeface="Calibri"/>
                <a:cs typeface="Calibri"/>
                <a:sym typeface="Calibri"/>
              </a:rPr>
              <a:t>Commercial Data Buy No. 2 (</a:t>
            </a:r>
            <a:r>
              <a:rPr lang="en-US" sz="2000" b="1" i="1" dirty="0">
                <a:latin typeface="Calibri"/>
                <a:ea typeface="Calibri"/>
                <a:cs typeface="Calibri"/>
                <a:sym typeface="Calibri"/>
              </a:rPr>
              <a:t>upcoming</a:t>
            </a:r>
            <a:r>
              <a:rPr lang="en-US" sz="2000" b="1" dirty="0">
                <a:latin typeface="Calibri"/>
                <a:ea typeface="Calibri"/>
                <a:cs typeface="Calibri"/>
                <a:sym typeface="Calibri"/>
              </a:rPr>
              <a:t>)</a:t>
            </a:r>
            <a:endParaRPr sz="1600" b="1" dirty="0">
              <a:latin typeface="Calibri"/>
              <a:ea typeface="Calibri"/>
              <a:cs typeface="Calibri"/>
              <a:sym typeface="Calibri"/>
            </a:endParaRPr>
          </a:p>
          <a:p>
            <a:pPr marL="914400" lvl="1" indent="-346710" algn="l" rtl="0">
              <a:lnSpc>
                <a:spcPct val="134000"/>
              </a:lnSpc>
              <a:spcBef>
                <a:spcPts val="480"/>
              </a:spcBef>
              <a:spcAft>
                <a:spcPts val="0"/>
              </a:spcAft>
              <a:buSzPts val="1600"/>
              <a:buChar char="•"/>
            </a:pPr>
            <a:r>
              <a:rPr lang="en-US" sz="1600" dirty="0">
                <a:latin typeface="Calibri"/>
                <a:ea typeface="Calibri"/>
                <a:cs typeface="Calibri"/>
                <a:sym typeface="Calibri"/>
              </a:rPr>
              <a:t>Intended to continue supply of operational RO data products</a:t>
            </a:r>
            <a:endParaRPr sz="1600" dirty="0">
              <a:latin typeface="Calibri"/>
              <a:ea typeface="Calibri"/>
              <a:cs typeface="Calibri"/>
              <a:sym typeface="Calibri"/>
            </a:endParaRPr>
          </a:p>
          <a:p>
            <a:pPr marL="914400" lvl="1" indent="-346710" algn="l" rtl="0">
              <a:lnSpc>
                <a:spcPct val="134000"/>
              </a:lnSpc>
              <a:spcBef>
                <a:spcPts val="0"/>
              </a:spcBef>
              <a:spcAft>
                <a:spcPts val="0"/>
              </a:spcAft>
              <a:buSzPts val="1600"/>
              <a:buChar char="•"/>
            </a:pPr>
            <a:r>
              <a:rPr lang="en-US" sz="1600" dirty="0">
                <a:latin typeface="Calibri"/>
                <a:ea typeface="Calibri"/>
                <a:cs typeface="Calibri"/>
                <a:sym typeface="Calibri"/>
              </a:rPr>
              <a:t>Acquisition planning is currently underway</a:t>
            </a:r>
            <a:endParaRPr sz="1600" dirty="0">
              <a:latin typeface="Calibri"/>
              <a:ea typeface="Calibri"/>
              <a:cs typeface="Calibri"/>
              <a:sym typeface="Calibri"/>
            </a:endParaRPr>
          </a:p>
          <a:p>
            <a:pPr marL="914400" lvl="1" indent="-346710" algn="l" rtl="0">
              <a:lnSpc>
                <a:spcPct val="134000"/>
              </a:lnSpc>
              <a:spcBef>
                <a:spcPts val="0"/>
              </a:spcBef>
              <a:spcAft>
                <a:spcPts val="0"/>
              </a:spcAft>
              <a:buSzPts val="1600"/>
              <a:buChar char="•"/>
            </a:pPr>
            <a:r>
              <a:rPr lang="en-US" sz="1600" dirty="0">
                <a:latin typeface="Calibri"/>
                <a:ea typeface="Calibri"/>
                <a:cs typeface="Calibri"/>
                <a:sym typeface="Calibri"/>
              </a:rPr>
              <a:t>Draft RFI and SOW posted Dec 2021.</a:t>
            </a:r>
            <a:endParaRPr sz="1600" dirty="0">
              <a:latin typeface="Calibri"/>
              <a:ea typeface="Calibri"/>
              <a:cs typeface="Calibri"/>
              <a:sym typeface="Calibri"/>
            </a:endParaRPr>
          </a:p>
          <a:p>
            <a:pPr marL="914400" lvl="1" indent="-346710" algn="l" rtl="0">
              <a:lnSpc>
                <a:spcPct val="134000"/>
              </a:lnSpc>
              <a:spcBef>
                <a:spcPts val="0"/>
              </a:spcBef>
              <a:spcAft>
                <a:spcPts val="0"/>
              </a:spcAft>
              <a:buSzPts val="1600"/>
              <a:buChar char="•"/>
            </a:pPr>
            <a:r>
              <a:rPr lang="en-US" sz="1600" dirty="0">
                <a:latin typeface="Calibri"/>
                <a:ea typeface="Calibri"/>
                <a:cs typeface="Calibri"/>
                <a:sym typeface="Calibri"/>
              </a:rPr>
              <a:t>Similar multi-award IDIQ + DO construct anticipated </a:t>
            </a:r>
            <a:endParaRPr sz="1600" dirty="0">
              <a:latin typeface="Calibri"/>
              <a:ea typeface="Calibri"/>
              <a:cs typeface="Calibri"/>
              <a:sym typeface="Calibri"/>
            </a:endParaRPr>
          </a:p>
          <a:p>
            <a:pPr marL="914400" lvl="1" indent="-346710" algn="l" rtl="0">
              <a:lnSpc>
                <a:spcPct val="134000"/>
              </a:lnSpc>
              <a:spcBef>
                <a:spcPts val="0"/>
              </a:spcBef>
              <a:spcAft>
                <a:spcPts val="0"/>
              </a:spcAft>
              <a:buSzPts val="1600"/>
              <a:buChar char="•"/>
            </a:pPr>
            <a:r>
              <a:rPr lang="en-US" sz="1600" dirty="0">
                <a:latin typeface="Calibri"/>
                <a:ea typeface="Calibri"/>
                <a:cs typeface="Calibri"/>
                <a:sym typeface="Calibri"/>
              </a:rPr>
              <a:t>Targeted award date: 3QFY2023</a:t>
            </a:r>
            <a:endParaRPr sz="1600" dirty="0">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g114e0ea71e0_0_20"/>
          <p:cNvSpPr txBox="1">
            <a:spLocks noGrp="1"/>
          </p:cNvSpPr>
          <p:nvPr>
            <p:ph type="body" idx="4294967295"/>
          </p:nvPr>
        </p:nvSpPr>
        <p:spPr>
          <a:xfrm>
            <a:off x="906938" y="5969890"/>
            <a:ext cx="7933800" cy="273000"/>
          </a:xfrm>
          <a:prstGeom prst="rect">
            <a:avLst/>
          </a:prstGeom>
          <a:noFill/>
          <a:ln>
            <a:noFill/>
          </a:ln>
        </p:spPr>
        <p:txBody>
          <a:bodyPr spcFirstLastPara="1" wrap="square" lIns="0" tIns="0" rIns="0" bIns="0" anchor="t" anchorCtr="0">
            <a:normAutofit/>
          </a:bodyPr>
          <a:lstStyle/>
          <a:p>
            <a:pPr marL="0" lvl="0" indent="0" algn="l" rtl="0">
              <a:lnSpc>
                <a:spcPct val="80000"/>
              </a:lnSpc>
              <a:spcBef>
                <a:spcPts val="640"/>
              </a:spcBef>
              <a:spcAft>
                <a:spcPts val="0"/>
              </a:spcAft>
              <a:buSzPts val="3200"/>
              <a:buNone/>
            </a:pPr>
            <a:r>
              <a:rPr lang="en-US" sz="1400" b="1" dirty="0"/>
              <a:t>* Near-real-time data for non-commercial use only.  Data are unrestricted after 24 hours.</a:t>
            </a:r>
            <a:endParaRPr sz="1400" b="1" dirty="0"/>
          </a:p>
        </p:txBody>
      </p:sp>
      <p:graphicFrame>
        <p:nvGraphicFramePr>
          <p:cNvPr id="160" name="Google Shape;160;g114e0ea71e0_0_20"/>
          <p:cNvGraphicFramePr/>
          <p:nvPr/>
        </p:nvGraphicFramePr>
        <p:xfrm>
          <a:off x="575353" y="911213"/>
          <a:ext cx="8413500" cy="4872610"/>
        </p:xfrm>
        <a:graphic>
          <a:graphicData uri="http://schemas.openxmlformats.org/drawingml/2006/table">
            <a:tbl>
              <a:tblPr>
                <a:noFill/>
                <a:tableStyleId>{BAA10C91-BB3F-4CDE-B175-FE95095EEC18}</a:tableStyleId>
              </a:tblPr>
              <a:tblGrid>
                <a:gridCol w="885150">
                  <a:extLst>
                    <a:ext uri="{9D8B030D-6E8A-4147-A177-3AD203B41FA5}">
                      <a16:colId xmlns:a16="http://schemas.microsoft.com/office/drawing/2014/main" val="20000"/>
                    </a:ext>
                  </a:extLst>
                </a:gridCol>
                <a:gridCol w="1144075">
                  <a:extLst>
                    <a:ext uri="{9D8B030D-6E8A-4147-A177-3AD203B41FA5}">
                      <a16:colId xmlns:a16="http://schemas.microsoft.com/office/drawing/2014/main" val="20001"/>
                    </a:ext>
                  </a:extLst>
                </a:gridCol>
                <a:gridCol w="940675">
                  <a:extLst>
                    <a:ext uri="{9D8B030D-6E8A-4147-A177-3AD203B41FA5}">
                      <a16:colId xmlns:a16="http://schemas.microsoft.com/office/drawing/2014/main" val="20002"/>
                    </a:ext>
                  </a:extLst>
                </a:gridCol>
                <a:gridCol w="1859725">
                  <a:extLst>
                    <a:ext uri="{9D8B030D-6E8A-4147-A177-3AD203B41FA5}">
                      <a16:colId xmlns:a16="http://schemas.microsoft.com/office/drawing/2014/main" val="20003"/>
                    </a:ext>
                  </a:extLst>
                </a:gridCol>
                <a:gridCol w="1814675">
                  <a:extLst>
                    <a:ext uri="{9D8B030D-6E8A-4147-A177-3AD203B41FA5}">
                      <a16:colId xmlns:a16="http://schemas.microsoft.com/office/drawing/2014/main" val="20004"/>
                    </a:ext>
                  </a:extLst>
                </a:gridCol>
                <a:gridCol w="1769200">
                  <a:extLst>
                    <a:ext uri="{9D8B030D-6E8A-4147-A177-3AD203B41FA5}">
                      <a16:colId xmlns:a16="http://schemas.microsoft.com/office/drawing/2014/main" val="20005"/>
                    </a:ext>
                  </a:extLst>
                </a:gridCol>
              </a:tblGrid>
              <a:tr h="73150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dirty="0">
                          <a:solidFill>
                            <a:schemeClr val="lt1"/>
                          </a:solidFill>
                        </a:rPr>
                        <a:t>Delivery Order</a:t>
                      </a:r>
                      <a:endParaRPr sz="1400" b="1" u="none" strike="noStrike" cap="none" dirty="0">
                        <a:solidFill>
                          <a:schemeClr val="lt1"/>
                        </a:solidFill>
                      </a:endParaRPr>
                    </a:p>
                  </a:txBody>
                  <a:tcPr marL="91425" marR="91425" marT="91425" marB="91425" anchor="ctr">
                    <a:lnR w="9525" cap="flat" cmpd="sng">
                      <a:solidFill>
                        <a:srgbClr val="9E9E9E"/>
                      </a:solidFill>
                      <a:prstDash val="solid"/>
                      <a:round/>
                      <a:headEnd type="none" w="sm" len="sm"/>
                      <a:tailEnd type="none" w="sm" len="sm"/>
                    </a:lnR>
                    <a:solidFill>
                      <a:schemeClr val="dk1"/>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solidFill>
                            <a:schemeClr val="lt1"/>
                          </a:solidFill>
                        </a:rPr>
                        <a:t>Vendors</a:t>
                      </a:r>
                      <a:endParaRPr sz="1400" b="1" u="none" strike="noStrike" cap="none" dirty="0">
                        <a:solidFill>
                          <a:schemeClr val="lt1"/>
                        </a:solidFill>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solidFill>
                      <a:schemeClr val="dk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dirty="0">
                          <a:solidFill>
                            <a:schemeClr val="lt1"/>
                          </a:solidFill>
                        </a:rPr>
                        <a:t>Profiles per day</a:t>
                      </a:r>
                      <a:endParaRPr sz="1400" b="1" u="none" strike="noStrike" cap="none" dirty="0">
                        <a:solidFill>
                          <a:schemeClr val="lt1"/>
                        </a:solidFill>
                      </a:endParaRPr>
                    </a:p>
                  </a:txBody>
                  <a:tcPr marL="91425" marR="91425" marT="91425" marB="91425" anchor="ctr">
                    <a:lnL w="9525" cap="flat" cmpd="sng">
                      <a:solidFill>
                        <a:srgbClr val="9E9E9E"/>
                      </a:solidFill>
                      <a:prstDash val="solid"/>
                      <a:round/>
                      <a:headEnd type="none" w="sm" len="sm"/>
                      <a:tailEnd type="none" w="sm" len="sm"/>
                    </a:lnL>
                    <a:solidFill>
                      <a:schemeClr val="dk1"/>
                    </a:solidFil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dirty="0">
                          <a:solidFill>
                            <a:schemeClr val="lt1"/>
                          </a:solidFill>
                        </a:rPr>
                        <a:t>Order Duration</a:t>
                      </a:r>
                      <a:endParaRPr sz="1400" b="1" u="none" strike="noStrike" cap="none" dirty="0">
                        <a:solidFill>
                          <a:schemeClr val="lt1"/>
                        </a:solidFill>
                      </a:endParaRPr>
                    </a:p>
                  </a:txBody>
                  <a:tcPr marL="91425" marR="91425" marT="91425" marB="91425" anchor="ctr">
                    <a:solidFill>
                      <a:schemeClr val="dk1"/>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solidFill>
                            <a:schemeClr val="lt1"/>
                          </a:solidFill>
                        </a:rPr>
                        <a:t>Sharing License*</a:t>
                      </a:r>
                      <a:endParaRPr sz="1400" b="1" u="none" strike="noStrike" cap="none" dirty="0">
                        <a:solidFill>
                          <a:schemeClr val="lt1"/>
                        </a:solidFill>
                      </a:endParaRPr>
                    </a:p>
                  </a:txBody>
                  <a:tcPr marL="91425" marR="91425" marT="91425" marB="91425" anchor="ctr">
                    <a:solidFill>
                      <a:schemeClr val="dk1"/>
                    </a:solidFill>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solidFill>
                            <a:schemeClr val="lt1"/>
                          </a:solidFill>
                        </a:rPr>
                        <a:t>Notes</a:t>
                      </a:r>
                      <a:endParaRPr sz="1400" b="1" u="none" strike="noStrike" cap="none" dirty="0">
                        <a:solidFill>
                          <a:schemeClr val="lt1"/>
                        </a:solidFill>
                      </a:endParaRPr>
                    </a:p>
                  </a:txBody>
                  <a:tcPr marL="91425" marR="91425" marT="91425" marB="91425" anchor="ctr">
                    <a:solidFill>
                      <a:schemeClr val="dk1"/>
                    </a:solidFill>
                  </a:tcPr>
                </a:tc>
                <a:extLst>
                  <a:ext uri="{0D108BD9-81ED-4DB2-BD59-A6C34878D82A}">
                    <a16:rowId xmlns:a16="http://schemas.microsoft.com/office/drawing/2014/main" val="10000"/>
                  </a:ext>
                </a:extLst>
              </a:tr>
              <a:tr h="73150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dirty="0">
                          <a:solidFill>
                            <a:schemeClr val="dk1"/>
                          </a:solidFill>
                        </a:rPr>
                        <a:t>1</a:t>
                      </a:r>
                      <a:endParaRPr sz="1400" b="1" u="none" strike="noStrike" cap="none" dirty="0">
                        <a:solidFill>
                          <a:schemeClr val="dk1"/>
                        </a:solidFill>
                      </a:endParaRPr>
                    </a:p>
                  </a:txBody>
                  <a:tcPr marL="91425" marR="91425" marT="91425" marB="91425" anchor="ctr">
                    <a:lnR w="9525" cap="flat" cmpd="sng">
                      <a:solidFill>
                        <a:srgbClr val="9E9E9E"/>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solidFill>
                            <a:schemeClr val="dk1"/>
                          </a:solidFill>
                        </a:rPr>
                        <a:t>Spire</a:t>
                      </a:r>
                      <a:endParaRPr sz="1400" b="1" u="none" strike="noStrike" cap="none" dirty="0">
                        <a:solidFill>
                          <a:schemeClr val="dk1"/>
                        </a:solidFill>
                      </a:endParaRPr>
                    </a:p>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solidFill>
                            <a:schemeClr val="dk1"/>
                          </a:solidFill>
                        </a:rPr>
                        <a:t>GeoOptics</a:t>
                      </a:r>
                      <a:endParaRPr sz="1400" b="1" u="none" strike="noStrike" cap="none" dirty="0">
                        <a:solidFill>
                          <a:schemeClr val="dk1"/>
                        </a:solidFill>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dirty="0">
                          <a:solidFill>
                            <a:schemeClr val="dk1"/>
                          </a:solidFill>
                        </a:rPr>
                        <a:t>500</a:t>
                      </a:r>
                      <a:endParaRPr sz="1400" b="1" u="none" strike="noStrike" cap="none" dirty="0">
                        <a:solidFill>
                          <a:schemeClr val="dk1"/>
                        </a:solidFill>
                      </a:endParaRPr>
                    </a:p>
                    <a:p>
                      <a:pPr marL="0" marR="0" lvl="0" indent="0" algn="ctr" rtl="0">
                        <a:lnSpc>
                          <a:spcPct val="100000"/>
                        </a:lnSpc>
                        <a:spcBef>
                          <a:spcPts val="0"/>
                        </a:spcBef>
                        <a:spcAft>
                          <a:spcPts val="0"/>
                        </a:spcAft>
                        <a:buClr>
                          <a:srgbClr val="000000"/>
                        </a:buClr>
                        <a:buSzPts val="1400"/>
                        <a:buFont typeface="Arial"/>
                        <a:buNone/>
                      </a:pPr>
                      <a:r>
                        <a:rPr lang="en-US" sz="1400" b="1" u="none" strike="noStrike" cap="none" dirty="0">
                          <a:solidFill>
                            <a:schemeClr val="dk1"/>
                          </a:solidFill>
                        </a:rPr>
                        <a:t>500</a:t>
                      </a:r>
                      <a:endParaRPr sz="1400" b="1" u="none" strike="noStrike" cap="none" dirty="0">
                        <a:solidFill>
                          <a:schemeClr val="dk1"/>
                        </a:solidFill>
                      </a:endParaRPr>
                    </a:p>
                  </a:txBody>
                  <a:tcPr marL="91425" marR="91425" marT="91425" marB="91425" anchor="ctr">
                    <a:lnL w="9525" cap="flat" cmpd="sng">
                      <a:solidFill>
                        <a:srgbClr val="9E9E9E"/>
                      </a:solidFill>
                      <a:prstDash val="solid"/>
                      <a:round/>
                      <a:headEnd type="none" w="sm" len="sm"/>
                      <a:tailEnd type="none" w="sm" len="sm"/>
                    </a:ln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dirty="0">
                          <a:solidFill>
                            <a:schemeClr val="dk1"/>
                          </a:solidFill>
                        </a:rPr>
                        <a:t>Dec-Jan 2021</a:t>
                      </a:r>
                      <a:endParaRPr sz="1400" b="1" u="none" strike="noStrike" cap="none" dirty="0">
                        <a:solidFill>
                          <a:schemeClr val="dk1"/>
                        </a:solidFill>
                      </a:endParaRPr>
                    </a:p>
                    <a:p>
                      <a:pPr marL="0" marR="0" lvl="0" indent="0" algn="ctr" rtl="0">
                        <a:lnSpc>
                          <a:spcPct val="100000"/>
                        </a:lnSpc>
                        <a:spcBef>
                          <a:spcPts val="0"/>
                        </a:spcBef>
                        <a:spcAft>
                          <a:spcPts val="0"/>
                        </a:spcAft>
                        <a:buClr>
                          <a:srgbClr val="000000"/>
                        </a:buClr>
                        <a:buSzPts val="1400"/>
                        <a:buFont typeface="Arial"/>
                        <a:buNone/>
                      </a:pPr>
                      <a:r>
                        <a:rPr lang="en-US" sz="1400" b="1" u="none" strike="noStrike" cap="none" dirty="0">
                          <a:solidFill>
                            <a:schemeClr val="dk1"/>
                          </a:solidFill>
                        </a:rPr>
                        <a:t>(1 month)</a:t>
                      </a:r>
                      <a:endParaRPr sz="1400" b="1" u="none" strike="noStrike" cap="none" dirty="0">
                        <a:solidFill>
                          <a:schemeClr val="dk1"/>
                        </a:solidFill>
                      </a:endParaRPr>
                    </a:p>
                  </a:txBody>
                  <a:tcPr marL="91425" marR="91425" marT="91425" marB="91425" anchor="ct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solidFill>
                            <a:schemeClr val="dk1"/>
                          </a:solidFill>
                        </a:rPr>
                        <a:t>US Gov.</a:t>
                      </a:r>
                      <a:endParaRPr sz="1400" b="1" u="none" strike="noStrike" cap="none" dirty="0">
                        <a:solidFill>
                          <a:schemeClr val="dk1"/>
                        </a:solidFill>
                      </a:endParaRPr>
                    </a:p>
                  </a:txBody>
                  <a:tcPr marL="91425" marR="91425" marT="91425" marB="91425" anchor="ct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solidFill>
                            <a:schemeClr val="dk1"/>
                          </a:solidFill>
                        </a:rPr>
                        <a:t>Test data; prep for operations</a:t>
                      </a:r>
                      <a:endParaRPr sz="1400" b="1" u="none" strike="noStrike" cap="none" dirty="0">
                        <a:solidFill>
                          <a:schemeClr val="dk1"/>
                        </a:solidFill>
                      </a:endParaRPr>
                    </a:p>
                  </a:txBody>
                  <a:tcPr marL="91425" marR="91425" marT="91425" marB="91425" anchor="ctr"/>
                </a:tc>
                <a:extLst>
                  <a:ext uri="{0D108BD9-81ED-4DB2-BD59-A6C34878D82A}">
                    <a16:rowId xmlns:a16="http://schemas.microsoft.com/office/drawing/2014/main" val="10001"/>
                  </a:ext>
                </a:extLst>
              </a:tr>
              <a:tr h="881875">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dirty="0">
                          <a:solidFill>
                            <a:schemeClr val="dk1"/>
                          </a:solidFill>
                        </a:rPr>
                        <a:t>2</a:t>
                      </a:r>
                      <a:endParaRPr sz="1400" b="1" u="none" strike="noStrike" cap="none" dirty="0">
                        <a:solidFill>
                          <a:schemeClr val="dk1"/>
                        </a:solidFill>
                      </a:endParaRPr>
                    </a:p>
                  </a:txBody>
                  <a:tcPr marL="91425" marR="91425" marT="91425" marB="91425" anchor="ctr">
                    <a:lnR w="9525" cap="flat" cmpd="sng">
                      <a:solidFill>
                        <a:srgbClr val="9E9E9E"/>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solidFill>
                            <a:schemeClr val="dk1"/>
                          </a:solidFill>
                        </a:rPr>
                        <a:t>GeoOptics</a:t>
                      </a:r>
                      <a:endParaRPr sz="1400" b="1" u="none" strike="noStrike" cap="none" dirty="0">
                        <a:solidFill>
                          <a:schemeClr val="dk1"/>
                        </a:solidFill>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dirty="0">
                          <a:solidFill>
                            <a:schemeClr val="dk1"/>
                          </a:solidFill>
                        </a:rPr>
                        <a:t>1300</a:t>
                      </a:r>
                      <a:endParaRPr sz="1400" b="1" u="none" strike="noStrike" cap="none" dirty="0">
                        <a:solidFill>
                          <a:schemeClr val="dk1"/>
                        </a:solidFill>
                      </a:endParaRPr>
                    </a:p>
                  </a:txBody>
                  <a:tcPr marL="91425" marR="91425" marT="91425" marB="91425" anchor="ctr">
                    <a:lnL w="9525" cap="flat" cmpd="sng">
                      <a:solidFill>
                        <a:srgbClr val="9E9E9E"/>
                      </a:solidFill>
                      <a:prstDash val="solid"/>
                      <a:round/>
                      <a:headEnd type="none" w="sm" len="sm"/>
                      <a:tailEnd type="none" w="sm" len="sm"/>
                    </a:lnL>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dirty="0">
                          <a:solidFill>
                            <a:schemeClr val="dk1"/>
                          </a:solidFill>
                        </a:rPr>
                        <a:t>Mar - Sep 2021</a:t>
                      </a:r>
                      <a:endParaRPr sz="1400" b="1" u="none" strike="noStrike" cap="none" dirty="0">
                        <a:solidFill>
                          <a:schemeClr val="dk1"/>
                        </a:solidFill>
                      </a:endParaRPr>
                    </a:p>
                    <a:p>
                      <a:pPr marL="0" marR="0" lvl="0" indent="0" algn="ctr" rtl="0">
                        <a:lnSpc>
                          <a:spcPct val="100000"/>
                        </a:lnSpc>
                        <a:spcBef>
                          <a:spcPts val="0"/>
                        </a:spcBef>
                        <a:spcAft>
                          <a:spcPts val="0"/>
                        </a:spcAft>
                        <a:buClr>
                          <a:srgbClr val="000000"/>
                        </a:buClr>
                        <a:buSzPts val="1400"/>
                        <a:buFont typeface="Arial"/>
                        <a:buNone/>
                      </a:pPr>
                      <a:r>
                        <a:rPr lang="en-US" sz="1400" b="1" u="none" strike="noStrike" cap="none" dirty="0">
                          <a:solidFill>
                            <a:schemeClr val="dk1"/>
                          </a:solidFill>
                        </a:rPr>
                        <a:t>(6 months)</a:t>
                      </a:r>
                      <a:endParaRPr sz="1400" b="1" u="none" strike="noStrike" cap="none" dirty="0">
                        <a:solidFill>
                          <a:schemeClr val="dk1"/>
                        </a:solidFill>
                      </a:endParaRPr>
                    </a:p>
                  </a:txBody>
                  <a:tcPr marL="91425" marR="91425" marT="91425" marB="91425" anchor="ct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solidFill>
                            <a:schemeClr val="dk1"/>
                          </a:solidFill>
                        </a:rPr>
                        <a:t>US Gov.</a:t>
                      </a:r>
                      <a:endParaRPr sz="1400" b="1" u="none" strike="noStrike" cap="none" dirty="0">
                        <a:solidFill>
                          <a:schemeClr val="dk1"/>
                        </a:solidFill>
                      </a:endParaRPr>
                    </a:p>
                  </a:txBody>
                  <a:tcPr marL="91425" marR="91425" marT="91425" marB="91425" anchor="ct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solidFill>
                            <a:schemeClr val="dk1"/>
                          </a:solidFill>
                        </a:rPr>
                        <a:t>Operational use began May 2021</a:t>
                      </a:r>
                      <a:endParaRPr sz="1400" b="1" u="none" strike="noStrike" cap="none" dirty="0">
                        <a:solidFill>
                          <a:schemeClr val="dk1"/>
                        </a:solidFill>
                      </a:endParaRPr>
                    </a:p>
                  </a:txBody>
                  <a:tcPr marL="91425" marR="91425" marT="91425" marB="91425" anchor="ctr"/>
                </a:tc>
                <a:extLst>
                  <a:ext uri="{0D108BD9-81ED-4DB2-BD59-A6C34878D82A}">
                    <a16:rowId xmlns:a16="http://schemas.microsoft.com/office/drawing/2014/main" val="10002"/>
                  </a:ext>
                </a:extLst>
              </a:tr>
              <a:tr h="881875">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dirty="0">
                          <a:solidFill>
                            <a:schemeClr val="dk1"/>
                          </a:solidFill>
                        </a:rPr>
                        <a:t>3</a:t>
                      </a:r>
                      <a:endParaRPr sz="1400" b="1" u="none" strike="noStrike" cap="none" dirty="0">
                        <a:solidFill>
                          <a:schemeClr val="dk1"/>
                        </a:solidFill>
                      </a:endParaRPr>
                    </a:p>
                  </a:txBody>
                  <a:tcPr marL="91425" marR="91425" marT="91425" marB="91425" anchor="ctr">
                    <a:lnR w="9525" cap="flat" cmpd="sng">
                      <a:solidFill>
                        <a:srgbClr val="9E9E9E"/>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solidFill>
                            <a:schemeClr val="dk1"/>
                          </a:solidFill>
                        </a:rPr>
                        <a:t>Spire</a:t>
                      </a:r>
                      <a:endParaRPr sz="1400" b="1" u="none" strike="noStrike" cap="none" dirty="0">
                        <a:solidFill>
                          <a:schemeClr val="dk1"/>
                        </a:solidFill>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dirty="0">
                          <a:solidFill>
                            <a:schemeClr val="dk1"/>
                          </a:solidFill>
                        </a:rPr>
                        <a:t>3000</a:t>
                      </a:r>
                      <a:endParaRPr sz="1400" b="1" u="none" strike="noStrike" cap="none" dirty="0">
                        <a:solidFill>
                          <a:schemeClr val="dk1"/>
                        </a:solidFill>
                      </a:endParaRPr>
                    </a:p>
                  </a:txBody>
                  <a:tcPr marL="91425" marR="91425" marT="91425" marB="91425" anchor="ctr">
                    <a:lnL w="9525" cap="flat" cmpd="sng">
                      <a:solidFill>
                        <a:srgbClr val="9E9E9E"/>
                      </a:solidFill>
                      <a:prstDash val="solid"/>
                      <a:round/>
                      <a:headEnd type="none" w="sm" len="sm"/>
                      <a:tailEnd type="none" w="sm" len="sm"/>
                    </a:lnL>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dirty="0">
                          <a:solidFill>
                            <a:schemeClr val="dk1"/>
                          </a:solidFill>
                        </a:rPr>
                        <a:t>Sep 2021 - Mar 2022</a:t>
                      </a:r>
                      <a:endParaRPr sz="1400" b="1" u="none" strike="noStrike" cap="none" dirty="0">
                        <a:solidFill>
                          <a:schemeClr val="dk1"/>
                        </a:solidFill>
                      </a:endParaRPr>
                    </a:p>
                    <a:p>
                      <a:pPr marL="0" marR="0" lvl="0" indent="0" algn="ctr" rtl="0">
                        <a:lnSpc>
                          <a:spcPct val="100000"/>
                        </a:lnSpc>
                        <a:spcBef>
                          <a:spcPts val="0"/>
                        </a:spcBef>
                        <a:spcAft>
                          <a:spcPts val="0"/>
                        </a:spcAft>
                        <a:buClr>
                          <a:srgbClr val="000000"/>
                        </a:buClr>
                        <a:buSzPts val="1400"/>
                        <a:buFont typeface="Arial"/>
                        <a:buNone/>
                      </a:pPr>
                      <a:r>
                        <a:rPr lang="en-US" sz="1400" b="1" u="none" strike="noStrike" cap="none" dirty="0">
                          <a:solidFill>
                            <a:schemeClr val="dk1"/>
                          </a:solidFill>
                        </a:rPr>
                        <a:t>(6 months)</a:t>
                      </a:r>
                      <a:endParaRPr sz="1400" b="1" u="none" strike="noStrike" cap="none" dirty="0">
                        <a:solidFill>
                          <a:schemeClr val="dk1"/>
                        </a:solidFill>
                      </a:endParaRPr>
                    </a:p>
                  </a:txBody>
                  <a:tcPr marL="91425" marR="91425" marT="91425" marB="91425" anchor="ctr">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solidFill>
                            <a:schemeClr val="dk1"/>
                          </a:solidFill>
                        </a:rPr>
                        <a:t>US Gov,  WMO and CGMS Centers</a:t>
                      </a:r>
                      <a:endParaRPr sz="1400" b="1" u="none" strike="noStrike" cap="none" dirty="0">
                        <a:solidFill>
                          <a:schemeClr val="dk1"/>
                        </a:solidFill>
                      </a:endParaRPr>
                    </a:p>
                  </a:txBody>
                  <a:tcPr marL="91425" marR="91425" marT="91425" marB="91425" anchor="ctr">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solidFill>
                            <a:schemeClr val="dk1"/>
                          </a:solidFill>
                        </a:rPr>
                        <a:t>Added Galileo GNSS occultations</a:t>
                      </a:r>
                      <a:endParaRPr sz="1400" b="1" u="none" strike="noStrike" cap="none" dirty="0">
                        <a:solidFill>
                          <a:schemeClr val="dk1"/>
                        </a:solidFill>
                      </a:endParaRPr>
                    </a:p>
                  </a:txBody>
                  <a:tcPr marL="91425" marR="91425" marT="91425" marB="91425" anchor="ctr">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3"/>
                  </a:ext>
                </a:extLst>
              </a:tr>
              <a:tr h="73150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dirty="0">
                          <a:solidFill>
                            <a:schemeClr val="dk1"/>
                          </a:solidFill>
                        </a:rPr>
                        <a:t>4</a:t>
                      </a:r>
                      <a:endParaRPr sz="1400" b="1" u="none" strike="noStrike" cap="none" dirty="0">
                        <a:solidFill>
                          <a:schemeClr val="dk1"/>
                        </a:solidFill>
                      </a:endParaRPr>
                    </a:p>
                  </a:txBody>
                  <a:tcPr marL="91425" marR="91425" marT="91425" marB="91425" anchor="ctr">
                    <a:lnR w="9525" cap="flat" cmpd="sng">
                      <a:solidFill>
                        <a:srgbClr val="9E9E9E"/>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solidFill>
                            <a:schemeClr val="dk1"/>
                          </a:solidFill>
                        </a:rPr>
                        <a:t>GeoOptics</a:t>
                      </a:r>
                      <a:endParaRPr sz="1400" b="1" u="none" strike="noStrike" cap="none" dirty="0">
                        <a:solidFill>
                          <a:schemeClr val="dk1"/>
                        </a:solidFill>
                      </a:endParaRPr>
                    </a:p>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solidFill>
                            <a:schemeClr val="dk1"/>
                          </a:solidFill>
                        </a:rPr>
                        <a:t>Spire</a:t>
                      </a:r>
                      <a:endParaRPr sz="1400" b="1" u="none" strike="noStrike" cap="none" dirty="0">
                        <a:solidFill>
                          <a:schemeClr val="dk1"/>
                        </a:solidFill>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dirty="0">
                          <a:solidFill>
                            <a:schemeClr val="dk1"/>
                          </a:solidFill>
                        </a:rPr>
                        <a:t>500</a:t>
                      </a:r>
                      <a:endParaRPr sz="1400" b="1" u="none" strike="noStrike" cap="none" dirty="0">
                        <a:solidFill>
                          <a:schemeClr val="dk1"/>
                        </a:solidFill>
                      </a:endParaRPr>
                    </a:p>
                    <a:p>
                      <a:pPr marL="0" marR="0" lvl="0" indent="0" algn="ctr" rtl="0">
                        <a:lnSpc>
                          <a:spcPct val="100000"/>
                        </a:lnSpc>
                        <a:spcBef>
                          <a:spcPts val="0"/>
                        </a:spcBef>
                        <a:spcAft>
                          <a:spcPts val="0"/>
                        </a:spcAft>
                        <a:buClr>
                          <a:srgbClr val="000000"/>
                        </a:buClr>
                        <a:buSzPts val="1400"/>
                        <a:buFont typeface="Arial"/>
                        <a:buNone/>
                      </a:pPr>
                      <a:r>
                        <a:rPr lang="en-US" sz="1400" b="1" u="none" strike="noStrike" cap="none" dirty="0">
                          <a:solidFill>
                            <a:schemeClr val="dk1"/>
                          </a:solidFill>
                        </a:rPr>
                        <a:t>5500</a:t>
                      </a:r>
                      <a:endParaRPr sz="1400" b="1" u="none" strike="noStrike" cap="none" dirty="0">
                        <a:solidFill>
                          <a:schemeClr val="dk1"/>
                        </a:solidFill>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dirty="0">
                          <a:solidFill>
                            <a:schemeClr val="dk1"/>
                          </a:solidFill>
                        </a:rPr>
                        <a:t>Mar 2022 - Jan 2023</a:t>
                      </a:r>
                      <a:endParaRPr sz="1400" b="1" u="none" strike="noStrike" cap="none" dirty="0">
                        <a:solidFill>
                          <a:schemeClr val="dk1"/>
                        </a:solidFill>
                      </a:endParaRPr>
                    </a:p>
                    <a:p>
                      <a:pPr marL="0" marR="0" lvl="0" indent="0" algn="ctr" rtl="0">
                        <a:lnSpc>
                          <a:spcPct val="100000"/>
                        </a:lnSpc>
                        <a:spcBef>
                          <a:spcPts val="0"/>
                        </a:spcBef>
                        <a:spcAft>
                          <a:spcPts val="0"/>
                        </a:spcAft>
                        <a:buClr>
                          <a:srgbClr val="000000"/>
                        </a:buClr>
                        <a:buSzPts val="1400"/>
                        <a:buFont typeface="Arial"/>
                        <a:buNone/>
                      </a:pPr>
                      <a:r>
                        <a:rPr lang="en-US" sz="1400" b="1" u="none" strike="noStrike" cap="none" dirty="0">
                          <a:solidFill>
                            <a:schemeClr val="dk1"/>
                          </a:solidFill>
                        </a:rPr>
                        <a:t>(10 months)</a:t>
                      </a:r>
                      <a:endParaRPr sz="1400" b="1" u="none" strike="noStrike" cap="none" dirty="0">
                        <a:solidFill>
                          <a:schemeClr val="dk1"/>
                        </a:solidFill>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solidFill>
                            <a:schemeClr val="dk1"/>
                          </a:solidFill>
                        </a:rPr>
                        <a:t>US Gov,  WMO and CGMS Centers</a:t>
                      </a:r>
                      <a:endParaRPr sz="1400" b="1" u="none" strike="noStrike" cap="none" dirty="0">
                        <a:solidFill>
                          <a:schemeClr val="dk1"/>
                        </a:solidFill>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solidFill>
                            <a:schemeClr val="dk1"/>
                          </a:solidFill>
                        </a:rPr>
                        <a:t>10-month period</a:t>
                      </a:r>
                      <a:endParaRPr sz="1400" b="1" u="none" strike="noStrike" cap="none" dirty="0">
                        <a:solidFill>
                          <a:schemeClr val="dk1"/>
                        </a:solidFill>
                      </a:endParaRPr>
                    </a:p>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solidFill>
                            <a:schemeClr val="dk1"/>
                          </a:solidFill>
                        </a:rPr>
                        <a:t>began March 16, 2022</a:t>
                      </a:r>
                      <a:endParaRPr sz="1400" b="1" u="none" strike="noStrike" cap="none" dirty="0">
                        <a:solidFill>
                          <a:schemeClr val="dk1"/>
                        </a:solidFill>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4"/>
                  </a:ext>
                </a:extLst>
              </a:tr>
              <a:tr h="731500">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dirty="0">
                          <a:solidFill>
                            <a:schemeClr val="dk1"/>
                          </a:solidFill>
                        </a:rPr>
                        <a:t>5</a:t>
                      </a:r>
                      <a:endParaRPr sz="1400" b="1" u="none" strike="noStrike" cap="none" dirty="0">
                        <a:solidFill>
                          <a:schemeClr val="dk1"/>
                        </a:solidFill>
                      </a:endParaRPr>
                    </a:p>
                  </a:txBody>
                  <a:tcPr marL="91425" marR="91425" marT="91425" marB="91425" anchor="ctr">
                    <a:lnR w="9525" cap="flat" cmpd="sng">
                      <a:solidFill>
                        <a:srgbClr val="9E9E9E"/>
                      </a:solidFill>
                      <a:prstDash val="solid"/>
                      <a:round/>
                      <a:headEnd type="none" w="sm" len="sm"/>
                      <a:tailEnd type="none" w="sm" len="sm"/>
                    </a:lnR>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solidFill>
                            <a:schemeClr val="dk1"/>
                          </a:solidFill>
                        </a:rPr>
                        <a:t>TBD</a:t>
                      </a:r>
                      <a:endParaRPr sz="1400" b="1" u="none" strike="noStrike" cap="none" dirty="0">
                        <a:solidFill>
                          <a:schemeClr val="dk1"/>
                        </a:solidFill>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dirty="0">
                          <a:solidFill>
                            <a:schemeClr val="dk1"/>
                          </a:solidFill>
                        </a:rPr>
                        <a:t>TBD</a:t>
                      </a:r>
                      <a:endParaRPr sz="1400" b="1" u="none" strike="noStrike" cap="none" dirty="0">
                        <a:solidFill>
                          <a:schemeClr val="dk1"/>
                        </a:solidFill>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ctr" rtl="0">
                        <a:lnSpc>
                          <a:spcPct val="100000"/>
                        </a:lnSpc>
                        <a:spcBef>
                          <a:spcPts val="0"/>
                        </a:spcBef>
                        <a:spcAft>
                          <a:spcPts val="0"/>
                        </a:spcAft>
                        <a:buClr>
                          <a:srgbClr val="000000"/>
                        </a:buClr>
                        <a:buSzPts val="1400"/>
                        <a:buFont typeface="Arial"/>
                        <a:buNone/>
                      </a:pPr>
                      <a:r>
                        <a:rPr lang="en-US" sz="1400" b="1" u="none" strike="noStrike" cap="none" dirty="0">
                          <a:solidFill>
                            <a:schemeClr val="dk1"/>
                          </a:solidFill>
                        </a:rPr>
                        <a:t>Continue deliveries until follow-on IDIQ (~July 2023)</a:t>
                      </a:r>
                      <a:endParaRPr sz="1400" b="1" u="none" strike="noStrike" cap="none" dirty="0">
                        <a:solidFill>
                          <a:schemeClr val="dk1"/>
                        </a:solidFill>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r>
                        <a:rPr lang="en-US" sz="1400" b="1" u="none" strike="noStrike" cap="none" dirty="0">
                          <a:solidFill>
                            <a:schemeClr val="dk1"/>
                          </a:solidFill>
                        </a:rPr>
                        <a:t>TBD</a:t>
                      </a:r>
                      <a:endParaRPr sz="1400" b="1" u="none" strike="noStrike" cap="none" dirty="0"/>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marR="0" lvl="0" indent="0" algn="l" rtl="0">
                        <a:lnSpc>
                          <a:spcPct val="100000"/>
                        </a:lnSpc>
                        <a:spcBef>
                          <a:spcPts val="0"/>
                        </a:spcBef>
                        <a:spcAft>
                          <a:spcPts val="0"/>
                        </a:spcAft>
                        <a:buClr>
                          <a:srgbClr val="000000"/>
                        </a:buClr>
                        <a:buSzPts val="1400"/>
                        <a:buFont typeface="Arial"/>
                        <a:buNone/>
                      </a:pPr>
                      <a:endParaRPr sz="1400" b="1" u="none" strike="noStrike" cap="none" dirty="0">
                        <a:solidFill>
                          <a:schemeClr val="dk1"/>
                        </a:solidFill>
                      </a:endParaRPr>
                    </a:p>
                  </a:txBody>
                  <a:tcPr marL="91425" marR="91425" marT="91425" marB="91425" anchor="ctr">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5"/>
                  </a:ext>
                </a:extLst>
              </a:tr>
            </a:tbl>
          </a:graphicData>
        </a:graphic>
      </p:graphicFrame>
      <p:sp>
        <p:nvSpPr>
          <p:cNvPr id="161" name="Google Shape;161;g114e0ea71e0_0_20"/>
          <p:cNvSpPr txBox="1">
            <a:spLocks noGrp="1"/>
          </p:cNvSpPr>
          <p:nvPr>
            <p:ph type="title"/>
          </p:nvPr>
        </p:nvSpPr>
        <p:spPr>
          <a:xfrm>
            <a:off x="359092" y="-34366"/>
            <a:ext cx="8205000" cy="7923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1800"/>
              <a:buNone/>
            </a:pPr>
            <a:r>
              <a:rPr lang="en-US" dirty="0">
                <a:solidFill>
                  <a:srgbClr val="002060"/>
                </a:solidFill>
              </a:rPr>
              <a:t>NOAA Commercial Data Buy 1 (current):</a:t>
            </a:r>
            <a:endParaRPr dirty="0">
              <a:solidFill>
                <a:srgbClr val="00206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grpSp>
        <p:nvGrpSpPr>
          <p:cNvPr id="4" name="Group 3">
            <a:extLst>
              <a:ext uri="{FF2B5EF4-FFF2-40B4-BE49-F238E27FC236}">
                <a16:creationId xmlns:a16="http://schemas.microsoft.com/office/drawing/2014/main" id="{7713D2D9-D3FD-2408-0163-A0735316BBAA}"/>
              </a:ext>
            </a:extLst>
          </p:cNvPr>
          <p:cNvGrpSpPr/>
          <p:nvPr/>
        </p:nvGrpSpPr>
        <p:grpSpPr>
          <a:xfrm>
            <a:off x="256854" y="1033765"/>
            <a:ext cx="8806111" cy="5342122"/>
            <a:chOff x="597726" y="1620627"/>
            <a:chExt cx="7854203" cy="4232301"/>
          </a:xfrm>
        </p:grpSpPr>
        <p:pic>
          <p:nvPicPr>
            <p:cNvPr id="66" name="Google Shape;66;p15" descr="Chart, scatter chart&#10;&#10;Description automatically generated"/>
            <p:cNvPicPr preferRelativeResize="0"/>
            <p:nvPr/>
          </p:nvPicPr>
          <p:blipFill rotWithShape="1">
            <a:blip r:embed="rId3">
              <a:alphaModFix/>
            </a:blip>
            <a:srcRect/>
            <a:stretch/>
          </p:blipFill>
          <p:spPr>
            <a:xfrm>
              <a:off x="597726" y="1620627"/>
              <a:ext cx="7854203" cy="4232301"/>
            </a:xfrm>
            <a:prstGeom prst="rect">
              <a:avLst/>
            </a:prstGeom>
            <a:noFill/>
            <a:ln>
              <a:noFill/>
            </a:ln>
          </p:spPr>
        </p:pic>
        <p:cxnSp>
          <p:nvCxnSpPr>
            <p:cNvPr id="68" name="Google Shape;68;p15"/>
            <p:cNvCxnSpPr>
              <a:stCxn id="69" idx="3"/>
            </p:cNvCxnSpPr>
            <p:nvPr/>
          </p:nvCxnSpPr>
          <p:spPr>
            <a:xfrm rot="10800000" flipH="1">
              <a:off x="2067000" y="4698350"/>
              <a:ext cx="454200" cy="148800"/>
            </a:xfrm>
            <a:prstGeom prst="straightConnector1">
              <a:avLst/>
            </a:prstGeom>
            <a:noFill/>
            <a:ln w="9525" cap="flat" cmpd="sng">
              <a:solidFill>
                <a:schemeClr val="dk2"/>
              </a:solidFill>
              <a:prstDash val="solid"/>
              <a:round/>
              <a:headEnd type="none" w="med" len="med"/>
              <a:tailEnd type="triangle" w="med" len="med"/>
            </a:ln>
          </p:spPr>
        </p:cxnSp>
        <p:sp>
          <p:nvSpPr>
            <p:cNvPr id="69" name="Google Shape;69;p15"/>
            <p:cNvSpPr txBox="1"/>
            <p:nvPr/>
          </p:nvSpPr>
          <p:spPr>
            <a:xfrm>
              <a:off x="1295400" y="4685600"/>
              <a:ext cx="771600" cy="323100"/>
            </a:xfrm>
            <a:prstGeom prst="rect">
              <a:avLst/>
            </a:prstGeom>
            <a:noFill/>
            <a:ln>
              <a:noFill/>
            </a:ln>
          </p:spPr>
          <p:txBody>
            <a:bodyPr spcFirstLastPara="1" wrap="square" lIns="91425" tIns="91425" rIns="91425" bIns="91425" anchor="t" anchorCtr="0">
              <a:spAutoFit/>
            </a:bodyPr>
            <a:lstStyle/>
            <a:p>
              <a:pPr algn="r"/>
              <a:r>
                <a:rPr lang="en" sz="900"/>
                <a:t>FM 88 dies </a:t>
              </a:r>
              <a:endParaRPr sz="900"/>
            </a:p>
          </p:txBody>
        </p:sp>
        <p:cxnSp>
          <p:nvCxnSpPr>
            <p:cNvPr id="70" name="Google Shape;70;p15"/>
            <p:cNvCxnSpPr>
              <a:stCxn id="71" idx="3"/>
            </p:cNvCxnSpPr>
            <p:nvPr/>
          </p:nvCxnSpPr>
          <p:spPr>
            <a:xfrm rot="10800000" flipH="1">
              <a:off x="2557575" y="4967450"/>
              <a:ext cx="242700" cy="132300"/>
            </a:xfrm>
            <a:prstGeom prst="straightConnector1">
              <a:avLst/>
            </a:prstGeom>
            <a:noFill/>
            <a:ln w="9525" cap="flat" cmpd="sng">
              <a:solidFill>
                <a:schemeClr val="dk2"/>
              </a:solidFill>
              <a:prstDash val="solid"/>
              <a:round/>
              <a:headEnd type="none" w="med" len="med"/>
              <a:tailEnd type="triangle" w="med" len="med"/>
            </a:ln>
          </p:spPr>
        </p:cxnSp>
        <p:sp>
          <p:nvSpPr>
            <p:cNvPr id="71" name="Google Shape;71;p15"/>
            <p:cNvSpPr txBox="1"/>
            <p:nvPr/>
          </p:nvSpPr>
          <p:spPr>
            <a:xfrm>
              <a:off x="1658775" y="4938200"/>
              <a:ext cx="898800" cy="323100"/>
            </a:xfrm>
            <a:prstGeom prst="rect">
              <a:avLst/>
            </a:prstGeom>
            <a:noFill/>
            <a:ln>
              <a:noFill/>
            </a:ln>
          </p:spPr>
          <p:txBody>
            <a:bodyPr spcFirstLastPara="1" wrap="square" lIns="91425" tIns="91425" rIns="91425" bIns="91425" anchor="t" anchorCtr="0">
              <a:spAutoFit/>
            </a:bodyPr>
            <a:lstStyle/>
            <a:p>
              <a:pPr algn="r"/>
              <a:r>
                <a:rPr lang="en" sz="900"/>
                <a:t>FM 85 outage</a:t>
              </a:r>
              <a:endParaRPr sz="900"/>
            </a:p>
          </p:txBody>
        </p:sp>
        <p:cxnSp>
          <p:nvCxnSpPr>
            <p:cNvPr id="72" name="Google Shape;72;p15"/>
            <p:cNvCxnSpPr>
              <a:stCxn id="73" idx="3"/>
            </p:cNvCxnSpPr>
            <p:nvPr/>
          </p:nvCxnSpPr>
          <p:spPr>
            <a:xfrm>
              <a:off x="3551100" y="3364775"/>
              <a:ext cx="331200" cy="309000"/>
            </a:xfrm>
            <a:prstGeom prst="straightConnector1">
              <a:avLst/>
            </a:prstGeom>
            <a:noFill/>
            <a:ln w="9525" cap="flat" cmpd="sng">
              <a:solidFill>
                <a:schemeClr val="dk2"/>
              </a:solidFill>
              <a:prstDash val="solid"/>
              <a:round/>
              <a:headEnd type="none" w="med" len="med"/>
              <a:tailEnd type="triangle" w="med" len="med"/>
            </a:ln>
          </p:spPr>
        </p:cxnSp>
        <p:sp>
          <p:nvSpPr>
            <p:cNvPr id="73" name="Google Shape;73;p15"/>
            <p:cNvSpPr txBox="1"/>
            <p:nvPr/>
          </p:nvSpPr>
          <p:spPr>
            <a:xfrm>
              <a:off x="1375200" y="3064625"/>
              <a:ext cx="2175900" cy="600300"/>
            </a:xfrm>
            <a:prstGeom prst="rect">
              <a:avLst/>
            </a:prstGeom>
            <a:solidFill>
              <a:schemeClr val="lt1"/>
            </a:solidFill>
            <a:ln>
              <a:noFill/>
            </a:ln>
          </p:spPr>
          <p:txBody>
            <a:bodyPr spcFirstLastPara="1" wrap="square" lIns="91425" tIns="91425" rIns="91425" bIns="91425" anchor="t" anchorCtr="0">
              <a:spAutoFit/>
            </a:bodyPr>
            <a:lstStyle/>
            <a:p>
              <a:r>
                <a:rPr lang="en" sz="900"/>
                <a:t>Initial compliance  issues: multiple reference links, data from “new” satellite (FM 127) , “bad” GNSS signals</a:t>
              </a:r>
              <a:endParaRPr sz="900"/>
            </a:p>
          </p:txBody>
        </p:sp>
        <p:cxnSp>
          <p:nvCxnSpPr>
            <p:cNvPr id="74" name="Google Shape;74;p15"/>
            <p:cNvCxnSpPr/>
            <p:nvPr/>
          </p:nvCxnSpPr>
          <p:spPr>
            <a:xfrm>
              <a:off x="4062250" y="2655950"/>
              <a:ext cx="30900" cy="443100"/>
            </a:xfrm>
            <a:prstGeom prst="straightConnector1">
              <a:avLst/>
            </a:prstGeom>
            <a:noFill/>
            <a:ln w="9525" cap="flat" cmpd="sng">
              <a:solidFill>
                <a:schemeClr val="dk2"/>
              </a:solidFill>
              <a:prstDash val="solid"/>
              <a:round/>
              <a:headEnd type="none" w="med" len="med"/>
              <a:tailEnd type="triangle" w="med" len="med"/>
            </a:ln>
          </p:spPr>
        </p:cxnSp>
        <p:sp>
          <p:nvSpPr>
            <p:cNvPr id="75" name="Google Shape;75;p15"/>
            <p:cNvSpPr txBox="1"/>
            <p:nvPr/>
          </p:nvSpPr>
          <p:spPr>
            <a:xfrm>
              <a:off x="3983925" y="2314175"/>
              <a:ext cx="1844700" cy="461700"/>
            </a:xfrm>
            <a:prstGeom prst="rect">
              <a:avLst/>
            </a:prstGeom>
            <a:solidFill>
              <a:schemeClr val="lt1"/>
            </a:solidFill>
            <a:ln>
              <a:noFill/>
            </a:ln>
          </p:spPr>
          <p:txBody>
            <a:bodyPr spcFirstLastPara="1" wrap="square" lIns="91425" tIns="91425" rIns="91425" bIns="91425" anchor="t" anchorCtr="0">
              <a:spAutoFit/>
            </a:bodyPr>
            <a:lstStyle/>
            <a:p>
              <a:r>
                <a:rPr lang="en" sz="900"/>
                <a:t>Spire delivers additional profiles to ensure threshold is met.</a:t>
              </a:r>
              <a:endParaRPr sz="900"/>
            </a:p>
          </p:txBody>
        </p:sp>
        <p:cxnSp>
          <p:nvCxnSpPr>
            <p:cNvPr id="76" name="Google Shape;76;p15"/>
            <p:cNvCxnSpPr>
              <a:stCxn id="77" idx="3"/>
            </p:cNvCxnSpPr>
            <p:nvPr/>
          </p:nvCxnSpPr>
          <p:spPr>
            <a:xfrm>
              <a:off x="6071575" y="2010775"/>
              <a:ext cx="355200" cy="5400"/>
            </a:xfrm>
            <a:prstGeom prst="straightConnector1">
              <a:avLst/>
            </a:prstGeom>
            <a:noFill/>
            <a:ln w="9525" cap="flat" cmpd="sng">
              <a:solidFill>
                <a:schemeClr val="dk2"/>
              </a:solidFill>
              <a:prstDash val="solid"/>
              <a:round/>
              <a:headEnd type="none" w="med" len="med"/>
              <a:tailEnd type="triangle" w="med" len="med"/>
            </a:ln>
          </p:spPr>
        </p:cxnSp>
        <p:sp>
          <p:nvSpPr>
            <p:cNvPr id="77" name="Google Shape;77;p15"/>
            <p:cNvSpPr txBox="1"/>
            <p:nvPr/>
          </p:nvSpPr>
          <p:spPr>
            <a:xfrm>
              <a:off x="4407175" y="1779925"/>
              <a:ext cx="1664400" cy="461700"/>
            </a:xfrm>
            <a:prstGeom prst="rect">
              <a:avLst/>
            </a:prstGeom>
            <a:solidFill>
              <a:schemeClr val="lt1"/>
            </a:solidFill>
            <a:ln>
              <a:noFill/>
            </a:ln>
          </p:spPr>
          <p:txBody>
            <a:bodyPr spcFirstLastPara="1" wrap="square" lIns="91425" tIns="91425" rIns="91425" bIns="91425" anchor="t" anchorCtr="0">
              <a:spAutoFit/>
            </a:bodyPr>
            <a:lstStyle/>
            <a:p>
              <a:r>
                <a:rPr lang="en" sz="900"/>
                <a:t>Multiple reference links now processed.  ~99% compliant.</a:t>
              </a:r>
              <a:endParaRPr sz="900"/>
            </a:p>
          </p:txBody>
        </p:sp>
        <p:cxnSp>
          <p:nvCxnSpPr>
            <p:cNvPr id="78" name="Google Shape;78;p15"/>
            <p:cNvCxnSpPr>
              <a:stCxn id="79" idx="3"/>
            </p:cNvCxnSpPr>
            <p:nvPr/>
          </p:nvCxnSpPr>
          <p:spPr>
            <a:xfrm>
              <a:off x="6139375" y="4938200"/>
              <a:ext cx="297600" cy="79500"/>
            </a:xfrm>
            <a:prstGeom prst="straightConnector1">
              <a:avLst/>
            </a:prstGeom>
            <a:noFill/>
            <a:ln w="9525" cap="flat" cmpd="sng">
              <a:solidFill>
                <a:schemeClr val="dk2"/>
              </a:solidFill>
              <a:prstDash val="solid"/>
              <a:round/>
              <a:headEnd type="none" w="med" len="med"/>
              <a:tailEnd type="triangle" w="med" len="med"/>
            </a:ln>
          </p:spPr>
        </p:cxnSp>
        <p:sp>
          <p:nvSpPr>
            <p:cNvPr id="79" name="Google Shape;79;p15"/>
            <p:cNvSpPr txBox="1"/>
            <p:nvPr/>
          </p:nvSpPr>
          <p:spPr>
            <a:xfrm>
              <a:off x="4407175" y="4707350"/>
              <a:ext cx="1732200" cy="461700"/>
            </a:xfrm>
            <a:prstGeom prst="rect">
              <a:avLst/>
            </a:prstGeom>
            <a:solidFill>
              <a:schemeClr val="lt1"/>
            </a:solidFill>
            <a:ln>
              <a:noFill/>
            </a:ln>
          </p:spPr>
          <p:txBody>
            <a:bodyPr spcFirstLastPara="1" wrap="square" lIns="91425" tIns="91425" rIns="91425" bIns="91425" anchor="t" anchorCtr="0">
              <a:spAutoFit/>
            </a:bodyPr>
            <a:lstStyle/>
            <a:p>
              <a:r>
                <a:rPr lang="en" sz="900"/>
                <a:t>Loss of reaction wheel on sole remaining satellite, FM 85</a:t>
              </a:r>
              <a:endParaRPr sz="900"/>
            </a:p>
          </p:txBody>
        </p:sp>
      </p:grpSp>
      <p:sp>
        <p:nvSpPr>
          <p:cNvPr id="16" name="Title 1">
            <a:extLst>
              <a:ext uri="{FF2B5EF4-FFF2-40B4-BE49-F238E27FC236}">
                <a16:creationId xmlns:a16="http://schemas.microsoft.com/office/drawing/2014/main" id="{45E22C30-9FDE-5DF8-7846-54E8C57C7A1A}"/>
              </a:ext>
            </a:extLst>
          </p:cNvPr>
          <p:cNvSpPr txBox="1">
            <a:spLocks/>
          </p:cNvSpPr>
          <p:nvPr/>
        </p:nvSpPr>
        <p:spPr>
          <a:xfrm>
            <a:off x="628650" y="0"/>
            <a:ext cx="7886700" cy="704995"/>
          </a:xfrm>
          <a:prstGeom prst="rect">
            <a:avLst/>
          </a:prstGeom>
          <a:noFill/>
          <a:ln>
            <a:noFill/>
          </a:ln>
        </p:spPr>
        <p:txBody>
          <a:bodyPr spcFirstLastPara="1" wrap="square" lIns="91425" tIns="91425" rIns="91425" bIns="91425" anchor="t" anchorCtr="0">
            <a:normAutofit fontScale="77500" lnSpcReduction="2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99D8"/>
              </a:buClr>
              <a:buSzPts val="2800"/>
              <a:buFont typeface="Arial"/>
              <a:buNone/>
              <a:defRPr sz="3200" b="1" i="0" u="none" strike="noStrike" cap="none">
                <a:solidFill>
                  <a:srgbClr val="0099D8"/>
                </a:solidFill>
                <a:latin typeface="Arial"/>
                <a:ea typeface="Arial"/>
                <a:cs typeface="Arial"/>
                <a:sym typeface="Arial"/>
              </a:defRPr>
            </a:lvl1pPr>
            <a:lvl2pPr marR="0" lvl="1"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2800"/>
              <a:buFont typeface="Arial"/>
              <a:buNone/>
              <a:defRPr sz="1800" b="0" i="0" u="none" strike="noStrike" cap="none">
                <a:solidFill>
                  <a:srgbClr val="000000"/>
                </a:solidFill>
                <a:latin typeface="Arial"/>
                <a:ea typeface="Arial"/>
                <a:cs typeface="Arial"/>
                <a:sym typeface="Arial"/>
              </a:defRPr>
            </a:lvl9pPr>
          </a:lstStyle>
          <a:p>
            <a:pPr algn="ctr"/>
            <a:r>
              <a:rPr lang="en-US" sz="3600" dirty="0">
                <a:solidFill>
                  <a:srgbClr val="002060"/>
                </a:solidFill>
                <a:latin typeface="Calibri" panose="020F0502020204030204" pitchFamily="34" charset="0"/>
                <a:cs typeface="Calibri" panose="020F0502020204030204" pitchFamily="34" charset="0"/>
              </a:rPr>
              <a:t>Comm RO Delivery Performance Summary</a:t>
            </a:r>
          </a:p>
          <a:p>
            <a:pPr algn="ctr"/>
            <a:r>
              <a:rPr lang="en-US" sz="1400" i="1" dirty="0">
                <a:solidFill>
                  <a:srgbClr val="002060"/>
                </a:solidFill>
                <a:latin typeface="Calibri" panose="020F0502020204030204" pitchFamily="34" charset="0"/>
                <a:cs typeface="Calibri" panose="020F0502020204030204" pitchFamily="34" charset="0"/>
              </a:rPr>
              <a:t>As of 6/21/2022</a:t>
            </a:r>
            <a:endParaRPr lang="en-US" sz="1500" i="1" dirty="0">
              <a:solidFill>
                <a:srgbClr val="002060"/>
              </a:solidFill>
              <a:latin typeface="Calibri" panose="020F0502020204030204" pitchFamily="34" charset="0"/>
              <a:cs typeface="Calibri" panose="020F050202020403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oogle Shape;592;g112b0c42af8_1_43">
            <a:extLst>
              <a:ext uri="{FF2B5EF4-FFF2-40B4-BE49-F238E27FC236}">
                <a16:creationId xmlns:a16="http://schemas.microsoft.com/office/drawing/2014/main" id="{1C3CB940-76A5-1800-4408-3DCD0CC1D2DA}"/>
              </a:ext>
            </a:extLst>
          </p:cNvPr>
          <p:cNvGraphicFramePr/>
          <p:nvPr>
            <p:extLst>
              <p:ext uri="{D42A27DB-BD31-4B8C-83A1-F6EECF244321}">
                <p14:modId xmlns:p14="http://schemas.microsoft.com/office/powerpoint/2010/main" val="3430546424"/>
              </p:ext>
            </p:extLst>
          </p:nvPr>
        </p:nvGraphicFramePr>
        <p:xfrm>
          <a:off x="759125" y="741872"/>
          <a:ext cx="7781025" cy="5581287"/>
        </p:xfrm>
        <a:graphic>
          <a:graphicData uri="http://schemas.openxmlformats.org/drawingml/2006/table">
            <a:tbl>
              <a:tblPr>
                <a:noFill/>
              </a:tblPr>
              <a:tblGrid>
                <a:gridCol w="4009098">
                  <a:extLst>
                    <a:ext uri="{9D8B030D-6E8A-4147-A177-3AD203B41FA5}">
                      <a16:colId xmlns:a16="http://schemas.microsoft.com/office/drawing/2014/main" val="20000"/>
                    </a:ext>
                  </a:extLst>
                </a:gridCol>
                <a:gridCol w="1937083">
                  <a:extLst>
                    <a:ext uri="{9D8B030D-6E8A-4147-A177-3AD203B41FA5}">
                      <a16:colId xmlns:a16="http://schemas.microsoft.com/office/drawing/2014/main" val="20001"/>
                    </a:ext>
                  </a:extLst>
                </a:gridCol>
                <a:gridCol w="1834844">
                  <a:extLst>
                    <a:ext uri="{9D8B030D-6E8A-4147-A177-3AD203B41FA5}">
                      <a16:colId xmlns:a16="http://schemas.microsoft.com/office/drawing/2014/main" val="20002"/>
                    </a:ext>
                  </a:extLst>
                </a:gridCol>
              </a:tblGrid>
              <a:tr h="372139">
                <a:tc>
                  <a:txBody>
                    <a:bodyPr/>
                    <a:lstStyle/>
                    <a:p>
                      <a:pPr marL="0" marR="0" lvl="0" indent="0" algn="l" rtl="0">
                        <a:lnSpc>
                          <a:spcPct val="115000"/>
                        </a:lnSpc>
                        <a:spcBef>
                          <a:spcPts val="0"/>
                        </a:spcBef>
                        <a:spcAft>
                          <a:spcPts val="0"/>
                        </a:spcAft>
                        <a:buClr>
                          <a:srgbClr val="000000"/>
                        </a:buClr>
                        <a:buSzPts val="2000"/>
                        <a:buFont typeface="Arial"/>
                        <a:buNone/>
                      </a:pPr>
                      <a:r>
                        <a:rPr lang="en-US" sz="1500" b="1" u="none" strike="noStrike" cap="none" dirty="0">
                          <a:solidFill>
                            <a:srgbClr val="FFFFFF"/>
                          </a:solidFill>
                        </a:rPr>
                        <a:t>Missions</a:t>
                      </a:r>
                      <a:endParaRPr sz="1500" b="1" u="none" strike="noStrike" cap="none" dirty="0">
                        <a:solidFill>
                          <a:srgbClr val="FFFFFF"/>
                        </a:solidFill>
                      </a:endParaRPr>
                    </a:p>
                  </a:txBody>
                  <a:tcPr marL="68588" marR="68588" marT="34294" marB="34294">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38100" cap="flat" cmpd="sng" algn="ctr">
                      <a:solidFill>
                        <a:srgbClr val="FFFFFF"/>
                      </a:solidFill>
                      <a:prstDash val="solid"/>
                      <a:round/>
                      <a:headEnd type="none" w="sm" len="sm"/>
                      <a:tailEnd type="none" w="sm" len="sm"/>
                    </a:lnB>
                    <a:solidFill>
                      <a:srgbClr val="4F81BD"/>
                    </a:solidFill>
                  </a:tcPr>
                </a:tc>
                <a:tc>
                  <a:txBody>
                    <a:bodyPr/>
                    <a:lstStyle/>
                    <a:p>
                      <a:pPr marL="0" marR="0" lvl="0" indent="0" algn="ctr" rtl="0">
                        <a:lnSpc>
                          <a:spcPct val="115000"/>
                        </a:lnSpc>
                        <a:spcBef>
                          <a:spcPts val="0"/>
                        </a:spcBef>
                        <a:spcAft>
                          <a:spcPts val="0"/>
                        </a:spcAft>
                        <a:buClr>
                          <a:srgbClr val="000000"/>
                        </a:buClr>
                        <a:buSzPts val="2000"/>
                        <a:buFont typeface="Arial"/>
                        <a:buNone/>
                      </a:pPr>
                      <a:r>
                        <a:rPr lang="en-US" sz="1500" b="1" u="none" strike="noStrike" cap="none" dirty="0">
                          <a:solidFill>
                            <a:srgbClr val="FFFFFF"/>
                          </a:solidFill>
                        </a:rPr>
                        <a:t>Daily </a:t>
                      </a:r>
                      <a:r>
                        <a:rPr lang="en-US" sz="1500" b="1" u="none" strike="noStrike" cap="none" dirty="0" err="1">
                          <a:solidFill>
                            <a:srgbClr val="FFFFFF"/>
                          </a:solidFill>
                        </a:rPr>
                        <a:t>Occs</a:t>
                      </a:r>
                      <a:r>
                        <a:rPr lang="en-US" sz="1500" b="1" u="none" strike="noStrike" cap="none" dirty="0">
                          <a:solidFill>
                            <a:srgbClr val="FFFFFF"/>
                          </a:solidFill>
                        </a:rPr>
                        <a:t>.</a:t>
                      </a:r>
                      <a:endParaRPr sz="1500" b="1" u="none" strike="noStrike" cap="none" dirty="0">
                        <a:solidFill>
                          <a:srgbClr val="FFFFFF"/>
                        </a:solidFill>
                      </a:endParaRPr>
                    </a:p>
                  </a:txBody>
                  <a:tcPr marL="68588" marR="68588" marT="34294" marB="34294">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38100" cap="flat" cmpd="sng" algn="ctr">
                      <a:solidFill>
                        <a:srgbClr val="FFFFFF"/>
                      </a:solidFill>
                      <a:prstDash val="solid"/>
                      <a:round/>
                      <a:headEnd type="none" w="sm" len="sm"/>
                      <a:tailEnd type="none" w="sm" len="sm"/>
                    </a:lnB>
                    <a:solidFill>
                      <a:srgbClr val="4F81BD"/>
                    </a:solidFill>
                  </a:tcPr>
                </a:tc>
                <a:tc>
                  <a:txBody>
                    <a:bodyPr/>
                    <a:lstStyle/>
                    <a:p>
                      <a:pPr marL="0" marR="0" lvl="0" indent="0" algn="ctr" rtl="0">
                        <a:lnSpc>
                          <a:spcPct val="115000"/>
                        </a:lnSpc>
                        <a:spcBef>
                          <a:spcPts val="0"/>
                        </a:spcBef>
                        <a:spcAft>
                          <a:spcPts val="0"/>
                        </a:spcAft>
                        <a:buClr>
                          <a:srgbClr val="000000"/>
                        </a:buClr>
                        <a:buSzPts val="2000"/>
                        <a:buFont typeface="Arial"/>
                        <a:buNone/>
                      </a:pPr>
                      <a:r>
                        <a:rPr lang="en-US" sz="1500" b="1" u="none" strike="noStrike" cap="none">
                          <a:solidFill>
                            <a:srgbClr val="FFFFFF"/>
                          </a:solidFill>
                        </a:rPr>
                        <a:t>%</a:t>
                      </a:r>
                      <a:endParaRPr sz="1500" b="1" u="none" strike="noStrike" cap="none">
                        <a:solidFill>
                          <a:srgbClr val="FFFFFF"/>
                        </a:solidFill>
                      </a:endParaRPr>
                    </a:p>
                  </a:txBody>
                  <a:tcPr marL="68588" marR="68588" marT="34294" marB="34294">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38100" cap="flat" cmpd="sng" algn="ctr">
                      <a:solidFill>
                        <a:srgbClr val="FFFFFF"/>
                      </a:solidFill>
                      <a:prstDash val="solid"/>
                      <a:round/>
                      <a:headEnd type="none" w="sm" len="sm"/>
                      <a:tailEnd type="none" w="sm" len="sm"/>
                    </a:lnB>
                    <a:solidFill>
                      <a:srgbClr val="4F81BD"/>
                    </a:solidFill>
                  </a:tcPr>
                </a:tc>
                <a:extLst>
                  <a:ext uri="{0D108BD9-81ED-4DB2-BD59-A6C34878D82A}">
                    <a16:rowId xmlns:a16="http://schemas.microsoft.com/office/drawing/2014/main" val="10000"/>
                  </a:ext>
                </a:extLst>
              </a:tr>
              <a:tr h="372082">
                <a:tc>
                  <a:txBody>
                    <a:bodyPr/>
                    <a:lstStyle/>
                    <a:p>
                      <a:pPr marL="0" marR="0" lvl="0" indent="0" algn="l" rtl="0">
                        <a:lnSpc>
                          <a:spcPct val="115000"/>
                        </a:lnSpc>
                        <a:spcBef>
                          <a:spcPts val="0"/>
                        </a:spcBef>
                        <a:spcAft>
                          <a:spcPts val="0"/>
                        </a:spcAft>
                        <a:buClr>
                          <a:srgbClr val="000000"/>
                        </a:buClr>
                        <a:buSzPts val="2000"/>
                        <a:buFont typeface="Arial"/>
                        <a:buNone/>
                      </a:pPr>
                      <a:r>
                        <a:rPr lang="en-US" sz="1500" b="1" u="none" strike="noStrike" cap="none" dirty="0"/>
                        <a:t>SPIRE*</a:t>
                      </a:r>
                      <a:endParaRPr sz="1500" b="1" u="none" strike="noStrike" cap="none" dirty="0"/>
                    </a:p>
                  </a:txBody>
                  <a:tcPr marL="68588" marR="68588" marT="34294" marB="34294">
                    <a:lnL w="12650" cap="flat" cmpd="sng">
                      <a:solidFill>
                        <a:srgbClr val="FFFFFF"/>
                      </a:solidFill>
                      <a:prstDash val="solid"/>
                      <a:round/>
                      <a:headEnd type="none" w="sm" len="sm"/>
                      <a:tailEnd type="none" w="sm" len="sm"/>
                    </a:lnL>
                    <a:lnR w="12650" cap="flat" cmpd="sng" algn="ctr">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lgn="ctr">
                      <a:solidFill>
                        <a:srgbClr val="FFFFFF"/>
                      </a:solidFill>
                      <a:prstDash val="solid"/>
                      <a:round/>
                      <a:headEnd type="none" w="sm" len="sm"/>
                      <a:tailEnd type="none" w="sm" len="sm"/>
                    </a:lnB>
                    <a:solidFill>
                      <a:srgbClr val="D0D8E8"/>
                    </a:solidFill>
                  </a:tcPr>
                </a:tc>
                <a:tc>
                  <a:txBody>
                    <a:bodyPr/>
                    <a:lstStyle/>
                    <a:p>
                      <a:pPr marL="0" marR="0" lvl="0" indent="0" algn="ctr" rtl="0">
                        <a:lnSpc>
                          <a:spcPct val="115000"/>
                        </a:lnSpc>
                        <a:spcBef>
                          <a:spcPts val="0"/>
                        </a:spcBef>
                        <a:spcAft>
                          <a:spcPts val="0"/>
                        </a:spcAft>
                        <a:buClr>
                          <a:srgbClr val="000000"/>
                        </a:buClr>
                        <a:buSzPts val="2000"/>
                        <a:buFont typeface="Arial"/>
                        <a:buNone/>
                      </a:pPr>
                      <a:r>
                        <a:rPr lang="en-US" sz="1500" b="1" u="none" strike="noStrike" cap="none" dirty="0"/>
                        <a:t>7,241</a:t>
                      </a:r>
                      <a:endParaRPr sz="1500" b="1" u="none" strike="noStrike" cap="none" dirty="0"/>
                    </a:p>
                  </a:txBody>
                  <a:tcPr marL="68588" marR="68588" marT="34294" marB="34294">
                    <a:lnL w="12650" cap="flat" cmpd="sng" algn="ctr">
                      <a:solidFill>
                        <a:srgbClr val="FFFFFF"/>
                      </a:solidFill>
                      <a:prstDash val="solid"/>
                      <a:round/>
                      <a:headEnd type="none" w="sm" len="sm"/>
                      <a:tailEnd type="none" w="sm" len="sm"/>
                    </a:lnL>
                    <a:lnR w="12650" cap="flat" cmpd="sng" algn="ctr">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lgn="ctr">
                      <a:solidFill>
                        <a:srgbClr val="FFFFFF"/>
                      </a:solidFill>
                      <a:prstDash val="solid"/>
                      <a:round/>
                      <a:headEnd type="none" w="sm" len="sm"/>
                      <a:tailEnd type="none" w="sm" len="sm"/>
                    </a:lnB>
                    <a:solidFill>
                      <a:srgbClr val="D0D8E8"/>
                    </a:solidFill>
                  </a:tcPr>
                </a:tc>
                <a:tc>
                  <a:txBody>
                    <a:bodyPr/>
                    <a:lstStyle/>
                    <a:p>
                      <a:pPr marL="0" marR="0" lvl="0" indent="0" algn="ctr" rtl="0">
                        <a:lnSpc>
                          <a:spcPct val="115000"/>
                        </a:lnSpc>
                        <a:spcBef>
                          <a:spcPts val="0"/>
                        </a:spcBef>
                        <a:spcAft>
                          <a:spcPts val="0"/>
                        </a:spcAft>
                        <a:buClr>
                          <a:srgbClr val="000000"/>
                        </a:buClr>
                        <a:buSzPts val="2000"/>
                        <a:buFont typeface="Arial"/>
                        <a:buNone/>
                      </a:pPr>
                      <a:r>
                        <a:rPr lang="en-US" sz="1500" b="1" u="none" strike="noStrike" cap="none" dirty="0"/>
                        <a:t>49%</a:t>
                      </a:r>
                      <a:endParaRPr sz="1500" b="1" u="none" strike="noStrike" cap="none" dirty="0"/>
                    </a:p>
                  </a:txBody>
                  <a:tcPr marL="68588" marR="68588" marT="34294" marB="34294">
                    <a:lnL w="12650" cap="flat" cmpd="sng" algn="ctr">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38100" cap="flat" cmpd="sng">
                      <a:solidFill>
                        <a:srgbClr val="FFFFFF"/>
                      </a:solidFill>
                      <a:prstDash val="solid"/>
                      <a:round/>
                      <a:headEnd type="none" w="sm" len="sm"/>
                      <a:tailEnd type="none" w="sm" len="sm"/>
                    </a:lnT>
                    <a:lnB w="38100" cap="flat" cmpd="sng" algn="ctr">
                      <a:solidFill>
                        <a:srgbClr val="FFFFFF"/>
                      </a:solidFill>
                      <a:prstDash val="solid"/>
                      <a:round/>
                      <a:headEnd type="none" w="sm" len="sm"/>
                      <a:tailEnd type="none" w="sm" len="sm"/>
                    </a:lnB>
                    <a:solidFill>
                      <a:srgbClr val="D0D8E8"/>
                    </a:solidFill>
                  </a:tcPr>
                </a:tc>
                <a:extLst>
                  <a:ext uri="{0D108BD9-81ED-4DB2-BD59-A6C34878D82A}">
                    <a16:rowId xmlns:a16="http://schemas.microsoft.com/office/drawing/2014/main" val="2144420511"/>
                  </a:ext>
                </a:extLst>
              </a:tr>
              <a:tr h="372082">
                <a:tc>
                  <a:txBody>
                    <a:bodyPr/>
                    <a:lstStyle/>
                    <a:p>
                      <a:pPr marL="0" marR="0" lvl="0" indent="0" algn="l" rtl="0">
                        <a:lnSpc>
                          <a:spcPct val="115000"/>
                        </a:lnSpc>
                        <a:spcBef>
                          <a:spcPts val="0"/>
                        </a:spcBef>
                        <a:spcAft>
                          <a:spcPts val="0"/>
                        </a:spcAft>
                        <a:buClr>
                          <a:srgbClr val="000000"/>
                        </a:buClr>
                        <a:buSzPts val="2000"/>
                        <a:buFont typeface="Arial"/>
                        <a:buNone/>
                      </a:pPr>
                      <a:r>
                        <a:rPr lang="en-US" sz="1500" b="1" u="none" strike="noStrike" cap="none" dirty="0"/>
                        <a:t>COSMIC-2*</a:t>
                      </a:r>
                      <a:endParaRPr sz="1500" b="1" u="none" strike="noStrike" cap="none" dirty="0"/>
                    </a:p>
                  </a:txBody>
                  <a:tcPr marL="68588" marR="68588" marT="34294" marB="34294">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38100" cap="flat" cmpd="sng" algn="ctr">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0D8E8"/>
                    </a:solidFill>
                  </a:tcPr>
                </a:tc>
                <a:tc>
                  <a:txBody>
                    <a:bodyPr/>
                    <a:lstStyle/>
                    <a:p>
                      <a:pPr marL="0" marR="0" lvl="0" indent="0" algn="ctr" rtl="0">
                        <a:lnSpc>
                          <a:spcPct val="115000"/>
                        </a:lnSpc>
                        <a:spcBef>
                          <a:spcPts val="0"/>
                        </a:spcBef>
                        <a:spcAft>
                          <a:spcPts val="0"/>
                        </a:spcAft>
                        <a:buClr>
                          <a:srgbClr val="000000"/>
                        </a:buClr>
                        <a:buSzPts val="2000"/>
                        <a:buFont typeface="Arial"/>
                        <a:buNone/>
                      </a:pPr>
                      <a:r>
                        <a:rPr lang="en-US" sz="1500" b="1" u="none" strike="noStrike" cap="none" dirty="0"/>
                        <a:t>5,998</a:t>
                      </a:r>
                      <a:endParaRPr sz="1500" b="1" u="none" strike="noStrike" cap="none" dirty="0"/>
                    </a:p>
                  </a:txBody>
                  <a:tcPr marL="68588" marR="68588" marT="34294" marB="34294">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38100" cap="flat" cmpd="sng" algn="ctr">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0D8E8"/>
                    </a:solidFill>
                  </a:tcPr>
                </a:tc>
                <a:tc>
                  <a:txBody>
                    <a:bodyPr/>
                    <a:lstStyle/>
                    <a:p>
                      <a:pPr marL="0" marR="0" lvl="0" indent="0" algn="ctr" rtl="0">
                        <a:lnSpc>
                          <a:spcPct val="115000"/>
                        </a:lnSpc>
                        <a:spcBef>
                          <a:spcPts val="0"/>
                        </a:spcBef>
                        <a:spcAft>
                          <a:spcPts val="0"/>
                        </a:spcAft>
                        <a:buClr>
                          <a:srgbClr val="000000"/>
                        </a:buClr>
                        <a:buSzPts val="2000"/>
                        <a:buFont typeface="Arial"/>
                        <a:buNone/>
                      </a:pPr>
                      <a:r>
                        <a:rPr lang="en-US" sz="1500" b="1" u="none" strike="noStrike" cap="none" dirty="0"/>
                        <a:t>40%</a:t>
                      </a:r>
                      <a:endParaRPr sz="1500" b="1" u="none" strike="noStrike" cap="none" dirty="0"/>
                    </a:p>
                  </a:txBody>
                  <a:tcPr marL="68588" marR="68588" marT="34294" marB="34294">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38100" cap="flat" cmpd="sng" algn="ctr">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0D8E8"/>
                    </a:solidFill>
                  </a:tcPr>
                </a:tc>
                <a:extLst>
                  <a:ext uri="{0D108BD9-81ED-4DB2-BD59-A6C34878D82A}">
                    <a16:rowId xmlns:a16="http://schemas.microsoft.com/office/drawing/2014/main" val="10001"/>
                  </a:ext>
                </a:extLst>
              </a:tr>
              <a:tr h="372082">
                <a:tc>
                  <a:txBody>
                    <a:bodyPr/>
                    <a:lstStyle/>
                    <a:p>
                      <a:pPr marL="0" marR="0" lvl="0" indent="0" algn="l" rtl="0">
                        <a:lnSpc>
                          <a:spcPct val="115000"/>
                        </a:lnSpc>
                        <a:spcBef>
                          <a:spcPts val="0"/>
                        </a:spcBef>
                        <a:spcAft>
                          <a:spcPts val="0"/>
                        </a:spcAft>
                        <a:buClr>
                          <a:srgbClr val="000000"/>
                        </a:buClr>
                        <a:buSzPts val="2000"/>
                        <a:buFont typeface="Arial"/>
                        <a:buNone/>
                      </a:pPr>
                      <a:r>
                        <a:rPr lang="en-US" sz="1500" b="1" u="none" strike="noStrike" cap="none" dirty="0"/>
                        <a:t>METOPA*</a:t>
                      </a:r>
                      <a:endParaRPr sz="1500" b="1" u="none" strike="noStrike" cap="none" dirty="0"/>
                    </a:p>
                  </a:txBody>
                  <a:tcPr marL="68588" marR="68588" marT="34294" marB="34294">
                    <a:lnL w="12650" cap="flat" cmpd="sng">
                      <a:solidFill>
                        <a:srgbClr val="FFFFFF"/>
                      </a:solidFill>
                      <a:prstDash val="solid"/>
                      <a:round/>
                      <a:headEnd type="none" w="sm" len="sm"/>
                      <a:tailEnd type="none" w="sm" len="sm"/>
                    </a:lnL>
                    <a:lnR w="12650" cap="flat" cmpd="sng" algn="ctr">
                      <a:solidFill>
                        <a:srgbClr val="FFFFFF"/>
                      </a:solidFill>
                      <a:prstDash val="solid"/>
                      <a:round/>
                      <a:headEnd type="none" w="sm" len="sm"/>
                      <a:tailEnd type="none" w="sm" len="sm"/>
                    </a:lnR>
                    <a:lnT w="12650" cap="flat" cmpd="sng" algn="ctr">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0D8E8"/>
                    </a:solidFill>
                  </a:tcPr>
                </a:tc>
                <a:tc>
                  <a:txBody>
                    <a:bodyPr/>
                    <a:lstStyle/>
                    <a:p>
                      <a:pPr marL="0" marR="0" lvl="0" indent="0" algn="ctr" rtl="0">
                        <a:lnSpc>
                          <a:spcPct val="115000"/>
                        </a:lnSpc>
                        <a:spcBef>
                          <a:spcPts val="0"/>
                        </a:spcBef>
                        <a:spcAft>
                          <a:spcPts val="0"/>
                        </a:spcAft>
                        <a:buClr>
                          <a:srgbClr val="000000"/>
                        </a:buClr>
                        <a:buSzPts val="2000"/>
                        <a:buFont typeface="Arial"/>
                        <a:buNone/>
                      </a:pPr>
                      <a:r>
                        <a:rPr lang="en-US" sz="1500" b="1" u="none" strike="noStrike" cap="none" dirty="0"/>
                        <a:t>592</a:t>
                      </a:r>
                      <a:endParaRPr sz="1500" b="1" u="none" strike="noStrike" cap="none" dirty="0"/>
                    </a:p>
                  </a:txBody>
                  <a:tcPr marL="68588" marR="68588" marT="34294" marB="34294">
                    <a:lnL w="12650" cap="flat" cmpd="sng" algn="ctr">
                      <a:solidFill>
                        <a:srgbClr val="FFFFFF"/>
                      </a:solidFill>
                      <a:prstDash val="solid"/>
                      <a:round/>
                      <a:headEnd type="none" w="sm" len="sm"/>
                      <a:tailEnd type="none" w="sm" len="sm"/>
                    </a:lnL>
                    <a:lnR w="12650" cap="flat" cmpd="sng" algn="ctr">
                      <a:solidFill>
                        <a:srgbClr val="FFFFFF"/>
                      </a:solidFill>
                      <a:prstDash val="solid"/>
                      <a:round/>
                      <a:headEnd type="none" w="sm" len="sm"/>
                      <a:tailEnd type="none" w="sm" len="sm"/>
                    </a:lnR>
                    <a:lnT w="12650" cap="flat" cmpd="sng" algn="ctr">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0D8E8"/>
                    </a:solidFill>
                  </a:tcPr>
                </a:tc>
                <a:tc>
                  <a:txBody>
                    <a:bodyPr/>
                    <a:lstStyle/>
                    <a:p>
                      <a:pPr marL="0" marR="0" lvl="0" indent="0" algn="ctr" rtl="0">
                        <a:lnSpc>
                          <a:spcPct val="115000"/>
                        </a:lnSpc>
                        <a:spcBef>
                          <a:spcPts val="0"/>
                        </a:spcBef>
                        <a:spcAft>
                          <a:spcPts val="0"/>
                        </a:spcAft>
                        <a:buClr>
                          <a:srgbClr val="000000"/>
                        </a:buClr>
                        <a:buSzPts val="2000"/>
                        <a:buFont typeface="Arial"/>
                        <a:buNone/>
                      </a:pPr>
                      <a:r>
                        <a:rPr lang="en-US" sz="1500" b="1" u="none" strike="noStrike" cap="none" dirty="0"/>
                        <a:t>4%</a:t>
                      </a:r>
                      <a:endParaRPr sz="1500" b="1" u="none" strike="noStrike" cap="none" dirty="0"/>
                    </a:p>
                  </a:txBody>
                  <a:tcPr marL="68588" marR="68588" marT="34294" marB="34294">
                    <a:lnL w="12650" cap="flat" cmpd="sng" algn="ctr">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lgn="ctr">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0D8E8"/>
                    </a:solidFill>
                  </a:tcPr>
                </a:tc>
                <a:extLst>
                  <a:ext uri="{0D108BD9-81ED-4DB2-BD59-A6C34878D82A}">
                    <a16:rowId xmlns:a16="http://schemas.microsoft.com/office/drawing/2014/main" val="10003"/>
                  </a:ext>
                </a:extLst>
              </a:tr>
              <a:tr h="372082">
                <a:tc>
                  <a:txBody>
                    <a:bodyPr/>
                    <a:lstStyle/>
                    <a:p>
                      <a:pPr marL="0" marR="0" lvl="0" indent="0" algn="l" rtl="0">
                        <a:lnSpc>
                          <a:spcPct val="115000"/>
                        </a:lnSpc>
                        <a:spcBef>
                          <a:spcPts val="0"/>
                        </a:spcBef>
                        <a:spcAft>
                          <a:spcPts val="0"/>
                        </a:spcAft>
                        <a:buClr>
                          <a:srgbClr val="000000"/>
                        </a:buClr>
                        <a:buSzPts val="2000"/>
                        <a:buFont typeface="Arial"/>
                        <a:buNone/>
                      </a:pPr>
                      <a:r>
                        <a:rPr lang="en-US" sz="1500" b="1" u="none" strike="noStrike" cap="none" dirty="0"/>
                        <a:t>METOPC*</a:t>
                      </a:r>
                      <a:endParaRPr sz="1500" b="1" u="none" strike="noStrike" cap="none" dirty="0"/>
                    </a:p>
                  </a:txBody>
                  <a:tcPr marL="68588" marR="68588" marT="34294" marB="34294">
                    <a:lnL w="12650" cap="flat" cmpd="sng">
                      <a:solidFill>
                        <a:srgbClr val="FFFFFF"/>
                      </a:solidFill>
                      <a:prstDash val="solid"/>
                      <a:round/>
                      <a:headEnd type="none" w="sm" len="sm"/>
                      <a:tailEnd type="none" w="sm" len="sm"/>
                    </a:lnL>
                    <a:lnR w="12650" cap="flat" cmpd="sng" algn="ctr">
                      <a:solidFill>
                        <a:srgbClr val="FFFFFF"/>
                      </a:solidFill>
                      <a:prstDash val="solid"/>
                      <a:round/>
                      <a:headEnd type="none" w="sm" len="sm"/>
                      <a:tailEnd type="none" w="sm" len="sm"/>
                    </a:lnR>
                    <a:lnT w="12650" cap="flat" cmpd="sng" algn="ctr">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0D8E8"/>
                    </a:solidFill>
                  </a:tcPr>
                </a:tc>
                <a:tc>
                  <a:txBody>
                    <a:bodyPr/>
                    <a:lstStyle/>
                    <a:p>
                      <a:pPr marL="0" marR="0" lvl="0" indent="0" algn="ctr" rtl="0">
                        <a:lnSpc>
                          <a:spcPct val="115000"/>
                        </a:lnSpc>
                        <a:spcBef>
                          <a:spcPts val="0"/>
                        </a:spcBef>
                        <a:spcAft>
                          <a:spcPts val="0"/>
                        </a:spcAft>
                        <a:buClr>
                          <a:srgbClr val="000000"/>
                        </a:buClr>
                        <a:buSzPts val="2000"/>
                        <a:buFont typeface="Arial"/>
                        <a:buNone/>
                      </a:pPr>
                      <a:r>
                        <a:rPr lang="en-US" sz="1500" b="1" u="none" strike="noStrike" cap="none" dirty="0"/>
                        <a:t>568</a:t>
                      </a:r>
                      <a:endParaRPr sz="1500" b="1" u="none" strike="noStrike" cap="none" dirty="0"/>
                    </a:p>
                  </a:txBody>
                  <a:tcPr marL="68588" marR="68588" marT="34294" marB="34294">
                    <a:lnL w="12650" cap="flat" cmpd="sng" algn="ctr">
                      <a:solidFill>
                        <a:srgbClr val="FFFFFF"/>
                      </a:solidFill>
                      <a:prstDash val="solid"/>
                      <a:round/>
                      <a:headEnd type="none" w="sm" len="sm"/>
                      <a:tailEnd type="none" w="sm" len="sm"/>
                    </a:lnL>
                    <a:lnR w="12650" cap="flat" cmpd="sng" algn="ctr">
                      <a:solidFill>
                        <a:srgbClr val="FFFFFF"/>
                      </a:solidFill>
                      <a:prstDash val="solid"/>
                      <a:round/>
                      <a:headEnd type="none" w="sm" len="sm"/>
                      <a:tailEnd type="none" w="sm" len="sm"/>
                    </a:lnR>
                    <a:lnT w="12650" cap="flat" cmpd="sng" algn="ctr">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0D8E8"/>
                    </a:solidFill>
                  </a:tcPr>
                </a:tc>
                <a:tc>
                  <a:txBody>
                    <a:bodyPr/>
                    <a:lstStyle/>
                    <a:p>
                      <a:pPr marL="0" marR="0" lvl="0" indent="0" algn="ctr" rtl="0">
                        <a:lnSpc>
                          <a:spcPct val="115000"/>
                        </a:lnSpc>
                        <a:spcBef>
                          <a:spcPts val="0"/>
                        </a:spcBef>
                        <a:spcAft>
                          <a:spcPts val="0"/>
                        </a:spcAft>
                        <a:buClr>
                          <a:srgbClr val="000000"/>
                        </a:buClr>
                        <a:buSzPts val="2000"/>
                        <a:buFont typeface="Arial"/>
                        <a:buNone/>
                      </a:pPr>
                      <a:r>
                        <a:rPr lang="en-US" sz="1500" b="1" u="none" strike="noStrike" cap="none" dirty="0"/>
                        <a:t>4%</a:t>
                      </a:r>
                      <a:endParaRPr sz="1500" b="1" u="none" strike="noStrike" cap="none" dirty="0"/>
                    </a:p>
                  </a:txBody>
                  <a:tcPr marL="68588" marR="68588" marT="34294" marB="34294">
                    <a:lnL w="12650" cap="flat" cmpd="sng" algn="ctr">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lgn="ctr">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0D8E8"/>
                    </a:solidFill>
                  </a:tcPr>
                </a:tc>
                <a:extLst>
                  <a:ext uri="{0D108BD9-81ED-4DB2-BD59-A6C34878D82A}">
                    <a16:rowId xmlns:a16="http://schemas.microsoft.com/office/drawing/2014/main" val="896293516"/>
                  </a:ext>
                </a:extLst>
              </a:tr>
              <a:tr h="372082">
                <a:tc>
                  <a:txBody>
                    <a:bodyPr/>
                    <a:lstStyle/>
                    <a:p>
                      <a:pPr marL="0" marR="0" lvl="0" indent="0" algn="l" rtl="0">
                        <a:lnSpc>
                          <a:spcPct val="115000"/>
                        </a:lnSpc>
                        <a:spcBef>
                          <a:spcPts val="0"/>
                        </a:spcBef>
                        <a:spcAft>
                          <a:spcPts val="0"/>
                        </a:spcAft>
                        <a:buClr>
                          <a:srgbClr val="000000"/>
                        </a:buClr>
                        <a:buSzPts val="2000"/>
                        <a:buFont typeface="Arial"/>
                        <a:buNone/>
                      </a:pPr>
                      <a:r>
                        <a:rPr lang="en-US" sz="1500" b="1" u="none" strike="noStrike" cap="none" dirty="0"/>
                        <a:t>GEOOPTICS*</a:t>
                      </a:r>
                      <a:endParaRPr sz="1500" b="1" u="none" strike="noStrike" cap="none" dirty="0"/>
                    </a:p>
                  </a:txBody>
                  <a:tcPr marL="68588" marR="68588" marT="34294" marB="34294">
                    <a:lnL w="12650" cap="flat" cmpd="sng">
                      <a:solidFill>
                        <a:srgbClr val="FFFFFF"/>
                      </a:solidFill>
                      <a:prstDash val="solid"/>
                      <a:round/>
                      <a:headEnd type="none" w="sm" len="sm"/>
                      <a:tailEnd type="none" w="sm" len="sm"/>
                    </a:lnL>
                    <a:lnR w="12650" cap="flat" cmpd="sng" algn="ctr">
                      <a:solidFill>
                        <a:srgbClr val="FFFFFF"/>
                      </a:solidFill>
                      <a:prstDash val="solid"/>
                      <a:round/>
                      <a:headEnd type="none" w="sm" len="sm"/>
                      <a:tailEnd type="none" w="sm" len="sm"/>
                    </a:lnR>
                    <a:lnT w="12650" cap="flat" cmpd="sng" algn="ctr">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0D8E8"/>
                    </a:solidFill>
                  </a:tcPr>
                </a:tc>
                <a:tc>
                  <a:txBody>
                    <a:bodyPr/>
                    <a:lstStyle/>
                    <a:p>
                      <a:pPr marL="0" marR="0" lvl="0" indent="0" algn="ctr" rtl="0">
                        <a:lnSpc>
                          <a:spcPct val="115000"/>
                        </a:lnSpc>
                        <a:spcBef>
                          <a:spcPts val="0"/>
                        </a:spcBef>
                        <a:spcAft>
                          <a:spcPts val="0"/>
                        </a:spcAft>
                        <a:buClr>
                          <a:srgbClr val="000000"/>
                        </a:buClr>
                        <a:buSzPts val="2000"/>
                        <a:buFont typeface="Arial"/>
                        <a:buNone/>
                      </a:pPr>
                      <a:r>
                        <a:rPr lang="en-US" sz="1500" b="1" u="none" strike="noStrike" cap="none" dirty="0"/>
                        <a:t>322</a:t>
                      </a:r>
                      <a:endParaRPr sz="1500" b="1" u="none" strike="noStrike" cap="none" dirty="0"/>
                    </a:p>
                  </a:txBody>
                  <a:tcPr marL="68588" marR="68588" marT="34294" marB="34294">
                    <a:lnL w="12650" cap="flat" cmpd="sng" algn="ctr">
                      <a:solidFill>
                        <a:srgbClr val="FFFFFF"/>
                      </a:solidFill>
                      <a:prstDash val="solid"/>
                      <a:round/>
                      <a:headEnd type="none" w="sm" len="sm"/>
                      <a:tailEnd type="none" w="sm" len="sm"/>
                    </a:lnL>
                    <a:lnR w="12650" cap="flat" cmpd="sng" algn="ctr">
                      <a:solidFill>
                        <a:srgbClr val="FFFFFF"/>
                      </a:solidFill>
                      <a:prstDash val="solid"/>
                      <a:round/>
                      <a:headEnd type="none" w="sm" len="sm"/>
                      <a:tailEnd type="none" w="sm" len="sm"/>
                    </a:lnR>
                    <a:lnT w="12650" cap="flat" cmpd="sng" algn="ctr">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0D8E8"/>
                    </a:solidFill>
                  </a:tcPr>
                </a:tc>
                <a:tc>
                  <a:txBody>
                    <a:bodyPr/>
                    <a:lstStyle/>
                    <a:p>
                      <a:pPr marL="0" marR="0" lvl="0" indent="0" algn="ctr" rtl="0">
                        <a:lnSpc>
                          <a:spcPct val="115000"/>
                        </a:lnSpc>
                        <a:spcBef>
                          <a:spcPts val="0"/>
                        </a:spcBef>
                        <a:spcAft>
                          <a:spcPts val="0"/>
                        </a:spcAft>
                        <a:buClr>
                          <a:srgbClr val="000000"/>
                        </a:buClr>
                        <a:buSzPts val="2000"/>
                        <a:buFont typeface="Arial"/>
                        <a:buNone/>
                      </a:pPr>
                      <a:r>
                        <a:rPr lang="en-US" sz="1500" b="1" u="none" strike="noStrike" cap="none" dirty="0"/>
                        <a:t>2%</a:t>
                      </a:r>
                      <a:endParaRPr sz="1500" b="1" u="none" strike="noStrike" cap="none" dirty="0"/>
                    </a:p>
                  </a:txBody>
                  <a:tcPr marL="68588" marR="68588" marT="34294" marB="34294">
                    <a:lnL w="12650" cap="flat" cmpd="sng" algn="ctr">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lgn="ctr">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0D8E8"/>
                    </a:solidFill>
                  </a:tcPr>
                </a:tc>
                <a:extLst>
                  <a:ext uri="{0D108BD9-81ED-4DB2-BD59-A6C34878D82A}">
                    <a16:rowId xmlns:a16="http://schemas.microsoft.com/office/drawing/2014/main" val="383751316"/>
                  </a:ext>
                </a:extLst>
              </a:tr>
              <a:tr h="372082">
                <a:tc>
                  <a:txBody>
                    <a:bodyPr/>
                    <a:lstStyle/>
                    <a:p>
                      <a:pPr marL="0" marR="0" lvl="0" indent="0" algn="l" rtl="0">
                        <a:lnSpc>
                          <a:spcPct val="115000"/>
                        </a:lnSpc>
                        <a:spcBef>
                          <a:spcPts val="0"/>
                        </a:spcBef>
                        <a:spcAft>
                          <a:spcPts val="0"/>
                        </a:spcAft>
                        <a:buClr>
                          <a:srgbClr val="000000"/>
                        </a:buClr>
                        <a:buSzPts val="2000"/>
                        <a:buFont typeface="Arial"/>
                        <a:buNone/>
                      </a:pPr>
                      <a:r>
                        <a:rPr lang="en-US" sz="1500" b="1" u="none" strike="noStrike" cap="none" dirty="0"/>
                        <a:t>KOMPSAT-5*</a:t>
                      </a:r>
                      <a:endParaRPr sz="1500" b="1" u="none" strike="noStrike" cap="none" dirty="0"/>
                    </a:p>
                  </a:txBody>
                  <a:tcPr marL="68588" marR="68588" marT="34294" marB="34294">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9EDF4"/>
                    </a:solidFill>
                  </a:tcPr>
                </a:tc>
                <a:tc>
                  <a:txBody>
                    <a:bodyPr/>
                    <a:lstStyle/>
                    <a:p>
                      <a:pPr marL="0" marR="0" lvl="0" indent="0" algn="ctr" rtl="0">
                        <a:lnSpc>
                          <a:spcPct val="115000"/>
                        </a:lnSpc>
                        <a:spcBef>
                          <a:spcPts val="0"/>
                        </a:spcBef>
                        <a:spcAft>
                          <a:spcPts val="0"/>
                        </a:spcAft>
                        <a:buClr>
                          <a:srgbClr val="000000"/>
                        </a:buClr>
                        <a:buSzPts val="2000"/>
                        <a:buFont typeface="Arial"/>
                        <a:buNone/>
                      </a:pPr>
                      <a:r>
                        <a:rPr lang="en-US" sz="1500" b="1" u="none" strike="noStrike" cap="none" dirty="0"/>
                        <a:t>7</a:t>
                      </a:r>
                      <a:endParaRPr sz="1500" b="1" u="none" strike="noStrike" cap="none" dirty="0"/>
                    </a:p>
                  </a:txBody>
                  <a:tcPr marL="68588" marR="68588" marT="34294" marB="34294">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9EDF4"/>
                    </a:solidFill>
                  </a:tcPr>
                </a:tc>
                <a:tc>
                  <a:txBody>
                    <a:bodyPr/>
                    <a:lstStyle/>
                    <a:p>
                      <a:pPr marL="0" marR="0" lvl="0" indent="0" algn="ctr" rtl="0">
                        <a:lnSpc>
                          <a:spcPct val="115000"/>
                        </a:lnSpc>
                        <a:spcBef>
                          <a:spcPts val="0"/>
                        </a:spcBef>
                        <a:spcAft>
                          <a:spcPts val="0"/>
                        </a:spcAft>
                        <a:buClr>
                          <a:srgbClr val="000000"/>
                        </a:buClr>
                        <a:buSzPts val="2000"/>
                        <a:buFont typeface="Arial"/>
                        <a:buNone/>
                      </a:pPr>
                      <a:r>
                        <a:rPr lang="en-US" sz="1500" b="1" u="none" strike="noStrike" cap="none" dirty="0"/>
                        <a:t>1%</a:t>
                      </a:r>
                      <a:endParaRPr sz="1500" b="1" u="none" strike="noStrike" cap="none" dirty="0"/>
                    </a:p>
                  </a:txBody>
                  <a:tcPr marL="68588" marR="68588" marT="34294" marB="34294">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9EDF4"/>
                    </a:solidFill>
                  </a:tcPr>
                </a:tc>
                <a:extLst>
                  <a:ext uri="{0D108BD9-81ED-4DB2-BD59-A6C34878D82A}">
                    <a16:rowId xmlns:a16="http://schemas.microsoft.com/office/drawing/2014/main" val="10004"/>
                  </a:ext>
                </a:extLst>
              </a:tr>
              <a:tr h="372082">
                <a:tc>
                  <a:txBody>
                    <a:bodyPr/>
                    <a:lstStyle/>
                    <a:p>
                      <a:pPr marL="0" marR="0" lvl="0" indent="0" algn="l" rtl="0">
                        <a:lnSpc>
                          <a:spcPct val="115000"/>
                        </a:lnSpc>
                        <a:spcBef>
                          <a:spcPts val="0"/>
                        </a:spcBef>
                        <a:spcAft>
                          <a:spcPts val="0"/>
                        </a:spcAft>
                        <a:buClr>
                          <a:srgbClr val="000000"/>
                        </a:buClr>
                        <a:buSzPts val="2000"/>
                        <a:buFont typeface="Arial"/>
                        <a:buNone/>
                      </a:pPr>
                      <a:r>
                        <a:rPr lang="en-US" sz="1500" b="1" u="none" strike="noStrike" cap="none" dirty="0"/>
                        <a:t>TERRA*</a:t>
                      </a:r>
                      <a:endParaRPr sz="1500" b="1" u="none" strike="noStrike" cap="none" dirty="0"/>
                    </a:p>
                  </a:txBody>
                  <a:tcPr marL="68588" marR="68588" marT="34294" marB="34294">
                    <a:lnL w="12650" cap="flat" cmpd="sng">
                      <a:solidFill>
                        <a:srgbClr val="FFFFFF"/>
                      </a:solidFill>
                      <a:prstDash val="solid"/>
                      <a:round/>
                      <a:headEnd type="none" w="sm" len="sm"/>
                      <a:tailEnd type="none" w="sm" len="sm"/>
                    </a:lnL>
                    <a:lnR w="12650" cap="flat" cmpd="sng" algn="ctr">
                      <a:solidFill>
                        <a:srgbClr val="FFFFFF"/>
                      </a:solidFill>
                      <a:prstDash val="solid"/>
                      <a:round/>
                      <a:headEnd type="none" w="sm" len="sm"/>
                      <a:tailEnd type="none" w="sm" len="sm"/>
                    </a:lnR>
                    <a:lnT w="12650" cap="flat" cmpd="sng" algn="ctr">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0D8E8"/>
                    </a:solidFill>
                  </a:tcPr>
                </a:tc>
                <a:tc>
                  <a:txBody>
                    <a:bodyPr/>
                    <a:lstStyle/>
                    <a:p>
                      <a:pPr marL="0" marR="0" lvl="0" indent="0" algn="ctr" rtl="0">
                        <a:lnSpc>
                          <a:spcPct val="115000"/>
                        </a:lnSpc>
                        <a:spcBef>
                          <a:spcPts val="0"/>
                        </a:spcBef>
                        <a:spcAft>
                          <a:spcPts val="0"/>
                        </a:spcAft>
                        <a:buClr>
                          <a:srgbClr val="000000"/>
                        </a:buClr>
                        <a:buSzPts val="2000"/>
                        <a:buFont typeface="Arial"/>
                        <a:buNone/>
                      </a:pPr>
                      <a:r>
                        <a:rPr lang="en-US" sz="1500" b="1" u="none" strike="noStrike" cap="none" dirty="0"/>
                        <a:t>0</a:t>
                      </a:r>
                      <a:endParaRPr sz="1500" b="1" u="none" strike="noStrike" cap="none" dirty="0"/>
                    </a:p>
                  </a:txBody>
                  <a:tcPr marL="68588" marR="68588" marT="34294" marB="34294">
                    <a:lnL w="12650" cap="flat" cmpd="sng" algn="ctr">
                      <a:solidFill>
                        <a:srgbClr val="FFFFFF"/>
                      </a:solidFill>
                      <a:prstDash val="solid"/>
                      <a:round/>
                      <a:headEnd type="none" w="sm" len="sm"/>
                      <a:tailEnd type="none" w="sm" len="sm"/>
                    </a:lnL>
                    <a:lnR w="12650" cap="flat" cmpd="sng" algn="ctr">
                      <a:solidFill>
                        <a:srgbClr val="FFFFFF"/>
                      </a:solidFill>
                      <a:prstDash val="solid"/>
                      <a:round/>
                      <a:headEnd type="none" w="sm" len="sm"/>
                      <a:tailEnd type="none" w="sm" len="sm"/>
                    </a:lnR>
                    <a:lnT w="12650" cap="flat" cmpd="sng" algn="ctr">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0D8E8"/>
                    </a:solidFill>
                  </a:tcPr>
                </a:tc>
                <a:tc>
                  <a:txBody>
                    <a:bodyPr/>
                    <a:lstStyle/>
                    <a:p>
                      <a:pPr marL="0" marR="0" lvl="0" indent="0" algn="ctr" rtl="0">
                        <a:lnSpc>
                          <a:spcPct val="115000"/>
                        </a:lnSpc>
                        <a:spcBef>
                          <a:spcPts val="0"/>
                        </a:spcBef>
                        <a:spcAft>
                          <a:spcPts val="0"/>
                        </a:spcAft>
                        <a:buClr>
                          <a:srgbClr val="000000"/>
                        </a:buClr>
                        <a:buSzPts val="2000"/>
                        <a:buFont typeface="Arial"/>
                        <a:buNone/>
                      </a:pPr>
                      <a:r>
                        <a:rPr lang="en-US" sz="1500" b="1" u="none" strike="noStrike" cap="none" dirty="0"/>
                        <a:t>0%</a:t>
                      </a:r>
                      <a:endParaRPr sz="1500" b="1" u="none" strike="noStrike" cap="none" dirty="0"/>
                    </a:p>
                  </a:txBody>
                  <a:tcPr marL="68588" marR="68588" marT="34294" marB="34294">
                    <a:lnL w="12650" cap="flat" cmpd="sng" algn="ctr">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lgn="ctr">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0D8E8"/>
                    </a:solidFill>
                  </a:tcPr>
                </a:tc>
                <a:extLst>
                  <a:ext uri="{0D108BD9-81ED-4DB2-BD59-A6C34878D82A}">
                    <a16:rowId xmlns:a16="http://schemas.microsoft.com/office/drawing/2014/main" val="10005"/>
                  </a:ext>
                </a:extLst>
              </a:tr>
              <a:tr h="372082">
                <a:tc>
                  <a:txBody>
                    <a:bodyPr/>
                    <a:lstStyle/>
                    <a:p>
                      <a:pPr marL="0" marR="0" lvl="0" indent="0" algn="l" rtl="0">
                        <a:lnSpc>
                          <a:spcPct val="115000"/>
                        </a:lnSpc>
                        <a:spcBef>
                          <a:spcPts val="0"/>
                        </a:spcBef>
                        <a:spcAft>
                          <a:spcPts val="0"/>
                        </a:spcAft>
                        <a:buClr>
                          <a:srgbClr val="000000"/>
                        </a:buClr>
                        <a:buSzPts val="2000"/>
                        <a:buFont typeface="Arial"/>
                        <a:buNone/>
                      </a:pPr>
                      <a:r>
                        <a:rPr lang="en-US" sz="1500" b="1" u="none" strike="noStrike" cap="none" dirty="0"/>
                        <a:t>TANDEM*</a:t>
                      </a:r>
                      <a:endParaRPr sz="1500" b="1" u="none" strike="noStrike" cap="none" dirty="0"/>
                    </a:p>
                  </a:txBody>
                  <a:tcPr marL="68588" marR="68588" marT="34294" marB="34294">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9EDF4"/>
                    </a:solidFill>
                  </a:tcPr>
                </a:tc>
                <a:tc>
                  <a:txBody>
                    <a:bodyPr/>
                    <a:lstStyle/>
                    <a:p>
                      <a:pPr marL="0" marR="0" lvl="0" indent="0" algn="ctr" rtl="0">
                        <a:lnSpc>
                          <a:spcPct val="115000"/>
                        </a:lnSpc>
                        <a:spcBef>
                          <a:spcPts val="0"/>
                        </a:spcBef>
                        <a:spcAft>
                          <a:spcPts val="0"/>
                        </a:spcAft>
                        <a:buClr>
                          <a:srgbClr val="000000"/>
                        </a:buClr>
                        <a:buSzPts val="2000"/>
                        <a:buFont typeface="Arial"/>
                        <a:buNone/>
                      </a:pPr>
                      <a:r>
                        <a:rPr lang="en-US" sz="1500" b="1" u="none" strike="noStrike" cap="none" dirty="0"/>
                        <a:t>0</a:t>
                      </a:r>
                      <a:endParaRPr sz="1500" b="1" u="none" strike="noStrike" cap="none" dirty="0"/>
                    </a:p>
                  </a:txBody>
                  <a:tcPr marL="68588" marR="68588" marT="34294" marB="34294">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9EDF4"/>
                    </a:solidFill>
                  </a:tcPr>
                </a:tc>
                <a:tc>
                  <a:txBody>
                    <a:bodyPr/>
                    <a:lstStyle/>
                    <a:p>
                      <a:pPr marL="0" marR="0" lvl="0" indent="0" algn="ctr" rtl="0">
                        <a:lnSpc>
                          <a:spcPct val="115000"/>
                        </a:lnSpc>
                        <a:spcBef>
                          <a:spcPts val="0"/>
                        </a:spcBef>
                        <a:spcAft>
                          <a:spcPts val="0"/>
                        </a:spcAft>
                        <a:buClr>
                          <a:srgbClr val="000000"/>
                        </a:buClr>
                        <a:buSzPts val="2000"/>
                        <a:buFont typeface="Arial"/>
                        <a:buNone/>
                      </a:pPr>
                      <a:r>
                        <a:rPr lang="en-US" sz="1500" b="1" u="none" strike="noStrike" cap="none" dirty="0"/>
                        <a:t>0%</a:t>
                      </a:r>
                      <a:endParaRPr sz="1500" b="1" u="none" strike="noStrike" cap="none" dirty="0"/>
                    </a:p>
                  </a:txBody>
                  <a:tcPr marL="68588" marR="68588" marT="34294" marB="34294">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9EDF4"/>
                    </a:solidFill>
                  </a:tcPr>
                </a:tc>
                <a:extLst>
                  <a:ext uri="{0D108BD9-81ED-4DB2-BD59-A6C34878D82A}">
                    <a16:rowId xmlns:a16="http://schemas.microsoft.com/office/drawing/2014/main" val="10006"/>
                  </a:ext>
                </a:extLst>
              </a:tr>
              <a:tr h="372082">
                <a:tc>
                  <a:txBody>
                    <a:bodyPr/>
                    <a:lstStyle/>
                    <a:p>
                      <a:pPr marL="0" marR="0" lvl="0" indent="0" algn="l" rtl="0">
                        <a:lnSpc>
                          <a:spcPct val="115000"/>
                        </a:lnSpc>
                        <a:spcBef>
                          <a:spcPts val="0"/>
                        </a:spcBef>
                        <a:spcAft>
                          <a:spcPts val="0"/>
                        </a:spcAft>
                        <a:buClr>
                          <a:srgbClr val="000000"/>
                        </a:buClr>
                        <a:buSzPts val="2000"/>
                        <a:buFont typeface="Arial"/>
                        <a:buNone/>
                      </a:pPr>
                      <a:r>
                        <a:rPr lang="en-US" sz="1500" b="1" u="none" strike="noStrike" cap="none" dirty="0"/>
                        <a:t>Total operational June 16th, 2022</a:t>
                      </a:r>
                      <a:endParaRPr sz="1500" b="1" u="none" strike="noStrike" cap="none" dirty="0"/>
                    </a:p>
                  </a:txBody>
                  <a:tcPr marL="68588" marR="68588" marT="34294" marB="34294">
                    <a:lnL w="12650" cap="flat" cmpd="sng">
                      <a:solidFill>
                        <a:srgbClr val="FFFFFF"/>
                      </a:solidFill>
                      <a:prstDash val="solid"/>
                      <a:round/>
                      <a:headEnd type="none" w="sm" len="sm"/>
                      <a:tailEnd type="none" w="sm" len="sm"/>
                    </a:lnL>
                    <a:lnR w="12650" cap="flat" cmpd="sng" algn="ctr">
                      <a:solidFill>
                        <a:srgbClr val="FFFFFF"/>
                      </a:solidFill>
                      <a:prstDash val="solid"/>
                      <a:round/>
                      <a:headEnd type="none" w="sm" len="sm"/>
                      <a:tailEnd type="none" w="sm" len="sm"/>
                    </a:lnR>
                    <a:lnT w="12650" cap="flat" cmpd="sng" algn="ctr">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00B0F0"/>
                    </a:solidFill>
                  </a:tcPr>
                </a:tc>
                <a:tc>
                  <a:txBody>
                    <a:bodyPr/>
                    <a:lstStyle/>
                    <a:p>
                      <a:pPr marL="0" marR="0" lvl="0" indent="0" algn="ctr" rtl="0">
                        <a:lnSpc>
                          <a:spcPct val="115000"/>
                        </a:lnSpc>
                        <a:spcBef>
                          <a:spcPts val="0"/>
                        </a:spcBef>
                        <a:spcAft>
                          <a:spcPts val="0"/>
                        </a:spcAft>
                        <a:buClr>
                          <a:srgbClr val="000000"/>
                        </a:buClr>
                        <a:buSzPts val="2000"/>
                        <a:buFont typeface="Arial"/>
                        <a:buNone/>
                      </a:pPr>
                      <a:r>
                        <a:rPr lang="en-US" sz="1500" b="1" u="none" strike="noStrike" cap="none" dirty="0"/>
                        <a:t>14,728</a:t>
                      </a:r>
                      <a:endParaRPr sz="1500" b="1" u="none" strike="noStrike" cap="none" dirty="0"/>
                    </a:p>
                  </a:txBody>
                  <a:tcPr marL="68588" marR="68588" marT="34294" marB="34294">
                    <a:lnL w="12650" cap="flat" cmpd="sng" algn="ctr">
                      <a:solidFill>
                        <a:srgbClr val="FFFFFF"/>
                      </a:solidFill>
                      <a:prstDash val="solid"/>
                      <a:round/>
                      <a:headEnd type="none" w="sm" len="sm"/>
                      <a:tailEnd type="none" w="sm" len="sm"/>
                    </a:lnL>
                    <a:lnR w="12650" cap="flat" cmpd="sng" algn="ctr">
                      <a:solidFill>
                        <a:srgbClr val="FFFFFF"/>
                      </a:solidFill>
                      <a:prstDash val="solid"/>
                      <a:round/>
                      <a:headEnd type="none" w="sm" len="sm"/>
                      <a:tailEnd type="none" w="sm" len="sm"/>
                    </a:lnR>
                    <a:lnT w="12650" cap="flat" cmpd="sng" algn="ctr">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00B0F0"/>
                    </a:solidFill>
                  </a:tcPr>
                </a:tc>
                <a:tc>
                  <a:txBody>
                    <a:bodyPr/>
                    <a:lstStyle/>
                    <a:p>
                      <a:pPr marL="0" marR="0" lvl="0" indent="0" algn="ctr" rtl="0">
                        <a:lnSpc>
                          <a:spcPct val="115000"/>
                        </a:lnSpc>
                        <a:spcBef>
                          <a:spcPts val="0"/>
                        </a:spcBef>
                        <a:spcAft>
                          <a:spcPts val="0"/>
                        </a:spcAft>
                        <a:buClr>
                          <a:srgbClr val="000000"/>
                        </a:buClr>
                        <a:buSzPts val="2000"/>
                        <a:buFont typeface="Arial"/>
                        <a:buNone/>
                      </a:pPr>
                      <a:r>
                        <a:rPr lang="en-US" sz="1500" b="1" u="none" strike="noStrike" cap="none" dirty="0"/>
                        <a:t>100%</a:t>
                      </a:r>
                      <a:endParaRPr sz="1500" b="1" u="none" strike="noStrike" cap="none" dirty="0"/>
                    </a:p>
                  </a:txBody>
                  <a:tcPr marL="68588" marR="68588" marT="34294" marB="34294">
                    <a:lnL w="12650" cap="flat" cmpd="sng" algn="ctr">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lgn="ctr">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00B0F0"/>
                    </a:solidFill>
                  </a:tcPr>
                </a:tc>
                <a:extLst>
                  <a:ext uri="{0D108BD9-81ED-4DB2-BD59-A6C34878D82A}">
                    <a16:rowId xmlns:a16="http://schemas.microsoft.com/office/drawing/2014/main" val="3886173750"/>
                  </a:ext>
                </a:extLst>
              </a:tr>
              <a:tr h="372082">
                <a:tc>
                  <a:txBody>
                    <a:bodyPr/>
                    <a:lstStyle/>
                    <a:p>
                      <a:pPr marL="0" marR="0" lvl="0" indent="0" algn="l" rtl="0">
                        <a:lnSpc>
                          <a:spcPct val="115000"/>
                        </a:lnSpc>
                        <a:spcBef>
                          <a:spcPts val="0"/>
                        </a:spcBef>
                        <a:spcAft>
                          <a:spcPts val="0"/>
                        </a:spcAft>
                        <a:buClr>
                          <a:srgbClr val="000000"/>
                        </a:buClr>
                        <a:buSzPts val="2000"/>
                        <a:buFont typeface="Arial"/>
                        <a:buNone/>
                      </a:pPr>
                      <a:r>
                        <a:rPr lang="en-US" sz="1500" b="1" u="none" strike="noStrike" cap="none" dirty="0"/>
                        <a:t>PAZRO </a:t>
                      </a:r>
                      <a:r>
                        <a:rPr lang="en-US" sz="1400" b="1" u="none" strike="noStrike" cap="none" dirty="0"/>
                        <a:t>next v16.x implementation</a:t>
                      </a:r>
                      <a:endParaRPr sz="1500" b="1" u="none" strike="noStrike" cap="none" dirty="0"/>
                    </a:p>
                  </a:txBody>
                  <a:tcPr marL="68588" marR="68588" marT="34294" marB="34294">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0D8E8"/>
                    </a:solidFill>
                  </a:tcPr>
                </a:tc>
                <a:tc>
                  <a:txBody>
                    <a:bodyPr/>
                    <a:lstStyle/>
                    <a:p>
                      <a:pPr marL="0" marR="0" lvl="0" indent="0" algn="ctr" rtl="0">
                        <a:lnSpc>
                          <a:spcPct val="115000"/>
                        </a:lnSpc>
                        <a:spcBef>
                          <a:spcPts val="0"/>
                        </a:spcBef>
                        <a:spcAft>
                          <a:spcPts val="0"/>
                        </a:spcAft>
                        <a:buClr>
                          <a:srgbClr val="000000"/>
                        </a:buClr>
                        <a:buSzPts val="2000"/>
                        <a:buFont typeface="Arial"/>
                        <a:buNone/>
                      </a:pPr>
                      <a:r>
                        <a:rPr lang="en-US" sz="1500" b="1" u="none" strike="noStrike" cap="none" dirty="0"/>
                        <a:t>11</a:t>
                      </a:r>
                      <a:endParaRPr sz="1500" b="1" u="none" strike="noStrike" cap="none" dirty="0"/>
                    </a:p>
                  </a:txBody>
                  <a:tcPr marL="68588" marR="68588" marT="34294" marB="34294">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0D8E8"/>
                    </a:solidFill>
                  </a:tcPr>
                </a:tc>
                <a:tc>
                  <a:txBody>
                    <a:bodyPr/>
                    <a:lstStyle/>
                    <a:p>
                      <a:pPr marL="0" marR="0" lvl="0" indent="0" algn="ctr" rtl="0">
                        <a:lnSpc>
                          <a:spcPct val="115000"/>
                        </a:lnSpc>
                        <a:spcBef>
                          <a:spcPts val="0"/>
                        </a:spcBef>
                        <a:spcAft>
                          <a:spcPts val="0"/>
                        </a:spcAft>
                        <a:buClr>
                          <a:srgbClr val="000000"/>
                        </a:buClr>
                        <a:buSzPts val="2000"/>
                        <a:buFont typeface="Arial"/>
                        <a:buNone/>
                      </a:pPr>
                      <a:r>
                        <a:rPr lang="en-US" sz="1500" b="1" u="none" strike="noStrike" cap="none" dirty="0"/>
                        <a:t>0%</a:t>
                      </a:r>
                      <a:endParaRPr sz="1500" b="1" u="none" strike="noStrike" cap="none" dirty="0"/>
                    </a:p>
                  </a:txBody>
                  <a:tcPr marL="68588" marR="68588" marT="34294" marB="34294">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0D8E8"/>
                    </a:solidFill>
                  </a:tcPr>
                </a:tc>
                <a:extLst>
                  <a:ext uri="{0D108BD9-81ED-4DB2-BD59-A6C34878D82A}">
                    <a16:rowId xmlns:a16="http://schemas.microsoft.com/office/drawing/2014/main" val="10007"/>
                  </a:ext>
                </a:extLst>
              </a:tr>
              <a:tr h="372082">
                <a:tc>
                  <a:txBody>
                    <a:bodyPr/>
                    <a:lstStyle/>
                    <a:p>
                      <a:pPr marL="0" marR="0" lvl="0" indent="0" algn="l" rtl="0">
                        <a:lnSpc>
                          <a:spcPct val="115000"/>
                        </a:lnSpc>
                        <a:spcBef>
                          <a:spcPts val="0"/>
                        </a:spcBef>
                        <a:spcAft>
                          <a:spcPts val="0"/>
                        </a:spcAft>
                        <a:buClr>
                          <a:srgbClr val="000000"/>
                        </a:buClr>
                        <a:buSzPts val="2000"/>
                        <a:buFont typeface="Arial"/>
                        <a:buNone/>
                      </a:pPr>
                      <a:r>
                        <a:rPr lang="en-US" sz="1500" b="1" u="none" strike="noStrike" cap="none" dirty="0"/>
                        <a:t>GRACE-C </a:t>
                      </a:r>
                      <a:r>
                        <a:rPr lang="en-US" sz="1400" b="1" u="none" strike="noStrike" cap="none" dirty="0"/>
                        <a:t>available 07/14/2021</a:t>
                      </a:r>
                      <a:endParaRPr sz="1400" b="1" u="none" strike="noStrike" cap="none" dirty="0"/>
                    </a:p>
                  </a:txBody>
                  <a:tcPr marL="68588" marR="68588" marT="34294" marB="34294">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9EDF4"/>
                    </a:solidFill>
                  </a:tcPr>
                </a:tc>
                <a:tc>
                  <a:txBody>
                    <a:bodyPr/>
                    <a:lstStyle/>
                    <a:p>
                      <a:pPr marL="0" marR="0" lvl="0" indent="0" algn="ctr" rtl="0">
                        <a:lnSpc>
                          <a:spcPct val="115000"/>
                        </a:lnSpc>
                        <a:spcBef>
                          <a:spcPts val="0"/>
                        </a:spcBef>
                        <a:spcAft>
                          <a:spcPts val="0"/>
                        </a:spcAft>
                        <a:buClr>
                          <a:srgbClr val="000000"/>
                        </a:buClr>
                        <a:buSzPts val="2000"/>
                        <a:buFont typeface="Arial"/>
                        <a:buNone/>
                      </a:pPr>
                      <a:r>
                        <a:rPr lang="en-US" sz="1500" b="1" u="none" strike="noStrike" cap="none" dirty="0"/>
                        <a:t>120</a:t>
                      </a:r>
                      <a:endParaRPr sz="1500" b="1" u="none" strike="noStrike" cap="none" dirty="0"/>
                    </a:p>
                  </a:txBody>
                  <a:tcPr marL="68588" marR="68588" marT="34294" marB="34294">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9EDF4"/>
                    </a:solidFill>
                  </a:tcPr>
                </a:tc>
                <a:tc>
                  <a:txBody>
                    <a:bodyPr/>
                    <a:lstStyle/>
                    <a:p>
                      <a:pPr marL="0" marR="0" lvl="0" indent="0" algn="ctr" rtl="0">
                        <a:lnSpc>
                          <a:spcPct val="115000"/>
                        </a:lnSpc>
                        <a:spcBef>
                          <a:spcPts val="0"/>
                        </a:spcBef>
                        <a:spcAft>
                          <a:spcPts val="0"/>
                        </a:spcAft>
                        <a:buClr>
                          <a:srgbClr val="000000"/>
                        </a:buClr>
                        <a:buSzPts val="2000"/>
                        <a:buFont typeface="Arial"/>
                        <a:buNone/>
                      </a:pPr>
                      <a:r>
                        <a:rPr lang="en-US" sz="1500" b="1" u="none" strike="noStrike" cap="none" dirty="0"/>
                        <a:t>1%</a:t>
                      </a:r>
                      <a:endParaRPr sz="1500" b="1" u="none" strike="noStrike" cap="none" dirty="0"/>
                    </a:p>
                  </a:txBody>
                  <a:tcPr marL="68588" marR="68588" marT="34294" marB="34294">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E9EDF4"/>
                    </a:solidFill>
                  </a:tcPr>
                </a:tc>
                <a:extLst>
                  <a:ext uri="{0D108BD9-81ED-4DB2-BD59-A6C34878D82A}">
                    <a16:rowId xmlns:a16="http://schemas.microsoft.com/office/drawing/2014/main" val="10008"/>
                  </a:ext>
                </a:extLst>
              </a:tr>
              <a:tr h="372082">
                <a:tc>
                  <a:txBody>
                    <a:bodyPr/>
                    <a:lstStyle/>
                    <a:p>
                      <a:pPr marL="0" marR="0" lvl="0" indent="0" algn="l" rtl="0">
                        <a:lnSpc>
                          <a:spcPct val="115000"/>
                        </a:lnSpc>
                        <a:spcBef>
                          <a:spcPts val="0"/>
                        </a:spcBef>
                        <a:spcAft>
                          <a:spcPts val="0"/>
                        </a:spcAft>
                        <a:buClr>
                          <a:srgbClr val="000000"/>
                        </a:buClr>
                        <a:buSzPts val="2000"/>
                        <a:buFont typeface="Arial"/>
                        <a:buNone/>
                      </a:pPr>
                      <a:r>
                        <a:rPr lang="en-US" sz="1500" b="1" u="none" strike="noStrike" cap="none" dirty="0"/>
                        <a:t>GRACE-D </a:t>
                      </a:r>
                      <a:r>
                        <a:rPr lang="en-US" sz="1400" b="1" u="none" strike="noStrike" cap="none" dirty="0"/>
                        <a:t>available 01/08/2022</a:t>
                      </a:r>
                      <a:endParaRPr sz="1400" b="1" u="none" strike="noStrike" cap="none" dirty="0"/>
                    </a:p>
                  </a:txBody>
                  <a:tcPr marL="68588" marR="68588" marT="34294" marB="34294">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0D8E8"/>
                    </a:solidFill>
                  </a:tcPr>
                </a:tc>
                <a:tc>
                  <a:txBody>
                    <a:bodyPr/>
                    <a:lstStyle/>
                    <a:p>
                      <a:pPr marL="0" marR="0" lvl="0" indent="0" algn="ctr" rtl="0">
                        <a:lnSpc>
                          <a:spcPct val="115000"/>
                        </a:lnSpc>
                        <a:spcBef>
                          <a:spcPts val="0"/>
                        </a:spcBef>
                        <a:spcAft>
                          <a:spcPts val="0"/>
                        </a:spcAft>
                        <a:buClr>
                          <a:srgbClr val="000000"/>
                        </a:buClr>
                        <a:buSzPts val="2000"/>
                        <a:buFont typeface="Arial"/>
                        <a:buNone/>
                      </a:pPr>
                      <a:r>
                        <a:rPr lang="en-US" sz="1500" b="1" u="none" strike="noStrike" cap="none" dirty="0"/>
                        <a:t>121</a:t>
                      </a:r>
                      <a:endParaRPr sz="1500" b="1" u="none" strike="noStrike" cap="none" dirty="0"/>
                    </a:p>
                  </a:txBody>
                  <a:tcPr marL="68588" marR="68588" marT="34294" marB="34294">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0D8E8"/>
                    </a:solidFill>
                  </a:tcPr>
                </a:tc>
                <a:tc>
                  <a:txBody>
                    <a:bodyPr/>
                    <a:lstStyle/>
                    <a:p>
                      <a:pPr marL="0" marR="0" lvl="0" indent="0" algn="ctr" rtl="0">
                        <a:lnSpc>
                          <a:spcPct val="115000"/>
                        </a:lnSpc>
                        <a:spcBef>
                          <a:spcPts val="0"/>
                        </a:spcBef>
                        <a:spcAft>
                          <a:spcPts val="0"/>
                        </a:spcAft>
                        <a:buClr>
                          <a:srgbClr val="000000"/>
                        </a:buClr>
                        <a:buSzPts val="2000"/>
                        <a:buFont typeface="Arial"/>
                        <a:buNone/>
                      </a:pPr>
                      <a:r>
                        <a:rPr lang="en-US" sz="1500" b="1" u="none" strike="noStrike" cap="none" dirty="0"/>
                        <a:t>1%</a:t>
                      </a:r>
                      <a:endParaRPr sz="1500" b="1" u="none" strike="noStrike" cap="none" dirty="0"/>
                    </a:p>
                  </a:txBody>
                  <a:tcPr marL="68588" marR="68588" marT="34294" marB="34294">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D0D8E8"/>
                    </a:solidFill>
                  </a:tcPr>
                </a:tc>
                <a:extLst>
                  <a:ext uri="{0D108BD9-81ED-4DB2-BD59-A6C34878D82A}">
                    <a16:rowId xmlns:a16="http://schemas.microsoft.com/office/drawing/2014/main" val="10009"/>
                  </a:ext>
                </a:extLst>
              </a:tr>
              <a:tr h="372082">
                <a:tc>
                  <a:txBody>
                    <a:bodyPr/>
                    <a:lstStyle/>
                    <a:p>
                      <a:pPr marL="0" marR="0" lvl="0" indent="0" algn="l" rtl="0">
                        <a:lnSpc>
                          <a:spcPct val="115000"/>
                        </a:lnSpc>
                        <a:spcBef>
                          <a:spcPts val="0"/>
                        </a:spcBef>
                        <a:spcAft>
                          <a:spcPts val="0"/>
                        </a:spcAft>
                        <a:buClr>
                          <a:srgbClr val="000000"/>
                        </a:buClr>
                        <a:buSzPts val="2000"/>
                        <a:buFont typeface="Arial"/>
                        <a:buNone/>
                      </a:pPr>
                      <a:r>
                        <a:rPr lang="en-US" sz="1500" b="1" u="none" strike="noStrike" cap="none" dirty="0"/>
                        <a:t>SENTINEL-6A </a:t>
                      </a:r>
                      <a:r>
                        <a:rPr lang="en-US" sz="1400" b="1" u="none" strike="noStrike" cap="none" dirty="0"/>
                        <a:t>available 10/20/2021</a:t>
                      </a:r>
                      <a:endParaRPr sz="1400" b="1" u="none" strike="noStrike" cap="none" dirty="0"/>
                    </a:p>
                  </a:txBody>
                  <a:tcPr marL="68588" marR="68588" marT="34294" marB="34294">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lgn="ctr">
                      <a:solidFill>
                        <a:srgbClr val="FFFFFF"/>
                      </a:solidFill>
                      <a:prstDash val="solid"/>
                      <a:round/>
                      <a:headEnd type="none" w="sm" len="sm"/>
                      <a:tailEnd type="none" w="sm" len="sm"/>
                    </a:lnB>
                    <a:solidFill>
                      <a:srgbClr val="E9EDF4"/>
                    </a:solidFill>
                  </a:tcPr>
                </a:tc>
                <a:tc>
                  <a:txBody>
                    <a:bodyPr/>
                    <a:lstStyle/>
                    <a:p>
                      <a:pPr marL="0" marR="0" lvl="0" indent="0" algn="ctr" rtl="0">
                        <a:lnSpc>
                          <a:spcPct val="115000"/>
                        </a:lnSpc>
                        <a:spcBef>
                          <a:spcPts val="0"/>
                        </a:spcBef>
                        <a:spcAft>
                          <a:spcPts val="0"/>
                        </a:spcAft>
                        <a:buClr>
                          <a:srgbClr val="000000"/>
                        </a:buClr>
                        <a:buSzPts val="2000"/>
                        <a:buFont typeface="Arial"/>
                        <a:buNone/>
                      </a:pPr>
                      <a:r>
                        <a:rPr lang="en-US" sz="1500" b="1" u="none" strike="noStrike" cap="none" dirty="0"/>
                        <a:t>927</a:t>
                      </a:r>
                      <a:endParaRPr sz="1500" b="1" u="none" strike="noStrike" cap="none" dirty="0"/>
                    </a:p>
                  </a:txBody>
                  <a:tcPr marL="68588" marR="68588" marT="34294" marB="34294">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lgn="ctr">
                      <a:solidFill>
                        <a:srgbClr val="FFFFFF"/>
                      </a:solidFill>
                      <a:prstDash val="solid"/>
                      <a:round/>
                      <a:headEnd type="none" w="sm" len="sm"/>
                      <a:tailEnd type="none" w="sm" len="sm"/>
                    </a:lnB>
                    <a:solidFill>
                      <a:srgbClr val="E9EDF4"/>
                    </a:solidFill>
                  </a:tcPr>
                </a:tc>
                <a:tc>
                  <a:txBody>
                    <a:bodyPr/>
                    <a:lstStyle/>
                    <a:p>
                      <a:pPr marL="0" marR="0" lvl="0" indent="0" algn="ctr" rtl="0">
                        <a:lnSpc>
                          <a:spcPct val="115000"/>
                        </a:lnSpc>
                        <a:spcBef>
                          <a:spcPts val="0"/>
                        </a:spcBef>
                        <a:spcAft>
                          <a:spcPts val="0"/>
                        </a:spcAft>
                        <a:buClr>
                          <a:srgbClr val="000000"/>
                        </a:buClr>
                        <a:buSzPts val="2000"/>
                        <a:buFont typeface="Arial"/>
                        <a:buNone/>
                      </a:pPr>
                      <a:r>
                        <a:rPr lang="en-US" sz="1500" b="1" u="none" strike="noStrike" cap="none" dirty="0"/>
                        <a:t>6%</a:t>
                      </a:r>
                      <a:endParaRPr sz="1500" b="1" u="none" strike="noStrike" cap="none" dirty="0"/>
                    </a:p>
                  </a:txBody>
                  <a:tcPr marL="68588" marR="68588" marT="34294" marB="34294">
                    <a:lnL w="12650" cap="flat" cmpd="sng">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solidFill>
                        <a:srgbClr val="FFFFFF"/>
                      </a:solidFill>
                      <a:prstDash val="solid"/>
                      <a:round/>
                      <a:headEnd type="none" w="sm" len="sm"/>
                      <a:tailEnd type="none" w="sm" len="sm"/>
                    </a:lnT>
                    <a:lnB w="12650" cap="flat" cmpd="sng" algn="ctr">
                      <a:solidFill>
                        <a:srgbClr val="FFFFFF"/>
                      </a:solidFill>
                      <a:prstDash val="solid"/>
                      <a:round/>
                      <a:headEnd type="none" w="sm" len="sm"/>
                      <a:tailEnd type="none" w="sm" len="sm"/>
                    </a:lnB>
                    <a:solidFill>
                      <a:srgbClr val="E9EDF4"/>
                    </a:solidFill>
                  </a:tcPr>
                </a:tc>
                <a:extLst>
                  <a:ext uri="{0D108BD9-81ED-4DB2-BD59-A6C34878D82A}">
                    <a16:rowId xmlns:a16="http://schemas.microsoft.com/office/drawing/2014/main" val="10010"/>
                  </a:ext>
                </a:extLst>
              </a:tr>
              <a:tr h="372082">
                <a:tc>
                  <a:txBody>
                    <a:bodyPr/>
                    <a:lstStyle/>
                    <a:p>
                      <a:pPr marL="0" marR="0" lvl="0" indent="0" algn="l" rtl="0">
                        <a:lnSpc>
                          <a:spcPct val="115000"/>
                        </a:lnSpc>
                        <a:spcBef>
                          <a:spcPts val="0"/>
                        </a:spcBef>
                        <a:spcAft>
                          <a:spcPts val="0"/>
                        </a:spcAft>
                        <a:buClr>
                          <a:srgbClr val="000000"/>
                        </a:buClr>
                        <a:buSzPts val="2000"/>
                        <a:buFont typeface="Arial"/>
                        <a:buNone/>
                      </a:pPr>
                      <a:r>
                        <a:rPr lang="en-US" sz="1500" b="1" u="none" strike="noStrike" cap="none" dirty="0">
                          <a:solidFill>
                            <a:schemeClr val="tx1"/>
                          </a:solidFill>
                        </a:rPr>
                        <a:t>Total available June 16, 2022</a:t>
                      </a:r>
                      <a:endParaRPr sz="1500" b="1" u="none" strike="noStrike" cap="none" dirty="0">
                        <a:solidFill>
                          <a:schemeClr val="tx1"/>
                        </a:solidFill>
                      </a:endParaRPr>
                    </a:p>
                  </a:txBody>
                  <a:tcPr marL="68588" marR="68588" marT="34294" marB="34294">
                    <a:lnL w="12650" cap="flat" cmpd="sng">
                      <a:solidFill>
                        <a:srgbClr val="FFFFFF"/>
                      </a:solidFill>
                      <a:prstDash val="solid"/>
                      <a:round/>
                      <a:headEnd type="none" w="sm" len="sm"/>
                      <a:tailEnd type="none" w="sm" len="sm"/>
                    </a:lnL>
                    <a:lnR w="12650" cap="flat" cmpd="sng" algn="ctr">
                      <a:solidFill>
                        <a:srgbClr val="FFFFFF"/>
                      </a:solidFill>
                      <a:prstDash val="solid"/>
                      <a:round/>
                      <a:headEnd type="none" w="sm" len="sm"/>
                      <a:tailEnd type="none" w="sm" len="sm"/>
                    </a:lnR>
                    <a:lnT w="12650" cap="flat" cmpd="sng" algn="ctr">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00B0F0"/>
                    </a:solidFill>
                  </a:tcPr>
                </a:tc>
                <a:tc>
                  <a:txBody>
                    <a:bodyPr/>
                    <a:lstStyle/>
                    <a:p>
                      <a:pPr marL="0" marR="0" lvl="0" indent="0" algn="ctr" rtl="0">
                        <a:lnSpc>
                          <a:spcPct val="115000"/>
                        </a:lnSpc>
                        <a:spcBef>
                          <a:spcPts val="0"/>
                        </a:spcBef>
                        <a:spcAft>
                          <a:spcPts val="0"/>
                        </a:spcAft>
                        <a:buClr>
                          <a:srgbClr val="000000"/>
                        </a:buClr>
                        <a:buSzPts val="2000"/>
                        <a:buFont typeface="Arial"/>
                        <a:buNone/>
                      </a:pPr>
                      <a:r>
                        <a:rPr lang="en-US" sz="1500" b="1" u="none" strike="noStrike" cap="none" dirty="0">
                          <a:solidFill>
                            <a:schemeClr val="tx1"/>
                          </a:solidFill>
                        </a:rPr>
                        <a:t>15,907</a:t>
                      </a:r>
                      <a:endParaRPr sz="1500" b="1" u="none" strike="noStrike" cap="none" dirty="0">
                        <a:solidFill>
                          <a:schemeClr val="tx1"/>
                        </a:solidFill>
                      </a:endParaRPr>
                    </a:p>
                  </a:txBody>
                  <a:tcPr marL="68588" marR="68588" marT="34294" marB="34294">
                    <a:lnL w="12650" cap="flat" cmpd="sng" algn="ctr">
                      <a:solidFill>
                        <a:srgbClr val="FFFFFF"/>
                      </a:solidFill>
                      <a:prstDash val="solid"/>
                      <a:round/>
                      <a:headEnd type="none" w="sm" len="sm"/>
                      <a:tailEnd type="none" w="sm" len="sm"/>
                    </a:lnL>
                    <a:lnR w="12650" cap="flat" cmpd="sng" algn="ctr">
                      <a:solidFill>
                        <a:srgbClr val="FFFFFF"/>
                      </a:solidFill>
                      <a:prstDash val="solid"/>
                      <a:round/>
                      <a:headEnd type="none" w="sm" len="sm"/>
                      <a:tailEnd type="none" w="sm" len="sm"/>
                    </a:lnR>
                    <a:lnT w="12650" cap="flat" cmpd="sng" algn="ctr">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00B0F0"/>
                    </a:solidFill>
                  </a:tcPr>
                </a:tc>
                <a:tc>
                  <a:txBody>
                    <a:bodyPr/>
                    <a:lstStyle/>
                    <a:p>
                      <a:pPr marL="0" marR="0" lvl="0" indent="0" algn="ctr" rtl="0">
                        <a:lnSpc>
                          <a:spcPct val="115000"/>
                        </a:lnSpc>
                        <a:spcBef>
                          <a:spcPts val="0"/>
                        </a:spcBef>
                        <a:spcAft>
                          <a:spcPts val="0"/>
                        </a:spcAft>
                        <a:buClr>
                          <a:srgbClr val="000000"/>
                        </a:buClr>
                        <a:buSzPts val="2000"/>
                        <a:buFont typeface="Arial"/>
                        <a:buNone/>
                      </a:pPr>
                      <a:endParaRPr sz="1500" b="1" u="none" strike="noStrike" cap="none" dirty="0">
                        <a:solidFill>
                          <a:schemeClr val="tx1"/>
                        </a:solidFill>
                      </a:endParaRPr>
                    </a:p>
                  </a:txBody>
                  <a:tcPr marL="68588" marR="68588" marT="34294" marB="34294">
                    <a:lnL w="12650" cap="flat" cmpd="sng" algn="ctr">
                      <a:solidFill>
                        <a:srgbClr val="FFFFFF"/>
                      </a:solidFill>
                      <a:prstDash val="solid"/>
                      <a:round/>
                      <a:headEnd type="none" w="sm" len="sm"/>
                      <a:tailEnd type="none" w="sm" len="sm"/>
                    </a:lnL>
                    <a:lnR w="12650" cap="flat" cmpd="sng">
                      <a:solidFill>
                        <a:srgbClr val="FFFFFF"/>
                      </a:solidFill>
                      <a:prstDash val="solid"/>
                      <a:round/>
                      <a:headEnd type="none" w="sm" len="sm"/>
                      <a:tailEnd type="none" w="sm" len="sm"/>
                    </a:lnR>
                    <a:lnT w="12650" cap="flat" cmpd="sng" algn="ctr">
                      <a:solidFill>
                        <a:srgbClr val="FFFFFF"/>
                      </a:solidFill>
                      <a:prstDash val="solid"/>
                      <a:round/>
                      <a:headEnd type="none" w="sm" len="sm"/>
                      <a:tailEnd type="none" w="sm" len="sm"/>
                    </a:lnT>
                    <a:lnB w="12650" cap="flat" cmpd="sng">
                      <a:solidFill>
                        <a:srgbClr val="FFFFFF"/>
                      </a:solidFill>
                      <a:prstDash val="solid"/>
                      <a:round/>
                      <a:headEnd type="none" w="sm" len="sm"/>
                      <a:tailEnd type="none" w="sm" len="sm"/>
                    </a:lnB>
                    <a:solidFill>
                      <a:srgbClr val="00B0F0"/>
                    </a:solidFill>
                  </a:tcPr>
                </a:tc>
                <a:extLst>
                  <a:ext uri="{0D108BD9-81ED-4DB2-BD59-A6C34878D82A}">
                    <a16:rowId xmlns:a16="http://schemas.microsoft.com/office/drawing/2014/main" val="1710278473"/>
                  </a:ext>
                </a:extLst>
              </a:tr>
            </a:tbl>
          </a:graphicData>
        </a:graphic>
      </p:graphicFrame>
      <p:sp>
        <p:nvSpPr>
          <p:cNvPr id="3" name="Google Shape;173;g126dc5c2f50_0_1">
            <a:extLst>
              <a:ext uri="{FF2B5EF4-FFF2-40B4-BE49-F238E27FC236}">
                <a16:creationId xmlns:a16="http://schemas.microsoft.com/office/drawing/2014/main" id="{31853566-80B5-FFB1-CB40-F92F4BB5A8A7}"/>
              </a:ext>
            </a:extLst>
          </p:cNvPr>
          <p:cNvSpPr txBox="1">
            <a:spLocks noGrp="1"/>
          </p:cNvSpPr>
          <p:nvPr>
            <p:ph type="ctrTitle"/>
          </p:nvPr>
        </p:nvSpPr>
        <p:spPr>
          <a:xfrm>
            <a:off x="439632" y="-141514"/>
            <a:ext cx="8191200" cy="679500"/>
          </a:xfrm>
          <a:prstGeom prst="rect">
            <a:avLst/>
          </a:prstGeom>
          <a:noFill/>
          <a:ln>
            <a:noFill/>
          </a:ln>
        </p:spPr>
        <p:txBody>
          <a:bodyPr spcFirstLastPara="1" wrap="square" lIns="0" tIns="0" rIns="0" bIns="0" anchor="b" anchorCtr="0">
            <a:noAutofit/>
          </a:bodyPr>
          <a:lstStyle/>
          <a:p>
            <a:pPr marL="0" lvl="0" indent="0" algn="l" rtl="0">
              <a:lnSpc>
                <a:spcPct val="100000"/>
              </a:lnSpc>
              <a:spcBef>
                <a:spcPts val="0"/>
              </a:spcBef>
              <a:spcAft>
                <a:spcPts val="0"/>
              </a:spcAft>
              <a:buSzPts val="3200"/>
              <a:buNone/>
            </a:pPr>
            <a:r>
              <a:rPr lang="en-US" sz="2400" dirty="0">
                <a:solidFill>
                  <a:srgbClr val="002060"/>
                </a:solidFill>
              </a:rPr>
              <a:t>RO Data Operationally Assimilated by NOAA </a:t>
            </a:r>
            <a:r>
              <a:rPr lang="en-US" sz="1400" i="1" dirty="0">
                <a:solidFill>
                  <a:srgbClr val="002060"/>
                </a:solidFill>
              </a:rPr>
              <a:t>as of (6/16/2022)</a:t>
            </a:r>
            <a:endParaRPr sz="1400" i="1" dirty="0"/>
          </a:p>
        </p:txBody>
      </p:sp>
    </p:spTree>
    <p:extLst>
      <p:ext uri="{BB962C8B-B14F-4D97-AF65-F5344CB8AC3E}">
        <p14:creationId xmlns:p14="http://schemas.microsoft.com/office/powerpoint/2010/main" val="364717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11"/>
          <p:cNvSpPr txBox="1">
            <a:spLocks noGrp="1"/>
          </p:cNvSpPr>
          <p:nvPr>
            <p:ph type="title"/>
          </p:nvPr>
        </p:nvSpPr>
        <p:spPr>
          <a:xfrm>
            <a:off x="376863" y="-93555"/>
            <a:ext cx="8678639" cy="827066"/>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800"/>
              <a:buFont typeface="Arial"/>
              <a:buNone/>
            </a:pPr>
            <a:r>
              <a:rPr lang="en-US" b="1" dirty="0">
                <a:solidFill>
                  <a:srgbClr val="083470"/>
                </a:solidFill>
              </a:rPr>
              <a:t>RO Commercial Data Product Users:</a:t>
            </a:r>
            <a:endParaRPr b="1" dirty="0">
              <a:solidFill>
                <a:srgbClr val="083470"/>
              </a:solidFill>
            </a:endParaRPr>
          </a:p>
        </p:txBody>
      </p:sp>
      <p:sp>
        <p:nvSpPr>
          <p:cNvPr id="179" name="Google Shape;179;p11"/>
          <p:cNvSpPr txBox="1">
            <a:spLocks noGrp="1"/>
          </p:cNvSpPr>
          <p:nvPr>
            <p:ph type="body" idx="1"/>
          </p:nvPr>
        </p:nvSpPr>
        <p:spPr>
          <a:xfrm>
            <a:off x="457200" y="805425"/>
            <a:ext cx="8538900" cy="5623200"/>
          </a:xfrm>
          <a:prstGeom prst="rect">
            <a:avLst/>
          </a:prstGeom>
          <a:noFill/>
          <a:ln>
            <a:noFill/>
          </a:ln>
        </p:spPr>
        <p:txBody>
          <a:bodyPr spcFirstLastPara="1" wrap="square" lIns="91425" tIns="45700" rIns="91425" bIns="45700" anchor="t" anchorCtr="0">
            <a:noAutofit/>
          </a:bodyPr>
          <a:lstStyle/>
          <a:p>
            <a:pPr marL="457200" lvl="0" indent="-381000" algn="l" rtl="0">
              <a:lnSpc>
                <a:spcPct val="90000"/>
              </a:lnSpc>
              <a:spcBef>
                <a:spcPts val="750"/>
              </a:spcBef>
              <a:spcAft>
                <a:spcPts val="0"/>
              </a:spcAft>
              <a:buClr>
                <a:srgbClr val="002060"/>
              </a:buClr>
              <a:buSzPts val="2400"/>
              <a:buChar char="•"/>
            </a:pPr>
            <a:r>
              <a:rPr lang="en-US" sz="2400" b="1" dirty="0">
                <a:solidFill>
                  <a:srgbClr val="002060"/>
                </a:solidFill>
              </a:rPr>
              <a:t>US Govt users</a:t>
            </a:r>
            <a:r>
              <a:rPr lang="en-US" sz="2400" dirty="0">
                <a:solidFill>
                  <a:srgbClr val="002060"/>
                </a:solidFill>
              </a:rPr>
              <a:t> receiving products that UCAR processes:   </a:t>
            </a:r>
            <a:endParaRPr dirty="0"/>
          </a:p>
          <a:p>
            <a:pPr marL="1371600" lvl="1" indent="-330200" algn="l" rtl="0">
              <a:lnSpc>
                <a:spcPct val="90000"/>
              </a:lnSpc>
              <a:spcBef>
                <a:spcPts val="0"/>
              </a:spcBef>
              <a:spcAft>
                <a:spcPts val="0"/>
              </a:spcAft>
              <a:buClr>
                <a:srgbClr val="002060"/>
              </a:buClr>
              <a:buSzPts val="1600"/>
              <a:buChar char="–"/>
            </a:pPr>
            <a:r>
              <a:rPr lang="en-US" sz="2000" dirty="0">
                <a:solidFill>
                  <a:srgbClr val="002060"/>
                </a:solidFill>
              </a:rPr>
              <a:t>NWS SWPC </a:t>
            </a:r>
            <a:endParaRPr dirty="0"/>
          </a:p>
          <a:p>
            <a:pPr marL="1371600" lvl="1" indent="-330200" algn="l" rtl="0">
              <a:lnSpc>
                <a:spcPct val="90000"/>
              </a:lnSpc>
              <a:spcBef>
                <a:spcPts val="0"/>
              </a:spcBef>
              <a:spcAft>
                <a:spcPts val="0"/>
              </a:spcAft>
              <a:buClr>
                <a:srgbClr val="002060"/>
              </a:buClr>
              <a:buSzPts val="1600"/>
              <a:buChar char="–"/>
            </a:pPr>
            <a:r>
              <a:rPr lang="en-US" sz="2000" dirty="0">
                <a:solidFill>
                  <a:srgbClr val="002060"/>
                </a:solidFill>
              </a:rPr>
              <a:t>NWS NCO (EMC, NWP)</a:t>
            </a:r>
            <a:endParaRPr dirty="0"/>
          </a:p>
          <a:p>
            <a:pPr marL="1371600" lvl="1" indent="-330200" algn="l" rtl="0">
              <a:lnSpc>
                <a:spcPct val="90000"/>
              </a:lnSpc>
              <a:spcBef>
                <a:spcPts val="0"/>
              </a:spcBef>
              <a:spcAft>
                <a:spcPts val="0"/>
              </a:spcAft>
              <a:buClr>
                <a:srgbClr val="002060"/>
              </a:buClr>
              <a:buSzPts val="1600"/>
              <a:buChar char="–"/>
            </a:pPr>
            <a:r>
              <a:rPr lang="en-US" sz="2000" dirty="0">
                <a:solidFill>
                  <a:srgbClr val="002060"/>
                </a:solidFill>
              </a:rPr>
              <a:t>NESDIS STAR</a:t>
            </a:r>
            <a:endParaRPr dirty="0"/>
          </a:p>
          <a:p>
            <a:pPr marL="1371600" lvl="1" indent="-330200" algn="l" rtl="0">
              <a:lnSpc>
                <a:spcPct val="90000"/>
              </a:lnSpc>
              <a:spcBef>
                <a:spcPts val="0"/>
              </a:spcBef>
              <a:spcAft>
                <a:spcPts val="0"/>
              </a:spcAft>
              <a:buClr>
                <a:srgbClr val="002060"/>
              </a:buClr>
              <a:buSzPts val="1600"/>
              <a:buChar char="–"/>
            </a:pPr>
            <a:r>
              <a:rPr lang="en-US" sz="2000" dirty="0">
                <a:solidFill>
                  <a:srgbClr val="002060"/>
                </a:solidFill>
              </a:rPr>
              <a:t>Navy FNMOC / NRL-MRY</a:t>
            </a:r>
            <a:endParaRPr dirty="0">
              <a:solidFill>
                <a:srgbClr val="002060"/>
              </a:solidFill>
            </a:endParaRPr>
          </a:p>
          <a:p>
            <a:pPr marL="1371600" lvl="1" indent="-330200" algn="l" rtl="0">
              <a:lnSpc>
                <a:spcPct val="90000"/>
              </a:lnSpc>
              <a:spcBef>
                <a:spcPts val="0"/>
              </a:spcBef>
              <a:spcAft>
                <a:spcPts val="0"/>
              </a:spcAft>
              <a:buClr>
                <a:srgbClr val="002060"/>
              </a:buClr>
              <a:buSzPts val="1600"/>
              <a:buChar char="–"/>
            </a:pPr>
            <a:r>
              <a:rPr lang="en-US" sz="2000" dirty="0">
                <a:solidFill>
                  <a:srgbClr val="002060"/>
                </a:solidFill>
              </a:rPr>
              <a:t>USAF 557thWW (USSF)</a:t>
            </a:r>
            <a:endParaRPr sz="2000" dirty="0">
              <a:solidFill>
                <a:srgbClr val="002060"/>
              </a:solidFill>
            </a:endParaRPr>
          </a:p>
          <a:p>
            <a:pPr marL="1371600" lvl="1" indent="-342900" algn="l" rtl="0">
              <a:lnSpc>
                <a:spcPct val="90000"/>
              </a:lnSpc>
              <a:spcBef>
                <a:spcPts val="0"/>
              </a:spcBef>
              <a:spcAft>
                <a:spcPts val="0"/>
              </a:spcAft>
              <a:buClr>
                <a:srgbClr val="002060"/>
              </a:buClr>
              <a:buSzPts val="1800"/>
              <a:buChar char="–"/>
            </a:pPr>
            <a:r>
              <a:rPr lang="en-US" sz="2000" dirty="0">
                <a:solidFill>
                  <a:srgbClr val="002060"/>
                </a:solidFill>
              </a:rPr>
              <a:t>NASA GSFC DAAC / GMAO</a:t>
            </a:r>
            <a:endParaRPr sz="2000" dirty="0">
              <a:solidFill>
                <a:srgbClr val="002060"/>
              </a:solidFill>
            </a:endParaRPr>
          </a:p>
          <a:p>
            <a:pPr marL="1371600" lvl="1" indent="-355600" algn="l" rtl="0">
              <a:lnSpc>
                <a:spcPct val="90000"/>
              </a:lnSpc>
              <a:spcBef>
                <a:spcPts val="0"/>
              </a:spcBef>
              <a:spcAft>
                <a:spcPts val="0"/>
              </a:spcAft>
              <a:buClr>
                <a:srgbClr val="002060"/>
              </a:buClr>
              <a:buSzPts val="2000"/>
              <a:buChar char="–"/>
            </a:pPr>
            <a:r>
              <a:rPr lang="en-US" sz="2000" dirty="0">
                <a:solidFill>
                  <a:srgbClr val="002060"/>
                </a:solidFill>
              </a:rPr>
              <a:t>NRL-DC</a:t>
            </a:r>
            <a:endParaRPr dirty="0"/>
          </a:p>
          <a:p>
            <a:pPr marL="1016000" lvl="1" indent="0" algn="l" rtl="0">
              <a:lnSpc>
                <a:spcPct val="90000"/>
              </a:lnSpc>
              <a:spcBef>
                <a:spcPts val="0"/>
              </a:spcBef>
              <a:spcAft>
                <a:spcPts val="0"/>
              </a:spcAft>
              <a:buClr>
                <a:srgbClr val="07336F"/>
              </a:buClr>
              <a:buSzPts val="2000"/>
              <a:buNone/>
            </a:pPr>
            <a:endParaRPr sz="800" dirty="0">
              <a:solidFill>
                <a:srgbClr val="002060"/>
              </a:solidFill>
            </a:endParaRPr>
          </a:p>
          <a:p>
            <a:pPr marL="1016000" lvl="1" indent="0" algn="l" rtl="0">
              <a:lnSpc>
                <a:spcPct val="90000"/>
              </a:lnSpc>
              <a:spcBef>
                <a:spcPts val="0"/>
              </a:spcBef>
              <a:spcAft>
                <a:spcPts val="0"/>
              </a:spcAft>
              <a:buClr>
                <a:srgbClr val="07336F"/>
              </a:buClr>
              <a:buSzPts val="2000"/>
              <a:buNone/>
            </a:pPr>
            <a:endParaRPr sz="800" dirty="0">
              <a:solidFill>
                <a:srgbClr val="002060"/>
              </a:solidFill>
            </a:endParaRPr>
          </a:p>
          <a:p>
            <a:pPr marL="457200" lvl="0" indent="-381000" algn="l" rtl="0">
              <a:lnSpc>
                <a:spcPct val="114000"/>
              </a:lnSpc>
              <a:spcBef>
                <a:spcPts val="0"/>
              </a:spcBef>
              <a:spcAft>
                <a:spcPts val="0"/>
              </a:spcAft>
              <a:buClr>
                <a:srgbClr val="002060"/>
              </a:buClr>
              <a:buSzPts val="2400"/>
              <a:buChar char="•"/>
            </a:pPr>
            <a:r>
              <a:rPr lang="en-US" sz="2400" b="1" dirty="0">
                <a:solidFill>
                  <a:srgbClr val="002060"/>
                </a:solidFill>
              </a:rPr>
              <a:t>International Partner users:</a:t>
            </a:r>
            <a:endParaRPr dirty="0">
              <a:solidFill>
                <a:srgbClr val="002060"/>
              </a:solidFill>
            </a:endParaRPr>
          </a:p>
          <a:p>
            <a:pPr marL="914400" lvl="1" indent="-381000" algn="l" rtl="0">
              <a:lnSpc>
                <a:spcPct val="114000"/>
              </a:lnSpc>
              <a:spcBef>
                <a:spcPts val="0"/>
              </a:spcBef>
              <a:spcAft>
                <a:spcPts val="0"/>
              </a:spcAft>
              <a:buClr>
                <a:srgbClr val="002060"/>
              </a:buClr>
              <a:buSzPts val="2400"/>
              <a:buChar char="–"/>
            </a:pPr>
            <a:r>
              <a:rPr lang="en-US" sz="2200" dirty="0">
                <a:solidFill>
                  <a:srgbClr val="002060"/>
                </a:solidFill>
              </a:rPr>
              <a:t>11 International Partners currently receiving DO-4</a:t>
            </a:r>
            <a:endParaRPr dirty="0"/>
          </a:p>
          <a:p>
            <a:pPr marL="914400" lvl="1" indent="-228600" algn="l" rtl="0">
              <a:lnSpc>
                <a:spcPct val="114000"/>
              </a:lnSpc>
              <a:spcBef>
                <a:spcPts val="0"/>
              </a:spcBef>
              <a:spcAft>
                <a:spcPts val="0"/>
              </a:spcAft>
              <a:buClr>
                <a:srgbClr val="002060"/>
              </a:buClr>
              <a:buSzPts val="2400"/>
              <a:buNone/>
            </a:pPr>
            <a:endParaRPr dirty="0">
              <a:solidFill>
                <a:srgbClr val="002060"/>
              </a:solidFill>
            </a:endParaRPr>
          </a:p>
          <a:p>
            <a:pPr marL="914400" lvl="1" indent="-228600" algn="l" rtl="0">
              <a:lnSpc>
                <a:spcPct val="90000"/>
              </a:lnSpc>
              <a:spcBef>
                <a:spcPts val="0"/>
              </a:spcBef>
              <a:spcAft>
                <a:spcPts val="0"/>
              </a:spcAft>
              <a:buClr>
                <a:srgbClr val="07336F"/>
              </a:buClr>
              <a:buSzPts val="2400"/>
              <a:buNone/>
            </a:pPr>
            <a:endParaRPr sz="800" dirty="0">
              <a:solidFill>
                <a:srgbClr val="002060"/>
              </a:solidFill>
            </a:endParaRPr>
          </a:p>
          <a:p>
            <a:pPr marL="457200" lvl="0" indent="-381000" algn="l" rtl="0">
              <a:lnSpc>
                <a:spcPct val="90000"/>
              </a:lnSpc>
              <a:spcBef>
                <a:spcPts val="0"/>
              </a:spcBef>
              <a:spcAft>
                <a:spcPts val="0"/>
              </a:spcAft>
              <a:buClr>
                <a:srgbClr val="002060"/>
              </a:buClr>
              <a:buSzPts val="2400"/>
              <a:buChar char="•"/>
            </a:pPr>
            <a:r>
              <a:rPr lang="en-US" sz="2400" b="1" dirty="0">
                <a:solidFill>
                  <a:srgbClr val="002060"/>
                </a:solidFill>
              </a:rPr>
              <a:t>Researchers</a:t>
            </a:r>
            <a:r>
              <a:rPr lang="en-US" sz="2400" dirty="0">
                <a:solidFill>
                  <a:srgbClr val="002060"/>
                </a:solidFill>
              </a:rPr>
              <a:t> receive delayed access (24-hours) through NCEI and the CDAAC data portal</a:t>
            </a:r>
            <a:endParaRPr sz="2400" dirty="0">
              <a:solidFill>
                <a:srgbClr val="002060"/>
              </a:solidFill>
            </a:endParaRPr>
          </a:p>
        </p:txBody>
      </p:sp>
    </p:spTree>
  </p:cSld>
  <p:clrMapOvr>
    <a:masterClrMapping/>
  </p:clrMapOvr>
</p:sld>
</file>

<file path=ppt/theme/theme1.xml><?xml version="1.0" encoding="utf-8"?>
<a:theme xmlns:a="http://schemas.openxmlformats.org/drawingml/2006/main" name="4. Content Slide - with icon">
  <a:themeElements>
    <a:clrScheme name="PTT 1">
      <a:dk1>
        <a:srgbClr val="0A4595"/>
      </a:dk1>
      <a:lt1>
        <a:srgbClr val="FFFFFF"/>
      </a:lt1>
      <a:dk2>
        <a:srgbClr val="323B42"/>
      </a:dk2>
      <a:lt2>
        <a:srgbClr val="D6F5FF"/>
      </a:lt2>
      <a:accent1>
        <a:srgbClr val="0099D8"/>
      </a:accent1>
      <a:accent2>
        <a:srgbClr val="0A4595"/>
      </a:accent2>
      <a:accent3>
        <a:srgbClr val="34C8C9"/>
      </a:accent3>
      <a:accent4>
        <a:srgbClr val="CC9C4A"/>
      </a:accent4>
      <a:accent5>
        <a:srgbClr val="A52B15"/>
      </a:accent5>
      <a:accent6>
        <a:srgbClr val="A74FA9"/>
      </a:accent6>
      <a:hlink>
        <a:srgbClr val="0A52F6"/>
      </a:hlink>
      <a:folHlink>
        <a:srgbClr val="0072A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PTT 1">
      <a:dk1>
        <a:srgbClr val="0A4595"/>
      </a:dk1>
      <a:lt1>
        <a:srgbClr val="FFFFFF"/>
      </a:lt1>
      <a:dk2>
        <a:srgbClr val="323B42"/>
      </a:dk2>
      <a:lt2>
        <a:srgbClr val="D6F5FF"/>
      </a:lt2>
      <a:accent1>
        <a:srgbClr val="0099D8"/>
      </a:accent1>
      <a:accent2>
        <a:srgbClr val="0A4595"/>
      </a:accent2>
      <a:accent3>
        <a:srgbClr val="34C8C9"/>
      </a:accent3>
      <a:accent4>
        <a:srgbClr val="CC9C4A"/>
      </a:accent4>
      <a:accent5>
        <a:srgbClr val="A52B15"/>
      </a:accent5>
      <a:accent6>
        <a:srgbClr val="A74FA9"/>
      </a:accent6>
      <a:hlink>
        <a:srgbClr val="0A52F6"/>
      </a:hlink>
      <a:folHlink>
        <a:srgbClr val="0072A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542</TotalTime>
  <Words>3565</Words>
  <Application>Microsoft Macintosh PowerPoint</Application>
  <PresentationFormat>On-screen Show (4:3)</PresentationFormat>
  <Paragraphs>389</Paragraphs>
  <Slides>26</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Arial Narrow</vt:lpstr>
      <vt:lpstr>Libre Franklin Medium</vt:lpstr>
      <vt:lpstr>Calibri</vt:lpstr>
      <vt:lpstr>4. Content Slide - with icon</vt:lpstr>
      <vt:lpstr>PowerPoint Presentation</vt:lpstr>
      <vt:lpstr> Commercial Weather Data Piloting (CWDP)</vt:lpstr>
      <vt:lpstr>Commercial Weather Data Piloting (CWDP):</vt:lpstr>
      <vt:lpstr>Commercial Operational Data Purchase  Program Status</vt:lpstr>
      <vt:lpstr>NOAA Commercial Data Buys:</vt:lpstr>
      <vt:lpstr>NOAA Commercial Data Buy 1 (current):</vt:lpstr>
      <vt:lpstr>PowerPoint Presentation</vt:lpstr>
      <vt:lpstr>RO Data Operationally Assimilated by NOAA as of (6/16/2022)</vt:lpstr>
      <vt:lpstr>RO Commercial Data Product Users:</vt:lpstr>
      <vt:lpstr>Partner Agencies Currently Receiving Data:</vt:lpstr>
      <vt:lpstr>Data Impact Assessments:</vt:lpstr>
      <vt:lpstr>Next steps:</vt:lpstr>
      <vt:lpstr>Backup Material</vt:lpstr>
      <vt:lpstr>Questions posed by the SAT Co-chairs:</vt:lpstr>
      <vt:lpstr>PowerPoint Presentation</vt:lpstr>
      <vt:lpstr> Partner Engagement</vt:lpstr>
      <vt:lpstr>EUMETSAT-NESDIS CommRO Coordination Discussions:</vt:lpstr>
      <vt:lpstr>EUMETSAT-NESDIS CommRO Coordination Discussions-2:</vt:lpstr>
      <vt:lpstr>NRO and NGA Commercial Data Programs Discussions:</vt:lpstr>
      <vt:lpstr>USAF Commercial Data Programs Discussions:</vt:lpstr>
      <vt:lpstr> Commercial Sector Engagement</vt:lpstr>
      <vt:lpstr>Commercial Vendor Visits:</vt:lpstr>
      <vt:lpstr>Commercial Vendor Visits-2:</vt:lpstr>
      <vt:lpstr>Commercial Vendor Visits-3:</vt:lpstr>
      <vt:lpstr>NOAA &amp; Tomorrow.io CRADA:</vt:lpstr>
      <vt:lpstr>NOAA IDIQ-1 Data Sharing License Options: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Jacqui.Fenner</dc:creator>
  <cp:lastModifiedBy>Patricia Weir</cp:lastModifiedBy>
  <cp:revision>15</cp:revision>
  <dcterms:created xsi:type="dcterms:W3CDTF">2016-09-21T16:38:36Z</dcterms:created>
  <dcterms:modified xsi:type="dcterms:W3CDTF">2022-06-22T17:26:04Z</dcterms:modified>
</cp:coreProperties>
</file>