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5fa568a23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5fa568a23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29b9b311a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29b9b311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5fa568a23_0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5fa568a23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9b9b311a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29b9b311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9b9b311a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9b9b311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83178c66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83178c6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5fa568a23_0_5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5fa568a23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29b9b311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29b9b31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5fa568a23_0_5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5fa568a23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4176002" y="924575"/>
            <a:ext cx="7788000" cy="257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NESDI</a:t>
            </a:r>
            <a:r>
              <a:rPr lang="en-US"/>
              <a:t>S Next-gen Ground Architecture</a:t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2251375" y="3860575"/>
            <a:ext cx="9444000" cy="257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Cooperative Institute for Satellite Earth System Studies (CISESS)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University of Maryland, College Park, MD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Director: Hugo Berbery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Presented by: Isaac Moradi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Thanks to the CISESS SAT team for their contribution!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 </a:t>
            </a:r>
            <a:r>
              <a:rPr lang="en-US"/>
              <a:t>Retrieval</a:t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1730000" y="1832892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2500" lnSpcReduction="20000"/>
          </a:bodyPr>
          <a:lstStyle/>
          <a:p>
            <a:pPr indent="-3460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Developing products from merged data instead of a single instrument (</a:t>
            </a:r>
            <a:r>
              <a:rPr lang="en-US" sz="2100"/>
              <a:t>IR/MW/Active/Visible/Ground Based)</a:t>
            </a:r>
            <a:endParaRPr sz="2100"/>
          </a:p>
          <a:p>
            <a:pPr indent="-3460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Taking advantage of data from active </a:t>
            </a:r>
            <a:r>
              <a:rPr lang="en-US" sz="2100"/>
              <a:t>sensors</a:t>
            </a:r>
            <a:r>
              <a:rPr lang="en-US" sz="2100"/>
              <a:t> like Lidars for aerosols and radars for clouds and precipitation for refining the </a:t>
            </a:r>
            <a:r>
              <a:rPr lang="en-US" sz="2100"/>
              <a:t>algorithms/products</a:t>
            </a:r>
            <a:endParaRPr sz="2100"/>
          </a:p>
          <a:p>
            <a:pPr indent="-3460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Providing L2G data on a common grid</a:t>
            </a:r>
            <a:endParaRPr sz="2100"/>
          </a:p>
          <a:p>
            <a:pPr indent="-346075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NESDIS forward models (e.g., CRTM) should be able to serve new data types (e.g., PC RTM)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1141200" y="120900"/>
            <a:ext cx="3084300" cy="849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Fusion</a:t>
            </a:r>
            <a:endParaRPr/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4560450" y="525000"/>
            <a:ext cx="7262100" cy="604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85000"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No single instrument can </a:t>
            </a:r>
            <a:r>
              <a:rPr lang="en-US" sz="2100"/>
              <a:t>provide</a:t>
            </a:r>
            <a:r>
              <a:rPr lang="en-US" sz="2100"/>
              <a:t> a complete </a:t>
            </a:r>
            <a:r>
              <a:rPr lang="en-US" sz="2100"/>
              <a:t>picture</a:t>
            </a:r>
            <a:r>
              <a:rPr lang="en-US" sz="2100"/>
              <a:t> of the Earth system so data from multiple instruments need to be merged </a:t>
            </a:r>
            <a:endParaRPr sz="2100"/>
          </a:p>
          <a:p>
            <a:pPr indent="-341947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00"/>
              <a:t>Although re</a:t>
            </a:r>
            <a:r>
              <a:rPr lang="en-US" sz="2100"/>
              <a:t>analyses</a:t>
            </a:r>
            <a:r>
              <a:rPr lang="en-US" sz="2100"/>
              <a:t> provide a </a:t>
            </a:r>
            <a:r>
              <a:rPr lang="en-US" sz="2100"/>
              <a:t>comprehensive</a:t>
            </a:r>
            <a:r>
              <a:rPr lang="en-US" sz="2100"/>
              <a:t> </a:t>
            </a:r>
            <a:r>
              <a:rPr lang="en-US" sz="2100"/>
              <a:t>database</a:t>
            </a:r>
            <a:r>
              <a:rPr lang="en-US" sz="2100"/>
              <a:t> for climate applications, the latency prevents them for real-time applications, e.g. aviation applications</a:t>
            </a:r>
            <a:endParaRPr sz="21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Given the amount of data collected through different platforms, NOAA should take the lead on combining/fusing data from internal and external sources (e.g. EUMETSAT, commercial, c</a:t>
            </a:r>
            <a:r>
              <a:rPr lang="en-US" sz="2100"/>
              <a:t>itizen data from smart devices, cars, etc</a:t>
            </a:r>
            <a:r>
              <a:rPr lang="en-US" sz="2100"/>
              <a:t>)</a:t>
            </a:r>
            <a:endParaRPr sz="21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Data fusion across multiple sensors and platforms, </a:t>
            </a:r>
            <a:r>
              <a:rPr lang="en-US" sz="2100"/>
              <a:t> ground-based, radar, passive infrared and microwave, active radar and lidar, scatterometers, visible, etc</a:t>
            </a:r>
            <a:endParaRPr sz="21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5238"/>
              <a:buChar char="●"/>
            </a:pPr>
            <a:r>
              <a:rPr lang="en-US" sz="2100"/>
              <a:t>Merging data from different/multiple orbits to achieve stereo advantages - geometric cloud height, improved vertical resolution</a:t>
            </a:r>
            <a:endParaRPr sz="21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00" y="2124375"/>
            <a:ext cx="4281701" cy="367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1141200" y="5922825"/>
            <a:ext cx="172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Lee, 2011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/>
        </p:nvSpPr>
        <p:spPr>
          <a:xfrm>
            <a:off x="435429" y="2209800"/>
            <a:ext cx="107121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unified user friendly data format to serve both NWP and other communities and  all the instruments rather than multiple formats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Modern state-of-the-art data access APIs with flexibility to extract the data needed for conducting local/regional analysis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APIs to support collecting data needed for specific purposes such as all data 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relevant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a specific tropical cyclone can be selected and 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retrieved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. The data do not necessary need to be on the same server.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Platforms</a:t>
            </a:r>
            <a:r>
              <a:rPr lang="en-US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 allow accessing and combining satellite observations, ground based, and citizen data</a:t>
            </a:r>
            <a:endParaRPr sz="2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5"/>
          <p:cNvSpPr txBox="1"/>
          <p:nvPr>
            <p:ph type="title"/>
          </p:nvPr>
        </p:nvSpPr>
        <p:spPr>
          <a:xfrm>
            <a:off x="415600" y="36511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US" sz="6000">
                <a:latin typeface="Calibri"/>
                <a:ea typeface="Calibri"/>
                <a:cs typeface="Calibri"/>
                <a:sym typeface="Calibri"/>
              </a:rPr>
              <a:t>Data distribution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Contents: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838200" y="1825625"/>
            <a:ext cx="10515600" cy="307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Ground Processing Services/Systems/Architecture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Observations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Data </a:t>
            </a:r>
            <a:r>
              <a:rPr lang="en-US" sz="2200"/>
              <a:t>Acquisition 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Pre and Post Processings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Product Retrieval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Data Fusion</a:t>
            </a:r>
            <a:endParaRPr sz="2200"/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200"/>
              <a:t>Distribution Platforms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457200" y="136525"/>
            <a:ext cx="105156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Observations to Knowledge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133350"/>
            <a:ext cx="8982075" cy="53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2028825" y="58674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Boukabara et al., 2021 [IEEE GRSM]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457200" y="136525"/>
            <a:ext cx="105156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NESDIS Integrated Ground Services (IGS)</a:t>
            </a: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 b="17981" l="15956" r="6318" t="13124"/>
          <a:stretch/>
        </p:blipFill>
        <p:spPr>
          <a:xfrm>
            <a:off x="944100" y="1095375"/>
            <a:ext cx="10200151" cy="56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7057950" y="1095375"/>
            <a:ext cx="4086300" cy="56991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5505450" y="616267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@ NOAA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730000" y="372600"/>
            <a:ext cx="9385200" cy="89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</a:t>
            </a:r>
            <a:r>
              <a:rPr lang="en-US"/>
              <a:t> observations?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838200" y="1978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NESDIS NGA should be designed to serve the future observing system: 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Hyperspectral IR onboard geostationary satellites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Hyperspectral Microwave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Single Instrument Cubesats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Active Instruments (Radars &amp; Lidars) with a large swath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Observations from the commercial sector likely to become a major contributor to the observing system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New observations/types are likely to be introduced to the observing system and NESDIS NGA should be flexible to </a:t>
            </a:r>
            <a:r>
              <a:rPr lang="en-US" sz="2000"/>
              <a:t>accommodate</a:t>
            </a:r>
            <a:r>
              <a:rPr lang="en-US" sz="2000"/>
              <a:t> these observations ASAP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514350" y="974725"/>
            <a:ext cx="3467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Geostationary Extended Observations (GeoXO)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38775"/>
            <a:ext cx="11887201" cy="236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642" y="134673"/>
            <a:ext cx="7024949" cy="39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</a:t>
            </a:r>
            <a:r>
              <a:rPr lang="en-US"/>
              <a:t>Acquisition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542625" y="1825625"/>
            <a:ext cx="5368500" cy="3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/>
              <a:t>The</a:t>
            </a:r>
            <a:r>
              <a:rPr lang="en-US" sz="2400"/>
              <a:t> amount of data will dramatically increase because of introducing geo hyper IR and also hyper MW </a:t>
            </a:r>
            <a:endParaRPr sz="2400"/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/>
              <a:t>The</a:t>
            </a:r>
            <a:r>
              <a:rPr lang="en-US" sz="2400"/>
              <a:t> data may not be distributed in radiance format anymore and PCs be distributed</a:t>
            </a:r>
            <a:endParaRPr sz="2400"/>
          </a:p>
        </p:txBody>
      </p:sp>
      <p:sp>
        <p:nvSpPr>
          <p:cNvPr id="182" name="Google Shape;182;p20"/>
          <p:cNvSpPr txBox="1"/>
          <p:nvPr/>
        </p:nvSpPr>
        <p:spPr>
          <a:xfrm>
            <a:off x="6219825" y="371475"/>
            <a:ext cx="5729700" cy="4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</a:rPr>
              <a:t>MTG - Infrared Sounder (IRS)</a:t>
            </a:r>
            <a:endParaRPr sz="2400">
              <a:solidFill>
                <a:srgbClr val="FF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>
                <a:solidFill>
                  <a:srgbClr val="FFFF00"/>
                </a:solidFill>
              </a:rPr>
              <a:t>the </a:t>
            </a:r>
            <a:r>
              <a:rPr lang="en-US" sz="2400">
                <a:solidFill>
                  <a:srgbClr val="00FF00"/>
                </a:solidFill>
              </a:rPr>
              <a:t>Mid-Wave</a:t>
            </a:r>
            <a:r>
              <a:rPr lang="en-US" sz="2400">
                <a:solidFill>
                  <a:srgbClr val="FFFF00"/>
                </a:solidFill>
              </a:rPr>
              <a:t> InfraRed (MWIR, 1600–2175 cm-1 or 6.25–4.6 μm) with </a:t>
            </a:r>
            <a:r>
              <a:rPr lang="en-US" sz="2400">
                <a:solidFill>
                  <a:srgbClr val="00FF00"/>
                </a:solidFill>
              </a:rPr>
              <a:t>900 spectral channels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>
                <a:solidFill>
                  <a:srgbClr val="FFFF00"/>
                </a:solidFill>
              </a:rPr>
              <a:t>the </a:t>
            </a:r>
            <a:r>
              <a:rPr lang="en-US" sz="2400">
                <a:solidFill>
                  <a:srgbClr val="00FF00"/>
                </a:solidFill>
              </a:rPr>
              <a:t>Long-Wave</a:t>
            </a:r>
            <a:r>
              <a:rPr lang="en-US" sz="2400">
                <a:solidFill>
                  <a:srgbClr val="FFFF00"/>
                </a:solidFill>
              </a:rPr>
              <a:t> InfraRed (LWIR, 700–1210 cm-1 or 14.3–8.3 μm) with </a:t>
            </a:r>
            <a:r>
              <a:rPr lang="en-US" sz="2400">
                <a:solidFill>
                  <a:srgbClr val="00FF00"/>
                </a:solidFill>
              </a:rPr>
              <a:t>800 spectral channels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-US" sz="2400">
                <a:solidFill>
                  <a:srgbClr val="FFFF00"/>
                </a:solidFill>
              </a:rPr>
              <a:t>Has a spatial resolution of </a:t>
            </a:r>
            <a:r>
              <a:rPr lang="en-US" sz="2400">
                <a:solidFill>
                  <a:srgbClr val="00FF00"/>
                </a:solidFill>
              </a:rPr>
              <a:t>4 km at nadir</a:t>
            </a:r>
            <a:r>
              <a:rPr lang="en-US" sz="2400">
                <a:solidFill>
                  <a:srgbClr val="FFFF00"/>
                </a:solidFill>
              </a:rPr>
              <a:t> and ~10 km at the edges </a:t>
            </a:r>
            <a:endParaRPr sz="24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6696075" y="4838700"/>
            <a:ext cx="5486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FF00"/>
                </a:solidFill>
              </a:rPr>
              <a:t>CrIS has </a:t>
            </a:r>
            <a:r>
              <a:rPr lang="en-US" sz="2000">
                <a:solidFill>
                  <a:srgbClr val="FFFF00"/>
                </a:solidFill>
              </a:rPr>
              <a:t>2211 channels</a:t>
            </a:r>
            <a:r>
              <a:rPr lang="en-US" sz="2000">
                <a:solidFill>
                  <a:srgbClr val="00FF00"/>
                </a:solidFill>
              </a:rPr>
              <a:t> with the size of the footprint varying from </a:t>
            </a:r>
            <a:r>
              <a:rPr lang="en-US" sz="2000">
                <a:solidFill>
                  <a:srgbClr val="FFFF00"/>
                </a:solidFill>
              </a:rPr>
              <a:t>14x14km at nadir</a:t>
            </a:r>
            <a:r>
              <a:rPr lang="en-US" sz="2000">
                <a:solidFill>
                  <a:srgbClr val="00FF00"/>
                </a:solidFill>
              </a:rPr>
              <a:t> to up to 48x24km on the edges. </a:t>
            </a:r>
            <a:endParaRPr sz="2000"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424725" y="5962650"/>
            <a:ext cx="1118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</a:rPr>
              <a:t>CrIS s</a:t>
            </a:r>
            <a:r>
              <a:rPr lang="en-US" sz="2000">
                <a:solidFill>
                  <a:srgbClr val="FFFF00"/>
                </a:solidFill>
              </a:rPr>
              <a:t>wath 2200 km</a:t>
            </a:r>
            <a:r>
              <a:rPr lang="en-US" sz="2000">
                <a:solidFill>
                  <a:srgbClr val="FF0000"/>
                </a:solidFill>
              </a:rPr>
              <a:t> orbiting the Earth 14 times a day while </a:t>
            </a:r>
            <a:r>
              <a:rPr lang="en-US" sz="2000">
                <a:solidFill>
                  <a:srgbClr val="FFFF00"/>
                </a:solidFill>
              </a:rPr>
              <a:t>GEO covers roughly ⅓ of the Earth</a:t>
            </a:r>
            <a:r>
              <a:rPr lang="en-US" sz="2000">
                <a:solidFill>
                  <a:srgbClr val="FF0000"/>
                </a:solidFill>
              </a:rPr>
              <a:t> and can provide images nominally </a:t>
            </a:r>
            <a:r>
              <a:rPr lang="en-US" sz="2000">
                <a:solidFill>
                  <a:srgbClr val="FFFF00"/>
                </a:solidFill>
              </a:rPr>
              <a:t>every 30 minutes</a:t>
            </a:r>
            <a:r>
              <a:rPr lang="en-US" sz="2000">
                <a:solidFill>
                  <a:srgbClr val="FF0000"/>
                </a:solidFill>
              </a:rPr>
              <a:t> or even shorter time frames.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 and post processing</a:t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100"/>
              <a:t>Unified pre and post processing systems - instead of instrument specific</a:t>
            </a:r>
            <a:endParaRPr sz="21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100"/>
              <a:t>Data formats should be unified to be able to handle multiple instruments with different observation type</a:t>
            </a:r>
            <a:endParaRPr sz="21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100"/>
              <a:t>Post-processing such as re-calibration and inter-calibration should be routinely performed for climate &amp; weather applications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/>
              <a:t>Climate data records should be routinely developed for climate applications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</a:pPr>
            <a:r>
              <a:rPr lang="en-US" sz="2100"/>
              <a:t>Collaborations among different national and international  organizations is vital for meteorological observations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692725" y="3475"/>
            <a:ext cx="5364000" cy="62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Calibration of Cubesats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5013025" y="925925"/>
            <a:ext cx="6883800" cy="541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Microwave Cubesats lack a reliable calibration system thus inter-calibration of observations from Cubesats is required even for weather applications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“... internal noise diodes are used for calibration, with long-term drifts measured on the order of 0.2% to 3.0% (approximately 0.4 K to 6.0 K) [Brown 2007]. Blackbody calibration targets such as used on ATMS have 0.14 K error or better for warm calibration [Kim, 2014].”  [Crews, 2019]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US" sz="2100"/>
              <a:t>Many intercalibration techniques rely on clear-sky observations so all-sky intercalibration should be considered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27" y="836075"/>
            <a:ext cx="3078100" cy="592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 rot="-5400000">
            <a:off x="-1047225" y="4165650"/>
            <a:ext cx="342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TROPICS [Leslie,  2020]</a:t>
            </a:r>
            <a:endParaRPr b="1" sz="1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