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1" r:id="rId2"/>
    <p:sldId id="1272" r:id="rId3"/>
    <p:sldId id="1273" r:id="rId4"/>
    <p:sldId id="1274" r:id="rId5"/>
    <p:sldId id="1275" r:id="rId6"/>
    <p:sldId id="1276" r:id="rId7"/>
    <p:sldId id="1278" r:id="rId8"/>
    <p:sldId id="1277" r:id="rId9"/>
    <p:sldId id="1282" r:id="rId10"/>
    <p:sldId id="1283" r:id="rId11"/>
    <p:sldId id="1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76"/>
    <p:restoredTop sz="96327"/>
  </p:normalViewPr>
  <p:slideViewPr>
    <p:cSldViewPr snapToGrid="0" snapToObjects="1">
      <p:cViewPr varScale="1">
        <p:scale>
          <a:sx n="105" d="100"/>
          <a:sy n="105" d="100"/>
        </p:scale>
        <p:origin x="208" y="56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325AF-BC35-4849-9AC2-3F930B173C90}" type="datetimeFigureOut">
              <a:rPr lang="en-US" smtClean="0"/>
              <a:t>7/12/21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C8CC3-1CE6-3A4B-828A-85A4D37024E3}" type="slidenum">
              <a:rPr lang="en-US" smtClean="0"/>
              <a:t>‹#›</a:t>
            </a:fld>
            <a:endParaRPr lang="en-US"/>
          </a:p>
        </p:txBody>
      </p:sp>
    </p:spTree>
    <p:extLst>
      <p:ext uri="{BB962C8B-B14F-4D97-AF65-F5344CB8AC3E}">
        <p14:creationId xmlns:p14="http://schemas.microsoft.com/office/powerpoint/2010/main" val="345152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B872-41E6-A948-A4E5-A9065076B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5F8A0D-246B-A84E-9452-22463B960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011B3D-D6DF-9846-95AB-21A6E78316D5}"/>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5" name="Footer Placeholder 4">
            <a:extLst>
              <a:ext uri="{FF2B5EF4-FFF2-40B4-BE49-F238E27FC236}">
                <a16:creationId xmlns:a16="http://schemas.microsoft.com/office/drawing/2014/main" id="{C16A5B98-4198-E24A-93FD-17379E1DA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41ACA-5370-D841-97F1-98711101A098}"/>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36568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18A8-EA41-754F-B17C-B6B203E2CB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5381F2-9069-4240-8D89-101ED5AE6D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3A669-2FEB-254D-88F1-94E7140A6862}"/>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5" name="Footer Placeholder 4">
            <a:extLst>
              <a:ext uri="{FF2B5EF4-FFF2-40B4-BE49-F238E27FC236}">
                <a16:creationId xmlns:a16="http://schemas.microsoft.com/office/drawing/2014/main" id="{EA7AE945-E83F-7E46-A96A-8D36D8AE4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69B22-4C63-6048-998D-A06F3A584486}"/>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185612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56E97D-5E9C-7149-B1D1-250B023640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DB9923-DD50-1345-9770-01F7C2BE52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E96C6-04C7-9C42-B503-065473D75D97}"/>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5" name="Footer Placeholder 4">
            <a:extLst>
              <a:ext uri="{FF2B5EF4-FFF2-40B4-BE49-F238E27FC236}">
                <a16:creationId xmlns:a16="http://schemas.microsoft.com/office/drawing/2014/main" id="{5529D2FE-1042-D140-ACFD-40A3C4A24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DFE2C-A171-CB4F-91A0-17A7BE8E1888}"/>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123808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4CDD-C8FB-BD40-B467-FBC3C8B0C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4E539-F244-ED43-BBC4-397D34E465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5564A-08EE-834F-8CC4-DC06F01D3BAA}"/>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5" name="Footer Placeholder 4">
            <a:extLst>
              <a:ext uri="{FF2B5EF4-FFF2-40B4-BE49-F238E27FC236}">
                <a16:creationId xmlns:a16="http://schemas.microsoft.com/office/drawing/2014/main" id="{4CF75332-832A-A043-A703-CC1EEAB3A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00DC1-8A67-AE4C-BDB7-2B6777B24C3A}"/>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150750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3205-3987-D64F-981E-38AE12D67E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5FD29F-F8F6-1643-BB5D-967923423E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21BB06-B634-0549-BCD4-387FBB16149F}"/>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5" name="Footer Placeholder 4">
            <a:extLst>
              <a:ext uri="{FF2B5EF4-FFF2-40B4-BE49-F238E27FC236}">
                <a16:creationId xmlns:a16="http://schemas.microsoft.com/office/drawing/2014/main" id="{1B99118B-F243-EA41-8638-B0DB634ED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EC376-1451-6C45-939E-5120625FB1DA}"/>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392711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75AF-E8BD-A143-ABF5-09E8B0F5E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1D1683-0AD1-124D-BEE8-CE505700EF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B4CAFC-1B7F-4A47-ABE9-63BEBB6716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1F5813-5CCF-7F48-A225-AF9B63D9F7C4}"/>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6" name="Footer Placeholder 5">
            <a:extLst>
              <a:ext uri="{FF2B5EF4-FFF2-40B4-BE49-F238E27FC236}">
                <a16:creationId xmlns:a16="http://schemas.microsoft.com/office/drawing/2014/main" id="{81153F03-7368-4D45-A343-E25E188B9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C28917-8308-E14A-8B47-5A799B37B6B0}"/>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115139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A854-95F9-914F-AB6B-DFFB1BA40C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7C57F-2D24-2045-8510-F51D7A99C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D7310F-689C-2E4B-B72E-62C304A669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6C9C8F-8547-274C-84EF-2BF2ED770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3394E2-76C2-7448-9E22-07925E15C1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1AD950-9CD0-AE47-ABF8-705435C8D6FA}"/>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8" name="Footer Placeholder 7">
            <a:extLst>
              <a:ext uri="{FF2B5EF4-FFF2-40B4-BE49-F238E27FC236}">
                <a16:creationId xmlns:a16="http://schemas.microsoft.com/office/drawing/2014/main" id="{866326E6-5F0A-1E4A-A1A5-BF620D66B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8A4B59-59E9-F346-B974-A4B57DFF46E6}"/>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428453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D695-614D-3F4E-ADAF-1D9091540C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D8BA19-DF3C-CB41-A88C-2DFE9F63F3FD}"/>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4" name="Footer Placeholder 3">
            <a:extLst>
              <a:ext uri="{FF2B5EF4-FFF2-40B4-BE49-F238E27FC236}">
                <a16:creationId xmlns:a16="http://schemas.microsoft.com/office/drawing/2014/main" id="{FC9F67E8-FD7C-434C-AAAE-27AAF99148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D034AA-E208-EB45-AE87-A4A7712A06BC}"/>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394888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93C081-73D5-4349-8530-47BF5544DE1E}"/>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3" name="Footer Placeholder 2">
            <a:extLst>
              <a:ext uri="{FF2B5EF4-FFF2-40B4-BE49-F238E27FC236}">
                <a16:creationId xmlns:a16="http://schemas.microsoft.com/office/drawing/2014/main" id="{317F8506-8631-6E47-915A-1847DB181A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1BE630-388C-C34F-BBB8-A53B4B5763EC}"/>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409010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982C-8ED8-1043-8265-E4EEB57E6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C171C7-46FB-4243-BD26-BF937F1B3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C7970C-1529-B84D-A86F-3DC84DBB2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647E8-CAE2-6C4B-9CD2-096BA8748857}"/>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6" name="Footer Placeholder 5">
            <a:extLst>
              <a:ext uri="{FF2B5EF4-FFF2-40B4-BE49-F238E27FC236}">
                <a16:creationId xmlns:a16="http://schemas.microsoft.com/office/drawing/2014/main" id="{3123E057-493B-654E-8D6E-C3DFB78AD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CDC46-75AB-8A4A-A9DB-A4AF88E84F0C}"/>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61128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63F9-F466-B642-A54A-49EF60C4C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7A55A2-112A-B642-986A-14A28E469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BDF756-224F-3E42-A7C2-5C2B1C880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D4200A-0AB3-8B4E-8C9A-1204D941683E}"/>
              </a:ext>
            </a:extLst>
          </p:cNvPr>
          <p:cNvSpPr>
            <a:spLocks noGrp="1"/>
          </p:cNvSpPr>
          <p:nvPr>
            <p:ph type="dt" sz="half" idx="10"/>
          </p:nvPr>
        </p:nvSpPr>
        <p:spPr/>
        <p:txBody>
          <a:bodyPr/>
          <a:lstStyle/>
          <a:p>
            <a:fld id="{8E5B00EB-6787-614F-B54F-76DB1F79D24F}" type="datetimeFigureOut">
              <a:rPr lang="en-US" smtClean="0"/>
              <a:t>7/12/21</a:t>
            </a:fld>
            <a:endParaRPr lang="en-US"/>
          </a:p>
        </p:txBody>
      </p:sp>
      <p:sp>
        <p:nvSpPr>
          <p:cNvPr id="6" name="Footer Placeholder 5">
            <a:extLst>
              <a:ext uri="{FF2B5EF4-FFF2-40B4-BE49-F238E27FC236}">
                <a16:creationId xmlns:a16="http://schemas.microsoft.com/office/drawing/2014/main" id="{EFF973E5-C013-0649-9FC1-8EE8E7DE0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AFEA9-BA1F-8143-B2D3-A161D481E733}"/>
              </a:ext>
            </a:extLst>
          </p:cNvPr>
          <p:cNvSpPr>
            <a:spLocks noGrp="1"/>
          </p:cNvSpPr>
          <p:nvPr>
            <p:ph type="sldNum" sz="quarter" idx="12"/>
          </p:nvPr>
        </p:nvSpPr>
        <p:spPr/>
        <p:txBody>
          <a:bodyPr/>
          <a:lstStyle/>
          <a:p>
            <a:fld id="{318147E6-77A3-044C-B294-01484BCDAF22}" type="slidenum">
              <a:rPr lang="en-US" smtClean="0"/>
              <a:t>‹#›</a:t>
            </a:fld>
            <a:endParaRPr lang="en-US"/>
          </a:p>
        </p:txBody>
      </p:sp>
    </p:spTree>
    <p:extLst>
      <p:ext uri="{BB962C8B-B14F-4D97-AF65-F5344CB8AC3E}">
        <p14:creationId xmlns:p14="http://schemas.microsoft.com/office/powerpoint/2010/main" val="408504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8B2B4-7A2D-B94E-8CDC-3AA5ADFDB3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3AD1FB-C6D0-9241-BA37-C7A89B4CE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9EA47-ABC9-9547-9843-9DEE431FF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B00EB-6787-614F-B54F-76DB1F79D24F}" type="datetimeFigureOut">
              <a:rPr lang="en-US" smtClean="0"/>
              <a:t>7/12/21</a:t>
            </a:fld>
            <a:endParaRPr lang="en-US"/>
          </a:p>
        </p:txBody>
      </p:sp>
      <p:sp>
        <p:nvSpPr>
          <p:cNvPr id="5" name="Footer Placeholder 4">
            <a:extLst>
              <a:ext uri="{FF2B5EF4-FFF2-40B4-BE49-F238E27FC236}">
                <a16:creationId xmlns:a16="http://schemas.microsoft.com/office/drawing/2014/main" id="{591980C1-FC83-EF42-94A9-31F98D1A2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0DA086-ECF0-6F4A-9BE7-7F5BC4A22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147E6-77A3-044C-B294-01484BCDAF22}" type="slidenum">
              <a:rPr lang="en-US" smtClean="0"/>
              <a:t>‹#›</a:t>
            </a:fld>
            <a:endParaRPr lang="en-US"/>
          </a:p>
        </p:txBody>
      </p:sp>
    </p:spTree>
    <p:extLst>
      <p:ext uri="{BB962C8B-B14F-4D97-AF65-F5344CB8AC3E}">
        <p14:creationId xmlns:p14="http://schemas.microsoft.com/office/powerpoint/2010/main" val="3409715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9A9A0-07F2-FE4F-A91A-7C53A0011A31}"/>
              </a:ext>
            </a:extLst>
          </p:cNvPr>
          <p:cNvSpPr/>
          <p:nvPr/>
        </p:nvSpPr>
        <p:spPr>
          <a:xfrm>
            <a:off x="292249" y="587665"/>
            <a:ext cx="11607501" cy="5478423"/>
          </a:xfrm>
          <a:prstGeom prst="rect">
            <a:avLst/>
          </a:prstGeom>
        </p:spPr>
        <p:txBody>
          <a:bodyPr wrap="square">
            <a:spAutoFit/>
          </a:bodyPr>
          <a:lstStyle/>
          <a:p>
            <a:pPr algn="ctr"/>
            <a:r>
              <a:rPr lang="en-US" sz="4000" b="1" dirty="0"/>
              <a:t>Science from a Hyperspectral Sensor</a:t>
            </a:r>
          </a:p>
          <a:p>
            <a:pPr algn="ctr"/>
            <a:endParaRPr lang="en-US" sz="4000" b="1" dirty="0"/>
          </a:p>
          <a:p>
            <a:pPr algn="ctr"/>
            <a:r>
              <a:rPr lang="en-US" sz="3200" dirty="0"/>
              <a:t>Christian </a:t>
            </a:r>
            <a:r>
              <a:rPr lang="en-US" sz="3200" dirty="0" err="1"/>
              <a:t>Kummerow</a:t>
            </a:r>
            <a:r>
              <a:rPr lang="en-US" sz="3200" dirty="0"/>
              <a:t>, CSU</a:t>
            </a:r>
          </a:p>
          <a:p>
            <a:pPr algn="ctr"/>
            <a:r>
              <a:rPr lang="en-US" sz="2000" dirty="0"/>
              <a:t>(from work with NGC &amp; NOAA BAA) </a:t>
            </a:r>
            <a:br>
              <a:rPr lang="en-US" sz="3200" dirty="0"/>
            </a:br>
            <a:r>
              <a:rPr lang="en-US" sz="800" dirty="0"/>
              <a:t> </a:t>
            </a:r>
            <a:br>
              <a:rPr lang="en-US" sz="3200" dirty="0"/>
            </a:br>
            <a:endParaRPr lang="en-US" dirty="0"/>
          </a:p>
          <a:p>
            <a:pPr algn="ctr"/>
            <a:endParaRPr lang="en-US" sz="2400" dirty="0">
              <a:ea typeface="MS Mincho" panose="02020609040205080304" pitchFamily="49" charset="-128"/>
              <a:cs typeface="Times New Roman" panose="02020603050405020304" pitchFamily="18" charset="0"/>
            </a:endParaRPr>
          </a:p>
          <a:p>
            <a:pPr algn="ctr"/>
            <a:endParaRPr lang="en-US" sz="2400" dirty="0">
              <a:ea typeface="MS Mincho" panose="02020609040205080304" pitchFamily="49" charset="-128"/>
              <a:cs typeface="Times New Roman" panose="02020603050405020304" pitchFamily="18" charset="0"/>
            </a:endParaRPr>
          </a:p>
          <a:p>
            <a:pPr marL="465138" indent="-454025"/>
            <a:r>
              <a:rPr lang="en-US" sz="2400" dirty="0">
                <a:ea typeface="MS Mincho" panose="02020609040205080304" pitchFamily="49" charset="-128"/>
                <a:cs typeface="Times New Roman" panose="02020603050405020304" pitchFamily="18" charset="0"/>
              </a:rPr>
              <a:t>1.	Sounding Capabilities</a:t>
            </a:r>
          </a:p>
          <a:p>
            <a:pPr marL="465138" indent="-454025"/>
            <a:endParaRPr lang="en-US" sz="2400" dirty="0">
              <a:ea typeface="MS Mincho" panose="02020609040205080304" pitchFamily="49" charset="-128"/>
              <a:cs typeface="Times New Roman" panose="02020603050405020304" pitchFamily="18" charset="0"/>
            </a:endParaRPr>
          </a:p>
          <a:p>
            <a:pPr marL="468313" indent="-457200">
              <a:buAutoNum type="arabicPeriod" startAt="2"/>
            </a:pPr>
            <a:r>
              <a:rPr lang="en-US" sz="2400" dirty="0">
                <a:ea typeface="MS Mincho" panose="02020609040205080304" pitchFamily="49" charset="-128"/>
                <a:cs typeface="Times New Roman" panose="02020603050405020304" pitchFamily="18" charset="0"/>
              </a:rPr>
              <a:t>RFI Detection</a:t>
            </a:r>
          </a:p>
          <a:p>
            <a:pPr marL="468313" indent="-457200">
              <a:buAutoNum type="arabicPeriod" startAt="2"/>
            </a:pPr>
            <a:endParaRPr lang="en-US" sz="2400" dirty="0">
              <a:ea typeface="MS Mincho" panose="02020609040205080304" pitchFamily="49" charset="-128"/>
              <a:cs typeface="Times New Roman" panose="02020603050405020304" pitchFamily="18" charset="0"/>
            </a:endParaRPr>
          </a:p>
          <a:p>
            <a:pPr marL="465138" indent="-454025"/>
            <a:r>
              <a:rPr lang="en-US" sz="2400" dirty="0">
                <a:ea typeface="MS Mincho" panose="02020609040205080304" pitchFamily="49" charset="-128"/>
                <a:cs typeface="Times New Roman" panose="02020603050405020304" pitchFamily="18" charset="0"/>
              </a:rPr>
              <a:t>3.	On-orbit Intercalibration refence</a:t>
            </a:r>
          </a:p>
          <a:p>
            <a:pPr marL="342900" indent="-342900">
              <a:buAutoNum type="arabicPeriod" startAt="2"/>
            </a:pPr>
            <a:endParaRPr lang="en-US" sz="24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973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B1108C-C7B7-5445-AF84-47E9B7CCE534}"/>
              </a:ext>
            </a:extLst>
          </p:cNvPr>
          <p:cNvGrpSpPr/>
          <p:nvPr/>
        </p:nvGrpSpPr>
        <p:grpSpPr>
          <a:xfrm>
            <a:off x="2180492" y="1418492"/>
            <a:ext cx="7678616" cy="5234896"/>
            <a:chOff x="2796237" y="1587185"/>
            <a:chExt cx="6624352" cy="4364888"/>
          </a:xfrm>
        </p:grpSpPr>
        <p:sp>
          <p:nvSpPr>
            <p:cNvPr id="7" name="TextBox 6">
              <a:extLst>
                <a:ext uri="{FF2B5EF4-FFF2-40B4-BE49-F238E27FC236}">
                  <a16:creationId xmlns:a16="http://schemas.microsoft.com/office/drawing/2014/main" id="{D032C5F8-7A70-C74A-868B-9FF563513E85}"/>
                </a:ext>
              </a:extLst>
            </p:cNvPr>
            <p:cNvSpPr txBox="1"/>
            <p:nvPr/>
          </p:nvSpPr>
          <p:spPr>
            <a:xfrm>
              <a:off x="8206118" y="2038907"/>
              <a:ext cx="860796" cy="351763"/>
            </a:xfrm>
            <a:prstGeom prst="rect">
              <a:avLst/>
            </a:prstGeom>
            <a:solidFill>
              <a:schemeClr val="bg1"/>
            </a:solidFill>
          </p:spPr>
          <p:txBody>
            <a:bodyPr wrap="square" rtlCol="0">
              <a:spAutoFit/>
            </a:bodyPr>
            <a:lstStyle/>
            <a:p>
              <a:endParaRPr lang="en-US" sz="1686" dirty="0"/>
            </a:p>
          </p:txBody>
        </p:sp>
        <p:pic>
          <p:nvPicPr>
            <p:cNvPr id="8" name="Picture 7">
              <a:extLst>
                <a:ext uri="{FF2B5EF4-FFF2-40B4-BE49-F238E27FC236}">
                  <a16:creationId xmlns:a16="http://schemas.microsoft.com/office/drawing/2014/main" id="{C5E2439F-43D1-1548-8698-A927916A6753}"/>
                </a:ext>
              </a:extLst>
            </p:cNvPr>
            <p:cNvPicPr>
              <a:picLocks noChangeAspect="1"/>
            </p:cNvPicPr>
            <p:nvPr/>
          </p:nvPicPr>
          <p:blipFill>
            <a:blip r:embed="rId2"/>
            <a:stretch>
              <a:fillRect/>
            </a:stretch>
          </p:blipFill>
          <p:spPr>
            <a:xfrm>
              <a:off x="2804264" y="1587185"/>
              <a:ext cx="3132392" cy="3915489"/>
            </a:xfrm>
            <a:prstGeom prst="rect">
              <a:avLst/>
            </a:prstGeom>
          </p:spPr>
        </p:pic>
        <p:pic>
          <p:nvPicPr>
            <p:cNvPr id="9" name="Picture 8">
              <a:extLst>
                <a:ext uri="{FF2B5EF4-FFF2-40B4-BE49-F238E27FC236}">
                  <a16:creationId xmlns:a16="http://schemas.microsoft.com/office/drawing/2014/main" id="{39BB1E4A-882A-7C46-9253-196CFE0F7708}"/>
                </a:ext>
              </a:extLst>
            </p:cNvPr>
            <p:cNvPicPr>
              <a:picLocks noChangeAspect="1"/>
            </p:cNvPicPr>
            <p:nvPr/>
          </p:nvPicPr>
          <p:blipFill>
            <a:blip r:embed="rId3"/>
            <a:stretch>
              <a:fillRect/>
            </a:stretch>
          </p:blipFill>
          <p:spPr>
            <a:xfrm>
              <a:off x="6320576" y="1657021"/>
              <a:ext cx="2796778" cy="3915489"/>
            </a:xfrm>
            <a:prstGeom prst="rect">
              <a:avLst/>
            </a:prstGeom>
          </p:spPr>
        </p:pic>
        <p:sp>
          <p:nvSpPr>
            <p:cNvPr id="10" name="TextBox 9">
              <a:extLst>
                <a:ext uri="{FF2B5EF4-FFF2-40B4-BE49-F238E27FC236}">
                  <a16:creationId xmlns:a16="http://schemas.microsoft.com/office/drawing/2014/main" id="{9C56751A-47B0-4348-AEBA-891DC4D76DEB}"/>
                </a:ext>
              </a:extLst>
            </p:cNvPr>
            <p:cNvSpPr txBox="1"/>
            <p:nvPr/>
          </p:nvSpPr>
          <p:spPr>
            <a:xfrm>
              <a:off x="2796237" y="5518493"/>
              <a:ext cx="3299765" cy="433580"/>
            </a:xfrm>
            <a:prstGeom prst="rect">
              <a:avLst/>
            </a:prstGeom>
            <a:noFill/>
          </p:spPr>
          <p:txBody>
            <a:bodyPr wrap="square" rtlCol="0">
              <a:spAutoFit/>
            </a:bodyPr>
            <a:lstStyle/>
            <a:p>
              <a:r>
                <a:rPr lang="en-US" sz="739" dirty="0"/>
                <a:t>Observed (top), simulated (middle), and Tb differences (3</a:t>
              </a:r>
              <a:r>
                <a:rPr lang="en-US" sz="739" baseline="30000" dirty="0"/>
                <a:t>rd</a:t>
              </a:r>
              <a:r>
                <a:rPr lang="en-US" sz="739" dirty="0"/>
                <a:t> row) from Dec 1, 2018, between the MHS 183±1-GHz channel (Left) and the TEMPEST-D 180.8-GHz channel (Right). Double-differences are shown in the bottom row.</a:t>
              </a:r>
            </a:p>
          </p:txBody>
        </p:sp>
        <p:sp>
          <p:nvSpPr>
            <p:cNvPr id="11" name="TextBox 10">
              <a:extLst>
                <a:ext uri="{FF2B5EF4-FFF2-40B4-BE49-F238E27FC236}">
                  <a16:creationId xmlns:a16="http://schemas.microsoft.com/office/drawing/2014/main" id="{020A875C-9977-EC4D-8027-9955D5568E87}"/>
                </a:ext>
              </a:extLst>
            </p:cNvPr>
            <p:cNvSpPr txBox="1"/>
            <p:nvPr/>
          </p:nvSpPr>
          <p:spPr>
            <a:xfrm>
              <a:off x="6320577" y="5572511"/>
              <a:ext cx="3100012" cy="319831"/>
            </a:xfrm>
            <a:prstGeom prst="rect">
              <a:avLst/>
            </a:prstGeom>
            <a:noFill/>
          </p:spPr>
          <p:txBody>
            <a:bodyPr wrap="square" rtlCol="0">
              <a:spAutoFit/>
            </a:bodyPr>
            <a:lstStyle/>
            <a:p>
              <a:r>
                <a:rPr lang="en-US" sz="739" dirty="0"/>
                <a:t>Observed minus simulated double differences as a function of the observed Tb. Results using MHS (left) and GPM GMI as the reference sensor.</a:t>
              </a:r>
            </a:p>
          </p:txBody>
        </p:sp>
      </p:grpSp>
      <p:sp>
        <p:nvSpPr>
          <p:cNvPr id="12" name="Title 2">
            <a:extLst>
              <a:ext uri="{FF2B5EF4-FFF2-40B4-BE49-F238E27FC236}">
                <a16:creationId xmlns:a16="http://schemas.microsoft.com/office/drawing/2014/main" id="{0564EBEF-E054-7648-AD77-1BBD8E4843AE}"/>
              </a:ext>
            </a:extLst>
          </p:cNvPr>
          <p:cNvSpPr>
            <a:spLocks noGrp="1"/>
          </p:cNvSpPr>
          <p:nvPr>
            <p:ph type="title"/>
          </p:nvPr>
        </p:nvSpPr>
        <p:spPr>
          <a:xfrm>
            <a:off x="679938" y="204612"/>
            <a:ext cx="10832123" cy="921715"/>
          </a:xfrm>
        </p:spPr>
        <p:txBody>
          <a:bodyPr>
            <a:normAutofit fontScale="90000"/>
          </a:bodyPr>
          <a:lstStyle/>
          <a:p>
            <a:pPr algn="ctr"/>
            <a:r>
              <a:rPr lang="en-US" dirty="0"/>
              <a:t>Satellite Intercalibration</a:t>
            </a:r>
            <a:br>
              <a:rPr lang="en-US" dirty="0"/>
            </a:br>
            <a:r>
              <a:rPr lang="en-US" sz="2700" dirty="0"/>
              <a:t>Double Difference Approach to using MHS to assess TEMPEST-D calibration</a:t>
            </a:r>
          </a:p>
        </p:txBody>
      </p:sp>
    </p:spTree>
    <p:extLst>
      <p:ext uri="{BB962C8B-B14F-4D97-AF65-F5344CB8AC3E}">
        <p14:creationId xmlns:p14="http://schemas.microsoft.com/office/powerpoint/2010/main" val="231230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0564EBEF-E054-7648-AD77-1BBD8E4843AE}"/>
              </a:ext>
            </a:extLst>
          </p:cNvPr>
          <p:cNvSpPr>
            <a:spLocks noGrp="1"/>
          </p:cNvSpPr>
          <p:nvPr>
            <p:ph type="title"/>
          </p:nvPr>
        </p:nvSpPr>
        <p:spPr>
          <a:xfrm>
            <a:off x="679938" y="204612"/>
            <a:ext cx="11136924" cy="921715"/>
          </a:xfrm>
        </p:spPr>
        <p:txBody>
          <a:bodyPr>
            <a:normAutofit fontScale="90000"/>
          </a:bodyPr>
          <a:lstStyle/>
          <a:p>
            <a:r>
              <a:rPr lang="en-US" dirty="0" err="1"/>
              <a:t>HyMS</a:t>
            </a:r>
            <a:r>
              <a:rPr lang="en-US" dirty="0"/>
              <a:t> can match Target Sensor Spectral Response</a:t>
            </a:r>
            <a:endParaRPr lang="en-US" sz="1688" dirty="0"/>
          </a:p>
        </p:txBody>
      </p:sp>
      <p:pic>
        <p:nvPicPr>
          <p:cNvPr id="13" name="Content Placeholder 4">
            <a:extLst>
              <a:ext uri="{FF2B5EF4-FFF2-40B4-BE49-F238E27FC236}">
                <a16:creationId xmlns:a16="http://schemas.microsoft.com/office/drawing/2014/main" id="{ACD4F0DA-A295-7C4E-BD27-C500079E54CE}"/>
              </a:ext>
            </a:extLst>
          </p:cNvPr>
          <p:cNvPicPr>
            <a:picLocks noChangeAspect="1"/>
          </p:cNvPicPr>
          <p:nvPr/>
        </p:nvPicPr>
        <p:blipFill>
          <a:blip r:embed="rId2"/>
          <a:stretch>
            <a:fillRect/>
          </a:stretch>
        </p:blipFill>
        <p:spPr>
          <a:xfrm>
            <a:off x="1557178" y="1351860"/>
            <a:ext cx="3656708" cy="5063133"/>
          </a:xfrm>
          <a:prstGeom prst="rect">
            <a:avLst/>
          </a:prstGeom>
        </p:spPr>
      </p:pic>
      <p:sp>
        <p:nvSpPr>
          <p:cNvPr id="15" name="Text Placeholder 3">
            <a:extLst>
              <a:ext uri="{FF2B5EF4-FFF2-40B4-BE49-F238E27FC236}">
                <a16:creationId xmlns:a16="http://schemas.microsoft.com/office/drawing/2014/main" id="{0A907C0D-B398-3A41-A61A-488228DD5F5E}"/>
              </a:ext>
            </a:extLst>
          </p:cNvPr>
          <p:cNvSpPr txBox="1">
            <a:spLocks/>
          </p:cNvSpPr>
          <p:nvPr/>
        </p:nvSpPr>
        <p:spPr>
          <a:xfrm>
            <a:off x="6002004" y="1175884"/>
            <a:ext cx="5345934" cy="48200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112" algn="l"/>
            <a:r>
              <a:rPr lang="en-US" sz="1500" dirty="0">
                <a:solidFill>
                  <a:schemeClr val="tx1"/>
                </a:solidFill>
              </a:rPr>
              <a:t>Plot shows histogram of simulated double differences for TEMPEST-D (target sensor) versus three different reference sensors.</a:t>
            </a:r>
          </a:p>
          <a:p>
            <a:pPr marL="11112" algn="l"/>
            <a:endParaRPr lang="en-US" sz="1500" dirty="0">
              <a:solidFill>
                <a:schemeClr val="tx1"/>
              </a:solidFill>
            </a:endParaRPr>
          </a:p>
          <a:p>
            <a:pPr marL="266700" indent="-255588" algn="l">
              <a:buFont typeface="+mj-lt"/>
              <a:buAutoNum type="arabicPeriod"/>
            </a:pPr>
            <a:r>
              <a:rPr lang="en-US" sz="1500" dirty="0">
                <a:solidFill>
                  <a:schemeClr val="tx1"/>
                </a:solidFill>
              </a:rPr>
              <a:t>ATMS</a:t>
            </a:r>
          </a:p>
          <a:p>
            <a:pPr marL="266700" indent="-255588" algn="l">
              <a:buFont typeface="+mj-lt"/>
              <a:buAutoNum type="arabicPeriod"/>
            </a:pPr>
            <a:r>
              <a:rPr lang="en-US" sz="1500" dirty="0">
                <a:solidFill>
                  <a:schemeClr val="tx1"/>
                </a:solidFill>
              </a:rPr>
              <a:t>MHS</a:t>
            </a:r>
          </a:p>
          <a:p>
            <a:pPr marL="266700" indent="-255588" algn="l">
              <a:buFont typeface="+mj-lt"/>
              <a:buAutoNum type="arabicPeriod"/>
            </a:pPr>
            <a:r>
              <a:rPr lang="en-US" sz="1500" dirty="0" err="1">
                <a:solidFill>
                  <a:schemeClr val="tx1"/>
                </a:solidFill>
              </a:rPr>
              <a:t>HyMS</a:t>
            </a:r>
            <a:r>
              <a:rPr lang="en-US" sz="1500" dirty="0">
                <a:solidFill>
                  <a:schemeClr val="tx1"/>
                </a:solidFill>
              </a:rPr>
              <a:t> </a:t>
            </a:r>
            <a:r>
              <a:rPr lang="en-US" sz="1500" dirty="0">
                <a:solidFill>
                  <a:schemeClr val="tx1">
                    <a:lumMod val="50000"/>
                    <a:lumOff val="50000"/>
                  </a:schemeClr>
                </a:solidFill>
              </a:rPr>
              <a:t>(NGC </a:t>
            </a:r>
            <a:r>
              <a:rPr lang="en-US" sz="1500" dirty="0" err="1">
                <a:solidFill>
                  <a:schemeClr val="tx1">
                    <a:lumMod val="50000"/>
                    <a:lumOff val="50000"/>
                  </a:schemeClr>
                </a:solidFill>
              </a:rPr>
              <a:t>MiRER</a:t>
            </a:r>
            <a:r>
              <a:rPr lang="en-US" sz="1500" dirty="0">
                <a:solidFill>
                  <a:schemeClr val="tx1">
                    <a:lumMod val="50000"/>
                    <a:lumOff val="50000"/>
                  </a:schemeClr>
                </a:solidFill>
              </a:rPr>
              <a:t>)</a:t>
            </a:r>
          </a:p>
          <a:p>
            <a:pPr marL="266700" indent="-255588" algn="l">
              <a:buFont typeface="+mj-lt"/>
              <a:buAutoNum type="arabicPeriod"/>
            </a:pPr>
            <a:endParaRPr lang="en-US" sz="1500" dirty="0">
              <a:solidFill>
                <a:schemeClr val="tx1"/>
              </a:solidFill>
            </a:endParaRPr>
          </a:p>
          <a:p>
            <a:pPr marL="11112" algn="l"/>
            <a:r>
              <a:rPr lang="en-US" sz="1500" dirty="0">
                <a:solidFill>
                  <a:schemeClr val="tx1"/>
                </a:solidFill>
              </a:rPr>
              <a:t>Simulation uses ERA5 reanalysis for observed Tb, and ERA Interim reanalysis for Simulated Tb. This provides a measure of the impact of errors in the geophysical parameters on the DD results.</a:t>
            </a:r>
          </a:p>
          <a:p>
            <a:pPr marL="266700" indent="-255588" algn="l">
              <a:buFont typeface="Arial" panose="020B0604020202020204" pitchFamily="34" charset="0"/>
              <a:buChar char="•"/>
            </a:pPr>
            <a:endParaRPr lang="en-US" sz="1500" dirty="0">
              <a:solidFill>
                <a:schemeClr val="tx1"/>
              </a:solidFill>
            </a:endParaRPr>
          </a:p>
          <a:p>
            <a:pPr marL="11112" algn="l"/>
            <a:r>
              <a:rPr lang="en-US" sz="1500" dirty="0">
                <a:solidFill>
                  <a:schemeClr val="tx1"/>
                </a:solidFill>
              </a:rPr>
              <a:t>Width of distribution (i.e. </a:t>
            </a:r>
            <a:r>
              <a:rPr lang="en-US" sz="1500" dirty="0" err="1">
                <a:solidFill>
                  <a:schemeClr val="tx1"/>
                </a:solidFill>
              </a:rPr>
              <a:t>Stdev</a:t>
            </a:r>
            <a:r>
              <a:rPr lang="en-US" sz="1500" dirty="0">
                <a:solidFill>
                  <a:schemeClr val="tx1"/>
                </a:solidFill>
              </a:rPr>
              <a:t>) shows significant reduction for MIRER, although impact depends of difference between other reference sensors (i.e. ATMS, MHS) and TEMPEST-D.</a:t>
            </a:r>
          </a:p>
          <a:p>
            <a:endParaRPr lang="en-US" sz="1500" dirty="0"/>
          </a:p>
        </p:txBody>
      </p:sp>
    </p:spTree>
    <p:extLst>
      <p:ext uri="{BB962C8B-B14F-4D97-AF65-F5344CB8AC3E}">
        <p14:creationId xmlns:p14="http://schemas.microsoft.com/office/powerpoint/2010/main" val="19088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9A9A0-07F2-FE4F-A91A-7C53A0011A31}"/>
              </a:ext>
            </a:extLst>
          </p:cNvPr>
          <p:cNvSpPr/>
          <p:nvPr/>
        </p:nvSpPr>
        <p:spPr>
          <a:xfrm>
            <a:off x="597050" y="587665"/>
            <a:ext cx="9824766" cy="646331"/>
          </a:xfrm>
          <a:prstGeom prst="rect">
            <a:avLst/>
          </a:prstGeom>
        </p:spPr>
        <p:txBody>
          <a:bodyPr wrap="square">
            <a:spAutoFit/>
          </a:bodyPr>
          <a:lstStyle/>
          <a:p>
            <a:pPr algn="ctr"/>
            <a:r>
              <a:rPr lang="en-US" sz="3600" dirty="0" err="1">
                <a:ea typeface="MS Mincho" panose="02020609040205080304" pitchFamily="49" charset="-128"/>
                <a:cs typeface="Times New Roman" panose="02020603050405020304" pitchFamily="18" charset="0"/>
              </a:rPr>
              <a:t>HyMS</a:t>
            </a:r>
            <a:r>
              <a:rPr lang="en-US" sz="3600" dirty="0">
                <a:ea typeface="MS Mincho" panose="02020609040205080304" pitchFamily="49" charset="-128"/>
                <a:cs typeface="Times New Roman" panose="02020603050405020304" pitchFamily="18" charset="0"/>
              </a:rPr>
              <a:t> Sounding Experiments</a:t>
            </a:r>
          </a:p>
        </p:txBody>
      </p:sp>
      <p:sp>
        <p:nvSpPr>
          <p:cNvPr id="2" name="TextBox 1">
            <a:extLst>
              <a:ext uri="{FF2B5EF4-FFF2-40B4-BE49-F238E27FC236}">
                <a16:creationId xmlns:a16="http://schemas.microsoft.com/office/drawing/2014/main" id="{6409EDD5-7F1E-584F-AD30-318426632CCA}"/>
              </a:ext>
            </a:extLst>
          </p:cNvPr>
          <p:cNvSpPr txBox="1"/>
          <p:nvPr/>
        </p:nvSpPr>
        <p:spPr>
          <a:xfrm>
            <a:off x="774531" y="1851565"/>
            <a:ext cx="10321158" cy="3785652"/>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t>Used T1279 ECMWF Nature Run (~16km, 1 </a:t>
            </a:r>
            <a:r>
              <a:rPr lang="en-US" sz="2000" dirty="0" err="1"/>
              <a:t>hr</a:t>
            </a:r>
            <a:r>
              <a:rPr lang="en-US" sz="2000" dirty="0"/>
              <a:t>) to simulate both Hyperspectral (1 MHz) and ATMS sensor radiances, and then uses these radiances to assess how well the temperature and humidity profiles can be retrieved from simulated “observations” after characteristic sensor noise is added.</a:t>
            </a:r>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r>
              <a:rPr lang="en-US" sz="2000" dirty="0"/>
              <a:t>Always compare ATMS (as flying) with </a:t>
            </a:r>
            <a:r>
              <a:rPr lang="en-US" sz="2000" dirty="0" err="1"/>
              <a:t>HyMS</a:t>
            </a:r>
            <a:r>
              <a:rPr lang="en-US" sz="2000" dirty="0"/>
              <a:t> as projected by NGC. Up to 1 MHz channel resolution, with NEDT = </a:t>
            </a:r>
            <a:r>
              <a:rPr lang="en-US" sz="2000" b="1" dirty="0"/>
              <a:t>4.2K</a:t>
            </a:r>
            <a:r>
              <a:rPr lang="en-US" sz="2000" dirty="0"/>
              <a:t>/sqrt(Bandwidth in MHz) in the </a:t>
            </a:r>
            <a:r>
              <a:rPr lang="en-US" sz="2000" b="1" dirty="0"/>
              <a:t>K-band</a:t>
            </a:r>
            <a:r>
              <a:rPr lang="en-US" sz="2000" dirty="0"/>
              <a:t>, </a:t>
            </a:r>
            <a:r>
              <a:rPr lang="en-US" sz="2000" b="1" dirty="0">
                <a:solidFill>
                  <a:srgbClr val="00B050"/>
                </a:solidFill>
              </a:rPr>
              <a:t>5.44K</a:t>
            </a:r>
            <a:r>
              <a:rPr lang="en-US" sz="2000" dirty="0"/>
              <a:t>/sqrt(MHz)at </a:t>
            </a:r>
            <a:r>
              <a:rPr lang="en-US" sz="2000" dirty="0">
                <a:solidFill>
                  <a:srgbClr val="00B050"/>
                </a:solidFill>
              </a:rPr>
              <a:t>V-band</a:t>
            </a:r>
            <a:r>
              <a:rPr lang="en-US" sz="2000" dirty="0"/>
              <a:t> and </a:t>
            </a:r>
            <a:r>
              <a:rPr lang="en-US" sz="2000" b="1" dirty="0">
                <a:solidFill>
                  <a:srgbClr val="0070C0"/>
                </a:solidFill>
              </a:rPr>
              <a:t>15K</a:t>
            </a:r>
            <a:r>
              <a:rPr lang="en-US" sz="2000" dirty="0"/>
              <a:t>/sqrt(MHz) at </a:t>
            </a:r>
            <a:r>
              <a:rPr lang="en-US" sz="2000" dirty="0">
                <a:solidFill>
                  <a:srgbClr val="0070C0"/>
                </a:solidFill>
              </a:rPr>
              <a:t>G-band</a:t>
            </a:r>
            <a:r>
              <a:rPr lang="en-US" sz="2000" dirty="0"/>
              <a:t> </a:t>
            </a:r>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r>
              <a:rPr lang="en-US" sz="2000" dirty="0"/>
              <a:t>Used an Optimal Estimation method for all retrievals.  Similar to MIRS but currently only for clear air and oceans to keep simple.  Had to adapt to Hyperspectral to handle 1000’s  of highly correlated channels.</a:t>
            </a:r>
          </a:p>
        </p:txBody>
      </p:sp>
    </p:spTree>
    <p:extLst>
      <p:ext uri="{BB962C8B-B14F-4D97-AF65-F5344CB8AC3E}">
        <p14:creationId xmlns:p14="http://schemas.microsoft.com/office/powerpoint/2010/main" val="228356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9C7F404D-5C91-AF4C-9F1A-0E1581DE1B4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4987" y="1254370"/>
            <a:ext cx="6021013" cy="263688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6FB06115-992D-0E4A-ADF9-1F22AD2930F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6000" y="1242647"/>
            <a:ext cx="5704490" cy="263688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EA584B1E-5805-294A-B806-5B255F14806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1918" y="4075866"/>
            <a:ext cx="5894081" cy="2688350"/>
          </a:xfrm>
          <a:prstGeom prst="rect">
            <a:avLst/>
          </a:prstGeom>
        </p:spPr>
      </p:pic>
      <p:sp>
        <p:nvSpPr>
          <p:cNvPr id="3" name="TextBox 2">
            <a:extLst>
              <a:ext uri="{FF2B5EF4-FFF2-40B4-BE49-F238E27FC236}">
                <a16:creationId xmlns:a16="http://schemas.microsoft.com/office/drawing/2014/main" id="{12B8096C-5FA1-5C44-B7F6-179D9F572870}"/>
              </a:ext>
            </a:extLst>
          </p:cNvPr>
          <p:cNvSpPr txBox="1"/>
          <p:nvPr/>
        </p:nvSpPr>
        <p:spPr>
          <a:xfrm>
            <a:off x="3518944" y="267289"/>
            <a:ext cx="4800097" cy="646331"/>
          </a:xfrm>
          <a:prstGeom prst="rect">
            <a:avLst/>
          </a:prstGeom>
          <a:noFill/>
        </p:spPr>
        <p:txBody>
          <a:bodyPr wrap="none" rtlCol="0">
            <a:spAutoFit/>
          </a:bodyPr>
          <a:lstStyle/>
          <a:p>
            <a:r>
              <a:rPr lang="en-US" sz="3600" dirty="0" err="1"/>
              <a:t>HyMS</a:t>
            </a:r>
            <a:r>
              <a:rPr lang="en-US" sz="3600" dirty="0"/>
              <a:t> Effective Channels</a:t>
            </a:r>
          </a:p>
        </p:txBody>
      </p:sp>
      <p:sp>
        <p:nvSpPr>
          <p:cNvPr id="9" name="TextBox 8">
            <a:extLst>
              <a:ext uri="{FF2B5EF4-FFF2-40B4-BE49-F238E27FC236}">
                <a16:creationId xmlns:a16="http://schemas.microsoft.com/office/drawing/2014/main" id="{221362FC-4C53-754E-9115-9CB403A83FA2}"/>
              </a:ext>
            </a:extLst>
          </p:cNvPr>
          <p:cNvSpPr txBox="1"/>
          <p:nvPr/>
        </p:nvSpPr>
        <p:spPr>
          <a:xfrm>
            <a:off x="6447692" y="3878722"/>
            <a:ext cx="5209089" cy="2492990"/>
          </a:xfrm>
          <a:prstGeom prst="rect">
            <a:avLst/>
          </a:prstGeom>
          <a:noFill/>
        </p:spPr>
        <p:txBody>
          <a:bodyPr wrap="square" rtlCol="0">
            <a:spAutoFit/>
          </a:bodyPr>
          <a:lstStyle/>
          <a:p>
            <a:r>
              <a:rPr lang="en-US" dirty="0"/>
              <a:t>Effective Channels are specified by Optical Depth within each band.   Each band was allowed to have 200 effective channels.</a:t>
            </a:r>
          </a:p>
          <a:p>
            <a:endParaRPr lang="en-US" dirty="0"/>
          </a:p>
          <a:p>
            <a:r>
              <a:rPr lang="en-US" dirty="0"/>
              <a:t>NE</a:t>
            </a:r>
            <a:r>
              <a:rPr lang="en-US" dirty="0">
                <a:latin typeface="Symbol" pitchFamily="2" charset="2"/>
              </a:rPr>
              <a:t>D</a:t>
            </a:r>
            <a:r>
              <a:rPr lang="en-US" dirty="0"/>
              <a:t>T	K/Ka :  4.2K/(n)</a:t>
            </a:r>
            <a:r>
              <a:rPr lang="en-US" baseline="30000" dirty="0"/>
              <a:t>1/2</a:t>
            </a:r>
          </a:p>
          <a:p>
            <a:r>
              <a:rPr lang="en-US" dirty="0"/>
              <a:t>	V:         5.8K/(n)</a:t>
            </a:r>
            <a:r>
              <a:rPr lang="en-US" baseline="30000" dirty="0"/>
              <a:t>1/2</a:t>
            </a:r>
          </a:p>
          <a:p>
            <a:r>
              <a:rPr lang="en-US" dirty="0"/>
              <a:t>	G:        15K  /(n)</a:t>
            </a:r>
            <a:r>
              <a:rPr lang="en-US" baseline="30000" dirty="0"/>
              <a:t>1/2</a:t>
            </a:r>
          </a:p>
          <a:p>
            <a:endParaRPr lang="en-US" baseline="30000" dirty="0"/>
          </a:p>
          <a:p>
            <a:endParaRPr lang="en-US" dirty="0"/>
          </a:p>
        </p:txBody>
      </p:sp>
    </p:spTree>
    <p:extLst>
      <p:ext uri="{BB962C8B-B14F-4D97-AF65-F5344CB8AC3E}">
        <p14:creationId xmlns:p14="http://schemas.microsoft.com/office/powerpoint/2010/main" val="171206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46052EFC-A010-ED41-8E40-510930C0579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1251" y="1270107"/>
            <a:ext cx="5555442" cy="4451204"/>
          </a:xfrm>
          <a:prstGeom prst="rect">
            <a:avLst/>
          </a:prstGeom>
        </p:spPr>
      </p:pic>
      <p:pic>
        <p:nvPicPr>
          <p:cNvPr id="5" name="Picture 4" descr="Chart, bar chart&#10;&#10;Description automatically generated">
            <a:extLst>
              <a:ext uri="{FF2B5EF4-FFF2-40B4-BE49-F238E27FC236}">
                <a16:creationId xmlns:a16="http://schemas.microsoft.com/office/drawing/2014/main" id="{7D33981E-48B9-7A47-8DD0-340858FBBCD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50404" y="1270107"/>
            <a:ext cx="5555442" cy="4451204"/>
          </a:xfrm>
          <a:prstGeom prst="rect">
            <a:avLst/>
          </a:prstGeom>
        </p:spPr>
      </p:pic>
      <p:sp>
        <p:nvSpPr>
          <p:cNvPr id="6" name="TextBox 5">
            <a:extLst>
              <a:ext uri="{FF2B5EF4-FFF2-40B4-BE49-F238E27FC236}">
                <a16:creationId xmlns:a16="http://schemas.microsoft.com/office/drawing/2014/main" id="{3D48ADE7-CAF5-B24D-B95A-93E33C9A4450}"/>
              </a:ext>
            </a:extLst>
          </p:cNvPr>
          <p:cNvSpPr txBox="1"/>
          <p:nvPr/>
        </p:nvSpPr>
        <p:spPr>
          <a:xfrm>
            <a:off x="509733" y="6016841"/>
            <a:ext cx="11172533" cy="830997"/>
          </a:xfrm>
          <a:prstGeom prst="rect">
            <a:avLst/>
          </a:prstGeom>
          <a:noFill/>
        </p:spPr>
        <p:txBody>
          <a:bodyPr wrap="square" rtlCol="0">
            <a:spAutoFit/>
          </a:bodyPr>
          <a:lstStyle/>
          <a:p>
            <a:r>
              <a:rPr lang="en-US" sz="1600" dirty="0"/>
              <a:t>OE goes through a channel selection method that uses the most impactful pseudo-channel first, and so on until the number of specified channels is reached.   Selection is based upon Jacobian, Degrees of Freedom of Signal, and Entropy reduction (i.e. OE metrics).  </a:t>
            </a:r>
          </a:p>
        </p:txBody>
      </p:sp>
      <p:sp>
        <p:nvSpPr>
          <p:cNvPr id="7" name="TextBox 6">
            <a:extLst>
              <a:ext uri="{FF2B5EF4-FFF2-40B4-BE49-F238E27FC236}">
                <a16:creationId xmlns:a16="http://schemas.microsoft.com/office/drawing/2014/main" id="{EAB2C3C1-0408-4745-8E67-CC0F718FBD87}"/>
              </a:ext>
            </a:extLst>
          </p:cNvPr>
          <p:cNvSpPr txBox="1"/>
          <p:nvPr/>
        </p:nvSpPr>
        <p:spPr>
          <a:xfrm>
            <a:off x="3470031" y="168235"/>
            <a:ext cx="4473789" cy="954107"/>
          </a:xfrm>
          <a:prstGeom prst="rect">
            <a:avLst/>
          </a:prstGeom>
          <a:noFill/>
        </p:spPr>
        <p:txBody>
          <a:bodyPr wrap="none" rtlCol="0">
            <a:spAutoFit/>
          </a:bodyPr>
          <a:lstStyle/>
          <a:p>
            <a:pPr algn="ctr"/>
            <a:r>
              <a:rPr lang="en-US" sz="3600" dirty="0" err="1"/>
              <a:t>HyMS</a:t>
            </a:r>
            <a:r>
              <a:rPr lang="en-US" sz="3600" dirty="0"/>
              <a:t> Retrieval Results</a:t>
            </a:r>
          </a:p>
          <a:p>
            <a:pPr algn="ctr"/>
            <a:r>
              <a:rPr lang="en-US" sz="2000" dirty="0"/>
              <a:t>20,000 random pixels.</a:t>
            </a:r>
          </a:p>
        </p:txBody>
      </p:sp>
    </p:spTree>
    <p:extLst>
      <p:ext uri="{BB962C8B-B14F-4D97-AF65-F5344CB8AC3E}">
        <p14:creationId xmlns:p14="http://schemas.microsoft.com/office/powerpoint/2010/main" val="2892550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109116E-38D3-DD4C-AA98-40C7DC5C77EE}"/>
              </a:ext>
            </a:extLst>
          </p:cNvPr>
          <p:cNvGraphicFramePr>
            <a:graphicFrameLocks noGrp="1"/>
          </p:cNvGraphicFramePr>
          <p:nvPr>
            <p:extLst>
              <p:ext uri="{D42A27DB-BD31-4B8C-83A1-F6EECF244321}">
                <p14:modId xmlns:p14="http://schemas.microsoft.com/office/powerpoint/2010/main" val="229296905"/>
              </p:ext>
            </p:extLst>
          </p:nvPr>
        </p:nvGraphicFramePr>
        <p:xfrm>
          <a:off x="2262553" y="961291"/>
          <a:ext cx="6869723" cy="5637220"/>
        </p:xfrm>
        <a:graphic>
          <a:graphicData uri="http://schemas.openxmlformats.org/drawingml/2006/table">
            <a:tbl>
              <a:tblPr firstRow="1" firstCol="1" bandRow="1">
                <a:tableStyleId>{5C22544A-7EE6-4342-B048-85BDC9FD1C3A}</a:tableStyleId>
              </a:tblPr>
              <a:tblGrid>
                <a:gridCol w="923029">
                  <a:extLst>
                    <a:ext uri="{9D8B030D-6E8A-4147-A177-3AD203B41FA5}">
                      <a16:colId xmlns:a16="http://schemas.microsoft.com/office/drawing/2014/main" val="598848176"/>
                    </a:ext>
                  </a:extLst>
                </a:gridCol>
                <a:gridCol w="2402162">
                  <a:extLst>
                    <a:ext uri="{9D8B030D-6E8A-4147-A177-3AD203B41FA5}">
                      <a16:colId xmlns:a16="http://schemas.microsoft.com/office/drawing/2014/main" val="1520049353"/>
                    </a:ext>
                  </a:extLst>
                </a:gridCol>
                <a:gridCol w="976031">
                  <a:extLst>
                    <a:ext uri="{9D8B030D-6E8A-4147-A177-3AD203B41FA5}">
                      <a16:colId xmlns:a16="http://schemas.microsoft.com/office/drawing/2014/main" val="3972348638"/>
                    </a:ext>
                  </a:extLst>
                </a:gridCol>
                <a:gridCol w="1592470">
                  <a:extLst>
                    <a:ext uri="{9D8B030D-6E8A-4147-A177-3AD203B41FA5}">
                      <a16:colId xmlns:a16="http://schemas.microsoft.com/office/drawing/2014/main" val="3466659209"/>
                    </a:ext>
                  </a:extLst>
                </a:gridCol>
                <a:gridCol w="976031">
                  <a:extLst>
                    <a:ext uri="{9D8B030D-6E8A-4147-A177-3AD203B41FA5}">
                      <a16:colId xmlns:a16="http://schemas.microsoft.com/office/drawing/2014/main" val="675428435"/>
                    </a:ext>
                  </a:extLst>
                </a:gridCol>
              </a:tblGrid>
              <a:tr h="434038">
                <a:tc>
                  <a:txBody>
                    <a:bodyPr/>
                    <a:lstStyle/>
                    <a:p>
                      <a:pPr marL="0" marR="0" algn="ctr">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2760" marR="62760" marT="0" marB="0"/>
                </a:tc>
                <a:tc gridSpan="2">
                  <a:txBody>
                    <a:bodyPr/>
                    <a:lstStyle/>
                    <a:p>
                      <a:pPr marL="0" marR="0" algn="ctr">
                        <a:spcBef>
                          <a:spcPts val="0"/>
                        </a:spcBef>
                        <a:spcAft>
                          <a:spcPts val="0"/>
                        </a:spcAft>
                      </a:pPr>
                      <a:r>
                        <a:rPr lang="en-US" sz="1100" dirty="0">
                          <a:effectLst/>
                        </a:rPr>
                        <a:t>ATMS</a:t>
                      </a:r>
                      <a:endParaRPr lang="en-US" sz="1100" dirty="0">
                        <a:effectLst/>
                        <a:latin typeface="Times New Roman" panose="02020603050405020304" pitchFamily="18" charset="0"/>
                        <a:ea typeface="Times New Roman" panose="02020603050405020304" pitchFamily="18" charset="0"/>
                      </a:endParaRPr>
                    </a:p>
                  </a:txBody>
                  <a:tcPr marL="62760" marR="62760" marT="0" marB="0"/>
                </a:tc>
                <a:tc hMerge="1">
                  <a:txBody>
                    <a:bodyPr/>
                    <a:lstStyle/>
                    <a:p>
                      <a:endParaRPr lang="en-US"/>
                    </a:p>
                  </a:txBody>
                  <a:tcPr/>
                </a:tc>
                <a:tc gridSpan="2">
                  <a:txBody>
                    <a:bodyPr/>
                    <a:lstStyle/>
                    <a:p>
                      <a:pPr marL="0" marR="0" algn="ctr">
                        <a:spcBef>
                          <a:spcPts val="0"/>
                        </a:spcBef>
                        <a:spcAft>
                          <a:spcPts val="0"/>
                        </a:spcAft>
                      </a:pPr>
                      <a:r>
                        <a:rPr lang="en-US" sz="1100">
                          <a:effectLst/>
                        </a:rPr>
                        <a:t>Hyper-Spectral Sensor (DSF)</a:t>
                      </a:r>
                      <a:endParaRPr lang="en-US" sz="1100">
                        <a:effectLst/>
                        <a:latin typeface="Times New Roman" panose="02020603050405020304" pitchFamily="18" charset="0"/>
                        <a:ea typeface="Times New Roman" panose="02020603050405020304" pitchFamily="18" charset="0"/>
                      </a:endParaRPr>
                    </a:p>
                  </a:txBody>
                  <a:tcPr marL="62760" marR="62760" marT="0" marB="0"/>
                </a:tc>
                <a:tc hMerge="1">
                  <a:txBody>
                    <a:bodyPr/>
                    <a:lstStyle/>
                    <a:p>
                      <a:endParaRPr lang="en-US"/>
                    </a:p>
                  </a:txBody>
                  <a:tcPr/>
                </a:tc>
                <a:extLst>
                  <a:ext uri="{0D108BD9-81ED-4DB2-BD59-A6C34878D82A}">
                    <a16:rowId xmlns:a16="http://schemas.microsoft.com/office/drawing/2014/main" val="2845169085"/>
                  </a:ext>
                </a:extLst>
              </a:tr>
              <a:tr h="434038">
                <a:tc>
                  <a:txBody>
                    <a:bodyPr/>
                    <a:lstStyle/>
                    <a:p>
                      <a:pPr marL="0" marR="0" algn="ctr">
                        <a:spcBef>
                          <a:spcPts val="0"/>
                        </a:spcBef>
                        <a:spcAft>
                          <a:spcPts val="0"/>
                        </a:spcAft>
                      </a:pPr>
                      <a:r>
                        <a:rPr lang="en-US" sz="1100">
                          <a:effectLst/>
                        </a:rPr>
                        <a:t>Channel</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Frequency (GHz)</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NEDT (K)</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Frequency (GHz)</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NEDT (K)</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1222136911"/>
                  </a:ext>
                </a:extLst>
              </a:tr>
              <a:tr h="217384">
                <a:tc>
                  <a:txBody>
                    <a:bodyPr/>
                    <a:lstStyle/>
                    <a:p>
                      <a:pPr marL="0" marR="0" algn="ctr">
                        <a:spcBef>
                          <a:spcPts val="0"/>
                        </a:spcBef>
                        <a:spcAft>
                          <a:spcPts val="0"/>
                        </a:spcAft>
                      </a:pPr>
                      <a:r>
                        <a:rPr lang="en-US" sz="1100">
                          <a:effectLst/>
                        </a:rPr>
                        <a:t>1</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23.8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22.379</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0.374</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3423801811"/>
                  </a:ext>
                </a:extLst>
              </a:tr>
              <a:tr h="204080">
                <a:tc>
                  <a:txBody>
                    <a:bodyPr/>
                    <a:lstStyle/>
                    <a:p>
                      <a:pPr marL="0" marR="0" algn="ctr">
                        <a:spcBef>
                          <a:spcPts val="0"/>
                        </a:spcBef>
                        <a:spcAft>
                          <a:spcPts val="0"/>
                        </a:spcAft>
                      </a:pPr>
                      <a:r>
                        <a:rPr lang="en-US" sz="1100">
                          <a:effectLst/>
                        </a:rPr>
                        <a:t>2</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31.4</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25.963</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0.828</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2691157554"/>
                  </a:ext>
                </a:extLst>
              </a:tr>
              <a:tr h="217384">
                <a:tc>
                  <a:txBody>
                    <a:bodyPr/>
                    <a:lstStyle/>
                    <a:p>
                      <a:pPr marL="0" marR="0" algn="ctr">
                        <a:spcBef>
                          <a:spcPts val="0"/>
                        </a:spcBef>
                        <a:spcAft>
                          <a:spcPts val="0"/>
                        </a:spcAft>
                      </a:pPr>
                      <a:r>
                        <a:rPr lang="en-US" sz="1100">
                          <a:effectLst/>
                        </a:rPr>
                        <a:t>3</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50.3</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0.9</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50.236</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0.25</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2584465686"/>
                  </a:ext>
                </a:extLst>
              </a:tr>
              <a:tr h="217384">
                <a:tc>
                  <a:txBody>
                    <a:bodyPr/>
                    <a:lstStyle/>
                    <a:p>
                      <a:pPr marL="0" marR="0" algn="ctr">
                        <a:spcBef>
                          <a:spcPts val="0"/>
                        </a:spcBef>
                        <a:spcAft>
                          <a:spcPts val="0"/>
                        </a:spcAft>
                      </a:pPr>
                      <a:r>
                        <a:rPr lang="en-US" sz="1100">
                          <a:effectLst/>
                        </a:rPr>
                        <a:t>4</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51.76</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50.853</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0.21</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639232725"/>
                  </a:ext>
                </a:extLst>
              </a:tr>
              <a:tr h="217384">
                <a:tc>
                  <a:txBody>
                    <a:bodyPr/>
                    <a:lstStyle/>
                    <a:p>
                      <a:pPr marL="0" marR="0" algn="ctr">
                        <a:spcBef>
                          <a:spcPts val="0"/>
                        </a:spcBef>
                        <a:spcAft>
                          <a:spcPts val="0"/>
                        </a:spcAft>
                      </a:pPr>
                      <a:r>
                        <a:rPr lang="en-US" sz="1100">
                          <a:effectLst/>
                        </a:rPr>
                        <a:t>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52.8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52.107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0.34</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2041592913"/>
                  </a:ext>
                </a:extLst>
              </a:tr>
              <a:tr h="217384">
                <a:tc>
                  <a:txBody>
                    <a:bodyPr/>
                    <a:lstStyle/>
                    <a:p>
                      <a:pPr marL="0" marR="0" algn="ctr">
                        <a:spcBef>
                          <a:spcPts val="0"/>
                        </a:spcBef>
                        <a:spcAft>
                          <a:spcPts val="0"/>
                        </a:spcAft>
                      </a:pPr>
                      <a:r>
                        <a:rPr lang="en-US" sz="1100">
                          <a:effectLst/>
                        </a:rPr>
                        <a:t>6</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53.596±0.115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52.338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0.4</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143863710"/>
                  </a:ext>
                </a:extLst>
              </a:tr>
              <a:tr h="217384">
                <a:tc>
                  <a:txBody>
                    <a:bodyPr/>
                    <a:lstStyle/>
                    <a:p>
                      <a:pPr marL="0" marR="0" algn="ctr">
                        <a:spcBef>
                          <a:spcPts val="0"/>
                        </a:spcBef>
                        <a:spcAft>
                          <a:spcPts val="0"/>
                        </a:spcAft>
                      </a:pPr>
                      <a:r>
                        <a:rPr lang="en-US" sz="1100">
                          <a:effectLst/>
                        </a:rPr>
                        <a:t>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54.4</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54.474</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1.09</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2223245653"/>
                  </a:ext>
                </a:extLst>
              </a:tr>
              <a:tr h="217384">
                <a:tc>
                  <a:txBody>
                    <a:bodyPr/>
                    <a:lstStyle/>
                    <a:p>
                      <a:pPr marL="0" marR="0" algn="ctr">
                        <a:spcBef>
                          <a:spcPts val="0"/>
                        </a:spcBef>
                        <a:spcAft>
                          <a:spcPts val="0"/>
                        </a:spcAft>
                      </a:pPr>
                      <a:r>
                        <a:rPr lang="en-US" sz="1100">
                          <a:effectLst/>
                        </a:rPr>
                        <a:t>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54.94</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54.653</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0.52</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3518218649"/>
                  </a:ext>
                </a:extLst>
              </a:tr>
              <a:tr h="217384">
                <a:tc>
                  <a:txBody>
                    <a:bodyPr/>
                    <a:lstStyle/>
                    <a:p>
                      <a:pPr marL="0" marR="0" algn="ctr">
                        <a:spcBef>
                          <a:spcPts val="0"/>
                        </a:spcBef>
                        <a:spcAft>
                          <a:spcPts val="0"/>
                        </a:spcAft>
                      </a:pPr>
                      <a:r>
                        <a:rPr lang="en-US" sz="1100">
                          <a:effectLst/>
                        </a:rPr>
                        <a:t>9</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55.5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55.194</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0.64</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2921709216"/>
                  </a:ext>
                </a:extLst>
              </a:tr>
              <a:tr h="217384">
                <a:tc>
                  <a:txBody>
                    <a:bodyPr/>
                    <a:lstStyle/>
                    <a:p>
                      <a:pPr marL="0" marR="0" algn="ctr">
                        <a:spcBef>
                          <a:spcPts val="0"/>
                        </a:spcBef>
                        <a:spcAft>
                          <a:spcPts val="0"/>
                        </a:spcAft>
                      </a:pPr>
                      <a:r>
                        <a:rPr lang="en-US" sz="1100">
                          <a:effectLst/>
                        </a:rPr>
                        <a:t>10</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57.290344</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0.75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56.231</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0.63</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248057545"/>
                  </a:ext>
                </a:extLst>
              </a:tr>
              <a:tr h="217384">
                <a:tc>
                  <a:txBody>
                    <a:bodyPr/>
                    <a:lstStyle/>
                    <a:p>
                      <a:pPr marL="0" marR="0" algn="ctr">
                        <a:spcBef>
                          <a:spcPts val="0"/>
                        </a:spcBef>
                        <a:spcAft>
                          <a:spcPts val="0"/>
                        </a:spcAft>
                      </a:pPr>
                      <a:r>
                        <a:rPr lang="en-US" sz="1100">
                          <a:effectLst/>
                        </a:rPr>
                        <a:t>11</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57.290344±0.217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1.2</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56.348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0.56</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4268056508"/>
                  </a:ext>
                </a:extLst>
              </a:tr>
              <a:tr h="217384">
                <a:tc>
                  <a:txBody>
                    <a:bodyPr/>
                    <a:lstStyle/>
                    <a:p>
                      <a:pPr marL="0" marR="0" algn="ctr">
                        <a:spcBef>
                          <a:spcPts val="0"/>
                        </a:spcBef>
                        <a:spcAft>
                          <a:spcPts val="0"/>
                        </a:spcAft>
                      </a:pPr>
                      <a:r>
                        <a:rPr lang="en-US" sz="1100">
                          <a:effectLst/>
                        </a:rPr>
                        <a:t>12</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57.290344±0.3222±0.048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1.2</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56.965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0.94</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810220171"/>
                  </a:ext>
                </a:extLst>
              </a:tr>
              <a:tr h="217384">
                <a:tc>
                  <a:txBody>
                    <a:bodyPr/>
                    <a:lstStyle/>
                    <a:p>
                      <a:pPr marL="0" marR="0" algn="ctr">
                        <a:spcBef>
                          <a:spcPts val="0"/>
                        </a:spcBef>
                        <a:spcAft>
                          <a:spcPts val="0"/>
                        </a:spcAft>
                      </a:pPr>
                      <a:r>
                        <a:rPr lang="en-US" sz="1100">
                          <a:effectLst/>
                        </a:rPr>
                        <a:t>13</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57.290344±0.3222±0.022</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56.967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1.38</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3575047156"/>
                  </a:ext>
                </a:extLst>
              </a:tr>
              <a:tr h="217384">
                <a:tc>
                  <a:txBody>
                    <a:bodyPr/>
                    <a:lstStyle/>
                    <a:p>
                      <a:pPr marL="0" marR="0" algn="ctr">
                        <a:spcBef>
                          <a:spcPts val="0"/>
                        </a:spcBef>
                        <a:spcAft>
                          <a:spcPts val="0"/>
                        </a:spcAft>
                      </a:pPr>
                      <a:r>
                        <a:rPr lang="en-US" sz="1100">
                          <a:effectLst/>
                        </a:rPr>
                        <a:t>14</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57.290344±0.3222±0.010</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2.4</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57.598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0.78</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4220945153"/>
                  </a:ext>
                </a:extLst>
              </a:tr>
              <a:tr h="217384">
                <a:tc>
                  <a:txBody>
                    <a:bodyPr/>
                    <a:lstStyle/>
                    <a:p>
                      <a:pPr marL="0" marR="0" algn="ctr">
                        <a:spcBef>
                          <a:spcPts val="0"/>
                        </a:spcBef>
                        <a:spcAft>
                          <a:spcPts val="0"/>
                        </a:spcAft>
                      </a:pPr>
                      <a:r>
                        <a:rPr lang="en-US" sz="1100">
                          <a:effectLst/>
                        </a:rPr>
                        <a:t>15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57.290344±0.3222±0.0045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3.6</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57.601</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0.77</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3255572759"/>
                  </a:ext>
                </a:extLst>
              </a:tr>
              <a:tr h="217384">
                <a:tc>
                  <a:txBody>
                    <a:bodyPr/>
                    <a:lstStyle/>
                    <a:p>
                      <a:pPr marL="0" marR="0" algn="ctr">
                        <a:spcBef>
                          <a:spcPts val="0"/>
                        </a:spcBef>
                        <a:spcAft>
                          <a:spcPts val="0"/>
                        </a:spcAft>
                      </a:pPr>
                      <a:r>
                        <a:rPr lang="en-US" sz="1100">
                          <a:effectLst/>
                        </a:rPr>
                        <a:t>16</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88.2</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57.612</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1.5</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3727781479"/>
                  </a:ext>
                </a:extLst>
              </a:tr>
              <a:tr h="217384">
                <a:tc>
                  <a:txBody>
                    <a:bodyPr/>
                    <a:lstStyle/>
                    <a:p>
                      <a:pPr marL="0" marR="0" algn="ctr">
                        <a:spcBef>
                          <a:spcPts val="0"/>
                        </a:spcBef>
                        <a:spcAft>
                          <a:spcPts val="0"/>
                        </a:spcAft>
                      </a:pPr>
                      <a:r>
                        <a:rPr lang="en-US" sz="1100">
                          <a:effectLst/>
                        </a:rPr>
                        <a:t>17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165.5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0.6</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57.613</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1.68</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2350551861"/>
                  </a:ext>
                </a:extLst>
              </a:tr>
              <a:tr h="217384">
                <a:tc>
                  <a:txBody>
                    <a:bodyPr/>
                    <a:lstStyle/>
                    <a:p>
                      <a:pPr marL="0" marR="0" algn="ctr">
                        <a:spcBef>
                          <a:spcPts val="0"/>
                        </a:spcBef>
                        <a:spcAft>
                          <a:spcPts val="0"/>
                        </a:spcAft>
                      </a:pPr>
                      <a:r>
                        <a:rPr lang="en-US" sz="1100">
                          <a:effectLst/>
                        </a:rPr>
                        <a:t>18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183.31±7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150.58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0.44</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4004245431"/>
                  </a:ext>
                </a:extLst>
              </a:tr>
              <a:tr h="217384">
                <a:tc>
                  <a:txBody>
                    <a:bodyPr/>
                    <a:lstStyle/>
                    <a:p>
                      <a:pPr marL="0" marR="0" algn="ctr">
                        <a:spcBef>
                          <a:spcPts val="0"/>
                        </a:spcBef>
                        <a:spcAft>
                          <a:spcPts val="0"/>
                        </a:spcAft>
                      </a:pPr>
                      <a:r>
                        <a:rPr lang="en-US" sz="1100">
                          <a:effectLst/>
                        </a:rPr>
                        <a:t>19</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183.31±4.5</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157.37</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0.38</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4036028726"/>
                  </a:ext>
                </a:extLst>
              </a:tr>
              <a:tr h="217384">
                <a:tc>
                  <a:txBody>
                    <a:bodyPr/>
                    <a:lstStyle/>
                    <a:p>
                      <a:pPr marL="0" marR="0" algn="ctr">
                        <a:spcBef>
                          <a:spcPts val="0"/>
                        </a:spcBef>
                        <a:spcAft>
                          <a:spcPts val="0"/>
                        </a:spcAft>
                      </a:pPr>
                      <a:r>
                        <a:rPr lang="en-US" sz="1100">
                          <a:effectLst/>
                        </a:rPr>
                        <a:t>20</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183.31±3</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171.8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0.52</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1327999451"/>
                  </a:ext>
                </a:extLst>
              </a:tr>
              <a:tr h="217384">
                <a:tc>
                  <a:txBody>
                    <a:bodyPr/>
                    <a:lstStyle/>
                    <a:p>
                      <a:pPr marL="0" marR="0" algn="ctr">
                        <a:spcBef>
                          <a:spcPts val="0"/>
                        </a:spcBef>
                        <a:spcAft>
                          <a:spcPts val="0"/>
                        </a:spcAft>
                      </a:pPr>
                      <a:r>
                        <a:rPr lang="en-US" sz="1100">
                          <a:effectLst/>
                        </a:rPr>
                        <a:t>21</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183.31±1.8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0.8</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183.16</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2.34</a:t>
                      </a:r>
                      <a:endParaRPr lang="en-US" sz="110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2386924841"/>
                  </a:ext>
                </a:extLst>
              </a:tr>
              <a:tr h="217384">
                <a:tc>
                  <a:txBody>
                    <a:bodyPr/>
                    <a:lstStyle/>
                    <a:p>
                      <a:pPr marL="0" marR="0" algn="ctr">
                        <a:spcBef>
                          <a:spcPts val="0"/>
                        </a:spcBef>
                        <a:spcAft>
                          <a:spcPts val="0"/>
                        </a:spcAft>
                      </a:pPr>
                      <a:r>
                        <a:rPr lang="en-US" sz="1100" dirty="0">
                          <a:effectLst/>
                        </a:rPr>
                        <a:t>22</a:t>
                      </a:r>
                      <a:endParaRPr lang="en-US" sz="1100" dirty="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183.31±1</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0.9</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a:effectLst/>
                        </a:rPr>
                        <a:t>183.3</a:t>
                      </a:r>
                      <a:endParaRPr lang="en-US" sz="1100">
                        <a:effectLst/>
                        <a:latin typeface="Times New Roman" panose="02020603050405020304" pitchFamily="18" charset="0"/>
                        <a:ea typeface="Times New Roman" panose="02020603050405020304" pitchFamily="18" charset="0"/>
                      </a:endParaRPr>
                    </a:p>
                  </a:txBody>
                  <a:tcPr marL="62760" marR="62760" marT="0" marB="0"/>
                </a:tc>
                <a:tc>
                  <a:txBody>
                    <a:bodyPr/>
                    <a:lstStyle/>
                    <a:p>
                      <a:pPr marL="0" marR="0" algn="ctr">
                        <a:spcBef>
                          <a:spcPts val="0"/>
                        </a:spcBef>
                        <a:spcAft>
                          <a:spcPts val="0"/>
                        </a:spcAft>
                      </a:pPr>
                      <a:r>
                        <a:rPr lang="en-US" sz="1100" dirty="0">
                          <a:effectLst/>
                        </a:rPr>
                        <a:t>2.25</a:t>
                      </a:r>
                      <a:endParaRPr lang="en-US" sz="1100" dirty="0">
                        <a:effectLst/>
                        <a:latin typeface="Times New Roman" panose="02020603050405020304" pitchFamily="18" charset="0"/>
                        <a:ea typeface="Times New Roman" panose="02020603050405020304" pitchFamily="18" charset="0"/>
                      </a:endParaRPr>
                    </a:p>
                  </a:txBody>
                  <a:tcPr marL="62760" marR="62760" marT="0" marB="0"/>
                </a:tc>
                <a:extLst>
                  <a:ext uri="{0D108BD9-81ED-4DB2-BD59-A6C34878D82A}">
                    <a16:rowId xmlns:a16="http://schemas.microsoft.com/office/drawing/2014/main" val="3397342060"/>
                  </a:ext>
                </a:extLst>
              </a:tr>
            </a:tbl>
          </a:graphicData>
        </a:graphic>
      </p:graphicFrame>
      <p:sp>
        <p:nvSpPr>
          <p:cNvPr id="5" name="TextBox 4">
            <a:extLst>
              <a:ext uri="{FF2B5EF4-FFF2-40B4-BE49-F238E27FC236}">
                <a16:creationId xmlns:a16="http://schemas.microsoft.com/office/drawing/2014/main" id="{4E503978-3FB3-6A45-826D-4B9E45D20056}"/>
              </a:ext>
            </a:extLst>
          </p:cNvPr>
          <p:cNvSpPr txBox="1"/>
          <p:nvPr/>
        </p:nvSpPr>
        <p:spPr>
          <a:xfrm>
            <a:off x="1564727" y="150837"/>
            <a:ext cx="9062546" cy="646331"/>
          </a:xfrm>
          <a:prstGeom prst="rect">
            <a:avLst/>
          </a:prstGeom>
          <a:noFill/>
        </p:spPr>
        <p:txBody>
          <a:bodyPr wrap="none" rtlCol="0">
            <a:spAutoFit/>
          </a:bodyPr>
          <a:lstStyle/>
          <a:p>
            <a:r>
              <a:rPr lang="en-US" sz="3600" dirty="0"/>
              <a:t>The 22 Channels from </a:t>
            </a:r>
            <a:r>
              <a:rPr lang="en-US" sz="3600" dirty="0" err="1"/>
              <a:t>HyMS</a:t>
            </a:r>
            <a:r>
              <a:rPr lang="en-US" sz="3600" dirty="0"/>
              <a:t> that were selected</a:t>
            </a:r>
          </a:p>
        </p:txBody>
      </p:sp>
    </p:spTree>
    <p:extLst>
      <p:ext uri="{BB962C8B-B14F-4D97-AF65-F5344CB8AC3E}">
        <p14:creationId xmlns:p14="http://schemas.microsoft.com/office/powerpoint/2010/main" val="210219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503978-3FB3-6A45-826D-4B9E45D20056}"/>
              </a:ext>
            </a:extLst>
          </p:cNvPr>
          <p:cNvSpPr txBox="1"/>
          <p:nvPr/>
        </p:nvSpPr>
        <p:spPr>
          <a:xfrm>
            <a:off x="2613580" y="385762"/>
            <a:ext cx="6601423" cy="646331"/>
          </a:xfrm>
          <a:prstGeom prst="rect">
            <a:avLst/>
          </a:prstGeom>
          <a:noFill/>
        </p:spPr>
        <p:txBody>
          <a:bodyPr wrap="none" rtlCol="0">
            <a:spAutoFit/>
          </a:bodyPr>
          <a:lstStyle/>
          <a:p>
            <a:r>
              <a:rPr lang="en-US" sz="3600" dirty="0"/>
              <a:t>RFI Detection capabilities of </a:t>
            </a:r>
            <a:r>
              <a:rPr lang="en-US" sz="3600" dirty="0" err="1"/>
              <a:t>HyMS</a:t>
            </a:r>
            <a:endParaRPr lang="en-US" sz="3600" dirty="0"/>
          </a:p>
        </p:txBody>
      </p:sp>
      <p:sp>
        <p:nvSpPr>
          <p:cNvPr id="2" name="TextBox 1">
            <a:extLst>
              <a:ext uri="{FF2B5EF4-FFF2-40B4-BE49-F238E27FC236}">
                <a16:creationId xmlns:a16="http://schemas.microsoft.com/office/drawing/2014/main" id="{85DF4A63-2688-F54C-9B74-A2AE1813E069}"/>
              </a:ext>
            </a:extLst>
          </p:cNvPr>
          <p:cNvSpPr txBox="1"/>
          <p:nvPr/>
        </p:nvSpPr>
        <p:spPr>
          <a:xfrm>
            <a:off x="656492" y="1465386"/>
            <a:ext cx="10515600" cy="2554545"/>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t>Developed a simple algorithm with computed Tb from T1279 ECMWF Nature Run (~16km, 1 </a:t>
            </a:r>
            <a:r>
              <a:rPr lang="en-US" sz="2000" dirty="0" err="1"/>
              <a:t>hr</a:t>
            </a:r>
            <a:r>
              <a:rPr lang="en-US" sz="2000" dirty="0"/>
              <a:t>) to compute correlations between all channel pairs (10 MHz channels were assumed here) in order to establish expected correlations.</a:t>
            </a:r>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r>
              <a:rPr lang="en-US" sz="2000" dirty="0"/>
              <a:t>Then added RFI at various levels and looked at correlations to assess if RFI could be detected.</a:t>
            </a:r>
          </a:p>
          <a:p>
            <a:pPr marL="342900" indent="-342900">
              <a:buFont typeface="Courier New" panose="02070309020205020404" pitchFamily="49" charset="0"/>
              <a:buChar char="o"/>
            </a:pPr>
            <a:endParaRPr lang="en-US" sz="2000" dirty="0"/>
          </a:p>
          <a:p>
            <a:pPr marL="342900" indent="-342900">
              <a:buFont typeface="Courier New" panose="02070309020205020404" pitchFamily="49" charset="0"/>
              <a:buChar char="o"/>
            </a:pPr>
            <a:r>
              <a:rPr lang="en-US" sz="2000" dirty="0"/>
              <a:t>Focused on 5G network transmitting below the 24.5GHz threshold set by the FCC in case filters are not as effective as advertised.</a:t>
            </a:r>
          </a:p>
        </p:txBody>
      </p:sp>
      <p:pic>
        <p:nvPicPr>
          <p:cNvPr id="6" name="Picture 5">
            <a:extLst>
              <a:ext uri="{FF2B5EF4-FFF2-40B4-BE49-F238E27FC236}">
                <a16:creationId xmlns:a16="http://schemas.microsoft.com/office/drawing/2014/main" id="{C0190969-78F7-7542-9521-B5C2A112335F}"/>
              </a:ext>
            </a:extLst>
          </p:cNvPr>
          <p:cNvPicPr/>
          <p:nvPr/>
        </p:nvPicPr>
        <p:blipFill>
          <a:blip r:embed="rId2"/>
          <a:stretch>
            <a:fillRect/>
          </a:stretch>
        </p:blipFill>
        <p:spPr>
          <a:xfrm>
            <a:off x="7232748" y="3885028"/>
            <a:ext cx="3119120" cy="2651760"/>
          </a:xfrm>
          <a:prstGeom prst="rect">
            <a:avLst/>
          </a:prstGeom>
        </p:spPr>
      </p:pic>
      <p:sp>
        <p:nvSpPr>
          <p:cNvPr id="3" name="TextBox 2">
            <a:extLst>
              <a:ext uri="{FF2B5EF4-FFF2-40B4-BE49-F238E27FC236}">
                <a16:creationId xmlns:a16="http://schemas.microsoft.com/office/drawing/2014/main" id="{2D38F323-36A1-724F-95CB-7E87946E4CC8}"/>
              </a:ext>
            </a:extLst>
          </p:cNvPr>
          <p:cNvSpPr txBox="1"/>
          <p:nvPr/>
        </p:nvSpPr>
        <p:spPr>
          <a:xfrm>
            <a:off x="3845170" y="5099555"/>
            <a:ext cx="2838085" cy="369332"/>
          </a:xfrm>
          <a:prstGeom prst="rect">
            <a:avLst/>
          </a:prstGeom>
          <a:noFill/>
        </p:spPr>
        <p:txBody>
          <a:bodyPr wrap="none" rtlCol="0">
            <a:spAutoFit/>
          </a:bodyPr>
          <a:lstStyle/>
          <a:p>
            <a:r>
              <a:rPr lang="en-US" dirty="0"/>
              <a:t>50-60GHz correlation matrix</a:t>
            </a:r>
          </a:p>
        </p:txBody>
      </p:sp>
    </p:spTree>
    <p:extLst>
      <p:ext uri="{BB962C8B-B14F-4D97-AF65-F5344CB8AC3E}">
        <p14:creationId xmlns:p14="http://schemas.microsoft.com/office/powerpoint/2010/main" val="80933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lygon&#10;&#10;Description automatically generated">
            <a:extLst>
              <a:ext uri="{FF2B5EF4-FFF2-40B4-BE49-F238E27FC236}">
                <a16:creationId xmlns:a16="http://schemas.microsoft.com/office/drawing/2014/main" id="{3B420602-442D-9E45-9390-512F45D16DD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67354" y="1256005"/>
            <a:ext cx="6646985" cy="5390980"/>
          </a:xfrm>
          <a:prstGeom prst="rect">
            <a:avLst/>
          </a:prstGeom>
        </p:spPr>
      </p:pic>
      <p:sp>
        <p:nvSpPr>
          <p:cNvPr id="3" name="TextBox 2">
            <a:extLst>
              <a:ext uri="{FF2B5EF4-FFF2-40B4-BE49-F238E27FC236}">
                <a16:creationId xmlns:a16="http://schemas.microsoft.com/office/drawing/2014/main" id="{04839E4D-3436-5245-A7BF-1247902FAEB3}"/>
              </a:ext>
            </a:extLst>
          </p:cNvPr>
          <p:cNvSpPr txBox="1"/>
          <p:nvPr/>
        </p:nvSpPr>
        <p:spPr>
          <a:xfrm>
            <a:off x="1383324" y="211015"/>
            <a:ext cx="9596217" cy="646331"/>
          </a:xfrm>
          <a:prstGeom prst="rect">
            <a:avLst/>
          </a:prstGeom>
          <a:noFill/>
        </p:spPr>
        <p:txBody>
          <a:bodyPr wrap="none" rtlCol="0">
            <a:spAutoFit/>
          </a:bodyPr>
          <a:lstStyle/>
          <a:p>
            <a:r>
              <a:rPr lang="en-US" sz="3600" dirty="0"/>
              <a:t>ATMS (OE) is not particularly good at detecting RFI</a:t>
            </a:r>
          </a:p>
        </p:txBody>
      </p:sp>
    </p:spTree>
    <p:extLst>
      <p:ext uri="{BB962C8B-B14F-4D97-AF65-F5344CB8AC3E}">
        <p14:creationId xmlns:p14="http://schemas.microsoft.com/office/powerpoint/2010/main" val="420059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768CEC5-84C5-DF4B-8A52-06253E5FD144}"/>
              </a:ext>
            </a:extLst>
          </p:cNvPr>
          <p:cNvGraphicFramePr>
            <a:graphicFrameLocks noGrp="1"/>
          </p:cNvGraphicFramePr>
          <p:nvPr>
            <p:extLst>
              <p:ext uri="{D42A27DB-BD31-4B8C-83A1-F6EECF244321}">
                <p14:modId xmlns:p14="http://schemas.microsoft.com/office/powerpoint/2010/main" val="1797567157"/>
              </p:ext>
            </p:extLst>
          </p:nvPr>
        </p:nvGraphicFramePr>
        <p:xfrm>
          <a:off x="1629508" y="1957754"/>
          <a:ext cx="8229600" cy="3481751"/>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3290176203"/>
                    </a:ext>
                  </a:extLst>
                </a:gridCol>
                <a:gridCol w="2057400">
                  <a:extLst>
                    <a:ext uri="{9D8B030D-6E8A-4147-A177-3AD203B41FA5}">
                      <a16:colId xmlns:a16="http://schemas.microsoft.com/office/drawing/2014/main" val="3113684349"/>
                    </a:ext>
                  </a:extLst>
                </a:gridCol>
                <a:gridCol w="2057400">
                  <a:extLst>
                    <a:ext uri="{9D8B030D-6E8A-4147-A177-3AD203B41FA5}">
                      <a16:colId xmlns:a16="http://schemas.microsoft.com/office/drawing/2014/main" val="234461377"/>
                    </a:ext>
                  </a:extLst>
                </a:gridCol>
                <a:gridCol w="2057400">
                  <a:extLst>
                    <a:ext uri="{9D8B030D-6E8A-4147-A177-3AD203B41FA5}">
                      <a16:colId xmlns:a16="http://schemas.microsoft.com/office/drawing/2014/main" val="1826344260"/>
                    </a:ext>
                  </a:extLst>
                </a:gridCol>
              </a:tblGrid>
              <a:tr h="565101">
                <a:tc>
                  <a:txBody>
                    <a:bodyPr/>
                    <a:lstStyle/>
                    <a:p>
                      <a:pPr marL="0" marR="0" algn="ctr">
                        <a:spcBef>
                          <a:spcPts val="0"/>
                        </a:spcBef>
                        <a:spcAft>
                          <a:spcPts val="0"/>
                        </a:spcAft>
                      </a:pPr>
                      <a:r>
                        <a:rPr lang="en-US" sz="1200">
                          <a:effectLst/>
                        </a:rPr>
                        <a:t>RFI Intensity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ETS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Accuracy</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TNR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01787633"/>
                  </a:ext>
                </a:extLst>
              </a:tr>
              <a:tr h="291665">
                <a:tc>
                  <a:txBody>
                    <a:bodyPr/>
                    <a:lstStyle/>
                    <a:p>
                      <a:pPr marL="0" marR="0" algn="ctr">
                        <a:spcBef>
                          <a:spcPts val="0"/>
                        </a:spcBef>
                        <a:spcAft>
                          <a:spcPts val="0"/>
                        </a:spcAft>
                      </a:pPr>
                      <a:r>
                        <a:rPr lang="en-US" sz="1200">
                          <a:effectLst/>
                        </a:rPr>
                        <a:t>10.0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0.246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0.970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0.999</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4977806"/>
                  </a:ext>
                </a:extLst>
              </a:tr>
              <a:tr h="291665">
                <a:tc>
                  <a:txBody>
                    <a:bodyPr/>
                    <a:lstStyle/>
                    <a:p>
                      <a:pPr marL="0" marR="0" algn="ctr">
                        <a:spcBef>
                          <a:spcPts val="0"/>
                        </a:spcBef>
                        <a:spcAft>
                          <a:spcPts val="0"/>
                        </a:spcAft>
                      </a:pPr>
                      <a:r>
                        <a:rPr lang="en-US" sz="1200">
                          <a:effectLst/>
                        </a:rPr>
                        <a:t>5.0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0.273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0.964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0.999</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12673348"/>
                  </a:ext>
                </a:extLst>
              </a:tr>
              <a:tr h="291665">
                <a:tc>
                  <a:txBody>
                    <a:bodyPr/>
                    <a:lstStyle/>
                    <a:p>
                      <a:pPr marL="0" marR="0" algn="ctr">
                        <a:spcBef>
                          <a:spcPts val="0"/>
                        </a:spcBef>
                        <a:spcAft>
                          <a:spcPts val="0"/>
                        </a:spcAft>
                      </a:pPr>
                      <a:r>
                        <a:rPr lang="en-US" sz="1200">
                          <a:effectLst/>
                        </a:rPr>
                        <a:t>4.0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0.165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0.958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0.994</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42601117"/>
                  </a:ext>
                </a:extLst>
              </a:tr>
              <a:tr h="291665">
                <a:tc>
                  <a:txBody>
                    <a:bodyPr/>
                    <a:lstStyle/>
                    <a:p>
                      <a:pPr marL="0" marR="0" algn="ctr">
                        <a:spcBef>
                          <a:spcPts val="0"/>
                        </a:spcBef>
                        <a:spcAft>
                          <a:spcPts val="0"/>
                        </a:spcAft>
                      </a:pPr>
                      <a:r>
                        <a:rPr lang="en-US" sz="1200">
                          <a:effectLst/>
                        </a:rPr>
                        <a:t>3.0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0.166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0.935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0.969</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79015099"/>
                  </a:ext>
                </a:extLst>
              </a:tr>
              <a:tr h="291665">
                <a:tc>
                  <a:txBody>
                    <a:bodyPr/>
                    <a:lstStyle/>
                    <a:p>
                      <a:pPr marL="0" marR="0" algn="ctr">
                        <a:spcBef>
                          <a:spcPts val="0"/>
                        </a:spcBef>
                        <a:spcAft>
                          <a:spcPts val="0"/>
                        </a:spcAft>
                      </a:pPr>
                      <a:r>
                        <a:rPr lang="en-US" sz="1200">
                          <a:effectLst/>
                        </a:rPr>
                        <a:t>2.0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0.082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0.856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0.881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40528179"/>
                  </a:ext>
                </a:extLst>
              </a:tr>
              <a:tr h="291665">
                <a:tc>
                  <a:txBody>
                    <a:bodyPr/>
                    <a:lstStyle/>
                    <a:p>
                      <a:pPr marL="0" marR="0" algn="ctr">
                        <a:spcBef>
                          <a:spcPts val="0"/>
                        </a:spcBef>
                        <a:spcAft>
                          <a:spcPts val="0"/>
                        </a:spcAft>
                      </a:pPr>
                      <a:r>
                        <a:rPr lang="en-US" sz="1200">
                          <a:effectLst/>
                        </a:rPr>
                        <a:t>1.0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0.045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0.836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0.860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37516434"/>
                  </a:ext>
                </a:extLst>
              </a:tr>
              <a:tr h="291665">
                <a:tc>
                  <a:txBody>
                    <a:bodyPr/>
                    <a:lstStyle/>
                    <a:p>
                      <a:pPr marL="0" marR="0" algn="ctr">
                        <a:spcBef>
                          <a:spcPts val="0"/>
                        </a:spcBef>
                        <a:spcAft>
                          <a:spcPts val="0"/>
                        </a:spcAft>
                      </a:pPr>
                      <a:r>
                        <a:rPr lang="en-US" sz="1200">
                          <a:effectLst/>
                        </a:rPr>
                        <a:t>0.5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0.041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0.850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0.881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16265020"/>
                  </a:ext>
                </a:extLst>
              </a:tr>
              <a:tr h="291665">
                <a:tc>
                  <a:txBody>
                    <a:bodyPr/>
                    <a:lstStyle/>
                    <a:p>
                      <a:pPr marL="0" marR="0" algn="ctr">
                        <a:spcBef>
                          <a:spcPts val="0"/>
                        </a:spcBef>
                        <a:spcAft>
                          <a:spcPts val="0"/>
                        </a:spcAft>
                      </a:pPr>
                      <a:r>
                        <a:rPr lang="en-US" sz="1200">
                          <a:effectLst/>
                        </a:rPr>
                        <a:t>0.4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0.012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0.850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0.877</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8561440"/>
                  </a:ext>
                </a:extLst>
              </a:tr>
              <a:tr h="291665">
                <a:tc>
                  <a:txBody>
                    <a:bodyPr/>
                    <a:lstStyle/>
                    <a:p>
                      <a:pPr marL="0" marR="0" algn="ctr">
                        <a:spcBef>
                          <a:spcPts val="0"/>
                        </a:spcBef>
                        <a:spcAft>
                          <a:spcPts val="0"/>
                        </a:spcAft>
                      </a:pPr>
                      <a:r>
                        <a:rPr lang="en-US" sz="1200">
                          <a:effectLst/>
                        </a:rPr>
                        <a:t>0.2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0.005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0.849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0.876</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21658406"/>
                  </a:ext>
                </a:extLst>
              </a:tr>
              <a:tr h="291665">
                <a:tc>
                  <a:txBody>
                    <a:bodyPr/>
                    <a:lstStyle/>
                    <a:p>
                      <a:pPr marL="0" marR="0" algn="ctr">
                        <a:spcBef>
                          <a:spcPts val="0"/>
                        </a:spcBef>
                        <a:spcAft>
                          <a:spcPts val="0"/>
                        </a:spcAft>
                      </a:pPr>
                      <a:r>
                        <a:rPr lang="en-US" sz="1200">
                          <a:effectLst/>
                        </a:rPr>
                        <a:t>0.1 K</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0.001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0.840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0.875</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68010962"/>
                  </a:ext>
                </a:extLst>
              </a:tr>
            </a:tbl>
          </a:graphicData>
        </a:graphic>
      </p:graphicFrame>
      <p:sp>
        <p:nvSpPr>
          <p:cNvPr id="5" name="TextBox 4">
            <a:extLst>
              <a:ext uri="{FF2B5EF4-FFF2-40B4-BE49-F238E27FC236}">
                <a16:creationId xmlns:a16="http://schemas.microsoft.com/office/drawing/2014/main" id="{42580C11-A038-3942-89F0-2A3716A62CDA}"/>
              </a:ext>
            </a:extLst>
          </p:cNvPr>
          <p:cNvSpPr txBox="1"/>
          <p:nvPr/>
        </p:nvSpPr>
        <p:spPr>
          <a:xfrm>
            <a:off x="2564644" y="609601"/>
            <a:ext cx="6760762" cy="954107"/>
          </a:xfrm>
          <a:prstGeom prst="rect">
            <a:avLst/>
          </a:prstGeom>
          <a:noFill/>
        </p:spPr>
        <p:txBody>
          <a:bodyPr wrap="none" rtlCol="0">
            <a:spAutoFit/>
          </a:bodyPr>
          <a:lstStyle/>
          <a:p>
            <a:pPr algn="ctr"/>
            <a:r>
              <a:rPr lang="en-US" sz="3600" dirty="0"/>
              <a:t>RFI Detection Capabilities of </a:t>
            </a:r>
            <a:r>
              <a:rPr lang="en-US" sz="3600" dirty="0" err="1"/>
              <a:t>HyMS</a:t>
            </a:r>
            <a:r>
              <a:rPr lang="en-US" sz="3600" dirty="0"/>
              <a:t> </a:t>
            </a:r>
          </a:p>
          <a:p>
            <a:pPr algn="ctr"/>
            <a:r>
              <a:rPr lang="en-US" sz="2000" dirty="0"/>
              <a:t>(5% of pixels have RFI) </a:t>
            </a:r>
          </a:p>
        </p:txBody>
      </p:sp>
      <p:sp>
        <p:nvSpPr>
          <p:cNvPr id="6" name="TextBox 5">
            <a:extLst>
              <a:ext uri="{FF2B5EF4-FFF2-40B4-BE49-F238E27FC236}">
                <a16:creationId xmlns:a16="http://schemas.microsoft.com/office/drawing/2014/main" id="{D69B4419-901E-8B49-BD37-926508E265EB}"/>
              </a:ext>
            </a:extLst>
          </p:cNvPr>
          <p:cNvSpPr txBox="1"/>
          <p:nvPr/>
        </p:nvSpPr>
        <p:spPr>
          <a:xfrm>
            <a:off x="1629508" y="5738391"/>
            <a:ext cx="7833426" cy="923330"/>
          </a:xfrm>
          <a:prstGeom prst="rect">
            <a:avLst/>
          </a:prstGeom>
          <a:noFill/>
        </p:spPr>
        <p:txBody>
          <a:bodyPr wrap="none" rtlCol="0">
            <a:spAutoFit/>
          </a:bodyPr>
          <a:lstStyle/>
          <a:p>
            <a:r>
              <a:rPr lang="en-US" dirty="0"/>
              <a:t>Accuracy is fraction of correct detection Y/Y + N/N</a:t>
            </a:r>
          </a:p>
          <a:p>
            <a:r>
              <a:rPr lang="en-US" dirty="0"/>
              <a:t>Equitable Threat Score removes chance correct detection</a:t>
            </a:r>
          </a:p>
          <a:p>
            <a:r>
              <a:rPr lang="en-US" dirty="0"/>
              <a:t>True Negative Rate is prob. that there is no RFI if algorithm does not indicate any  </a:t>
            </a:r>
          </a:p>
        </p:txBody>
      </p:sp>
    </p:spTree>
    <p:extLst>
      <p:ext uri="{BB962C8B-B14F-4D97-AF65-F5344CB8AC3E}">
        <p14:creationId xmlns:p14="http://schemas.microsoft.com/office/powerpoint/2010/main" val="257654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F324C3-CAE0-A943-BE1F-26B259759E73}"/>
              </a:ext>
            </a:extLst>
          </p:cNvPr>
          <p:cNvGraphicFramePr>
            <a:graphicFrameLocks noGrp="1"/>
          </p:cNvGraphicFramePr>
          <p:nvPr>
            <p:ph idx="1"/>
            <p:extLst>
              <p:ext uri="{D42A27DB-BD31-4B8C-83A1-F6EECF244321}">
                <p14:modId xmlns:p14="http://schemas.microsoft.com/office/powerpoint/2010/main" val="1029220793"/>
              </p:ext>
            </p:extLst>
          </p:nvPr>
        </p:nvGraphicFramePr>
        <p:xfrm>
          <a:off x="838200" y="1764415"/>
          <a:ext cx="10427676" cy="4352415"/>
        </p:xfrm>
        <a:graphic>
          <a:graphicData uri="http://schemas.openxmlformats.org/drawingml/2006/table">
            <a:tbl>
              <a:tblPr firstRow="1" firstCol="1" bandRow="1">
                <a:tableStyleId>{5C22544A-7EE6-4342-B048-85BDC9FD1C3A}</a:tableStyleId>
              </a:tblPr>
              <a:tblGrid>
                <a:gridCol w="605287">
                  <a:extLst>
                    <a:ext uri="{9D8B030D-6E8A-4147-A177-3AD203B41FA5}">
                      <a16:colId xmlns:a16="http://schemas.microsoft.com/office/drawing/2014/main" val="3220053519"/>
                    </a:ext>
                  </a:extLst>
                </a:gridCol>
                <a:gridCol w="820476">
                  <a:extLst>
                    <a:ext uri="{9D8B030D-6E8A-4147-A177-3AD203B41FA5}">
                      <a16:colId xmlns:a16="http://schemas.microsoft.com/office/drawing/2014/main" val="12134418"/>
                    </a:ext>
                  </a:extLst>
                </a:gridCol>
                <a:gridCol w="820476">
                  <a:extLst>
                    <a:ext uri="{9D8B030D-6E8A-4147-A177-3AD203B41FA5}">
                      <a16:colId xmlns:a16="http://schemas.microsoft.com/office/drawing/2014/main" val="775582627"/>
                    </a:ext>
                  </a:extLst>
                </a:gridCol>
                <a:gridCol w="595745">
                  <a:extLst>
                    <a:ext uri="{9D8B030D-6E8A-4147-A177-3AD203B41FA5}">
                      <a16:colId xmlns:a16="http://schemas.microsoft.com/office/drawing/2014/main" val="1845812664"/>
                    </a:ext>
                  </a:extLst>
                </a:gridCol>
                <a:gridCol w="557585">
                  <a:extLst>
                    <a:ext uri="{9D8B030D-6E8A-4147-A177-3AD203B41FA5}">
                      <a16:colId xmlns:a16="http://schemas.microsoft.com/office/drawing/2014/main" val="3689614654"/>
                    </a:ext>
                  </a:extLst>
                </a:gridCol>
                <a:gridCol w="1071706">
                  <a:extLst>
                    <a:ext uri="{9D8B030D-6E8A-4147-A177-3AD203B41FA5}">
                      <a16:colId xmlns:a16="http://schemas.microsoft.com/office/drawing/2014/main" val="1041987357"/>
                    </a:ext>
                  </a:extLst>
                </a:gridCol>
                <a:gridCol w="1985467">
                  <a:extLst>
                    <a:ext uri="{9D8B030D-6E8A-4147-A177-3AD203B41FA5}">
                      <a16:colId xmlns:a16="http://schemas.microsoft.com/office/drawing/2014/main" val="1591301117"/>
                    </a:ext>
                  </a:extLst>
                </a:gridCol>
                <a:gridCol w="1985467">
                  <a:extLst>
                    <a:ext uri="{9D8B030D-6E8A-4147-A177-3AD203B41FA5}">
                      <a16:colId xmlns:a16="http://schemas.microsoft.com/office/drawing/2014/main" val="3579055215"/>
                    </a:ext>
                  </a:extLst>
                </a:gridCol>
                <a:gridCol w="1985467">
                  <a:extLst>
                    <a:ext uri="{9D8B030D-6E8A-4147-A177-3AD203B41FA5}">
                      <a16:colId xmlns:a16="http://schemas.microsoft.com/office/drawing/2014/main" val="3063679414"/>
                    </a:ext>
                  </a:extLst>
                </a:gridCol>
              </a:tblGrid>
              <a:tr h="731025">
                <a:tc>
                  <a:txBody>
                    <a:bodyPr/>
                    <a:lstStyle/>
                    <a:p>
                      <a:pPr marL="0" marR="0">
                        <a:spcBef>
                          <a:spcPts val="0"/>
                        </a:spcBef>
                        <a:spcAft>
                          <a:spcPts val="0"/>
                        </a:spcAft>
                      </a:pPr>
                      <a:r>
                        <a:rPr lang="en-US" sz="700">
                          <a:effectLst/>
                        </a:rPr>
                        <a:t>Chan. 1 RFI [K]</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700">
                          <a:effectLst/>
                        </a:rPr>
                        <a:t>Abs. Mean T Error [K]</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700">
                          <a:effectLst/>
                        </a:rPr>
                        <a:t>T Error due to RFI [K]</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700">
                          <a:effectLst/>
                        </a:rPr>
                        <a:t>SD Error [K]</a:t>
                      </a:r>
                      <a:endParaRPr lang="en-US" sz="1100">
                        <a:effectLst/>
                      </a:endParaRPr>
                    </a:p>
                    <a:p>
                      <a:pPr marL="0" marR="0">
                        <a:spcBef>
                          <a:spcPts val="0"/>
                        </a:spcBef>
                        <a:spcAft>
                          <a:spcPts val="0"/>
                        </a:spcAft>
                      </a:pPr>
                      <a:r>
                        <a:rPr lang="en-US" sz="700">
                          <a:effectLst/>
                        </a:rPr>
                        <a:t> </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700">
                          <a:effectLst/>
                        </a:rPr>
                        <a:t>SD Error due to RFI [K]</a:t>
                      </a:r>
                      <a:endParaRPr lang="en-US" sz="1100">
                        <a:effectLst/>
                      </a:endParaRPr>
                    </a:p>
                    <a:p>
                      <a:pPr marL="0" marR="0">
                        <a:spcBef>
                          <a:spcPts val="0"/>
                        </a:spcBef>
                        <a:spcAft>
                          <a:spcPts val="0"/>
                        </a:spcAft>
                      </a:pPr>
                      <a:r>
                        <a:rPr lang="en-US" sz="700">
                          <a:effectLst/>
                        </a:rPr>
                        <a:t> </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700">
                          <a:effectLst/>
                        </a:rPr>
                        <a:t>OE Convergence [%]</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700">
                          <a:effectLst/>
                        </a:rPr>
                        <a:t>HS RFI Detection (TNR)</a:t>
                      </a:r>
                      <a:endParaRPr lang="en-US" sz="1100">
                        <a:effectLst/>
                      </a:endParaRPr>
                    </a:p>
                    <a:p>
                      <a:pPr marL="0" marR="0">
                        <a:spcBef>
                          <a:spcPts val="0"/>
                        </a:spcBef>
                        <a:spcAft>
                          <a:spcPts val="0"/>
                        </a:spcAft>
                      </a:pPr>
                      <a:r>
                        <a:rPr lang="en-US" sz="700">
                          <a:effectLst/>
                        </a:rPr>
                        <a:t>25% bandwidth affected by RFI </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700">
                          <a:effectLst/>
                        </a:rPr>
                        <a:t>HS RFI Detection (TNR)</a:t>
                      </a:r>
                      <a:endParaRPr lang="en-US" sz="1100">
                        <a:effectLst/>
                      </a:endParaRPr>
                    </a:p>
                    <a:p>
                      <a:pPr marL="0" marR="0">
                        <a:spcBef>
                          <a:spcPts val="0"/>
                        </a:spcBef>
                        <a:spcAft>
                          <a:spcPts val="0"/>
                        </a:spcAft>
                      </a:pPr>
                      <a:r>
                        <a:rPr lang="en-US" sz="700">
                          <a:effectLst/>
                        </a:rPr>
                        <a:t>50% bandwidth affected by RFI</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700">
                          <a:effectLst/>
                        </a:rPr>
                        <a:t>HS RFI Detection (TNR)</a:t>
                      </a:r>
                      <a:endParaRPr lang="en-US" sz="1100">
                        <a:effectLst/>
                      </a:endParaRPr>
                    </a:p>
                    <a:p>
                      <a:pPr marL="0" marR="0">
                        <a:spcBef>
                          <a:spcPts val="0"/>
                        </a:spcBef>
                        <a:spcAft>
                          <a:spcPts val="0"/>
                        </a:spcAft>
                      </a:pPr>
                      <a:r>
                        <a:rPr lang="en-US" sz="700">
                          <a:effectLst/>
                        </a:rPr>
                        <a:t>100% bandwidth affected by RFI</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342586837"/>
                  </a:ext>
                </a:extLst>
              </a:tr>
              <a:tr h="278486">
                <a:tc>
                  <a:txBody>
                    <a:bodyPr/>
                    <a:lstStyle/>
                    <a:p>
                      <a:pPr marL="0" marR="0">
                        <a:spcBef>
                          <a:spcPts val="0"/>
                        </a:spcBef>
                        <a:spcAft>
                          <a:spcPts val="0"/>
                        </a:spcAft>
                      </a:pPr>
                      <a:r>
                        <a:rPr lang="en-US" sz="900">
                          <a:effectLst/>
                        </a:rPr>
                        <a:t>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1.748</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n/a</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2.496</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n/a</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n/a</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n/a</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n/a</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2745038633"/>
                  </a:ext>
                </a:extLst>
              </a:tr>
              <a:tr h="278486">
                <a:tc>
                  <a:txBody>
                    <a:bodyPr/>
                    <a:lstStyle/>
                    <a:p>
                      <a:pPr marL="0" marR="0">
                        <a:spcBef>
                          <a:spcPts val="0"/>
                        </a:spcBef>
                        <a:spcAft>
                          <a:spcPts val="0"/>
                        </a:spcAft>
                      </a:pPr>
                      <a:r>
                        <a:rPr lang="en-US" sz="900">
                          <a:effectLst/>
                        </a:rPr>
                        <a:t>0.1</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1.744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0.004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2.494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0.002</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87.7%</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87.6%</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87.5%</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3448019377"/>
                  </a:ext>
                </a:extLst>
              </a:tr>
              <a:tr h="278486">
                <a:tc>
                  <a:txBody>
                    <a:bodyPr/>
                    <a:lstStyle/>
                    <a:p>
                      <a:pPr marL="0" marR="0">
                        <a:spcBef>
                          <a:spcPts val="0"/>
                        </a:spcBef>
                        <a:spcAft>
                          <a:spcPts val="0"/>
                        </a:spcAft>
                      </a:pPr>
                      <a:r>
                        <a:rPr lang="en-US" sz="900">
                          <a:effectLst/>
                        </a:rPr>
                        <a:t>0.5</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1.732</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0.016</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2.487</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0.009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88.1%</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86.0%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88.1%</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3825104109"/>
                  </a:ext>
                </a:extLst>
              </a:tr>
              <a:tr h="278486">
                <a:tc>
                  <a:txBody>
                    <a:bodyPr/>
                    <a:lstStyle/>
                    <a:p>
                      <a:pPr marL="0" marR="0">
                        <a:spcBef>
                          <a:spcPts val="0"/>
                        </a:spcBef>
                        <a:spcAft>
                          <a:spcPts val="0"/>
                        </a:spcAft>
                      </a:pPr>
                      <a:r>
                        <a:rPr lang="en-US" sz="900">
                          <a:effectLst/>
                        </a:rPr>
                        <a:t>1.0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1.723</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0.025</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2.482</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0.014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99.4%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88.1%</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86.0%</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1035546790"/>
                  </a:ext>
                </a:extLst>
              </a:tr>
              <a:tr h="278486">
                <a:tc>
                  <a:txBody>
                    <a:bodyPr/>
                    <a:lstStyle/>
                    <a:p>
                      <a:pPr marL="0" marR="0">
                        <a:spcBef>
                          <a:spcPts val="0"/>
                        </a:spcBef>
                        <a:spcAft>
                          <a:spcPts val="0"/>
                        </a:spcAft>
                      </a:pPr>
                      <a:r>
                        <a:rPr lang="en-US" sz="900">
                          <a:effectLst/>
                        </a:rPr>
                        <a:t>2.0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1.728</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0.020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2.482</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0.014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99.4%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88.1%</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716150762"/>
                  </a:ext>
                </a:extLst>
              </a:tr>
              <a:tr h="278486">
                <a:tc>
                  <a:txBody>
                    <a:bodyPr/>
                    <a:lstStyle/>
                    <a:p>
                      <a:pPr marL="0" marR="0">
                        <a:spcBef>
                          <a:spcPts val="0"/>
                        </a:spcBef>
                        <a:spcAft>
                          <a:spcPts val="0"/>
                        </a:spcAft>
                      </a:pPr>
                      <a:r>
                        <a:rPr lang="en-US" sz="900">
                          <a:effectLst/>
                        </a:rPr>
                        <a:t>4.0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1.829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0.081</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2.528</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0.032</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96.9%</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4033616021"/>
                  </a:ext>
                </a:extLst>
              </a:tr>
              <a:tr h="278486">
                <a:tc>
                  <a:txBody>
                    <a:bodyPr/>
                    <a:lstStyle/>
                    <a:p>
                      <a:pPr marL="0" marR="0">
                        <a:spcBef>
                          <a:spcPts val="0"/>
                        </a:spcBef>
                        <a:spcAft>
                          <a:spcPts val="0"/>
                        </a:spcAft>
                      </a:pPr>
                      <a:r>
                        <a:rPr lang="en-US" sz="900">
                          <a:effectLst/>
                        </a:rPr>
                        <a:t>6.0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solidFill>
                            <a:schemeClr val="tx1"/>
                          </a:solidFill>
                          <a:effectLst/>
                          <a:highlight>
                            <a:srgbClr val="00FF00"/>
                          </a:highlight>
                        </a:rPr>
                        <a:t>1.915</a:t>
                      </a:r>
                      <a:endParaRPr lang="en-US" sz="1100" dirty="0">
                        <a:solidFill>
                          <a:schemeClr val="tx1"/>
                        </a:solidFill>
                        <a:effectLst/>
                        <a:highlight>
                          <a:srgbClr val="00FF00"/>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solidFill>
                            <a:schemeClr val="tx1"/>
                          </a:solidFill>
                          <a:effectLst/>
                          <a:highlight>
                            <a:srgbClr val="00FF00"/>
                          </a:highlight>
                        </a:rPr>
                        <a:t>0.167</a:t>
                      </a:r>
                      <a:endParaRPr lang="en-US" sz="1100" dirty="0">
                        <a:solidFill>
                          <a:schemeClr val="tx1"/>
                        </a:solidFill>
                        <a:effectLst/>
                        <a:highlight>
                          <a:srgbClr val="00FF00"/>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solidFill>
                            <a:schemeClr val="tx1"/>
                          </a:solidFill>
                          <a:effectLst/>
                          <a:highlight>
                            <a:srgbClr val="00FF00"/>
                          </a:highlight>
                        </a:rPr>
                        <a:t>2.638</a:t>
                      </a:r>
                      <a:endParaRPr lang="en-US" sz="1100" dirty="0">
                        <a:solidFill>
                          <a:schemeClr val="tx1"/>
                        </a:solidFill>
                        <a:effectLst/>
                        <a:highlight>
                          <a:srgbClr val="00FF00"/>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solidFill>
                            <a:schemeClr val="tx1"/>
                          </a:solidFill>
                          <a:effectLst/>
                          <a:highlight>
                            <a:srgbClr val="00FF00"/>
                          </a:highlight>
                        </a:rPr>
                        <a:t>0.142</a:t>
                      </a:r>
                      <a:endParaRPr lang="en-US" sz="1100" dirty="0">
                        <a:solidFill>
                          <a:schemeClr val="tx1"/>
                        </a:solidFill>
                        <a:effectLst/>
                        <a:highlight>
                          <a:srgbClr val="00FF00"/>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solidFill>
                            <a:schemeClr val="tx1"/>
                          </a:solidFill>
                          <a:effectLst/>
                          <a:highlight>
                            <a:srgbClr val="00FF00"/>
                          </a:highlight>
                        </a:rPr>
                        <a:t>100%</a:t>
                      </a:r>
                      <a:endParaRPr lang="en-US" sz="1100" dirty="0">
                        <a:solidFill>
                          <a:schemeClr val="tx1"/>
                        </a:solidFill>
                        <a:effectLst/>
                        <a:highlight>
                          <a:srgbClr val="00FF00"/>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solidFill>
                            <a:schemeClr val="tx1"/>
                          </a:solidFill>
                          <a:effectLst/>
                          <a:highlight>
                            <a:srgbClr val="00FF00"/>
                          </a:highlight>
                        </a:rPr>
                        <a:t>&gt; 99.9%</a:t>
                      </a:r>
                      <a:endParaRPr lang="en-US" sz="1100" dirty="0">
                        <a:solidFill>
                          <a:schemeClr val="tx1"/>
                        </a:solidFill>
                        <a:effectLst/>
                        <a:highlight>
                          <a:srgbClr val="00FF00"/>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solidFill>
                            <a:schemeClr val="tx1"/>
                          </a:solidFill>
                          <a:effectLst/>
                          <a:highlight>
                            <a:srgbClr val="00FF00"/>
                          </a:highlight>
                        </a:rPr>
                        <a:t>99.9%</a:t>
                      </a:r>
                      <a:endParaRPr lang="en-US" sz="1100" dirty="0">
                        <a:solidFill>
                          <a:schemeClr val="tx1"/>
                        </a:solidFill>
                        <a:effectLst/>
                        <a:highlight>
                          <a:srgbClr val="00FF00"/>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solidFill>
                            <a:schemeClr val="tx1"/>
                          </a:solidFill>
                          <a:effectLst/>
                          <a:highlight>
                            <a:srgbClr val="00FF00"/>
                          </a:highlight>
                        </a:rPr>
                        <a:t>99.9%</a:t>
                      </a:r>
                      <a:endParaRPr lang="en-US" sz="1100" dirty="0">
                        <a:solidFill>
                          <a:schemeClr val="tx1"/>
                        </a:solidFill>
                        <a:effectLst/>
                        <a:highlight>
                          <a:srgbClr val="00FF00"/>
                        </a:highligh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1904472532"/>
                  </a:ext>
                </a:extLst>
              </a:tr>
              <a:tr h="279558">
                <a:tc>
                  <a:txBody>
                    <a:bodyPr/>
                    <a:lstStyle/>
                    <a:p>
                      <a:pPr marL="0" marR="0">
                        <a:spcBef>
                          <a:spcPts val="0"/>
                        </a:spcBef>
                        <a:spcAft>
                          <a:spcPts val="0"/>
                        </a:spcAft>
                      </a:pPr>
                      <a:r>
                        <a:rPr lang="en-US" sz="900">
                          <a:effectLst/>
                        </a:rPr>
                        <a:t>8.0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2.018</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0.270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2.808</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0.312</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99.9%</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4000769149"/>
                  </a:ext>
                </a:extLst>
              </a:tr>
              <a:tr h="278486">
                <a:tc>
                  <a:txBody>
                    <a:bodyPr/>
                    <a:lstStyle/>
                    <a:p>
                      <a:pPr marL="0" marR="0">
                        <a:spcBef>
                          <a:spcPts val="0"/>
                        </a:spcBef>
                        <a:spcAft>
                          <a:spcPts val="0"/>
                        </a:spcAft>
                      </a:pPr>
                      <a:r>
                        <a:rPr lang="en-US" sz="900">
                          <a:effectLst/>
                        </a:rPr>
                        <a:t>10.0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effectLst/>
                          <a:highlight>
                            <a:srgbClr val="00FFFF"/>
                          </a:highlight>
                        </a:rPr>
                        <a:t>2.546</a:t>
                      </a:r>
                      <a:endParaRPr lang="en-US" sz="1100" dirty="0">
                        <a:effectLst/>
                        <a:highlight>
                          <a:srgbClr val="00FFFF"/>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highlight>
                            <a:srgbClr val="00FFFF"/>
                          </a:highlight>
                        </a:rPr>
                        <a:t>0.798</a:t>
                      </a:r>
                      <a:endParaRPr lang="en-US" sz="1100">
                        <a:effectLst/>
                        <a:highlight>
                          <a:srgbClr val="00FFFF"/>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effectLst/>
                          <a:highlight>
                            <a:srgbClr val="00FFFF"/>
                          </a:highlight>
                        </a:rPr>
                        <a:t>3.034</a:t>
                      </a:r>
                      <a:endParaRPr lang="en-US" sz="1100" dirty="0">
                        <a:effectLst/>
                        <a:highlight>
                          <a:srgbClr val="00FFFF"/>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effectLst/>
                          <a:highlight>
                            <a:srgbClr val="00FFFF"/>
                          </a:highlight>
                        </a:rPr>
                        <a:t>0.538</a:t>
                      </a:r>
                      <a:endParaRPr lang="en-US" sz="1100" dirty="0">
                        <a:effectLst/>
                        <a:highlight>
                          <a:srgbClr val="00FFFF"/>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effectLst/>
                          <a:highlight>
                            <a:srgbClr val="00FFFF"/>
                          </a:highlight>
                        </a:rPr>
                        <a:t>100%</a:t>
                      </a:r>
                      <a:endParaRPr lang="en-US" sz="1100" dirty="0">
                        <a:effectLst/>
                        <a:highlight>
                          <a:srgbClr val="00FFFF"/>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effectLst/>
                          <a:highlight>
                            <a:srgbClr val="00FFFF"/>
                          </a:highlight>
                        </a:rPr>
                        <a:t>&gt; 99.9%</a:t>
                      </a:r>
                      <a:endParaRPr lang="en-US" sz="1100" dirty="0">
                        <a:effectLst/>
                        <a:highlight>
                          <a:srgbClr val="00FFFF"/>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effectLst/>
                          <a:highlight>
                            <a:srgbClr val="00FFFF"/>
                          </a:highlight>
                        </a:rPr>
                        <a:t>&gt; 99.9%</a:t>
                      </a:r>
                      <a:endParaRPr lang="en-US" sz="1100" dirty="0">
                        <a:effectLst/>
                        <a:highlight>
                          <a:srgbClr val="00FFFF"/>
                        </a:highligh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effectLst/>
                          <a:highlight>
                            <a:srgbClr val="00FFFF"/>
                          </a:highlight>
                        </a:rPr>
                        <a:t>99.9%</a:t>
                      </a:r>
                      <a:endParaRPr lang="en-US" sz="1100" dirty="0">
                        <a:effectLst/>
                        <a:highlight>
                          <a:srgbClr val="00FFFF"/>
                        </a:highligh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611203343"/>
                  </a:ext>
                </a:extLst>
              </a:tr>
              <a:tr h="278486">
                <a:tc>
                  <a:txBody>
                    <a:bodyPr/>
                    <a:lstStyle/>
                    <a:p>
                      <a:pPr marL="0" marR="0">
                        <a:spcBef>
                          <a:spcPts val="0"/>
                        </a:spcBef>
                        <a:spcAft>
                          <a:spcPts val="0"/>
                        </a:spcAft>
                      </a:pPr>
                      <a:r>
                        <a:rPr lang="en-US" sz="900">
                          <a:effectLst/>
                        </a:rPr>
                        <a:t>20.0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4.273</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effectLst/>
                        </a:rPr>
                        <a:t>2.525</a:t>
                      </a:r>
                      <a:endParaRPr lang="en-US" sz="1100" dirty="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4.739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2.243</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98.61%</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103175956"/>
                  </a:ext>
                </a:extLst>
              </a:tr>
              <a:tr h="278486">
                <a:tc>
                  <a:txBody>
                    <a:bodyPr/>
                    <a:lstStyle/>
                    <a:p>
                      <a:pPr marL="0" marR="0">
                        <a:spcBef>
                          <a:spcPts val="0"/>
                        </a:spcBef>
                        <a:spcAft>
                          <a:spcPts val="0"/>
                        </a:spcAft>
                      </a:pPr>
                      <a:r>
                        <a:rPr lang="en-US" sz="900">
                          <a:effectLst/>
                        </a:rPr>
                        <a:t>30.0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6.872</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5.124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7.644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5.148</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58.92%</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3776340518"/>
                  </a:ext>
                </a:extLst>
              </a:tr>
              <a:tr h="278486">
                <a:tc>
                  <a:txBody>
                    <a:bodyPr/>
                    <a:lstStyle/>
                    <a:p>
                      <a:pPr marL="0" marR="0">
                        <a:spcBef>
                          <a:spcPts val="0"/>
                        </a:spcBef>
                        <a:spcAft>
                          <a:spcPts val="0"/>
                        </a:spcAft>
                      </a:pPr>
                      <a:r>
                        <a:rPr lang="en-US" sz="900">
                          <a:effectLst/>
                        </a:rPr>
                        <a:t>40.0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10.203</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8.455</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11.744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9.248</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25.62%</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2959568818"/>
                  </a:ext>
                </a:extLst>
              </a:tr>
              <a:tr h="278486">
                <a:tc>
                  <a:txBody>
                    <a:bodyPr/>
                    <a:lstStyle/>
                    <a:p>
                      <a:pPr marL="0" marR="0">
                        <a:spcBef>
                          <a:spcPts val="0"/>
                        </a:spcBef>
                        <a:spcAft>
                          <a:spcPts val="0"/>
                        </a:spcAft>
                      </a:pPr>
                      <a:r>
                        <a:rPr lang="en-US" sz="900">
                          <a:effectLst/>
                        </a:rPr>
                        <a:t>50.0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12.590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10.842</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14.494</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11.988</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15.10%</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a:effectLst/>
                        </a:rPr>
                        <a:t>&gt; 99.9%</a:t>
                      </a:r>
                      <a:endParaRPr lang="en-US" sz="1100">
                        <a:effectLst/>
                        <a:latin typeface="Times New Roman" panose="02020603050405020304" pitchFamily="18" charset="0"/>
                        <a:ea typeface="Times New Roman" panose="02020603050405020304" pitchFamily="18" charset="0"/>
                      </a:endParaRPr>
                    </a:p>
                  </a:txBody>
                  <a:tcPr marL="62659" marR="62659" marT="0" marB="0"/>
                </a:tc>
                <a:tc>
                  <a:txBody>
                    <a:bodyPr/>
                    <a:lstStyle/>
                    <a:p>
                      <a:pPr marL="0" marR="0">
                        <a:spcBef>
                          <a:spcPts val="0"/>
                        </a:spcBef>
                        <a:spcAft>
                          <a:spcPts val="0"/>
                        </a:spcAft>
                      </a:pPr>
                      <a:r>
                        <a:rPr lang="en-US" sz="900" dirty="0">
                          <a:effectLst/>
                        </a:rPr>
                        <a:t>&gt; 99.9%</a:t>
                      </a:r>
                      <a:endParaRPr lang="en-US" sz="1100" dirty="0">
                        <a:effectLst/>
                        <a:latin typeface="Times New Roman" panose="02020603050405020304" pitchFamily="18" charset="0"/>
                        <a:ea typeface="Times New Roman" panose="02020603050405020304" pitchFamily="18" charset="0"/>
                      </a:endParaRPr>
                    </a:p>
                  </a:txBody>
                  <a:tcPr marL="62659" marR="62659" marT="0" marB="0"/>
                </a:tc>
                <a:extLst>
                  <a:ext uri="{0D108BD9-81ED-4DB2-BD59-A6C34878D82A}">
                    <a16:rowId xmlns:a16="http://schemas.microsoft.com/office/drawing/2014/main" val="3750907213"/>
                  </a:ext>
                </a:extLst>
              </a:tr>
            </a:tbl>
          </a:graphicData>
        </a:graphic>
      </p:graphicFrame>
      <p:sp>
        <p:nvSpPr>
          <p:cNvPr id="5" name="TextBox 4">
            <a:extLst>
              <a:ext uri="{FF2B5EF4-FFF2-40B4-BE49-F238E27FC236}">
                <a16:creationId xmlns:a16="http://schemas.microsoft.com/office/drawing/2014/main" id="{4DFDD1D4-98FE-AB4E-B61A-6890D4CAE51E}"/>
              </a:ext>
            </a:extLst>
          </p:cNvPr>
          <p:cNvSpPr txBox="1"/>
          <p:nvPr/>
        </p:nvSpPr>
        <p:spPr>
          <a:xfrm>
            <a:off x="2317818" y="279505"/>
            <a:ext cx="7895046" cy="923330"/>
          </a:xfrm>
          <a:prstGeom prst="rect">
            <a:avLst/>
          </a:prstGeom>
          <a:noFill/>
        </p:spPr>
        <p:txBody>
          <a:bodyPr wrap="none" rtlCol="0">
            <a:spAutoFit/>
          </a:bodyPr>
          <a:lstStyle/>
          <a:p>
            <a:pPr algn="ctr"/>
            <a:r>
              <a:rPr lang="en-US" sz="3600" dirty="0"/>
              <a:t>Metrics for Temperature Error due to RFI </a:t>
            </a:r>
          </a:p>
          <a:p>
            <a:pPr algn="ctr"/>
            <a:r>
              <a:rPr lang="en-US" dirty="0"/>
              <a:t>OE for ATMS vs Correlation Matrix for </a:t>
            </a:r>
            <a:r>
              <a:rPr lang="en-US" dirty="0" err="1"/>
              <a:t>HyMS</a:t>
            </a:r>
            <a:r>
              <a:rPr lang="en-US" dirty="0"/>
              <a:t> </a:t>
            </a:r>
          </a:p>
        </p:txBody>
      </p:sp>
    </p:spTree>
    <p:extLst>
      <p:ext uri="{BB962C8B-B14F-4D97-AF65-F5344CB8AC3E}">
        <p14:creationId xmlns:p14="http://schemas.microsoft.com/office/powerpoint/2010/main" val="2220052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1113</Words>
  <Application>Microsoft Macintosh PowerPoint</Application>
  <PresentationFormat>Widescreen</PresentationFormat>
  <Paragraphs>348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Cambria</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Satellite Intercalibration Double Difference Approach to using MHS to assess TEMPEST-D calibration</vt:lpstr>
      <vt:lpstr>HyMS can match Target Sensor Spectral Response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MIRER vs. ATMS Simulated Tb Regional   August 17, 2020</dc:title>
  <dc:creator>Kummerow,Christian</dc:creator>
  <cp:lastModifiedBy>Kummerow,Christian</cp:lastModifiedBy>
  <cp:revision>52</cp:revision>
  <dcterms:created xsi:type="dcterms:W3CDTF">2020-08-18T19:35:14Z</dcterms:created>
  <dcterms:modified xsi:type="dcterms:W3CDTF">2021-07-12T13:46:56Z</dcterms:modified>
</cp:coreProperties>
</file>