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C4C5ACB-F847-4789-90F9-BA1E85F09A0F}">
  <a:tblStyle styleId="{EC4C5ACB-F847-4789-90F9-BA1E85F09A0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9" d="100"/>
          <a:sy n="139" d="100"/>
        </p:scale>
        <p:origin x="80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edfd19af21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edfd19af21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f2a66f037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f2a66f037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f2b466707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f2b466707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f2b466707a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f2b466707a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edfd19af21_0_1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Google Shape;195;gedfd19af21_0_1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f2b466707a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Google Shape;203;gf2b466707a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f2b466707a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1" name="Google Shape;211;gf2b466707a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f2b466707a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Google Shape;219;gf2b466707a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f2b466707a_0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7" name="Google Shape;227;gf2b466707a_0_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edfd19af21_0_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edfd19af21_0_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edfd19af21_0_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edfd19af21_0_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efde819949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efde819949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edfd19af21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edfd19af21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edfd19af21_0_1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edfd19af21_0_1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edfd19af21_0_1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edfd19af21_0_1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edfd19af21_0_1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edfd19af21_0_1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2"/>
          <p:cNvSpPr txBox="1"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2"/>
          <p:cNvSpPr txBox="1"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35" name="Google Shape;35;p2"/>
          <p:cNvSpPr txBox="1">
            <a:spLocks noGrp="1"/>
          </p:cNvSpPr>
          <p:nvPr>
            <p:ph type="dt" idx="10"/>
          </p:nvPr>
        </p:nvSpPr>
        <p:spPr>
          <a:xfrm>
            <a:off x="6286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2"/>
          <p:cNvSpPr txBox="1">
            <a:spLocks noGrp="1"/>
          </p:cNvSpPr>
          <p:nvPr>
            <p:ph type="ftr" idx="11"/>
          </p:nvPr>
        </p:nvSpPr>
        <p:spPr>
          <a:xfrm>
            <a:off x="3028950" y="479774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2"/>
          <p:cNvSpPr txBox="1">
            <a:spLocks noGrp="1"/>
          </p:cNvSpPr>
          <p:nvPr>
            <p:ph type="sldNum" idx="12"/>
          </p:nvPr>
        </p:nvSpPr>
        <p:spPr>
          <a:xfrm>
            <a:off x="64579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1"/>
          <p:cNvSpPr txBox="1">
            <a:spLocks noGrp="1"/>
          </p:cNvSpPr>
          <p:nvPr>
            <p:ph type="title"/>
          </p:nvPr>
        </p:nvSpPr>
        <p:spPr>
          <a:xfrm>
            <a:off x="628650" y="30004"/>
            <a:ext cx="7886700" cy="62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1"/>
          <p:cNvSpPr txBox="1">
            <a:spLocks noGrp="1"/>
          </p:cNvSpPr>
          <p:nvPr>
            <p:ph type="body" idx="1"/>
          </p:nvPr>
        </p:nvSpPr>
        <p:spPr>
          <a:xfrm rot="5400000">
            <a:off x="2718900" y="-1163586"/>
            <a:ext cx="3706200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92" name="Google Shape;92;p11"/>
          <p:cNvSpPr txBox="1">
            <a:spLocks noGrp="1"/>
          </p:cNvSpPr>
          <p:nvPr>
            <p:ph type="dt" idx="10"/>
          </p:nvPr>
        </p:nvSpPr>
        <p:spPr>
          <a:xfrm>
            <a:off x="6286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1"/>
          <p:cNvSpPr txBox="1">
            <a:spLocks noGrp="1"/>
          </p:cNvSpPr>
          <p:nvPr>
            <p:ph type="ftr" idx="11"/>
          </p:nvPr>
        </p:nvSpPr>
        <p:spPr>
          <a:xfrm>
            <a:off x="3028950" y="479774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1"/>
          <p:cNvSpPr txBox="1">
            <a:spLocks noGrp="1"/>
          </p:cNvSpPr>
          <p:nvPr>
            <p:ph type="sldNum" idx="12"/>
          </p:nvPr>
        </p:nvSpPr>
        <p:spPr>
          <a:xfrm>
            <a:off x="64579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2"/>
          <p:cNvSpPr txBox="1">
            <a:spLocks noGrp="1"/>
          </p:cNvSpPr>
          <p:nvPr>
            <p:ph type="title"/>
          </p:nvPr>
        </p:nvSpPr>
        <p:spPr>
          <a:xfrm rot="5400000">
            <a:off x="5350050" y="1467544"/>
            <a:ext cx="4359000" cy="19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12"/>
          <p:cNvSpPr txBox="1">
            <a:spLocks noGrp="1"/>
          </p:cNvSpPr>
          <p:nvPr>
            <p:ph type="body" idx="1"/>
          </p:nvPr>
        </p:nvSpPr>
        <p:spPr>
          <a:xfrm rot="5400000">
            <a:off x="1349475" y="-447056"/>
            <a:ext cx="4359000" cy="58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98" name="Google Shape;98;p12"/>
          <p:cNvSpPr txBox="1">
            <a:spLocks noGrp="1"/>
          </p:cNvSpPr>
          <p:nvPr>
            <p:ph type="dt" idx="10"/>
          </p:nvPr>
        </p:nvSpPr>
        <p:spPr>
          <a:xfrm>
            <a:off x="6286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12"/>
          <p:cNvSpPr txBox="1">
            <a:spLocks noGrp="1"/>
          </p:cNvSpPr>
          <p:nvPr>
            <p:ph type="ftr" idx="11"/>
          </p:nvPr>
        </p:nvSpPr>
        <p:spPr>
          <a:xfrm>
            <a:off x="3028950" y="479774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12"/>
          <p:cNvSpPr txBox="1">
            <a:spLocks noGrp="1"/>
          </p:cNvSpPr>
          <p:nvPr>
            <p:ph type="sldNum" idx="12"/>
          </p:nvPr>
        </p:nvSpPr>
        <p:spPr>
          <a:xfrm>
            <a:off x="64579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1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61950" rtl="0">
              <a:spcBef>
                <a:spcPts val="800"/>
              </a:spcBef>
              <a:spcAft>
                <a:spcPts val="0"/>
              </a:spcAft>
              <a:buSzPts val="2100"/>
              <a:buChar char="•"/>
              <a:defRPr/>
            </a:lvl1pPr>
            <a:lvl2pPr marL="914400" lvl="1" indent="-342900" rtl="0">
              <a:spcBef>
                <a:spcPts val="4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23850" rtl="0">
              <a:spcBef>
                <a:spcPts val="400"/>
              </a:spcBef>
              <a:spcAft>
                <a:spcPts val="0"/>
              </a:spcAft>
              <a:buSzPts val="1500"/>
              <a:buChar char="•"/>
              <a:defRPr/>
            </a:lvl3pPr>
            <a:lvl4pPr marL="1828800" lvl="3" indent="-3175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4pPr>
            <a:lvl5pPr marL="2286000" lvl="4" indent="-3175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5pPr>
            <a:lvl6pPr marL="2743200" lvl="5" indent="-3175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6pPr>
            <a:lvl7pPr marL="3200400" lvl="6" indent="-3175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7pPr>
            <a:lvl8pPr marL="3657600" lvl="7" indent="-3175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8pPr>
            <a:lvl9pPr marL="4114800" lvl="8" indent="-3175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104" name="Google Shape;104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3"/>
          <p:cNvSpPr txBox="1">
            <a:spLocks noGrp="1"/>
          </p:cNvSpPr>
          <p:nvPr>
            <p:ph type="title"/>
          </p:nvPr>
        </p:nvSpPr>
        <p:spPr>
          <a:xfrm>
            <a:off x="628650" y="30004"/>
            <a:ext cx="7886700" cy="62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3"/>
          <p:cNvSpPr txBox="1">
            <a:spLocks noGrp="1"/>
          </p:cNvSpPr>
          <p:nvPr>
            <p:ph type="body" idx="1"/>
          </p:nvPr>
        </p:nvSpPr>
        <p:spPr>
          <a:xfrm>
            <a:off x="628650" y="926664"/>
            <a:ext cx="7886700" cy="370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3"/>
          <p:cNvSpPr txBox="1">
            <a:spLocks noGrp="1"/>
          </p:cNvSpPr>
          <p:nvPr>
            <p:ph type="dt" idx="10"/>
          </p:nvPr>
        </p:nvSpPr>
        <p:spPr>
          <a:xfrm>
            <a:off x="6286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3"/>
          <p:cNvSpPr txBox="1">
            <a:spLocks noGrp="1"/>
          </p:cNvSpPr>
          <p:nvPr>
            <p:ph type="ftr" idx="11"/>
          </p:nvPr>
        </p:nvSpPr>
        <p:spPr>
          <a:xfrm>
            <a:off x="3028950" y="479774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3"/>
          <p:cNvSpPr txBox="1">
            <a:spLocks noGrp="1"/>
          </p:cNvSpPr>
          <p:nvPr>
            <p:ph type="sldNum" idx="12"/>
          </p:nvPr>
        </p:nvSpPr>
        <p:spPr>
          <a:xfrm>
            <a:off x="64579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4"/>
          <p:cNvSpPr txBox="1">
            <a:spLocks noGrp="1"/>
          </p:cNvSpPr>
          <p:nvPr>
            <p:ph type="title"/>
          </p:nvPr>
        </p:nvSpPr>
        <p:spPr>
          <a:xfrm>
            <a:off x="623888" y="1282304"/>
            <a:ext cx="7886700" cy="213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4"/>
          <p:cNvSpPr txBox="1">
            <a:spLocks noGrp="1"/>
          </p:cNvSpPr>
          <p:nvPr>
            <p:ph type="body" idx="1"/>
          </p:nvPr>
        </p:nvSpPr>
        <p:spPr>
          <a:xfrm>
            <a:off x="623888" y="3442097"/>
            <a:ext cx="7886700" cy="112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4"/>
          <p:cNvSpPr txBox="1">
            <a:spLocks noGrp="1"/>
          </p:cNvSpPr>
          <p:nvPr>
            <p:ph type="dt" idx="10"/>
          </p:nvPr>
        </p:nvSpPr>
        <p:spPr>
          <a:xfrm>
            <a:off x="6286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4"/>
          <p:cNvSpPr txBox="1">
            <a:spLocks noGrp="1"/>
          </p:cNvSpPr>
          <p:nvPr>
            <p:ph type="ftr" idx="11"/>
          </p:nvPr>
        </p:nvSpPr>
        <p:spPr>
          <a:xfrm>
            <a:off x="3028950" y="479774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4"/>
          <p:cNvSpPr txBox="1">
            <a:spLocks noGrp="1"/>
          </p:cNvSpPr>
          <p:nvPr>
            <p:ph type="sldNum" idx="12"/>
          </p:nvPr>
        </p:nvSpPr>
        <p:spPr>
          <a:xfrm>
            <a:off x="64579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5"/>
          <p:cNvSpPr txBox="1">
            <a:spLocks noGrp="1"/>
          </p:cNvSpPr>
          <p:nvPr>
            <p:ph type="title"/>
          </p:nvPr>
        </p:nvSpPr>
        <p:spPr>
          <a:xfrm>
            <a:off x="628650" y="30004"/>
            <a:ext cx="7886700" cy="62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5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5"/>
          <p:cNvSpPr txBox="1">
            <a:spLocks noGrp="1"/>
          </p:cNvSpPr>
          <p:nvPr>
            <p:ph type="body" idx="2"/>
          </p:nvPr>
        </p:nvSpPr>
        <p:spPr>
          <a:xfrm>
            <a:off x="46291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54" name="Google Shape;54;p5"/>
          <p:cNvSpPr txBox="1">
            <a:spLocks noGrp="1"/>
          </p:cNvSpPr>
          <p:nvPr>
            <p:ph type="dt" idx="10"/>
          </p:nvPr>
        </p:nvSpPr>
        <p:spPr>
          <a:xfrm>
            <a:off x="6286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5"/>
          <p:cNvSpPr txBox="1">
            <a:spLocks noGrp="1"/>
          </p:cNvSpPr>
          <p:nvPr>
            <p:ph type="ftr" idx="11"/>
          </p:nvPr>
        </p:nvSpPr>
        <p:spPr>
          <a:xfrm>
            <a:off x="3028950" y="479774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5"/>
          <p:cNvSpPr txBox="1">
            <a:spLocks noGrp="1"/>
          </p:cNvSpPr>
          <p:nvPr>
            <p:ph type="sldNum" idx="12"/>
          </p:nvPr>
        </p:nvSpPr>
        <p:spPr>
          <a:xfrm>
            <a:off x="64579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6"/>
          <p:cNvSpPr txBox="1">
            <a:spLocks noGrp="1"/>
          </p:cNvSpPr>
          <p:nvPr>
            <p:ph type="title"/>
          </p:nvPr>
        </p:nvSpPr>
        <p:spPr>
          <a:xfrm>
            <a:off x="629841" y="30004"/>
            <a:ext cx="7886700" cy="64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6"/>
          <p:cNvSpPr txBox="1">
            <a:spLocks noGrp="1"/>
          </p:cNvSpPr>
          <p:nvPr>
            <p:ph type="body" idx="1"/>
          </p:nvPr>
        </p:nvSpPr>
        <p:spPr>
          <a:xfrm>
            <a:off x="629841" y="1260872"/>
            <a:ext cx="3868200" cy="6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60" name="Google Shape;60;p6"/>
          <p:cNvSpPr txBox="1">
            <a:spLocks noGrp="1"/>
          </p:cNvSpPr>
          <p:nvPr>
            <p:ph type="body" idx="2"/>
          </p:nvPr>
        </p:nvSpPr>
        <p:spPr>
          <a:xfrm>
            <a:off x="629841" y="1878806"/>
            <a:ext cx="3868200" cy="27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61" name="Google Shape;61;p6"/>
          <p:cNvSpPr txBox="1">
            <a:spLocks noGrp="1"/>
          </p:cNvSpPr>
          <p:nvPr>
            <p:ph type="body" idx="3"/>
          </p:nvPr>
        </p:nvSpPr>
        <p:spPr>
          <a:xfrm>
            <a:off x="4629150" y="1260872"/>
            <a:ext cx="3887400" cy="6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62" name="Google Shape;62;p6"/>
          <p:cNvSpPr txBox="1">
            <a:spLocks noGrp="1"/>
          </p:cNvSpPr>
          <p:nvPr>
            <p:ph type="body" idx="4"/>
          </p:nvPr>
        </p:nvSpPr>
        <p:spPr>
          <a:xfrm>
            <a:off x="4629150" y="1878806"/>
            <a:ext cx="3887400" cy="27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63" name="Google Shape;63;p6"/>
          <p:cNvSpPr txBox="1">
            <a:spLocks noGrp="1"/>
          </p:cNvSpPr>
          <p:nvPr>
            <p:ph type="dt" idx="10"/>
          </p:nvPr>
        </p:nvSpPr>
        <p:spPr>
          <a:xfrm>
            <a:off x="6286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6"/>
          <p:cNvSpPr txBox="1">
            <a:spLocks noGrp="1"/>
          </p:cNvSpPr>
          <p:nvPr>
            <p:ph type="ftr" idx="11"/>
          </p:nvPr>
        </p:nvSpPr>
        <p:spPr>
          <a:xfrm>
            <a:off x="3028950" y="479774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6"/>
          <p:cNvSpPr txBox="1">
            <a:spLocks noGrp="1"/>
          </p:cNvSpPr>
          <p:nvPr>
            <p:ph type="sldNum" idx="12"/>
          </p:nvPr>
        </p:nvSpPr>
        <p:spPr>
          <a:xfrm>
            <a:off x="64579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7"/>
          <p:cNvSpPr txBox="1">
            <a:spLocks noGrp="1"/>
          </p:cNvSpPr>
          <p:nvPr>
            <p:ph type="title"/>
          </p:nvPr>
        </p:nvSpPr>
        <p:spPr>
          <a:xfrm>
            <a:off x="628650" y="30004"/>
            <a:ext cx="7886700" cy="62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7"/>
          <p:cNvSpPr txBox="1">
            <a:spLocks noGrp="1"/>
          </p:cNvSpPr>
          <p:nvPr>
            <p:ph type="dt" idx="10"/>
          </p:nvPr>
        </p:nvSpPr>
        <p:spPr>
          <a:xfrm>
            <a:off x="6286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7"/>
          <p:cNvSpPr txBox="1">
            <a:spLocks noGrp="1"/>
          </p:cNvSpPr>
          <p:nvPr>
            <p:ph type="ftr" idx="11"/>
          </p:nvPr>
        </p:nvSpPr>
        <p:spPr>
          <a:xfrm>
            <a:off x="3028950" y="479774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7"/>
          <p:cNvSpPr txBox="1">
            <a:spLocks noGrp="1"/>
          </p:cNvSpPr>
          <p:nvPr>
            <p:ph type="sldNum" idx="12"/>
          </p:nvPr>
        </p:nvSpPr>
        <p:spPr>
          <a:xfrm>
            <a:off x="64579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8"/>
          <p:cNvSpPr txBox="1">
            <a:spLocks noGrp="1"/>
          </p:cNvSpPr>
          <p:nvPr>
            <p:ph type="dt" idx="10"/>
          </p:nvPr>
        </p:nvSpPr>
        <p:spPr>
          <a:xfrm>
            <a:off x="6286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8"/>
          <p:cNvSpPr txBox="1">
            <a:spLocks noGrp="1"/>
          </p:cNvSpPr>
          <p:nvPr>
            <p:ph type="ftr" idx="11"/>
          </p:nvPr>
        </p:nvSpPr>
        <p:spPr>
          <a:xfrm>
            <a:off x="3028950" y="479774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8"/>
          <p:cNvSpPr txBox="1">
            <a:spLocks noGrp="1"/>
          </p:cNvSpPr>
          <p:nvPr>
            <p:ph type="sldNum" idx="12"/>
          </p:nvPr>
        </p:nvSpPr>
        <p:spPr>
          <a:xfrm>
            <a:off x="64579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9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300" cy="12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9"/>
          <p:cNvSpPr txBox="1">
            <a:spLocks noGrp="1"/>
          </p:cNvSpPr>
          <p:nvPr>
            <p:ph type="body" idx="1"/>
          </p:nvPr>
        </p:nvSpPr>
        <p:spPr>
          <a:xfrm>
            <a:off x="3887391" y="740569"/>
            <a:ext cx="4629000" cy="36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78" name="Google Shape;78;p9"/>
          <p:cNvSpPr txBox="1">
            <a:spLocks noGrp="1"/>
          </p:cNvSpPr>
          <p:nvPr>
            <p:ph type="body" idx="2"/>
          </p:nvPr>
        </p:nvSpPr>
        <p:spPr>
          <a:xfrm>
            <a:off x="629841" y="1543050"/>
            <a:ext cx="2949300" cy="28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79" name="Google Shape;79;p9"/>
          <p:cNvSpPr txBox="1">
            <a:spLocks noGrp="1"/>
          </p:cNvSpPr>
          <p:nvPr>
            <p:ph type="dt" idx="10"/>
          </p:nvPr>
        </p:nvSpPr>
        <p:spPr>
          <a:xfrm>
            <a:off x="6286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9"/>
          <p:cNvSpPr txBox="1">
            <a:spLocks noGrp="1"/>
          </p:cNvSpPr>
          <p:nvPr>
            <p:ph type="ftr" idx="11"/>
          </p:nvPr>
        </p:nvSpPr>
        <p:spPr>
          <a:xfrm>
            <a:off x="3028950" y="479774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9"/>
          <p:cNvSpPr txBox="1">
            <a:spLocks noGrp="1"/>
          </p:cNvSpPr>
          <p:nvPr>
            <p:ph type="sldNum" idx="12"/>
          </p:nvPr>
        </p:nvSpPr>
        <p:spPr>
          <a:xfrm>
            <a:off x="64579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0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300" cy="12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0"/>
          <p:cNvSpPr>
            <a:spLocks noGrp="1"/>
          </p:cNvSpPr>
          <p:nvPr>
            <p:ph type="pic" idx="2"/>
          </p:nvPr>
        </p:nvSpPr>
        <p:spPr>
          <a:xfrm>
            <a:off x="3887391" y="740569"/>
            <a:ext cx="4629000" cy="3655200"/>
          </a:xfrm>
          <a:prstGeom prst="rect">
            <a:avLst/>
          </a:prstGeom>
          <a:noFill/>
          <a:ln>
            <a:noFill/>
          </a:ln>
        </p:spPr>
      </p:sp>
      <p:sp>
        <p:nvSpPr>
          <p:cNvPr id="85" name="Google Shape;85;p10"/>
          <p:cNvSpPr txBox="1">
            <a:spLocks noGrp="1"/>
          </p:cNvSpPr>
          <p:nvPr>
            <p:ph type="body" idx="1"/>
          </p:nvPr>
        </p:nvSpPr>
        <p:spPr>
          <a:xfrm>
            <a:off x="629841" y="1543050"/>
            <a:ext cx="2949300" cy="28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86" name="Google Shape;86;p10"/>
          <p:cNvSpPr txBox="1">
            <a:spLocks noGrp="1"/>
          </p:cNvSpPr>
          <p:nvPr>
            <p:ph type="dt" idx="10"/>
          </p:nvPr>
        </p:nvSpPr>
        <p:spPr>
          <a:xfrm>
            <a:off x="6286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0"/>
          <p:cNvSpPr txBox="1">
            <a:spLocks noGrp="1"/>
          </p:cNvSpPr>
          <p:nvPr>
            <p:ph type="ftr" idx="11"/>
          </p:nvPr>
        </p:nvSpPr>
        <p:spPr>
          <a:xfrm>
            <a:off x="3028950" y="479774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0"/>
          <p:cNvSpPr txBox="1">
            <a:spLocks noGrp="1"/>
          </p:cNvSpPr>
          <p:nvPr>
            <p:ph type="sldNum" idx="12"/>
          </p:nvPr>
        </p:nvSpPr>
        <p:spPr>
          <a:xfrm>
            <a:off x="64579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hyperlink" Target="http://www.noaa.gov/satellites" TargetMode="External"/><Relationship Id="rId26" Type="http://schemas.openxmlformats.org/officeDocument/2006/relationships/image" Target="../media/image7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5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6" Type="http://schemas.openxmlformats.org/officeDocument/2006/relationships/hyperlink" Target="http://www.noaa.gov/research" TargetMode="External"/><Relationship Id="rId20" Type="http://schemas.openxmlformats.org/officeDocument/2006/relationships/hyperlink" Target="http://www.noaa.gov/fisheries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hyperlink" Target="http://www.noaa.gov/weather" TargetMode="Externa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23" Type="http://schemas.openxmlformats.org/officeDocument/2006/relationships/image" Target="../media/image5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www.noaa.gov/marine-aviation" TargetMode="External"/><Relationship Id="rId22" Type="http://schemas.openxmlformats.org/officeDocument/2006/relationships/hyperlink" Target="http://www.noaa.gov/oceans-coasts" TargetMode="External"/><Relationship Id="rId27" Type="http://schemas.openxmlformats.org/officeDocument/2006/relationships/image" Target="../media/image8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628650" y="30004"/>
            <a:ext cx="7886700" cy="62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3300"/>
              <a:buFont typeface="Calibri"/>
              <a:buNone/>
              <a:defRPr sz="3300" b="1" i="0" u="none" strike="noStrike" cap="none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628650" y="926664"/>
            <a:ext cx="7886700" cy="370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grpSp>
        <p:nvGrpSpPr>
          <p:cNvPr id="8" name="Google Shape;8;p1"/>
          <p:cNvGrpSpPr/>
          <p:nvPr/>
        </p:nvGrpSpPr>
        <p:grpSpPr>
          <a:xfrm>
            <a:off x="-22791" y="-1"/>
            <a:ext cx="354330" cy="5143500"/>
            <a:chOff x="-15240" y="0"/>
            <a:chExt cx="472440" cy="6858000"/>
          </a:xfrm>
        </p:grpSpPr>
        <p:sp>
          <p:nvSpPr>
            <p:cNvPr id="9" name="Google Shape;9;p1"/>
            <p:cNvSpPr/>
            <p:nvPr/>
          </p:nvSpPr>
          <p:spPr>
            <a:xfrm>
              <a:off x="10668" y="0"/>
              <a:ext cx="420600" cy="6858000"/>
            </a:xfrm>
            <a:prstGeom prst="rect">
              <a:avLst/>
            </a:prstGeom>
            <a:solidFill>
              <a:srgbClr val="0099D8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" name="Google Shape;10;p1"/>
            <p:cNvSpPr/>
            <p:nvPr/>
          </p:nvSpPr>
          <p:spPr>
            <a:xfrm>
              <a:off x="16002" y="3197352"/>
              <a:ext cx="410100" cy="1069800"/>
            </a:xfrm>
            <a:prstGeom prst="rect">
              <a:avLst/>
            </a:prstGeom>
            <a:solidFill>
              <a:srgbClr val="0B4596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1" name="Google Shape;11;p1" descr="C:\Users\jacqui.fenner\Desktop\PTT templates\images\noaa icons\noaa_icons-04.png">
              <a:hlinkClick r:id="rId14"/>
            </p:cNvPr>
            <p:cNvPicPr preferRelativeResize="0"/>
            <p:nvPr/>
          </p:nvPicPr>
          <p:blipFill rotWithShape="1">
            <a:blip r:embed="rId15">
              <a:alphaModFix/>
            </a:blip>
            <a:srcRect/>
            <a:stretch/>
          </p:blipFill>
          <p:spPr>
            <a:xfrm>
              <a:off x="-15240" y="5714999"/>
              <a:ext cx="472440" cy="3240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Google Shape;12;p1" descr="C:\Users\jacqui.fenner\Desktop\PTT templates\images\noaa icons\noaa_icons-05.png">
              <a:hlinkClick r:id="rId16"/>
            </p:cNvPr>
            <p:cNvPicPr preferRelativeResize="0"/>
            <p:nvPr/>
          </p:nvPicPr>
          <p:blipFill rotWithShape="1">
            <a:blip r:embed="rId17">
              <a:alphaModFix/>
            </a:blip>
            <a:srcRect/>
            <a:stretch/>
          </p:blipFill>
          <p:spPr>
            <a:xfrm>
              <a:off x="-15240" y="4648200"/>
              <a:ext cx="472440" cy="3240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Google Shape;13;p1" descr="C:\Users\jacqui.fenner\Desktop\PTT templates\images\noaa icons\noaa_icons-06.png">
              <a:hlinkClick r:id="rId18"/>
            </p:cNvPr>
            <p:cNvPicPr preferRelativeResize="0"/>
            <p:nvPr/>
          </p:nvPicPr>
          <p:blipFill rotWithShape="1">
            <a:blip r:embed="rId19">
              <a:alphaModFix/>
            </a:blip>
            <a:srcRect/>
            <a:stretch/>
          </p:blipFill>
          <p:spPr>
            <a:xfrm>
              <a:off x="-15240" y="3581400"/>
              <a:ext cx="472440" cy="3240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Google Shape;14;p1" descr="C:\Users\jacqui.fenner\Desktop\PTT templates\images\noaa icons\noaa_icons-07.png">
              <a:hlinkClick r:id="rId20"/>
            </p:cNvPr>
            <p:cNvPicPr preferRelativeResize="0"/>
            <p:nvPr/>
          </p:nvPicPr>
          <p:blipFill rotWithShape="1">
            <a:blip r:embed="rId21">
              <a:alphaModFix/>
            </a:blip>
            <a:srcRect/>
            <a:stretch/>
          </p:blipFill>
          <p:spPr>
            <a:xfrm>
              <a:off x="-15240" y="2514600"/>
              <a:ext cx="472440" cy="3240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Google Shape;15;p1" descr="C:\Users\jacqui.fenner\Desktop\PTT templates\images\noaa icons\noaa_icons-08.png">
              <a:hlinkClick r:id="rId22"/>
            </p:cNvPr>
            <p:cNvPicPr preferRelativeResize="0"/>
            <p:nvPr/>
          </p:nvPicPr>
          <p:blipFill rotWithShape="1">
            <a:blip r:embed="rId23">
              <a:alphaModFix/>
            </a:blip>
            <a:srcRect/>
            <a:stretch/>
          </p:blipFill>
          <p:spPr>
            <a:xfrm>
              <a:off x="-15240" y="1447800"/>
              <a:ext cx="472440" cy="3240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" name="Google Shape;16;p1" descr="C:\Users\jacqui.fenner\Desktop\PTT templates\images\noaa icons\noaa_icons-10.png">
              <a:hlinkClick r:id="rId24"/>
            </p:cNvPr>
            <p:cNvPicPr preferRelativeResize="0"/>
            <p:nvPr/>
          </p:nvPicPr>
          <p:blipFill rotWithShape="1">
            <a:blip r:embed="rId25">
              <a:alphaModFix/>
            </a:blip>
            <a:srcRect/>
            <a:stretch/>
          </p:blipFill>
          <p:spPr>
            <a:xfrm>
              <a:off x="-15240" y="381000"/>
              <a:ext cx="472440" cy="324009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7" name="Google Shape;17;p1"/>
            <p:cNvGrpSpPr/>
            <p:nvPr/>
          </p:nvGrpSpPr>
          <p:grpSpPr>
            <a:xfrm>
              <a:off x="15148" y="0"/>
              <a:ext cx="420600" cy="6858000"/>
              <a:chOff x="15148" y="0"/>
              <a:chExt cx="420600" cy="6858000"/>
            </a:xfrm>
          </p:grpSpPr>
          <p:grpSp>
            <p:nvGrpSpPr>
              <p:cNvPr id="18" name="Google Shape;18;p1"/>
              <p:cNvGrpSpPr/>
              <p:nvPr/>
            </p:nvGrpSpPr>
            <p:grpSpPr>
              <a:xfrm>
                <a:off x="15148" y="1066800"/>
                <a:ext cx="420600" cy="5334000"/>
                <a:chOff x="15148" y="1066800"/>
                <a:chExt cx="420600" cy="5334000"/>
              </a:xfrm>
            </p:grpSpPr>
            <p:cxnSp>
              <p:nvCxnSpPr>
                <p:cNvPr id="19" name="Google Shape;19;p1"/>
                <p:cNvCxnSpPr/>
                <p:nvPr/>
              </p:nvCxnSpPr>
              <p:spPr>
                <a:xfrm>
                  <a:off x="15148" y="4267200"/>
                  <a:ext cx="42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lt1">
                      <a:alpha val="40000"/>
                    </a:schemeClr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20" name="Google Shape;20;p1"/>
                <p:cNvCxnSpPr/>
                <p:nvPr/>
              </p:nvCxnSpPr>
              <p:spPr>
                <a:xfrm>
                  <a:off x="15148" y="3200400"/>
                  <a:ext cx="42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lt1">
                      <a:alpha val="40000"/>
                    </a:schemeClr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21" name="Google Shape;21;p1"/>
                <p:cNvCxnSpPr/>
                <p:nvPr/>
              </p:nvCxnSpPr>
              <p:spPr>
                <a:xfrm>
                  <a:off x="15148" y="2133600"/>
                  <a:ext cx="42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lt1">
                      <a:alpha val="40000"/>
                    </a:schemeClr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22" name="Google Shape;22;p1"/>
                <p:cNvCxnSpPr/>
                <p:nvPr/>
              </p:nvCxnSpPr>
              <p:spPr>
                <a:xfrm>
                  <a:off x="15148" y="5334000"/>
                  <a:ext cx="42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lt1">
                      <a:alpha val="40000"/>
                    </a:schemeClr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23" name="Google Shape;23;p1"/>
                <p:cNvCxnSpPr/>
                <p:nvPr/>
              </p:nvCxnSpPr>
              <p:spPr>
                <a:xfrm>
                  <a:off x="15148" y="1066800"/>
                  <a:ext cx="42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lt1">
                      <a:alpha val="40000"/>
                    </a:schemeClr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24" name="Google Shape;24;p1"/>
                <p:cNvCxnSpPr/>
                <p:nvPr/>
              </p:nvCxnSpPr>
              <p:spPr>
                <a:xfrm>
                  <a:off x="15148" y="6400800"/>
                  <a:ext cx="42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lt1">
                      <a:alpha val="40000"/>
                    </a:schemeClr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cxnSp>
          </p:grpSp>
          <p:cxnSp>
            <p:nvCxnSpPr>
              <p:cNvPr id="25" name="Google Shape;25;p1"/>
              <p:cNvCxnSpPr/>
              <p:nvPr/>
            </p:nvCxnSpPr>
            <p:spPr>
              <a:xfrm>
                <a:off x="431292" y="0"/>
                <a:ext cx="0" cy="6858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>
                    <a:alpha val="4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</p:grpSp>
      </p:grpSp>
      <p:sp>
        <p:nvSpPr>
          <p:cNvPr id="26" name="Google Shape;26;p1"/>
          <p:cNvSpPr/>
          <p:nvPr/>
        </p:nvSpPr>
        <p:spPr>
          <a:xfrm>
            <a:off x="0" y="4800600"/>
            <a:ext cx="9144000" cy="342900"/>
          </a:xfrm>
          <a:custGeom>
            <a:avLst/>
            <a:gdLst/>
            <a:ahLst/>
            <a:cxnLst/>
            <a:rect l="l" t="t" r="r" b="b"/>
            <a:pathLst>
              <a:path w="9144000" h="457200" extrusionOk="0">
                <a:moveTo>
                  <a:pt x="0" y="457199"/>
                </a:moveTo>
                <a:lnTo>
                  <a:pt x="9144000" y="457199"/>
                </a:lnTo>
                <a:lnTo>
                  <a:pt x="9144000" y="0"/>
                </a:lnTo>
                <a:lnTo>
                  <a:pt x="0" y="0"/>
                </a:lnTo>
                <a:lnTo>
                  <a:pt x="0" y="457199"/>
                </a:lnTo>
                <a:close/>
              </a:path>
            </a:pathLst>
          </a:custGeom>
          <a:solidFill>
            <a:srgbClr val="D5F5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Google Shape;27;p1"/>
          <p:cNvSpPr/>
          <p:nvPr/>
        </p:nvSpPr>
        <p:spPr>
          <a:xfrm>
            <a:off x="22651" y="4889565"/>
            <a:ext cx="252300" cy="205800"/>
          </a:xfrm>
          <a:prstGeom prst="rect">
            <a:avLst/>
          </a:prstGeom>
          <a:blipFill rotWithShape="1">
            <a:blip r:embed="rId26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" name="Google Shape;28;p1"/>
          <p:cNvSpPr/>
          <p:nvPr/>
        </p:nvSpPr>
        <p:spPr>
          <a:xfrm>
            <a:off x="349395" y="4889565"/>
            <a:ext cx="237600" cy="202200"/>
          </a:xfrm>
          <a:prstGeom prst="rect">
            <a:avLst/>
          </a:prstGeom>
          <a:blipFill rotWithShape="1">
            <a:blip r:embed="rId27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" name="Google Shape;29;p1"/>
          <p:cNvSpPr txBox="1">
            <a:spLocks noGrp="1"/>
          </p:cNvSpPr>
          <p:nvPr>
            <p:ph type="ftr" idx="11"/>
          </p:nvPr>
        </p:nvSpPr>
        <p:spPr>
          <a:xfrm>
            <a:off x="3028950" y="479774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Google Shape;30;p1"/>
          <p:cNvSpPr txBox="1">
            <a:spLocks noGrp="1"/>
          </p:cNvSpPr>
          <p:nvPr>
            <p:ph type="sldNum" idx="12"/>
          </p:nvPr>
        </p:nvSpPr>
        <p:spPr>
          <a:xfrm>
            <a:off x="64579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1" name="Google Shape;31;p1"/>
          <p:cNvSpPr txBox="1">
            <a:spLocks noGrp="1"/>
          </p:cNvSpPr>
          <p:nvPr>
            <p:ph type="dt" idx="10"/>
          </p:nvPr>
        </p:nvSpPr>
        <p:spPr>
          <a:xfrm>
            <a:off x="6286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4"/>
          <p:cNvSpPr txBox="1">
            <a:spLocks noGrp="1"/>
          </p:cNvSpPr>
          <p:nvPr>
            <p:ph type="ctrTitle"/>
          </p:nvPr>
        </p:nvSpPr>
        <p:spPr>
          <a:xfrm>
            <a:off x="1143000" y="1146572"/>
            <a:ext cx="6858000" cy="1790700"/>
          </a:xfrm>
          <a:prstGeom prst="rect">
            <a:avLst/>
          </a:prstGeom>
        </p:spPr>
        <p:txBody>
          <a:bodyPr spcFirstLastPara="1" wrap="square" lIns="68575" tIns="34275" rIns="68575" bIns="3427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endParaRPr sz="398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4680"/>
              <a:t>Assessment of Users Observational Needs</a:t>
            </a:r>
            <a:endParaRPr sz="468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480"/>
              <a:t>SAT Consolidation of Requirements Ranges and Priorities for Global NWP</a:t>
            </a:r>
            <a:endParaRPr sz="3480"/>
          </a:p>
        </p:txBody>
      </p:sp>
      <p:sp>
        <p:nvSpPr>
          <p:cNvPr id="110" name="Google Shape;110;p14"/>
          <p:cNvSpPr txBox="1">
            <a:spLocks noGrp="1"/>
          </p:cNvSpPr>
          <p:nvPr>
            <p:ph type="subTitle" idx="1"/>
          </p:nvPr>
        </p:nvSpPr>
        <p:spPr>
          <a:xfrm>
            <a:off x="1143000" y="3006328"/>
            <a:ext cx="6858000" cy="12417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ctr" rtl="0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SzPts val="605"/>
              <a:buNone/>
            </a:pPr>
            <a:r>
              <a:rPr lang="en" sz="1740"/>
              <a:t>Stacy Bunin</a:t>
            </a:r>
            <a:endParaRPr sz="1740"/>
          </a:p>
          <a:p>
            <a:pPr marL="0" lvl="0" indent="0" algn="ctr" rtl="0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SzPts val="605"/>
              <a:buNone/>
            </a:pPr>
            <a:r>
              <a:rPr lang="en" sz="1740"/>
              <a:t>Sid Boukabara, Frank Gallagher (co-chairs)</a:t>
            </a:r>
            <a:endParaRPr sz="1740"/>
          </a:p>
          <a:p>
            <a:pPr marL="0" lvl="0" indent="0" algn="ctr" rtl="0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SzPts val="605"/>
              <a:buNone/>
            </a:pPr>
            <a:r>
              <a:rPr lang="en" sz="1740"/>
              <a:t>October 4, 2021</a:t>
            </a:r>
            <a:endParaRPr sz="174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3" name="Google Shape;173;p23"/>
          <p:cNvGraphicFramePr/>
          <p:nvPr/>
        </p:nvGraphicFramePr>
        <p:xfrm>
          <a:off x="773100" y="9131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{EC4C5ACB-F847-4789-90F9-BA1E85F09A0F}</a:tableStyleId>
              </a:tblPr>
              <a:tblGrid>
                <a:gridCol w="4234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3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1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62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Attribute Ranges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Priority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9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</a:rPr>
                        <a:t>Geographic Coverage</a:t>
                      </a:r>
                      <a:endParaRPr sz="130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Global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1</a:t>
                      </a:r>
                      <a:endParaRPr sz="1300"/>
                    </a:p>
                  </a:txBody>
                  <a:tcPr marL="91425" marR="91425"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</a:rPr>
                        <a:t>Horizontal Density ((100 km)-2)</a:t>
                      </a:r>
                      <a:endParaRPr sz="130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NA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0</a:t>
                      </a:r>
                      <a:endParaRPr sz="1300"/>
                    </a:p>
                  </a:txBody>
                  <a:tcPr marL="91425" marR="91425" marT="45700" marB="457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44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</a:rPr>
                        <a:t>Horizontal Resolution (km)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</a:rPr>
                        <a:t>[100,50,1]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1</a:t>
                      </a:r>
                      <a:endParaRPr sz="1300"/>
                    </a:p>
                  </a:txBody>
                  <a:tcPr marL="91425" marR="91425" marT="45700" marB="457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3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Vertical Resolution (d.o.f.)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NA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0</a:t>
                      </a:r>
                      <a:endParaRPr sz="1300"/>
                    </a:p>
                  </a:txBody>
                  <a:tcPr marL="91425" marR="91425" marT="45700" marB="4570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81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Vertical Extent Bottom (km)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NA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0</a:t>
                      </a:r>
                      <a:endParaRPr sz="1300"/>
                    </a:p>
                  </a:txBody>
                  <a:tcPr marL="91425" marR="91425" marT="45700" marB="4570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98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Vertical Extent Top (km)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</a:rPr>
                        <a:t>NA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0</a:t>
                      </a:r>
                      <a:endParaRPr sz="1300"/>
                    </a:p>
                  </a:txBody>
                  <a:tcPr marL="91425" marR="91425" marT="45700" marB="4570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81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</a:rPr>
                        <a:t>Temporal Refresh (h)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[12,6,3]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1</a:t>
                      </a:r>
                      <a:endParaRPr sz="1300"/>
                    </a:p>
                  </a:txBody>
                  <a:tcPr marL="91425" marR="91425" marT="45700" marB="4570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44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Uncertainty (Error Standard Deviation) (%)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[25,15,10]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1</a:t>
                      </a:r>
                      <a:endParaRPr sz="1300"/>
                    </a:p>
                  </a:txBody>
                  <a:tcPr marL="91425" marR="91425" marT="45700" marB="4570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2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Robustness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NA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0</a:t>
                      </a:r>
                      <a:endParaRPr sz="1300"/>
                    </a:p>
                  </a:txBody>
                  <a:tcPr marL="91425" marR="91425" marT="45700" marB="4570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3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Latency (h)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</a:rPr>
                        <a:t>[120,24,3]</a:t>
                      </a:r>
                      <a:endParaRPr sz="1300">
                        <a:solidFill>
                          <a:srgbClr val="FF0000"/>
                        </a:solidFill>
                      </a:endParaRPr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1</a:t>
                      </a:r>
                      <a:endParaRPr sz="1300"/>
                    </a:p>
                  </a:txBody>
                  <a:tcPr marL="91425" marR="91425" marT="45700" marB="4570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74" name="Google Shape;174;p23"/>
          <p:cNvSpPr txBox="1">
            <a:spLocks noGrp="1"/>
          </p:cNvSpPr>
          <p:nvPr>
            <p:ph type="title"/>
          </p:nvPr>
        </p:nvSpPr>
        <p:spPr>
          <a:xfrm>
            <a:off x="311700" y="-88375"/>
            <a:ext cx="8520600" cy="5727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1800"/>
              <a:t>Observational Needs for Application: Global NWP</a:t>
            </a:r>
            <a:endParaRPr sz="18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1800"/>
              <a:t>Geophysical Capability: Sea Ice Concentration (%)</a:t>
            </a:r>
            <a:endParaRPr sz="1800"/>
          </a:p>
        </p:txBody>
      </p:sp>
      <p:sp>
        <p:nvSpPr>
          <p:cNvPr id="175" name="Google Shape;175;p23"/>
          <p:cNvSpPr txBox="1"/>
          <p:nvPr/>
        </p:nvSpPr>
        <p:spPr>
          <a:xfrm>
            <a:off x="730425" y="560600"/>
            <a:ext cx="7332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Attributes Ranges and Priorities</a:t>
            </a:r>
            <a:endParaRPr b="1"/>
          </a:p>
        </p:txBody>
      </p:sp>
      <p:sp>
        <p:nvSpPr>
          <p:cNvPr id="176" name="Google Shape;176;p23"/>
          <p:cNvSpPr txBox="1"/>
          <p:nvPr/>
        </p:nvSpPr>
        <p:spPr>
          <a:xfrm>
            <a:off x="422550" y="4447450"/>
            <a:ext cx="68094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*Attribute Ranges: (Minimally Useful, Expected, Maximum Effectiveness)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1" name="Google Shape;181;p24"/>
          <p:cNvGraphicFramePr/>
          <p:nvPr/>
        </p:nvGraphicFramePr>
        <p:xfrm>
          <a:off x="773100" y="9131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{EC4C5ACB-F847-4789-90F9-BA1E85F09A0F}</a:tableStyleId>
              </a:tblPr>
              <a:tblGrid>
                <a:gridCol w="4234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3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1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62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Attribute Ranges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Priority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9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</a:rPr>
                        <a:t>Geographic Coverage</a:t>
                      </a:r>
                      <a:endParaRPr sz="130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Global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1</a:t>
                      </a:r>
                      <a:endParaRPr sz="1300"/>
                    </a:p>
                  </a:txBody>
                  <a:tcPr marL="91425" marR="91425"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</a:rPr>
                        <a:t>Horizontal Density ((100 km)-2)</a:t>
                      </a:r>
                      <a:endParaRPr sz="130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NA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0</a:t>
                      </a:r>
                      <a:endParaRPr sz="1300"/>
                    </a:p>
                  </a:txBody>
                  <a:tcPr marL="91425" marR="91425" marT="45700" marB="457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44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</a:rPr>
                        <a:t>Horizontal Resolution (km)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</a:rPr>
                        <a:t>[100,50,1]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1</a:t>
                      </a:r>
                      <a:endParaRPr sz="1300"/>
                    </a:p>
                  </a:txBody>
                  <a:tcPr marL="91425" marR="91425" marT="45700" marB="457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3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Vertical Resolution (d.o.f.)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NA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0</a:t>
                      </a:r>
                      <a:endParaRPr sz="1300"/>
                    </a:p>
                  </a:txBody>
                  <a:tcPr marL="91425" marR="91425" marT="45700" marB="4570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81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Vertical Extent Bottom (km)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NA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0</a:t>
                      </a:r>
                      <a:endParaRPr sz="1300"/>
                    </a:p>
                  </a:txBody>
                  <a:tcPr marL="91425" marR="91425" marT="45700" marB="4570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98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Vertical Extent Top (km)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</a:rPr>
                        <a:t>NA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0</a:t>
                      </a:r>
                      <a:endParaRPr sz="1300"/>
                    </a:p>
                  </a:txBody>
                  <a:tcPr marL="91425" marR="91425" marT="45700" marB="4570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81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</a:rPr>
                        <a:t>Temporal Refresh (h)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[12,6,3]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1</a:t>
                      </a:r>
                      <a:endParaRPr sz="1300"/>
                    </a:p>
                  </a:txBody>
                  <a:tcPr marL="91425" marR="91425" marT="45700" marB="4570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44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Uncertainty (Error Standard Deviation) (%)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[25,10,5]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1</a:t>
                      </a:r>
                      <a:endParaRPr sz="1300"/>
                    </a:p>
                  </a:txBody>
                  <a:tcPr marL="91425" marR="91425" marT="45700" marB="4570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2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Robustness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NA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0</a:t>
                      </a:r>
                      <a:endParaRPr sz="1300"/>
                    </a:p>
                  </a:txBody>
                  <a:tcPr marL="91425" marR="91425" marT="45700" marB="4570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3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Latency (h)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</a:rPr>
                        <a:t>[120,24,3]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1</a:t>
                      </a:r>
                      <a:endParaRPr sz="1300"/>
                    </a:p>
                  </a:txBody>
                  <a:tcPr marL="91425" marR="91425" marT="45700" marB="4570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82" name="Google Shape;182;p24"/>
          <p:cNvSpPr txBox="1">
            <a:spLocks noGrp="1"/>
          </p:cNvSpPr>
          <p:nvPr>
            <p:ph type="title"/>
          </p:nvPr>
        </p:nvSpPr>
        <p:spPr>
          <a:xfrm>
            <a:off x="311700" y="-88375"/>
            <a:ext cx="8520600" cy="5727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1800"/>
              <a:t>Observational Needs for Application: Global NWP</a:t>
            </a:r>
            <a:endParaRPr sz="18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1800"/>
              <a:t>Geophysical Capability: Snow Cover (%)</a:t>
            </a:r>
            <a:endParaRPr sz="1800"/>
          </a:p>
        </p:txBody>
      </p:sp>
      <p:sp>
        <p:nvSpPr>
          <p:cNvPr id="183" name="Google Shape;183;p24"/>
          <p:cNvSpPr txBox="1"/>
          <p:nvPr/>
        </p:nvSpPr>
        <p:spPr>
          <a:xfrm>
            <a:off x="730425" y="560600"/>
            <a:ext cx="7332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Attributes Ranges and Priorities</a:t>
            </a:r>
            <a:endParaRPr b="1"/>
          </a:p>
        </p:txBody>
      </p:sp>
      <p:sp>
        <p:nvSpPr>
          <p:cNvPr id="184" name="Google Shape;184;p24"/>
          <p:cNvSpPr txBox="1"/>
          <p:nvPr/>
        </p:nvSpPr>
        <p:spPr>
          <a:xfrm>
            <a:off x="422550" y="4447450"/>
            <a:ext cx="68094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*Attribute Ranges: (Minimally Useful, Expected, Maximum Effectiveness)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9" name="Google Shape;189;p25"/>
          <p:cNvGraphicFramePr/>
          <p:nvPr/>
        </p:nvGraphicFramePr>
        <p:xfrm>
          <a:off x="773100" y="9131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{EC4C5ACB-F847-4789-90F9-BA1E85F09A0F}</a:tableStyleId>
              </a:tblPr>
              <a:tblGrid>
                <a:gridCol w="4234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3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1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62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Attribute Ranges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Priority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9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</a:rPr>
                        <a:t>Geographic Coverage</a:t>
                      </a:r>
                      <a:endParaRPr sz="130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Global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1</a:t>
                      </a:r>
                      <a:endParaRPr sz="1300"/>
                    </a:p>
                  </a:txBody>
                  <a:tcPr marL="91425" marR="91425"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</a:rPr>
                        <a:t>Horizontal Density ((100 km)-2)</a:t>
                      </a:r>
                      <a:endParaRPr sz="130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NA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0</a:t>
                      </a:r>
                      <a:endParaRPr sz="1300"/>
                    </a:p>
                  </a:txBody>
                  <a:tcPr marL="91425" marR="91425" marT="45700" marB="457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44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</a:rPr>
                        <a:t>Horizontal Resolution (km)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</a:rPr>
                        <a:t>[100,50,1]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1</a:t>
                      </a:r>
                      <a:endParaRPr sz="1300"/>
                    </a:p>
                  </a:txBody>
                  <a:tcPr marL="91425" marR="91425" marT="45700" marB="457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3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Vertical Resolution (d.o.f.)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NA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0</a:t>
                      </a:r>
                      <a:endParaRPr sz="1300"/>
                    </a:p>
                  </a:txBody>
                  <a:tcPr marL="91425" marR="91425" marT="45700" marB="4570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81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Vertical Extent Bottom (km)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NA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0</a:t>
                      </a:r>
                      <a:endParaRPr sz="1300"/>
                    </a:p>
                  </a:txBody>
                  <a:tcPr marL="91425" marR="91425" marT="45700" marB="4570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98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Vertical Extent Top (km)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</a:rPr>
                        <a:t>NA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0</a:t>
                      </a:r>
                      <a:endParaRPr sz="1300"/>
                    </a:p>
                  </a:txBody>
                  <a:tcPr marL="91425" marR="91425" marT="45700" marB="4570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81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</a:rPr>
                        <a:t>Temporal Refresh (h)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[12,6,3]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1</a:t>
                      </a:r>
                      <a:endParaRPr sz="1300"/>
                    </a:p>
                  </a:txBody>
                  <a:tcPr marL="91425" marR="91425" marT="45700" marB="4570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44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Uncertainty (Error Standard Deviation) (K)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[4,2,1]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1</a:t>
                      </a:r>
                      <a:endParaRPr sz="1300"/>
                    </a:p>
                  </a:txBody>
                  <a:tcPr marL="91425" marR="91425" marT="45700" marB="4570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2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Robustness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NA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0</a:t>
                      </a:r>
                      <a:endParaRPr sz="1300"/>
                    </a:p>
                  </a:txBody>
                  <a:tcPr marL="91425" marR="91425" marT="45700" marB="4570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3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Latency (h)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</a:rPr>
                        <a:t>[120,24,3]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1</a:t>
                      </a:r>
                      <a:endParaRPr sz="1300"/>
                    </a:p>
                  </a:txBody>
                  <a:tcPr marL="91425" marR="91425" marT="45700" marB="4570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90" name="Google Shape;190;p25"/>
          <p:cNvSpPr txBox="1">
            <a:spLocks noGrp="1"/>
          </p:cNvSpPr>
          <p:nvPr>
            <p:ph type="title"/>
          </p:nvPr>
        </p:nvSpPr>
        <p:spPr>
          <a:xfrm>
            <a:off x="311700" y="-88375"/>
            <a:ext cx="8520600" cy="5727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1800"/>
              <a:t>Observational Needs for Application: Global NWP</a:t>
            </a:r>
            <a:endParaRPr sz="18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1800"/>
              <a:t>Geophysical Capability: Sea Surface Temperature (K)</a:t>
            </a:r>
            <a:endParaRPr sz="1800"/>
          </a:p>
        </p:txBody>
      </p:sp>
      <p:sp>
        <p:nvSpPr>
          <p:cNvPr id="191" name="Google Shape;191;p25"/>
          <p:cNvSpPr txBox="1"/>
          <p:nvPr/>
        </p:nvSpPr>
        <p:spPr>
          <a:xfrm>
            <a:off x="730425" y="560600"/>
            <a:ext cx="7332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Attributes Ranges and Priorities</a:t>
            </a:r>
            <a:endParaRPr b="1"/>
          </a:p>
        </p:txBody>
      </p:sp>
      <p:sp>
        <p:nvSpPr>
          <p:cNvPr id="192" name="Google Shape;192;p25"/>
          <p:cNvSpPr txBox="1"/>
          <p:nvPr/>
        </p:nvSpPr>
        <p:spPr>
          <a:xfrm>
            <a:off x="422550" y="4447450"/>
            <a:ext cx="68094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*Attribute Ranges: (Minimally Useful, Expected, Maximum Effectiveness)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7" name="Google Shape;197;p26"/>
          <p:cNvGraphicFramePr/>
          <p:nvPr/>
        </p:nvGraphicFramePr>
        <p:xfrm>
          <a:off x="773100" y="9131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{EC4C5ACB-F847-4789-90F9-BA1E85F09A0F}</a:tableStyleId>
              </a:tblPr>
              <a:tblGrid>
                <a:gridCol w="4234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3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1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62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Attribute Ranges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Priority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9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</a:rPr>
                        <a:t>Geographic Coverage</a:t>
                      </a:r>
                      <a:endParaRPr sz="130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Global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1</a:t>
                      </a:r>
                      <a:endParaRPr sz="1300"/>
                    </a:p>
                  </a:txBody>
                  <a:tcPr marL="91425" marR="91425"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</a:rPr>
                        <a:t>Horizontal Density ((100 km)-2)</a:t>
                      </a:r>
                      <a:endParaRPr sz="130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NA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0</a:t>
                      </a:r>
                      <a:endParaRPr sz="1300"/>
                    </a:p>
                  </a:txBody>
                  <a:tcPr marL="91425" marR="91425" marT="45700" marB="457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44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</a:rPr>
                        <a:t>Horizontal Resolution (km)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</a:rPr>
                        <a:t>[100,50,1]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1</a:t>
                      </a:r>
                      <a:endParaRPr sz="1300"/>
                    </a:p>
                  </a:txBody>
                  <a:tcPr marL="91425" marR="91425" marT="45700" marB="457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3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Vertical Resolution (d.o.f.)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[0,3,8]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1</a:t>
                      </a:r>
                      <a:endParaRPr sz="1300"/>
                    </a:p>
                  </a:txBody>
                  <a:tcPr marL="91425" marR="91425" marT="45700" marB="4570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81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Vertical Extent Bottom (km)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</a:rPr>
                        <a:t>NA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0</a:t>
                      </a:r>
                      <a:endParaRPr sz="1300"/>
                    </a:p>
                  </a:txBody>
                  <a:tcPr marL="91425" marR="91425" marT="45700" marB="4570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98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Vertical Extent Top (km)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</a:rPr>
                        <a:t>NA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0</a:t>
                      </a:r>
                      <a:endParaRPr sz="1300"/>
                    </a:p>
                  </a:txBody>
                  <a:tcPr marL="91425" marR="91425" marT="45700" marB="4570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81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</a:rPr>
                        <a:t>Temporal Refresh (h)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[12,6,3]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1</a:t>
                      </a:r>
                      <a:endParaRPr sz="1300"/>
                    </a:p>
                  </a:txBody>
                  <a:tcPr marL="91425" marR="91425" marT="45700" marB="4570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44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Uncertainty (Error Standard Deviation) (K)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[10,5,1]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1</a:t>
                      </a:r>
                      <a:endParaRPr sz="1300"/>
                    </a:p>
                  </a:txBody>
                  <a:tcPr marL="91425" marR="91425" marT="45700" marB="4570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2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Robustness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NA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0</a:t>
                      </a:r>
                      <a:endParaRPr sz="1300"/>
                    </a:p>
                  </a:txBody>
                  <a:tcPr marL="91425" marR="91425" marT="45700" marB="4570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3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Latency (h)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[3,1,0.25]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1</a:t>
                      </a:r>
                      <a:endParaRPr sz="1300"/>
                    </a:p>
                  </a:txBody>
                  <a:tcPr marL="91425" marR="91425" marT="45700" marB="4570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98" name="Google Shape;198;p26"/>
          <p:cNvSpPr txBox="1">
            <a:spLocks noGrp="1"/>
          </p:cNvSpPr>
          <p:nvPr>
            <p:ph type="title"/>
          </p:nvPr>
        </p:nvSpPr>
        <p:spPr>
          <a:xfrm>
            <a:off x="311700" y="-88375"/>
            <a:ext cx="8520600" cy="5727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1800"/>
              <a:t>Observational Needs for Application: Global NWP</a:t>
            </a:r>
            <a:endParaRPr sz="18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1800"/>
              <a:t>Geophysical Capability: Cloud Top Temperature (K)</a:t>
            </a:r>
            <a:endParaRPr sz="1800"/>
          </a:p>
        </p:txBody>
      </p:sp>
      <p:sp>
        <p:nvSpPr>
          <p:cNvPr id="199" name="Google Shape;199;p26"/>
          <p:cNvSpPr txBox="1"/>
          <p:nvPr/>
        </p:nvSpPr>
        <p:spPr>
          <a:xfrm>
            <a:off x="730425" y="560600"/>
            <a:ext cx="7332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Attributes Ranges and Priorities</a:t>
            </a:r>
            <a:endParaRPr b="1"/>
          </a:p>
        </p:txBody>
      </p:sp>
      <p:sp>
        <p:nvSpPr>
          <p:cNvPr id="200" name="Google Shape;200;p26"/>
          <p:cNvSpPr txBox="1"/>
          <p:nvPr/>
        </p:nvSpPr>
        <p:spPr>
          <a:xfrm>
            <a:off x="422550" y="4447450"/>
            <a:ext cx="68094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*Attribute Ranges: (Minimally Useful, Expected, Maximum Effectiveness)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" name="Google Shape;205;p27"/>
          <p:cNvGraphicFramePr/>
          <p:nvPr/>
        </p:nvGraphicFramePr>
        <p:xfrm>
          <a:off x="773100" y="9131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{EC4C5ACB-F847-4789-90F9-BA1E85F09A0F}</a:tableStyleId>
              </a:tblPr>
              <a:tblGrid>
                <a:gridCol w="4234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3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1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62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Attribute Ranges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Priority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9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</a:rPr>
                        <a:t>Geographic Coverage</a:t>
                      </a:r>
                      <a:endParaRPr sz="130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Global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1</a:t>
                      </a:r>
                      <a:endParaRPr sz="1300"/>
                    </a:p>
                  </a:txBody>
                  <a:tcPr marL="91425" marR="91425"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</a:rPr>
                        <a:t>Horizontal Density ((100 km)-2)</a:t>
                      </a:r>
                      <a:endParaRPr sz="130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NA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0</a:t>
                      </a:r>
                      <a:endParaRPr sz="1300"/>
                    </a:p>
                  </a:txBody>
                  <a:tcPr marL="91425" marR="91425" marT="45700" marB="457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44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</a:rPr>
                        <a:t>Horizontal Resolution (km)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</a:rPr>
                        <a:t>[100,50,1]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1</a:t>
                      </a:r>
                      <a:endParaRPr sz="1300"/>
                    </a:p>
                  </a:txBody>
                  <a:tcPr marL="91425" marR="91425" marT="45700" marB="457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3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Vertical Resolution (d.o.f.)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[0,3,8]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1</a:t>
                      </a:r>
                      <a:endParaRPr sz="1300"/>
                    </a:p>
                  </a:txBody>
                  <a:tcPr marL="91425" marR="91425" marT="45700" marB="4570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81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Vertical Extent Bottom (km)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NA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0</a:t>
                      </a:r>
                      <a:endParaRPr sz="1300"/>
                    </a:p>
                  </a:txBody>
                  <a:tcPr marL="91425" marR="91425" marT="45700" marB="4570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98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Vertical Extent Top (km)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</a:rPr>
                        <a:t>NA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0</a:t>
                      </a:r>
                      <a:endParaRPr sz="1300"/>
                    </a:p>
                  </a:txBody>
                  <a:tcPr marL="91425" marR="91425" marT="45700" marB="4570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81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</a:rPr>
                        <a:t>Temporal Refresh (h)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[12,6,3]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1</a:t>
                      </a:r>
                      <a:endParaRPr sz="1300"/>
                    </a:p>
                  </a:txBody>
                  <a:tcPr marL="91425" marR="91425" marT="45700" marB="4570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44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Uncertainty (Error Standard Deviation) (g/m2)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[10,5,2]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1</a:t>
                      </a:r>
                      <a:endParaRPr sz="1300"/>
                    </a:p>
                  </a:txBody>
                  <a:tcPr marL="91425" marR="91425" marT="45700" marB="4570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2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Robustness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NA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0</a:t>
                      </a:r>
                      <a:endParaRPr sz="1300"/>
                    </a:p>
                  </a:txBody>
                  <a:tcPr marL="91425" marR="91425" marT="45700" marB="4570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3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Latency (h)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</a:rPr>
                        <a:t>[3,1,0.25]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1</a:t>
                      </a:r>
                      <a:endParaRPr sz="1300"/>
                    </a:p>
                  </a:txBody>
                  <a:tcPr marL="91425" marR="91425" marT="45700" marB="4570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06" name="Google Shape;206;p27"/>
          <p:cNvSpPr txBox="1">
            <a:spLocks noGrp="1"/>
          </p:cNvSpPr>
          <p:nvPr>
            <p:ph type="title"/>
          </p:nvPr>
        </p:nvSpPr>
        <p:spPr>
          <a:xfrm>
            <a:off x="311700" y="-88375"/>
            <a:ext cx="8520600" cy="5727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1800"/>
              <a:t>Observational Needs for Application: Global NWP</a:t>
            </a:r>
            <a:endParaRPr sz="18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1800"/>
              <a:t>Geophysical Capability: Cloud Liquid Water Path (g/m2)</a:t>
            </a:r>
            <a:endParaRPr sz="1800"/>
          </a:p>
        </p:txBody>
      </p:sp>
      <p:sp>
        <p:nvSpPr>
          <p:cNvPr id="207" name="Google Shape;207;p27"/>
          <p:cNvSpPr txBox="1"/>
          <p:nvPr/>
        </p:nvSpPr>
        <p:spPr>
          <a:xfrm>
            <a:off x="730425" y="560600"/>
            <a:ext cx="7332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Attributes Ranges and Priorities</a:t>
            </a:r>
            <a:endParaRPr b="1"/>
          </a:p>
        </p:txBody>
      </p:sp>
      <p:sp>
        <p:nvSpPr>
          <p:cNvPr id="208" name="Google Shape;208;p27"/>
          <p:cNvSpPr txBox="1"/>
          <p:nvPr/>
        </p:nvSpPr>
        <p:spPr>
          <a:xfrm>
            <a:off x="422550" y="4447450"/>
            <a:ext cx="68094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*Attribute Ranges: (Minimally Useful, Expected, Maximum Effectiveness)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3" name="Google Shape;213;p28"/>
          <p:cNvGraphicFramePr/>
          <p:nvPr/>
        </p:nvGraphicFramePr>
        <p:xfrm>
          <a:off x="773100" y="9131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{EC4C5ACB-F847-4789-90F9-BA1E85F09A0F}</a:tableStyleId>
              </a:tblPr>
              <a:tblGrid>
                <a:gridCol w="4234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3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1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62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Attribute Ranges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Priority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9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</a:rPr>
                        <a:t>Geographic Coverage</a:t>
                      </a:r>
                      <a:endParaRPr sz="130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Global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1</a:t>
                      </a:r>
                      <a:endParaRPr sz="1300"/>
                    </a:p>
                  </a:txBody>
                  <a:tcPr marL="91425" marR="91425"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</a:rPr>
                        <a:t>Horizontal Density ((100 km)-2)</a:t>
                      </a:r>
                      <a:endParaRPr sz="130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NA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0</a:t>
                      </a:r>
                      <a:endParaRPr sz="1300"/>
                    </a:p>
                  </a:txBody>
                  <a:tcPr marL="91425" marR="91425" marT="45700" marB="457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44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</a:rPr>
                        <a:t>Horizontal Resolution (km)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</a:rPr>
                        <a:t>[100,50,1]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1</a:t>
                      </a:r>
                      <a:endParaRPr sz="1300"/>
                    </a:p>
                  </a:txBody>
                  <a:tcPr marL="91425" marR="91425" marT="45700" marB="457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3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Vertical Resolution (d.o.f.)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NA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0</a:t>
                      </a:r>
                      <a:endParaRPr sz="1300"/>
                    </a:p>
                  </a:txBody>
                  <a:tcPr marL="91425" marR="91425" marT="45700" marB="4570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81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Vertical Extent Bottom (km)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NA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0</a:t>
                      </a:r>
                      <a:endParaRPr sz="1300"/>
                    </a:p>
                  </a:txBody>
                  <a:tcPr marL="91425" marR="91425" marT="45700" marB="4570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98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Vertical Extent Top (km)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</a:rPr>
                        <a:t>NA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0</a:t>
                      </a:r>
                      <a:endParaRPr sz="1300"/>
                    </a:p>
                  </a:txBody>
                  <a:tcPr marL="91425" marR="91425" marT="45700" marB="4570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81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</a:rPr>
                        <a:t>Temporal Refresh (h)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[12,6,3]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1</a:t>
                      </a:r>
                      <a:endParaRPr sz="1300"/>
                    </a:p>
                  </a:txBody>
                  <a:tcPr marL="91425" marR="91425" marT="45700" marB="4570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44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Uncertainty (Error Standard Deviation) (unitless)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[0.25,0.15,0.1]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1</a:t>
                      </a:r>
                      <a:endParaRPr sz="1300"/>
                    </a:p>
                  </a:txBody>
                  <a:tcPr marL="91425" marR="91425" marT="45700" marB="4570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2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Robustness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NA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0</a:t>
                      </a:r>
                      <a:endParaRPr sz="1300"/>
                    </a:p>
                  </a:txBody>
                  <a:tcPr marL="91425" marR="91425" marT="45700" marB="4570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3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Latency (h)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</a:rPr>
                        <a:t>[120,24,3]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1</a:t>
                      </a:r>
                      <a:endParaRPr sz="1300"/>
                    </a:p>
                  </a:txBody>
                  <a:tcPr marL="91425" marR="91425" marT="45700" marB="4570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14" name="Google Shape;214;p28"/>
          <p:cNvSpPr txBox="1">
            <a:spLocks noGrp="1"/>
          </p:cNvSpPr>
          <p:nvPr>
            <p:ph type="title"/>
          </p:nvPr>
        </p:nvSpPr>
        <p:spPr>
          <a:xfrm>
            <a:off x="311700" y="-88375"/>
            <a:ext cx="8520600" cy="5727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1800"/>
              <a:t>Observational Needs for Application: Global NWP</a:t>
            </a:r>
            <a:endParaRPr sz="18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1800"/>
              <a:t>Geophysical Capability: Normalized Difference Vegetation Index (unitless)</a:t>
            </a:r>
            <a:endParaRPr sz="1800"/>
          </a:p>
        </p:txBody>
      </p:sp>
      <p:sp>
        <p:nvSpPr>
          <p:cNvPr id="215" name="Google Shape;215;p28"/>
          <p:cNvSpPr txBox="1"/>
          <p:nvPr/>
        </p:nvSpPr>
        <p:spPr>
          <a:xfrm>
            <a:off x="730425" y="560600"/>
            <a:ext cx="7332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Attributes Ranges and Priorities</a:t>
            </a:r>
            <a:endParaRPr b="1"/>
          </a:p>
        </p:txBody>
      </p:sp>
      <p:sp>
        <p:nvSpPr>
          <p:cNvPr id="216" name="Google Shape;216;p28"/>
          <p:cNvSpPr txBox="1"/>
          <p:nvPr/>
        </p:nvSpPr>
        <p:spPr>
          <a:xfrm>
            <a:off x="422550" y="4447450"/>
            <a:ext cx="68094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*Attribute Ranges: (Minimally Useful, Expected, Maximum Effectiveness)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1" name="Google Shape;221;p29"/>
          <p:cNvGraphicFramePr/>
          <p:nvPr/>
        </p:nvGraphicFramePr>
        <p:xfrm>
          <a:off x="773100" y="9131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{EC4C5ACB-F847-4789-90F9-BA1E85F09A0F}</a:tableStyleId>
              </a:tblPr>
              <a:tblGrid>
                <a:gridCol w="4234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3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1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62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Attribute Ranges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Priority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9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</a:rPr>
                        <a:t>Geographic Coverage</a:t>
                      </a:r>
                      <a:endParaRPr sz="130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Global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1</a:t>
                      </a:r>
                      <a:endParaRPr sz="1300"/>
                    </a:p>
                  </a:txBody>
                  <a:tcPr marL="91425" marR="91425"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</a:rPr>
                        <a:t>Horizontal Density ((100 km)-2)</a:t>
                      </a:r>
                      <a:endParaRPr sz="130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NA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0</a:t>
                      </a:r>
                      <a:endParaRPr sz="1300"/>
                    </a:p>
                  </a:txBody>
                  <a:tcPr marL="91425" marR="91425" marT="45700" marB="457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44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</a:rPr>
                        <a:t>Horizontal Resolution (km)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</a:rPr>
                        <a:t>[100,50,1]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1</a:t>
                      </a:r>
                      <a:endParaRPr sz="1300"/>
                    </a:p>
                  </a:txBody>
                  <a:tcPr marL="91425" marR="91425" marT="45700" marB="457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3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Vertical Resolution (d.o.f.)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</a:rPr>
                        <a:t>NA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1</a:t>
                      </a:r>
                      <a:endParaRPr sz="1300"/>
                    </a:p>
                  </a:txBody>
                  <a:tcPr marL="91425" marR="91425" marT="45700" marB="4570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81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Vertical Extent Bottom (km)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</a:rPr>
                        <a:t>NA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0</a:t>
                      </a:r>
                      <a:endParaRPr sz="1300"/>
                    </a:p>
                  </a:txBody>
                  <a:tcPr marL="91425" marR="91425" marT="45700" marB="4570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98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Vertical Extent Top (km)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</a:rPr>
                        <a:t>NA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0</a:t>
                      </a:r>
                      <a:endParaRPr sz="1300"/>
                    </a:p>
                  </a:txBody>
                  <a:tcPr marL="91425" marR="91425" marT="45700" marB="4570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81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</a:rPr>
                        <a:t>Temporal Refresh (h)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[12,6,3]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1</a:t>
                      </a:r>
                      <a:endParaRPr sz="1300"/>
                    </a:p>
                  </a:txBody>
                  <a:tcPr marL="91425" marR="91425" marT="45700" marB="4570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44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Uncertainty (Error Standard Deviation) (m3/m3)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[0.2,0.1,0.05]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1</a:t>
                      </a:r>
                      <a:endParaRPr sz="1300"/>
                    </a:p>
                  </a:txBody>
                  <a:tcPr marL="91425" marR="91425" marT="45700" marB="4570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2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Robustness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NA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0</a:t>
                      </a:r>
                      <a:endParaRPr sz="1300"/>
                    </a:p>
                  </a:txBody>
                  <a:tcPr marL="91425" marR="91425" marT="45700" marB="4570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3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Latency (h)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</a:rPr>
                        <a:t>[120,24,3]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1</a:t>
                      </a:r>
                      <a:endParaRPr sz="1300"/>
                    </a:p>
                  </a:txBody>
                  <a:tcPr marL="91425" marR="91425" marT="45700" marB="4570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22" name="Google Shape;222;p29"/>
          <p:cNvSpPr txBox="1">
            <a:spLocks noGrp="1"/>
          </p:cNvSpPr>
          <p:nvPr>
            <p:ph type="title"/>
          </p:nvPr>
        </p:nvSpPr>
        <p:spPr>
          <a:xfrm>
            <a:off x="311700" y="-88375"/>
            <a:ext cx="8520600" cy="5727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1800"/>
              <a:t>Observational Needs for Application: Global NWP</a:t>
            </a:r>
            <a:endParaRPr sz="18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1800"/>
              <a:t>Geophysical Capability: Soil Moisture (m3/m3)</a:t>
            </a:r>
            <a:endParaRPr sz="1800"/>
          </a:p>
        </p:txBody>
      </p:sp>
      <p:sp>
        <p:nvSpPr>
          <p:cNvPr id="223" name="Google Shape;223;p29"/>
          <p:cNvSpPr txBox="1"/>
          <p:nvPr/>
        </p:nvSpPr>
        <p:spPr>
          <a:xfrm>
            <a:off x="730425" y="560600"/>
            <a:ext cx="7332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Attributes Ranges and Priorities</a:t>
            </a:r>
            <a:endParaRPr b="1"/>
          </a:p>
        </p:txBody>
      </p:sp>
      <p:sp>
        <p:nvSpPr>
          <p:cNvPr id="224" name="Google Shape;224;p29"/>
          <p:cNvSpPr txBox="1"/>
          <p:nvPr/>
        </p:nvSpPr>
        <p:spPr>
          <a:xfrm>
            <a:off x="422550" y="4447450"/>
            <a:ext cx="68094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*Attribute Ranges: (Minimally Useful, Expected, Maximum Effectiveness)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9" name="Google Shape;229;p30"/>
          <p:cNvGraphicFramePr/>
          <p:nvPr/>
        </p:nvGraphicFramePr>
        <p:xfrm>
          <a:off x="773100" y="9131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{EC4C5ACB-F847-4789-90F9-BA1E85F09A0F}</a:tableStyleId>
              </a:tblPr>
              <a:tblGrid>
                <a:gridCol w="4234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3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1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62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Attribute Ranges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Priority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9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</a:rPr>
                        <a:t>Geographic Coverage</a:t>
                      </a:r>
                      <a:endParaRPr sz="130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Global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L="91425" marR="91425"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</a:rPr>
                        <a:t>Horizontal Density ((100 km)-2)</a:t>
                      </a:r>
                      <a:endParaRPr sz="130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NA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0</a:t>
                      </a:r>
                      <a:endParaRPr sz="1300"/>
                    </a:p>
                  </a:txBody>
                  <a:tcPr marL="91425" marR="91425" marT="45700" marB="457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44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</a:rPr>
                        <a:t>Horizontal Resolution (km)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</a:rPr>
                        <a:t>[100,50,1]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1</a:t>
                      </a:r>
                      <a:endParaRPr sz="1300"/>
                    </a:p>
                  </a:txBody>
                  <a:tcPr marL="91425" marR="91425" marT="45700" marB="457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3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Vertical Resolution (d.o.f.)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</a:rPr>
                        <a:t>NA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0</a:t>
                      </a:r>
                      <a:endParaRPr sz="1300"/>
                    </a:p>
                  </a:txBody>
                  <a:tcPr marL="91425" marR="91425" marT="45700" marB="4570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81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Vertical Extent Bottom (km)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</a:rPr>
                        <a:t>NA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0</a:t>
                      </a:r>
                      <a:endParaRPr sz="1300"/>
                    </a:p>
                  </a:txBody>
                  <a:tcPr marL="91425" marR="91425" marT="45700" marB="4570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98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Vertical Extent Top (km)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</a:rPr>
                        <a:t>NA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0</a:t>
                      </a:r>
                      <a:endParaRPr sz="1300"/>
                    </a:p>
                  </a:txBody>
                  <a:tcPr marL="91425" marR="91425" marT="45700" marB="4570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81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</a:rPr>
                        <a:t>Temporal Refresh (h)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[12,6,3]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1</a:t>
                      </a:r>
                      <a:endParaRPr sz="1300"/>
                    </a:p>
                  </a:txBody>
                  <a:tcPr marL="91425" marR="91425" marT="45700" marB="4570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44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Uncertainty (Error Standard Deviation) (cm)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[8,4,2]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1</a:t>
                      </a:r>
                      <a:endParaRPr sz="1300"/>
                    </a:p>
                  </a:txBody>
                  <a:tcPr marL="91425" marR="91425" marT="45700" marB="4570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2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Robustness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NA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0</a:t>
                      </a:r>
                      <a:endParaRPr sz="1300"/>
                    </a:p>
                  </a:txBody>
                  <a:tcPr marL="91425" marR="91425" marT="45700" marB="4570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3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Latency (h)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</a:rPr>
                        <a:t>[120,24,3]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1</a:t>
                      </a:r>
                      <a:endParaRPr sz="1300"/>
                    </a:p>
                  </a:txBody>
                  <a:tcPr marL="91425" marR="91425" marT="45700" marB="4570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30" name="Google Shape;230;p30"/>
          <p:cNvSpPr txBox="1">
            <a:spLocks noGrp="1"/>
          </p:cNvSpPr>
          <p:nvPr>
            <p:ph type="title"/>
          </p:nvPr>
        </p:nvSpPr>
        <p:spPr>
          <a:xfrm>
            <a:off x="311700" y="-88375"/>
            <a:ext cx="8520600" cy="5727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1800"/>
              <a:t>Observational Needs for Application: Global NWP</a:t>
            </a:r>
            <a:endParaRPr sz="18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1800"/>
              <a:t>Geophysical Capability: Snow Water Equivalent (cm)</a:t>
            </a:r>
            <a:endParaRPr sz="1800"/>
          </a:p>
        </p:txBody>
      </p:sp>
      <p:sp>
        <p:nvSpPr>
          <p:cNvPr id="231" name="Google Shape;231;p30"/>
          <p:cNvSpPr txBox="1"/>
          <p:nvPr/>
        </p:nvSpPr>
        <p:spPr>
          <a:xfrm>
            <a:off x="730425" y="560600"/>
            <a:ext cx="7332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Attributes Ranges and Priorities</a:t>
            </a:r>
            <a:endParaRPr b="1"/>
          </a:p>
        </p:txBody>
      </p:sp>
      <p:sp>
        <p:nvSpPr>
          <p:cNvPr id="232" name="Google Shape;232;p30"/>
          <p:cNvSpPr txBox="1"/>
          <p:nvPr/>
        </p:nvSpPr>
        <p:spPr>
          <a:xfrm>
            <a:off x="422550" y="4447450"/>
            <a:ext cx="68094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*Attribute Ranges: (Minimally Useful, Expected, Maximum Effectiveness)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5"/>
          <p:cNvSpPr txBox="1">
            <a:spLocks noGrp="1"/>
          </p:cNvSpPr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Overview</a:t>
            </a:r>
            <a:endParaRPr/>
          </a:p>
        </p:txBody>
      </p:sp>
      <p:sp>
        <p:nvSpPr>
          <p:cNvPr id="116" name="Google Shape;116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rmAutofit lnSpcReduction="20000"/>
          </a:bodyPr>
          <a:lstStyle/>
          <a:p>
            <a:pPr marL="457200" lvl="0" indent="-361950" algn="l" rtl="0">
              <a:spcBef>
                <a:spcPts val="800"/>
              </a:spcBef>
              <a:spcAft>
                <a:spcPts val="0"/>
              </a:spcAft>
              <a:buSzPts val="2100"/>
              <a:buChar char="•"/>
            </a:pPr>
            <a:r>
              <a:rPr lang="en"/>
              <a:t>Collection of quantitative assessment of priorities and requirements ranges for observational needs specific to application of Global NWP</a:t>
            </a:r>
            <a:endParaRPr/>
          </a:p>
          <a:p>
            <a:pPr marL="457200" lvl="0" indent="-361950" algn="l" rtl="0">
              <a:spcBef>
                <a:spcPts val="800"/>
              </a:spcBef>
              <a:spcAft>
                <a:spcPts val="0"/>
              </a:spcAft>
              <a:buSzPts val="2100"/>
              <a:buChar char="•"/>
            </a:pPr>
            <a:r>
              <a:rPr lang="en"/>
              <a:t>Collected by SAT subcommittee on Global NWP</a:t>
            </a:r>
            <a:endParaRPr/>
          </a:p>
          <a:p>
            <a:pPr marL="457200" lvl="0" indent="-361950" algn="l" rtl="0">
              <a:spcBef>
                <a:spcPts val="800"/>
              </a:spcBef>
              <a:spcAft>
                <a:spcPts val="0"/>
              </a:spcAft>
              <a:buSzPts val="2100"/>
              <a:buChar char="•"/>
            </a:pPr>
            <a:r>
              <a:rPr lang="en"/>
              <a:t>Reviewed by General SAT discussion</a:t>
            </a:r>
            <a:endParaRPr/>
          </a:p>
          <a:p>
            <a:pPr marL="457200" lvl="0" indent="-361950" algn="l" rtl="0">
              <a:spcBef>
                <a:spcPts val="800"/>
              </a:spcBef>
              <a:spcAft>
                <a:spcPts val="0"/>
              </a:spcAft>
              <a:buSzPts val="2100"/>
              <a:buChar char="•"/>
            </a:pPr>
            <a:r>
              <a:rPr lang="en"/>
              <a:t>Purpose is to consolidate requirements ranges and priorities from users’ perspective</a:t>
            </a:r>
            <a:endParaRPr/>
          </a:p>
          <a:p>
            <a:pPr marL="457200" lvl="0" indent="-361950" algn="l" rtl="0">
              <a:spcBef>
                <a:spcPts val="800"/>
              </a:spcBef>
              <a:spcAft>
                <a:spcPts val="0"/>
              </a:spcAft>
              <a:buSzPts val="2100"/>
              <a:buChar char="•"/>
            </a:pPr>
            <a:r>
              <a:rPr lang="en"/>
              <a:t>Specific to current Global NWP needs</a:t>
            </a:r>
            <a:endParaRPr/>
          </a:p>
          <a:p>
            <a:pPr marL="457200" lvl="0" indent="-361950" algn="l" rtl="0">
              <a:spcBef>
                <a:spcPts val="800"/>
              </a:spcBef>
              <a:spcAft>
                <a:spcPts val="0"/>
              </a:spcAft>
              <a:buSzPts val="2100"/>
              <a:buChar char="•"/>
            </a:pPr>
            <a:r>
              <a:rPr lang="en"/>
              <a:t>Contributors include SAT participants from the NOAA users, non-NOAA federal agency users, research community, academia, and private sector</a:t>
            </a:r>
            <a:endParaRPr/>
          </a:p>
          <a:p>
            <a:pPr marL="457200" lvl="0" indent="-361950" algn="l" rtl="0">
              <a:spcBef>
                <a:spcPts val="800"/>
              </a:spcBef>
              <a:spcAft>
                <a:spcPts val="0"/>
              </a:spcAft>
              <a:buSzPts val="2100"/>
              <a:buChar char="•"/>
            </a:pPr>
            <a:r>
              <a:rPr lang="en"/>
              <a:t>The ultimate goal is to use these observational needs as inputs to assess the actual relevant requirements that NOAA adopt for the architecture design and evolution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6"/>
          <p:cNvSpPr txBox="1">
            <a:spLocks noGrp="1"/>
          </p:cNvSpPr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Content</a:t>
            </a:r>
            <a:endParaRPr/>
          </a:p>
        </p:txBody>
      </p:sp>
      <p:sp>
        <p:nvSpPr>
          <p:cNvPr id="122" name="Google Shape;122;p16"/>
          <p:cNvSpPr txBox="1">
            <a:spLocks noGrp="1"/>
          </p:cNvSpPr>
          <p:nvPr>
            <p:ph type="body" idx="1"/>
          </p:nvPr>
        </p:nvSpPr>
        <p:spPr>
          <a:xfrm>
            <a:off x="311700" y="695275"/>
            <a:ext cx="8520600" cy="41532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rmAutofit lnSpcReduction="10000"/>
          </a:bodyPr>
          <a:lstStyle/>
          <a:p>
            <a:pPr marL="457200" lvl="0" indent="-361950" algn="l" rtl="0">
              <a:spcBef>
                <a:spcPts val="800"/>
              </a:spcBef>
              <a:spcAft>
                <a:spcPts val="0"/>
              </a:spcAft>
              <a:buSzPts val="2100"/>
              <a:buChar char="•"/>
            </a:pPr>
            <a:r>
              <a:rPr lang="en"/>
              <a:t>Geophysical Capability Priorities</a:t>
            </a:r>
            <a:endParaRPr/>
          </a:p>
          <a:p>
            <a:pPr marL="457200" lvl="0" indent="-361950" algn="l" rtl="0">
              <a:spcBef>
                <a:spcPts val="800"/>
              </a:spcBef>
              <a:spcAft>
                <a:spcPts val="0"/>
              </a:spcAft>
              <a:buSzPts val="2100"/>
              <a:buChar char="•"/>
            </a:pPr>
            <a:r>
              <a:rPr lang="en"/>
              <a:t>Individual Geophysical Capability Attributes, Ranges, and Priorities</a:t>
            </a:r>
            <a:endParaRPr/>
          </a:p>
          <a:p>
            <a:pPr marL="520700" lvl="1" indent="-1778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Temperature Profiles</a:t>
            </a:r>
            <a:endParaRPr/>
          </a:p>
          <a:p>
            <a:pPr marL="520700" lvl="1" indent="-1778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Atmospheric Wind Speed Profiles</a:t>
            </a:r>
            <a:endParaRPr/>
          </a:p>
          <a:p>
            <a:pPr marL="520700" lvl="1" indent="-1778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Surface Pressure</a:t>
            </a:r>
            <a:endParaRPr/>
          </a:p>
          <a:p>
            <a:pPr marL="520700" lvl="1" indent="-1778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Relative Humidity Profiles</a:t>
            </a:r>
            <a:endParaRPr/>
          </a:p>
          <a:p>
            <a:pPr marL="520700" lvl="1" indent="-1778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Sea Ice Concentration</a:t>
            </a:r>
            <a:endParaRPr/>
          </a:p>
          <a:p>
            <a:pPr marL="520700" lvl="1" indent="-1778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Snow Cover</a:t>
            </a:r>
            <a:endParaRPr/>
          </a:p>
          <a:p>
            <a:pPr marL="520700" lvl="1" indent="-1778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Sea Surface Temperature</a:t>
            </a:r>
            <a:endParaRPr/>
          </a:p>
          <a:p>
            <a:pPr marL="520700" lvl="1" indent="-1778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Cloud Top Temperature</a:t>
            </a:r>
            <a:endParaRPr/>
          </a:p>
          <a:p>
            <a:pPr marL="520700" lvl="1" indent="-1778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Cloud Liquid Water Path</a:t>
            </a:r>
            <a:endParaRPr/>
          </a:p>
          <a:p>
            <a:pPr marL="520700" lvl="1" indent="-1778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Normalized Difference Vegetation Index</a:t>
            </a:r>
            <a:endParaRPr/>
          </a:p>
          <a:p>
            <a:pPr marL="520700" lvl="1" indent="-1778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Soil Moisture</a:t>
            </a:r>
            <a:endParaRPr/>
          </a:p>
          <a:p>
            <a:pPr marL="520700" lvl="1" indent="-1778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Snow Water Equivalent</a:t>
            </a:r>
            <a:endParaRPr/>
          </a:p>
          <a:p>
            <a:pPr marL="86360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	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7"/>
          <p:cNvSpPr txBox="1">
            <a:spLocks noGrp="1"/>
          </p:cNvSpPr>
          <p:nvPr>
            <p:ph type="title"/>
          </p:nvPr>
        </p:nvSpPr>
        <p:spPr>
          <a:xfrm>
            <a:off x="311700" y="-12175"/>
            <a:ext cx="8520600" cy="5727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Observational Needs for Application: Global NWP</a:t>
            </a:r>
            <a:endParaRPr sz="2000"/>
          </a:p>
        </p:txBody>
      </p:sp>
      <p:graphicFrame>
        <p:nvGraphicFramePr>
          <p:cNvPr id="128" name="Google Shape;128;p17"/>
          <p:cNvGraphicFramePr/>
          <p:nvPr/>
        </p:nvGraphicFramePr>
        <p:xfrm>
          <a:off x="544550" y="10376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{EC4C5ACB-F847-4789-90F9-BA1E85F09A0F}</a:tableStyleId>
              </a:tblPr>
              <a:tblGrid>
                <a:gridCol w="5729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5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84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Geophysical Capability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Priority</a:t>
                      </a:r>
                      <a:endParaRPr b="1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Temperature Profiles</a:t>
                      </a:r>
                      <a:endParaRPr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1.0</a:t>
                      </a:r>
                      <a:endParaRPr/>
                    </a:p>
                  </a:txBody>
                  <a:tcPr marL="91425" marR="91425"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87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Atmospheric Wind Speed Profiles</a:t>
                      </a:r>
                      <a:endParaRPr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1.0</a:t>
                      </a:r>
                      <a:endParaRPr/>
                    </a:p>
                  </a:txBody>
                  <a:tcPr marL="91425" marR="91425" marT="45700" marB="457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4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Surface Pressure 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0.8</a:t>
                      </a:r>
                      <a:endParaRPr/>
                    </a:p>
                  </a:txBody>
                  <a:tcPr marL="91425" marR="91425" marT="45700" marB="457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3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Relative Humidity Profiles</a:t>
                      </a:r>
                      <a:endParaRPr/>
                    </a:p>
                  </a:txBody>
                  <a:tcPr marL="91425" marR="91425" marT="45700" marB="45700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0.6</a:t>
                      </a:r>
                      <a:endParaRPr/>
                    </a:p>
                  </a:txBody>
                  <a:tcPr marL="91425" marR="91425" marT="45700" marB="45700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50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Sea Ice Concentration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45700" marB="457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0.2</a:t>
                      </a:r>
                      <a:endParaRPr/>
                    </a:p>
                  </a:txBody>
                  <a:tcPr marL="91425" marR="91425" marT="45700" marB="457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4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Snow Cover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45700" marB="457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0.2</a:t>
                      </a:r>
                      <a:endParaRPr/>
                    </a:p>
                  </a:txBody>
                  <a:tcPr marL="91425" marR="91425" marT="45700" marB="457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05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SST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45700" marB="457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0.2</a:t>
                      </a:r>
                      <a:endParaRPr/>
                    </a:p>
                  </a:txBody>
                  <a:tcPr marL="91425" marR="91425" marT="45700" marB="457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29" name="Google Shape;129;p17"/>
          <p:cNvSpPr txBox="1"/>
          <p:nvPr/>
        </p:nvSpPr>
        <p:spPr>
          <a:xfrm>
            <a:off x="715850" y="493250"/>
            <a:ext cx="7332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Geophysical Capability Priorities</a:t>
            </a:r>
            <a:endParaRPr b="1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8"/>
          <p:cNvSpPr txBox="1">
            <a:spLocks noGrp="1"/>
          </p:cNvSpPr>
          <p:nvPr>
            <p:ph type="title"/>
          </p:nvPr>
        </p:nvSpPr>
        <p:spPr>
          <a:xfrm>
            <a:off x="311700" y="-12175"/>
            <a:ext cx="8520600" cy="5727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Observational Needs for Application: Global NWP</a:t>
            </a:r>
            <a:endParaRPr sz="2000"/>
          </a:p>
        </p:txBody>
      </p:sp>
      <p:graphicFrame>
        <p:nvGraphicFramePr>
          <p:cNvPr id="135" name="Google Shape;135;p18"/>
          <p:cNvGraphicFramePr/>
          <p:nvPr/>
        </p:nvGraphicFramePr>
        <p:xfrm>
          <a:off x="544550" y="10376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{EC4C5ACB-F847-4789-90F9-BA1E85F09A0F}</a:tableStyleId>
              </a:tblPr>
              <a:tblGrid>
                <a:gridCol w="5729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5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84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Geophysical Capability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Priority</a:t>
                      </a:r>
                      <a:endParaRPr b="1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Cloud Top Temperature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0.05</a:t>
                      </a:r>
                      <a:endParaRPr/>
                    </a:p>
                  </a:txBody>
                  <a:tcPr marL="91425" marR="91425"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Cloud Liquid Water Path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0.05</a:t>
                      </a:r>
                      <a:endParaRPr/>
                    </a:p>
                  </a:txBody>
                  <a:tcPr marL="91425" marR="91425" marT="45700" marB="457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Normalized Difference Vegetation Index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0.05</a:t>
                      </a:r>
                      <a:endParaRPr/>
                    </a:p>
                  </a:txBody>
                  <a:tcPr marL="91425" marR="91425" marT="45700" marB="457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Soil Moisture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0.05</a:t>
                      </a:r>
                      <a:endParaRPr/>
                    </a:p>
                  </a:txBody>
                  <a:tcPr marL="91425" marR="91425" marT="45700" marB="4570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Snow Water Equivalent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0.05</a:t>
                      </a:r>
                      <a:endParaRPr/>
                    </a:p>
                  </a:txBody>
                  <a:tcPr marL="91425" marR="91425" marT="45700" marB="4570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Others?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0.05</a:t>
                      </a:r>
                      <a:endParaRPr/>
                    </a:p>
                  </a:txBody>
                  <a:tcPr marL="91425" marR="91425" marT="45700" marB="4570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36" name="Google Shape;136;p18"/>
          <p:cNvSpPr txBox="1"/>
          <p:nvPr/>
        </p:nvSpPr>
        <p:spPr>
          <a:xfrm>
            <a:off x="715850" y="493250"/>
            <a:ext cx="7332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Geophysical Capability Priorities</a:t>
            </a:r>
            <a:endParaRPr b="1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1" name="Google Shape;141;p19"/>
          <p:cNvGraphicFramePr/>
          <p:nvPr/>
        </p:nvGraphicFramePr>
        <p:xfrm>
          <a:off x="773100" y="9131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{EC4C5ACB-F847-4789-90F9-BA1E85F09A0F}</a:tableStyleId>
              </a:tblPr>
              <a:tblGrid>
                <a:gridCol w="4234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3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1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62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Attribute Ranges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Priority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9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</a:rPr>
                        <a:t>Geographic Coverage</a:t>
                      </a:r>
                      <a:endParaRPr sz="130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Global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1</a:t>
                      </a:r>
                      <a:endParaRPr sz="1300"/>
                    </a:p>
                  </a:txBody>
                  <a:tcPr marL="91425" marR="91425"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</a:rPr>
                        <a:t>Horizontal Density ((100 km)-2)</a:t>
                      </a:r>
                      <a:endParaRPr sz="130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NA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0</a:t>
                      </a:r>
                      <a:endParaRPr sz="1300"/>
                    </a:p>
                  </a:txBody>
                  <a:tcPr marL="91425" marR="91425" marT="45700" marB="457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44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</a:rPr>
                        <a:t>Horizontal Resolution (km)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[100,50,1]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0.1</a:t>
                      </a:r>
                      <a:endParaRPr sz="1300"/>
                    </a:p>
                  </a:txBody>
                  <a:tcPr marL="91425" marR="91425" marT="45700" marB="457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3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Vertical Resolution (d.o.f.) for 0-10 km layer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[5,10,33]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1</a:t>
                      </a:r>
                      <a:endParaRPr sz="1300"/>
                    </a:p>
                  </a:txBody>
                  <a:tcPr marL="91425" marR="91425" marT="45700" marB="4570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81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Vertical Extent Bottom (km)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NA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0</a:t>
                      </a:r>
                      <a:endParaRPr sz="1300"/>
                    </a:p>
                  </a:txBody>
                  <a:tcPr marL="91425" marR="91425" marT="45700" marB="4570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98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Vertical Extent Top (km)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</a:rPr>
                        <a:t>NA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0</a:t>
                      </a:r>
                      <a:endParaRPr sz="1300"/>
                    </a:p>
                  </a:txBody>
                  <a:tcPr marL="91425" marR="91425" marT="45700" marB="4570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81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</a:rPr>
                        <a:t>Temporal Refresh (h)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[12,3,0.5]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1</a:t>
                      </a:r>
                      <a:endParaRPr sz="1300"/>
                    </a:p>
                  </a:txBody>
                  <a:tcPr marL="91425" marR="91425" marT="45700" marB="4570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44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Uncertainty (Error Standard Deviation) (K)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[2,1,0.5]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1</a:t>
                      </a:r>
                      <a:endParaRPr sz="1300"/>
                    </a:p>
                  </a:txBody>
                  <a:tcPr marL="91425" marR="91425" marT="45700" marB="4570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2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Robustness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NA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0</a:t>
                      </a:r>
                      <a:endParaRPr sz="1300"/>
                    </a:p>
                  </a:txBody>
                  <a:tcPr marL="91425" marR="91425" marT="45700" marB="4570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3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Latency (h)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</a:rPr>
                        <a:t>[3,1,0.25]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0.5</a:t>
                      </a:r>
                      <a:endParaRPr sz="1300"/>
                    </a:p>
                  </a:txBody>
                  <a:tcPr marL="91425" marR="91425" marT="45700" marB="4570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42" name="Google Shape;142;p19"/>
          <p:cNvSpPr txBox="1">
            <a:spLocks noGrp="1"/>
          </p:cNvSpPr>
          <p:nvPr>
            <p:ph type="title"/>
          </p:nvPr>
        </p:nvSpPr>
        <p:spPr>
          <a:xfrm>
            <a:off x="311700" y="-88375"/>
            <a:ext cx="8520600" cy="5727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1800"/>
              <a:t>Observational Needs for Application: Global NWP</a:t>
            </a:r>
            <a:endParaRPr sz="18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" sz="1800"/>
              <a:t>Geophysical Capability: Temperature (K)</a:t>
            </a:r>
            <a:endParaRPr sz="1800"/>
          </a:p>
        </p:txBody>
      </p:sp>
      <p:sp>
        <p:nvSpPr>
          <p:cNvPr id="143" name="Google Shape;143;p19"/>
          <p:cNvSpPr txBox="1"/>
          <p:nvPr/>
        </p:nvSpPr>
        <p:spPr>
          <a:xfrm>
            <a:off x="730425" y="560600"/>
            <a:ext cx="7332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Attributes Ranges and Priorities</a:t>
            </a:r>
            <a:endParaRPr b="1"/>
          </a:p>
        </p:txBody>
      </p:sp>
      <p:sp>
        <p:nvSpPr>
          <p:cNvPr id="144" name="Google Shape;144;p19"/>
          <p:cNvSpPr txBox="1"/>
          <p:nvPr/>
        </p:nvSpPr>
        <p:spPr>
          <a:xfrm>
            <a:off x="422550" y="4447450"/>
            <a:ext cx="68094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*Attribute Ranges: (Minimally Useful, Expected, Maximum Effectiveness)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9" name="Google Shape;149;p20"/>
          <p:cNvGraphicFramePr/>
          <p:nvPr/>
        </p:nvGraphicFramePr>
        <p:xfrm>
          <a:off x="773100" y="9131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{EC4C5ACB-F847-4789-90F9-BA1E85F09A0F}</a:tableStyleId>
              </a:tblPr>
              <a:tblGrid>
                <a:gridCol w="4234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3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1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62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Attribute Ranges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Priority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9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</a:rPr>
                        <a:t>Geographic Coverage</a:t>
                      </a:r>
                      <a:endParaRPr sz="130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Global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1</a:t>
                      </a:r>
                      <a:endParaRPr sz="1300"/>
                    </a:p>
                  </a:txBody>
                  <a:tcPr marL="91425" marR="91425"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</a:rPr>
                        <a:t>Horizontal Density ((100 km)-2)</a:t>
                      </a:r>
                      <a:endParaRPr sz="130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NA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0</a:t>
                      </a:r>
                      <a:endParaRPr sz="1300"/>
                    </a:p>
                  </a:txBody>
                  <a:tcPr marL="91425" marR="91425" marT="45700" marB="457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44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</a:rPr>
                        <a:t>Horizontal Resolution (km)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</a:rPr>
                        <a:t>[100,50,1]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1</a:t>
                      </a:r>
                      <a:endParaRPr sz="1300"/>
                    </a:p>
                  </a:txBody>
                  <a:tcPr marL="91425" marR="91425" marT="45700" marB="457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3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Vertical Resolution (d.o.f.)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[3,10,20]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1</a:t>
                      </a:r>
                      <a:endParaRPr sz="1300"/>
                    </a:p>
                  </a:txBody>
                  <a:tcPr marL="91425" marR="91425" marT="45700" marB="4570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81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Vertical Extent Bottom (km)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NA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0</a:t>
                      </a:r>
                      <a:endParaRPr sz="1300"/>
                    </a:p>
                  </a:txBody>
                  <a:tcPr marL="91425" marR="91425" marT="45700" marB="4570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98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Vertical Extent Top (km)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</a:rPr>
                        <a:t>NA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0</a:t>
                      </a:r>
                      <a:endParaRPr sz="1300"/>
                    </a:p>
                  </a:txBody>
                  <a:tcPr marL="91425" marR="91425" marT="45700" marB="4570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81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</a:rPr>
                        <a:t>Temporal Refresh (h)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[12,3,0.5]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1</a:t>
                      </a:r>
                      <a:endParaRPr sz="1300"/>
                    </a:p>
                  </a:txBody>
                  <a:tcPr marL="91425" marR="91425" marT="45700" marB="4570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44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Uncertainty (Error Standard Deviation) (%)</a:t>
                      </a:r>
                      <a:endParaRPr sz="13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</a:rPr>
                        <a:t>Uncertainty (Error Standard Deviation) (m/s)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[20,10,5]</a:t>
                      </a:r>
                      <a:endParaRPr sz="130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[4,2,1]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1</a:t>
                      </a:r>
                      <a:endParaRPr sz="1300"/>
                    </a:p>
                  </a:txBody>
                  <a:tcPr marL="91425" marR="91425" marT="45700" marB="4570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2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Robustness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NA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0</a:t>
                      </a:r>
                      <a:endParaRPr sz="1300"/>
                    </a:p>
                  </a:txBody>
                  <a:tcPr marL="91425" marR="91425" marT="45700" marB="4570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3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Latency (h)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[3,1,0.25]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1</a:t>
                      </a:r>
                      <a:endParaRPr sz="1300"/>
                    </a:p>
                  </a:txBody>
                  <a:tcPr marL="91425" marR="91425" marT="45700" marB="4570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50" name="Google Shape;150;p20"/>
          <p:cNvSpPr txBox="1">
            <a:spLocks noGrp="1"/>
          </p:cNvSpPr>
          <p:nvPr>
            <p:ph type="title"/>
          </p:nvPr>
        </p:nvSpPr>
        <p:spPr>
          <a:xfrm>
            <a:off x="311700" y="-88375"/>
            <a:ext cx="8520600" cy="5727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1800"/>
              <a:t>Observational Needs for Application: Global NWP</a:t>
            </a:r>
            <a:endParaRPr sz="18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1800"/>
              <a:t>Geophysical Capability: Atmospheric Wind Speed (m/s)</a:t>
            </a:r>
            <a:endParaRPr sz="1800"/>
          </a:p>
        </p:txBody>
      </p:sp>
      <p:sp>
        <p:nvSpPr>
          <p:cNvPr id="151" name="Google Shape;151;p20"/>
          <p:cNvSpPr txBox="1"/>
          <p:nvPr/>
        </p:nvSpPr>
        <p:spPr>
          <a:xfrm>
            <a:off x="730425" y="560600"/>
            <a:ext cx="7332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Attributes Ranges and Priorities</a:t>
            </a:r>
            <a:endParaRPr b="1"/>
          </a:p>
        </p:txBody>
      </p:sp>
      <p:sp>
        <p:nvSpPr>
          <p:cNvPr id="152" name="Google Shape;152;p20"/>
          <p:cNvSpPr txBox="1"/>
          <p:nvPr/>
        </p:nvSpPr>
        <p:spPr>
          <a:xfrm>
            <a:off x="422550" y="4447450"/>
            <a:ext cx="68094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*Attribute Ranges: (Minimally Useful, Expected, Maximum Effectiveness)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7" name="Google Shape;157;p21"/>
          <p:cNvGraphicFramePr/>
          <p:nvPr/>
        </p:nvGraphicFramePr>
        <p:xfrm>
          <a:off x="773100" y="9131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{EC4C5ACB-F847-4789-90F9-BA1E85F09A0F}</a:tableStyleId>
              </a:tblPr>
              <a:tblGrid>
                <a:gridCol w="4234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3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1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62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Attribute Ranges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Priority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9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</a:rPr>
                        <a:t>Geographic Coverage</a:t>
                      </a:r>
                      <a:endParaRPr sz="130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Global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1</a:t>
                      </a:r>
                      <a:endParaRPr sz="1300"/>
                    </a:p>
                  </a:txBody>
                  <a:tcPr marL="91425" marR="91425"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</a:rPr>
                        <a:t>Horizontal Density ((100 km)-2)</a:t>
                      </a:r>
                      <a:endParaRPr sz="130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NA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0</a:t>
                      </a:r>
                      <a:endParaRPr sz="1300"/>
                    </a:p>
                  </a:txBody>
                  <a:tcPr marL="91425" marR="91425" marT="45700" marB="457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44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</a:rPr>
                        <a:t>Horizontal Resolution (km)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</a:rPr>
                        <a:t>[100,50,1]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</a:rPr>
                        <a:t>1</a:t>
                      </a:r>
                      <a:endParaRPr sz="130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45700" marB="457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3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Vertical Resolution (d.o.f.)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</a:rPr>
                        <a:t>NA</a:t>
                      </a:r>
                      <a:endParaRPr sz="130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</a:rPr>
                        <a:t>0</a:t>
                      </a:r>
                      <a:endParaRPr sz="130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45700" marB="4570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81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Vertical Extent Bottom (km)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NA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</a:rPr>
                        <a:t>0</a:t>
                      </a:r>
                      <a:endParaRPr sz="130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45700" marB="4570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98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Vertical Extent Top (km)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</a:rPr>
                        <a:t>NA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</a:rPr>
                        <a:t>0</a:t>
                      </a:r>
                      <a:endParaRPr sz="130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45700" marB="4570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81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</a:rPr>
                        <a:t>Temporal Refresh (h)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</a:rPr>
                        <a:t>[12,6,1]</a:t>
                      </a:r>
                      <a:endParaRPr sz="130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1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45700" marB="4570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44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Uncertainty (Error Standard Deviation) (hPa)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</a:rPr>
                        <a:t>[1,1,0.5]</a:t>
                      </a:r>
                      <a:endParaRPr sz="130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</a:rPr>
                        <a:t>1</a:t>
                      </a:r>
                      <a:endParaRPr sz="130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45700" marB="4570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2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Robustness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NA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</a:rPr>
                        <a:t>0</a:t>
                      </a:r>
                      <a:endParaRPr sz="130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45700" marB="4570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3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Latency (h)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</a:rPr>
                        <a:t>[12,6,1]</a:t>
                      </a:r>
                      <a:endParaRPr sz="130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</a:rPr>
                        <a:t>1</a:t>
                      </a:r>
                      <a:endParaRPr sz="130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45700" marB="4570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58" name="Google Shape;158;p21"/>
          <p:cNvSpPr txBox="1">
            <a:spLocks noGrp="1"/>
          </p:cNvSpPr>
          <p:nvPr>
            <p:ph type="title"/>
          </p:nvPr>
        </p:nvSpPr>
        <p:spPr>
          <a:xfrm>
            <a:off x="311700" y="-88375"/>
            <a:ext cx="8520600" cy="5727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1800"/>
              <a:t>Observational Needs for Application: Global NWP</a:t>
            </a:r>
            <a:endParaRPr sz="18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1800"/>
              <a:t>Geophysical Capability: Surface Pressure (hPa)</a:t>
            </a:r>
            <a:endParaRPr sz="1800"/>
          </a:p>
        </p:txBody>
      </p:sp>
      <p:sp>
        <p:nvSpPr>
          <p:cNvPr id="159" name="Google Shape;159;p21"/>
          <p:cNvSpPr txBox="1"/>
          <p:nvPr/>
        </p:nvSpPr>
        <p:spPr>
          <a:xfrm>
            <a:off x="730425" y="560600"/>
            <a:ext cx="7332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Attributes Ranges and Priorities</a:t>
            </a:r>
            <a:endParaRPr b="1"/>
          </a:p>
        </p:txBody>
      </p:sp>
      <p:sp>
        <p:nvSpPr>
          <p:cNvPr id="160" name="Google Shape;160;p21"/>
          <p:cNvSpPr txBox="1"/>
          <p:nvPr/>
        </p:nvSpPr>
        <p:spPr>
          <a:xfrm>
            <a:off x="422550" y="4447450"/>
            <a:ext cx="68094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*Attribute Ranges: (Minimally Useful, Expected, Maximum Effectiveness)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5" name="Google Shape;165;p22"/>
          <p:cNvGraphicFramePr/>
          <p:nvPr/>
        </p:nvGraphicFramePr>
        <p:xfrm>
          <a:off x="773100" y="9131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{EC4C5ACB-F847-4789-90F9-BA1E85F09A0F}</a:tableStyleId>
              </a:tblPr>
              <a:tblGrid>
                <a:gridCol w="4234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3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1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62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Attribute Ranges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Priority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9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</a:rPr>
                        <a:t>Geographic Coverage</a:t>
                      </a:r>
                      <a:endParaRPr sz="130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Global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1</a:t>
                      </a:r>
                      <a:endParaRPr sz="1300"/>
                    </a:p>
                  </a:txBody>
                  <a:tcPr marL="91425" marR="91425"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</a:rPr>
                        <a:t>Horizontal Density ((100 km)-2)</a:t>
                      </a:r>
                      <a:endParaRPr sz="130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NA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0</a:t>
                      </a:r>
                      <a:endParaRPr sz="1300"/>
                    </a:p>
                  </a:txBody>
                  <a:tcPr marL="91425" marR="91425" marT="45700" marB="457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44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</a:rPr>
                        <a:t>Horizontal Resolution (km)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</a:rPr>
                        <a:t>[100,50,1]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1</a:t>
                      </a:r>
                      <a:endParaRPr sz="1300"/>
                    </a:p>
                  </a:txBody>
                  <a:tcPr marL="91425" marR="91425" marT="45700" marB="457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3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Vertical Resolution (d.o.f.)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[2,10,33]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1</a:t>
                      </a:r>
                      <a:endParaRPr sz="1300"/>
                    </a:p>
                  </a:txBody>
                  <a:tcPr marL="91425" marR="91425" marT="45700" marB="4570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81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Vertical Extent Bottom (km)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NA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0</a:t>
                      </a:r>
                      <a:endParaRPr sz="1300"/>
                    </a:p>
                  </a:txBody>
                  <a:tcPr marL="91425" marR="91425" marT="45700" marB="4570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98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Vertical Extent Top (km)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</a:rPr>
                        <a:t>NA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0</a:t>
                      </a:r>
                      <a:endParaRPr sz="1300"/>
                    </a:p>
                  </a:txBody>
                  <a:tcPr marL="91425" marR="91425" marT="45700" marB="4570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81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</a:rPr>
                        <a:t>Temporal Refresh (h)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[12,3,0.5]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1</a:t>
                      </a:r>
                      <a:endParaRPr sz="1300"/>
                    </a:p>
                  </a:txBody>
                  <a:tcPr marL="91425" marR="91425" marT="45700" marB="4570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44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Uncertainty (Error Standard Deviation) (%)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[15,10,5]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1</a:t>
                      </a:r>
                      <a:endParaRPr sz="1300"/>
                    </a:p>
                  </a:txBody>
                  <a:tcPr marL="91425" marR="91425" marT="45700" marB="4570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2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Robustness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NA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0</a:t>
                      </a:r>
                      <a:endParaRPr sz="1300"/>
                    </a:p>
                  </a:txBody>
                  <a:tcPr marL="91425" marR="91425" marT="45700" marB="4570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3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Latency (h)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[3,1,0.25]</a:t>
                      </a:r>
                      <a:endParaRPr sz="130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1</a:t>
                      </a:r>
                      <a:endParaRPr sz="1300"/>
                    </a:p>
                  </a:txBody>
                  <a:tcPr marL="91425" marR="91425" marT="45700" marB="4570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66" name="Google Shape;166;p22"/>
          <p:cNvSpPr txBox="1">
            <a:spLocks noGrp="1"/>
          </p:cNvSpPr>
          <p:nvPr>
            <p:ph type="title"/>
          </p:nvPr>
        </p:nvSpPr>
        <p:spPr>
          <a:xfrm>
            <a:off x="311700" y="-88375"/>
            <a:ext cx="8520600" cy="5727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1800"/>
              <a:t>Observational Needs for Application: Global NWP</a:t>
            </a:r>
            <a:endParaRPr sz="18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1800"/>
              <a:t>Geophysical Capability: Relative Humidity (%)</a:t>
            </a:r>
            <a:endParaRPr sz="1800"/>
          </a:p>
        </p:txBody>
      </p:sp>
      <p:sp>
        <p:nvSpPr>
          <p:cNvPr id="167" name="Google Shape;167;p22"/>
          <p:cNvSpPr txBox="1"/>
          <p:nvPr/>
        </p:nvSpPr>
        <p:spPr>
          <a:xfrm>
            <a:off x="730425" y="560600"/>
            <a:ext cx="7332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Attributes Ranges and Priorities</a:t>
            </a:r>
            <a:endParaRPr b="1"/>
          </a:p>
        </p:txBody>
      </p:sp>
      <p:sp>
        <p:nvSpPr>
          <p:cNvPr id="168" name="Google Shape;168;p22"/>
          <p:cNvSpPr txBox="1"/>
          <p:nvPr/>
        </p:nvSpPr>
        <p:spPr>
          <a:xfrm>
            <a:off x="422550" y="4523650"/>
            <a:ext cx="68094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*Attribute Ranges: (Minimally Useful, Expected, Maximum Effectiveness)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1637</Words>
  <Application>Microsoft Office PowerPoint</Application>
  <PresentationFormat>On-screen Show (16:9)</PresentationFormat>
  <Paragraphs>500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 Assessment of Users Observational Needs SAT Consolidation of Requirements Ranges and Priorities for Global NWP</vt:lpstr>
      <vt:lpstr>Overview</vt:lpstr>
      <vt:lpstr>Content</vt:lpstr>
      <vt:lpstr>Observational Needs for Application: Global NWP</vt:lpstr>
      <vt:lpstr>Observational Needs for Application: Global NWP</vt:lpstr>
      <vt:lpstr>Observational Needs for Application: Global NWP Geophysical Capability: Temperature (K)</vt:lpstr>
      <vt:lpstr>Observational Needs for Application: Global NWP Geophysical Capability: Atmospheric Wind Speed (m/s)</vt:lpstr>
      <vt:lpstr>Observational Needs for Application: Global NWP Geophysical Capability: Surface Pressure (hPa)</vt:lpstr>
      <vt:lpstr>Observational Needs for Application: Global NWP Geophysical Capability: Relative Humidity (%)</vt:lpstr>
      <vt:lpstr>Observational Needs for Application: Global NWP Geophysical Capability: Sea Ice Concentration (%)</vt:lpstr>
      <vt:lpstr>Observational Needs for Application: Global NWP Geophysical Capability: Snow Cover (%)</vt:lpstr>
      <vt:lpstr>Observational Needs for Application: Global NWP Geophysical Capability: Sea Surface Temperature (K)</vt:lpstr>
      <vt:lpstr>Observational Needs for Application: Global NWP Geophysical Capability: Cloud Top Temperature (K)</vt:lpstr>
      <vt:lpstr>Observational Needs for Application: Global NWP Geophysical Capability: Cloud Liquid Water Path (g/m2)</vt:lpstr>
      <vt:lpstr>Observational Needs for Application: Global NWP Geophysical Capability: Normalized Difference Vegetation Index (unitless)</vt:lpstr>
      <vt:lpstr>Observational Needs for Application: Global NWP Geophysical Capability: Soil Moisture (m3/m3)</vt:lpstr>
      <vt:lpstr>Observational Needs for Application: Global NWP Geophysical Capability: Snow Water Equivalent (cm)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Assessment of Users Observational Needs SAT Consolidation of Requirements Ranges and Priorities for Global NWP</dc:title>
  <dc:creator>Roderick Cardenas</dc:creator>
  <cp:lastModifiedBy>Roderick Cardenas</cp:lastModifiedBy>
  <cp:revision>1</cp:revision>
  <dcterms:modified xsi:type="dcterms:W3CDTF">2021-10-07T15:22:45Z</dcterms:modified>
</cp:coreProperties>
</file>