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EB7405A-9FA0-4252-9683-AF5A5BA0E75A}">
  <a:tblStyle styleId="{7EB7405A-9FA0-4252-9683-AF5A5BA0E7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4F02E2EC-BB21-4551-93BA-E782FFB71654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edfd19af2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edfd19af2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0602ffcc37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10602ffcc37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[2, 5] - 2 responses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0602ffcc37_0_3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10602ffcc37_0_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[0.1, 1, 2]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0602ffcc37_0_3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0602ffcc37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[2, 25] - 2 responses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0602ffcc37_0_3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10602ffcc37_0_3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[2, 5] - 2 responses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0602ffcc37_0_3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0602ffcc37_0_3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[0.1, 2] - 2 responses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0602ffcc37_0_3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10602ffcc37_0_3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[0.25, 1, 2]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0602ffcc37_0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10602ffcc37_0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[1, 2] - 2 responses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097bb95bb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1097bb95bb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0602ffcc37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10602ffcc3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vertical stratification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10602ffcc37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10602ffcc37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vertical stratification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dfd19af21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edfd19af21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UPDATE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f5521ebef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f5521ebef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0602ffcc37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10602ffcc37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dfd19af21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edfd19af21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UPDATE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efde819949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efde81994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Survey priority scale was 1-5.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5= 1.0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4=0.8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3=0.6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2=0.4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1=0.2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0602ffcc3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0602ffcc3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[2, 5, 10]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0602ffcc37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0602ffcc3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[2, 5] - 2 responses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[2, 5] - 2 responses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0602ffcc3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0602ffcc3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Uncertainty (%) [0.1, 1, 2]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f6b0b86b2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f6b0b86b2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Uncertainty (%) [0.5, 2] - 2 responses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36" name="Google Shape;36;p2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7" name="Google Shape;37;p2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2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/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1" type="body"/>
          </p:nvPr>
        </p:nvSpPr>
        <p:spPr>
          <a:xfrm rot="5400000">
            <a:off x="2718900" y="-1163586"/>
            <a:ext cx="3706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3" name="Google Shape;93;p11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1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5" name="Google Shape;95;p11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12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2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0" name="Google Shape;100;p12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1" name="Google Shape;101;p12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rtl="0">
              <a:spcBef>
                <a:spcPts val="800"/>
              </a:spcBef>
              <a:spcAft>
                <a:spcPts val="0"/>
              </a:spcAft>
              <a:buSzPts val="2100"/>
              <a:buChar char="•"/>
              <a:defRPr/>
            </a:lvl1pPr>
            <a:lvl2pPr indent="-342900" lvl="1" marL="914400" rtl="0"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2pPr>
            <a:lvl3pPr indent="-323850" lvl="2" marL="1371600" rtl="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/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" type="body"/>
          </p:nvPr>
        </p:nvSpPr>
        <p:spPr>
          <a:xfrm>
            <a:off x="628650" y="926664"/>
            <a:ext cx="7886700" cy="37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Google Shape;42;p3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Google Shape;43;p3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Google Shape;44;p3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" type="body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4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0" name="Google Shape;50;p4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"/>
          <p:cNvSpPr txBox="1"/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5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7" name="Google Shape;57;p5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 txBox="1"/>
          <p:nvPr>
            <p:ph type="title"/>
          </p:nvPr>
        </p:nvSpPr>
        <p:spPr>
          <a:xfrm>
            <a:off x="629841" y="30004"/>
            <a:ext cx="7886700" cy="64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" type="body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1" name="Google Shape;61;p6"/>
          <p:cNvSpPr txBox="1"/>
          <p:nvPr>
            <p:ph idx="2" type="body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2" name="Google Shape;62;p6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3" name="Google Shape;63;p6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4" name="Google Shape;64;p6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6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"/>
          <p:cNvSpPr txBox="1"/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7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7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7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8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8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9"/>
          <p:cNvSpPr txBox="1"/>
          <p:nvPr>
            <p:ph idx="1" type="body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79" name="Google Shape;79;p9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80" name="Google Shape;80;p9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9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9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0"/>
          <p:cNvSpPr/>
          <p:nvPr>
            <p:ph idx="2" type="pic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0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87" name="Google Shape;87;p10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0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0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6.xml"/><Relationship Id="rId22" Type="http://schemas.openxmlformats.org/officeDocument/2006/relationships/slideLayout" Target="../slideLayouts/slideLayout8.xml"/><Relationship Id="rId21" Type="http://schemas.openxmlformats.org/officeDocument/2006/relationships/slideLayout" Target="../slideLayouts/slideLayout7.xml"/><Relationship Id="rId24" Type="http://schemas.openxmlformats.org/officeDocument/2006/relationships/slideLayout" Target="../slideLayouts/slideLayout10.xml"/><Relationship Id="rId23" Type="http://schemas.openxmlformats.org/officeDocument/2006/relationships/slideLayout" Target="../slideLayouts/slideLayout9.xml"/><Relationship Id="rId1" Type="http://schemas.openxmlformats.org/officeDocument/2006/relationships/hyperlink" Target="http://www.noaa.gov/marine-aviation" TargetMode="External"/><Relationship Id="rId2" Type="http://schemas.openxmlformats.org/officeDocument/2006/relationships/image" Target="../media/image3.png"/><Relationship Id="rId3" Type="http://schemas.openxmlformats.org/officeDocument/2006/relationships/hyperlink" Target="http://www.noaa.gov/research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://www.noaa.gov/oceans-coasts" TargetMode="External"/><Relationship Id="rId26" Type="http://schemas.openxmlformats.org/officeDocument/2006/relationships/slideLayout" Target="../slideLayouts/slideLayout12.xml"/><Relationship Id="rId25" Type="http://schemas.openxmlformats.org/officeDocument/2006/relationships/slideLayout" Target="../slideLayouts/slideLayout11.xml"/><Relationship Id="rId27" Type="http://schemas.openxmlformats.org/officeDocument/2006/relationships/theme" Target="../theme/theme2.xml"/><Relationship Id="rId5" Type="http://schemas.openxmlformats.org/officeDocument/2006/relationships/hyperlink" Target="http://www.noaa.gov/satellites" TargetMode="External"/><Relationship Id="rId6" Type="http://schemas.openxmlformats.org/officeDocument/2006/relationships/image" Target="../media/image7.png"/><Relationship Id="rId7" Type="http://schemas.openxmlformats.org/officeDocument/2006/relationships/hyperlink" Target="http://www.noaa.gov/fisheries" TargetMode="External"/><Relationship Id="rId8" Type="http://schemas.openxmlformats.org/officeDocument/2006/relationships/image" Target="../media/image2.png"/><Relationship Id="rId11" Type="http://schemas.openxmlformats.org/officeDocument/2006/relationships/hyperlink" Target="http://www.noaa.gov/weather" TargetMode="External"/><Relationship Id="rId10" Type="http://schemas.openxmlformats.org/officeDocument/2006/relationships/image" Target="../media/image1.png"/><Relationship Id="rId13" Type="http://schemas.openxmlformats.org/officeDocument/2006/relationships/image" Target="../media/image5.png"/><Relationship Id="rId12" Type="http://schemas.openxmlformats.org/officeDocument/2006/relationships/image" Target="../media/image6.png"/><Relationship Id="rId15" Type="http://schemas.openxmlformats.org/officeDocument/2006/relationships/slideLayout" Target="../slideLayouts/slideLayout1.xml"/><Relationship Id="rId14" Type="http://schemas.openxmlformats.org/officeDocument/2006/relationships/image" Target="../media/image8.png"/><Relationship Id="rId17" Type="http://schemas.openxmlformats.org/officeDocument/2006/relationships/slideLayout" Target="../slideLayouts/slideLayout3.xml"/><Relationship Id="rId16" Type="http://schemas.openxmlformats.org/officeDocument/2006/relationships/slideLayout" Target="../slideLayouts/slideLayout2.xml"/><Relationship Id="rId19" Type="http://schemas.openxmlformats.org/officeDocument/2006/relationships/slideLayout" Target="../slideLayouts/slideLayout5.xml"/><Relationship Id="rId18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300"/>
              <a:buFont typeface="Calibri"/>
              <a:buNone/>
              <a:defRPr b="1" i="0" sz="3300" u="none" cap="none" strike="noStrik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926664"/>
            <a:ext cx="7886700" cy="37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grpSp>
        <p:nvGrpSpPr>
          <p:cNvPr id="8" name="Google Shape;8;p1"/>
          <p:cNvGrpSpPr/>
          <p:nvPr/>
        </p:nvGrpSpPr>
        <p:grpSpPr>
          <a:xfrm>
            <a:off x="-22791" y="-1"/>
            <a:ext cx="354330" cy="5143500"/>
            <a:chOff x="-15240" y="0"/>
            <a:chExt cx="472440" cy="6858000"/>
          </a:xfrm>
        </p:grpSpPr>
        <p:sp>
          <p:nvSpPr>
            <p:cNvPr id="9" name="Google Shape;9;p1"/>
            <p:cNvSpPr/>
            <p:nvPr/>
          </p:nvSpPr>
          <p:spPr>
            <a:xfrm>
              <a:off x="10668" y="0"/>
              <a:ext cx="420600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16002" y="3197352"/>
              <a:ext cx="410100" cy="1069800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acqui.fenner\Desktop\PTT templates\images\noaa icons\noaa_icons-04.png" id="11" name="Google Shape;11;p1">
              <a:hlinkClick r:id="rId1"/>
            </p:cNvPr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-15240" y="5714999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C:\Users\jacqui.fenner\Desktop\PTT templates\images\noaa icons\noaa_icons-05.png" id="12" name="Google Shape;12;p1">
              <a:hlinkClick r:id="rId3"/>
            </p:cNvPr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-15240" y="46482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C:\Users\jacqui.fenner\Desktop\PTT templates\images\noaa icons\noaa_icons-06.png" id="13" name="Google Shape;13;p1">
              <a:hlinkClick r:id="rId5"/>
            </p:cNvPr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-15240" y="35814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C:\Users\jacqui.fenner\Desktop\PTT templates\images\noaa icons\noaa_icons-07.png" id="14" name="Google Shape;14;p1">
              <a:hlinkClick r:id="rId7"/>
            </p:cNvPr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-15240" y="25146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C:\Users\jacqui.fenner\Desktop\PTT templates\images\noaa icons\noaa_icons-08.png" id="15" name="Google Shape;15;p1">
              <a:hlinkClick r:id="rId9"/>
            </p:cNvPr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-15240" y="14478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C:\Users\jacqui.fenner\Desktop\PTT templates\images\noaa icons\noaa_icons-10.png" id="16" name="Google Shape;16;p1">
              <a:hlinkClick r:id="rId11"/>
            </p:cNvPr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-15240" y="3810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7" name="Google Shape;17;p1"/>
            <p:cNvGrpSpPr/>
            <p:nvPr/>
          </p:nvGrpSpPr>
          <p:grpSpPr>
            <a:xfrm>
              <a:off x="15148" y="0"/>
              <a:ext cx="420600" cy="6858000"/>
              <a:chOff x="15148" y="0"/>
              <a:chExt cx="420600" cy="6858000"/>
            </a:xfrm>
          </p:grpSpPr>
          <p:grpSp>
            <p:nvGrpSpPr>
              <p:cNvPr id="18" name="Google Shape;18;p1"/>
              <p:cNvGrpSpPr/>
              <p:nvPr/>
            </p:nvGrpSpPr>
            <p:grpSpPr>
              <a:xfrm>
                <a:off x="15148" y="1066800"/>
                <a:ext cx="420600" cy="5334000"/>
                <a:chOff x="15148" y="1066800"/>
                <a:chExt cx="420600" cy="5334000"/>
              </a:xfrm>
            </p:grpSpPr>
            <p:cxnSp>
              <p:nvCxnSpPr>
                <p:cNvPr id="19" name="Google Shape;19;p1"/>
                <p:cNvCxnSpPr/>
                <p:nvPr/>
              </p:nvCxnSpPr>
              <p:spPr>
                <a:xfrm>
                  <a:off x="15148" y="4267200"/>
                  <a:ext cx="420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" name="Google Shape;20;p1"/>
                <p:cNvCxnSpPr/>
                <p:nvPr/>
              </p:nvCxnSpPr>
              <p:spPr>
                <a:xfrm>
                  <a:off x="15148" y="3200400"/>
                  <a:ext cx="420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" name="Google Shape;21;p1"/>
                <p:cNvCxnSpPr/>
                <p:nvPr/>
              </p:nvCxnSpPr>
              <p:spPr>
                <a:xfrm>
                  <a:off x="15148" y="2133600"/>
                  <a:ext cx="420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" name="Google Shape;22;p1"/>
                <p:cNvCxnSpPr/>
                <p:nvPr/>
              </p:nvCxnSpPr>
              <p:spPr>
                <a:xfrm>
                  <a:off x="15148" y="5334000"/>
                  <a:ext cx="420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" name="Google Shape;23;p1"/>
                <p:cNvCxnSpPr/>
                <p:nvPr/>
              </p:nvCxnSpPr>
              <p:spPr>
                <a:xfrm>
                  <a:off x="15148" y="1066800"/>
                  <a:ext cx="420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" name="Google Shape;24;p1"/>
                <p:cNvCxnSpPr/>
                <p:nvPr/>
              </p:nvCxnSpPr>
              <p:spPr>
                <a:xfrm>
                  <a:off x="15148" y="6400800"/>
                  <a:ext cx="420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25" name="Google Shape;25;p1"/>
              <p:cNvCxnSpPr/>
              <p:nvPr/>
            </p:nvCxnSpPr>
            <p:spPr>
              <a:xfrm>
                <a:off x="431292" y="0"/>
                <a:ext cx="0" cy="6858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1">
                    <a:alpha val="40000"/>
                  </a:schemeClr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26" name="Google Shape;26;p1"/>
          <p:cNvSpPr/>
          <p:nvPr/>
        </p:nvSpPr>
        <p:spPr>
          <a:xfrm>
            <a:off x="0" y="4800600"/>
            <a:ext cx="9144000" cy="342900"/>
          </a:xfrm>
          <a:custGeom>
            <a:rect b="b" l="l" r="r" t="t"/>
            <a:pathLst>
              <a:path extrusionOk="0" h="457200" w="9144000">
                <a:moveTo>
                  <a:pt x="0" y="457199"/>
                </a:moveTo>
                <a:lnTo>
                  <a:pt x="9144000" y="457199"/>
                </a:lnTo>
                <a:lnTo>
                  <a:pt x="9144000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D5F5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22651" y="4889565"/>
            <a:ext cx="252300" cy="205800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349395" y="4889565"/>
            <a:ext cx="237600" cy="202200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 txBox="1"/>
          <p:nvPr>
            <p:ph idx="11" type="ftr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1"/>
          <p:cNvSpPr txBox="1"/>
          <p:nvPr>
            <p:ph idx="12" type="sldNum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" name="Google Shape;31;p1"/>
          <p:cNvSpPr txBox="1"/>
          <p:nvPr>
            <p:ph idx="10" type="dt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1"/>
          <p:cNvSpPr/>
          <p:nvPr/>
        </p:nvSpPr>
        <p:spPr>
          <a:xfrm rot="-2539380">
            <a:off x="1816325" y="1962148"/>
            <a:ext cx="5511624" cy="121950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888888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0000">
                    <a:alpha val="25279"/>
                  </a:srgbClr>
                </a:solidFill>
                <a:latin typeface="Arial"/>
              </a:rPr>
              <a:t>DRAFT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5"/>
    <p:sldLayoutId id="2147483649" r:id="rId16"/>
    <p:sldLayoutId id="2147483650" r:id="rId17"/>
    <p:sldLayoutId id="2147483651" r:id="rId18"/>
    <p:sldLayoutId id="2147483652" r:id="rId19"/>
    <p:sldLayoutId id="2147483653" r:id="rId20"/>
    <p:sldLayoutId id="2147483654" r:id="rId21"/>
    <p:sldLayoutId id="2147483655" r:id="rId22"/>
    <p:sldLayoutId id="2147483656" r:id="rId23"/>
    <p:sldLayoutId id="2147483657" r:id="rId24"/>
    <p:sldLayoutId id="2147483658" r:id="rId25"/>
    <p:sldLayoutId id="2147483659" r:id="rId2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/>
          <p:nvPr>
            <p:ph type="ctrTitle"/>
          </p:nvPr>
        </p:nvSpPr>
        <p:spPr>
          <a:xfrm>
            <a:off x="1143000" y="1146575"/>
            <a:ext cx="6858000" cy="2012100"/>
          </a:xfrm>
          <a:prstGeom prst="rect">
            <a:avLst/>
          </a:prstGeom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98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680"/>
              <a:t>Assessment of Users Observational Needs</a:t>
            </a:r>
            <a:endParaRPr sz="468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80"/>
              <a:t>SAT Consolidation of Requirements Ranges and Priorities for Nowcasting: Fire Monitoring (Wild and Urban)</a:t>
            </a:r>
            <a:endParaRPr sz="3480"/>
          </a:p>
        </p:txBody>
      </p:sp>
      <p:sp>
        <p:nvSpPr>
          <p:cNvPr id="111" name="Google Shape;111;p14"/>
          <p:cNvSpPr txBox="1"/>
          <p:nvPr>
            <p:ph idx="1" type="subTitle"/>
          </p:nvPr>
        </p:nvSpPr>
        <p:spPr>
          <a:xfrm>
            <a:off x="1143000" y="3158675"/>
            <a:ext cx="6858000" cy="1089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605"/>
              <a:buNone/>
            </a:pPr>
            <a:r>
              <a:rPr lang="en" sz="1740"/>
              <a:t>Jordan Gerth, Lead</a:t>
            </a:r>
            <a:endParaRPr sz="174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3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Smoke (evaluated at night) (unitless)</a:t>
            </a:r>
            <a:endParaRPr sz="1800"/>
          </a:p>
        </p:txBody>
      </p:sp>
      <p:sp>
        <p:nvSpPr>
          <p:cNvPr id="171" name="Google Shape;171;p23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72" name="Google Shape;172;p23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469400"/>
                <a:gridCol w="142717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[0.25, 0.5, 2]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 m, 5 m, 0.5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 m, 2.4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[0.1, 0.25, 0.5]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Aerosol Layer Height (km)</a:t>
            </a:r>
            <a:endParaRPr sz="1800"/>
          </a:p>
        </p:txBody>
      </p:sp>
      <p:sp>
        <p:nvSpPr>
          <p:cNvPr id="178" name="Google Shape;178;p24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79" name="Google Shape;179;p24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469400"/>
                <a:gridCol w="142717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[0.5, 1, 2]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[2.4 m, 5 m, 1 h] 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 m, 2.4 m, 3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[0.1, 0.5, 1]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Fire Radiative Power (MW/km2)</a:t>
            </a:r>
            <a:endParaRPr sz="1800"/>
          </a:p>
        </p:txBody>
      </p:sp>
      <p:sp>
        <p:nvSpPr>
          <p:cNvPr id="185" name="Google Shape;185;p25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86" name="Google Shape;186;p25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542250"/>
                <a:gridCol w="135432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[0.25, 0.5, 1]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 m, 5 m, 0.5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 m, 2.4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0-3.5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9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Normalized Difference Vegetation Index (unitless)</a:t>
            </a:r>
            <a:endParaRPr sz="1800"/>
          </a:p>
        </p:txBody>
      </p:sp>
      <p:sp>
        <p:nvSpPr>
          <p:cNvPr id="192" name="Google Shape;192;p26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93" name="Google Shape;193;p26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469400"/>
                <a:gridCol w="142717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[0.5, 1, 10]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[2.4 m, 5 m, 6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[1.8 m, 10 m, 3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0-1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4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7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Soil Moisture: Surface Wetness (m3/m3)</a:t>
            </a:r>
            <a:endParaRPr sz="1800"/>
          </a:p>
        </p:txBody>
      </p:sp>
      <p:sp>
        <p:nvSpPr>
          <p:cNvPr id="199" name="Google Shape;199;p27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200" name="Google Shape;200;p27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469400"/>
                <a:gridCol w="142717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[0.25, 1, 4]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[2.4 m, 5 m, 6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[1.8 m, 10 m, 3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8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Fire Size (km)</a:t>
            </a:r>
            <a:endParaRPr sz="1800"/>
          </a:p>
        </p:txBody>
      </p:sp>
      <p:sp>
        <p:nvSpPr>
          <p:cNvPr id="206" name="Google Shape;206;p28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207" name="Google Shape;207;p28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527675"/>
                <a:gridCol w="1368900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[0.25, 0.5, 1]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 m, 5 m, 0.5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 m, 2.4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9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Land Surface Temperature (K)</a:t>
            </a:r>
            <a:endParaRPr sz="1800"/>
          </a:p>
        </p:txBody>
      </p:sp>
      <p:sp>
        <p:nvSpPr>
          <p:cNvPr id="213" name="Google Shape;213;p29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214" name="Google Shape;214;p29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571400"/>
                <a:gridCol w="132517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[0.5, 1, 2]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[2.4 m, 5 m, 0.5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[1.8 m, 5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210-330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76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Additional Variables Suggested</a:t>
            </a:r>
            <a:endParaRPr/>
          </a:p>
        </p:txBody>
      </p:sp>
      <p:sp>
        <p:nvSpPr>
          <p:cNvPr id="220" name="Google Shape;220;p30"/>
          <p:cNvSpPr txBox="1"/>
          <p:nvPr>
            <p:ph idx="1" type="body"/>
          </p:nvPr>
        </p:nvSpPr>
        <p:spPr>
          <a:xfrm>
            <a:off x="311700" y="1108750"/>
            <a:ext cx="8520600" cy="3416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/>
              <a:t>VPD (Vapor Pressure Deficit)</a:t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/>
              <a:t>Winds</a:t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/>
              <a:t>Smoke Injection Height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1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Observables: Atmosphere</a:t>
            </a:r>
            <a:endParaRPr/>
          </a:p>
        </p:txBody>
      </p:sp>
      <p:graphicFrame>
        <p:nvGraphicFramePr>
          <p:cNvPr id="226" name="Google Shape;226;p31"/>
          <p:cNvGraphicFramePr/>
          <p:nvPr/>
        </p:nvGraphicFramePr>
        <p:xfrm>
          <a:off x="311700" y="5271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2295975"/>
              </a:tblGrid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Wind Speed Profile: Eastward, </a:t>
                      </a: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Mid-Upper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227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Wind Speed Profile: Eastward, 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4253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Wind Speed Profile: Eastward, Upper Troposphere-Lower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Wind Speed Profile: Eastward,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Wind Speed Profile: Northward, </a:t>
                      </a: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Mid-Upper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Wind Speed Profile: Northward, 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Wind Speed Profile: Northward, Upper Troposphere-Lower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Wind Speed Profile: Northward,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Aerosol Concentration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Cloud Cover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Ozone Concentration (Column)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Cloud and Moisture Imagery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Incoming Shortwave Radiation: Surface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7" name="Google Shape;227;p31"/>
          <p:cNvGraphicFramePr/>
          <p:nvPr/>
        </p:nvGraphicFramePr>
        <p:xfrm>
          <a:off x="2619400" y="381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2310075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Air Temperature: Near Surface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081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Air Temperature: Mid-Upper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6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Air Temperature: 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98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Air Temperature: Upper Troposphere-Lower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Air Temperature: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Boundary Layer Depth (based on water vapor)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Carbon Dioxide/CO2:</a:t>
                      </a: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 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16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Dioxide/CO2: Mesosphere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227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Dioxide/CO2: Mid-Upper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546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Dioxide/CO2: Upper Troposphere-Lower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Dioxide/CO2: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67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Dioxide/CO2: Total Column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Dioxide/CO2: Troposphere Column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8" name="Google Shape;228;p31"/>
          <p:cNvGraphicFramePr/>
          <p:nvPr/>
        </p:nvGraphicFramePr>
        <p:xfrm>
          <a:off x="4897000" y="381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2193500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Total Lightning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Specific Humidity, </a:t>
                      </a: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Specific Humidity: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Methane CH4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Carbon Monoxide/CO: </a:t>
                      </a: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Monoxide/CO: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Carbon Monoxide/CO: Troposphere Column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Sulfur Dioxide/SO2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Total Precipitable Water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Aerosol Optical Depth/Thickness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Ozone profile: </a:t>
                      </a: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Ozone profile: Mid-Upper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Ozone profile: Upper Troposphere-Lower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Ozone profile: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9" name="Google Shape;229;p31"/>
          <p:cNvGraphicFramePr/>
          <p:nvPr/>
        </p:nvGraphicFramePr>
        <p:xfrm>
          <a:off x="7090500" y="304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1905000"/>
              </a:tblGrid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Nitrogen Dioxide/NO2:</a:t>
                      </a: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 Free Troposphere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Nitrogen Dioxide/NO2: Mesosphere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Nitrogen Dioxide/NO2: Mid-Upper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Nitrogen Dioxide/NO2: Upper Troposphere-Lower Stratosphere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Nitrogen Dioxide/NO2: Planetary Boundary Layer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Nitrogen Dioxide/NO2: Total Column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Smoke (evaluated at night)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Hydrometer Size and Type (Low Cloud and Fog eval at night)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Aerosol Refractive Index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Effective reflectivity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Aerosol Layer Height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UV Aerosol Index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Formaldehyde/CH2O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Glyoxal/C2H2O2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Isoprene/C5H8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  <p:sp>
        <p:nvSpPr>
          <p:cNvPr id="230" name="Google Shape;230;p31"/>
          <p:cNvSpPr txBox="1"/>
          <p:nvPr/>
        </p:nvSpPr>
        <p:spPr>
          <a:xfrm>
            <a:off x="601300" y="4830825"/>
            <a:ext cx="733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Black: original ASPEN variable    </a:t>
            </a:r>
            <a:r>
              <a:rPr lang="e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Red: suggested new variable</a:t>
            </a:r>
            <a:endParaRPr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31"/>
          <p:cNvSpPr/>
          <p:nvPr/>
        </p:nvSpPr>
        <p:spPr>
          <a:xfrm rot="-2539380">
            <a:off x="1816325" y="1962148"/>
            <a:ext cx="5511624" cy="121950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888888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0000">
                    <a:alpha val="25279"/>
                  </a:srgbClr>
                </a:solidFill>
                <a:latin typeface="Arial"/>
              </a:rPr>
              <a:t>DRAFT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2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670"/>
              <a:t>Observables - Biosphere, Cryosphere, Hydrosphere, Ocean</a:t>
            </a:r>
            <a:endParaRPr sz="2670"/>
          </a:p>
        </p:txBody>
      </p:sp>
      <p:graphicFrame>
        <p:nvGraphicFramePr>
          <p:cNvPr id="237" name="Google Shape;237;p32"/>
          <p:cNvGraphicFramePr/>
          <p:nvPr/>
        </p:nvGraphicFramePr>
        <p:xfrm>
          <a:off x="692700" y="78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2465175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Fire Radiative Power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Flood standing water: Extent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Normalized Difference Vegetation Index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Soil Moisture: Surface Wetness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Land Surface Albedo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Fire Size and Location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Land Surface Temperature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171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Surface Type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171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Surface Pressure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171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Leaf Area Index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8" name="Google Shape;238;p32"/>
          <p:cNvGraphicFramePr/>
          <p:nvPr/>
        </p:nvGraphicFramePr>
        <p:xfrm>
          <a:off x="3675100" y="78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2150275"/>
              </a:tblGrid>
              <a:tr h="178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Cloud Liquid Water Path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178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Rain Rate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Cloud Drop Size (at Cloud Top)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Cloud Top Temperature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Precipitation Rate/Snowfall Rate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Cloud Base Height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9" name="Google Shape;239;p32"/>
          <p:cNvGraphicFramePr/>
          <p:nvPr/>
        </p:nvGraphicFramePr>
        <p:xfrm>
          <a:off x="3675100" y="2027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2150275"/>
              </a:tblGrid>
              <a:tr h="333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Ocean Color: Chlorophyll-a Concentration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Salinity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Sea Surface Height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Sea Surface Temperature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Bathymetry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Wave Height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Global Sea Surface Wind Speed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2022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Global Sea Surface Wind Direction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0" name="Google Shape;240;p32"/>
          <p:cNvGraphicFramePr/>
          <p:nvPr/>
        </p:nvGraphicFramePr>
        <p:xfrm>
          <a:off x="8020650" y="1868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952500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Atmosphere</a:t>
                      </a:r>
                      <a:endParaRPr sz="1000"/>
                    </a:p>
                  </a:txBody>
                  <a:tcPr marT="19050" marB="19050" marR="28575" marL="28575" anchor="b"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1" name="Google Shape;241;p32"/>
          <p:cNvGraphicFramePr/>
          <p:nvPr/>
        </p:nvGraphicFramePr>
        <p:xfrm>
          <a:off x="8020650" y="2027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952500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Biosphere</a:t>
                      </a:r>
                      <a:endParaRPr sz="1000"/>
                    </a:p>
                  </a:txBody>
                  <a:tcPr marT="19050" marB="19050" marR="28575" marL="28575" anchor="b">
                    <a:solidFill>
                      <a:srgbClr val="F4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2" name="Google Shape;242;p32"/>
          <p:cNvGraphicFramePr/>
          <p:nvPr/>
        </p:nvGraphicFramePr>
        <p:xfrm>
          <a:off x="8020650" y="22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952500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Cryosphere</a:t>
                      </a:r>
                      <a:endParaRPr sz="1000"/>
                    </a:p>
                  </a:txBody>
                  <a:tcPr marT="19050" marB="19050" marR="28575" marL="28575" anchor="b"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Hydrosphere</a:t>
                      </a:r>
                      <a:endParaRPr sz="1000"/>
                    </a:p>
                  </a:txBody>
                  <a:tcPr marT="19050" marB="19050" marR="28575" marL="28575" anchor="b">
                    <a:solidFill>
                      <a:srgbClr val="FFF2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3" name="Google Shape;243;p32"/>
          <p:cNvGraphicFramePr/>
          <p:nvPr/>
        </p:nvGraphicFramePr>
        <p:xfrm>
          <a:off x="8020650" y="2636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952500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Ocean</a:t>
                      </a:r>
                      <a:endParaRPr sz="1000"/>
                    </a:p>
                  </a:txBody>
                  <a:tcPr marT="19050" marB="19050" marR="28575" marL="28575" anchor="b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244" name="Google Shape;244;p32"/>
          <p:cNvSpPr txBox="1"/>
          <p:nvPr/>
        </p:nvSpPr>
        <p:spPr>
          <a:xfrm>
            <a:off x="7705025" y="3303725"/>
            <a:ext cx="1537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Note: Space Weather Observables are not included in this chart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45" name="Google Shape;245;p32"/>
          <p:cNvGraphicFramePr/>
          <p:nvPr/>
        </p:nvGraphicFramePr>
        <p:xfrm>
          <a:off x="692700" y="2884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2465175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Sea Ice Age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Sea Ice Concentration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Snow Water Equivalent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Ice Surface Temperature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Snow Cover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Snow Depth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Snow Grain Size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Sea Ice Motion, Local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</a:tbl>
          </a:graphicData>
        </a:graphic>
      </p:graphicFrame>
      <p:sp>
        <p:nvSpPr>
          <p:cNvPr id="246" name="Google Shape;246;p32"/>
          <p:cNvSpPr txBox="1"/>
          <p:nvPr/>
        </p:nvSpPr>
        <p:spPr>
          <a:xfrm>
            <a:off x="601300" y="4830825"/>
            <a:ext cx="733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Black: original ASPEN variable    </a:t>
            </a:r>
            <a:r>
              <a:rPr lang="e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Red: suggested new variable</a:t>
            </a:r>
            <a:endParaRPr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32"/>
          <p:cNvSpPr/>
          <p:nvPr/>
        </p:nvSpPr>
        <p:spPr>
          <a:xfrm rot="-2539380">
            <a:off x="1816325" y="1962148"/>
            <a:ext cx="5511624" cy="121950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888888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0000">
                    <a:alpha val="25279"/>
                  </a:srgbClr>
                </a:solidFill>
                <a:latin typeface="Arial"/>
              </a:rPr>
              <a:t>DRAFT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117" name="Google Shape;11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 fontScale="92500" lnSpcReduction="20000"/>
          </a:bodyPr>
          <a:lstStyle/>
          <a:p>
            <a:pPr indent="-35194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Collection of quantitative assessment of priorities and requirements ranges for observational needs specific to application of Nowcasting for Fire Monitoring (Wild and Urban)</a:t>
            </a:r>
            <a:endParaRPr/>
          </a:p>
          <a:p>
            <a:pPr indent="-35194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Collected by SAT subcommittee on Nowcasting</a:t>
            </a:r>
            <a:endParaRPr/>
          </a:p>
          <a:p>
            <a:pPr indent="-35194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To be reviewed by General SAT discussion</a:t>
            </a:r>
            <a:endParaRPr/>
          </a:p>
          <a:p>
            <a:pPr indent="-35194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Purpose is to consolidate requirements ranges and priorities from users’ perspective</a:t>
            </a:r>
            <a:endParaRPr/>
          </a:p>
          <a:p>
            <a:pPr indent="-35194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Specific to current Fire Monitoring needs</a:t>
            </a:r>
            <a:endParaRPr/>
          </a:p>
          <a:p>
            <a:pPr indent="-35194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Contributors include SAT participants from the NOAA users, non-NOAA federal agency users, research community, academia, and private sector</a:t>
            </a:r>
            <a:endParaRPr/>
          </a:p>
          <a:p>
            <a:pPr indent="-35194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The ultimate goal is to use these observational needs as inputs to assess the actual relevant requirements that NOAA adopt for the architecture design and evolution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3"/>
          <p:cNvSpPr txBox="1"/>
          <p:nvPr>
            <p:ph type="title"/>
          </p:nvPr>
        </p:nvSpPr>
        <p:spPr>
          <a:xfrm>
            <a:off x="311700" y="-121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Attributes (original)</a:t>
            </a:r>
            <a:endParaRPr/>
          </a:p>
        </p:txBody>
      </p:sp>
      <p:graphicFrame>
        <p:nvGraphicFramePr>
          <p:cNvPr id="253" name="Google Shape;253;p33"/>
          <p:cNvGraphicFramePr/>
          <p:nvPr/>
        </p:nvGraphicFramePr>
        <p:xfrm>
          <a:off x="436050" y="766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1319650"/>
                <a:gridCol w="1228075"/>
                <a:gridCol w="5928175"/>
              </a:tblGrid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Geographic Coverage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dimensionless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Geographic region observed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39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Horizontal Density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(100 km)-2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Number of observations within swath per (100 km) square region.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Horizontal Resolution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km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GIFOV or ground-projected instantaneous field of view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Temporal Refresh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between observations at a location, i.e, time to observe the geographic coverage region D.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Vertical Extent Bottom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km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Bottom of vertical region observed.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Vertical Extent Top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km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Top of vertical region observed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Vertical Resolution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d.o.f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Independent pieces of information in one GIFOV.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8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Error Standard Deviation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Estimated standard deviation of the errors. This is a composite s.d. over the appropriate subsets or dimensions such as over the vertical domain, over clear and cloudy conditions and over different surface backgrounds.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Validity Range Low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Low value that can be observed.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Validity Range High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High value that can be observed.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Robustness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dimensionless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Number of sources making this observation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9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Continuity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for which the observations can be intercalibrated for climate monitoring purposes.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22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Data Latency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from ‘image taken’ to full relay of data to a ground station.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4"/>
          <p:cNvSpPr txBox="1"/>
          <p:nvPr>
            <p:ph type="title"/>
          </p:nvPr>
        </p:nvSpPr>
        <p:spPr>
          <a:xfrm>
            <a:off x="311700" y="-121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Attributes (new)</a:t>
            </a:r>
            <a:endParaRPr/>
          </a:p>
        </p:txBody>
      </p:sp>
      <p:graphicFrame>
        <p:nvGraphicFramePr>
          <p:cNvPr id="259" name="Google Shape;259;p34"/>
          <p:cNvGraphicFramePr/>
          <p:nvPr/>
        </p:nvGraphicFramePr>
        <p:xfrm>
          <a:off x="436050" y="766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{4F02E2EC-BB21-4551-93BA-E782FFB71654}</a:tableStyleId>
              </a:tblPr>
              <a:tblGrid>
                <a:gridCol w="1669350"/>
                <a:gridCol w="1213500"/>
                <a:gridCol w="5593050"/>
              </a:tblGrid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Geographic Coverage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dimensionless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Geographic region observed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Horizontal Resolution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km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GIFOV or ground-projected instantaneous field of view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Horizontal Scale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km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Temporal Refresh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between observations at a location, i.e, time to observe the geographic coverage region D.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Vertical Resolution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d.o.f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Independent pieces of information in one GIFOV.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6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Precision: Clear, Ocean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Variable 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deviation under clear conditions over ocean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Precision: Clear, Land/Ice/Snow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Variable 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deviation under clear conditions over land/ice/snow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Precision: Cloudy, Ocean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Variable 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deviation under cloudy conditions over ocean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Precision: Cloudy, Land/Ice/Snow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Variable 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deviation under cloudy conditions over land/ice/snow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Validity Range Low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Variable 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Low value that can be observed.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Validity Range High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Variable units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High value that can be observed.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Robustness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dimensionless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Number of sources making this observation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9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Continuity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h</a:t>
                      </a:r>
                      <a:endParaRPr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for which the observations can be intercalibrated for climate monitoring purposes.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22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Data Latency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h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 from ‘image taken’ to full relay of data to a ground station.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Content</a:t>
            </a:r>
            <a:endParaRPr/>
          </a:p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311700" y="695275"/>
            <a:ext cx="8520600" cy="41532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61950" lvl="0" marL="457200" rtl="0" algn="l">
              <a:spcBef>
                <a:spcPts val="800"/>
              </a:spcBef>
              <a:spcAft>
                <a:spcPts val="0"/>
              </a:spcAft>
              <a:buSzPts val="2100"/>
              <a:buChar char="•"/>
            </a:pPr>
            <a:r>
              <a:rPr lang="en"/>
              <a:t>Geophysical Capability Priorities</a:t>
            </a:r>
            <a:endParaRPr/>
          </a:p>
          <a:p>
            <a:pPr indent="-361950" lvl="0" marL="457200" rtl="0" algn="l">
              <a:spcBef>
                <a:spcPts val="800"/>
              </a:spcBef>
              <a:spcAft>
                <a:spcPts val="0"/>
              </a:spcAft>
              <a:buSzPts val="2100"/>
              <a:buChar char="•"/>
            </a:pPr>
            <a:r>
              <a:rPr lang="en"/>
              <a:t>Individual Geophysical Capability Attributes, Ranges, and Priorities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Relative Humidity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Cloud and Moisture Imagery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Aerosol Concentration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Water Vapor: Boundary Layer Depth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Aerosol Optical Depth/Thickness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Smoke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Aerosol Layer Height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Fire Radiative Power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Normalized Difference Vegetation Index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Soil Moisture: Surface Wetness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Fire Size</a:t>
            </a:r>
            <a:endParaRPr/>
          </a:p>
          <a:p>
            <a:pPr indent="-177800" lvl="1" marL="5207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Land Surface Temperature</a:t>
            </a:r>
            <a:endParaRPr/>
          </a:p>
          <a:p>
            <a:pPr indent="0" lvl="0" marL="8636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Observational Needs for Application: Nowcasting - Fire Monitoring</a:t>
            </a:r>
            <a:endParaRPr sz="2000"/>
          </a:p>
        </p:txBody>
      </p:sp>
      <p:graphicFrame>
        <p:nvGraphicFramePr>
          <p:cNvPr id="129" name="Google Shape;129;p17"/>
          <p:cNvGraphicFramePr/>
          <p:nvPr/>
        </p:nvGraphicFramePr>
        <p:xfrm>
          <a:off x="544550" y="73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4570750"/>
                <a:gridCol w="1551925"/>
                <a:gridCol w="1551925"/>
              </a:tblGrid>
              <a:tr h="438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Geophysical Capability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Priority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Uncertainty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2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Relative Humidity</a:t>
                      </a:r>
                      <a:endParaRPr/>
                    </a:p>
                  </a:txBody>
                  <a:tcPr marT="45700" marB="45700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1.0</a:t>
                      </a:r>
                      <a:endParaRPr/>
                    </a:p>
                  </a:txBody>
                  <a:tcPr marT="45700" marB="45700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/>
                </a:tc>
              </a:tr>
              <a:tr h="308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Cloud and Moisture Imagery</a:t>
                      </a:r>
                      <a:endParaRPr/>
                    </a:p>
                  </a:txBody>
                  <a:tcPr marT="45700" marB="45700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0.9</a:t>
                      </a:r>
                      <a:endParaRPr/>
                    </a:p>
                  </a:txBody>
                  <a:tcPr marT="45700" marB="45700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/>
                </a:tc>
              </a:tr>
              <a:tr h="294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Aerosol Concentration</a:t>
                      </a:r>
                      <a:endParaRPr/>
                    </a:p>
                  </a:txBody>
                  <a:tcPr marT="45700" marB="45700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0.5</a:t>
                      </a:r>
                      <a:endParaRPr/>
                    </a:p>
                  </a:txBody>
                  <a:tcPr marT="45700" marB="45700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0.2</a:t>
                      </a:r>
                      <a:endParaRPr/>
                    </a:p>
                  </a:txBody>
                  <a:tcPr marT="45700" marB="45700" marR="91425" marL="91425"/>
                </a:tc>
              </a:tr>
              <a:tr h="32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Water Vapor: Boundary Layer Depth</a:t>
                      </a:r>
                      <a:endParaRPr/>
                    </a:p>
                  </a:txBody>
                  <a:tcPr marT="45700" marB="457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0.8</a:t>
                      </a:r>
                      <a:endParaRPr/>
                    </a:p>
                  </a:txBody>
                  <a:tcPr marT="45700" marB="457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Aerosol Optical Depth/Thickness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0.8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Smoke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0.9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Aerosol Layer Height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0.7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Fire Radiative Power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1.0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Normalized Difference Vegetation Index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0.7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Soil Moisture: Surface Wetness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0.7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Fire Size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0.9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0.1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Land Surface Temperature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0.6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0.2</a:t>
                      </a:r>
                      <a:endParaRPr/>
                    </a:p>
                  </a:txBody>
                  <a:tcPr marT="45700" marB="457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0" name="Google Shape;130;p17"/>
          <p:cNvSpPr txBox="1"/>
          <p:nvPr/>
        </p:nvSpPr>
        <p:spPr>
          <a:xfrm>
            <a:off x="715850" y="264650"/>
            <a:ext cx="733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Geophysical Capability Priorities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Relative Humidity (%)</a:t>
            </a:r>
            <a:endParaRPr sz="1800"/>
          </a:p>
        </p:txBody>
      </p:sp>
      <p:sp>
        <p:nvSpPr>
          <p:cNvPr id="136" name="Google Shape;136;p18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37" name="Google Shape;137;p18"/>
          <p:cNvGraphicFramePr/>
          <p:nvPr/>
        </p:nvGraphicFramePr>
        <p:xfrm>
          <a:off x="3886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527675"/>
                <a:gridCol w="1368900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[0.5, 1, 7]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 m, 5 m, 0.5 h] 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 m, 1.8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[0.1, 0.5, 1] 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0-100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7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Cloud and Moisture Imagery (unitless)</a:t>
            </a:r>
            <a:endParaRPr sz="1800"/>
          </a:p>
        </p:txBody>
      </p:sp>
      <p:sp>
        <p:nvSpPr>
          <p:cNvPr id="143" name="Google Shape;143;p19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44" name="Google Shape;144;p19"/>
          <p:cNvGraphicFramePr/>
          <p:nvPr/>
        </p:nvGraphicFramePr>
        <p:xfrm>
          <a:off x="464888" y="46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527675"/>
                <a:gridCol w="1368900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[0.25, 0.3, 1]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[1 m, 5 m, 0.5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[0.5 m, 1.8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9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0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Aerosol Concentration (%)</a:t>
            </a:r>
            <a:endParaRPr sz="1800"/>
          </a:p>
        </p:txBody>
      </p:sp>
      <p:sp>
        <p:nvSpPr>
          <p:cNvPr id="150" name="Google Shape;150;p20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51" name="Google Shape;151;p20"/>
          <p:cNvGraphicFramePr/>
          <p:nvPr/>
        </p:nvGraphicFramePr>
        <p:xfrm>
          <a:off x="390288" y="42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469400"/>
                <a:gridCol w="142717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[0.5, 1, 2]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[2.4 m, 5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[1.8 m, 2.4 m,1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[0.1, 0.5, 1]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4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Water Vapor: Boundary Layer Depth (km)</a:t>
            </a:r>
            <a:endParaRPr sz="1800"/>
          </a:p>
        </p:txBody>
      </p:sp>
      <p:sp>
        <p:nvSpPr>
          <p:cNvPr id="157" name="Google Shape;157;p21"/>
          <p:cNvSpPr txBox="1"/>
          <p:nvPr/>
        </p:nvSpPr>
        <p:spPr>
          <a:xfrm>
            <a:off x="5749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58" name="Google Shape;158;p21"/>
          <p:cNvGraphicFramePr/>
          <p:nvPr/>
        </p:nvGraphicFramePr>
        <p:xfrm>
          <a:off x="390288" y="42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527675"/>
                <a:gridCol w="1368900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[0.25, 1, 2]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[1 m, 5 m, 0.5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 m, 2.4 m, 3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[0.1, 0.25, 0.5] 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0-3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7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2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800"/>
              <a:t>Observational Needs for Application: Nowcasting - Fire Monitoring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800"/>
              <a:t>Geophysical Capability: Aerosol Optical Depth/Thickness (unitless)</a:t>
            </a:r>
            <a:endParaRPr sz="1800"/>
          </a:p>
        </p:txBody>
      </p:sp>
      <p:sp>
        <p:nvSpPr>
          <p:cNvPr id="164" name="Google Shape;164;p22"/>
          <p:cNvSpPr txBox="1"/>
          <p:nvPr/>
        </p:nvSpPr>
        <p:spPr>
          <a:xfrm>
            <a:off x="651150" y="4828450"/>
            <a:ext cx="68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*Attribute Ranges: (Minimally Useful, Expected, Maximum Effectiveness)</a:t>
            </a:r>
            <a:endParaRPr/>
          </a:p>
        </p:txBody>
      </p:sp>
      <p:graphicFrame>
        <p:nvGraphicFramePr>
          <p:cNvPr id="165" name="Google Shape;165;p22"/>
          <p:cNvGraphicFramePr/>
          <p:nvPr/>
        </p:nvGraphicFramePr>
        <p:xfrm>
          <a:off x="390288" y="42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{7EB7405A-9FA0-4252-9683-AF5A5BA0E75A}</a:tableStyleId>
              </a:tblPr>
              <a:tblGrid>
                <a:gridCol w="3669100"/>
                <a:gridCol w="1469400"/>
                <a:gridCol w="1427175"/>
                <a:gridCol w="1085900"/>
                <a:gridCol w="1027525"/>
              </a:tblGrid>
              <a:tr h="4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Ranges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Attribute Uncertainty</a:t>
                      </a:r>
                      <a:endParaRPr b="1"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Priority Uncertainty</a:t>
                      </a:r>
                      <a:endParaRPr b="1"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Images (T/F)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NA</a:t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Geographic Coverage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CONUS+AK+HI+US Territories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Horizontal Resolution (km)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[0.5, 1, 2]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Horizontal Scale (km)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Temporal Refresh (h)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[2.4 m, 5 m, 1 h]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2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Latency (h)</a:t>
                      </a:r>
                      <a:endParaRPr sz="1300">
                        <a:solidFill>
                          <a:srgbClr val="000000"/>
                        </a:solidFill>
                      </a:endParaRPr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[1.8 m, 5 m, 1 h] 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Vertical Resolution (d.o.f.)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[0.1, 0.5, 1]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8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/>
                        <a:t>Precision: Clear, Ocean (variable units)</a:t>
                      </a:r>
                      <a:endParaRPr sz="1300"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Clear, Land/Ice/Snow (variable units)</a:t>
                      </a:r>
                      <a:endParaRPr sz="1300"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Precision: Cloudy, Ocean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8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Precision: Cloudy, Land/Ice/Snow (variable units)</a:t>
                      </a:r>
                      <a:endParaRPr sz="1300"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00"/>
                          </a:solidFill>
                        </a:rPr>
                        <a:t>TBD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Validity Range: List as Low-High (variable units)</a:t>
                      </a:r>
                      <a:endParaRPr sz="1300"/>
                    </a:p>
                  </a:txBody>
                  <a:tcPr marT="18275" marB="18275" marR="18275" marL="1827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0-1</a:t>
                      </a:r>
                      <a:endParaRPr/>
                    </a:p>
                  </a:txBody>
                  <a:tcPr marT="18275" marB="18275" marR="18275" marL="182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7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4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Continuity (h)</a:t>
                      </a:r>
                      <a:endParaRPr sz="1300"/>
                    </a:p>
                  </a:txBody>
                  <a:tcPr marT="18275" marB="18275" marR="18275" marL="1827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</a:t>
                      </a:r>
                      <a:endParaRPr/>
                    </a:p>
                  </a:txBody>
                  <a:tcPr marT="18275" marB="18275" marR="18275" marL="182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