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EB7405A-9FA0-4252-9683-AF5A5BA0E75A}">
  <a:tblStyle styleId="{7EB7405A-9FA0-4252-9683-AF5A5BA0E7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4F02E2EC-BB21-4551-93BA-E782FFB71654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dfd19af2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dfd19af2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602ffcc3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602ffcc3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602ffcc37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0602ffcc37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[0.1, 1, 2]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602ffcc37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0602ffcc37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25]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602ffcc37_0_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0602ffcc37_0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0602ffcc37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0602ffcc37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[0.1, 2]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0602ffcc37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0602ffcc37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[0.25, 1, 2]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0602ffcc37_0_3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0602ffcc37_0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97bb95b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097bb95b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0602ffcc3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0602ffcc3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0602ffcc37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0602ffcc37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dfd19af2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dfd19af2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f5521ebef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f5521ebef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0602ffcc37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0602ffcc37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dfd19af2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dfd19af2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UPDATE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fde81994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fde81994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Survey priority scale was 1-5.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5= 1.0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4=0.8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3=0.6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2=0.4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1=0.2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602ffcc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602ffcc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602ffcc3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0602ffcc3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602ffcc3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0602ffcc3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[0.1, 1, 2]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6b0b86b2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f6b0b86b2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Uncertainty (%) [0.5, 2] - 2 responses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 rot="5400000">
            <a:off x="2718900" y="-1163586"/>
            <a:ext cx="3706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" name="Google Shape;101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29841" y="30004"/>
            <a:ext cx="78867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6.xml"/><Relationship Id="rId22" Type="http://schemas.openxmlformats.org/officeDocument/2006/relationships/slideLayout" Target="../slideLayouts/slideLayout8.xml"/><Relationship Id="rId21" Type="http://schemas.openxmlformats.org/officeDocument/2006/relationships/slideLayout" Target="../slideLayouts/slideLayout7.xml"/><Relationship Id="rId24" Type="http://schemas.openxmlformats.org/officeDocument/2006/relationships/slideLayout" Target="../slideLayouts/slideLayout10.xml"/><Relationship Id="rId23" Type="http://schemas.openxmlformats.org/officeDocument/2006/relationships/slideLayout" Target="../slideLayouts/slideLayout9.xml"/><Relationship Id="rId1" Type="http://schemas.openxmlformats.org/officeDocument/2006/relationships/hyperlink" Target="http://www.noaa.gov/marine-aviation" TargetMode="External"/><Relationship Id="rId2" Type="http://schemas.openxmlformats.org/officeDocument/2006/relationships/image" Target="../media/image3.png"/><Relationship Id="rId3" Type="http://schemas.openxmlformats.org/officeDocument/2006/relationships/hyperlink" Target="http://www.noaa.gov/research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://www.noaa.gov/oceans-coasts" TargetMode="External"/><Relationship Id="rId26" Type="http://schemas.openxmlformats.org/officeDocument/2006/relationships/slideLayout" Target="../slideLayouts/slideLayout12.xml"/><Relationship Id="rId25" Type="http://schemas.openxmlformats.org/officeDocument/2006/relationships/slideLayout" Target="../slideLayouts/slideLayout11.xml"/><Relationship Id="rId27" Type="http://schemas.openxmlformats.org/officeDocument/2006/relationships/theme" Target="../theme/theme2.xml"/><Relationship Id="rId5" Type="http://schemas.openxmlformats.org/officeDocument/2006/relationships/hyperlink" Target="http://www.noaa.gov/satellites" TargetMode="External"/><Relationship Id="rId6" Type="http://schemas.openxmlformats.org/officeDocument/2006/relationships/image" Target="../media/image7.png"/><Relationship Id="rId7" Type="http://schemas.openxmlformats.org/officeDocument/2006/relationships/hyperlink" Target="http://www.noaa.gov/fisheries" TargetMode="External"/><Relationship Id="rId8" Type="http://schemas.openxmlformats.org/officeDocument/2006/relationships/image" Target="../media/image2.png"/><Relationship Id="rId11" Type="http://schemas.openxmlformats.org/officeDocument/2006/relationships/hyperlink" Target="http://www.noaa.gov/weather" TargetMode="External"/><Relationship Id="rId10" Type="http://schemas.openxmlformats.org/officeDocument/2006/relationships/image" Target="../media/image1.png"/><Relationship Id="rId13" Type="http://schemas.openxmlformats.org/officeDocument/2006/relationships/image" Target="../media/image5.png"/><Relationship Id="rId12" Type="http://schemas.openxmlformats.org/officeDocument/2006/relationships/image" Target="../media/image6.png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8.png"/><Relationship Id="rId17" Type="http://schemas.openxmlformats.org/officeDocument/2006/relationships/slideLayout" Target="../slideLayouts/slideLayout3.xml"/><Relationship Id="rId16" Type="http://schemas.openxmlformats.org/officeDocument/2006/relationships/slideLayout" Target="../slideLayouts/slideLayout2.xml"/><Relationship Id="rId19" Type="http://schemas.openxmlformats.org/officeDocument/2006/relationships/slideLayout" Target="../slideLayouts/slideLayout5.xml"/><Relationship Id="rId1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300"/>
              <a:buFont typeface="Calibri"/>
              <a:buNone/>
              <a:defRPr b="1" i="0" sz="33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-22791" y="-1"/>
            <a:ext cx="354330" cy="5143500"/>
            <a:chOff x="-15240" y="0"/>
            <a:chExt cx="472440" cy="6858000"/>
          </a:xfrm>
        </p:grpSpPr>
        <p:sp>
          <p:nvSpPr>
            <p:cNvPr id="9" name="Google Shape;9;p1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6002" y="3197352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11" name="Google Shape;11;p1">
              <a:hlinkClick r:id="rId1"/>
            </p:cNvPr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12" name="Google Shape;12;p1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13" name="Google Shape;13;p1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14" name="Google Shape;14;p1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15" name="Google Shape;15;p1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16" name="Google Shape;16;p1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Google Shape;17;p1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18" name="Google Shape;18;p1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19" name="Google Shape;19;p1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0" name="Google Shape;20;p1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2" name="Google Shape;22;p1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3" name="Google Shape;23;p1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4" name="Google Shape;24;p1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5" name="Google Shape;25;p1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26" name="Google Shape;26;p1"/>
          <p:cNvSpPr/>
          <p:nvPr/>
        </p:nvSpPr>
        <p:spPr>
          <a:xfrm>
            <a:off x="0" y="4800600"/>
            <a:ext cx="9144000" cy="342900"/>
          </a:xfrm>
          <a:custGeom>
            <a:rect b="b" l="l" r="r" t="t"/>
            <a:pathLst>
              <a:path extrusionOk="0" h="457200" w="914400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22651" y="4889565"/>
            <a:ext cx="252300" cy="205800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349395" y="4889565"/>
            <a:ext cx="237600" cy="202200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1"/>
          <p:cNvSpPr/>
          <p:nvPr/>
        </p:nvSpPr>
        <p:spPr>
          <a:xfrm rot="-2539380">
            <a:off x="1816325" y="1962148"/>
            <a:ext cx="5511624" cy="121950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5279"/>
                  </a:srgbClr>
                </a:solidFill>
                <a:latin typeface="Arial"/>
              </a:rPr>
              <a:t>DRAFT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5"/>
    <p:sldLayoutId id="2147483649" r:id="rId16"/>
    <p:sldLayoutId id="2147483650" r:id="rId17"/>
    <p:sldLayoutId id="2147483651" r:id="rId18"/>
    <p:sldLayoutId id="2147483652" r:id="rId19"/>
    <p:sldLayoutId id="2147483653" r:id="rId20"/>
    <p:sldLayoutId id="2147483654" r:id="rId21"/>
    <p:sldLayoutId id="2147483655" r:id="rId22"/>
    <p:sldLayoutId id="2147483656" r:id="rId23"/>
    <p:sldLayoutId id="2147483657" r:id="rId24"/>
    <p:sldLayoutId id="2147483658" r:id="rId25"/>
    <p:sldLayoutId id="2147483659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ctrTitle"/>
          </p:nvPr>
        </p:nvSpPr>
        <p:spPr>
          <a:xfrm>
            <a:off x="1143000" y="1146575"/>
            <a:ext cx="6858000" cy="2012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9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680"/>
              <a:t>Assessment of Users Observational Needs</a:t>
            </a:r>
            <a:endParaRPr sz="46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80"/>
              <a:t>SAT Consolidation of Requirements Ranges and Priorities for Nowcasting: Fire Monitoring (Wild and Urban)</a:t>
            </a:r>
            <a:endParaRPr sz="3480"/>
          </a:p>
        </p:txBody>
      </p:sp>
      <p:sp>
        <p:nvSpPr>
          <p:cNvPr id="111" name="Google Shape;111;p14"/>
          <p:cNvSpPr txBox="1"/>
          <p:nvPr>
            <p:ph idx="1" type="subTitle"/>
          </p:nvPr>
        </p:nvSpPr>
        <p:spPr>
          <a:xfrm>
            <a:off x="1143000" y="3158675"/>
            <a:ext cx="6858000" cy="1089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" sz="1740"/>
              <a:t>Jordan Gerth, Lead</a:t>
            </a:r>
            <a:endParaRPr sz="174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Smoke (evaluated at night) (unitless)</a:t>
            </a:r>
            <a:endParaRPr sz="1800"/>
          </a:p>
        </p:txBody>
      </p:sp>
      <p:sp>
        <p:nvSpPr>
          <p:cNvPr id="171" name="Google Shape;171;p23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2" name="Google Shape;172;p23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0.5,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5 m, 0.5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2.4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[0.1, 0.25, 0.5]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Aerosol Layer Height (km)</a:t>
            </a:r>
            <a:endParaRPr sz="1800"/>
          </a:p>
        </p:txBody>
      </p:sp>
      <p:sp>
        <p:nvSpPr>
          <p:cNvPr id="178" name="Google Shape;178;p24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9" name="Google Shape;179;p24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5 m, 1 h] 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2.4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[0.1, 0.5, 1]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Fire Radiative Power (MW/km2)</a:t>
            </a:r>
            <a:endParaRPr sz="1800"/>
          </a:p>
        </p:txBody>
      </p:sp>
      <p:sp>
        <p:nvSpPr>
          <p:cNvPr id="185" name="Google Shape;185;p25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86" name="Google Shape;186;p25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542250"/>
                <a:gridCol w="135432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0.5, 1]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5 m, 0.5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2.4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0-3.5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Normalized Difference Vegetation Index (unitless)</a:t>
            </a:r>
            <a:endParaRPr sz="1800"/>
          </a:p>
        </p:txBody>
      </p:sp>
      <p:sp>
        <p:nvSpPr>
          <p:cNvPr id="192" name="Google Shape;192;p26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93" name="Google Shape;193;p26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5 m, 6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[1.8 m, 10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Soil Moisture: Surface Wetness (m3/m3)</a:t>
            </a:r>
            <a:endParaRPr sz="1800"/>
          </a:p>
        </p:txBody>
      </p:sp>
      <p:sp>
        <p:nvSpPr>
          <p:cNvPr id="199" name="Google Shape;199;p27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0" name="Google Shape;200;p27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4]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5 m, 6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[1.8 m, 10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Fire Size (km)</a:t>
            </a:r>
            <a:endParaRPr sz="1800"/>
          </a:p>
        </p:txBody>
      </p:sp>
      <p:sp>
        <p:nvSpPr>
          <p:cNvPr id="206" name="Google Shape;206;p2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7" name="Google Shape;207;p28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0.5, 1]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5 m, 0.5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2.4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Land Surface Temperature (K)</a:t>
            </a:r>
            <a:endParaRPr sz="1800"/>
          </a:p>
        </p:txBody>
      </p:sp>
      <p:sp>
        <p:nvSpPr>
          <p:cNvPr id="213" name="Google Shape;213;p2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14" name="Google Shape;214;p29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571400"/>
                <a:gridCol w="1325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5 m, 0.5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[1.8 m, 5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210-330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Variables Suggested</a:t>
            </a:r>
            <a:endParaRPr/>
          </a:p>
        </p:txBody>
      </p:sp>
      <p:sp>
        <p:nvSpPr>
          <p:cNvPr id="220" name="Google Shape;220;p30"/>
          <p:cNvSpPr txBox="1"/>
          <p:nvPr>
            <p:ph idx="1" type="body"/>
          </p:nvPr>
        </p:nvSpPr>
        <p:spPr>
          <a:xfrm>
            <a:off x="311700" y="1108750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VPD (Vapor Pressure Deficit)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Winds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Smoke Injection Height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Observables: Atmosphere</a:t>
            </a:r>
            <a:endParaRPr/>
          </a:p>
        </p:txBody>
      </p:sp>
      <p:graphicFrame>
        <p:nvGraphicFramePr>
          <p:cNvPr id="226" name="Google Shape;226;p31"/>
          <p:cNvGraphicFramePr/>
          <p:nvPr/>
        </p:nvGraphicFramePr>
        <p:xfrm>
          <a:off x="311700" y="527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22959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Eastward,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25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Northward,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Concentration (Column)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and Moisture Imagery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Incoming Shortwave Radiation: Surface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Google Shape;227;p31"/>
          <p:cNvGraphicFramePr/>
          <p:nvPr/>
        </p:nvGraphicFramePr>
        <p:xfrm>
          <a:off x="26194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23100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Near Surface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081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9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Boundary Layer Depth (based on water vapor)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Dioxide/CO2: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16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54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7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Google Shape;228;p31"/>
          <p:cNvGraphicFramePr/>
          <p:nvPr/>
        </p:nvGraphicFramePr>
        <p:xfrm>
          <a:off x="48970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2193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Lightning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Specific Humidity,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Specific Humidity: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Methane CH4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Monoxide/CO: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Sulfur Dioxide/SO2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Precipitable Water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Optical Depth/Thickness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profile: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Google Shape;229;p31"/>
          <p:cNvGraphicFramePr/>
          <p:nvPr/>
        </p:nvGraphicFramePr>
        <p:xfrm>
          <a:off x="7090500" y="30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1905000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Nitrogen Dioxide/NO2: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Smoke (evaluated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Hydrometer Size and Type (Low Cloud and Fog eval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Refractive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Effective reflectivity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Layer Height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UV Aerosol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Formaldehyde/CH2O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Glyoxal/C2H2O2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Isoprene/C5H8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230" name="Google Shape;230;p31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1"/>
          <p:cNvSpPr/>
          <p:nvPr/>
        </p:nvSpPr>
        <p:spPr>
          <a:xfrm rot="-2539380">
            <a:off x="1816325" y="1962148"/>
            <a:ext cx="5511624" cy="121950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5279"/>
                  </a:srgbClr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70"/>
              <a:t>Observables - Biosphere, Cryosphere, Hydrosphere, Ocean</a:t>
            </a:r>
            <a:endParaRPr sz="2670"/>
          </a:p>
        </p:txBody>
      </p:sp>
      <p:graphicFrame>
        <p:nvGraphicFramePr>
          <p:cNvPr id="237" name="Google Shape;237;p32"/>
          <p:cNvGraphicFramePr/>
          <p:nvPr/>
        </p:nvGraphicFramePr>
        <p:xfrm>
          <a:off x="6927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Radiative Power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Flood standing water: Extent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Normalized Difference Vegetation Index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Soil Moisture: Surface Wetness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Albedo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Size and Location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Surface Type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Surface Pressure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Leaf Area Index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8" name="Google Shape;238;p32"/>
          <p:cNvGraphicFramePr/>
          <p:nvPr/>
        </p:nvGraphicFramePr>
        <p:xfrm>
          <a:off x="36751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2150275"/>
              </a:tblGrid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Liquid Water Path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Rain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Drop Size (at Cloud Top)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Top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Precipitation Rate/Snowfall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Base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9" name="Google Shape;239;p32"/>
          <p:cNvGraphicFramePr/>
          <p:nvPr/>
        </p:nvGraphicFramePr>
        <p:xfrm>
          <a:off x="367510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21502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Ocean Color: Chlorophyll-a Concentration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Salinity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Bathymetry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Wave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Speed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Direction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0" name="Google Shape;240;p32"/>
          <p:cNvGraphicFramePr/>
          <p:nvPr/>
        </p:nvGraphicFramePr>
        <p:xfrm>
          <a:off x="8020650" y="186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Atmosphere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1" name="Google Shape;241;p32"/>
          <p:cNvGraphicFramePr/>
          <p:nvPr/>
        </p:nvGraphicFramePr>
        <p:xfrm>
          <a:off x="802065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Google Shape;242;p32"/>
          <p:cNvGraphicFramePr/>
          <p:nvPr/>
        </p:nvGraphicFramePr>
        <p:xfrm>
          <a:off x="8020650" y="221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Cryosphere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3" name="Google Shape;243;p32"/>
          <p:cNvGraphicFramePr/>
          <p:nvPr/>
        </p:nvGraphicFramePr>
        <p:xfrm>
          <a:off x="8020650" y="263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Ocean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244" name="Google Shape;244;p32"/>
          <p:cNvSpPr txBox="1"/>
          <p:nvPr/>
        </p:nvSpPr>
        <p:spPr>
          <a:xfrm>
            <a:off x="7705025" y="3303725"/>
            <a:ext cx="1537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Note: Space Weather Observables are not included in this chart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5" name="Google Shape;245;p32"/>
          <p:cNvGraphicFramePr/>
          <p:nvPr/>
        </p:nvGraphicFramePr>
        <p:xfrm>
          <a:off x="692700" y="288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Water Equivalent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Ice Surface Temperature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Depth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Grain Size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Motion, Local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sp>
        <p:nvSpPr>
          <p:cNvPr id="246" name="Google Shape;246;p32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2"/>
          <p:cNvSpPr/>
          <p:nvPr/>
        </p:nvSpPr>
        <p:spPr>
          <a:xfrm rot="-2539380">
            <a:off x="1816325" y="1962148"/>
            <a:ext cx="5511624" cy="121950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25279"/>
                  </a:srgbClr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92500" lnSpcReduction="20000"/>
          </a:bodyPr>
          <a:lstStyle/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Collection of quantitative assessment of priorities and requirements ranges for observational needs specific to application of Nowcasting for Fire Monitoring (Wild and Urban)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Collected by SAT subcommittee on Nowcasting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To be reviewed by General SAT discussion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Purpose is to consolidate requirements ranges and priorities from users’ perspective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Specific to current Fire Monitoring needs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Contributors include SAT participants from the NOAA users, non-NOAA federal agency users, research community, academia, and private sector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The ultimate goal is to use these observational needs as inputs to assess the actual relevant requirements that NOAA adopt for the architecture design and evolution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(original)</a:t>
            </a:r>
            <a:endParaRPr/>
          </a:p>
        </p:txBody>
      </p:sp>
      <p:graphicFrame>
        <p:nvGraphicFramePr>
          <p:cNvPr id="253" name="Google Shape;253;p33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1319650"/>
                <a:gridCol w="1228075"/>
                <a:gridCol w="5928175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Density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(100 km)-2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observations within swath per (100 km) square region.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Bottom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Bottom of vertical region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Top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 of vertical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Error Standard Deviation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Estimated standard deviation of the errors. This is a composite s.d. over the appropriate subsets or dimensions such as over the vertical domain, over clear and cloudy conditions and over different surface backgrounds.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(new)</a:t>
            </a:r>
            <a:endParaRPr/>
          </a:p>
        </p:txBody>
      </p:sp>
      <p:graphicFrame>
        <p:nvGraphicFramePr>
          <p:cNvPr id="259" name="Google Shape;259;p34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{4F02E2EC-BB21-4551-93BA-E782FFB71654}</a:tableStyleId>
              </a:tblPr>
              <a:tblGrid>
                <a:gridCol w="1669350"/>
                <a:gridCol w="1213500"/>
                <a:gridCol w="5593050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Scale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</a:t>
                      </a:r>
                      <a:endParaRPr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</a:t>
            </a:r>
            <a:endParaRPr/>
          </a:p>
        </p:txBody>
      </p:sp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311700" y="695275"/>
            <a:ext cx="8520600" cy="4153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Geophysical Capability Priorities</a:t>
            </a:r>
            <a:endParaRPr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Individual Geophysical Capability Attributes, Ranges, and Priorities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Relative Humidity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and Moisture Imagery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Aerosol Concentration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Water Vapor: Boundary Layer Depth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Aerosol Optical Depth/Thickness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Smoke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Aerosol Layer Height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Fire Radiative Power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Normalized Difference Vegetation Index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Soil Moisture: Surface Wetness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Fire Size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Land Surface Temperature</a:t>
            </a:r>
            <a:endParaRPr/>
          </a:p>
          <a:p>
            <a:pPr indent="0" lvl="0" marL="8636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Observational Needs for Application: Nowcasting - Fire Monitoring</a:t>
            </a:r>
            <a:endParaRPr sz="2000"/>
          </a:p>
        </p:txBody>
      </p:sp>
      <p:graphicFrame>
        <p:nvGraphicFramePr>
          <p:cNvPr id="129" name="Google Shape;129;p17"/>
          <p:cNvGraphicFramePr/>
          <p:nvPr/>
        </p:nvGraphicFramePr>
        <p:xfrm>
          <a:off x="544550" y="73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4570750"/>
                <a:gridCol w="1551925"/>
                <a:gridCol w="1551925"/>
              </a:tblGrid>
              <a:tr h="438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Geophysical Capability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Priority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Uncertainty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Relative Humidity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08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and Moisture Imagery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Aerosol Concentration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0.5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Water Vapor: Boundary Layer Depth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Aerosol Optical Depth/Thickness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Smoke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Aerosol Layer Height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 Radiative Power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Normalized Difference Vegetation Index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Soil Moisture: Surface Wetness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 Size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Land Surface Temperature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0" name="Google Shape;130;p17"/>
          <p:cNvSpPr txBox="1"/>
          <p:nvPr/>
        </p:nvSpPr>
        <p:spPr>
          <a:xfrm>
            <a:off x="715850" y="26465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Geophysical Capability Priorities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Relative Humidity (%)</a:t>
            </a:r>
            <a:endParaRPr sz="1800"/>
          </a:p>
        </p:txBody>
      </p:sp>
      <p:sp>
        <p:nvSpPr>
          <p:cNvPr id="136" name="Google Shape;136;p1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37" name="Google Shape;137;p18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7]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5 m, 0.5 h] 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1.8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[0.1, 0.5, 1] 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0-100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and Moisture Imagery (unitless)</a:t>
            </a:r>
            <a:endParaRPr sz="1800"/>
          </a:p>
        </p:txBody>
      </p:sp>
      <p:sp>
        <p:nvSpPr>
          <p:cNvPr id="143" name="Google Shape;143;p1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44" name="Google Shape;144;p19"/>
          <p:cNvGraphicFramePr/>
          <p:nvPr/>
        </p:nvGraphicFramePr>
        <p:xfrm>
          <a:off x="4648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[0.25, 0.3, 1]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 m, 5 m, 0.5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[0.5 m, 1.8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Aerosol Concentration (%)</a:t>
            </a:r>
            <a:endParaRPr sz="1800"/>
          </a:p>
        </p:txBody>
      </p:sp>
      <p:sp>
        <p:nvSpPr>
          <p:cNvPr id="150" name="Google Shape;150;p20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1" name="Google Shape;151;p20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5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[1.8 m, 2.4 m,1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[0.1, 0.5, 1]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Water Vapor: Boundary Layer Depth (km)</a:t>
            </a:r>
            <a:endParaRPr sz="1800"/>
          </a:p>
        </p:txBody>
      </p:sp>
      <p:sp>
        <p:nvSpPr>
          <p:cNvPr id="157" name="Google Shape;157;p21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8" name="Google Shape;158;p21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 m, 5 m, 0.5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2.4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[0.1, 0.25, 0.5] 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0-3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Fire Monitoring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Aerosol Optical Depth/Thickness (unitless)</a:t>
            </a:r>
            <a:endParaRPr sz="1800"/>
          </a:p>
        </p:txBody>
      </p:sp>
      <p:sp>
        <p:nvSpPr>
          <p:cNvPr id="164" name="Google Shape;164;p22"/>
          <p:cNvSpPr txBox="1"/>
          <p:nvPr/>
        </p:nvSpPr>
        <p:spPr>
          <a:xfrm>
            <a:off x="6511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65" name="Google Shape;165;p22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{7EB7405A-9FA0-4252-9683-AF5A5BA0E75A}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5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[1.8 m, 5 m, 1 h] 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[0.1, 0.5, 1]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