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F8159C3-3450-4DBB-AF76-27123178A1EB}">
  <a:tblStyle styleId="{BF8159C3-3450-4DBB-AF76-27123178A1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D8C757A2-52F8-4B64-867F-2773C40F29FE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dfd19af2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dfd19af2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5922ffa7d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5922ffa7d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[2] - all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05922ffa7d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05922ffa7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[1,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05922ffa7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05922ffa7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[2]- all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05922ffa7d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05922ffa7d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[0.25,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05922ffa7d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05922ffa7d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5, 10]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05922ffa7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05922ffa7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[0.08, 0.1, 2]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05922ffa7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05922ffa7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[1, 2, 6]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05922ffa7d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05922ffa7d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vertical stratification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05922ffa7d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05922ffa7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vertical stratification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05922ffa7d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05922ffa7d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dfd19af21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dfd19af21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05922ffa7d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05922ffa7d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dfd19af21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dfd19af21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UPDATE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fde81994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fde81994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Survey priority scale was 1-5.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5= 1.0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4=0.8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3=0.6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2=0.4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1=0.2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5922ffa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05922ffa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Uncertainty (%) [2,5,10]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5922ffa7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05922ffa7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[0,2,5]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05922ffa7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05922ffa7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[1,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05922ffa7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05922ffa7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5, 10]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05922ffa7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05922ffa7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5, 10]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 rot="5400000">
            <a:off x="2718900" y="-1163586"/>
            <a:ext cx="37062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indent="-342900" lvl="1" marL="9144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indent="-323850" lvl="2" marL="137160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629841" y="30004"/>
            <a:ext cx="78867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6.xml"/><Relationship Id="rId22" Type="http://schemas.openxmlformats.org/officeDocument/2006/relationships/slideLayout" Target="../slideLayouts/slideLayout8.xml"/><Relationship Id="rId21" Type="http://schemas.openxmlformats.org/officeDocument/2006/relationships/slideLayout" Target="../slideLayouts/slideLayout7.xml"/><Relationship Id="rId24" Type="http://schemas.openxmlformats.org/officeDocument/2006/relationships/slideLayout" Target="../slideLayouts/slideLayout10.xml"/><Relationship Id="rId23" Type="http://schemas.openxmlformats.org/officeDocument/2006/relationships/slideLayout" Target="../slideLayouts/slideLayout9.xml"/><Relationship Id="rId1" Type="http://schemas.openxmlformats.org/officeDocument/2006/relationships/hyperlink" Target="http://www.noaa.gov/marine-aviation" TargetMode="External"/><Relationship Id="rId2" Type="http://schemas.openxmlformats.org/officeDocument/2006/relationships/image" Target="../media/image2.png"/><Relationship Id="rId3" Type="http://schemas.openxmlformats.org/officeDocument/2006/relationships/hyperlink" Target="http://www.noaa.gov/research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://www.noaa.gov/oceans-coasts" TargetMode="External"/><Relationship Id="rId26" Type="http://schemas.openxmlformats.org/officeDocument/2006/relationships/slideLayout" Target="../slideLayouts/slideLayout12.xml"/><Relationship Id="rId25" Type="http://schemas.openxmlformats.org/officeDocument/2006/relationships/slideLayout" Target="../slideLayouts/slideLayout11.xml"/><Relationship Id="rId27" Type="http://schemas.openxmlformats.org/officeDocument/2006/relationships/theme" Target="../theme/theme1.xml"/><Relationship Id="rId5" Type="http://schemas.openxmlformats.org/officeDocument/2006/relationships/hyperlink" Target="http://www.noaa.gov/satellites" TargetMode="External"/><Relationship Id="rId6" Type="http://schemas.openxmlformats.org/officeDocument/2006/relationships/image" Target="../media/image1.png"/><Relationship Id="rId7" Type="http://schemas.openxmlformats.org/officeDocument/2006/relationships/hyperlink" Target="http://www.noaa.gov/fisheries" TargetMode="External"/><Relationship Id="rId8" Type="http://schemas.openxmlformats.org/officeDocument/2006/relationships/image" Target="../media/image3.png"/><Relationship Id="rId11" Type="http://schemas.openxmlformats.org/officeDocument/2006/relationships/hyperlink" Target="http://www.noaa.gov/weather" TargetMode="External"/><Relationship Id="rId10" Type="http://schemas.openxmlformats.org/officeDocument/2006/relationships/image" Target="../media/image5.png"/><Relationship Id="rId13" Type="http://schemas.openxmlformats.org/officeDocument/2006/relationships/image" Target="../media/image7.png"/><Relationship Id="rId12" Type="http://schemas.openxmlformats.org/officeDocument/2006/relationships/image" Target="../media/image4.png"/><Relationship Id="rId15" Type="http://schemas.openxmlformats.org/officeDocument/2006/relationships/slideLayout" Target="../slideLayouts/slideLayout1.xml"/><Relationship Id="rId14" Type="http://schemas.openxmlformats.org/officeDocument/2006/relationships/image" Target="../media/image6.png"/><Relationship Id="rId17" Type="http://schemas.openxmlformats.org/officeDocument/2006/relationships/slideLayout" Target="../slideLayouts/slideLayout3.xml"/><Relationship Id="rId16" Type="http://schemas.openxmlformats.org/officeDocument/2006/relationships/slideLayout" Target="../slideLayouts/slideLayout2.xml"/><Relationship Id="rId19" Type="http://schemas.openxmlformats.org/officeDocument/2006/relationships/slideLayout" Target="../slideLayouts/slideLayout5.xml"/><Relationship Id="rId1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300"/>
              <a:buFont typeface="Calibri"/>
              <a:buNone/>
              <a:defRPr b="1" i="0" sz="3300" u="none" cap="none" strike="noStrik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8" name="Google Shape;8;p1"/>
          <p:cNvGrpSpPr/>
          <p:nvPr/>
        </p:nvGrpSpPr>
        <p:grpSpPr>
          <a:xfrm>
            <a:off x="-22791" y="-1"/>
            <a:ext cx="354330" cy="5143500"/>
            <a:chOff x="-15240" y="0"/>
            <a:chExt cx="472440" cy="6858000"/>
          </a:xfrm>
        </p:grpSpPr>
        <p:sp>
          <p:nvSpPr>
            <p:cNvPr id="9" name="Google Shape;9;p1"/>
            <p:cNvSpPr/>
            <p:nvPr/>
          </p:nvSpPr>
          <p:spPr>
            <a:xfrm>
              <a:off x="10668" y="0"/>
              <a:ext cx="420600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6002" y="3197352"/>
              <a:ext cx="410100" cy="1069800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C:\Users\jacqui.fenner\Desktop\PTT templates\images\noaa icons\noaa_icons-04.png" id="11" name="Google Shape;11;p1">
              <a:hlinkClick r:id="rId1"/>
            </p:cNvPr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5.png" id="12" name="Google Shape;12;p1">
              <a:hlinkClick r:id="rId3"/>
            </p:cNvPr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6.png" id="13" name="Google Shape;13;p1">
              <a:hlinkClick r:id="rId5"/>
            </p:cNvPr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7.png" id="14" name="Google Shape;14;p1">
              <a:hlinkClick r:id="rId7"/>
            </p:cNvPr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8.png" id="15" name="Google Shape;15;p1">
              <a:hlinkClick r:id="rId9"/>
            </p:cNvPr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10.png" id="16" name="Google Shape;16;p1">
              <a:hlinkClick r:id="rId11"/>
            </p:cNvPr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" name="Google Shape;17;p1"/>
            <p:cNvGrpSpPr/>
            <p:nvPr/>
          </p:nvGrpSpPr>
          <p:grpSpPr>
            <a:xfrm>
              <a:off x="15148" y="0"/>
              <a:ext cx="420600" cy="6858000"/>
              <a:chOff x="15148" y="0"/>
              <a:chExt cx="420600" cy="6858000"/>
            </a:xfrm>
          </p:grpSpPr>
          <p:grpSp>
            <p:nvGrpSpPr>
              <p:cNvPr id="18" name="Google Shape;18;p1"/>
              <p:cNvGrpSpPr/>
              <p:nvPr/>
            </p:nvGrpSpPr>
            <p:grpSpPr>
              <a:xfrm>
                <a:off x="15148" y="1066800"/>
                <a:ext cx="420600" cy="5334000"/>
                <a:chOff x="15148" y="1066800"/>
                <a:chExt cx="420600" cy="5334000"/>
              </a:xfrm>
            </p:grpSpPr>
            <p:cxnSp>
              <p:nvCxnSpPr>
                <p:cNvPr id="19" name="Google Shape;19;p1"/>
                <p:cNvCxnSpPr/>
                <p:nvPr/>
              </p:nvCxnSpPr>
              <p:spPr>
                <a:xfrm>
                  <a:off x="15148" y="42672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0" name="Google Shape;20;p1"/>
                <p:cNvCxnSpPr/>
                <p:nvPr/>
              </p:nvCxnSpPr>
              <p:spPr>
                <a:xfrm>
                  <a:off x="15148" y="32004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1" name="Google Shape;21;p1"/>
                <p:cNvCxnSpPr/>
                <p:nvPr/>
              </p:nvCxnSpPr>
              <p:spPr>
                <a:xfrm>
                  <a:off x="15148" y="21336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2" name="Google Shape;22;p1"/>
                <p:cNvCxnSpPr/>
                <p:nvPr/>
              </p:nvCxnSpPr>
              <p:spPr>
                <a:xfrm>
                  <a:off x="15148" y="53340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3" name="Google Shape;23;p1"/>
                <p:cNvCxnSpPr/>
                <p:nvPr/>
              </p:nvCxnSpPr>
              <p:spPr>
                <a:xfrm>
                  <a:off x="15148" y="1066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4" name="Google Shape;24;p1"/>
                <p:cNvCxnSpPr/>
                <p:nvPr/>
              </p:nvCxnSpPr>
              <p:spPr>
                <a:xfrm>
                  <a:off x="15148" y="6400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5" name="Google Shape;25;p1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>
                    <a:alpha val="40000"/>
                  </a:schemeClr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26" name="Google Shape;26;p1"/>
          <p:cNvSpPr/>
          <p:nvPr/>
        </p:nvSpPr>
        <p:spPr>
          <a:xfrm>
            <a:off x="0" y="4800600"/>
            <a:ext cx="9144000" cy="342900"/>
          </a:xfrm>
          <a:custGeom>
            <a:rect b="b" l="l" r="r" t="t"/>
            <a:pathLst>
              <a:path extrusionOk="0" h="457200" w="914400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D5F5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"/>
          <p:cNvSpPr/>
          <p:nvPr/>
        </p:nvSpPr>
        <p:spPr>
          <a:xfrm>
            <a:off x="22651" y="4889565"/>
            <a:ext cx="252300" cy="205800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349395" y="4889565"/>
            <a:ext cx="237600" cy="202200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1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1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1"/>
          <p:cNvSpPr/>
          <p:nvPr/>
        </p:nvSpPr>
        <p:spPr>
          <a:xfrm rot="-2700000">
            <a:off x="1816326" y="1962152"/>
            <a:ext cx="5511616" cy="121950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88888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>
                    <a:alpha val="25840"/>
                  </a:srgbClr>
                </a:solidFill>
                <a:latin typeface="Arial"/>
              </a:rPr>
              <a:t>DRAFT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5"/>
    <p:sldLayoutId id="2147483649" r:id="rId16"/>
    <p:sldLayoutId id="2147483650" r:id="rId17"/>
    <p:sldLayoutId id="2147483651" r:id="rId18"/>
    <p:sldLayoutId id="2147483652" r:id="rId19"/>
    <p:sldLayoutId id="2147483653" r:id="rId20"/>
    <p:sldLayoutId id="2147483654" r:id="rId21"/>
    <p:sldLayoutId id="2147483655" r:id="rId22"/>
    <p:sldLayoutId id="2147483656" r:id="rId23"/>
    <p:sldLayoutId id="2147483657" r:id="rId24"/>
    <p:sldLayoutId id="2147483658" r:id="rId25"/>
    <p:sldLayoutId id="2147483659" r:id="rId2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ctrTitle"/>
          </p:nvPr>
        </p:nvSpPr>
        <p:spPr>
          <a:xfrm>
            <a:off x="1143000" y="1146575"/>
            <a:ext cx="7181700" cy="17907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9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680"/>
              <a:t>Assessment of Users Observational Needs</a:t>
            </a:r>
            <a:endParaRPr sz="46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480"/>
              <a:t>SAT Consolidation of Requirements Ranges and Priorities for Nowcasting - Flood Forecasting</a:t>
            </a:r>
            <a:endParaRPr sz="3480"/>
          </a:p>
        </p:txBody>
      </p:sp>
      <p:sp>
        <p:nvSpPr>
          <p:cNvPr id="111" name="Google Shape;111;p14"/>
          <p:cNvSpPr txBox="1"/>
          <p:nvPr>
            <p:ph idx="1" type="subTitle"/>
          </p:nvPr>
        </p:nvSpPr>
        <p:spPr>
          <a:xfrm>
            <a:off x="1143000" y="3006328"/>
            <a:ext cx="6858000" cy="1241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605"/>
              <a:buNone/>
            </a:pPr>
            <a:r>
              <a:rPr lang="en" sz="1740"/>
              <a:t>Jordan Gerth, Lead</a:t>
            </a:r>
            <a:endParaRPr sz="174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Flood Forecasting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Soil Moisture: Surface Wetness (m3/m3)</a:t>
            </a:r>
            <a:endParaRPr sz="1800"/>
          </a:p>
        </p:txBody>
      </p:sp>
      <p:sp>
        <p:nvSpPr>
          <p:cNvPr id="171" name="Google Shape;171;p23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72" name="Google Shape;172;p23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3]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15 m, 8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 m, 5 m, 1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Flood Forecasting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Land Surface Temperature (K)</a:t>
            </a:r>
            <a:endParaRPr sz="1800"/>
          </a:p>
        </p:txBody>
      </p:sp>
      <p:sp>
        <p:nvSpPr>
          <p:cNvPr id="178" name="Google Shape;178;p24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79" name="Google Shape;179;p24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1,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5 m, 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 m, 5 m, 3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210-330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Flood Forecasting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Surface Type (unitless)</a:t>
            </a:r>
            <a:endParaRPr sz="1800"/>
          </a:p>
        </p:txBody>
      </p:sp>
      <p:sp>
        <p:nvSpPr>
          <p:cNvPr id="185" name="Google Shape;185;p25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86" name="Google Shape;186;p25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5 m, 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 m, 10 m, 3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Flood Forecasting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Snow Water Equivalent (cm)</a:t>
            </a:r>
            <a:endParaRPr sz="1800"/>
          </a:p>
        </p:txBody>
      </p:sp>
      <p:sp>
        <p:nvSpPr>
          <p:cNvPr id="192" name="Google Shape;192;p26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93" name="Google Shape;193;p26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2,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15 m, 8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 m, 10 m, 3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0-20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Flood Forecasting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Snow Cover (%)</a:t>
            </a:r>
            <a:endParaRPr sz="1800"/>
          </a:p>
        </p:txBody>
      </p:sp>
      <p:sp>
        <p:nvSpPr>
          <p:cNvPr id="199" name="Google Shape;199;p27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00" name="Google Shape;200;p27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2,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15 m, 8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 m, 10 m, 3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8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Flood Forecasting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Snow Depth (m)</a:t>
            </a:r>
            <a:endParaRPr sz="1800"/>
          </a:p>
        </p:txBody>
      </p:sp>
      <p:sp>
        <p:nvSpPr>
          <p:cNvPr id="206" name="Google Shape;206;p28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07" name="Google Shape;207;p28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2,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15 m, 8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 m, 10 m, 3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0-20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9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Flood Forecasting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Rain Rate (mm/hr)</a:t>
            </a:r>
            <a:endParaRPr sz="1800"/>
          </a:p>
        </p:txBody>
      </p:sp>
      <p:sp>
        <p:nvSpPr>
          <p:cNvPr id="213" name="Google Shape;213;p29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14" name="Google Shape;214;p29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2]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5 m, 1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2 m, 1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0.5, 1]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0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Observables: Atmosphere</a:t>
            </a:r>
            <a:endParaRPr/>
          </a:p>
        </p:txBody>
      </p:sp>
      <p:graphicFrame>
        <p:nvGraphicFramePr>
          <p:cNvPr id="220" name="Google Shape;220;p30"/>
          <p:cNvGraphicFramePr/>
          <p:nvPr/>
        </p:nvGraphicFramePr>
        <p:xfrm>
          <a:off x="311700" y="527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2295975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Wind Speed Profile: Eastward,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22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25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Wind Speed Profile: Northward,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Concentration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Cloud Cover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Ozone Concentration (Column)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Cloud and Moisture Imagery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Incoming Shortwave Radiation: Surface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1" name="Google Shape;221;p30"/>
          <p:cNvGraphicFramePr/>
          <p:nvPr/>
        </p:nvGraphicFramePr>
        <p:xfrm>
          <a:off x="2619400" y="38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23100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Near Surface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081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9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Boundary Layer Depth (based on water vapor)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Carbon Dioxide/CO2: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16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Mesosphere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54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7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Total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Troposphere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" name="Google Shape;222;p30"/>
          <p:cNvGraphicFramePr/>
          <p:nvPr/>
        </p:nvGraphicFramePr>
        <p:xfrm>
          <a:off x="4897000" y="38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2193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 Lightning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Specific Humidity,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Specific Humidity: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Methane CH4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Carbon Monoxide/CO: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Monoxide/CO: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Monoxide/CO: Troposphere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Sulfur Dioxide/SO2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 Precipitable Water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Optical Depth/Thickness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Ozone profile: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3" name="Google Shape;223;p30"/>
          <p:cNvGraphicFramePr/>
          <p:nvPr/>
        </p:nvGraphicFramePr>
        <p:xfrm>
          <a:off x="7090500" y="30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1905000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Nitrogen Dioxide/NO2: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Mesosphere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Total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Smoke (evaluated at night)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Hydrometer Size and Type (Low Cloud and Fog eval at night)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Refractive Index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Effective reflectivity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Layer Height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UV Aerosol Index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Formaldehyde/CH2O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Glyoxal/C2H2O2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Isoprene/C5H8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sp>
        <p:nvSpPr>
          <p:cNvPr id="224" name="Google Shape;224;p30"/>
          <p:cNvSpPr txBox="1"/>
          <p:nvPr/>
        </p:nvSpPr>
        <p:spPr>
          <a:xfrm>
            <a:off x="601300" y="4830825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Black: original ASPEN variable   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Red: suggested new variable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30"/>
          <p:cNvSpPr/>
          <p:nvPr/>
        </p:nvSpPr>
        <p:spPr>
          <a:xfrm rot="-2700000">
            <a:off x="1816326" y="1962152"/>
            <a:ext cx="5511616" cy="121950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88888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>
                    <a:alpha val="25840"/>
                  </a:srgbClr>
                </a:solidFill>
                <a:latin typeface="Arial"/>
              </a:rPr>
              <a:t>DRAFT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70"/>
              <a:t>Observables - Biosphere, Cryosphere, Hydrosphere, Ocean</a:t>
            </a:r>
            <a:endParaRPr sz="2670"/>
          </a:p>
        </p:txBody>
      </p:sp>
      <p:graphicFrame>
        <p:nvGraphicFramePr>
          <p:cNvPr id="231" name="Google Shape;231;p31"/>
          <p:cNvGraphicFramePr/>
          <p:nvPr/>
        </p:nvGraphicFramePr>
        <p:xfrm>
          <a:off x="692700" y="78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24651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Fire Radiative Power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Flood standing water: Extent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Normalized Difference Vegetation Index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Soil Moisture: Surface Wetness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Land Surface Albedo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Fire Size and Location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Land Surface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Surface Type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Surface Pressure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Leaf Area Index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2" name="Google Shape;232;p31"/>
          <p:cNvGraphicFramePr/>
          <p:nvPr/>
        </p:nvGraphicFramePr>
        <p:xfrm>
          <a:off x="3675100" y="78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2150275"/>
              </a:tblGrid>
              <a:tr h="178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Liquid Water Path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178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Rain Rate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Drop Size (at Cloud Top)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Top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Precipitation Rate/Snowfall Rate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Base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3" name="Google Shape;233;p31"/>
          <p:cNvGraphicFramePr/>
          <p:nvPr/>
        </p:nvGraphicFramePr>
        <p:xfrm>
          <a:off x="3675100" y="2027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2150275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Ocean Color: Chlorophyll-a Concentration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Salinity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Sea Surface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Sea Surface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Bathymetry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Wave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Global Sea Surface Wind Speed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Global Sea Surface Wind Direction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4" name="Google Shape;234;p31"/>
          <p:cNvGraphicFramePr/>
          <p:nvPr/>
        </p:nvGraphicFramePr>
        <p:xfrm>
          <a:off x="8020650" y="1868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Atmosphere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5" name="Google Shape;235;p31"/>
          <p:cNvGraphicFramePr/>
          <p:nvPr/>
        </p:nvGraphicFramePr>
        <p:xfrm>
          <a:off x="8020650" y="2027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Biosphere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6" name="Google Shape;236;p31"/>
          <p:cNvGraphicFramePr/>
          <p:nvPr/>
        </p:nvGraphicFramePr>
        <p:xfrm>
          <a:off x="8020650" y="2217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Cryosphere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Hydrosphere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" name="Google Shape;237;p31"/>
          <p:cNvGraphicFramePr/>
          <p:nvPr/>
        </p:nvGraphicFramePr>
        <p:xfrm>
          <a:off x="8020650" y="2636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Ocean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sp>
        <p:nvSpPr>
          <p:cNvPr id="238" name="Google Shape;238;p31"/>
          <p:cNvSpPr txBox="1"/>
          <p:nvPr/>
        </p:nvSpPr>
        <p:spPr>
          <a:xfrm>
            <a:off x="7705025" y="3303725"/>
            <a:ext cx="1537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Note: Space Weather Observables are not included in this chart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9" name="Google Shape;239;p31"/>
          <p:cNvGraphicFramePr/>
          <p:nvPr/>
        </p:nvGraphicFramePr>
        <p:xfrm>
          <a:off x="692700" y="288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24651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Concentration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Water Equivalent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Ice Surface Temperature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Cover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Depth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Grain Size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Motion, Local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  <p:sp>
        <p:nvSpPr>
          <p:cNvPr id="240" name="Google Shape;240;p31"/>
          <p:cNvSpPr txBox="1"/>
          <p:nvPr/>
        </p:nvSpPr>
        <p:spPr>
          <a:xfrm>
            <a:off x="601300" y="4830825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Black: original ASPEN variable   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Red: suggested new variable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1"/>
          <p:cNvSpPr/>
          <p:nvPr/>
        </p:nvSpPr>
        <p:spPr>
          <a:xfrm rot="-2700000">
            <a:off x="1816326" y="1962152"/>
            <a:ext cx="5511616" cy="121950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88888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>
                    <a:alpha val="25840"/>
                  </a:srgbClr>
                </a:solidFill>
                <a:latin typeface="Arial"/>
              </a:rPr>
              <a:t>DRAFT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2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(original)</a:t>
            </a:r>
            <a:endParaRPr/>
          </a:p>
        </p:txBody>
      </p:sp>
      <p:graphicFrame>
        <p:nvGraphicFramePr>
          <p:cNvPr id="247" name="Google Shape;247;p32"/>
          <p:cNvGraphicFramePr/>
          <p:nvPr/>
        </p:nvGraphicFramePr>
        <p:xfrm>
          <a:off x="436050" y="766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1319650"/>
                <a:gridCol w="1228075"/>
                <a:gridCol w="5928175"/>
              </a:tblGrid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Geographic Coverage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9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Density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(100 km)-2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observations within swath per (100 km) square region.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GIFOV or ground-projected instantaneous field of view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Temporal Refresh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between observations at a location, i.e, time to observe the geographic coverage region 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Extent Bottom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Bottom of vertical region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Extent Top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Top of vertical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d.o.f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pieces of information in one GIFOV.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8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Error Standard Deviation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Estimated standard deviation of the errors. This is a composite s.d. over the appropriate subsets or dimensions such as over the vertical domain, over clear and cloudy conditions and over different surface backgrounds.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Low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Low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High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Robustness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sources making this observation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Continuity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for which the observations can be intercalibrated for climate monitoring purposes.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Data Latency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from ‘image taken’ to full relay of data to a ground station.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117" name="Google Shape;11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fontScale="92500" lnSpcReduction="20000"/>
          </a:bodyPr>
          <a:lstStyle/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Collection of quantitative assessment of priorities and requirements ranges for observational needs specific to application of Nowcasting - Flood Forecasting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Collected by SAT subcommittee on Nowcasting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To be reviewed by General SAT discussion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Purpose is to consolidate requirements ranges and priorities from users’ perspective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Specific to current Nowcasting - Flood Forecasting needs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Contributors include SAT participants from the NOAA users, non-NOAA federal agency users, research community, academia, and private sector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The ultimate goal is to use these observational needs as inputs to assess the actual relevant requirements that NOAA adopt for the architecture design and evolution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(new)</a:t>
            </a:r>
            <a:endParaRPr/>
          </a:p>
        </p:txBody>
      </p:sp>
      <p:graphicFrame>
        <p:nvGraphicFramePr>
          <p:cNvPr id="253" name="Google Shape;253;p33"/>
          <p:cNvGraphicFramePr/>
          <p:nvPr/>
        </p:nvGraphicFramePr>
        <p:xfrm>
          <a:off x="436050" y="766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{D8C757A2-52F8-4B64-867F-2773C40F29FE}</a:tableStyleId>
              </a:tblPr>
              <a:tblGrid>
                <a:gridCol w="1669350"/>
                <a:gridCol w="1213500"/>
                <a:gridCol w="5593050"/>
              </a:tblGrid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Geographic Coverage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GIFOV or ground-projected instantaneous field of view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Scale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Temporal Refresh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between observations at a location, i.e, time to observe the geographic coverage region 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d.o.f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pieces of information in one GIFOV.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Clear, Ocean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clear conditions over ocean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Clear, Land/Ice/Snow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clear conditions over land/ice/snow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Cloudy, Ocean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cloudy conditions over ocean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Cloudy, Land/Ice/Snow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cloudy conditions over land/ice/snow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Low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Low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High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Robustness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sources making this observation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Continuity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</a:t>
                      </a:r>
                      <a:endParaRPr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for which the observations can be intercalibrated for climate monitoring purposes.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Data Latency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from ‘image taken’ to full relay of data to a ground station.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</a:t>
            </a:r>
            <a:endParaRPr/>
          </a:p>
        </p:txBody>
      </p:sp>
      <p:sp>
        <p:nvSpPr>
          <p:cNvPr id="123" name="Google Shape;123;p16"/>
          <p:cNvSpPr txBox="1"/>
          <p:nvPr>
            <p:ph idx="1" type="body"/>
          </p:nvPr>
        </p:nvSpPr>
        <p:spPr>
          <a:xfrm>
            <a:off x="311700" y="695275"/>
            <a:ext cx="8520600" cy="4153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Geophysical Capability Priorities</a:t>
            </a:r>
            <a:endParaRPr/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Individual Geophysical Capability Attributes, Ranges, and Priorities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Relative Humidity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and Moisture Imagery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Total Precipitable Water/Layer Precipitable Water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Hydrometeor Size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Flood Standing Water: Extent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Soil Moisture: Surface Wetness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Land Surface Temperature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Surface Type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Snow Water Equivalent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Snow Cover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Snow Depth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Rain Rate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Observational Needs for Application: Nowcasting - Flood Forecasting</a:t>
            </a:r>
            <a:endParaRPr sz="2000"/>
          </a:p>
        </p:txBody>
      </p:sp>
      <p:graphicFrame>
        <p:nvGraphicFramePr>
          <p:cNvPr id="129" name="Google Shape;129;p17"/>
          <p:cNvGraphicFramePr/>
          <p:nvPr/>
        </p:nvGraphicFramePr>
        <p:xfrm>
          <a:off x="544550" y="73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4570750"/>
                <a:gridCol w="1551925"/>
                <a:gridCol w="1551925"/>
              </a:tblGrid>
              <a:tr h="438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Geophysical Capability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Priority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Uncertainties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Relative Humidity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308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Cloud and Moisture Imagery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29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Total Precipitable Water/Layer Precipitable Water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Hydrometeor Size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Flood Standing Water: Extent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Soil Moisture: Surface Wetness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Land Surface Temperature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0.4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Surface Type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Snow Water Equivalent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Snow Cover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Snow Depth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Rain Rate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0" name="Google Shape;130;p17"/>
          <p:cNvSpPr txBox="1"/>
          <p:nvPr/>
        </p:nvSpPr>
        <p:spPr>
          <a:xfrm>
            <a:off x="715850" y="26465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Geophysical Capability Priorities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Flood Forecasting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Relative Humidity (%)</a:t>
            </a:r>
            <a:endParaRPr sz="1800"/>
          </a:p>
        </p:txBody>
      </p:sp>
      <p:sp>
        <p:nvSpPr>
          <p:cNvPr id="136" name="Google Shape;136;p18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37" name="Google Shape;137;p18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3669100"/>
                <a:gridCol w="1527675"/>
                <a:gridCol w="136890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2,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[10 m, 48 m, 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2.4 m, 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2,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0-100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Flood Forecasting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and Moisture Imagery (unitless)</a:t>
            </a:r>
            <a:endParaRPr sz="1800"/>
          </a:p>
        </p:txBody>
      </p:sp>
      <p:sp>
        <p:nvSpPr>
          <p:cNvPr id="143" name="Google Shape;143;p19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44" name="Google Shape;144;p19"/>
          <p:cNvGraphicFramePr/>
          <p:nvPr/>
        </p:nvGraphicFramePr>
        <p:xfrm>
          <a:off x="4648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3669100"/>
                <a:gridCol w="1527675"/>
                <a:gridCol w="136890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[0.6 m, 2.4 m, 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18 m, 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Flood Forecasting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Total Precipitable Water/Layer Precipitable Water (mm)</a:t>
            </a:r>
            <a:endParaRPr sz="1800"/>
          </a:p>
        </p:txBody>
      </p:sp>
      <p:sp>
        <p:nvSpPr>
          <p:cNvPr id="150" name="Google Shape;150;p20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51" name="Google Shape;151;p20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2,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[2.4 m, 5 m, 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24 m, 1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0.5, 1]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0-70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Flood Forecasting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Hydrometeor Size (%)</a:t>
            </a:r>
            <a:endParaRPr sz="1800"/>
          </a:p>
        </p:txBody>
      </p:sp>
      <p:sp>
        <p:nvSpPr>
          <p:cNvPr id="157" name="Google Shape;157;p21"/>
          <p:cNvSpPr txBox="1"/>
          <p:nvPr/>
        </p:nvSpPr>
        <p:spPr>
          <a:xfrm>
            <a:off x="6511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58" name="Google Shape;158;p21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1, 2]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[2.4 m, 5 m, 2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18 m, 1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Flood Forecasting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Flood Standing Water: Extent (%)</a:t>
            </a:r>
            <a:endParaRPr sz="1800"/>
          </a:p>
        </p:txBody>
      </p:sp>
      <p:sp>
        <p:nvSpPr>
          <p:cNvPr id="164" name="Google Shape;164;p22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65" name="Google Shape;165;p22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{BF8159C3-3450-4DBB-AF76-27123178A1EB}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5 m, 3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[2 m, 48 m, 1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0-100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