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6065552-1C82-426D-95B7-76858EBAE990}">
  <a:tblStyle styleId="{D6065552-1C82-426D-95B7-76858EBAE9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3F9DAF1-5CAB-41BC-A6A5-22A179BEBC1F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fd19af2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fd19af2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5922ffa7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5922ffa7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[1, 2]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5922ffa7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5922ffa7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5922ffa7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5922ffa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[2, 5, 6]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5922ffa7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5922ffa7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[0, 1,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5922ffa7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5922ffa7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05922ffa7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05922ffa7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[0,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5922ffa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5922ffa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Uncertainty (%)</a:t>
            </a:r>
            <a:r>
              <a:rPr lang="en"/>
              <a:t> - [2, 10, 15]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a0d86ab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a0d86ab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5922ffa7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05922ffa7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05922ffa7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05922ffa7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dfd19af2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dfd19af2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05922ffa7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05922ffa7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05922ffa7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05922ffa7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dfd19af2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dfd19af2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UPDATE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fde81994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fde81994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Survey priority scale was 1-5.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5= 1.0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4=0.8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3=0.6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2=0.4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1=0.2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5922ffa7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5922ffa7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5922ffa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5922ffa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[0.125,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5922ffa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5922ffa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5922ffa7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5922ffa7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[0, 0.5,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922ffa7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922ffa7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- [5,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.xml"/><Relationship Id="rId22" Type="http://schemas.openxmlformats.org/officeDocument/2006/relationships/slideLayout" Target="../slideLayouts/slideLayout8.xml"/><Relationship Id="rId21" Type="http://schemas.openxmlformats.org/officeDocument/2006/relationships/slideLayout" Target="../slideLayouts/slideLayout7.xml"/><Relationship Id="rId24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6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12.xml"/><Relationship Id="rId25" Type="http://schemas.openxmlformats.org/officeDocument/2006/relationships/slideLayout" Target="../slideLayouts/slideLayout11.xml"/><Relationship Id="rId27" Type="http://schemas.openxmlformats.org/officeDocument/2006/relationships/theme" Target="../theme/theme1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7.png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3.png"/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2.png"/><Relationship Id="rId17" Type="http://schemas.openxmlformats.org/officeDocument/2006/relationships/slideLayout" Target="../slideLayouts/slideLayout3.xml"/><Relationship Id="rId16" Type="http://schemas.openxmlformats.org/officeDocument/2006/relationships/slideLayout" Target="../slideLayouts/slideLayout2.xml"/><Relationship Id="rId19" Type="http://schemas.openxmlformats.org/officeDocument/2006/relationships/slideLayout" Target="../slideLayouts/slideLayout5.xml"/><Relationship Id="rId1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" name="Google Shape;11;p1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2" name="Google Shape;12;p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3" name="Google Shape;13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4" name="Google Shape;14;p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5" name="Google Shape;15;p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" name="Google Shape;1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rect b="b" l="l" r="r" t="t"/>
            <a:pathLst>
              <a:path extrusionOk="0" h="457200" w="91440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"/>
          <p:cNvSpPr/>
          <p:nvPr/>
        </p:nvSpPr>
        <p:spPr>
          <a:xfrm rot="-2558848">
            <a:off x="1816324" y="1962148"/>
            <a:ext cx="5511622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6400"/>
                  </a:srgbClr>
                </a:solidFill>
                <a:latin typeface="Arial"/>
              </a:rPr>
              <a:t>DRAFT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5"/>
    <p:sldLayoutId id="2147483649" r:id="rId16"/>
    <p:sldLayoutId id="2147483650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ctrTitle"/>
          </p:nvPr>
        </p:nvSpPr>
        <p:spPr>
          <a:xfrm>
            <a:off x="1143000" y="1527575"/>
            <a:ext cx="71817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9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Nowcasting - </a:t>
            </a:r>
            <a:r>
              <a:rPr lang="en" sz="3480"/>
              <a:t>Offshore winds and sea ice, including cyclones</a:t>
            </a:r>
            <a:endParaRPr sz="3480"/>
          </a:p>
        </p:txBody>
      </p:sp>
      <p:sp>
        <p:nvSpPr>
          <p:cNvPr id="111" name="Google Shape;111;p14"/>
          <p:cNvSpPr txBox="1"/>
          <p:nvPr>
            <p:ph idx="1" type="subTitle"/>
          </p:nvPr>
        </p:nvSpPr>
        <p:spPr>
          <a:xfrm>
            <a:off x="1143000" y="3565326"/>
            <a:ext cx="6858000" cy="911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Jordan Gerth, Lead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Ice Surface Temperature (K)</a:t>
            </a:r>
            <a:endParaRPr sz="1800"/>
          </a:p>
        </p:txBody>
      </p:sp>
      <p:sp>
        <p:nvSpPr>
          <p:cNvPr id="171" name="Google Shape;171;p23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2" name="Google Shape;172;p23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50,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6 h,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72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3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230-280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Sea Ice Motion, Local (m/s)</a:t>
            </a:r>
            <a:endParaRPr sz="1800"/>
          </a:p>
        </p:txBody>
      </p:sp>
      <p:sp>
        <p:nvSpPr>
          <p:cNvPr id="178" name="Google Shape;178;p24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9" name="Google Shape;179;p24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3 h, 10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72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Rain Rate (mm/hr)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6511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556825"/>
                <a:gridCol w="133975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15 m, 10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Base Height (km)</a:t>
            </a:r>
            <a:endParaRPr sz="1800"/>
          </a:p>
        </p:txBody>
      </p:sp>
      <p:sp>
        <p:nvSpPr>
          <p:cNvPr id="192" name="Google Shape;192;p26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93" name="Google Shape;193;p26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 h,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1-6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Sea Surface Temperature (K)</a:t>
            </a:r>
            <a:endParaRPr sz="1800"/>
          </a:p>
        </p:txBody>
      </p:sp>
      <p:sp>
        <p:nvSpPr>
          <p:cNvPr id="199" name="Google Shape;199;p27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0" name="Google Shape;200;p27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50,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 h,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270-305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Global Sea Surface Wind Speed (m/s)</a:t>
            </a:r>
            <a:endParaRPr sz="1800"/>
          </a:p>
        </p:txBody>
      </p:sp>
      <p:sp>
        <p:nvSpPr>
          <p:cNvPr id="206" name="Google Shape;206;p2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5,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 h,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72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0-40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Global Sea Surface Wind Direction (deg)</a:t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14" name="Google Shape;214;p2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 h, 10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 h, 4 h, 72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0-360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Additional Variables Suggested</a:t>
            </a:r>
            <a:endParaRPr/>
          </a:p>
        </p:txBody>
      </p:sp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Wave Height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Observables: Atmosphere</a:t>
            </a:r>
            <a:endParaRPr/>
          </a:p>
        </p:txBody>
      </p:sp>
      <p:graphicFrame>
        <p:nvGraphicFramePr>
          <p:cNvPr id="226" name="Google Shape;226;p31"/>
          <p:cNvGraphicFramePr/>
          <p:nvPr/>
        </p:nvGraphicFramePr>
        <p:xfrm>
          <a:off x="311700" y="52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2959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Eastward,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25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Northward,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Concentration (Column)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and Moisture Imagery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Incoming Shortwave Radiation: Surface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Google Shape;227;p31"/>
          <p:cNvGraphicFramePr/>
          <p:nvPr/>
        </p:nvGraphicFramePr>
        <p:xfrm>
          <a:off x="26194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3100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Near Surface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0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9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Boundary Layer Depth (based on water vapor)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Dioxide/CO2: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6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7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Google Shape;228;p31"/>
          <p:cNvGraphicFramePr/>
          <p:nvPr/>
        </p:nvGraphicFramePr>
        <p:xfrm>
          <a:off x="48970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193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Lightning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Humidity,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Specific Humidity: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Methane CH4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Monoxide/CO: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Sulfur Dioxide/SO2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Precipitable Water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Optical Depth/Thickness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profile: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Google Shape;229;p31"/>
          <p:cNvGraphicFramePr/>
          <p:nvPr/>
        </p:nvGraphicFramePr>
        <p:xfrm>
          <a:off x="7090500" y="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1905000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Nitrogen Dioxide/NO2: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Smoke (evaluated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Hydrometer Size and Type (Low Cloud and Fog eval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Refractive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Effective reflectivity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Layer Height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UV Aerosol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Formaldehyde/CH2O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Glyoxal/C2H2O2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Isoprene/C5H8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230" name="Google Shape;230;p31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1"/>
          <p:cNvSpPr/>
          <p:nvPr/>
        </p:nvSpPr>
        <p:spPr>
          <a:xfrm rot="-2558848">
            <a:off x="1816324" y="1962148"/>
            <a:ext cx="5511622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640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70"/>
              <a:t>Observables - Biosphere, Cryosphere, Hydrosphere, Ocean</a:t>
            </a:r>
            <a:endParaRPr sz="2670"/>
          </a:p>
        </p:txBody>
      </p:sp>
      <p:graphicFrame>
        <p:nvGraphicFramePr>
          <p:cNvPr id="237" name="Google Shape;237;p32"/>
          <p:cNvGraphicFramePr/>
          <p:nvPr/>
        </p:nvGraphicFramePr>
        <p:xfrm>
          <a:off x="6927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Radiative Power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Flood standing water: Extent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Soil Moisture: Surface Wetness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Albedo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Size and Location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Surface Type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Surface Pressure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Leaf Area Index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" name="Google Shape;238;p32"/>
          <p:cNvGraphicFramePr/>
          <p:nvPr/>
        </p:nvGraphicFramePr>
        <p:xfrm>
          <a:off x="36751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150275"/>
              </a:tblGrid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Rain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Drop Size (at Cloud Top)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Precipitation Rate/Snowfall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Google Shape;239;p32"/>
          <p:cNvGraphicFramePr/>
          <p:nvPr/>
        </p:nvGraphicFramePr>
        <p:xfrm>
          <a:off x="367510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1502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Ocean Color: Chlorophyll-a Concentration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Salinity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Bathymetry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Wave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Speed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Direction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" name="Google Shape;240;p32"/>
          <p:cNvGraphicFramePr/>
          <p:nvPr/>
        </p:nvGraphicFramePr>
        <p:xfrm>
          <a:off x="8020650" y="18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Atmosphere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1" name="Google Shape;241;p32"/>
          <p:cNvGraphicFramePr/>
          <p:nvPr/>
        </p:nvGraphicFramePr>
        <p:xfrm>
          <a:off x="802065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Google Shape;242;p32"/>
          <p:cNvGraphicFramePr/>
          <p:nvPr/>
        </p:nvGraphicFramePr>
        <p:xfrm>
          <a:off x="8020650" y="221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Cryosphere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3" name="Google Shape;243;p32"/>
          <p:cNvGraphicFramePr/>
          <p:nvPr/>
        </p:nvGraphicFramePr>
        <p:xfrm>
          <a:off x="8020650" y="26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Ocean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44" name="Google Shape;244;p32"/>
          <p:cNvSpPr txBox="1"/>
          <p:nvPr/>
        </p:nvSpPr>
        <p:spPr>
          <a:xfrm>
            <a:off x="7705025" y="33037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Note: Space Weather Observables are not included in this chart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5" name="Google Shape;245;p32"/>
          <p:cNvGraphicFramePr/>
          <p:nvPr/>
        </p:nvGraphicFramePr>
        <p:xfrm>
          <a:off x="692700" y="288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Water Equivalent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Ice Surface Temperature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Depth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Grain Size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Motion, Local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46" name="Google Shape;246;p32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2"/>
          <p:cNvSpPr/>
          <p:nvPr/>
        </p:nvSpPr>
        <p:spPr>
          <a:xfrm rot="-2558848">
            <a:off x="1816324" y="1962148"/>
            <a:ext cx="5511622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640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Collection of quantitative assessment of priorities and requirements ranges for observational needs specific to application of Nowcasting - Offshore Winds and Sea Ice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Collected by SAT subcommittee on Nowcasting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To be reviewed by General SAT discussion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Specific to current Nowcasting - Offshore Winds and Sea Ice needs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(original)</a:t>
            </a:r>
            <a:endParaRPr/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1319650"/>
                <a:gridCol w="1228075"/>
                <a:gridCol w="5928175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Density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(100 km)-2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observations within swath per (100 km) square region.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Bottom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Bottom of vertical region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Top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of vertical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Error Standard Deviation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 standard deviation of the errors. This is a composite s.d. over the appropriate subsets or dimensions such as over the vertical domain, over clear and cloudy conditions and over different surface backgrounds.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(new)</a:t>
            </a:r>
            <a:endParaRPr/>
          </a:p>
        </p:txBody>
      </p:sp>
      <p:graphicFrame>
        <p:nvGraphicFramePr>
          <p:cNvPr id="259" name="Google Shape;259;p34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{53F9DAF1-5CAB-41BC-A6A5-22A179BEBC1F}</a:tableStyleId>
              </a:tblPr>
              <a:tblGrid>
                <a:gridCol w="1669350"/>
                <a:gridCol w="1213500"/>
                <a:gridCol w="55930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Scale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</a:t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Wind Speed Profile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Cover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and Moisture Imagery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Ice Age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Ice Concentration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Ice Surface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Ice Motion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Rain Rate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Base Height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Surface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Global Sea Surface Wind Speed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Global Sea Surface Wind Direction</a:t>
            </a: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Nowcasting - Offshore Winds and Sea Ice</a:t>
            </a:r>
            <a:endParaRPr sz="2000"/>
          </a:p>
        </p:txBody>
      </p:sp>
      <p:graphicFrame>
        <p:nvGraphicFramePr>
          <p:cNvPr id="129" name="Google Shape;129;p17"/>
          <p:cNvGraphicFramePr/>
          <p:nvPr/>
        </p:nvGraphicFramePr>
        <p:xfrm>
          <a:off x="544550" y="7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4570750"/>
                <a:gridCol w="1551925"/>
                <a:gridCol w="1551925"/>
              </a:tblGrid>
              <a:tr h="43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Geophysical Capability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Priority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Uncertainties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Wind Speed Profile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Cover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and Moisture Imagery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Sea Ice Age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Sea Ice Concentration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Ice </a:t>
                      </a:r>
                      <a:r>
                        <a:rPr lang="en"/>
                        <a:t>Surface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Sea Ice Motion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Rain Rate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Sea Surface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Global Sea Surface Wind Speed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Global</a:t>
                      </a:r>
                      <a:r>
                        <a:rPr lang="en"/>
                        <a:t> Sea Surface Wind Direction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7"/>
          <p:cNvSpPr txBox="1"/>
          <p:nvPr/>
        </p:nvSpPr>
        <p:spPr>
          <a:xfrm>
            <a:off x="715850" y="2646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Wind Speed Profile (m/s)</a:t>
            </a:r>
            <a:endParaRPr sz="1800"/>
          </a:p>
        </p:txBody>
      </p:sp>
      <p:sp>
        <p:nvSpPr>
          <p:cNvPr id="136" name="Google Shape;136;p1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[5 m,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0-70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Cover (Fraction)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44" name="Google Shape;144;p19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6 m,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[5 m,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and Moisture Imagery (unitless)</a:t>
            </a:r>
            <a:endParaRPr sz="1800"/>
          </a:p>
        </p:txBody>
      </p:sp>
      <p:sp>
        <p:nvSpPr>
          <p:cNvPr id="150" name="Google Shape;150;p20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4648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6 m, 10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Sea Ice Age (year)</a:t>
            </a:r>
            <a:endParaRPr sz="1800"/>
          </a:p>
        </p:txBody>
      </p:sp>
      <p:sp>
        <p:nvSpPr>
          <p:cNvPr id="157" name="Google Shape;157;p21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3 h, 12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h, 4 h, 24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Offshore Winds and Sea Ice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Sea Ice Concentration (%)</a:t>
            </a:r>
            <a:endParaRPr sz="1800"/>
          </a:p>
        </p:txBody>
      </p:sp>
      <p:sp>
        <p:nvSpPr>
          <p:cNvPr id="164" name="Google Shape;164;p22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388688" y="543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{D6065552-1C82-426D-95B7-76858EBAE990}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50, 100]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[5 m, 12 h, 100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h, 4 h, 72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