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242E630-4491-4674-A5E8-DD3C3C1DAD05}">
  <a:tblStyle styleId="{D242E630-4491-4674-A5E8-DD3C3C1DAD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9EEE4781-3B17-47E4-BEBD-D18D2D0C13C9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dfd19af21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dfd19af21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5922ffa7d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05922ffa7d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0.5,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05922ffa7d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05922ffa7d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[5, 10, 90]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05922ffa7d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05922ffa7d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3,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5922ffa7d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05922ffa7d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[1.25, 3,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05922ffa7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05922ffa7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05922ffa7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05922ffa7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05922ffa7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05922ffa7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0.5,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05922ffa7d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05922ffa7d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105922ffa7d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105922ffa7d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vertical stratification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05922ffa7d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05922ffa7d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edfd19af21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edfd19af21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05922ffa7d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05922ffa7d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dfd19af21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edfd19af21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UPDATE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efde81994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efde81994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Survey priority scale was 1-5.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5= 1.0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4=0.8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3=0.6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2=0.4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1=0.2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5922ffa7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5922ffa7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[2, 5, 10]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5922ffa7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5922ffa7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3,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05922ffa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05922ffa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[0.1, 1,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5922ffa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05922ffa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[0, 2, 5]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5922ffa7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05922ffa7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Uncertainty (%) [1, 2] - 2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718900" y="-1163586"/>
            <a:ext cx="3706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29841" y="30004"/>
            <a:ext cx="7886700" cy="64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3887391" y="740569"/>
            <a:ext cx="46290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6.xml"/><Relationship Id="rId22" Type="http://schemas.openxmlformats.org/officeDocument/2006/relationships/slideLayout" Target="../slideLayouts/slideLayout8.xml"/><Relationship Id="rId21" Type="http://schemas.openxmlformats.org/officeDocument/2006/relationships/slideLayout" Target="../slideLayouts/slideLayout7.xml"/><Relationship Id="rId24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9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8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://www.noaa.gov/oceans-coasts" TargetMode="External"/><Relationship Id="rId26" Type="http://schemas.openxmlformats.org/officeDocument/2006/relationships/slideLayout" Target="../slideLayouts/slideLayout12.xml"/><Relationship Id="rId25" Type="http://schemas.openxmlformats.org/officeDocument/2006/relationships/slideLayout" Target="../slideLayouts/slideLayout11.xml"/><Relationship Id="rId27" Type="http://schemas.openxmlformats.org/officeDocument/2006/relationships/theme" Target="../theme/theme1.xml"/><Relationship Id="rId5" Type="http://schemas.openxmlformats.org/officeDocument/2006/relationships/hyperlink" Target="http://www.noaa.gov/satellites" TargetMode="External"/><Relationship Id="rId6" Type="http://schemas.openxmlformats.org/officeDocument/2006/relationships/image" Target="../media/image3.pn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7.png"/><Relationship Id="rId11" Type="http://schemas.openxmlformats.org/officeDocument/2006/relationships/hyperlink" Target="http://www.noaa.gov/weather" TargetMode="External"/><Relationship Id="rId10" Type="http://schemas.openxmlformats.org/officeDocument/2006/relationships/image" Target="../media/image4.png"/><Relationship Id="rId13" Type="http://schemas.openxmlformats.org/officeDocument/2006/relationships/image" Target="../media/image5.png"/><Relationship Id="rId12" Type="http://schemas.openxmlformats.org/officeDocument/2006/relationships/image" Target="../media/image1.png"/><Relationship Id="rId15" Type="http://schemas.openxmlformats.org/officeDocument/2006/relationships/slideLayout" Target="../slideLayouts/slideLayout1.xml"/><Relationship Id="rId14" Type="http://schemas.openxmlformats.org/officeDocument/2006/relationships/image" Target="../media/image2.png"/><Relationship Id="rId17" Type="http://schemas.openxmlformats.org/officeDocument/2006/relationships/slideLayout" Target="../slideLayouts/slideLayout3.xml"/><Relationship Id="rId16" Type="http://schemas.openxmlformats.org/officeDocument/2006/relationships/slideLayout" Target="../slideLayouts/slideLayout2.xml"/><Relationship Id="rId19" Type="http://schemas.openxmlformats.org/officeDocument/2006/relationships/slideLayout" Target="../slideLayouts/slideLayout5.xml"/><Relationship Id="rId18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0004"/>
            <a:ext cx="78867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300"/>
              <a:buFont typeface="Calibri"/>
              <a:buNone/>
              <a:defRPr b="1" i="0" sz="33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926664"/>
            <a:ext cx="7886700" cy="37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8" name="Google Shape;8;p1"/>
          <p:cNvGrpSpPr/>
          <p:nvPr/>
        </p:nvGrpSpPr>
        <p:grpSpPr>
          <a:xfrm>
            <a:off x="-22791" y="-1"/>
            <a:ext cx="354330" cy="5143500"/>
            <a:chOff x="-15240" y="0"/>
            <a:chExt cx="472440" cy="6858000"/>
          </a:xfrm>
        </p:grpSpPr>
        <p:sp>
          <p:nvSpPr>
            <p:cNvPr id="9" name="Google Shape;9;p1"/>
            <p:cNvSpPr/>
            <p:nvPr/>
          </p:nvSpPr>
          <p:spPr>
            <a:xfrm>
              <a:off x="10668" y="0"/>
              <a:ext cx="420600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002" y="3197352"/>
              <a:ext cx="410100" cy="1069800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" name="Google Shape;11;p1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2" name="Google Shape;12;p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3" name="Google Shape;13;p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4" name="Google Shape;14;p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5" name="Google Shape;15;p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" name="Google Shape;16;p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" name="Google Shape;17;p1"/>
            <p:cNvGrpSpPr/>
            <p:nvPr/>
          </p:nvGrpSpPr>
          <p:grpSpPr>
            <a:xfrm>
              <a:off x="15148" y="0"/>
              <a:ext cx="420600" cy="6858000"/>
              <a:chOff x="15148" y="0"/>
              <a:chExt cx="420600" cy="6858000"/>
            </a:xfrm>
          </p:grpSpPr>
          <p:grpSp>
            <p:nvGrpSpPr>
              <p:cNvPr id="18" name="Google Shape;18;p1"/>
              <p:cNvGrpSpPr/>
              <p:nvPr/>
            </p:nvGrpSpPr>
            <p:grpSpPr>
              <a:xfrm>
                <a:off x="15148" y="1066800"/>
                <a:ext cx="420600" cy="5334000"/>
                <a:chOff x="15148" y="1066800"/>
                <a:chExt cx="420600" cy="5334000"/>
              </a:xfrm>
            </p:grpSpPr>
            <p:cxnSp>
              <p:nvCxnSpPr>
                <p:cNvPr id="19" name="Google Shape;19;p1"/>
                <p:cNvCxnSpPr/>
                <p:nvPr/>
              </p:nvCxnSpPr>
              <p:spPr>
                <a:xfrm>
                  <a:off x="15148" y="42672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0" name="Google Shape;20;p1"/>
                <p:cNvCxnSpPr/>
                <p:nvPr/>
              </p:nvCxnSpPr>
              <p:spPr>
                <a:xfrm>
                  <a:off x="15148" y="32004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1" name="Google Shape;21;p1"/>
                <p:cNvCxnSpPr/>
                <p:nvPr/>
              </p:nvCxnSpPr>
              <p:spPr>
                <a:xfrm>
                  <a:off x="15148" y="21336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2" name="Google Shape;22;p1"/>
                <p:cNvCxnSpPr/>
                <p:nvPr/>
              </p:nvCxnSpPr>
              <p:spPr>
                <a:xfrm>
                  <a:off x="15148" y="53340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3" name="Google Shape;23;p1"/>
                <p:cNvCxnSpPr/>
                <p:nvPr/>
              </p:nvCxnSpPr>
              <p:spPr>
                <a:xfrm>
                  <a:off x="15148" y="1066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24" name="Google Shape;24;p1"/>
                <p:cNvCxnSpPr/>
                <p:nvPr/>
              </p:nvCxnSpPr>
              <p:spPr>
                <a:xfrm>
                  <a:off x="15148" y="6400800"/>
                  <a:ext cx="4206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25" name="Google Shape;25;p1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26" name="Google Shape;26;p1"/>
          <p:cNvSpPr/>
          <p:nvPr/>
        </p:nvSpPr>
        <p:spPr>
          <a:xfrm>
            <a:off x="0" y="4800600"/>
            <a:ext cx="9144000" cy="342900"/>
          </a:xfrm>
          <a:custGeom>
            <a:rect b="b" l="l" r="r" t="t"/>
            <a:pathLst>
              <a:path extrusionOk="0" h="457200" w="914400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"/>
          <p:cNvSpPr/>
          <p:nvPr/>
        </p:nvSpPr>
        <p:spPr>
          <a:xfrm>
            <a:off x="22651" y="4889565"/>
            <a:ext cx="252300" cy="205800"/>
          </a:xfrm>
          <a:prstGeom prst="rect">
            <a:avLst/>
          </a:pr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349395" y="4889565"/>
            <a:ext cx="237600" cy="202200"/>
          </a:xfrm>
          <a:prstGeom prst="rect">
            <a:avLst/>
          </a:pr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"/>
          <p:cNvSpPr txBox="1"/>
          <p:nvPr>
            <p:ph idx="11" type="ftr"/>
          </p:nvPr>
        </p:nvSpPr>
        <p:spPr>
          <a:xfrm>
            <a:off x="3028950" y="479774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"/>
          <p:cNvSpPr txBox="1"/>
          <p:nvPr>
            <p:ph idx="12" type="sldNum"/>
          </p:nvPr>
        </p:nvSpPr>
        <p:spPr>
          <a:xfrm>
            <a:off x="64579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1"/>
          <p:cNvSpPr txBox="1"/>
          <p:nvPr>
            <p:ph idx="10" type="dt"/>
          </p:nvPr>
        </p:nvSpPr>
        <p:spPr>
          <a:xfrm>
            <a:off x="628650" y="479774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DRAFT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5"/>
    <p:sldLayoutId id="2147483649" r:id="rId16"/>
    <p:sldLayoutId id="2147483650" r:id="rId17"/>
    <p:sldLayoutId id="2147483651" r:id="rId18"/>
    <p:sldLayoutId id="2147483652" r:id="rId19"/>
    <p:sldLayoutId id="2147483653" r:id="rId20"/>
    <p:sldLayoutId id="2147483654" r:id="rId21"/>
    <p:sldLayoutId id="2147483655" r:id="rId22"/>
    <p:sldLayoutId id="2147483656" r:id="rId23"/>
    <p:sldLayoutId id="2147483657" r:id="rId24"/>
    <p:sldLayoutId id="2147483658" r:id="rId25"/>
    <p:sldLayoutId id="2147483659" r:id="rId2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4"/>
          <p:cNvSpPr txBox="1"/>
          <p:nvPr>
            <p:ph type="ctrTitle"/>
          </p:nvPr>
        </p:nvSpPr>
        <p:spPr>
          <a:xfrm>
            <a:off x="1143000" y="1527575"/>
            <a:ext cx="7181700" cy="17907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9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680"/>
              <a:t>Assessment of Users Observational Needs</a:t>
            </a:r>
            <a:endParaRPr sz="46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480"/>
              <a:t>SAT Consolidation of Requirements Ranges and Priorities for Nowcasting - </a:t>
            </a:r>
            <a:r>
              <a:rPr lang="en" sz="3480"/>
              <a:t>Thunderstorms, including storm severity, mode, and environment</a:t>
            </a:r>
            <a:endParaRPr sz="3480"/>
          </a:p>
        </p:txBody>
      </p:sp>
      <p:sp>
        <p:nvSpPr>
          <p:cNvPr id="111" name="Google Shape;111;p14"/>
          <p:cNvSpPr txBox="1"/>
          <p:nvPr>
            <p:ph idx="1" type="subTitle"/>
          </p:nvPr>
        </p:nvSpPr>
        <p:spPr>
          <a:xfrm>
            <a:off x="1143000" y="3565326"/>
            <a:ext cx="6858000" cy="911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SzPts val="605"/>
              <a:buNone/>
            </a:pPr>
            <a:r>
              <a:rPr lang="en" sz="1740"/>
              <a:t>Jordan Gerth, Lead</a:t>
            </a:r>
            <a:endParaRPr sz="174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3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Water Vapor: Boundary Layer Depth (km)</a:t>
            </a:r>
            <a:endParaRPr sz="1800"/>
          </a:p>
        </p:txBody>
      </p:sp>
      <p:sp>
        <p:nvSpPr>
          <p:cNvPr id="171" name="Google Shape;171;p23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2" name="Google Shape;172;p23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[0.2, 0.5,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Total Lightning (%)</a:t>
            </a:r>
            <a:endParaRPr sz="1800"/>
          </a:p>
        </p:txBody>
      </p:sp>
      <p:sp>
        <p:nvSpPr>
          <p:cNvPr id="178" name="Google Shape;178;p24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79" name="Google Shape;179;p24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1h]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2]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3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Total Precipitable Water/Layer Precipitable Water (mm)</a:t>
            </a:r>
            <a:endParaRPr sz="1800"/>
          </a:p>
        </p:txBody>
      </p:sp>
      <p:sp>
        <p:nvSpPr>
          <p:cNvPr id="185" name="Google Shape;185;p25"/>
          <p:cNvSpPr txBox="1"/>
          <p:nvPr/>
        </p:nvSpPr>
        <p:spPr>
          <a:xfrm>
            <a:off x="6511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86" name="Google Shape;186;p25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0.5 h,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10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1,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0-70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Rain Rate (mm/hr)</a:t>
            </a:r>
            <a:endParaRPr sz="1800"/>
          </a:p>
        </p:txBody>
      </p:sp>
      <p:sp>
        <p:nvSpPr>
          <p:cNvPr id="192" name="Google Shape;192;p26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93" name="Google Shape;193;p26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15 m,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Top Temperature (K)</a:t>
            </a:r>
            <a:endParaRPr sz="1800"/>
          </a:p>
        </p:txBody>
      </p:sp>
      <p:sp>
        <p:nvSpPr>
          <p:cNvPr id="199" name="Google Shape;199;p27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0" name="Google Shape;200;p27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556825"/>
                <a:gridCol w="133975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[0.6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1.8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180-320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Precipitation Rate/Snowfall Rate (mm/hr)</a:t>
            </a:r>
            <a:endParaRPr sz="1800"/>
          </a:p>
        </p:txBody>
      </p:sp>
      <p:sp>
        <p:nvSpPr>
          <p:cNvPr id="206" name="Google Shape;206;p2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527675"/>
                <a:gridCol w="136890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2]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15 m,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2.4 m, 1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8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0-3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Base Height (km)</a:t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214" name="Google Shape;214;p2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[1.5 m, 15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1-6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Observables: Atmosphere</a:t>
            </a:r>
            <a:endParaRPr/>
          </a:p>
        </p:txBody>
      </p:sp>
      <p:graphicFrame>
        <p:nvGraphicFramePr>
          <p:cNvPr id="220" name="Google Shape;220;p30"/>
          <p:cNvGraphicFramePr/>
          <p:nvPr/>
        </p:nvGraphicFramePr>
        <p:xfrm>
          <a:off x="311700" y="52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2959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Eastward,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25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Eastward,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Wind Speed Profile: Northward,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Wind Speed Profile: Northward,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Concentration (Column)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Cloud and Moisture Imagery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Incoming Shortwave Radiation: Surface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1" name="Google Shape;221;p30"/>
          <p:cNvGraphicFramePr/>
          <p:nvPr/>
        </p:nvGraphicFramePr>
        <p:xfrm>
          <a:off x="26194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3100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Near Surface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081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0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98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Air Temperature: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Boundary Layer Depth (based on water vapor)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Dioxide/CO2: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168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546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673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Dioxide/CO2: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" name="Google Shape;222;p30"/>
          <p:cNvGraphicFramePr/>
          <p:nvPr/>
        </p:nvGraphicFramePr>
        <p:xfrm>
          <a:off x="4897000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193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Lightning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Specific Humidity,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Specific Humidity: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Methane CH4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Carbon Monoxide/CO: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Carbon Monoxide/CO: Troposphere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Sulfur Dioxide/SO2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Total Precipitable Water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Optical Depth/Thickness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Ozone profile: 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Ozone profile: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3" name="Google Shape;223;p30"/>
          <p:cNvGraphicFramePr/>
          <p:nvPr/>
        </p:nvGraphicFramePr>
        <p:xfrm>
          <a:off x="7090500" y="304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1905000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Nitrogen Dioxide/NO2:</a:t>
                      </a: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 Free Troposphere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Mesosphere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Mid-Upper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Upper Troposphere-Lower Stratosphere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Planetary Boundary Layer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Nitrogen Dioxide/NO2: Total Column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Smoke (evaluated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Hydrometer Size and Type (Low Cloud and Fog eval at night)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Refractive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Effective reflectivity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Aerosol Layer Height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UV Aerosol Index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Formaldehyde/CH2O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Glyoxal/C2H2O2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Isoprene/C5H8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224" name="Google Shape;224;p30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0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70"/>
              <a:t>Observables - Biosphere, Cryosphere, Hydrosphere, Ocean</a:t>
            </a:r>
            <a:endParaRPr sz="2670"/>
          </a:p>
        </p:txBody>
      </p:sp>
      <p:graphicFrame>
        <p:nvGraphicFramePr>
          <p:cNvPr id="231" name="Google Shape;231;p31"/>
          <p:cNvGraphicFramePr/>
          <p:nvPr/>
        </p:nvGraphicFramePr>
        <p:xfrm>
          <a:off x="6927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Radiative Power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Flood standing water: Extent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Normalized Difference Vegetation Index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Soil Moisture: Surface Wetness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Albedo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Fire Size and Location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Land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Surface Type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Surface Pressure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  <a:tr h="171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rgbClr val="FF0000"/>
                          </a:solidFill>
                        </a:rPr>
                        <a:t>Leaf Area Index</a:t>
                      </a:r>
                      <a:endParaRPr sz="1000">
                        <a:solidFill>
                          <a:srgbClr val="FF0000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2" name="Google Shape;232;p31"/>
          <p:cNvGraphicFramePr/>
          <p:nvPr/>
        </p:nvGraphicFramePr>
        <p:xfrm>
          <a:off x="3675100" y="789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150275"/>
              </a:tblGrid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Liquid Water Path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1781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Rain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Drop Size (at Cloud Top)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Top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Precipitation Rate/Snowfall Rate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Base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3" name="Google Shape;233;p31"/>
          <p:cNvGraphicFramePr/>
          <p:nvPr/>
        </p:nvGraphicFramePr>
        <p:xfrm>
          <a:off x="367510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150275"/>
              </a:tblGrid>
              <a:tr h="333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Ocean Color: Chlorophyll-a Concentration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Salinity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Sea Surface Temperature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Bathymetry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Wave Height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Speed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  <a:tr h="20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Global Sea Surface Wind Direction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4" name="Google Shape;234;p31"/>
          <p:cNvGraphicFramePr/>
          <p:nvPr/>
        </p:nvGraphicFramePr>
        <p:xfrm>
          <a:off x="8020650" y="186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Atmosphere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" name="Google Shape;235;p31"/>
          <p:cNvGraphicFramePr/>
          <p:nvPr/>
        </p:nvGraphicFramePr>
        <p:xfrm>
          <a:off x="8020650" y="2027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Biosphere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" name="Google Shape;236;p31"/>
          <p:cNvGraphicFramePr/>
          <p:nvPr/>
        </p:nvGraphicFramePr>
        <p:xfrm>
          <a:off x="8020650" y="221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Cryosphere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Hydrosphere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" name="Google Shape;237;p31"/>
          <p:cNvGraphicFramePr/>
          <p:nvPr/>
        </p:nvGraphicFramePr>
        <p:xfrm>
          <a:off x="8020650" y="2636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952500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Ocean</a:t>
                      </a:r>
                      <a:endParaRPr sz="1000"/>
                    </a:p>
                  </a:txBody>
                  <a:tcPr marT="19050" marB="19050" marR="28575" marL="28575" anchor="b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238" name="Google Shape;238;p31"/>
          <p:cNvSpPr txBox="1"/>
          <p:nvPr/>
        </p:nvSpPr>
        <p:spPr>
          <a:xfrm>
            <a:off x="7705025" y="3303725"/>
            <a:ext cx="15378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Note: Space Weather Observables are not included in this chart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9" name="Google Shape;239;p31"/>
          <p:cNvGraphicFramePr/>
          <p:nvPr/>
        </p:nvGraphicFramePr>
        <p:xfrm>
          <a:off x="692700" y="288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2465175"/>
              </a:tblGrid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Concentration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Water Equivalent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Ice Surface Temperature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Cover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Depth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Snow Grain Size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Sea Ice Motion, Local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</a:tr>
            </a:tbl>
          </a:graphicData>
        </a:graphic>
      </p:graphicFrame>
      <p:sp>
        <p:nvSpPr>
          <p:cNvPr id="240" name="Google Shape;240;p31"/>
          <p:cNvSpPr txBox="1"/>
          <p:nvPr/>
        </p:nvSpPr>
        <p:spPr>
          <a:xfrm>
            <a:off x="601300" y="4830825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Black: original ASPEN variable    </a:t>
            </a:r>
            <a:r>
              <a:rPr lang="en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Red: suggested new variable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1"/>
          <p:cNvSpPr/>
          <p:nvPr/>
        </p:nvSpPr>
        <p:spPr>
          <a:xfrm rot="-2700000">
            <a:off x="1816326" y="1962152"/>
            <a:ext cx="5511616" cy="121950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DRAFT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(original)</a:t>
            </a:r>
            <a:endParaRPr/>
          </a:p>
        </p:txBody>
      </p:sp>
      <p:graphicFrame>
        <p:nvGraphicFramePr>
          <p:cNvPr id="247" name="Google Shape;247;p32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1319650"/>
                <a:gridCol w="1228075"/>
                <a:gridCol w="5928175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3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Density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(100 km)-2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observations within swath per (100 km) square region.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Bottom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Bottom of vertical region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Extent Top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Top of vertical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28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Error Standard Deviation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Estimated standard deviation of the errors. This is a composite s.d. over the appropriate subsets or dimensions such as over the vertical domain, over clear and cloudy conditions and over different surface backgrounds.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92500" lnSpcReduction="20000"/>
          </a:bodyPr>
          <a:lstStyle/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Collection of quantitative assessment of priorities and requirements ranges for observational needs specific to application of Nowcasting - Thunderstorms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Collected by SAT subcommittee on Nowcasting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To be reviewed by General SAT discussion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Purpose is to consolidate requirements ranges and priorities from users’ perspective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Specific to current Nowcasting - Thunderstorms needs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Contributors include SAT participants from the NOAA users, non-NOAA federal agency users, research community, academia, and private sector</a:t>
            </a:r>
            <a:endParaRPr/>
          </a:p>
          <a:p>
            <a:pPr indent="-351948" lvl="0" marL="457200" rtl="0" algn="l">
              <a:spcBef>
                <a:spcPts val="800"/>
              </a:spcBef>
              <a:spcAft>
                <a:spcPts val="0"/>
              </a:spcAft>
              <a:buSzPct val="100000"/>
              <a:buChar char="•"/>
            </a:pPr>
            <a:r>
              <a:rPr lang="en"/>
              <a:t>The ultimate goal is to use these observational needs as inputs to assess the actual relevant requirements that NOAA adopt for the architecture design and evolution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3"/>
          <p:cNvSpPr txBox="1"/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Attributes (new)</a:t>
            </a:r>
            <a:endParaRPr/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436050" y="7662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{9EEE4781-3B17-47E4-BEBD-D18D2D0C13C9}</a:tableStyleId>
              </a:tblPr>
              <a:tblGrid>
                <a:gridCol w="1669350"/>
                <a:gridCol w="1213500"/>
                <a:gridCol w="5593050"/>
              </a:tblGrid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Geographic Coverage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Geographic region observed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GIFOV or ground-projected instantaneous field of view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Horizontal Scale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km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68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Temporal Refresh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between observations at a location, i.e, time to observe the geographic coverage region 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Vertical Resolution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d.o.f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Independent pieces of information in one GIFOV.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6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Clear,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clear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Ocean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ocean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Precision: Cloudy, Land/Ice/Snow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Standard deviation under cloudy conditions over land/ice/snow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Low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Validity Range High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Variable units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value that can be observed.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Robustness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dimensionless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 of sources making this observation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9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Continuity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</a:t>
                      </a:r>
                      <a:endParaRPr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for which the observations can be intercalibrated for climate monitoring purposes.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22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Data Latency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h</a:t>
                      </a:r>
                      <a:endParaRPr sz="1000"/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from ‘image taken’ to full relay of data to a ground station.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/>
          <p:nvPr>
            <p:ph idx="1" type="body"/>
          </p:nvPr>
        </p:nvSpPr>
        <p:spPr>
          <a:xfrm>
            <a:off x="311700" y="695275"/>
            <a:ext cx="8520600" cy="4153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Geophysical Capability Priorities</a:t>
            </a:r>
            <a:endParaRPr/>
          </a:p>
          <a:p>
            <a:pPr indent="-361950" lvl="0" marL="457200" rtl="0" algn="l"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"/>
              <a:t>Individual Geophysical Capability Attributes, Ranges, and Priorities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Relative Humidity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Wind Speed Profile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Cover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and Moisture Imagery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Air Temperature: Profiles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Water Vapor: Boundary Layer Depth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Total Lightning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Total Precipitable Water/Layer Precipitable Water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Rain Rate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Top Temperature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Precipitation Rate/Snowfall Rate</a:t>
            </a:r>
            <a:endParaRPr/>
          </a:p>
          <a:p>
            <a:pPr indent="-177800" lvl="1" marL="5207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Cloud Base Height</a:t>
            </a:r>
            <a:endParaRPr/>
          </a:p>
        </p:txBody>
      </p:sp>
      <p:sp>
        <p:nvSpPr>
          <p:cNvPr id="123" name="Google Shape;123;p16"/>
          <p:cNvSpPr txBox="1"/>
          <p:nvPr>
            <p:ph type="title"/>
          </p:nvPr>
        </p:nvSpPr>
        <p:spPr>
          <a:xfrm>
            <a:off x="311700" y="64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7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Observational Needs for Application: Nowcasting - Thunderstorms</a:t>
            </a:r>
            <a:endParaRPr sz="2000"/>
          </a:p>
        </p:txBody>
      </p:sp>
      <p:graphicFrame>
        <p:nvGraphicFramePr>
          <p:cNvPr id="129" name="Google Shape;129;p17"/>
          <p:cNvGraphicFramePr/>
          <p:nvPr/>
        </p:nvGraphicFramePr>
        <p:xfrm>
          <a:off x="544550" y="73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4570750"/>
                <a:gridCol w="1551925"/>
                <a:gridCol w="1551925"/>
              </a:tblGrid>
              <a:tr h="43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Geophysical Capability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Priority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Uncertainties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Relative Humidity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08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Wind Speed Profile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Cover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</a:t>
                      </a:r>
                      <a:endParaRPr/>
                    </a:p>
                  </a:txBody>
                  <a:tcPr marT="45700" marB="45700" marR="91425" marL="91425"/>
                </a:tc>
              </a:tr>
              <a:tr h="32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Cloud and Moisture Imagery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Air Temperature: Profiles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4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Water Vapor: Boundary Layer Depth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Lightning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Total Precipitable Water/Layer Precipitable Water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Rain Rate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Top Temperature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Precipitation Rate/Snowfall Rate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0.1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Cloud Base Height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</a:t>
                      </a:r>
                      <a:endParaRPr/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0.2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45700" marB="45700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0" name="Google Shape;130;p17"/>
          <p:cNvSpPr txBox="1"/>
          <p:nvPr/>
        </p:nvSpPr>
        <p:spPr>
          <a:xfrm>
            <a:off x="715850" y="264650"/>
            <a:ext cx="7332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Geophysical Capability Priorities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Relative Humidity (%)</a:t>
            </a:r>
            <a:endParaRPr sz="1800"/>
          </a:p>
        </p:txBody>
      </p:sp>
      <p:sp>
        <p:nvSpPr>
          <p:cNvPr id="136" name="Google Shape;136;p18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2, 4]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15 m,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[0.2, 0.5, 4]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0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0-100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Wind Speed Profile (m/s)</a:t>
            </a:r>
            <a:endParaRPr sz="1800"/>
          </a:p>
        </p:txBody>
      </p:sp>
      <p:sp>
        <p:nvSpPr>
          <p:cNvPr id="143" name="Google Shape;143;p19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44" name="Google Shape;144;p19"/>
          <p:cNvGraphicFramePr/>
          <p:nvPr/>
        </p:nvGraphicFramePr>
        <p:xfrm>
          <a:off x="390288" y="42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658825"/>
                <a:gridCol w="1237750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15 m,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[0.1, 0.5, 4]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0-70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0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Thunderstorms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Cover (Fraction)</a:t>
            </a:r>
            <a:endParaRPr sz="1800"/>
          </a:p>
        </p:txBody>
      </p:sp>
      <p:sp>
        <p:nvSpPr>
          <p:cNvPr id="150" name="Google Shape;150;p20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1" name="Google Shape;151;p20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[1, 5,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[1.5 m, 15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[1 m, 5 m, 6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0-1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47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Cloud and Moisture Imagery (unitless)</a:t>
            </a:r>
            <a:endParaRPr sz="1800"/>
          </a:p>
        </p:txBody>
      </p:sp>
      <p:sp>
        <p:nvSpPr>
          <p:cNvPr id="157" name="Google Shape;157;p21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58" name="Google Shape;158;p21"/>
          <p:cNvGraphicFramePr/>
          <p:nvPr/>
        </p:nvGraphicFramePr>
        <p:xfrm>
          <a:off x="4648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[0.25, 1,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[0.6 m, 5 m, 6 h] 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2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5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 txBox="1"/>
          <p:nvPr>
            <p:ph type="title"/>
          </p:nvPr>
        </p:nvSpPr>
        <p:spPr>
          <a:xfrm>
            <a:off x="311700" y="-8837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800"/>
              <a:t>Observational Needs for Application: Nowcasting - </a:t>
            </a:r>
            <a:r>
              <a:rPr lang="en" sz="1800"/>
              <a:t>Thunderstorms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00"/>
              <a:t>Geophysical Capability: Air Temperature: Profiles (K)</a:t>
            </a:r>
            <a:endParaRPr sz="1800"/>
          </a:p>
        </p:txBody>
      </p:sp>
      <p:sp>
        <p:nvSpPr>
          <p:cNvPr id="164" name="Google Shape;164;p22"/>
          <p:cNvSpPr txBox="1"/>
          <p:nvPr/>
        </p:nvSpPr>
        <p:spPr>
          <a:xfrm>
            <a:off x="574950" y="4828450"/>
            <a:ext cx="68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*Attribute Ranges: (Minimally Useful, Expected, Maximum Effectiveness)</a:t>
            </a:r>
            <a:endParaRPr/>
          </a:p>
        </p:txBody>
      </p:sp>
      <p:graphicFrame>
        <p:nvGraphicFramePr>
          <p:cNvPr id="165" name="Google Shape;165;p22"/>
          <p:cNvGraphicFramePr/>
          <p:nvPr/>
        </p:nvGraphicFramePr>
        <p:xfrm>
          <a:off x="388688" y="46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{D242E630-4491-4674-A5E8-DD3C3C1DAD05}</a:tableStyleId>
              </a:tblPr>
              <a:tblGrid>
                <a:gridCol w="3669100"/>
                <a:gridCol w="1469400"/>
                <a:gridCol w="1427175"/>
                <a:gridCol w="1085900"/>
                <a:gridCol w="1027525"/>
              </a:tblGrid>
              <a:tr h="413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Ranges</a:t>
                      </a:r>
                      <a:endParaRPr b="1"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Attribute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/>
                        <a:t>Priority Uncertainty</a:t>
                      </a:r>
                      <a:endParaRPr b="1"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9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Images (T/F)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Geographic Coverage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CONUS+AK+HI+US Territories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Horizontal Resolution (km)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[0.5, 2, 10]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8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Horizontal Scale (km)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Temporal Refresh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[2.4 m, 15 m, 5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Latency (h)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[0.5 m, 5 m, 3 h]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4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Vertical Resolution (d.o.f.)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[0.2, 0.5, 5]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5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8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/>
                        <a:t>Precision: Clear, Ocean (variable units)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5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Clear, Land/Ice/Snow (variable units)</a:t>
                      </a:r>
                      <a:endParaRPr sz="1300"/>
                    </a:p>
                  </a:txBody>
                  <a:tcPr marT="18275" marB="18275" marR="18275" marL="1827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Precision: Cloudy, Ocean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Precision: Cloudy, Land/Ice/Snow (variable units)</a:t>
                      </a:r>
                      <a:endParaRPr sz="1300"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000000"/>
                          </a:solidFill>
                        </a:rPr>
                        <a:t>TBD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4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Validity Range: List as Low-High (variable units)</a:t>
                      </a:r>
                      <a:endParaRPr sz="1300"/>
                    </a:p>
                  </a:txBody>
                  <a:tcPr marT="18275" marB="18275" marR="18275" marL="1827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200-305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0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rgbClr val="000000"/>
                          </a:solidFill>
                        </a:rPr>
                        <a:t>Robustness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Continuity (h)</a:t>
                      </a:r>
                      <a:endParaRPr sz="1300"/>
                    </a:p>
                  </a:txBody>
                  <a:tcPr marT="18275" marB="18275" marR="18275" marL="1827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</a:t>
                      </a:r>
                      <a:endParaRPr/>
                    </a:p>
                  </a:txBody>
                  <a:tcPr marT="18275" marB="18275" marR="18275" marL="1827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