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431D2EA-4B35-427E-8773-C3C7BB117069}">
  <a:tblStyle styleId="{D431D2EA-4B35-427E-8773-C3C7BB11706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EC6C2B2-B825-48A2-912F-078FA200F9A7}"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edfd19af21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edfd19af21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05922ffa7d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05922ffa7d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[1, 2] - 2 responses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05922ffa7d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105922ffa7d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[2, 5] - 2 responses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05922ffa7d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05922ffa7d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[0.02, 0.1, 2]</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05922ffa7d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105922ffa7d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[1, 5] - 2 responses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05922ffa7d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05922ffa7d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[2, 3] - 2 responses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05922ffa7d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105922ffa7d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 [1, 10, 20]</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105922ffa7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105922ffa7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[0.1, 1, 5]</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109bbca6d3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109bbca6d3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05922ffa7d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105922ffa7d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vertical stratification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05922ffa7d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105922ffa7d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vertical stratification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edfd19af21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edfd19af21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UPDATE</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105922ffa7d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105922ffa7d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105922ffa7d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105922ffa7d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edfd19af21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edfd19af21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UPDATE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fde81994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efde81994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Survey priority scale was 1-5.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5= 1.0</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4=0.8</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3=0.6</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2=0.4</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1=0.2</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05922ffa7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05922ffa7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[2, 5] - 2 responses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05922ffa7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05922ffa7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[2, 5] - 2 responses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05922ffa7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05922ffa7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[2, 5] - 2 responses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05922ffa7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05922ffa7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[1, 2] - 2 responses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05922ffa7d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05922ffa7d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Uncertainty (%) [1, 2, 5]</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3" name="Shape 33"/>
        <p:cNvGrpSpPr/>
        <p:nvPr/>
      </p:nvGrpSpPr>
      <p:grpSpPr>
        <a:xfrm>
          <a:off x="0" y="0"/>
          <a:ext cx="0" cy="0"/>
          <a:chOff x="0" y="0"/>
          <a:chExt cx="0" cy="0"/>
        </a:xfrm>
      </p:grpSpPr>
      <p:sp>
        <p:nvSpPr>
          <p:cNvPr id="34" name="Google Shape;34;p2"/>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rgbClr val="2E75B5"/>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35" name="Google Shape;35;p2"/>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36" name="Google Shape;36;p2"/>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37" name="Google Shape;37;p2"/>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38" name="Google Shape;38;p2"/>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0" name="Shape 90"/>
        <p:cNvGrpSpPr/>
        <p:nvPr/>
      </p:nvGrpSpPr>
      <p:grpSpPr>
        <a:xfrm>
          <a:off x="0" y="0"/>
          <a:ext cx="0" cy="0"/>
          <a:chOff x="0" y="0"/>
          <a:chExt cx="0" cy="0"/>
        </a:xfrm>
      </p:grpSpPr>
      <p:sp>
        <p:nvSpPr>
          <p:cNvPr id="91" name="Google Shape;91;p11"/>
          <p:cNvSpPr txBox="1"/>
          <p:nvPr>
            <p:ph type="title"/>
          </p:nvPr>
        </p:nvSpPr>
        <p:spPr>
          <a:xfrm>
            <a:off x="628650" y="30004"/>
            <a:ext cx="7886700" cy="625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2E75B5"/>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92" name="Google Shape;92;p11"/>
          <p:cNvSpPr txBox="1"/>
          <p:nvPr>
            <p:ph idx="1" type="body"/>
          </p:nvPr>
        </p:nvSpPr>
        <p:spPr>
          <a:xfrm rot="5400000">
            <a:off x="2718900" y="-1163586"/>
            <a:ext cx="3706200" cy="78867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3" name="Google Shape;93;p11"/>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4" name="Google Shape;94;p11"/>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5" name="Google Shape;95;p11"/>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6" name="Shape 96"/>
        <p:cNvGrpSpPr/>
        <p:nvPr/>
      </p:nvGrpSpPr>
      <p:grpSpPr>
        <a:xfrm>
          <a:off x="0" y="0"/>
          <a:ext cx="0" cy="0"/>
          <a:chOff x="0" y="0"/>
          <a:chExt cx="0" cy="0"/>
        </a:xfrm>
      </p:grpSpPr>
      <p:sp>
        <p:nvSpPr>
          <p:cNvPr id="97" name="Google Shape;97;p12"/>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2E75B5"/>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98" name="Google Shape;98;p12"/>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9" name="Google Shape;99;p12"/>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0" name="Google Shape;100;p12"/>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1" name="Google Shape;101;p12"/>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2" name="Shape 102"/>
        <p:cNvGrpSpPr/>
        <p:nvPr/>
      </p:nvGrpSpPr>
      <p:grpSpPr>
        <a:xfrm>
          <a:off x="0" y="0"/>
          <a:ext cx="0" cy="0"/>
          <a:chOff x="0" y="0"/>
          <a:chExt cx="0" cy="0"/>
        </a:xfrm>
      </p:grpSpPr>
      <p:sp>
        <p:nvSpPr>
          <p:cNvPr id="103" name="Google Shape;103;p13"/>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04" name="Google Shape;104;p13"/>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05" name="Google Shape;105;p13"/>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3"/>
          <p:cNvSpPr txBox="1"/>
          <p:nvPr>
            <p:ph type="title"/>
          </p:nvPr>
        </p:nvSpPr>
        <p:spPr>
          <a:xfrm>
            <a:off x="628650" y="30004"/>
            <a:ext cx="7886700" cy="625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2E75B5"/>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41" name="Google Shape;41;p3"/>
          <p:cNvSpPr txBox="1"/>
          <p:nvPr>
            <p:ph idx="1" type="body"/>
          </p:nvPr>
        </p:nvSpPr>
        <p:spPr>
          <a:xfrm>
            <a:off x="628650" y="926664"/>
            <a:ext cx="7886700" cy="37062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2" name="Google Shape;42;p3"/>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43" name="Google Shape;43;p3"/>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44" name="Google Shape;44;p3"/>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4"/>
          <p:cNvSpPr txBox="1"/>
          <p:nvPr>
            <p:ph type="title"/>
          </p:nvPr>
        </p:nvSpPr>
        <p:spPr>
          <a:xfrm>
            <a:off x="623888" y="1282304"/>
            <a:ext cx="7886700" cy="21396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rgbClr val="2E75B5"/>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47" name="Google Shape;47;p4"/>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48" name="Google Shape;48;p4"/>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49" name="Google Shape;49;p4"/>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0" name="Google Shape;50;p4"/>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5"/>
          <p:cNvSpPr txBox="1"/>
          <p:nvPr>
            <p:ph type="title"/>
          </p:nvPr>
        </p:nvSpPr>
        <p:spPr>
          <a:xfrm>
            <a:off x="628650" y="30004"/>
            <a:ext cx="7886700" cy="625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2E75B5"/>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53" name="Google Shape;53;p5"/>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4" name="Google Shape;54;p5"/>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5" name="Google Shape;55;p5"/>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6" name="Google Shape;56;p5"/>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7" name="Google Shape;57;p5"/>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6"/>
          <p:cNvSpPr txBox="1"/>
          <p:nvPr>
            <p:ph type="title"/>
          </p:nvPr>
        </p:nvSpPr>
        <p:spPr>
          <a:xfrm>
            <a:off x="629841" y="30004"/>
            <a:ext cx="7886700" cy="6405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2E75B5"/>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0" name="Google Shape;60;p6"/>
          <p:cNvSpPr txBox="1"/>
          <p:nvPr>
            <p:ph idx="1" type="body"/>
          </p:nvPr>
        </p:nvSpPr>
        <p:spPr>
          <a:xfrm>
            <a:off x="629841" y="1260872"/>
            <a:ext cx="3868200" cy="61800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61" name="Google Shape;61;p6"/>
          <p:cNvSpPr txBox="1"/>
          <p:nvPr>
            <p:ph idx="2" type="body"/>
          </p:nvPr>
        </p:nvSpPr>
        <p:spPr>
          <a:xfrm>
            <a:off x="629841" y="1878806"/>
            <a:ext cx="3868200" cy="27633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2" name="Google Shape;62;p6"/>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63" name="Google Shape;63;p6"/>
          <p:cNvSpPr txBox="1"/>
          <p:nvPr>
            <p:ph idx="4" type="body"/>
          </p:nvPr>
        </p:nvSpPr>
        <p:spPr>
          <a:xfrm>
            <a:off x="4629150" y="1878806"/>
            <a:ext cx="3887400" cy="27633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4" name="Google Shape;64;p6"/>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5" name="Google Shape;65;p6"/>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6" name="Google Shape;66;p6"/>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7"/>
          <p:cNvSpPr txBox="1"/>
          <p:nvPr>
            <p:ph type="title"/>
          </p:nvPr>
        </p:nvSpPr>
        <p:spPr>
          <a:xfrm>
            <a:off x="628650" y="30004"/>
            <a:ext cx="7886700" cy="625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2E75B5"/>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9" name="Google Shape;69;p7"/>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0" name="Google Shape;70;p7"/>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1" name="Google Shape;71;p7"/>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8"/>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4" name="Google Shape;74;p8"/>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5" name="Google Shape;75;p8"/>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9"/>
          <p:cNvSpPr txBox="1"/>
          <p:nvPr>
            <p:ph type="title"/>
          </p:nvPr>
        </p:nvSpPr>
        <p:spPr>
          <a:xfrm>
            <a:off x="629841" y="342900"/>
            <a:ext cx="2949300" cy="12000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rgbClr val="2E75B5"/>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8" name="Google Shape;78;p9"/>
          <p:cNvSpPr txBox="1"/>
          <p:nvPr>
            <p:ph idx="1" type="body"/>
          </p:nvPr>
        </p:nvSpPr>
        <p:spPr>
          <a:xfrm>
            <a:off x="3887391" y="740569"/>
            <a:ext cx="4629000" cy="3655200"/>
          </a:xfrm>
          <a:prstGeom prst="rect">
            <a:avLst/>
          </a:prstGeom>
          <a:noFill/>
          <a:ln>
            <a:noFill/>
          </a:ln>
        </p:spPr>
        <p:txBody>
          <a:bodyPr anchorCtr="0" anchor="t" bIns="34275" lIns="68575" spcFirstLastPara="1" rIns="68575" wrap="square" tIns="34275">
            <a:norm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79" name="Google Shape;79;p9"/>
          <p:cNvSpPr txBox="1"/>
          <p:nvPr>
            <p:ph idx="2"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80" name="Google Shape;80;p9"/>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1" name="Google Shape;81;p9"/>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2" name="Google Shape;82;p9"/>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0"/>
          <p:cNvSpPr txBox="1"/>
          <p:nvPr>
            <p:ph type="title"/>
          </p:nvPr>
        </p:nvSpPr>
        <p:spPr>
          <a:xfrm>
            <a:off x="629841" y="342900"/>
            <a:ext cx="2949300" cy="12000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rgbClr val="2E75B5"/>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85" name="Google Shape;85;p10"/>
          <p:cNvSpPr/>
          <p:nvPr>
            <p:ph idx="2" type="pic"/>
          </p:nvPr>
        </p:nvSpPr>
        <p:spPr>
          <a:xfrm>
            <a:off x="3887391" y="740569"/>
            <a:ext cx="4629000" cy="3655200"/>
          </a:xfrm>
          <a:prstGeom prst="rect">
            <a:avLst/>
          </a:prstGeom>
          <a:noFill/>
          <a:ln>
            <a:noFill/>
          </a:ln>
        </p:spPr>
      </p:sp>
      <p:sp>
        <p:nvSpPr>
          <p:cNvPr id="86" name="Google Shape;86;p10"/>
          <p:cNvSpPr txBox="1"/>
          <p:nvPr>
            <p:ph idx="1"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87" name="Google Shape;87;p10"/>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8" name="Google Shape;88;p10"/>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9" name="Google Shape;89;p10"/>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6.xml"/><Relationship Id="rId22" Type="http://schemas.openxmlformats.org/officeDocument/2006/relationships/slideLayout" Target="../slideLayouts/slideLayout8.xml"/><Relationship Id="rId21" Type="http://schemas.openxmlformats.org/officeDocument/2006/relationships/slideLayout" Target="../slideLayouts/slideLayout7.xml"/><Relationship Id="rId24" Type="http://schemas.openxmlformats.org/officeDocument/2006/relationships/slideLayout" Target="../slideLayouts/slideLayout10.xml"/><Relationship Id="rId23" Type="http://schemas.openxmlformats.org/officeDocument/2006/relationships/slideLayout" Target="../slideLayouts/slideLayout9.xml"/><Relationship Id="rId1" Type="http://schemas.openxmlformats.org/officeDocument/2006/relationships/hyperlink" Target="http://www.noaa.gov/marine-aviation" TargetMode="External"/><Relationship Id="rId2" Type="http://schemas.openxmlformats.org/officeDocument/2006/relationships/image" Target="../media/image2.png"/><Relationship Id="rId3" Type="http://schemas.openxmlformats.org/officeDocument/2006/relationships/hyperlink" Target="http://www.noaa.gov/research" TargetMode="External"/><Relationship Id="rId4" Type="http://schemas.openxmlformats.org/officeDocument/2006/relationships/image" Target="../media/image1.png"/><Relationship Id="rId9" Type="http://schemas.openxmlformats.org/officeDocument/2006/relationships/hyperlink" Target="http://www.noaa.gov/oceans-coasts" TargetMode="External"/><Relationship Id="rId26" Type="http://schemas.openxmlformats.org/officeDocument/2006/relationships/slideLayout" Target="../slideLayouts/slideLayout12.xml"/><Relationship Id="rId25" Type="http://schemas.openxmlformats.org/officeDocument/2006/relationships/slideLayout" Target="../slideLayouts/slideLayout11.xml"/><Relationship Id="rId27" Type="http://schemas.openxmlformats.org/officeDocument/2006/relationships/theme" Target="../theme/theme1.xml"/><Relationship Id="rId5" Type="http://schemas.openxmlformats.org/officeDocument/2006/relationships/hyperlink" Target="http://www.noaa.gov/satellites" TargetMode="External"/><Relationship Id="rId6" Type="http://schemas.openxmlformats.org/officeDocument/2006/relationships/image" Target="../media/image4.png"/><Relationship Id="rId7" Type="http://schemas.openxmlformats.org/officeDocument/2006/relationships/hyperlink" Target="http://www.noaa.gov/fisheries" TargetMode="External"/><Relationship Id="rId8" Type="http://schemas.openxmlformats.org/officeDocument/2006/relationships/image" Target="../media/image3.png"/><Relationship Id="rId11" Type="http://schemas.openxmlformats.org/officeDocument/2006/relationships/hyperlink" Target="http://www.noaa.gov/weather" TargetMode="External"/><Relationship Id="rId10" Type="http://schemas.openxmlformats.org/officeDocument/2006/relationships/image" Target="../media/image6.png"/><Relationship Id="rId13" Type="http://schemas.openxmlformats.org/officeDocument/2006/relationships/image" Target="../media/image7.png"/><Relationship Id="rId12" Type="http://schemas.openxmlformats.org/officeDocument/2006/relationships/image" Target="../media/image5.png"/><Relationship Id="rId15" Type="http://schemas.openxmlformats.org/officeDocument/2006/relationships/slideLayout" Target="../slideLayouts/slideLayout1.xml"/><Relationship Id="rId14" Type="http://schemas.openxmlformats.org/officeDocument/2006/relationships/image" Target="../media/image8.png"/><Relationship Id="rId17" Type="http://schemas.openxmlformats.org/officeDocument/2006/relationships/slideLayout" Target="../slideLayouts/slideLayout3.xml"/><Relationship Id="rId16" Type="http://schemas.openxmlformats.org/officeDocument/2006/relationships/slideLayout" Target="../slideLayouts/slideLayout2.xml"/><Relationship Id="rId19" Type="http://schemas.openxmlformats.org/officeDocument/2006/relationships/slideLayout" Target="../slideLayouts/slideLayout5.xml"/><Relationship Id="rId1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30004"/>
            <a:ext cx="7886700" cy="625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rgbClr val="2E75B5"/>
              </a:buClr>
              <a:buSzPts val="3300"/>
              <a:buFont typeface="Calibri"/>
              <a:buNone/>
              <a:defRPr b="1" i="0" sz="3300" u="none" cap="none" strike="noStrike">
                <a:solidFill>
                  <a:srgbClr val="2E75B5"/>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
        <p:nvSpPr>
          <p:cNvPr id="7" name="Google Shape;7;p1"/>
          <p:cNvSpPr txBox="1"/>
          <p:nvPr>
            <p:ph idx="1" type="body"/>
          </p:nvPr>
        </p:nvSpPr>
        <p:spPr>
          <a:xfrm>
            <a:off x="628650" y="926664"/>
            <a:ext cx="7886700" cy="37062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grpSp>
        <p:nvGrpSpPr>
          <p:cNvPr id="8" name="Google Shape;8;p1"/>
          <p:cNvGrpSpPr/>
          <p:nvPr/>
        </p:nvGrpSpPr>
        <p:grpSpPr>
          <a:xfrm>
            <a:off x="-22791" y="-1"/>
            <a:ext cx="354330" cy="5143500"/>
            <a:chOff x="-15240" y="0"/>
            <a:chExt cx="472440" cy="6858000"/>
          </a:xfrm>
        </p:grpSpPr>
        <p:sp>
          <p:nvSpPr>
            <p:cNvPr id="9" name="Google Shape;9;p1"/>
            <p:cNvSpPr/>
            <p:nvPr/>
          </p:nvSpPr>
          <p:spPr>
            <a:xfrm>
              <a:off x="10668" y="0"/>
              <a:ext cx="420600" cy="6858000"/>
            </a:xfrm>
            <a:prstGeom prst="rect">
              <a:avLst/>
            </a:prstGeom>
            <a:solidFill>
              <a:srgbClr val="0099D8"/>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0" name="Google Shape;10;p1"/>
            <p:cNvSpPr/>
            <p:nvPr/>
          </p:nvSpPr>
          <p:spPr>
            <a:xfrm>
              <a:off x="16002" y="3197352"/>
              <a:ext cx="410100" cy="1069800"/>
            </a:xfrm>
            <a:prstGeom prst="rect">
              <a:avLst/>
            </a:prstGeom>
            <a:solidFill>
              <a:srgbClr val="0B459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C:\Users\jacqui.fenner\Desktop\PTT templates\images\noaa icons\noaa_icons-04.png" id="11" name="Google Shape;11;p1">
              <a:hlinkClick r:id="rId1"/>
            </p:cNvPr>
            <p:cNvPicPr preferRelativeResize="0"/>
            <p:nvPr/>
          </p:nvPicPr>
          <p:blipFill rotWithShape="1">
            <a:blip r:embed="rId2">
              <a:alphaModFix/>
            </a:blip>
            <a:srcRect b="0" l="0" r="0" t="0"/>
            <a:stretch/>
          </p:blipFill>
          <p:spPr>
            <a:xfrm>
              <a:off x="-15240" y="5714999"/>
              <a:ext cx="472440" cy="324009"/>
            </a:xfrm>
            <a:prstGeom prst="rect">
              <a:avLst/>
            </a:prstGeom>
            <a:noFill/>
            <a:ln>
              <a:noFill/>
            </a:ln>
          </p:spPr>
        </p:pic>
        <p:pic>
          <p:nvPicPr>
            <p:cNvPr descr="C:\Users\jacqui.fenner\Desktop\PTT templates\images\noaa icons\noaa_icons-05.png" id="12" name="Google Shape;12;p1">
              <a:hlinkClick r:id="rId3"/>
            </p:cNvPr>
            <p:cNvPicPr preferRelativeResize="0"/>
            <p:nvPr/>
          </p:nvPicPr>
          <p:blipFill rotWithShape="1">
            <a:blip r:embed="rId4">
              <a:alphaModFix/>
            </a:blip>
            <a:srcRect b="0" l="0" r="0" t="0"/>
            <a:stretch/>
          </p:blipFill>
          <p:spPr>
            <a:xfrm>
              <a:off x="-15240" y="4648200"/>
              <a:ext cx="472440" cy="324009"/>
            </a:xfrm>
            <a:prstGeom prst="rect">
              <a:avLst/>
            </a:prstGeom>
            <a:noFill/>
            <a:ln>
              <a:noFill/>
            </a:ln>
          </p:spPr>
        </p:pic>
        <p:pic>
          <p:nvPicPr>
            <p:cNvPr descr="C:\Users\jacqui.fenner\Desktop\PTT templates\images\noaa icons\noaa_icons-06.png" id="13" name="Google Shape;13;p1">
              <a:hlinkClick r:id="rId5"/>
            </p:cNvPr>
            <p:cNvPicPr preferRelativeResize="0"/>
            <p:nvPr/>
          </p:nvPicPr>
          <p:blipFill rotWithShape="1">
            <a:blip r:embed="rId6">
              <a:alphaModFix/>
            </a:blip>
            <a:srcRect b="0" l="0" r="0" t="0"/>
            <a:stretch/>
          </p:blipFill>
          <p:spPr>
            <a:xfrm>
              <a:off x="-15240" y="3581400"/>
              <a:ext cx="472440" cy="324009"/>
            </a:xfrm>
            <a:prstGeom prst="rect">
              <a:avLst/>
            </a:prstGeom>
            <a:noFill/>
            <a:ln>
              <a:noFill/>
            </a:ln>
          </p:spPr>
        </p:pic>
        <p:pic>
          <p:nvPicPr>
            <p:cNvPr descr="C:\Users\jacqui.fenner\Desktop\PTT templates\images\noaa icons\noaa_icons-07.png" id="14" name="Google Shape;14;p1">
              <a:hlinkClick r:id="rId7"/>
            </p:cNvPr>
            <p:cNvPicPr preferRelativeResize="0"/>
            <p:nvPr/>
          </p:nvPicPr>
          <p:blipFill rotWithShape="1">
            <a:blip r:embed="rId8">
              <a:alphaModFix/>
            </a:blip>
            <a:srcRect b="0" l="0" r="0" t="0"/>
            <a:stretch/>
          </p:blipFill>
          <p:spPr>
            <a:xfrm>
              <a:off x="-15240" y="2514600"/>
              <a:ext cx="472440" cy="324009"/>
            </a:xfrm>
            <a:prstGeom prst="rect">
              <a:avLst/>
            </a:prstGeom>
            <a:noFill/>
            <a:ln>
              <a:noFill/>
            </a:ln>
          </p:spPr>
        </p:pic>
        <p:pic>
          <p:nvPicPr>
            <p:cNvPr descr="C:\Users\jacqui.fenner\Desktop\PTT templates\images\noaa icons\noaa_icons-08.png" id="15" name="Google Shape;15;p1">
              <a:hlinkClick r:id="rId9"/>
            </p:cNvPr>
            <p:cNvPicPr preferRelativeResize="0"/>
            <p:nvPr/>
          </p:nvPicPr>
          <p:blipFill rotWithShape="1">
            <a:blip r:embed="rId10">
              <a:alphaModFix/>
            </a:blip>
            <a:srcRect b="0" l="0" r="0" t="0"/>
            <a:stretch/>
          </p:blipFill>
          <p:spPr>
            <a:xfrm>
              <a:off x="-15240" y="1447800"/>
              <a:ext cx="472440" cy="324009"/>
            </a:xfrm>
            <a:prstGeom prst="rect">
              <a:avLst/>
            </a:prstGeom>
            <a:noFill/>
            <a:ln>
              <a:noFill/>
            </a:ln>
          </p:spPr>
        </p:pic>
        <p:pic>
          <p:nvPicPr>
            <p:cNvPr descr="C:\Users\jacqui.fenner\Desktop\PTT templates\images\noaa icons\noaa_icons-10.png" id="16" name="Google Shape;16;p1">
              <a:hlinkClick r:id="rId11"/>
            </p:cNvPr>
            <p:cNvPicPr preferRelativeResize="0"/>
            <p:nvPr/>
          </p:nvPicPr>
          <p:blipFill rotWithShape="1">
            <a:blip r:embed="rId12">
              <a:alphaModFix/>
            </a:blip>
            <a:srcRect b="0" l="0" r="0" t="0"/>
            <a:stretch/>
          </p:blipFill>
          <p:spPr>
            <a:xfrm>
              <a:off x="-15240" y="381000"/>
              <a:ext cx="472440" cy="324009"/>
            </a:xfrm>
            <a:prstGeom prst="rect">
              <a:avLst/>
            </a:prstGeom>
            <a:noFill/>
            <a:ln>
              <a:noFill/>
            </a:ln>
          </p:spPr>
        </p:pic>
        <p:grpSp>
          <p:nvGrpSpPr>
            <p:cNvPr id="17" name="Google Shape;17;p1"/>
            <p:cNvGrpSpPr/>
            <p:nvPr/>
          </p:nvGrpSpPr>
          <p:grpSpPr>
            <a:xfrm>
              <a:off x="15148" y="0"/>
              <a:ext cx="420600" cy="6858000"/>
              <a:chOff x="15148" y="0"/>
              <a:chExt cx="420600" cy="6858000"/>
            </a:xfrm>
          </p:grpSpPr>
          <p:grpSp>
            <p:nvGrpSpPr>
              <p:cNvPr id="18" name="Google Shape;18;p1"/>
              <p:cNvGrpSpPr/>
              <p:nvPr/>
            </p:nvGrpSpPr>
            <p:grpSpPr>
              <a:xfrm>
                <a:off x="15148" y="1066800"/>
                <a:ext cx="420600" cy="5334000"/>
                <a:chOff x="15148" y="1066800"/>
                <a:chExt cx="420600" cy="5334000"/>
              </a:xfrm>
            </p:grpSpPr>
            <p:cxnSp>
              <p:nvCxnSpPr>
                <p:cNvPr id="19" name="Google Shape;19;p1"/>
                <p:cNvCxnSpPr/>
                <p:nvPr/>
              </p:nvCxnSpPr>
              <p:spPr>
                <a:xfrm>
                  <a:off x="15148" y="4267200"/>
                  <a:ext cx="420600"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20" name="Google Shape;20;p1"/>
                <p:cNvCxnSpPr/>
                <p:nvPr/>
              </p:nvCxnSpPr>
              <p:spPr>
                <a:xfrm>
                  <a:off x="15148" y="3200400"/>
                  <a:ext cx="420600"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21" name="Google Shape;21;p1"/>
                <p:cNvCxnSpPr/>
                <p:nvPr/>
              </p:nvCxnSpPr>
              <p:spPr>
                <a:xfrm>
                  <a:off x="15148" y="2133600"/>
                  <a:ext cx="420600"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22" name="Google Shape;22;p1"/>
                <p:cNvCxnSpPr/>
                <p:nvPr/>
              </p:nvCxnSpPr>
              <p:spPr>
                <a:xfrm>
                  <a:off x="15148" y="5334000"/>
                  <a:ext cx="420600"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23" name="Google Shape;23;p1"/>
                <p:cNvCxnSpPr/>
                <p:nvPr/>
              </p:nvCxnSpPr>
              <p:spPr>
                <a:xfrm>
                  <a:off x="15148" y="1066800"/>
                  <a:ext cx="420600"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24" name="Google Shape;24;p1"/>
                <p:cNvCxnSpPr/>
                <p:nvPr/>
              </p:nvCxnSpPr>
              <p:spPr>
                <a:xfrm>
                  <a:off x="15148" y="6400800"/>
                  <a:ext cx="420600" cy="0"/>
                </a:xfrm>
                <a:prstGeom prst="straightConnector1">
                  <a:avLst/>
                </a:prstGeom>
                <a:noFill/>
                <a:ln cap="flat" cmpd="sng" w="9525">
                  <a:solidFill>
                    <a:schemeClr val="lt1">
                      <a:alpha val="40000"/>
                    </a:schemeClr>
                  </a:solidFill>
                  <a:prstDash val="solid"/>
                  <a:round/>
                  <a:headEnd len="sm" w="sm" type="none"/>
                  <a:tailEnd len="sm" w="sm" type="none"/>
                </a:ln>
              </p:spPr>
            </p:cxnSp>
          </p:grpSp>
          <p:cxnSp>
            <p:nvCxnSpPr>
              <p:cNvPr id="25" name="Google Shape;25;p1"/>
              <p:cNvCxnSpPr/>
              <p:nvPr/>
            </p:nvCxnSpPr>
            <p:spPr>
              <a:xfrm>
                <a:off x="431292" y="0"/>
                <a:ext cx="0" cy="6858000"/>
              </a:xfrm>
              <a:prstGeom prst="straightConnector1">
                <a:avLst/>
              </a:prstGeom>
              <a:noFill/>
              <a:ln cap="flat" cmpd="sng" w="9525">
                <a:solidFill>
                  <a:schemeClr val="lt1">
                    <a:alpha val="40000"/>
                  </a:schemeClr>
                </a:solidFill>
                <a:prstDash val="solid"/>
                <a:round/>
                <a:headEnd len="sm" w="sm" type="none"/>
                <a:tailEnd len="sm" w="sm" type="none"/>
              </a:ln>
            </p:spPr>
          </p:cxnSp>
        </p:grpSp>
      </p:grpSp>
      <p:sp>
        <p:nvSpPr>
          <p:cNvPr id="26" name="Google Shape;26;p1"/>
          <p:cNvSpPr/>
          <p:nvPr/>
        </p:nvSpPr>
        <p:spPr>
          <a:xfrm>
            <a:off x="0" y="4800600"/>
            <a:ext cx="9144000" cy="342900"/>
          </a:xfrm>
          <a:custGeom>
            <a:rect b="b" l="l" r="r" t="t"/>
            <a:pathLst>
              <a:path extrusionOk="0" h="457200" w="9144000">
                <a:moveTo>
                  <a:pt x="0" y="457199"/>
                </a:moveTo>
                <a:lnTo>
                  <a:pt x="9144000" y="457199"/>
                </a:lnTo>
                <a:lnTo>
                  <a:pt x="9144000" y="0"/>
                </a:lnTo>
                <a:lnTo>
                  <a:pt x="0" y="0"/>
                </a:lnTo>
                <a:lnTo>
                  <a:pt x="0" y="457199"/>
                </a:lnTo>
                <a:close/>
              </a:path>
            </a:pathLst>
          </a:custGeom>
          <a:solidFill>
            <a:srgbClr val="D5F5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 name="Google Shape;27;p1"/>
          <p:cNvSpPr/>
          <p:nvPr/>
        </p:nvSpPr>
        <p:spPr>
          <a:xfrm>
            <a:off x="22651" y="4889565"/>
            <a:ext cx="252300" cy="205800"/>
          </a:xfrm>
          <a:prstGeom prst="rect">
            <a:avLst/>
          </a:prstGeom>
          <a:blipFill rotWithShape="1">
            <a:blip r:embed="rId1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 name="Google Shape;28;p1"/>
          <p:cNvSpPr/>
          <p:nvPr/>
        </p:nvSpPr>
        <p:spPr>
          <a:xfrm>
            <a:off x="349395" y="4889565"/>
            <a:ext cx="237600" cy="202200"/>
          </a:xfrm>
          <a:prstGeom prst="rect">
            <a:avLst/>
          </a:prstGeom>
          <a:blipFill rotWithShape="1">
            <a:blip r:embed="rId1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 name="Google Shape;29;p1"/>
          <p:cNvSpPr txBox="1"/>
          <p:nvPr>
            <p:ph idx="11" type="ftr"/>
          </p:nvPr>
        </p:nvSpPr>
        <p:spPr>
          <a:xfrm>
            <a:off x="3028950" y="4797742"/>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30" name="Google Shape;30;p1"/>
          <p:cNvSpPr txBox="1"/>
          <p:nvPr>
            <p:ph idx="12" type="sldNum"/>
          </p:nvPr>
        </p:nvSpPr>
        <p:spPr>
          <a:xfrm>
            <a:off x="6457950" y="4797742"/>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
        <p:nvSpPr>
          <p:cNvPr id="31" name="Google Shape;31;p1"/>
          <p:cNvSpPr txBox="1"/>
          <p:nvPr>
            <p:ph idx="10" type="dt"/>
          </p:nvPr>
        </p:nvSpPr>
        <p:spPr>
          <a:xfrm>
            <a:off x="628650" y="4797742"/>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32" name="Google Shape;32;p1"/>
          <p:cNvSpPr/>
          <p:nvPr/>
        </p:nvSpPr>
        <p:spPr>
          <a:xfrm rot="-2335227">
            <a:off x="1816325" y="1962150"/>
            <a:ext cx="5511620" cy="1219506"/>
          </a:xfrm>
          <a:prstGeom prst="rect">
            <a:avLst/>
          </a:prstGeom>
        </p:spPr>
        <p:txBody>
          <a:bodyPr>
            <a:prstTxWarp prst="textPlain"/>
          </a:bodyPr>
          <a:lstStyle/>
          <a:p>
            <a:pPr lvl="0" algn="ctr"/>
            <a:r>
              <a:rPr b="0" i="0">
                <a:ln cap="flat" cmpd="sng" w="9525">
                  <a:solidFill>
                    <a:srgbClr val="888888"/>
                  </a:solidFill>
                  <a:prstDash val="solid"/>
                  <a:round/>
                  <a:headEnd len="sm" w="sm" type="none"/>
                  <a:tailEnd len="sm" w="sm" type="none"/>
                </a:ln>
                <a:solidFill>
                  <a:srgbClr val="000000">
                    <a:alpha val="25279"/>
                  </a:srgbClr>
                </a:solidFill>
                <a:latin typeface="Arial"/>
              </a:rPr>
              <a:t>DRAFT</a:t>
            </a:r>
          </a:p>
        </p:txBody>
      </p:sp>
    </p:spTree>
  </p:cSld>
  <p:clrMap accent1="accent1" accent2="accent2" accent3="accent3" accent4="accent4" accent5="accent5" accent6="accent6" bg1="lt1" bg2="dk2" tx1="dk1" tx2="lt2" folHlink="folHlink" hlink="hlink"/>
  <p:sldLayoutIdLst>
    <p:sldLayoutId id="2147483648" r:id="rId15"/>
    <p:sldLayoutId id="2147483649" r:id="rId16"/>
    <p:sldLayoutId id="2147483650" r:id="rId17"/>
    <p:sldLayoutId id="2147483651" r:id="rId18"/>
    <p:sldLayoutId id="2147483652" r:id="rId19"/>
    <p:sldLayoutId id="2147483653" r:id="rId20"/>
    <p:sldLayoutId id="2147483654" r:id="rId21"/>
    <p:sldLayoutId id="2147483655" r:id="rId22"/>
    <p:sldLayoutId id="2147483656" r:id="rId23"/>
    <p:sldLayoutId id="2147483657" r:id="rId24"/>
    <p:sldLayoutId id="2147483658" r:id="rId25"/>
    <p:sldLayoutId id="2147483659" r:id="rId2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4"/>
          <p:cNvSpPr txBox="1"/>
          <p:nvPr>
            <p:ph type="ctrTitle"/>
          </p:nvPr>
        </p:nvSpPr>
        <p:spPr>
          <a:xfrm>
            <a:off x="1143000" y="1527575"/>
            <a:ext cx="7181700" cy="1790700"/>
          </a:xfrm>
          <a:prstGeom prst="rect">
            <a:avLst/>
          </a:prstGeom>
        </p:spPr>
        <p:txBody>
          <a:bodyPr anchorCtr="0" anchor="b" bIns="34275" lIns="68575" spcFirstLastPara="1" rIns="68575" wrap="square" tIns="34275">
            <a:noAutofit/>
          </a:bodyPr>
          <a:lstStyle/>
          <a:p>
            <a:pPr indent="0" lvl="0" marL="0" rtl="0" algn="ctr">
              <a:spcBef>
                <a:spcPts val="0"/>
              </a:spcBef>
              <a:spcAft>
                <a:spcPts val="0"/>
              </a:spcAft>
              <a:buSzPts val="990"/>
              <a:buNone/>
            </a:pPr>
            <a:r>
              <a:t/>
            </a:r>
            <a:endParaRPr sz="3980"/>
          </a:p>
          <a:p>
            <a:pPr indent="0" lvl="0" marL="0" rtl="0" algn="ctr">
              <a:spcBef>
                <a:spcPts val="0"/>
              </a:spcBef>
              <a:spcAft>
                <a:spcPts val="0"/>
              </a:spcAft>
              <a:buSzPts val="990"/>
              <a:buNone/>
            </a:pPr>
            <a:r>
              <a:rPr lang="en" sz="4680"/>
              <a:t>Assessment of Users Observational Needs</a:t>
            </a:r>
            <a:endParaRPr sz="4680"/>
          </a:p>
          <a:p>
            <a:pPr indent="0" lvl="0" marL="0" rtl="0" algn="ctr">
              <a:spcBef>
                <a:spcPts val="0"/>
              </a:spcBef>
              <a:spcAft>
                <a:spcPts val="0"/>
              </a:spcAft>
              <a:buSzPts val="990"/>
              <a:buNone/>
            </a:pPr>
            <a:r>
              <a:rPr lang="en" sz="3480"/>
              <a:t>SAT Consolidation of Requirements Ranges and Priorities for Nowcasting - </a:t>
            </a:r>
            <a:r>
              <a:rPr lang="en" sz="3480"/>
              <a:t>Winter precipitation, type and quantity including lake-effect snow</a:t>
            </a:r>
            <a:endParaRPr sz="3480"/>
          </a:p>
        </p:txBody>
      </p:sp>
      <p:sp>
        <p:nvSpPr>
          <p:cNvPr id="111" name="Google Shape;111;p14"/>
          <p:cNvSpPr txBox="1"/>
          <p:nvPr>
            <p:ph idx="1" type="subTitle"/>
          </p:nvPr>
        </p:nvSpPr>
        <p:spPr>
          <a:xfrm>
            <a:off x="1143000" y="3641526"/>
            <a:ext cx="6858000" cy="911400"/>
          </a:xfrm>
          <a:prstGeom prst="rect">
            <a:avLst/>
          </a:prstGeom>
        </p:spPr>
        <p:txBody>
          <a:bodyPr anchorCtr="0" anchor="t" bIns="34275" lIns="68575" spcFirstLastPara="1" rIns="68575" wrap="square" tIns="34275">
            <a:noAutofit/>
          </a:bodyPr>
          <a:lstStyle/>
          <a:p>
            <a:pPr indent="0" lvl="0" marL="0" rtl="0" algn="ctr">
              <a:lnSpc>
                <a:spcPct val="80000"/>
              </a:lnSpc>
              <a:spcBef>
                <a:spcPts val="800"/>
              </a:spcBef>
              <a:spcAft>
                <a:spcPts val="0"/>
              </a:spcAft>
              <a:buSzPts val="605"/>
              <a:buNone/>
            </a:pPr>
            <a:r>
              <a:rPr lang="en" sz="1740"/>
              <a:t>Jordan Gerth, Lead</a:t>
            </a:r>
            <a:endParaRPr sz="174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3"/>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Land Surface Temperature (K)</a:t>
            </a:r>
            <a:endParaRPr sz="1800"/>
          </a:p>
        </p:txBody>
      </p:sp>
      <p:sp>
        <p:nvSpPr>
          <p:cNvPr id="171" name="Google Shape;171;p23"/>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172" name="Google Shape;172;p23"/>
          <p:cNvGraphicFramePr/>
          <p:nvPr/>
        </p:nvGraphicFramePr>
        <p:xfrm>
          <a:off x="388688" y="467750"/>
          <a:ext cx="3000000" cy="3000000"/>
        </p:xfrm>
        <a:graphic>
          <a:graphicData uri="http://schemas.openxmlformats.org/drawingml/2006/table">
            <a:tbl>
              <a:tblPr>
                <a:noFill/>
                <a:tableStyleId>{D431D2EA-4B35-427E-8773-C3C7BB117069}</a:tableStyleId>
              </a:tblPr>
              <a:tblGrid>
                <a:gridCol w="3669100"/>
                <a:gridCol w="1469400"/>
                <a:gridCol w="142717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[0.25, 1, 2]</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None/>
                      </a:pPr>
                      <a:r>
                        <a:rPr lang="en"/>
                        <a:t>[2.4 m, 5 m, 2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[18 m, 5 m, 3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NA</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40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210-330</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201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4"/>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Snow Cover (%)</a:t>
            </a:r>
            <a:endParaRPr sz="1800"/>
          </a:p>
        </p:txBody>
      </p:sp>
      <p:sp>
        <p:nvSpPr>
          <p:cNvPr id="178" name="Google Shape;178;p24"/>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179" name="Google Shape;179;p24"/>
          <p:cNvGraphicFramePr/>
          <p:nvPr/>
        </p:nvGraphicFramePr>
        <p:xfrm>
          <a:off x="388688" y="467750"/>
          <a:ext cx="3000000" cy="3000000"/>
        </p:xfrm>
        <a:graphic>
          <a:graphicData uri="http://schemas.openxmlformats.org/drawingml/2006/table">
            <a:tbl>
              <a:tblPr>
                <a:noFill/>
                <a:tableStyleId>{D431D2EA-4B35-427E-8773-C3C7BB117069}</a:tableStyleId>
              </a:tblPr>
              <a:tblGrid>
                <a:gridCol w="3669100"/>
                <a:gridCol w="1469400"/>
                <a:gridCol w="142717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1, 3]</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[2.4, 5 m, 8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[1.8 m, 5 m, 2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NA</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40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0-1</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3470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5"/>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Snow Depth (m)</a:t>
            </a:r>
            <a:endParaRPr sz="1800"/>
          </a:p>
        </p:txBody>
      </p:sp>
      <p:sp>
        <p:nvSpPr>
          <p:cNvPr id="185" name="Google Shape;185;p25"/>
          <p:cNvSpPr txBox="1"/>
          <p:nvPr/>
        </p:nvSpPr>
        <p:spPr>
          <a:xfrm>
            <a:off x="6511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186" name="Google Shape;186;p25"/>
          <p:cNvGraphicFramePr/>
          <p:nvPr/>
        </p:nvGraphicFramePr>
        <p:xfrm>
          <a:off x="390288" y="427400"/>
          <a:ext cx="3000000" cy="3000000"/>
        </p:xfrm>
        <a:graphic>
          <a:graphicData uri="http://schemas.openxmlformats.org/drawingml/2006/table">
            <a:tbl>
              <a:tblPr>
                <a:noFill/>
                <a:tableStyleId>{D431D2EA-4B35-427E-8773-C3C7BB117069}</a:tableStyleId>
              </a:tblPr>
              <a:tblGrid>
                <a:gridCol w="3669100"/>
                <a:gridCol w="1469400"/>
                <a:gridCol w="142717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1, 3]</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[2.4 m, 5 m, 8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[1.8 m, 5 m, 2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NA</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89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0-20</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201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6"/>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Snow Grain Size (mm)</a:t>
            </a:r>
            <a:endParaRPr sz="1800"/>
          </a:p>
        </p:txBody>
      </p:sp>
      <p:sp>
        <p:nvSpPr>
          <p:cNvPr id="192" name="Google Shape;192;p26"/>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193" name="Google Shape;193;p26"/>
          <p:cNvGraphicFramePr/>
          <p:nvPr/>
        </p:nvGraphicFramePr>
        <p:xfrm>
          <a:off x="388688" y="467750"/>
          <a:ext cx="3000000" cy="3000000"/>
        </p:xfrm>
        <a:graphic>
          <a:graphicData uri="http://schemas.openxmlformats.org/drawingml/2006/table">
            <a:tbl>
              <a:tblPr>
                <a:noFill/>
                <a:tableStyleId>{D431D2EA-4B35-427E-8773-C3C7BB117069}</a:tableStyleId>
              </a:tblPr>
              <a:tblGrid>
                <a:gridCol w="3669100"/>
                <a:gridCol w="1469400"/>
                <a:gridCol w="142717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1, 2]</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[2.4 m, 5 m, 8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[1.8 m, 3 m, 2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NA</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352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0-2</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201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7"/>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Cloud Top Temperature (K)</a:t>
            </a:r>
            <a:endParaRPr sz="1800"/>
          </a:p>
        </p:txBody>
      </p:sp>
      <p:sp>
        <p:nvSpPr>
          <p:cNvPr id="199" name="Google Shape;199;p27"/>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200" name="Google Shape;200;p27"/>
          <p:cNvGraphicFramePr/>
          <p:nvPr/>
        </p:nvGraphicFramePr>
        <p:xfrm>
          <a:off x="388688" y="467750"/>
          <a:ext cx="3000000" cy="3000000"/>
        </p:xfrm>
        <a:graphic>
          <a:graphicData uri="http://schemas.openxmlformats.org/drawingml/2006/table">
            <a:tbl>
              <a:tblPr>
                <a:noFill/>
                <a:tableStyleId>{D431D2EA-4B35-427E-8773-C3C7BB117069}</a:tableStyleId>
              </a:tblPr>
              <a:tblGrid>
                <a:gridCol w="3669100"/>
                <a:gridCol w="1469400"/>
                <a:gridCol w="142717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1, 5]</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[2.4 m, 3 m, 6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[1 m, 2.4 m, 3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NA</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498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180-320</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3470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8"/>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Precipitation Rate: Snowfall Rate (mm/hr)</a:t>
            </a:r>
            <a:endParaRPr sz="1800"/>
          </a:p>
        </p:txBody>
      </p:sp>
      <p:sp>
        <p:nvSpPr>
          <p:cNvPr id="206" name="Google Shape;206;p28"/>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207" name="Google Shape;207;p28"/>
          <p:cNvGraphicFramePr/>
          <p:nvPr/>
        </p:nvGraphicFramePr>
        <p:xfrm>
          <a:off x="388688" y="467750"/>
          <a:ext cx="3000000" cy="3000000"/>
        </p:xfrm>
        <a:graphic>
          <a:graphicData uri="http://schemas.openxmlformats.org/drawingml/2006/table">
            <a:tbl>
              <a:tblPr>
                <a:noFill/>
                <a:tableStyleId>{D431D2EA-4B35-427E-8773-C3C7BB117069}</a:tableStyleId>
              </a:tblPr>
              <a:tblGrid>
                <a:gridCol w="3669100"/>
                <a:gridCol w="1542250"/>
                <a:gridCol w="135432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[0.25, 0.5, 1]</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None/>
                      </a:pPr>
                      <a:r>
                        <a:rPr lang="en"/>
                        <a:t>[0.5 m, 5 m, 1 ]</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m, 1.2 m, 2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[0.25, 0.5, 1]</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352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0-3</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solidFill>
                      <a:srgbClr val="FFFF00"/>
                    </a:solidFill>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7</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492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9"/>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Cloud Base Height (km)</a:t>
            </a:r>
            <a:endParaRPr sz="1800"/>
          </a:p>
        </p:txBody>
      </p:sp>
      <p:sp>
        <p:nvSpPr>
          <p:cNvPr id="213" name="Google Shape;213;p29"/>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214" name="Google Shape;214;p29"/>
          <p:cNvGraphicFramePr/>
          <p:nvPr/>
        </p:nvGraphicFramePr>
        <p:xfrm>
          <a:off x="390288" y="427400"/>
          <a:ext cx="3000000" cy="3000000"/>
        </p:xfrm>
        <a:graphic>
          <a:graphicData uri="http://schemas.openxmlformats.org/drawingml/2006/table">
            <a:tbl>
              <a:tblPr>
                <a:noFill/>
                <a:tableStyleId>{D431D2EA-4B35-427E-8773-C3C7BB117069}</a:tableStyleId>
              </a:tblPr>
              <a:tblGrid>
                <a:gridCol w="3669100"/>
                <a:gridCol w="1469400"/>
                <a:gridCol w="142717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1, 5]</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None/>
                      </a:pPr>
                      <a:r>
                        <a:rPr lang="en"/>
                        <a:t>[2.4 m, 3 m, 2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[1 m, 2.4, </a:t>
                      </a:r>
                      <a:r>
                        <a:rPr lang="en"/>
                        <a:t>3 h</a:t>
                      </a:r>
                      <a:r>
                        <a:rPr lang="en"/>
                        <a: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82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NA</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302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3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1-6</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055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0"/>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Additional Variables</a:t>
            </a:r>
            <a:endParaRPr/>
          </a:p>
        </p:txBody>
      </p:sp>
      <p:sp>
        <p:nvSpPr>
          <p:cNvPr id="220" name="Google Shape;220;p30"/>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Info on snow pack characteristics like snow depth, grain size (sub layer), and water content (total layer) are useful for assessing potential hazards linked to blowing snow and snowmelt. Details like how fresh/old/ripe the snow pack is, how many vertical layers of varying snow grain size there are within the snowpack, and the total water content within the snow pack are of particular interest for these hazards. While it is known the values of these characteristics can vary over a very small spatial area (much less than 1 km2), in-situ observations of these variables via reports are typically spaced over vast areas (much more than 5 km2), leaving room for interpolation error from snowpack models.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1"/>
          <p:cNvSpPr txBox="1"/>
          <p:nvPr>
            <p:ph type="title"/>
          </p:nvPr>
        </p:nvSpPr>
        <p:spPr>
          <a:xfrm>
            <a:off x="311700" y="-8837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Observables: Atmosphere</a:t>
            </a:r>
            <a:endParaRPr/>
          </a:p>
        </p:txBody>
      </p:sp>
      <p:graphicFrame>
        <p:nvGraphicFramePr>
          <p:cNvPr id="226" name="Google Shape;226;p31"/>
          <p:cNvGraphicFramePr/>
          <p:nvPr/>
        </p:nvGraphicFramePr>
        <p:xfrm>
          <a:off x="311700" y="527188"/>
          <a:ext cx="3000000" cy="3000000"/>
        </p:xfrm>
        <a:graphic>
          <a:graphicData uri="http://schemas.openxmlformats.org/drawingml/2006/table">
            <a:tbl>
              <a:tblPr>
                <a:noFill/>
                <a:tableStyleId>{1EC6C2B2-B825-48A2-912F-078FA200F9A7}</a:tableStyleId>
              </a:tblPr>
              <a:tblGrid>
                <a:gridCol w="2295975"/>
              </a:tblGrid>
              <a:tr h="333375">
                <a:tc>
                  <a:txBody>
                    <a:bodyPr/>
                    <a:lstStyle/>
                    <a:p>
                      <a:pPr indent="0" lvl="0" marL="0" rtl="0" algn="ctr">
                        <a:lnSpc>
                          <a:spcPct val="115000"/>
                        </a:lnSpc>
                        <a:spcBef>
                          <a:spcPts val="0"/>
                        </a:spcBef>
                        <a:spcAft>
                          <a:spcPts val="0"/>
                        </a:spcAft>
                        <a:buNone/>
                      </a:pPr>
                      <a:r>
                        <a:rPr lang="en" sz="1000"/>
                        <a:t>Wind Speed Profile: Eastward, </a:t>
                      </a:r>
                      <a:r>
                        <a:rPr lang="en" sz="1000">
                          <a:solidFill>
                            <a:srgbClr val="FF0000"/>
                          </a:solidFill>
                        </a:rPr>
                        <a:t>Mid-Upper Stratosphere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22725">
                <a:tc>
                  <a:txBody>
                    <a:bodyPr/>
                    <a:lstStyle/>
                    <a:p>
                      <a:pPr indent="0" lvl="0" marL="0" rtl="0" algn="ctr">
                        <a:lnSpc>
                          <a:spcPct val="115000"/>
                        </a:lnSpc>
                        <a:spcBef>
                          <a:spcPts val="0"/>
                        </a:spcBef>
                        <a:spcAft>
                          <a:spcPts val="0"/>
                        </a:spcAft>
                        <a:buNone/>
                      </a:pPr>
                      <a:r>
                        <a:rPr lang="en" sz="1000">
                          <a:solidFill>
                            <a:srgbClr val="FF0000"/>
                          </a:solidFill>
                        </a:rPr>
                        <a:t>Wind Speed Profile: Eastward, Free Troposphere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425300">
                <a:tc>
                  <a:txBody>
                    <a:bodyPr/>
                    <a:lstStyle/>
                    <a:p>
                      <a:pPr indent="0" lvl="0" marL="0" rtl="0" algn="ctr">
                        <a:lnSpc>
                          <a:spcPct val="115000"/>
                        </a:lnSpc>
                        <a:spcBef>
                          <a:spcPts val="0"/>
                        </a:spcBef>
                        <a:spcAft>
                          <a:spcPts val="0"/>
                        </a:spcAft>
                        <a:buNone/>
                      </a:pPr>
                      <a:r>
                        <a:rPr lang="en" sz="1000">
                          <a:solidFill>
                            <a:srgbClr val="FF0000"/>
                          </a:solidFill>
                        </a:rPr>
                        <a:t>Wind Speed Profile: Eastward, Upper Troposphere-Lower Stratosphere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28600">
                <a:tc>
                  <a:txBody>
                    <a:bodyPr/>
                    <a:lstStyle/>
                    <a:p>
                      <a:pPr indent="0" lvl="0" marL="0" rtl="0" algn="ctr">
                        <a:lnSpc>
                          <a:spcPct val="115000"/>
                        </a:lnSpc>
                        <a:spcBef>
                          <a:spcPts val="0"/>
                        </a:spcBef>
                        <a:spcAft>
                          <a:spcPts val="0"/>
                        </a:spcAft>
                        <a:buNone/>
                      </a:pPr>
                      <a:r>
                        <a:rPr lang="en" sz="1000">
                          <a:solidFill>
                            <a:srgbClr val="FF0000"/>
                          </a:solidFill>
                        </a:rPr>
                        <a:t>Wind Speed Profile: Eastward, Planetary Boundary Layer</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t>Wind Speed Profile: Northward, </a:t>
                      </a:r>
                      <a:r>
                        <a:rPr lang="en" sz="1000">
                          <a:solidFill>
                            <a:srgbClr val="FF0000"/>
                          </a:solidFill>
                        </a:rPr>
                        <a:t>Mid-Upper Stratosphere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Wind Speed Profile: Northward, Free Troposphere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71475">
                <a:tc>
                  <a:txBody>
                    <a:bodyPr/>
                    <a:lstStyle/>
                    <a:p>
                      <a:pPr indent="0" lvl="0" marL="0" rtl="0" algn="ctr">
                        <a:lnSpc>
                          <a:spcPct val="115000"/>
                        </a:lnSpc>
                        <a:spcBef>
                          <a:spcPts val="0"/>
                        </a:spcBef>
                        <a:spcAft>
                          <a:spcPts val="0"/>
                        </a:spcAft>
                        <a:buNone/>
                      </a:pPr>
                      <a:r>
                        <a:rPr lang="en" sz="1000">
                          <a:solidFill>
                            <a:srgbClr val="FF0000"/>
                          </a:solidFill>
                        </a:rPr>
                        <a:t>Wind Speed Profile: Northward, Upper Troposphere-Lower Stratosphere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Wind Speed Profile: Northward, Planetary Boundary Layer</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Aerosol Concentration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Cloud Cover</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Ozone Concentration (Column)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Cloud and Moisture Imagery</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t>Incoming Shortwave Radiation: Surface</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bl>
          </a:graphicData>
        </a:graphic>
      </p:graphicFrame>
      <p:graphicFrame>
        <p:nvGraphicFramePr>
          <p:cNvPr id="227" name="Google Shape;227;p31"/>
          <p:cNvGraphicFramePr/>
          <p:nvPr/>
        </p:nvGraphicFramePr>
        <p:xfrm>
          <a:off x="2619400" y="381000"/>
          <a:ext cx="3000000" cy="3000000"/>
        </p:xfrm>
        <a:graphic>
          <a:graphicData uri="http://schemas.openxmlformats.org/drawingml/2006/table">
            <a:tbl>
              <a:tblPr>
                <a:noFill/>
                <a:tableStyleId>{1EC6C2B2-B825-48A2-912F-078FA200F9A7}</a:tableStyleId>
              </a:tblPr>
              <a:tblGrid>
                <a:gridCol w="2310075"/>
              </a:tblGrid>
              <a:tr h="200025">
                <a:tc>
                  <a:txBody>
                    <a:bodyPr/>
                    <a:lstStyle/>
                    <a:p>
                      <a:pPr indent="0" lvl="0" marL="0" rtl="0" algn="ctr">
                        <a:lnSpc>
                          <a:spcPct val="115000"/>
                        </a:lnSpc>
                        <a:spcBef>
                          <a:spcPts val="0"/>
                        </a:spcBef>
                        <a:spcAft>
                          <a:spcPts val="0"/>
                        </a:spcAft>
                        <a:buNone/>
                      </a:pPr>
                      <a:r>
                        <a:rPr lang="en" sz="1000">
                          <a:solidFill>
                            <a:srgbClr val="FF0000"/>
                          </a:solidFill>
                        </a:rPr>
                        <a:t>Air Temperature: Near Surface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08150">
                <a:tc>
                  <a:txBody>
                    <a:bodyPr/>
                    <a:lstStyle/>
                    <a:p>
                      <a:pPr indent="0" lvl="0" marL="0" rtl="0" algn="ctr">
                        <a:lnSpc>
                          <a:spcPct val="115000"/>
                        </a:lnSpc>
                        <a:spcBef>
                          <a:spcPts val="0"/>
                        </a:spcBef>
                        <a:spcAft>
                          <a:spcPts val="0"/>
                        </a:spcAft>
                        <a:buNone/>
                      </a:pPr>
                      <a:r>
                        <a:rPr lang="en" sz="1000">
                          <a:solidFill>
                            <a:srgbClr val="FF0000"/>
                          </a:solidFill>
                        </a:rPr>
                        <a:t>Air Temperature: Mid-Upper Stratosphere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60500">
                <a:tc>
                  <a:txBody>
                    <a:bodyPr/>
                    <a:lstStyle/>
                    <a:p>
                      <a:pPr indent="0" lvl="0" marL="0" rtl="0" algn="ctr">
                        <a:lnSpc>
                          <a:spcPct val="115000"/>
                        </a:lnSpc>
                        <a:spcBef>
                          <a:spcPts val="0"/>
                        </a:spcBef>
                        <a:spcAft>
                          <a:spcPts val="0"/>
                        </a:spcAft>
                        <a:buNone/>
                      </a:pPr>
                      <a:r>
                        <a:rPr lang="en" sz="1000">
                          <a:solidFill>
                            <a:srgbClr val="FF0000"/>
                          </a:solidFill>
                        </a:rPr>
                        <a:t>Air Temperature: Free Troposphere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98350">
                <a:tc>
                  <a:txBody>
                    <a:bodyPr/>
                    <a:lstStyle/>
                    <a:p>
                      <a:pPr indent="0" lvl="0" marL="0" rtl="0" algn="ctr">
                        <a:lnSpc>
                          <a:spcPct val="115000"/>
                        </a:lnSpc>
                        <a:spcBef>
                          <a:spcPts val="0"/>
                        </a:spcBef>
                        <a:spcAft>
                          <a:spcPts val="0"/>
                        </a:spcAft>
                        <a:buNone/>
                      </a:pPr>
                      <a:r>
                        <a:rPr lang="en" sz="1000">
                          <a:solidFill>
                            <a:srgbClr val="FF0000"/>
                          </a:solidFill>
                        </a:rPr>
                        <a:t>Air Temperature: Upper Troposphere-Lower Stratosphere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Air Temperature: Planetary Boundary Layer</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t>Boundary Layer Depth (based on water vapor)</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t>Carbon Dioxide/CO2:</a:t>
                      </a:r>
                      <a:r>
                        <a:rPr lang="en" sz="1000">
                          <a:solidFill>
                            <a:srgbClr val="FF0000"/>
                          </a:solidFill>
                        </a:rPr>
                        <a:t> Free Troposphere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16800">
                <a:tc>
                  <a:txBody>
                    <a:bodyPr/>
                    <a:lstStyle/>
                    <a:p>
                      <a:pPr indent="0" lvl="0" marL="0" rtl="0" algn="ctr">
                        <a:lnSpc>
                          <a:spcPct val="115000"/>
                        </a:lnSpc>
                        <a:spcBef>
                          <a:spcPts val="0"/>
                        </a:spcBef>
                        <a:spcAft>
                          <a:spcPts val="0"/>
                        </a:spcAft>
                        <a:buNone/>
                      </a:pPr>
                      <a:r>
                        <a:rPr lang="en" sz="1000">
                          <a:solidFill>
                            <a:srgbClr val="FF0000"/>
                          </a:solidFill>
                        </a:rPr>
                        <a:t>Carbon Dioxide/CO2: Mesosphere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22700">
                <a:tc>
                  <a:txBody>
                    <a:bodyPr/>
                    <a:lstStyle/>
                    <a:p>
                      <a:pPr indent="0" lvl="0" marL="0" rtl="0" algn="ctr">
                        <a:lnSpc>
                          <a:spcPct val="115000"/>
                        </a:lnSpc>
                        <a:spcBef>
                          <a:spcPts val="0"/>
                        </a:spcBef>
                        <a:spcAft>
                          <a:spcPts val="0"/>
                        </a:spcAft>
                        <a:buNone/>
                      </a:pPr>
                      <a:r>
                        <a:rPr lang="en" sz="1000">
                          <a:solidFill>
                            <a:srgbClr val="FF0000"/>
                          </a:solidFill>
                        </a:rPr>
                        <a:t>Carbon Dioxide/CO2: Mid-Upper Stratosphere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54650">
                <a:tc>
                  <a:txBody>
                    <a:bodyPr/>
                    <a:lstStyle/>
                    <a:p>
                      <a:pPr indent="0" lvl="0" marL="0" rtl="0" algn="ctr">
                        <a:lnSpc>
                          <a:spcPct val="115000"/>
                        </a:lnSpc>
                        <a:spcBef>
                          <a:spcPts val="0"/>
                        </a:spcBef>
                        <a:spcAft>
                          <a:spcPts val="0"/>
                        </a:spcAft>
                        <a:buNone/>
                      </a:pPr>
                      <a:r>
                        <a:rPr lang="en" sz="1000">
                          <a:solidFill>
                            <a:srgbClr val="FF0000"/>
                          </a:solidFill>
                        </a:rPr>
                        <a:t>Carbon Dioxide/CO2: Upper Troposphere-Lower Stratosphere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Carbon Dioxide/CO2: Planetary Boundary Layer</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67350">
                <a:tc>
                  <a:txBody>
                    <a:bodyPr/>
                    <a:lstStyle/>
                    <a:p>
                      <a:pPr indent="0" lvl="0" marL="0" rtl="0" algn="ctr">
                        <a:lnSpc>
                          <a:spcPct val="115000"/>
                        </a:lnSpc>
                        <a:spcBef>
                          <a:spcPts val="0"/>
                        </a:spcBef>
                        <a:spcAft>
                          <a:spcPts val="0"/>
                        </a:spcAft>
                        <a:buNone/>
                      </a:pPr>
                      <a:r>
                        <a:rPr lang="en" sz="1000">
                          <a:solidFill>
                            <a:srgbClr val="FF0000"/>
                          </a:solidFill>
                        </a:rPr>
                        <a:t>Carbon Dioxide/CO2: Total Column</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Carbon Dioxide/CO2: Troposphere Column</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bl>
          </a:graphicData>
        </a:graphic>
      </p:graphicFrame>
      <p:graphicFrame>
        <p:nvGraphicFramePr>
          <p:cNvPr id="228" name="Google Shape;228;p31"/>
          <p:cNvGraphicFramePr/>
          <p:nvPr/>
        </p:nvGraphicFramePr>
        <p:xfrm>
          <a:off x="4897000" y="381000"/>
          <a:ext cx="3000000" cy="3000000"/>
        </p:xfrm>
        <a:graphic>
          <a:graphicData uri="http://schemas.openxmlformats.org/drawingml/2006/table">
            <a:tbl>
              <a:tblPr>
                <a:noFill/>
                <a:tableStyleId>{1EC6C2B2-B825-48A2-912F-078FA200F9A7}</a:tableStyleId>
              </a:tblPr>
              <a:tblGrid>
                <a:gridCol w="2193500"/>
              </a:tblGrid>
              <a:tr h="200025">
                <a:tc>
                  <a:txBody>
                    <a:bodyPr/>
                    <a:lstStyle/>
                    <a:p>
                      <a:pPr indent="0" lvl="0" marL="0" rtl="0" algn="ctr">
                        <a:lnSpc>
                          <a:spcPct val="115000"/>
                        </a:lnSpc>
                        <a:spcBef>
                          <a:spcPts val="0"/>
                        </a:spcBef>
                        <a:spcAft>
                          <a:spcPts val="0"/>
                        </a:spcAft>
                        <a:buNone/>
                      </a:pPr>
                      <a:r>
                        <a:rPr lang="en" sz="1000"/>
                        <a:t>Total Lightning</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t>Specific Humidity, </a:t>
                      </a:r>
                      <a:r>
                        <a:rPr lang="en" sz="1000">
                          <a:solidFill>
                            <a:srgbClr val="FF0000"/>
                          </a:solidFill>
                        </a:rPr>
                        <a:t>Free Troposphere</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Specific Humidity: Planetary Boundary Layer</a:t>
                      </a:r>
                      <a:endParaRPr sz="1000">
                        <a:solidFill>
                          <a:srgbClr val="FF0000"/>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Methane CH4</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t>Carbon Monoxide/CO: </a:t>
                      </a:r>
                      <a:r>
                        <a:rPr lang="en" sz="1000">
                          <a:solidFill>
                            <a:srgbClr val="FF0000"/>
                          </a:solidFill>
                        </a:rPr>
                        <a:t>Free Troposphere</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Carbon Monoxide/CO: Planetary Boundary Layer</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Carbon Monoxide/CO: Troposphere Column</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Sulfur Dioxide/SO2</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Total Precipitable Water</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t>Aerosol Optical Depth/Thickness</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Ozone profile: </a:t>
                      </a:r>
                      <a:r>
                        <a:rPr lang="en" sz="1000">
                          <a:solidFill>
                            <a:srgbClr val="FF0000"/>
                          </a:solidFill>
                        </a:rPr>
                        <a:t>Free Troposphere</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Ozone profile: Mid-Upper Stratosphere</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400050">
                <a:tc>
                  <a:txBody>
                    <a:bodyPr/>
                    <a:lstStyle/>
                    <a:p>
                      <a:pPr indent="0" lvl="0" marL="0" rtl="0" algn="ctr">
                        <a:lnSpc>
                          <a:spcPct val="115000"/>
                        </a:lnSpc>
                        <a:spcBef>
                          <a:spcPts val="0"/>
                        </a:spcBef>
                        <a:spcAft>
                          <a:spcPts val="0"/>
                        </a:spcAft>
                        <a:buNone/>
                      </a:pPr>
                      <a:r>
                        <a:rPr lang="en" sz="1000">
                          <a:solidFill>
                            <a:srgbClr val="FF0000"/>
                          </a:solidFill>
                        </a:rPr>
                        <a:t>Ozone profile: Upper Troposphere-Lower Stratosphere</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Ozone profile: Planetary Boundary Layer</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bl>
          </a:graphicData>
        </a:graphic>
      </p:graphicFrame>
      <p:graphicFrame>
        <p:nvGraphicFramePr>
          <p:cNvPr id="229" name="Google Shape;229;p31"/>
          <p:cNvGraphicFramePr/>
          <p:nvPr/>
        </p:nvGraphicFramePr>
        <p:xfrm>
          <a:off x="7090500" y="304800"/>
          <a:ext cx="3000000" cy="3000000"/>
        </p:xfrm>
        <a:graphic>
          <a:graphicData uri="http://schemas.openxmlformats.org/drawingml/2006/table">
            <a:tbl>
              <a:tblPr>
                <a:noFill/>
                <a:tableStyleId>{1EC6C2B2-B825-48A2-912F-078FA200F9A7}</a:tableStyleId>
              </a:tblPr>
              <a:tblGrid>
                <a:gridCol w="1905000"/>
              </a:tblGrid>
              <a:tr h="333375">
                <a:tc>
                  <a:txBody>
                    <a:bodyPr/>
                    <a:lstStyle/>
                    <a:p>
                      <a:pPr indent="0" lvl="0" marL="0" rtl="0" algn="ctr">
                        <a:lnSpc>
                          <a:spcPct val="115000"/>
                        </a:lnSpc>
                        <a:spcBef>
                          <a:spcPts val="0"/>
                        </a:spcBef>
                        <a:spcAft>
                          <a:spcPts val="0"/>
                        </a:spcAft>
                        <a:buNone/>
                      </a:pPr>
                      <a:r>
                        <a:rPr lang="en" sz="1000"/>
                        <a:t>Nitrogen Dioxide/NO2:</a:t>
                      </a:r>
                      <a:r>
                        <a:rPr lang="en" sz="1000">
                          <a:solidFill>
                            <a:srgbClr val="FF0000"/>
                          </a:solidFill>
                        </a:rPr>
                        <a:t> Free Troposphere</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Nitrogen Dioxide/NO2: Mesosphere</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Nitrogen Dioxide/NO2: Mid-Upper Stratosphere</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485775">
                <a:tc>
                  <a:txBody>
                    <a:bodyPr/>
                    <a:lstStyle/>
                    <a:p>
                      <a:pPr indent="0" lvl="0" marL="0" rtl="0" algn="ctr">
                        <a:lnSpc>
                          <a:spcPct val="115000"/>
                        </a:lnSpc>
                        <a:spcBef>
                          <a:spcPts val="0"/>
                        </a:spcBef>
                        <a:spcAft>
                          <a:spcPts val="0"/>
                        </a:spcAft>
                        <a:buNone/>
                      </a:pPr>
                      <a:r>
                        <a:rPr lang="en" sz="1000">
                          <a:solidFill>
                            <a:srgbClr val="FF0000"/>
                          </a:solidFill>
                        </a:rPr>
                        <a:t>Nitrogen Dioxide/NO2: Upper Troposphere-Lower Stratosphere</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solidFill>
                            <a:srgbClr val="FF0000"/>
                          </a:solidFill>
                        </a:rPr>
                        <a:t>Nitrogen Dioxide/NO2: Planetary Boundary Layer</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76225">
                <a:tc>
                  <a:txBody>
                    <a:bodyPr/>
                    <a:lstStyle/>
                    <a:p>
                      <a:pPr indent="0" lvl="0" marL="0" rtl="0" algn="ctr">
                        <a:lnSpc>
                          <a:spcPct val="115000"/>
                        </a:lnSpc>
                        <a:spcBef>
                          <a:spcPts val="0"/>
                        </a:spcBef>
                        <a:spcAft>
                          <a:spcPts val="0"/>
                        </a:spcAft>
                        <a:buNone/>
                      </a:pPr>
                      <a:r>
                        <a:rPr lang="en" sz="1000">
                          <a:solidFill>
                            <a:srgbClr val="FF0000"/>
                          </a:solidFill>
                        </a:rPr>
                        <a:t>Nitrogen Dioxide/NO2: Total Column</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Smoke (evaluated at night)</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333375">
                <a:tc>
                  <a:txBody>
                    <a:bodyPr/>
                    <a:lstStyle/>
                    <a:p>
                      <a:pPr indent="0" lvl="0" marL="0" rtl="0" algn="ctr">
                        <a:lnSpc>
                          <a:spcPct val="115000"/>
                        </a:lnSpc>
                        <a:spcBef>
                          <a:spcPts val="0"/>
                        </a:spcBef>
                        <a:spcAft>
                          <a:spcPts val="0"/>
                        </a:spcAft>
                        <a:buNone/>
                      </a:pPr>
                      <a:r>
                        <a:rPr lang="en" sz="1000"/>
                        <a:t>Hydrometer Size and Type (Low Cloud and Fog eval at night)</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Aerosol Refractive Index</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Effective reflectivity</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Aerosol Layer Height</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UV Aerosol Index</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Formaldehyde/CH2O</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Glyoxal/C2H2O2</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r h="200025">
                <a:tc>
                  <a:txBody>
                    <a:bodyPr/>
                    <a:lstStyle/>
                    <a:p>
                      <a:pPr indent="0" lvl="0" marL="0" rtl="0" algn="ctr">
                        <a:lnSpc>
                          <a:spcPct val="115000"/>
                        </a:lnSpc>
                        <a:spcBef>
                          <a:spcPts val="0"/>
                        </a:spcBef>
                        <a:spcAft>
                          <a:spcPts val="0"/>
                        </a:spcAft>
                        <a:buNone/>
                      </a:pPr>
                      <a:r>
                        <a:rPr lang="en" sz="1000"/>
                        <a:t>Isoprene/C5H8</a:t>
                      </a:r>
                      <a:endParaRPr sz="1000"/>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EAD3"/>
                    </a:solidFill>
                  </a:tcPr>
                </a:tc>
              </a:tr>
            </a:tbl>
          </a:graphicData>
        </a:graphic>
      </p:graphicFrame>
      <p:sp>
        <p:nvSpPr>
          <p:cNvPr id="230" name="Google Shape;230;p31"/>
          <p:cNvSpPr txBox="1"/>
          <p:nvPr/>
        </p:nvSpPr>
        <p:spPr>
          <a:xfrm>
            <a:off x="601300" y="4830825"/>
            <a:ext cx="733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alibri"/>
                <a:ea typeface="Calibri"/>
                <a:cs typeface="Calibri"/>
                <a:sym typeface="Calibri"/>
              </a:rPr>
              <a:t>Black: original ASPEN variable    </a:t>
            </a:r>
            <a:r>
              <a:rPr lang="en">
                <a:solidFill>
                  <a:srgbClr val="FF0000"/>
                </a:solidFill>
                <a:latin typeface="Calibri"/>
                <a:ea typeface="Calibri"/>
                <a:cs typeface="Calibri"/>
                <a:sym typeface="Calibri"/>
              </a:rPr>
              <a:t>Red: suggested new variable</a:t>
            </a:r>
            <a:endParaRPr>
              <a:solidFill>
                <a:srgbClr val="FF0000"/>
              </a:solidFill>
              <a:latin typeface="Calibri"/>
              <a:ea typeface="Calibri"/>
              <a:cs typeface="Calibri"/>
              <a:sym typeface="Calibri"/>
            </a:endParaRPr>
          </a:p>
        </p:txBody>
      </p:sp>
      <p:sp>
        <p:nvSpPr>
          <p:cNvPr id="231" name="Google Shape;231;p31"/>
          <p:cNvSpPr/>
          <p:nvPr/>
        </p:nvSpPr>
        <p:spPr>
          <a:xfrm rot="-2335227">
            <a:off x="1816325" y="1962150"/>
            <a:ext cx="5511620" cy="1219506"/>
          </a:xfrm>
          <a:prstGeom prst="rect">
            <a:avLst/>
          </a:prstGeom>
        </p:spPr>
        <p:txBody>
          <a:bodyPr>
            <a:prstTxWarp prst="textPlain"/>
          </a:bodyPr>
          <a:lstStyle/>
          <a:p>
            <a:pPr lvl="0" algn="ctr"/>
            <a:r>
              <a:rPr b="0" i="0">
                <a:ln cap="flat" cmpd="sng" w="9525">
                  <a:solidFill>
                    <a:srgbClr val="888888"/>
                  </a:solidFill>
                  <a:prstDash val="solid"/>
                  <a:round/>
                  <a:headEnd len="sm" w="sm" type="none"/>
                  <a:tailEnd len="sm" w="sm" type="none"/>
                </a:ln>
                <a:solidFill>
                  <a:srgbClr val="000000">
                    <a:alpha val="25279"/>
                  </a:srgbClr>
                </a:solidFill>
                <a:latin typeface="Arial"/>
              </a:rPr>
              <a:t>DRAFT</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2"/>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SzPts val="990"/>
              <a:buNone/>
            </a:pPr>
            <a:r>
              <a:rPr lang="en" sz="2670"/>
              <a:t>Observables - Biosphere, Cryosphere, Hydrosphere, Ocean</a:t>
            </a:r>
            <a:endParaRPr sz="2670"/>
          </a:p>
        </p:txBody>
      </p:sp>
      <p:graphicFrame>
        <p:nvGraphicFramePr>
          <p:cNvPr id="237" name="Google Shape;237;p32"/>
          <p:cNvGraphicFramePr/>
          <p:nvPr/>
        </p:nvGraphicFramePr>
        <p:xfrm>
          <a:off x="692700" y="789125"/>
          <a:ext cx="3000000" cy="3000000"/>
        </p:xfrm>
        <a:graphic>
          <a:graphicData uri="http://schemas.openxmlformats.org/drawingml/2006/table">
            <a:tbl>
              <a:tblPr>
                <a:noFill/>
                <a:tableStyleId>{1EC6C2B2-B825-48A2-912F-078FA200F9A7}</a:tableStyleId>
              </a:tblPr>
              <a:tblGrid>
                <a:gridCol w="2465175"/>
              </a:tblGrid>
              <a:tr h="200025">
                <a:tc>
                  <a:txBody>
                    <a:bodyPr/>
                    <a:lstStyle/>
                    <a:p>
                      <a:pPr indent="0" lvl="0" marL="0" rtl="0" algn="ctr">
                        <a:lnSpc>
                          <a:spcPct val="115000"/>
                        </a:lnSpc>
                        <a:spcBef>
                          <a:spcPts val="0"/>
                        </a:spcBef>
                        <a:spcAft>
                          <a:spcPts val="0"/>
                        </a:spcAft>
                        <a:buNone/>
                      </a:pPr>
                      <a:r>
                        <a:rPr lang="en" sz="1000">
                          <a:solidFill>
                            <a:schemeClr val="dk1"/>
                          </a:solidFill>
                        </a:rPr>
                        <a:t>Fire Radiative Power</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Flood standing water: Extent</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r h="209550">
                <a:tc>
                  <a:txBody>
                    <a:bodyPr/>
                    <a:lstStyle/>
                    <a:p>
                      <a:pPr indent="0" lvl="0" marL="0" rtl="0" algn="ctr">
                        <a:lnSpc>
                          <a:spcPct val="115000"/>
                        </a:lnSpc>
                        <a:spcBef>
                          <a:spcPts val="0"/>
                        </a:spcBef>
                        <a:spcAft>
                          <a:spcPts val="0"/>
                        </a:spcAft>
                        <a:buNone/>
                      </a:pPr>
                      <a:r>
                        <a:rPr lang="en" sz="1000">
                          <a:solidFill>
                            <a:schemeClr val="dk1"/>
                          </a:solidFill>
                        </a:rPr>
                        <a:t>Normalized Difference Vegetation Index</a:t>
                      </a:r>
                      <a:endParaRPr sz="1000">
                        <a:solidFill>
                          <a:schemeClr val="dk1"/>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Soil Moisture: Surface Wetness</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Land Surface Albedo</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Fire Size and Location</a:t>
                      </a:r>
                      <a:endParaRPr sz="1000">
                        <a:solidFill>
                          <a:schemeClr val="dk1"/>
                        </a:solidFill>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Land Surface Temperature</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r h="171500">
                <a:tc>
                  <a:txBody>
                    <a:bodyPr/>
                    <a:lstStyle/>
                    <a:p>
                      <a:pPr indent="0" lvl="0" marL="0" rtl="0" algn="ctr">
                        <a:lnSpc>
                          <a:spcPct val="115000"/>
                        </a:lnSpc>
                        <a:spcBef>
                          <a:spcPts val="0"/>
                        </a:spcBef>
                        <a:spcAft>
                          <a:spcPts val="0"/>
                        </a:spcAft>
                        <a:buNone/>
                      </a:pPr>
                      <a:r>
                        <a:rPr lang="en" sz="1000">
                          <a:solidFill>
                            <a:schemeClr val="dk1"/>
                          </a:solidFill>
                        </a:rPr>
                        <a:t>Surface Type</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r h="171500">
                <a:tc>
                  <a:txBody>
                    <a:bodyPr/>
                    <a:lstStyle/>
                    <a:p>
                      <a:pPr indent="0" lvl="0" marL="0" rtl="0" algn="ctr">
                        <a:lnSpc>
                          <a:spcPct val="115000"/>
                        </a:lnSpc>
                        <a:spcBef>
                          <a:spcPts val="0"/>
                        </a:spcBef>
                        <a:spcAft>
                          <a:spcPts val="0"/>
                        </a:spcAft>
                        <a:buNone/>
                      </a:pPr>
                      <a:r>
                        <a:rPr lang="en" sz="1000">
                          <a:solidFill>
                            <a:srgbClr val="FF0000"/>
                          </a:solidFill>
                        </a:rPr>
                        <a:t>Surface Pressure</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r h="171500">
                <a:tc>
                  <a:txBody>
                    <a:bodyPr/>
                    <a:lstStyle/>
                    <a:p>
                      <a:pPr indent="0" lvl="0" marL="0" rtl="0" algn="ctr">
                        <a:lnSpc>
                          <a:spcPct val="115000"/>
                        </a:lnSpc>
                        <a:spcBef>
                          <a:spcPts val="0"/>
                        </a:spcBef>
                        <a:spcAft>
                          <a:spcPts val="0"/>
                        </a:spcAft>
                        <a:buNone/>
                      </a:pPr>
                      <a:r>
                        <a:rPr lang="en" sz="1000">
                          <a:solidFill>
                            <a:srgbClr val="FF0000"/>
                          </a:solidFill>
                        </a:rPr>
                        <a:t>Leaf Area Index</a:t>
                      </a:r>
                      <a:endParaRPr sz="1000">
                        <a:solidFill>
                          <a:srgbClr val="FF0000"/>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4CCCC"/>
                    </a:solidFill>
                  </a:tcPr>
                </a:tc>
              </a:tr>
            </a:tbl>
          </a:graphicData>
        </a:graphic>
      </p:graphicFrame>
      <p:graphicFrame>
        <p:nvGraphicFramePr>
          <p:cNvPr id="238" name="Google Shape;238;p32"/>
          <p:cNvGraphicFramePr/>
          <p:nvPr/>
        </p:nvGraphicFramePr>
        <p:xfrm>
          <a:off x="3675100" y="789125"/>
          <a:ext cx="3000000" cy="3000000"/>
        </p:xfrm>
        <a:graphic>
          <a:graphicData uri="http://schemas.openxmlformats.org/drawingml/2006/table">
            <a:tbl>
              <a:tblPr>
                <a:noFill/>
                <a:tableStyleId>{1EC6C2B2-B825-48A2-912F-078FA200F9A7}</a:tableStyleId>
              </a:tblPr>
              <a:tblGrid>
                <a:gridCol w="2150275"/>
              </a:tblGrid>
              <a:tr h="178100">
                <a:tc>
                  <a:txBody>
                    <a:bodyPr/>
                    <a:lstStyle/>
                    <a:p>
                      <a:pPr indent="0" lvl="0" marL="0" rtl="0" algn="ctr">
                        <a:lnSpc>
                          <a:spcPct val="115000"/>
                        </a:lnSpc>
                        <a:spcBef>
                          <a:spcPts val="0"/>
                        </a:spcBef>
                        <a:spcAft>
                          <a:spcPts val="0"/>
                        </a:spcAft>
                        <a:buNone/>
                      </a:pPr>
                      <a:r>
                        <a:rPr lang="en" sz="1000">
                          <a:solidFill>
                            <a:schemeClr val="dk1"/>
                          </a:solidFill>
                        </a:rPr>
                        <a:t>Cloud Liquid Water Path</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r>
              <a:tr h="178100">
                <a:tc>
                  <a:txBody>
                    <a:bodyPr/>
                    <a:lstStyle/>
                    <a:p>
                      <a:pPr indent="0" lvl="0" marL="0" rtl="0" algn="ctr">
                        <a:lnSpc>
                          <a:spcPct val="115000"/>
                        </a:lnSpc>
                        <a:spcBef>
                          <a:spcPts val="0"/>
                        </a:spcBef>
                        <a:spcAft>
                          <a:spcPts val="0"/>
                        </a:spcAft>
                        <a:buNone/>
                      </a:pPr>
                      <a:r>
                        <a:rPr lang="en" sz="1000">
                          <a:solidFill>
                            <a:schemeClr val="dk1"/>
                          </a:solidFill>
                        </a:rPr>
                        <a:t>Rain Rate</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Cloud Drop Size (at Cloud Top)</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Cloud Top Temperature</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Precipitation Rate/Snowfall Rate</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Cloud Base Height</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r>
            </a:tbl>
          </a:graphicData>
        </a:graphic>
      </p:graphicFrame>
      <p:graphicFrame>
        <p:nvGraphicFramePr>
          <p:cNvPr id="239" name="Google Shape;239;p32"/>
          <p:cNvGraphicFramePr/>
          <p:nvPr/>
        </p:nvGraphicFramePr>
        <p:xfrm>
          <a:off x="3675100" y="2027375"/>
          <a:ext cx="3000000" cy="3000000"/>
        </p:xfrm>
        <a:graphic>
          <a:graphicData uri="http://schemas.openxmlformats.org/drawingml/2006/table">
            <a:tbl>
              <a:tblPr>
                <a:noFill/>
                <a:tableStyleId>{1EC6C2B2-B825-48A2-912F-078FA200F9A7}</a:tableStyleId>
              </a:tblPr>
              <a:tblGrid>
                <a:gridCol w="2150275"/>
              </a:tblGrid>
              <a:tr h="333375">
                <a:tc>
                  <a:txBody>
                    <a:bodyPr/>
                    <a:lstStyle/>
                    <a:p>
                      <a:pPr indent="0" lvl="0" marL="0" rtl="0" algn="ctr">
                        <a:lnSpc>
                          <a:spcPct val="115000"/>
                        </a:lnSpc>
                        <a:spcBef>
                          <a:spcPts val="0"/>
                        </a:spcBef>
                        <a:spcAft>
                          <a:spcPts val="0"/>
                        </a:spcAft>
                        <a:buNone/>
                      </a:pPr>
                      <a:r>
                        <a:rPr lang="en" sz="1000">
                          <a:solidFill>
                            <a:schemeClr val="dk1"/>
                          </a:solidFill>
                        </a:rPr>
                        <a:t>Ocean Color: Chlorophyll-a Concentration</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FE2F3"/>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Salinity</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FE2F3"/>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Sea Surface Height</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FE2F3"/>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Sea Surface Temperature</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FE2F3"/>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Bathymetry</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FE2F3"/>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Wave Height</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FE2F3"/>
                    </a:solidFill>
                  </a:tcPr>
                </a:tc>
              </a:tr>
              <a:tr h="200025">
                <a:tc>
                  <a:txBody>
                    <a:bodyPr/>
                    <a:lstStyle/>
                    <a:p>
                      <a:pPr indent="0" lvl="0" marL="0" rtl="0" algn="ctr">
                        <a:lnSpc>
                          <a:spcPct val="115000"/>
                        </a:lnSpc>
                        <a:spcBef>
                          <a:spcPts val="0"/>
                        </a:spcBef>
                        <a:spcAft>
                          <a:spcPts val="0"/>
                        </a:spcAft>
                        <a:buNone/>
                      </a:pPr>
                      <a:r>
                        <a:rPr lang="en" sz="1000">
                          <a:solidFill>
                            <a:schemeClr val="dk1"/>
                          </a:solidFill>
                        </a:rPr>
                        <a:t>Global Sea Surface Wind Speed</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FE2F3"/>
                    </a:solidFill>
                  </a:tcPr>
                </a:tc>
              </a:tr>
              <a:tr h="202250">
                <a:tc>
                  <a:txBody>
                    <a:bodyPr/>
                    <a:lstStyle/>
                    <a:p>
                      <a:pPr indent="0" lvl="0" marL="0" rtl="0" algn="ctr">
                        <a:lnSpc>
                          <a:spcPct val="115000"/>
                        </a:lnSpc>
                        <a:spcBef>
                          <a:spcPts val="0"/>
                        </a:spcBef>
                        <a:spcAft>
                          <a:spcPts val="0"/>
                        </a:spcAft>
                        <a:buNone/>
                      </a:pPr>
                      <a:r>
                        <a:rPr lang="en" sz="1000">
                          <a:solidFill>
                            <a:schemeClr val="dk1"/>
                          </a:solidFill>
                        </a:rPr>
                        <a:t>Global Sea Surface Wind Direction</a:t>
                      </a:r>
                      <a:endParaRPr sz="1000">
                        <a:solidFill>
                          <a:schemeClr val="dk1"/>
                        </a:solidFill>
                      </a:endParaRPr>
                    </a:p>
                  </a:txBody>
                  <a:tcPr marT="19050" marB="19050" marR="28575" marL="2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FE2F3"/>
                    </a:solidFill>
                  </a:tcPr>
                </a:tc>
              </a:tr>
            </a:tbl>
          </a:graphicData>
        </a:graphic>
      </p:graphicFrame>
      <p:graphicFrame>
        <p:nvGraphicFramePr>
          <p:cNvPr id="240" name="Google Shape;240;p32"/>
          <p:cNvGraphicFramePr/>
          <p:nvPr/>
        </p:nvGraphicFramePr>
        <p:xfrm>
          <a:off x="8020650" y="1868325"/>
          <a:ext cx="3000000" cy="3000000"/>
        </p:xfrm>
        <a:graphic>
          <a:graphicData uri="http://schemas.openxmlformats.org/drawingml/2006/table">
            <a:tbl>
              <a:tblPr>
                <a:noFill/>
                <a:tableStyleId>{1EC6C2B2-B825-48A2-912F-078FA200F9A7}</a:tableStyleId>
              </a:tblPr>
              <a:tblGrid>
                <a:gridCol w="952500"/>
              </a:tblGrid>
              <a:tr h="200025">
                <a:tc>
                  <a:txBody>
                    <a:bodyPr/>
                    <a:lstStyle/>
                    <a:p>
                      <a:pPr indent="0" lvl="0" marL="0" rtl="0" algn="ctr">
                        <a:lnSpc>
                          <a:spcPct val="115000"/>
                        </a:lnSpc>
                        <a:spcBef>
                          <a:spcPts val="0"/>
                        </a:spcBef>
                        <a:spcAft>
                          <a:spcPts val="0"/>
                        </a:spcAft>
                        <a:buNone/>
                      </a:pPr>
                      <a:r>
                        <a:rPr lang="en" sz="1000"/>
                        <a:t>Atmosphere</a:t>
                      </a:r>
                      <a:endParaRPr sz="1000"/>
                    </a:p>
                  </a:txBody>
                  <a:tcPr marT="19050" marB="19050" marR="28575" marL="28575" anchor="b">
                    <a:solidFill>
                      <a:srgbClr val="D9EAD3"/>
                    </a:solidFill>
                  </a:tcPr>
                </a:tc>
              </a:tr>
            </a:tbl>
          </a:graphicData>
        </a:graphic>
      </p:graphicFrame>
      <p:graphicFrame>
        <p:nvGraphicFramePr>
          <p:cNvPr id="241" name="Google Shape;241;p32"/>
          <p:cNvGraphicFramePr/>
          <p:nvPr/>
        </p:nvGraphicFramePr>
        <p:xfrm>
          <a:off x="8020650" y="2027375"/>
          <a:ext cx="3000000" cy="3000000"/>
        </p:xfrm>
        <a:graphic>
          <a:graphicData uri="http://schemas.openxmlformats.org/drawingml/2006/table">
            <a:tbl>
              <a:tblPr>
                <a:noFill/>
                <a:tableStyleId>{1EC6C2B2-B825-48A2-912F-078FA200F9A7}</a:tableStyleId>
              </a:tblPr>
              <a:tblGrid>
                <a:gridCol w="952500"/>
              </a:tblGrid>
              <a:tr h="200025">
                <a:tc>
                  <a:txBody>
                    <a:bodyPr/>
                    <a:lstStyle/>
                    <a:p>
                      <a:pPr indent="0" lvl="0" marL="0" rtl="0" algn="ctr">
                        <a:lnSpc>
                          <a:spcPct val="115000"/>
                        </a:lnSpc>
                        <a:spcBef>
                          <a:spcPts val="0"/>
                        </a:spcBef>
                        <a:spcAft>
                          <a:spcPts val="0"/>
                        </a:spcAft>
                        <a:buNone/>
                      </a:pPr>
                      <a:r>
                        <a:rPr lang="en" sz="1000"/>
                        <a:t>Biosphere</a:t>
                      </a:r>
                      <a:endParaRPr sz="1000"/>
                    </a:p>
                  </a:txBody>
                  <a:tcPr marT="19050" marB="19050" marR="28575" marL="28575" anchor="b">
                    <a:solidFill>
                      <a:srgbClr val="F4CCCC"/>
                    </a:solidFill>
                  </a:tcPr>
                </a:tc>
              </a:tr>
            </a:tbl>
          </a:graphicData>
        </a:graphic>
      </p:graphicFrame>
      <p:graphicFrame>
        <p:nvGraphicFramePr>
          <p:cNvPr id="242" name="Google Shape;242;p32"/>
          <p:cNvGraphicFramePr/>
          <p:nvPr/>
        </p:nvGraphicFramePr>
        <p:xfrm>
          <a:off x="8020650" y="2217875"/>
          <a:ext cx="3000000" cy="3000000"/>
        </p:xfrm>
        <a:graphic>
          <a:graphicData uri="http://schemas.openxmlformats.org/drawingml/2006/table">
            <a:tbl>
              <a:tblPr>
                <a:noFill/>
                <a:tableStyleId>{1EC6C2B2-B825-48A2-912F-078FA200F9A7}</a:tableStyleId>
              </a:tblPr>
              <a:tblGrid>
                <a:gridCol w="952500"/>
              </a:tblGrid>
              <a:tr h="200025">
                <a:tc>
                  <a:txBody>
                    <a:bodyPr/>
                    <a:lstStyle/>
                    <a:p>
                      <a:pPr indent="0" lvl="0" marL="0" rtl="0" algn="ctr">
                        <a:lnSpc>
                          <a:spcPct val="115000"/>
                        </a:lnSpc>
                        <a:spcBef>
                          <a:spcPts val="0"/>
                        </a:spcBef>
                        <a:spcAft>
                          <a:spcPts val="0"/>
                        </a:spcAft>
                        <a:buNone/>
                      </a:pPr>
                      <a:r>
                        <a:rPr lang="en" sz="1000"/>
                        <a:t>Cryosphere</a:t>
                      </a:r>
                      <a:endParaRPr sz="1000"/>
                    </a:p>
                  </a:txBody>
                  <a:tcPr marT="19050" marB="19050" marR="28575" marL="28575" anchor="b">
                    <a:solidFill>
                      <a:srgbClr val="D9D2E9"/>
                    </a:solidFill>
                  </a:tcPr>
                </a:tc>
              </a:tr>
              <a:tr h="200025">
                <a:tc>
                  <a:txBody>
                    <a:bodyPr/>
                    <a:lstStyle/>
                    <a:p>
                      <a:pPr indent="0" lvl="0" marL="0" rtl="0" algn="ctr">
                        <a:lnSpc>
                          <a:spcPct val="115000"/>
                        </a:lnSpc>
                        <a:spcBef>
                          <a:spcPts val="0"/>
                        </a:spcBef>
                        <a:spcAft>
                          <a:spcPts val="0"/>
                        </a:spcAft>
                        <a:buNone/>
                      </a:pPr>
                      <a:r>
                        <a:rPr lang="en" sz="1000"/>
                        <a:t>Hydrosphere</a:t>
                      </a:r>
                      <a:endParaRPr sz="1000"/>
                    </a:p>
                  </a:txBody>
                  <a:tcPr marT="19050" marB="19050" marR="28575" marL="28575" anchor="b">
                    <a:solidFill>
                      <a:srgbClr val="FFF2CC"/>
                    </a:solidFill>
                  </a:tcPr>
                </a:tc>
              </a:tr>
            </a:tbl>
          </a:graphicData>
        </a:graphic>
      </p:graphicFrame>
      <p:graphicFrame>
        <p:nvGraphicFramePr>
          <p:cNvPr id="243" name="Google Shape;243;p32"/>
          <p:cNvGraphicFramePr/>
          <p:nvPr/>
        </p:nvGraphicFramePr>
        <p:xfrm>
          <a:off x="8020650" y="2636975"/>
          <a:ext cx="3000000" cy="3000000"/>
        </p:xfrm>
        <a:graphic>
          <a:graphicData uri="http://schemas.openxmlformats.org/drawingml/2006/table">
            <a:tbl>
              <a:tblPr>
                <a:noFill/>
                <a:tableStyleId>{1EC6C2B2-B825-48A2-912F-078FA200F9A7}</a:tableStyleId>
              </a:tblPr>
              <a:tblGrid>
                <a:gridCol w="952500"/>
              </a:tblGrid>
              <a:tr h="200025">
                <a:tc>
                  <a:txBody>
                    <a:bodyPr/>
                    <a:lstStyle/>
                    <a:p>
                      <a:pPr indent="0" lvl="0" marL="0" rtl="0" algn="ctr">
                        <a:lnSpc>
                          <a:spcPct val="115000"/>
                        </a:lnSpc>
                        <a:spcBef>
                          <a:spcPts val="0"/>
                        </a:spcBef>
                        <a:spcAft>
                          <a:spcPts val="0"/>
                        </a:spcAft>
                        <a:buNone/>
                      </a:pPr>
                      <a:r>
                        <a:rPr lang="en" sz="1000"/>
                        <a:t>Ocean</a:t>
                      </a:r>
                      <a:endParaRPr sz="1000"/>
                    </a:p>
                  </a:txBody>
                  <a:tcPr marT="19050" marB="19050" marR="28575" marL="28575" anchor="b">
                    <a:solidFill>
                      <a:srgbClr val="CFE2F3"/>
                    </a:solidFill>
                  </a:tcPr>
                </a:tc>
              </a:tr>
            </a:tbl>
          </a:graphicData>
        </a:graphic>
      </p:graphicFrame>
      <p:sp>
        <p:nvSpPr>
          <p:cNvPr id="244" name="Google Shape;244;p32"/>
          <p:cNvSpPr txBox="1"/>
          <p:nvPr/>
        </p:nvSpPr>
        <p:spPr>
          <a:xfrm>
            <a:off x="7705025" y="3303725"/>
            <a:ext cx="15378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Note: Space Weather Observables are not included in this chart</a:t>
            </a:r>
            <a:endParaRPr sz="1200">
              <a:latin typeface="Calibri"/>
              <a:ea typeface="Calibri"/>
              <a:cs typeface="Calibri"/>
              <a:sym typeface="Calibri"/>
            </a:endParaRPr>
          </a:p>
        </p:txBody>
      </p:sp>
      <p:graphicFrame>
        <p:nvGraphicFramePr>
          <p:cNvPr id="245" name="Google Shape;245;p32"/>
          <p:cNvGraphicFramePr/>
          <p:nvPr/>
        </p:nvGraphicFramePr>
        <p:xfrm>
          <a:off x="692700" y="2884625"/>
          <a:ext cx="3000000" cy="3000000"/>
        </p:xfrm>
        <a:graphic>
          <a:graphicData uri="http://schemas.openxmlformats.org/drawingml/2006/table">
            <a:tbl>
              <a:tblPr>
                <a:noFill/>
                <a:tableStyleId>{1EC6C2B2-B825-48A2-912F-078FA200F9A7}</a:tableStyleId>
              </a:tblPr>
              <a:tblGrid>
                <a:gridCol w="2465175"/>
              </a:tblGrid>
              <a:tr h="200025">
                <a:tc>
                  <a:txBody>
                    <a:bodyPr/>
                    <a:lstStyle/>
                    <a:p>
                      <a:pPr indent="0" lvl="0" marL="0" rtl="0" algn="ctr">
                        <a:lnSpc>
                          <a:spcPct val="115000"/>
                        </a:lnSpc>
                        <a:spcBef>
                          <a:spcPts val="0"/>
                        </a:spcBef>
                        <a:spcAft>
                          <a:spcPts val="0"/>
                        </a:spcAft>
                        <a:buNone/>
                      </a:pPr>
                      <a:r>
                        <a:rPr lang="en" sz="1000"/>
                        <a:t>Sea Ice Age</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D2E9"/>
                    </a:solidFill>
                  </a:tcPr>
                </a:tc>
              </a:tr>
              <a:tr h="200025">
                <a:tc>
                  <a:txBody>
                    <a:bodyPr/>
                    <a:lstStyle/>
                    <a:p>
                      <a:pPr indent="0" lvl="0" marL="0" rtl="0" algn="ctr">
                        <a:lnSpc>
                          <a:spcPct val="115000"/>
                        </a:lnSpc>
                        <a:spcBef>
                          <a:spcPts val="0"/>
                        </a:spcBef>
                        <a:spcAft>
                          <a:spcPts val="0"/>
                        </a:spcAft>
                        <a:buNone/>
                      </a:pPr>
                      <a:r>
                        <a:rPr lang="en" sz="1000"/>
                        <a:t>Sea Ice Concentration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D2E9"/>
                    </a:solidFill>
                  </a:tcPr>
                </a:tc>
              </a:tr>
              <a:tr h="200025">
                <a:tc>
                  <a:txBody>
                    <a:bodyPr/>
                    <a:lstStyle/>
                    <a:p>
                      <a:pPr indent="0" lvl="0" marL="0" rtl="0" algn="ctr">
                        <a:lnSpc>
                          <a:spcPct val="115000"/>
                        </a:lnSpc>
                        <a:spcBef>
                          <a:spcPts val="0"/>
                        </a:spcBef>
                        <a:spcAft>
                          <a:spcPts val="0"/>
                        </a:spcAft>
                        <a:buNone/>
                      </a:pPr>
                      <a:r>
                        <a:rPr lang="en" sz="1000"/>
                        <a:t>Snow Water Equivalent</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D2E9"/>
                    </a:solidFill>
                  </a:tcPr>
                </a:tc>
              </a:tr>
              <a:tr h="200025">
                <a:tc>
                  <a:txBody>
                    <a:bodyPr/>
                    <a:lstStyle/>
                    <a:p>
                      <a:pPr indent="0" lvl="0" marL="0" rtl="0" algn="ctr">
                        <a:lnSpc>
                          <a:spcPct val="115000"/>
                        </a:lnSpc>
                        <a:spcBef>
                          <a:spcPts val="0"/>
                        </a:spcBef>
                        <a:spcAft>
                          <a:spcPts val="0"/>
                        </a:spcAft>
                        <a:buNone/>
                      </a:pPr>
                      <a:r>
                        <a:rPr lang="en" sz="1000"/>
                        <a:t>Ice Surface Temperature</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D2E9"/>
                    </a:solidFill>
                  </a:tcPr>
                </a:tc>
              </a:tr>
              <a:tr h="200025">
                <a:tc>
                  <a:txBody>
                    <a:bodyPr/>
                    <a:lstStyle/>
                    <a:p>
                      <a:pPr indent="0" lvl="0" marL="0" rtl="0" algn="ctr">
                        <a:lnSpc>
                          <a:spcPct val="115000"/>
                        </a:lnSpc>
                        <a:spcBef>
                          <a:spcPts val="0"/>
                        </a:spcBef>
                        <a:spcAft>
                          <a:spcPts val="0"/>
                        </a:spcAft>
                        <a:buNone/>
                      </a:pPr>
                      <a:r>
                        <a:rPr lang="en" sz="1000"/>
                        <a:t>Snow Cover</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D2E9"/>
                    </a:solidFill>
                  </a:tcPr>
                </a:tc>
              </a:tr>
              <a:tr h="200025">
                <a:tc>
                  <a:txBody>
                    <a:bodyPr/>
                    <a:lstStyle/>
                    <a:p>
                      <a:pPr indent="0" lvl="0" marL="0" rtl="0" algn="ctr">
                        <a:lnSpc>
                          <a:spcPct val="115000"/>
                        </a:lnSpc>
                        <a:spcBef>
                          <a:spcPts val="0"/>
                        </a:spcBef>
                        <a:spcAft>
                          <a:spcPts val="0"/>
                        </a:spcAft>
                        <a:buNone/>
                      </a:pPr>
                      <a:r>
                        <a:rPr lang="en" sz="1000"/>
                        <a:t>Snow Depth</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D2E9"/>
                    </a:solidFill>
                  </a:tcPr>
                </a:tc>
              </a:tr>
              <a:tr h="200025">
                <a:tc>
                  <a:txBody>
                    <a:bodyPr/>
                    <a:lstStyle/>
                    <a:p>
                      <a:pPr indent="0" lvl="0" marL="0" rtl="0" algn="ctr">
                        <a:lnSpc>
                          <a:spcPct val="115000"/>
                        </a:lnSpc>
                        <a:spcBef>
                          <a:spcPts val="0"/>
                        </a:spcBef>
                        <a:spcAft>
                          <a:spcPts val="0"/>
                        </a:spcAft>
                        <a:buNone/>
                      </a:pPr>
                      <a:r>
                        <a:rPr lang="en" sz="1000"/>
                        <a:t>Snow Grain Size</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D2E9"/>
                    </a:solidFill>
                  </a:tcPr>
                </a:tc>
              </a:tr>
              <a:tr h="200025">
                <a:tc>
                  <a:txBody>
                    <a:bodyPr/>
                    <a:lstStyle/>
                    <a:p>
                      <a:pPr indent="0" lvl="0" marL="0" rtl="0" algn="ctr">
                        <a:lnSpc>
                          <a:spcPct val="115000"/>
                        </a:lnSpc>
                        <a:spcBef>
                          <a:spcPts val="0"/>
                        </a:spcBef>
                        <a:spcAft>
                          <a:spcPts val="0"/>
                        </a:spcAft>
                        <a:buNone/>
                      </a:pPr>
                      <a:r>
                        <a:rPr lang="en" sz="1000"/>
                        <a:t>Sea Ice Motion, Local</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9D2E9"/>
                    </a:solidFill>
                  </a:tcPr>
                </a:tc>
              </a:tr>
            </a:tbl>
          </a:graphicData>
        </a:graphic>
      </p:graphicFrame>
      <p:sp>
        <p:nvSpPr>
          <p:cNvPr id="246" name="Google Shape;246;p32"/>
          <p:cNvSpPr txBox="1"/>
          <p:nvPr/>
        </p:nvSpPr>
        <p:spPr>
          <a:xfrm>
            <a:off x="601300" y="4830825"/>
            <a:ext cx="733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alibri"/>
                <a:ea typeface="Calibri"/>
                <a:cs typeface="Calibri"/>
                <a:sym typeface="Calibri"/>
              </a:rPr>
              <a:t>Black: original ASPEN variable    </a:t>
            </a:r>
            <a:r>
              <a:rPr lang="en">
                <a:solidFill>
                  <a:srgbClr val="FF0000"/>
                </a:solidFill>
                <a:latin typeface="Calibri"/>
                <a:ea typeface="Calibri"/>
                <a:cs typeface="Calibri"/>
                <a:sym typeface="Calibri"/>
              </a:rPr>
              <a:t>Red: suggested new variable</a:t>
            </a:r>
            <a:endParaRPr>
              <a:solidFill>
                <a:srgbClr val="FF0000"/>
              </a:solidFill>
              <a:latin typeface="Calibri"/>
              <a:ea typeface="Calibri"/>
              <a:cs typeface="Calibri"/>
              <a:sym typeface="Calibri"/>
            </a:endParaRPr>
          </a:p>
        </p:txBody>
      </p:sp>
      <p:sp>
        <p:nvSpPr>
          <p:cNvPr id="247" name="Google Shape;247;p32"/>
          <p:cNvSpPr/>
          <p:nvPr/>
        </p:nvSpPr>
        <p:spPr>
          <a:xfrm rot="-2335227">
            <a:off x="1816325" y="1962150"/>
            <a:ext cx="5511620" cy="1219506"/>
          </a:xfrm>
          <a:prstGeom prst="rect">
            <a:avLst/>
          </a:prstGeom>
        </p:spPr>
        <p:txBody>
          <a:bodyPr>
            <a:prstTxWarp prst="textPlain"/>
          </a:bodyPr>
          <a:lstStyle/>
          <a:p>
            <a:pPr lvl="0" algn="ctr"/>
            <a:r>
              <a:rPr b="0" i="0">
                <a:ln cap="flat" cmpd="sng" w="9525">
                  <a:solidFill>
                    <a:srgbClr val="888888"/>
                  </a:solidFill>
                  <a:prstDash val="solid"/>
                  <a:round/>
                  <a:headEnd len="sm" w="sm" type="none"/>
                  <a:tailEnd len="sm" w="sm" type="none"/>
                </a:ln>
                <a:solidFill>
                  <a:srgbClr val="000000">
                    <a:alpha val="25279"/>
                  </a:srgbClr>
                </a:solidFill>
                <a:latin typeface="Arial"/>
              </a:rPr>
              <a:t>DRAFT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5"/>
          <p:cNvSpPr txBox="1"/>
          <p:nvPr>
            <p:ph type="title"/>
          </p:nvPr>
        </p:nvSpPr>
        <p:spPr>
          <a:xfrm>
            <a:off x="311700" y="64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Overview</a:t>
            </a:r>
            <a:endParaRPr/>
          </a:p>
        </p:txBody>
      </p:sp>
      <p:sp>
        <p:nvSpPr>
          <p:cNvPr id="117" name="Google Shape;117;p1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fontScale="92500" lnSpcReduction="20000"/>
          </a:bodyPr>
          <a:lstStyle/>
          <a:p>
            <a:pPr indent="-351948" lvl="0" marL="457200" rtl="0" algn="l">
              <a:spcBef>
                <a:spcPts val="800"/>
              </a:spcBef>
              <a:spcAft>
                <a:spcPts val="0"/>
              </a:spcAft>
              <a:buSzPct val="100000"/>
              <a:buChar char="•"/>
            </a:pPr>
            <a:r>
              <a:rPr lang="en"/>
              <a:t>Collection of quantitative assessment of priorities and requirements ranges for observational needs specific to application of Nowcasting - Winter Precipitation</a:t>
            </a:r>
            <a:endParaRPr/>
          </a:p>
          <a:p>
            <a:pPr indent="-351948" lvl="0" marL="457200" rtl="0" algn="l">
              <a:spcBef>
                <a:spcPts val="800"/>
              </a:spcBef>
              <a:spcAft>
                <a:spcPts val="0"/>
              </a:spcAft>
              <a:buSzPct val="100000"/>
              <a:buChar char="•"/>
            </a:pPr>
            <a:r>
              <a:rPr lang="en"/>
              <a:t>Collected by SAT subcommittee on Nowcasting</a:t>
            </a:r>
            <a:endParaRPr/>
          </a:p>
          <a:p>
            <a:pPr indent="-351948" lvl="0" marL="457200" rtl="0" algn="l">
              <a:spcBef>
                <a:spcPts val="800"/>
              </a:spcBef>
              <a:spcAft>
                <a:spcPts val="0"/>
              </a:spcAft>
              <a:buSzPct val="100000"/>
              <a:buChar char="•"/>
            </a:pPr>
            <a:r>
              <a:rPr lang="en"/>
              <a:t>To be reviewed by General SAT discussion</a:t>
            </a:r>
            <a:endParaRPr/>
          </a:p>
          <a:p>
            <a:pPr indent="-351948" lvl="0" marL="457200" rtl="0" algn="l">
              <a:spcBef>
                <a:spcPts val="800"/>
              </a:spcBef>
              <a:spcAft>
                <a:spcPts val="0"/>
              </a:spcAft>
              <a:buSzPct val="100000"/>
              <a:buChar char="•"/>
            </a:pPr>
            <a:r>
              <a:rPr lang="en"/>
              <a:t>Purpose is to consolidate requirements ranges and priorities from users’ perspective</a:t>
            </a:r>
            <a:endParaRPr/>
          </a:p>
          <a:p>
            <a:pPr indent="-351948" lvl="0" marL="457200" rtl="0" algn="l">
              <a:spcBef>
                <a:spcPts val="800"/>
              </a:spcBef>
              <a:spcAft>
                <a:spcPts val="0"/>
              </a:spcAft>
              <a:buSzPct val="100000"/>
              <a:buChar char="•"/>
            </a:pPr>
            <a:r>
              <a:rPr lang="en"/>
              <a:t>Specific to current Nowcasting - Winter Precipitation needs</a:t>
            </a:r>
            <a:endParaRPr/>
          </a:p>
          <a:p>
            <a:pPr indent="-351948" lvl="0" marL="457200" rtl="0" algn="l">
              <a:spcBef>
                <a:spcPts val="800"/>
              </a:spcBef>
              <a:spcAft>
                <a:spcPts val="0"/>
              </a:spcAft>
              <a:buSzPct val="100000"/>
              <a:buChar char="•"/>
            </a:pPr>
            <a:r>
              <a:rPr lang="en"/>
              <a:t>Contributors include SAT participants from the NOAA users, non-NOAA federal agency users, research community, academia, and private sector</a:t>
            </a:r>
            <a:endParaRPr/>
          </a:p>
          <a:p>
            <a:pPr indent="-351948" lvl="0" marL="457200" rtl="0" algn="l">
              <a:spcBef>
                <a:spcPts val="800"/>
              </a:spcBef>
              <a:spcAft>
                <a:spcPts val="0"/>
              </a:spcAft>
              <a:buSzPct val="100000"/>
              <a:buChar char="•"/>
            </a:pPr>
            <a:r>
              <a:rPr lang="en"/>
              <a:t>The ultimate goal is to use these observational needs as inputs to assess the actual relevant requirements that NOAA adopt for the architecture design and evolution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3"/>
          <p:cNvSpPr txBox="1"/>
          <p:nvPr>
            <p:ph type="title"/>
          </p:nvPr>
        </p:nvSpPr>
        <p:spPr>
          <a:xfrm>
            <a:off x="311700" y="-1217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Attributes (original)</a:t>
            </a:r>
            <a:endParaRPr/>
          </a:p>
        </p:txBody>
      </p:sp>
      <p:graphicFrame>
        <p:nvGraphicFramePr>
          <p:cNvPr id="253" name="Google Shape;253;p33"/>
          <p:cNvGraphicFramePr/>
          <p:nvPr/>
        </p:nvGraphicFramePr>
        <p:xfrm>
          <a:off x="436050" y="766288"/>
          <a:ext cx="3000000" cy="3000000"/>
        </p:xfrm>
        <a:graphic>
          <a:graphicData uri="http://schemas.openxmlformats.org/drawingml/2006/table">
            <a:tbl>
              <a:tblPr>
                <a:noFill/>
                <a:tableStyleId>{1EC6C2B2-B825-48A2-912F-078FA200F9A7}</a:tableStyleId>
              </a:tblPr>
              <a:tblGrid>
                <a:gridCol w="1319650"/>
                <a:gridCol w="1228075"/>
                <a:gridCol w="5928175"/>
              </a:tblGrid>
              <a:tr h="219075">
                <a:tc>
                  <a:txBody>
                    <a:bodyPr/>
                    <a:lstStyle/>
                    <a:p>
                      <a:pPr indent="0" lvl="0" marL="0" rtl="0" algn="ctr">
                        <a:lnSpc>
                          <a:spcPct val="115000"/>
                        </a:lnSpc>
                        <a:spcBef>
                          <a:spcPts val="0"/>
                        </a:spcBef>
                        <a:spcAft>
                          <a:spcPts val="0"/>
                        </a:spcAft>
                        <a:buNone/>
                      </a:pPr>
                      <a:r>
                        <a:rPr lang="en" sz="1000"/>
                        <a:t>Geographic Coverage</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dimensionless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Geographic region observed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3950">
                <a:tc>
                  <a:txBody>
                    <a:bodyPr/>
                    <a:lstStyle/>
                    <a:p>
                      <a:pPr indent="0" lvl="0" marL="0" rtl="0" algn="ctr">
                        <a:lnSpc>
                          <a:spcPct val="115000"/>
                        </a:lnSpc>
                        <a:spcBef>
                          <a:spcPts val="0"/>
                        </a:spcBef>
                        <a:spcAft>
                          <a:spcPts val="0"/>
                        </a:spcAft>
                        <a:buNone/>
                      </a:pPr>
                      <a:r>
                        <a:rPr lang="en" sz="1000"/>
                        <a:t>Horizontal Density</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(100 km)-2</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Number of observations within swath per (100 km) square region.</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88525">
                <a:tc>
                  <a:txBody>
                    <a:bodyPr/>
                    <a:lstStyle/>
                    <a:p>
                      <a:pPr indent="0" lvl="0" marL="0" rtl="0" algn="ctr">
                        <a:lnSpc>
                          <a:spcPct val="115000"/>
                        </a:lnSpc>
                        <a:spcBef>
                          <a:spcPts val="0"/>
                        </a:spcBef>
                        <a:spcAft>
                          <a:spcPts val="0"/>
                        </a:spcAft>
                        <a:buNone/>
                      </a:pPr>
                      <a:r>
                        <a:rPr lang="en" sz="1000"/>
                        <a:t>Horizontal Resolution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km</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GIFOV or ground-projected instantaneous field of view</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6875">
                <a:tc>
                  <a:txBody>
                    <a:bodyPr/>
                    <a:lstStyle/>
                    <a:p>
                      <a:pPr indent="0" lvl="0" marL="0" rtl="0" algn="ctr">
                        <a:lnSpc>
                          <a:spcPct val="115000"/>
                        </a:lnSpc>
                        <a:spcBef>
                          <a:spcPts val="0"/>
                        </a:spcBef>
                        <a:spcAft>
                          <a:spcPts val="0"/>
                        </a:spcAft>
                        <a:buNone/>
                      </a:pPr>
                      <a:r>
                        <a:rPr lang="en" sz="1000"/>
                        <a:t>Temporal Refresh</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Time between observations at a location, i.e, time to observe the geographic coverage region 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Vertical Extent Bottom</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km</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Bottom of vertical region observed.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Vertical Extent Top</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km</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Top of vertical region observed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Vertical Resolution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d.o.f</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Independent pieces of information in one GIFOV.</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628025">
                <a:tc>
                  <a:txBody>
                    <a:bodyPr/>
                    <a:lstStyle/>
                    <a:p>
                      <a:pPr indent="0" lvl="0" marL="0" rtl="0" algn="ctr">
                        <a:lnSpc>
                          <a:spcPct val="115000"/>
                        </a:lnSpc>
                        <a:spcBef>
                          <a:spcPts val="0"/>
                        </a:spcBef>
                        <a:spcAft>
                          <a:spcPts val="0"/>
                        </a:spcAft>
                        <a:buNone/>
                      </a:pPr>
                      <a:r>
                        <a:rPr lang="en" sz="1000"/>
                        <a:t>Error Standard Deviation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units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Estimated standard deviation of the errors. This is a composite s.d. over the appropriate subsets or dimensions such as over the vertical domain, over clear and cloudy conditions and over different surface backgrounds.</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Validity Range Low</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units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Low value that can be observed.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Validity Range High</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units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High value that can be observed.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Robustness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dimensionless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Number of sources making this observation</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59375">
                <a:tc>
                  <a:txBody>
                    <a:bodyPr/>
                    <a:lstStyle/>
                    <a:p>
                      <a:pPr indent="0" lvl="0" marL="0" rtl="0" algn="ctr">
                        <a:lnSpc>
                          <a:spcPct val="115000"/>
                        </a:lnSpc>
                        <a:spcBef>
                          <a:spcPts val="0"/>
                        </a:spcBef>
                        <a:spcAft>
                          <a:spcPts val="0"/>
                        </a:spcAft>
                        <a:buNone/>
                      </a:pPr>
                      <a:r>
                        <a:rPr lang="en" sz="1000"/>
                        <a:t>Continuity</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Time for which the observations can be intercalibrated for climate monitoring purposes.</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2250">
                <a:tc>
                  <a:txBody>
                    <a:bodyPr/>
                    <a:lstStyle/>
                    <a:p>
                      <a:pPr indent="0" lvl="0" marL="0" rtl="0" algn="ctr">
                        <a:lnSpc>
                          <a:spcPct val="115000"/>
                        </a:lnSpc>
                        <a:spcBef>
                          <a:spcPts val="0"/>
                        </a:spcBef>
                        <a:spcAft>
                          <a:spcPts val="0"/>
                        </a:spcAft>
                        <a:buNone/>
                      </a:pPr>
                      <a:r>
                        <a:rPr lang="en" sz="1000"/>
                        <a:t>Data Latency</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Time from ‘image taken’ to full relay of data to a ground station.</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4"/>
          <p:cNvSpPr txBox="1"/>
          <p:nvPr>
            <p:ph type="title"/>
          </p:nvPr>
        </p:nvSpPr>
        <p:spPr>
          <a:xfrm>
            <a:off x="311700" y="-1217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Attributes (new)</a:t>
            </a:r>
            <a:endParaRPr/>
          </a:p>
        </p:txBody>
      </p:sp>
      <p:graphicFrame>
        <p:nvGraphicFramePr>
          <p:cNvPr id="259" name="Google Shape;259;p34"/>
          <p:cNvGraphicFramePr/>
          <p:nvPr/>
        </p:nvGraphicFramePr>
        <p:xfrm>
          <a:off x="436050" y="766288"/>
          <a:ext cx="3000000" cy="3000000"/>
        </p:xfrm>
        <a:graphic>
          <a:graphicData uri="http://schemas.openxmlformats.org/drawingml/2006/table">
            <a:tbl>
              <a:tblPr>
                <a:noFill/>
                <a:tableStyleId>{1EC6C2B2-B825-48A2-912F-078FA200F9A7}</a:tableStyleId>
              </a:tblPr>
              <a:tblGrid>
                <a:gridCol w="1669350"/>
                <a:gridCol w="1213500"/>
                <a:gridCol w="5593050"/>
              </a:tblGrid>
              <a:tr h="219075">
                <a:tc>
                  <a:txBody>
                    <a:bodyPr/>
                    <a:lstStyle/>
                    <a:p>
                      <a:pPr indent="0" lvl="0" marL="0" rtl="0" algn="ctr">
                        <a:lnSpc>
                          <a:spcPct val="115000"/>
                        </a:lnSpc>
                        <a:spcBef>
                          <a:spcPts val="0"/>
                        </a:spcBef>
                        <a:spcAft>
                          <a:spcPts val="0"/>
                        </a:spcAft>
                        <a:buNone/>
                      </a:pPr>
                      <a:r>
                        <a:rPr lang="en" sz="1000"/>
                        <a:t>Geographic Coverage</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dimensionless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Geographic region observed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88525">
                <a:tc>
                  <a:txBody>
                    <a:bodyPr/>
                    <a:lstStyle/>
                    <a:p>
                      <a:pPr indent="0" lvl="0" marL="0" rtl="0" algn="ctr">
                        <a:lnSpc>
                          <a:spcPct val="115000"/>
                        </a:lnSpc>
                        <a:spcBef>
                          <a:spcPts val="0"/>
                        </a:spcBef>
                        <a:spcAft>
                          <a:spcPts val="0"/>
                        </a:spcAft>
                        <a:buNone/>
                      </a:pPr>
                      <a:r>
                        <a:rPr lang="en" sz="1000"/>
                        <a:t>Horizontal Resolution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km</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GIFOV or ground-projected instantaneous field of view</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88525">
                <a:tc>
                  <a:txBody>
                    <a:bodyPr/>
                    <a:lstStyle/>
                    <a:p>
                      <a:pPr indent="0" lvl="0" marL="0" rtl="0" algn="ctr">
                        <a:lnSpc>
                          <a:spcPct val="115000"/>
                        </a:lnSpc>
                        <a:spcBef>
                          <a:spcPts val="0"/>
                        </a:spcBef>
                        <a:spcAft>
                          <a:spcPts val="0"/>
                        </a:spcAft>
                        <a:buNone/>
                      </a:pPr>
                      <a:r>
                        <a:rPr lang="en" sz="1000"/>
                        <a:t>Horizontal Scale</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km</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6875">
                <a:tc>
                  <a:txBody>
                    <a:bodyPr/>
                    <a:lstStyle/>
                    <a:p>
                      <a:pPr indent="0" lvl="0" marL="0" rtl="0" algn="ctr">
                        <a:lnSpc>
                          <a:spcPct val="115000"/>
                        </a:lnSpc>
                        <a:spcBef>
                          <a:spcPts val="0"/>
                        </a:spcBef>
                        <a:spcAft>
                          <a:spcPts val="0"/>
                        </a:spcAft>
                        <a:buNone/>
                      </a:pPr>
                      <a:r>
                        <a:rPr lang="en" sz="1000"/>
                        <a:t>Temporal Refresh</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h</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Time between observations at a location, i.e, time to observe the geographic coverage region 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Vertical Resolution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d.o.f</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Independent pieces of information in one GIFOV.</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tcPr>
                </a:tc>
              </a:tr>
              <a:tr h="336600">
                <a:tc>
                  <a:txBody>
                    <a:bodyPr/>
                    <a:lstStyle/>
                    <a:p>
                      <a:pPr indent="0" lvl="0" marL="0" rtl="0" algn="ctr">
                        <a:lnSpc>
                          <a:spcPct val="115000"/>
                        </a:lnSpc>
                        <a:spcBef>
                          <a:spcPts val="0"/>
                        </a:spcBef>
                        <a:spcAft>
                          <a:spcPts val="0"/>
                        </a:spcAft>
                        <a:buNone/>
                      </a:pPr>
                      <a:r>
                        <a:rPr lang="en" sz="1000"/>
                        <a:t>Precision: Clear, Ocean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Variable units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Standard deviation under clear conditions over ocean</a:t>
                      </a:r>
                      <a:endParaRPr sz="1100">
                        <a:latin typeface="Calibri"/>
                        <a:ea typeface="Calibri"/>
                        <a:cs typeface="Calibri"/>
                        <a:sym typeface="Calibri"/>
                      </a:endParaRPr>
                    </a:p>
                  </a:txBody>
                  <a:tcPr marT="19050" marB="19050" marR="28575" marL="2857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Precision: Clear, Land/Ice/Snow</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Clr>
                          <a:schemeClr val="dk1"/>
                        </a:buClr>
                        <a:buSzPts val="1100"/>
                        <a:buFont typeface="Arial"/>
                        <a:buNone/>
                      </a:pPr>
                      <a:r>
                        <a:rPr lang="en" sz="1000">
                          <a:solidFill>
                            <a:schemeClr val="dk1"/>
                          </a:solidFill>
                        </a:rPr>
                        <a:t>Variable units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Standard deviation under clear conditions over land/ice/snow</a:t>
                      </a:r>
                      <a:endParaRPr sz="1100">
                        <a:latin typeface="Calibri"/>
                        <a:ea typeface="Calibri"/>
                        <a:cs typeface="Calibri"/>
                        <a:sym typeface="Calibri"/>
                      </a:endParaRPr>
                    </a:p>
                  </a:txBody>
                  <a:tcPr marT="19050" marB="19050" marR="28575" marL="2857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Precision: Cloudy, Ocean</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Clr>
                          <a:schemeClr val="dk1"/>
                        </a:buClr>
                        <a:buSzPts val="1100"/>
                        <a:buFont typeface="Arial"/>
                        <a:buNone/>
                      </a:pPr>
                      <a:r>
                        <a:rPr lang="en" sz="1000">
                          <a:solidFill>
                            <a:schemeClr val="dk1"/>
                          </a:solidFill>
                        </a:rPr>
                        <a:t>Variable units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Standard deviation under cloudy conditions over ocean</a:t>
                      </a:r>
                      <a:endParaRPr sz="1100">
                        <a:latin typeface="Calibri"/>
                        <a:ea typeface="Calibri"/>
                        <a:cs typeface="Calibri"/>
                        <a:sym typeface="Calibri"/>
                      </a:endParaRPr>
                    </a:p>
                  </a:txBody>
                  <a:tcPr marT="19050" marB="19050" marR="28575" marL="2857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Precision: Cloudy, Land/Ice/Snow</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Clr>
                          <a:schemeClr val="dk1"/>
                        </a:buClr>
                        <a:buSzPts val="1100"/>
                        <a:buFont typeface="Arial"/>
                        <a:buNone/>
                      </a:pPr>
                      <a:r>
                        <a:rPr lang="en" sz="1000">
                          <a:solidFill>
                            <a:schemeClr val="dk1"/>
                          </a:solidFill>
                        </a:rPr>
                        <a:t>Variable units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Standard deviation under cloudy conditions over land/ice/snow</a:t>
                      </a:r>
                      <a:endParaRPr sz="1100">
                        <a:latin typeface="Calibri"/>
                        <a:ea typeface="Calibri"/>
                        <a:cs typeface="Calibri"/>
                        <a:sym typeface="Calibri"/>
                      </a:endParaRPr>
                    </a:p>
                  </a:txBody>
                  <a:tcPr marT="19050" marB="19050" marR="28575" marL="2857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Validity Range Low</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Variable units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Low value that can be observed.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chemeClr val="dk1"/>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Validity Range High</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Variable units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High value that can be observed.</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19075">
                <a:tc>
                  <a:txBody>
                    <a:bodyPr/>
                    <a:lstStyle/>
                    <a:p>
                      <a:pPr indent="0" lvl="0" marL="0" rtl="0" algn="ctr">
                        <a:lnSpc>
                          <a:spcPct val="115000"/>
                        </a:lnSpc>
                        <a:spcBef>
                          <a:spcPts val="0"/>
                        </a:spcBef>
                        <a:spcAft>
                          <a:spcPts val="0"/>
                        </a:spcAft>
                        <a:buNone/>
                      </a:pPr>
                      <a:r>
                        <a:rPr lang="en" sz="1000"/>
                        <a:t>Robustness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dimensionless</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Number of sources making this observation</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59375">
                <a:tc>
                  <a:txBody>
                    <a:bodyPr/>
                    <a:lstStyle/>
                    <a:p>
                      <a:pPr indent="0" lvl="0" marL="0" rtl="0" algn="ctr">
                        <a:lnSpc>
                          <a:spcPct val="115000"/>
                        </a:lnSpc>
                        <a:spcBef>
                          <a:spcPts val="0"/>
                        </a:spcBef>
                        <a:spcAft>
                          <a:spcPts val="0"/>
                        </a:spcAft>
                        <a:buNone/>
                      </a:pPr>
                      <a:r>
                        <a:rPr lang="en" sz="1000"/>
                        <a:t>Continuity</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spcBef>
                          <a:spcPts val="0"/>
                        </a:spcBef>
                        <a:spcAft>
                          <a:spcPts val="0"/>
                        </a:spcAft>
                        <a:buNone/>
                      </a:pPr>
                      <a:r>
                        <a:rPr lang="en" sz="1000">
                          <a:solidFill>
                            <a:schemeClr val="dk1"/>
                          </a:solidFill>
                        </a:rPr>
                        <a:t>h</a:t>
                      </a:r>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Time for which the observations can be intercalibrated for climate monitoring purposes.</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2250">
                <a:tc>
                  <a:txBody>
                    <a:bodyPr/>
                    <a:lstStyle/>
                    <a:p>
                      <a:pPr indent="0" lvl="0" marL="0" rtl="0" algn="ctr">
                        <a:lnSpc>
                          <a:spcPct val="115000"/>
                        </a:lnSpc>
                        <a:spcBef>
                          <a:spcPts val="0"/>
                        </a:spcBef>
                        <a:spcAft>
                          <a:spcPts val="0"/>
                        </a:spcAft>
                        <a:buNone/>
                      </a:pPr>
                      <a:r>
                        <a:rPr lang="en" sz="1000"/>
                        <a:t>Data Latency</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 sz="1000"/>
                        <a:t>h</a:t>
                      </a:r>
                      <a:endParaRPr sz="1000"/>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C9DAF8"/>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Time from ‘image taken’ to full relay of data to a ground station.</a:t>
                      </a:r>
                      <a:endParaRPr sz="1100">
                        <a:latin typeface="Calibri"/>
                        <a:ea typeface="Calibri"/>
                        <a:cs typeface="Calibri"/>
                        <a:sym typeface="Calibri"/>
                      </a:endParaRPr>
                    </a:p>
                  </a:txBody>
                  <a:tcPr marT="19050" marB="19050"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6"/>
          <p:cNvSpPr txBox="1"/>
          <p:nvPr>
            <p:ph type="title"/>
          </p:nvPr>
        </p:nvSpPr>
        <p:spPr>
          <a:xfrm>
            <a:off x="311700" y="64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Content</a:t>
            </a:r>
            <a:endParaRPr/>
          </a:p>
        </p:txBody>
      </p:sp>
      <p:sp>
        <p:nvSpPr>
          <p:cNvPr id="123" name="Google Shape;123;p16"/>
          <p:cNvSpPr txBox="1"/>
          <p:nvPr>
            <p:ph idx="1" type="body"/>
          </p:nvPr>
        </p:nvSpPr>
        <p:spPr>
          <a:xfrm>
            <a:off x="311700" y="695275"/>
            <a:ext cx="8520600" cy="4153200"/>
          </a:xfrm>
          <a:prstGeom prst="rect">
            <a:avLst/>
          </a:prstGeom>
        </p:spPr>
        <p:txBody>
          <a:bodyPr anchorCtr="0" anchor="t" bIns="34275" lIns="68575" spcFirstLastPara="1" rIns="68575" wrap="square" tIns="34275">
            <a:normAutofit/>
          </a:bodyPr>
          <a:lstStyle/>
          <a:p>
            <a:pPr indent="-361950" lvl="0" marL="457200" rtl="0" algn="l">
              <a:spcBef>
                <a:spcPts val="800"/>
              </a:spcBef>
              <a:spcAft>
                <a:spcPts val="0"/>
              </a:spcAft>
              <a:buSzPts val="2100"/>
              <a:buChar char="•"/>
            </a:pPr>
            <a:r>
              <a:rPr lang="en"/>
              <a:t>Geophysical Capability Priorities</a:t>
            </a:r>
            <a:endParaRPr/>
          </a:p>
          <a:p>
            <a:pPr indent="-361950" lvl="0" marL="457200" rtl="0" algn="l">
              <a:spcBef>
                <a:spcPts val="800"/>
              </a:spcBef>
              <a:spcAft>
                <a:spcPts val="0"/>
              </a:spcAft>
              <a:buSzPts val="2100"/>
              <a:buChar char="•"/>
            </a:pPr>
            <a:r>
              <a:rPr lang="en"/>
              <a:t>Individual Geophysical Capability Attributes, Ranges, and Priorities</a:t>
            </a:r>
            <a:endParaRPr/>
          </a:p>
          <a:p>
            <a:pPr indent="-177800" lvl="1" marL="520700" rtl="0" algn="l">
              <a:spcBef>
                <a:spcPts val="0"/>
              </a:spcBef>
              <a:spcAft>
                <a:spcPts val="0"/>
              </a:spcAft>
              <a:buSzPts val="1800"/>
              <a:buChar char="•"/>
            </a:pPr>
            <a:r>
              <a:rPr lang="en"/>
              <a:t>Relative Humidity</a:t>
            </a:r>
            <a:endParaRPr/>
          </a:p>
          <a:p>
            <a:pPr indent="-177800" lvl="1" marL="520700" rtl="0" algn="l">
              <a:spcBef>
                <a:spcPts val="0"/>
              </a:spcBef>
              <a:spcAft>
                <a:spcPts val="0"/>
              </a:spcAft>
              <a:buSzPts val="1800"/>
              <a:buChar char="•"/>
            </a:pPr>
            <a:r>
              <a:rPr lang="en"/>
              <a:t>Wind Speed Profile</a:t>
            </a:r>
            <a:endParaRPr/>
          </a:p>
          <a:p>
            <a:pPr indent="-177800" lvl="1" marL="520700" rtl="0" algn="l">
              <a:spcBef>
                <a:spcPts val="0"/>
              </a:spcBef>
              <a:spcAft>
                <a:spcPts val="0"/>
              </a:spcAft>
              <a:buSzPts val="1800"/>
              <a:buChar char="•"/>
            </a:pPr>
            <a:r>
              <a:rPr lang="en"/>
              <a:t>Cloud and Moisture Imagery</a:t>
            </a:r>
            <a:endParaRPr/>
          </a:p>
          <a:p>
            <a:pPr indent="-177800" lvl="1" marL="520700" rtl="0" algn="l">
              <a:spcBef>
                <a:spcPts val="0"/>
              </a:spcBef>
              <a:spcAft>
                <a:spcPts val="0"/>
              </a:spcAft>
              <a:buSzPts val="1800"/>
              <a:buChar char="•"/>
            </a:pPr>
            <a:r>
              <a:rPr lang="en"/>
              <a:t>Air Temperature: Profiles</a:t>
            </a:r>
            <a:endParaRPr/>
          </a:p>
          <a:p>
            <a:pPr indent="-177800" lvl="1" marL="520700" rtl="0" algn="l">
              <a:spcBef>
                <a:spcPts val="0"/>
              </a:spcBef>
              <a:spcAft>
                <a:spcPts val="0"/>
              </a:spcAft>
              <a:buSzPts val="1800"/>
              <a:buChar char="•"/>
            </a:pPr>
            <a:r>
              <a:rPr lang="en"/>
              <a:t>Total Precipitable Water/Layer Precipitable Water</a:t>
            </a:r>
            <a:endParaRPr/>
          </a:p>
          <a:p>
            <a:pPr indent="-177800" lvl="1" marL="520700" rtl="0" algn="l">
              <a:spcBef>
                <a:spcPts val="0"/>
              </a:spcBef>
              <a:spcAft>
                <a:spcPts val="0"/>
              </a:spcAft>
              <a:buSzPts val="1800"/>
              <a:buChar char="•"/>
            </a:pPr>
            <a:r>
              <a:rPr lang="en"/>
              <a:t>Land Surface Temperature</a:t>
            </a:r>
            <a:endParaRPr/>
          </a:p>
          <a:p>
            <a:pPr indent="-177800" lvl="1" marL="520700" rtl="0" algn="l">
              <a:spcBef>
                <a:spcPts val="0"/>
              </a:spcBef>
              <a:spcAft>
                <a:spcPts val="0"/>
              </a:spcAft>
              <a:buSzPts val="1800"/>
              <a:buChar char="•"/>
            </a:pPr>
            <a:r>
              <a:rPr lang="en"/>
              <a:t>Snow Cover</a:t>
            </a:r>
            <a:endParaRPr/>
          </a:p>
          <a:p>
            <a:pPr indent="-177800" lvl="1" marL="520700" rtl="0" algn="l">
              <a:spcBef>
                <a:spcPts val="0"/>
              </a:spcBef>
              <a:spcAft>
                <a:spcPts val="0"/>
              </a:spcAft>
              <a:buSzPts val="1800"/>
              <a:buChar char="•"/>
            </a:pPr>
            <a:r>
              <a:rPr lang="en"/>
              <a:t>Snow Depth</a:t>
            </a:r>
            <a:endParaRPr/>
          </a:p>
          <a:p>
            <a:pPr indent="-177800" lvl="1" marL="520700" rtl="0" algn="l">
              <a:spcBef>
                <a:spcPts val="0"/>
              </a:spcBef>
              <a:spcAft>
                <a:spcPts val="0"/>
              </a:spcAft>
              <a:buSzPts val="1800"/>
              <a:buChar char="•"/>
            </a:pPr>
            <a:r>
              <a:rPr lang="en"/>
              <a:t>Snow Grain Size</a:t>
            </a:r>
            <a:endParaRPr/>
          </a:p>
          <a:p>
            <a:pPr indent="-177800" lvl="1" marL="520700" rtl="0" algn="l">
              <a:spcBef>
                <a:spcPts val="0"/>
              </a:spcBef>
              <a:spcAft>
                <a:spcPts val="0"/>
              </a:spcAft>
              <a:buSzPts val="1800"/>
              <a:buChar char="•"/>
            </a:pPr>
            <a:r>
              <a:rPr lang="en"/>
              <a:t>Cloud Top Temperature</a:t>
            </a:r>
            <a:endParaRPr/>
          </a:p>
          <a:p>
            <a:pPr indent="-177800" lvl="1" marL="520700" rtl="0" algn="l">
              <a:spcBef>
                <a:spcPts val="0"/>
              </a:spcBef>
              <a:spcAft>
                <a:spcPts val="0"/>
              </a:spcAft>
              <a:buSzPts val="1800"/>
              <a:buChar char="•"/>
            </a:pPr>
            <a:r>
              <a:rPr lang="en"/>
              <a:t>Precipitation Rate/Snowfall Rate</a:t>
            </a:r>
            <a:endParaRPr/>
          </a:p>
          <a:p>
            <a:pPr indent="-177800" lvl="1" marL="520700" rtl="0" algn="l">
              <a:spcBef>
                <a:spcPts val="0"/>
              </a:spcBef>
              <a:spcAft>
                <a:spcPts val="0"/>
              </a:spcAft>
              <a:buSzPts val="1800"/>
              <a:buChar char="•"/>
            </a:pPr>
            <a:r>
              <a:rPr lang="en"/>
              <a:t>Cloud Base Height</a:t>
            </a: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7"/>
          <p:cNvSpPr txBox="1"/>
          <p:nvPr>
            <p:ph type="title"/>
          </p:nvPr>
        </p:nvSpPr>
        <p:spPr>
          <a:xfrm>
            <a:off x="311700" y="-88375"/>
            <a:ext cx="8520600" cy="572700"/>
          </a:xfrm>
          <a:prstGeom prst="rect">
            <a:avLst/>
          </a:prstGeom>
        </p:spPr>
        <p:txBody>
          <a:bodyPr anchorCtr="0" anchor="ctr" bIns="34275" lIns="68575" spcFirstLastPara="1" rIns="68575" wrap="square" tIns="34275">
            <a:normAutofit/>
          </a:bodyPr>
          <a:lstStyle/>
          <a:p>
            <a:pPr indent="0" lvl="0" marL="0" rtl="0" algn="ctr">
              <a:spcBef>
                <a:spcPts val="0"/>
              </a:spcBef>
              <a:spcAft>
                <a:spcPts val="0"/>
              </a:spcAft>
              <a:buNone/>
            </a:pPr>
            <a:r>
              <a:rPr lang="en" sz="2000"/>
              <a:t>Observational Needs for Application: Nowcasting - Winter Precipitation</a:t>
            </a:r>
            <a:endParaRPr sz="2000"/>
          </a:p>
        </p:txBody>
      </p:sp>
      <p:graphicFrame>
        <p:nvGraphicFramePr>
          <p:cNvPr id="129" name="Google Shape;129;p17"/>
          <p:cNvGraphicFramePr/>
          <p:nvPr/>
        </p:nvGraphicFramePr>
        <p:xfrm>
          <a:off x="544550" y="732800"/>
          <a:ext cx="3000000" cy="3000000"/>
        </p:xfrm>
        <a:graphic>
          <a:graphicData uri="http://schemas.openxmlformats.org/drawingml/2006/table">
            <a:tbl>
              <a:tblPr>
                <a:noFill/>
                <a:tableStyleId>{D431D2EA-4B35-427E-8773-C3C7BB117069}</a:tableStyleId>
              </a:tblPr>
              <a:tblGrid>
                <a:gridCol w="4570750"/>
                <a:gridCol w="1551925"/>
                <a:gridCol w="1551925"/>
              </a:tblGrid>
              <a:tr h="438400">
                <a:tc>
                  <a:txBody>
                    <a:bodyPr/>
                    <a:lstStyle/>
                    <a:p>
                      <a:pPr indent="0" lvl="0" marL="0" rtl="0" algn="l">
                        <a:spcBef>
                          <a:spcPts val="0"/>
                        </a:spcBef>
                        <a:spcAft>
                          <a:spcPts val="0"/>
                        </a:spcAft>
                        <a:buNone/>
                      </a:pPr>
                      <a:r>
                        <a:rPr b="1" lang="en"/>
                        <a:t>Geophysical Capability</a:t>
                      </a:r>
                      <a:endParaRPr b="1"/>
                    </a:p>
                  </a:txBody>
                  <a:tcPr marT="91425" marB="91425" marR="91425" marL="91425"/>
                </a:tc>
                <a:tc>
                  <a:txBody>
                    <a:bodyPr/>
                    <a:lstStyle/>
                    <a:p>
                      <a:pPr indent="0" lvl="0" marL="0" rtl="0" algn="ctr">
                        <a:spcBef>
                          <a:spcPts val="0"/>
                        </a:spcBef>
                        <a:spcAft>
                          <a:spcPts val="0"/>
                        </a:spcAft>
                        <a:buNone/>
                      </a:pPr>
                      <a:r>
                        <a:rPr b="1" lang="en"/>
                        <a:t>Priority</a:t>
                      </a:r>
                      <a:endParaRPr b="1"/>
                    </a:p>
                  </a:txBody>
                  <a:tcPr marT="91425" marB="91425" marR="91425" marL="91425"/>
                </a:tc>
                <a:tc>
                  <a:txBody>
                    <a:bodyPr/>
                    <a:lstStyle/>
                    <a:p>
                      <a:pPr indent="0" lvl="0" marL="0" rtl="0" algn="ctr">
                        <a:spcBef>
                          <a:spcPts val="0"/>
                        </a:spcBef>
                        <a:spcAft>
                          <a:spcPts val="0"/>
                        </a:spcAft>
                        <a:buNone/>
                      </a:pPr>
                      <a:r>
                        <a:rPr b="1" lang="en"/>
                        <a:t>Uncertainties</a:t>
                      </a:r>
                      <a:endParaRPr b="1"/>
                    </a:p>
                  </a:txBody>
                  <a:tcPr marT="91425" marB="91425" marR="91425" marL="91425"/>
                </a:tc>
              </a:tr>
              <a:tr h="323350">
                <a:tc>
                  <a:txBody>
                    <a:bodyPr/>
                    <a:lstStyle/>
                    <a:p>
                      <a:pPr indent="0" lvl="0" marL="0" rtl="0" algn="l">
                        <a:spcBef>
                          <a:spcPts val="0"/>
                        </a:spcBef>
                        <a:spcAft>
                          <a:spcPts val="0"/>
                        </a:spcAft>
                        <a:buNone/>
                      </a:pPr>
                      <a:r>
                        <a:rPr lang="en"/>
                        <a:t>Relative Humidity</a:t>
                      </a:r>
                      <a:endParaRPr/>
                    </a:p>
                  </a:txBody>
                  <a:tcPr marT="45700" marB="45700" marR="91425" marL="91425"/>
                </a:tc>
                <a:tc>
                  <a:txBody>
                    <a:bodyPr/>
                    <a:lstStyle/>
                    <a:p>
                      <a:pPr indent="0" lvl="0" marL="0" rtl="0" algn="ctr">
                        <a:spcBef>
                          <a:spcPts val="0"/>
                        </a:spcBef>
                        <a:spcAft>
                          <a:spcPts val="0"/>
                        </a:spcAft>
                        <a:buNone/>
                      </a:pPr>
                      <a:r>
                        <a:rPr lang="en"/>
                        <a:t>0.9</a:t>
                      </a:r>
                      <a:endParaRPr/>
                    </a:p>
                  </a:txBody>
                  <a:tcPr marT="45700" marB="45700" marR="91425" marL="91425"/>
                </a:tc>
                <a:tc>
                  <a:txBody>
                    <a:bodyPr/>
                    <a:lstStyle/>
                    <a:p>
                      <a:pPr indent="0" lvl="0" marL="0" rtl="0" algn="ctr">
                        <a:spcBef>
                          <a:spcPts val="0"/>
                        </a:spcBef>
                        <a:spcAft>
                          <a:spcPts val="0"/>
                        </a:spcAft>
                        <a:buNone/>
                      </a:pPr>
                      <a:r>
                        <a:rPr lang="en"/>
                        <a:t>0.1</a:t>
                      </a:r>
                      <a:endParaRPr/>
                    </a:p>
                  </a:txBody>
                  <a:tcPr marT="45700" marB="45700" marR="91425" marL="91425"/>
                </a:tc>
              </a:tr>
              <a:tr h="308775">
                <a:tc>
                  <a:txBody>
                    <a:bodyPr/>
                    <a:lstStyle/>
                    <a:p>
                      <a:pPr indent="0" lvl="0" marL="0" rtl="0" algn="l">
                        <a:spcBef>
                          <a:spcPts val="0"/>
                        </a:spcBef>
                        <a:spcAft>
                          <a:spcPts val="0"/>
                        </a:spcAft>
                        <a:buNone/>
                      </a:pPr>
                      <a:r>
                        <a:rPr lang="en"/>
                        <a:t>Wind Speed Profile</a:t>
                      </a:r>
                      <a:endParaRPr/>
                    </a:p>
                  </a:txBody>
                  <a:tcPr marT="45700" marB="45700" marR="91425" marL="91425"/>
                </a:tc>
                <a:tc>
                  <a:txBody>
                    <a:bodyPr/>
                    <a:lstStyle/>
                    <a:p>
                      <a:pPr indent="0" lvl="0" marL="0" rtl="0" algn="ctr">
                        <a:spcBef>
                          <a:spcPts val="0"/>
                        </a:spcBef>
                        <a:spcAft>
                          <a:spcPts val="0"/>
                        </a:spcAft>
                        <a:buNone/>
                      </a:pPr>
                      <a:r>
                        <a:rPr lang="en"/>
                        <a:t>0.8</a:t>
                      </a:r>
                      <a:endParaRPr/>
                    </a:p>
                  </a:txBody>
                  <a:tcPr marT="45700" marB="45700" marR="91425" marL="91425"/>
                </a:tc>
                <a:tc>
                  <a:txBody>
                    <a:bodyPr/>
                    <a:lstStyle/>
                    <a:p>
                      <a:pPr indent="0" lvl="0" marL="0" rtl="0" algn="ctr">
                        <a:spcBef>
                          <a:spcPts val="0"/>
                        </a:spcBef>
                        <a:spcAft>
                          <a:spcPts val="0"/>
                        </a:spcAft>
                        <a:buNone/>
                      </a:pPr>
                      <a:r>
                        <a:rPr lang="en"/>
                        <a:t>0.1</a:t>
                      </a:r>
                      <a:endParaRPr/>
                    </a:p>
                  </a:txBody>
                  <a:tcPr marT="45700" marB="45700" marR="91425" marL="91425"/>
                </a:tc>
              </a:tr>
              <a:tr h="294200">
                <a:tc>
                  <a:txBody>
                    <a:bodyPr/>
                    <a:lstStyle/>
                    <a:p>
                      <a:pPr indent="0" lvl="0" marL="0" rtl="0" algn="l">
                        <a:spcBef>
                          <a:spcPts val="0"/>
                        </a:spcBef>
                        <a:spcAft>
                          <a:spcPts val="0"/>
                        </a:spcAft>
                        <a:buClr>
                          <a:schemeClr val="dk1"/>
                        </a:buClr>
                        <a:buSzPts val="1100"/>
                        <a:buFont typeface="Arial"/>
                        <a:buNone/>
                      </a:pPr>
                      <a:r>
                        <a:rPr lang="en">
                          <a:solidFill>
                            <a:schemeClr val="dk1"/>
                          </a:solidFill>
                        </a:rPr>
                        <a:t>Cloud and Moisture Imagery</a:t>
                      </a:r>
                      <a:endParaRPr/>
                    </a:p>
                  </a:txBody>
                  <a:tcPr marT="45700" marB="45700" marR="91425" marL="91425"/>
                </a:tc>
                <a:tc>
                  <a:txBody>
                    <a:bodyPr/>
                    <a:lstStyle/>
                    <a:p>
                      <a:pPr indent="0" lvl="0" marL="0" rtl="0" algn="ctr">
                        <a:spcBef>
                          <a:spcPts val="0"/>
                        </a:spcBef>
                        <a:spcAft>
                          <a:spcPts val="0"/>
                        </a:spcAft>
                        <a:buNone/>
                      </a:pPr>
                      <a:r>
                        <a:rPr lang="en"/>
                        <a:t>0.9</a:t>
                      </a:r>
                      <a:endParaRPr/>
                    </a:p>
                  </a:txBody>
                  <a:tcPr marT="45700" marB="45700" marR="91425" marL="91425"/>
                </a:tc>
                <a:tc>
                  <a:txBody>
                    <a:bodyPr/>
                    <a:lstStyle/>
                    <a:p>
                      <a:pPr indent="0" lvl="0" marL="0" rtl="0" algn="ctr">
                        <a:spcBef>
                          <a:spcPts val="0"/>
                        </a:spcBef>
                        <a:spcAft>
                          <a:spcPts val="0"/>
                        </a:spcAft>
                        <a:buNone/>
                      </a:pPr>
                      <a:r>
                        <a:rPr lang="en"/>
                        <a:t>0.1</a:t>
                      </a:r>
                      <a:endParaRPr/>
                    </a:p>
                  </a:txBody>
                  <a:tcPr marT="45700" marB="45700" marR="91425" marL="91425"/>
                </a:tc>
              </a:tr>
              <a:tr h="323350">
                <a:tc>
                  <a:txBody>
                    <a:bodyPr/>
                    <a:lstStyle/>
                    <a:p>
                      <a:pPr indent="0" lvl="0" marL="0" rtl="0" algn="l">
                        <a:spcBef>
                          <a:spcPts val="0"/>
                        </a:spcBef>
                        <a:spcAft>
                          <a:spcPts val="0"/>
                        </a:spcAft>
                        <a:buNone/>
                      </a:pPr>
                      <a:r>
                        <a:rPr lang="en"/>
                        <a:t>Air Temperature: Profiles</a:t>
                      </a:r>
                      <a:endParaRPr/>
                    </a:p>
                  </a:txBody>
                  <a:tcPr marT="45700" marB="45700"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1.0</a:t>
                      </a:r>
                      <a:endParaRPr/>
                    </a:p>
                  </a:txBody>
                  <a:tcPr marT="45700" marB="45700"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0.1</a:t>
                      </a:r>
                      <a:endParaRPr/>
                    </a:p>
                  </a:txBody>
                  <a:tcPr marT="45700" marB="45700" marR="91425" marL="91425">
                    <a:lnB cap="flat" cmpd="sng" w="9525">
                      <a:solidFill>
                        <a:srgbClr val="9E9E9E"/>
                      </a:solidFill>
                      <a:prstDash val="solid"/>
                      <a:round/>
                      <a:headEnd len="sm" w="sm" type="none"/>
                      <a:tailEnd len="sm" w="sm" type="none"/>
                    </a:lnB>
                  </a:tcPr>
                </a:tc>
              </a:tr>
              <a:tr h="265050">
                <a:tc>
                  <a:txBody>
                    <a:bodyPr/>
                    <a:lstStyle/>
                    <a:p>
                      <a:pPr indent="0" lvl="0" marL="0" rtl="0" algn="l">
                        <a:spcBef>
                          <a:spcPts val="0"/>
                        </a:spcBef>
                        <a:spcAft>
                          <a:spcPts val="0"/>
                        </a:spcAft>
                        <a:buNone/>
                      </a:pPr>
                      <a:r>
                        <a:rPr lang="en"/>
                        <a:t>Total Precipitable Water/Layer Precipitable Water</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0.8</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0.1</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4200">
                <a:tc>
                  <a:txBody>
                    <a:bodyPr/>
                    <a:lstStyle/>
                    <a:p>
                      <a:pPr indent="0" lvl="0" marL="0" rtl="0" algn="l">
                        <a:spcBef>
                          <a:spcPts val="0"/>
                        </a:spcBef>
                        <a:spcAft>
                          <a:spcPts val="0"/>
                        </a:spcAft>
                        <a:buNone/>
                      </a:pPr>
                      <a:r>
                        <a:rPr lang="en"/>
                        <a:t>Land Surface Temperature</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0.7</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0.1</a:t>
                      </a:r>
                      <a:endParaRPr>
                        <a:solidFill>
                          <a:schemeClr val="dk1"/>
                        </a:solidFill>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00">
                <a:tc>
                  <a:txBody>
                    <a:bodyPr/>
                    <a:lstStyle/>
                    <a:p>
                      <a:pPr indent="0" lvl="0" marL="0" rtl="0" algn="l">
                        <a:spcBef>
                          <a:spcPts val="0"/>
                        </a:spcBef>
                        <a:spcAft>
                          <a:spcPts val="0"/>
                        </a:spcAft>
                        <a:buNone/>
                      </a:pPr>
                      <a:r>
                        <a:rPr lang="en"/>
                        <a:t>Snow Cover</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0.7</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0.1</a:t>
                      </a:r>
                      <a:endParaRPr>
                        <a:solidFill>
                          <a:schemeClr val="dk1"/>
                        </a:solidFill>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00">
                <a:tc>
                  <a:txBody>
                    <a:bodyPr/>
                    <a:lstStyle/>
                    <a:p>
                      <a:pPr indent="0" lvl="0" marL="0" rtl="0" algn="l">
                        <a:spcBef>
                          <a:spcPts val="0"/>
                        </a:spcBef>
                        <a:spcAft>
                          <a:spcPts val="0"/>
                        </a:spcAft>
                        <a:buNone/>
                      </a:pPr>
                      <a:r>
                        <a:rPr lang="en"/>
                        <a:t>Snow Depth</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0.7</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0.1</a:t>
                      </a:r>
                      <a:endParaRPr>
                        <a:solidFill>
                          <a:schemeClr val="dk1"/>
                        </a:solidFill>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00">
                <a:tc>
                  <a:txBody>
                    <a:bodyPr/>
                    <a:lstStyle/>
                    <a:p>
                      <a:pPr indent="0" lvl="0" marL="0" rtl="0" algn="l">
                        <a:spcBef>
                          <a:spcPts val="0"/>
                        </a:spcBef>
                        <a:spcAft>
                          <a:spcPts val="0"/>
                        </a:spcAft>
                        <a:buNone/>
                      </a:pPr>
                      <a:r>
                        <a:rPr lang="en"/>
                        <a:t>Snow Grain Size</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0.7</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0.1</a:t>
                      </a:r>
                      <a:endParaRPr>
                        <a:solidFill>
                          <a:schemeClr val="dk1"/>
                        </a:solidFill>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00">
                <a:tc>
                  <a:txBody>
                    <a:bodyPr/>
                    <a:lstStyle/>
                    <a:p>
                      <a:pPr indent="0" lvl="0" marL="0" rtl="0" algn="l">
                        <a:spcBef>
                          <a:spcPts val="0"/>
                        </a:spcBef>
                        <a:spcAft>
                          <a:spcPts val="0"/>
                        </a:spcAft>
                        <a:buNone/>
                      </a:pPr>
                      <a:r>
                        <a:rPr lang="en"/>
                        <a:t>Cloud Top Temperature</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0.7</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0.1</a:t>
                      </a:r>
                      <a:endParaRPr>
                        <a:solidFill>
                          <a:schemeClr val="dk1"/>
                        </a:solidFill>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00">
                <a:tc>
                  <a:txBody>
                    <a:bodyPr/>
                    <a:lstStyle/>
                    <a:p>
                      <a:pPr indent="0" lvl="0" marL="0" rtl="0" algn="l">
                        <a:spcBef>
                          <a:spcPts val="0"/>
                        </a:spcBef>
                        <a:spcAft>
                          <a:spcPts val="0"/>
                        </a:spcAft>
                        <a:buNone/>
                      </a:pPr>
                      <a:r>
                        <a:rPr lang="en"/>
                        <a:t>Precipitation Rate/Snowfall Rate</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1.0</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0.1</a:t>
                      </a:r>
                      <a:endParaRPr>
                        <a:solidFill>
                          <a:schemeClr val="dk1"/>
                        </a:solidFill>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00">
                <a:tc>
                  <a:txBody>
                    <a:bodyPr/>
                    <a:lstStyle/>
                    <a:p>
                      <a:pPr indent="0" lvl="0" marL="0" rtl="0" algn="l">
                        <a:spcBef>
                          <a:spcPts val="0"/>
                        </a:spcBef>
                        <a:spcAft>
                          <a:spcPts val="0"/>
                        </a:spcAft>
                        <a:buNone/>
                      </a:pPr>
                      <a:r>
                        <a:rPr lang="en"/>
                        <a:t>Cloud Base Height</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0.7</a:t>
                      </a:r>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0.1</a:t>
                      </a:r>
                      <a:endParaRPr>
                        <a:solidFill>
                          <a:schemeClr val="dk1"/>
                        </a:solidFill>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30" name="Google Shape;130;p17"/>
          <p:cNvSpPr txBox="1"/>
          <p:nvPr/>
        </p:nvSpPr>
        <p:spPr>
          <a:xfrm>
            <a:off x="715850" y="264650"/>
            <a:ext cx="73320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t>Geophysical Capability Priorities</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8"/>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600"/>
          </a:p>
          <a:p>
            <a:pPr indent="0" lvl="0" marL="0" rtl="0" algn="ctr">
              <a:spcBef>
                <a:spcPts val="0"/>
              </a:spcBef>
              <a:spcAft>
                <a:spcPts val="0"/>
              </a:spcAft>
              <a:buClr>
                <a:schemeClr val="dk1"/>
              </a:buClr>
              <a:buSzPts val="990"/>
              <a:buFont typeface="Arial"/>
              <a:buNone/>
            </a:pPr>
            <a:r>
              <a:rPr lang="en" sz="1800"/>
              <a:t>Geophysical Capability: Relative Humidity (%)</a:t>
            </a:r>
            <a:endParaRPr sz="1800"/>
          </a:p>
        </p:txBody>
      </p:sp>
      <p:sp>
        <p:nvSpPr>
          <p:cNvPr id="136" name="Google Shape;136;p18"/>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137" name="Google Shape;137;p18"/>
          <p:cNvGraphicFramePr/>
          <p:nvPr/>
        </p:nvGraphicFramePr>
        <p:xfrm>
          <a:off x="388688" y="467750"/>
          <a:ext cx="3000000" cy="3000000"/>
        </p:xfrm>
        <a:graphic>
          <a:graphicData uri="http://schemas.openxmlformats.org/drawingml/2006/table">
            <a:tbl>
              <a:tblPr>
                <a:noFill/>
                <a:tableStyleId>{D431D2EA-4B35-427E-8773-C3C7BB117069}</a:tableStyleId>
              </a:tblPr>
              <a:tblGrid>
                <a:gridCol w="3669100"/>
                <a:gridCol w="1542250"/>
                <a:gridCol w="135432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1, 7]</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None/>
                      </a:pPr>
                      <a:r>
                        <a:rPr lang="en"/>
                        <a:t>[2.4 m, 18 m, 3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m, 2.4 m, 3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[0.25, 1, 5]</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22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0-100</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7</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38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9"/>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Wind Speed Profile (m/s)</a:t>
            </a:r>
            <a:endParaRPr sz="1800"/>
          </a:p>
        </p:txBody>
      </p:sp>
      <p:sp>
        <p:nvSpPr>
          <p:cNvPr id="143" name="Google Shape;143;p19"/>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144" name="Google Shape;144;p19"/>
          <p:cNvGraphicFramePr/>
          <p:nvPr/>
        </p:nvGraphicFramePr>
        <p:xfrm>
          <a:off x="390288" y="427400"/>
          <a:ext cx="3000000" cy="3000000"/>
        </p:xfrm>
        <a:graphic>
          <a:graphicData uri="http://schemas.openxmlformats.org/drawingml/2006/table">
            <a:tbl>
              <a:tblPr>
                <a:noFill/>
                <a:tableStyleId>{D431D2EA-4B35-427E-8773-C3C7BB117069}</a:tableStyleId>
              </a:tblPr>
              <a:tblGrid>
                <a:gridCol w="3669100"/>
                <a:gridCol w="1469400"/>
                <a:gridCol w="142717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F</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[0.25, 1, 7]</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[2.4 m, 18 m, 3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[1 m, 2.4 m, 3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[0.25, 0.5, 5]</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20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Clr>
                          <a:schemeClr val="dk1"/>
                        </a:buClr>
                        <a:buSzPts val="1100"/>
                        <a:buFont typeface="Arial"/>
                        <a:buNone/>
                      </a:pPr>
                      <a:r>
                        <a:rPr lang="en">
                          <a:solidFill>
                            <a:schemeClr val="dk1"/>
                          </a:solidFill>
                        </a:rPr>
                        <a:t>0-70</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7</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201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0"/>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Cloud and Moisture Imagery (unitless)</a:t>
            </a:r>
            <a:endParaRPr sz="1800"/>
          </a:p>
        </p:txBody>
      </p:sp>
      <p:sp>
        <p:nvSpPr>
          <p:cNvPr id="150" name="Google Shape;150;p20"/>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151" name="Google Shape;151;p20"/>
          <p:cNvGraphicFramePr/>
          <p:nvPr/>
        </p:nvGraphicFramePr>
        <p:xfrm>
          <a:off x="464888" y="467750"/>
          <a:ext cx="3000000" cy="3000000"/>
        </p:xfrm>
        <a:graphic>
          <a:graphicData uri="http://schemas.openxmlformats.org/drawingml/2006/table">
            <a:tbl>
              <a:tblPr>
                <a:noFill/>
                <a:tableStyleId>{D431D2EA-4B35-427E-8773-C3C7BB117069}</a:tableStyleId>
              </a:tblPr>
              <a:tblGrid>
                <a:gridCol w="3669100"/>
                <a:gridCol w="1542250"/>
                <a:gridCol w="135432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[0.25, 1, 3]</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[1.2 m, 12 m, 1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m, 1.8 m, </a:t>
                      </a:r>
                      <a:r>
                        <a:rPr lang="en"/>
                        <a:t>2 h</a:t>
                      </a:r>
                      <a:r>
                        <a:rPr lang="en"/>
                        <a: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NA</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20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NA</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3470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1"/>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Air Temperature: Profiles (K)</a:t>
            </a:r>
            <a:endParaRPr sz="1800"/>
          </a:p>
        </p:txBody>
      </p:sp>
      <p:sp>
        <p:nvSpPr>
          <p:cNvPr id="157" name="Google Shape;157;p21"/>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158" name="Google Shape;158;p21"/>
          <p:cNvGraphicFramePr/>
          <p:nvPr/>
        </p:nvGraphicFramePr>
        <p:xfrm>
          <a:off x="388688" y="467750"/>
          <a:ext cx="3000000" cy="3000000"/>
        </p:xfrm>
        <a:graphic>
          <a:graphicData uri="http://schemas.openxmlformats.org/drawingml/2006/table">
            <a:tbl>
              <a:tblPr>
                <a:noFill/>
                <a:tableStyleId>{D431D2EA-4B35-427E-8773-C3C7BB117069}</a:tableStyleId>
              </a:tblPr>
              <a:tblGrid>
                <a:gridCol w="3669100"/>
                <a:gridCol w="1469400"/>
                <a:gridCol w="142717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F</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[0.25, 1, 7]</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[2.4 m, 18 m, 1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[1 m, 1.2 m, 2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[0.1, 0.5, 1]</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3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Clr>
                          <a:schemeClr val="dk1"/>
                        </a:buClr>
                        <a:buSzPts val="1100"/>
                        <a:buFont typeface="Arial"/>
                        <a:buNone/>
                      </a:pPr>
                      <a:r>
                        <a:rPr lang="en">
                          <a:solidFill>
                            <a:schemeClr val="dk1"/>
                          </a:solidFill>
                        </a:rPr>
                        <a:t>200-305</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7</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055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2"/>
          <p:cNvSpPr txBox="1"/>
          <p:nvPr>
            <p:ph type="title"/>
          </p:nvPr>
        </p:nvSpPr>
        <p:spPr>
          <a:xfrm>
            <a:off x="311700" y="-88375"/>
            <a:ext cx="8520600" cy="572700"/>
          </a:xfrm>
          <a:prstGeom prst="rect">
            <a:avLst/>
          </a:prstGeom>
        </p:spPr>
        <p:txBody>
          <a:bodyPr anchorCtr="0" anchor="ctr" bIns="34275" lIns="68575" spcFirstLastPara="1" rIns="68575" wrap="square" tIns="34275">
            <a:noAutofit/>
          </a:bodyPr>
          <a:lstStyle/>
          <a:p>
            <a:pPr indent="0" lvl="0" marL="0" rtl="0" algn="ctr">
              <a:spcBef>
                <a:spcPts val="0"/>
              </a:spcBef>
              <a:spcAft>
                <a:spcPts val="0"/>
              </a:spcAft>
              <a:buSzPts val="990"/>
              <a:buNone/>
            </a:pPr>
            <a:r>
              <a:rPr lang="en" sz="1800"/>
              <a:t>Observational Needs for Application: Nowcasting - </a:t>
            </a:r>
            <a:r>
              <a:rPr lang="en" sz="1800"/>
              <a:t>Winter Precipitation</a:t>
            </a:r>
            <a:endParaRPr sz="1800"/>
          </a:p>
          <a:p>
            <a:pPr indent="0" lvl="0" marL="0" rtl="0" algn="ctr">
              <a:spcBef>
                <a:spcPts val="0"/>
              </a:spcBef>
              <a:spcAft>
                <a:spcPts val="0"/>
              </a:spcAft>
              <a:buClr>
                <a:schemeClr val="dk1"/>
              </a:buClr>
              <a:buSzPts val="990"/>
              <a:buFont typeface="Arial"/>
              <a:buNone/>
            </a:pPr>
            <a:r>
              <a:rPr lang="en" sz="1800"/>
              <a:t>Geophysical Capability: Total Precipitable Water/Layer Precipitable Water (mm)</a:t>
            </a:r>
            <a:endParaRPr sz="1800"/>
          </a:p>
        </p:txBody>
      </p:sp>
      <p:sp>
        <p:nvSpPr>
          <p:cNvPr id="164" name="Google Shape;164;p22"/>
          <p:cNvSpPr txBox="1"/>
          <p:nvPr/>
        </p:nvSpPr>
        <p:spPr>
          <a:xfrm>
            <a:off x="574950" y="4828450"/>
            <a:ext cx="680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*Attribute Ranges: (Minimally Useful, Expected, Maximum Effectiveness)</a:t>
            </a:r>
            <a:endParaRPr/>
          </a:p>
        </p:txBody>
      </p:sp>
      <p:graphicFrame>
        <p:nvGraphicFramePr>
          <p:cNvPr id="165" name="Google Shape;165;p22"/>
          <p:cNvGraphicFramePr/>
          <p:nvPr/>
        </p:nvGraphicFramePr>
        <p:xfrm>
          <a:off x="388688" y="467750"/>
          <a:ext cx="3000000" cy="3000000"/>
        </p:xfrm>
        <a:graphic>
          <a:graphicData uri="http://schemas.openxmlformats.org/drawingml/2006/table">
            <a:tbl>
              <a:tblPr>
                <a:noFill/>
                <a:tableStyleId>{D431D2EA-4B35-427E-8773-C3C7BB117069}</a:tableStyleId>
              </a:tblPr>
              <a:tblGrid>
                <a:gridCol w="3669100"/>
                <a:gridCol w="1469400"/>
                <a:gridCol w="1427175"/>
                <a:gridCol w="1085900"/>
                <a:gridCol w="1027525"/>
              </a:tblGrid>
              <a:tr h="413750">
                <a:tc>
                  <a:txBody>
                    <a:bodyPr/>
                    <a:lstStyle/>
                    <a:p>
                      <a:pPr indent="0" lvl="0" marL="0" rtl="0" algn="l">
                        <a:spcBef>
                          <a:spcPts val="0"/>
                        </a:spcBef>
                        <a:spcAft>
                          <a:spcPts val="0"/>
                        </a:spcAft>
                        <a:buNone/>
                      </a:pPr>
                      <a:r>
                        <a:t/>
                      </a:r>
                      <a:endParaRPr sz="1300"/>
                    </a:p>
                  </a:txBody>
                  <a:tcPr marT="18275" marB="18275" marR="18275" marL="18275"/>
                </a:tc>
                <a:tc>
                  <a:txBody>
                    <a:bodyPr/>
                    <a:lstStyle/>
                    <a:p>
                      <a:pPr indent="0" lvl="0" marL="0" rtl="0" algn="ctr">
                        <a:spcBef>
                          <a:spcPts val="0"/>
                        </a:spcBef>
                        <a:spcAft>
                          <a:spcPts val="0"/>
                        </a:spcAft>
                        <a:buNone/>
                      </a:pPr>
                      <a:r>
                        <a:rPr b="1" lang="en" sz="1300"/>
                        <a:t>Attribute Ranges</a:t>
                      </a:r>
                      <a:endParaRPr b="1" sz="1300"/>
                    </a:p>
                  </a:txBody>
                  <a:tcPr marT="18275" marB="18275" marR="18275" marL="18275"/>
                </a:tc>
                <a:tc>
                  <a:txBody>
                    <a:bodyPr/>
                    <a:lstStyle/>
                    <a:p>
                      <a:pPr indent="0" lvl="0" marL="0" rtl="0" algn="ctr">
                        <a:spcBef>
                          <a:spcPts val="0"/>
                        </a:spcBef>
                        <a:spcAft>
                          <a:spcPts val="0"/>
                        </a:spcAft>
                        <a:buNone/>
                      </a:pPr>
                      <a:r>
                        <a:rPr b="1" lang="en" sz="1300"/>
                        <a:t>Attribute Uncertainty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a:t>
                      </a:r>
                      <a:endParaRPr b="1"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300"/>
                        <a:t>Priority Uncertainty</a:t>
                      </a:r>
                      <a:endParaRPr b="1" sz="1300"/>
                    </a:p>
                  </a:txBody>
                  <a:tcPr marT="18275" marB="18275" marR="18275" marL="18275">
                    <a:lnB cap="flat" cmpd="sng" w="9525">
                      <a:solidFill>
                        <a:srgbClr val="9E9E9E"/>
                      </a:solidFill>
                      <a:prstDash val="solid"/>
                      <a:round/>
                      <a:headEnd len="sm" w="sm" type="none"/>
                      <a:tailEnd len="sm" w="sm" type="none"/>
                    </a:lnB>
                  </a:tcPr>
                </a:tc>
              </a:tr>
              <a:tr h="248950">
                <a:tc>
                  <a:txBody>
                    <a:bodyPr/>
                    <a:lstStyle/>
                    <a:p>
                      <a:pPr indent="0" lvl="0" marL="0" rtl="0" algn="l">
                        <a:spcBef>
                          <a:spcPts val="0"/>
                        </a:spcBef>
                        <a:spcAft>
                          <a:spcPts val="0"/>
                        </a:spcAft>
                        <a:buNone/>
                      </a:pPr>
                      <a:r>
                        <a:rPr lang="en" sz="1300">
                          <a:solidFill>
                            <a:srgbClr val="000000"/>
                          </a:solidFill>
                        </a:rPr>
                        <a:t>Images (T/F)</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T</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solidFill>
                            <a:srgbClr val="000000"/>
                          </a:solidFill>
                        </a:rPr>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25">
                <a:tc>
                  <a:txBody>
                    <a:bodyPr/>
                    <a:lstStyle/>
                    <a:p>
                      <a:pPr indent="0" lvl="0" marL="0" rtl="0" algn="l">
                        <a:spcBef>
                          <a:spcPts val="0"/>
                        </a:spcBef>
                        <a:spcAft>
                          <a:spcPts val="0"/>
                        </a:spcAft>
                        <a:buNone/>
                      </a:pPr>
                      <a:r>
                        <a:rPr lang="en" sz="1300">
                          <a:solidFill>
                            <a:srgbClr val="000000"/>
                          </a:solidFill>
                        </a:rPr>
                        <a:t>Geographic Coverage</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CONUS+AK+HI+US Territories</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3</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37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Horizontal Resolution (km)</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[0.5, 1, 10]</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4</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8000">
                <a:tc>
                  <a:txBody>
                    <a:bodyPr/>
                    <a:lstStyle/>
                    <a:p>
                      <a:pPr indent="0" lvl="0" marL="0" rtl="0" algn="l">
                        <a:spcBef>
                          <a:spcPts val="0"/>
                        </a:spcBef>
                        <a:spcAft>
                          <a:spcPts val="0"/>
                        </a:spcAft>
                        <a:buClr>
                          <a:srgbClr val="000000"/>
                        </a:buClr>
                        <a:buSzPts val="1100"/>
                        <a:buFont typeface="Arial"/>
                        <a:buNone/>
                      </a:pPr>
                      <a:r>
                        <a:rPr lang="en" sz="1300"/>
                        <a:t>Horizontal Scale (km)</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4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Temporal Refresh (h)</a:t>
                      </a:r>
                      <a:endParaRPr sz="1300"/>
                    </a:p>
                  </a:txBody>
                  <a:tcPr marT="18275" marB="18275" marR="18275" marL="18275"/>
                </a:tc>
                <a:tc>
                  <a:txBody>
                    <a:bodyPr/>
                    <a:lstStyle/>
                    <a:p>
                      <a:pPr indent="0" lvl="0" marL="0" rtl="0" algn="ctr">
                        <a:spcBef>
                          <a:spcPts val="0"/>
                        </a:spcBef>
                        <a:spcAft>
                          <a:spcPts val="0"/>
                        </a:spcAft>
                        <a:buClr>
                          <a:schemeClr val="dk1"/>
                        </a:buClr>
                        <a:buSzPts val="1100"/>
                        <a:buFont typeface="Arial"/>
                        <a:buNone/>
                      </a:pPr>
                      <a:r>
                        <a:rPr lang="en">
                          <a:solidFill>
                            <a:schemeClr val="dk1"/>
                          </a:solidFill>
                        </a:rPr>
                        <a:t>[2.4 m, 0.5 h, 1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5</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2650">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Latency (h)</a:t>
                      </a:r>
                      <a:endParaRPr sz="1300">
                        <a:solidFill>
                          <a:srgbClr val="000000"/>
                        </a:solidFill>
                      </a:endParaRPr>
                    </a:p>
                  </a:txBody>
                  <a:tcPr marT="18275" marB="18275" marR="18275" marL="18275"/>
                </a:tc>
                <a:tc>
                  <a:txBody>
                    <a:bodyPr/>
                    <a:lstStyle/>
                    <a:p>
                      <a:pPr indent="0" lvl="0" marL="0" rtl="0" algn="ctr">
                        <a:spcBef>
                          <a:spcPts val="0"/>
                        </a:spcBef>
                        <a:spcAft>
                          <a:spcPts val="0"/>
                        </a:spcAft>
                        <a:buNone/>
                      </a:pPr>
                      <a:r>
                        <a:rPr lang="en"/>
                        <a:t>[1 m, 2.4, 3 h]</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4500">
                <a:tc>
                  <a:txBody>
                    <a:bodyPr/>
                    <a:lstStyle/>
                    <a:p>
                      <a:pPr indent="0" lvl="0" marL="0" rtl="0" algn="l">
                        <a:spcBef>
                          <a:spcPts val="0"/>
                        </a:spcBef>
                        <a:spcAft>
                          <a:spcPts val="0"/>
                        </a:spcAft>
                        <a:buNone/>
                      </a:pPr>
                      <a:r>
                        <a:rPr lang="en" sz="1300"/>
                        <a:t>Vertical Resolution (d.o.f.)</a:t>
                      </a:r>
                      <a:endParaRPr sz="1300"/>
                    </a:p>
                  </a:txBody>
                  <a:tcPr marT="18275" marB="18275" marR="18275" marL="18275"/>
                </a:tc>
                <a:tc>
                  <a:txBody>
                    <a:bodyPr/>
                    <a:lstStyle/>
                    <a:p>
                      <a:pPr indent="0" lvl="0" marL="0" rtl="0" algn="ctr">
                        <a:spcBef>
                          <a:spcPts val="0"/>
                        </a:spcBef>
                        <a:spcAft>
                          <a:spcPts val="0"/>
                        </a:spcAft>
                        <a:buNone/>
                      </a:pPr>
                      <a:r>
                        <a:rPr lang="en"/>
                        <a:t>[0.5, 1, 2]</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6</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8500">
                <a:tc>
                  <a:txBody>
                    <a:bodyPr/>
                    <a:lstStyle/>
                    <a:p>
                      <a:pPr indent="0" lvl="0" marL="0" rtl="0" algn="l">
                        <a:spcBef>
                          <a:spcPts val="0"/>
                        </a:spcBef>
                        <a:spcAft>
                          <a:spcPts val="0"/>
                        </a:spcAft>
                        <a:buClr>
                          <a:srgbClr val="000000"/>
                        </a:buClr>
                        <a:buSzPts val="1100"/>
                        <a:buFont typeface="Arial"/>
                        <a:buNone/>
                      </a:pPr>
                      <a:r>
                        <a:rPr lang="en" sz="1300"/>
                        <a:t>Precision: Clear, Ocean (variable units)</a:t>
                      </a:r>
                      <a:endParaRPr sz="1300"/>
                    </a:p>
                  </a:txBody>
                  <a:tcPr marT="18275" marB="18275" marR="18275" marL="18275"/>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567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Precision: Clear, Land/Ice/Snow (variable units)</a:t>
                      </a:r>
                      <a:endParaRPr sz="1300"/>
                    </a:p>
                  </a:txBody>
                  <a:tcPr marT="18275" marB="18275" marR="18275" marL="1827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76725">
                <a:tc>
                  <a:txBody>
                    <a:bodyPr/>
                    <a:lstStyle/>
                    <a:p>
                      <a:pPr indent="0" lvl="0" marL="0" rtl="0" algn="l">
                        <a:spcBef>
                          <a:spcPts val="0"/>
                        </a:spcBef>
                        <a:spcAft>
                          <a:spcPts val="0"/>
                        </a:spcAft>
                        <a:buNone/>
                      </a:pPr>
                      <a:r>
                        <a:rPr lang="en" sz="1300"/>
                        <a:t>Precision: Cloudy, Ocean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8850">
                <a:tc>
                  <a:txBody>
                    <a:bodyPr/>
                    <a:lstStyle/>
                    <a:p>
                      <a:pPr indent="0" lvl="0" marL="0" rtl="0" algn="l">
                        <a:spcBef>
                          <a:spcPts val="0"/>
                        </a:spcBef>
                        <a:spcAft>
                          <a:spcPts val="0"/>
                        </a:spcAft>
                        <a:buNone/>
                      </a:pPr>
                      <a:r>
                        <a:rPr lang="en" sz="1300">
                          <a:solidFill>
                            <a:srgbClr val="000000"/>
                          </a:solidFill>
                        </a:rPr>
                        <a:t>Precision: Cloudy, Land/Ice/Snow (variable units)</a:t>
                      </a:r>
                      <a:endParaRPr sz="1300"/>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dk1"/>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solidFill>
                            <a:srgbClr val="000000"/>
                          </a:solidFill>
                        </a:rPr>
                        <a:t>TBD</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061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Validity Range: List as Low-High (variable units)</a:t>
                      </a:r>
                      <a:endParaRPr sz="1300"/>
                    </a:p>
                  </a:txBody>
                  <a:tcPr marT="18275" marB="18275" marR="18275" marL="1827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None/>
                      </a:pPr>
                      <a:r>
                        <a:rPr lang="en"/>
                        <a:t>0-70</a:t>
                      </a:r>
                      <a:endParaRPr/>
                    </a:p>
                  </a:txBody>
                  <a:tcPr marT="18275" marB="18275" marR="18275" marL="1827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7</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2</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20125">
                <a:tc>
                  <a:txBody>
                    <a:bodyPr/>
                    <a:lstStyle/>
                    <a:p>
                      <a:pPr indent="0" lvl="0" marL="0" rtl="0" algn="l">
                        <a:spcBef>
                          <a:spcPts val="0"/>
                        </a:spcBef>
                        <a:spcAft>
                          <a:spcPts val="0"/>
                        </a:spcAft>
                        <a:buClr>
                          <a:srgbClr val="000000"/>
                        </a:buClr>
                        <a:buSzPts val="1100"/>
                        <a:buFont typeface="Arial"/>
                        <a:buNone/>
                      </a:pPr>
                      <a:r>
                        <a:rPr lang="en" sz="1300">
                          <a:solidFill>
                            <a:srgbClr val="000000"/>
                          </a:solidFill>
                        </a:rPr>
                        <a:t>Robustness</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60000">
                <a:tc>
                  <a:txBody>
                    <a:bodyPr/>
                    <a:lstStyle/>
                    <a:p>
                      <a:pPr indent="0" lvl="0" marL="0" rtl="0" algn="l">
                        <a:spcBef>
                          <a:spcPts val="0"/>
                        </a:spcBef>
                        <a:spcAft>
                          <a:spcPts val="0"/>
                        </a:spcAft>
                        <a:buNone/>
                      </a:pPr>
                      <a:r>
                        <a:rPr lang="en" sz="1300"/>
                        <a:t>Continuity (h)</a:t>
                      </a:r>
                      <a:endParaRPr sz="1300"/>
                    </a:p>
                  </a:txBody>
                  <a:tcPr marT="18275" marB="18275" marR="18275" marL="1827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NA</a:t>
                      </a:r>
                      <a:endParaRPr/>
                    </a:p>
                  </a:txBody>
                  <a:tcPr marT="18275" marB="18275" marR="18275" marL="1827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