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12192000"/>
  <p:notesSz cx="6858000" cy="9144000"/>
  <p:embeddedFontLst>
    <p:embeddedFont>
      <p:font typeface="Arial Narrow"/>
      <p:regular r:id="rId49"/>
      <p:bold r:id="rId50"/>
      <p:italic r:id="rId51"/>
      <p:boldItalic r:id="rId52"/>
    </p:embeddedFont>
    <p:embeddedFont>
      <p:font typeface="Tahoma"/>
      <p:regular r:id="rId53"/>
      <p:bold r:id="rId54"/>
    </p:embeddedFont>
    <p:embeddedFont>
      <p:font typeface="Arial Black"/>
      <p:regular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6" roundtripDataSignature="AMtx7mgzKGBocS0dG+lrsL52B76fZmfi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BE6374-1EA5-4B0D-BEB5-2F81033BF4CC}">
  <a:tblStyle styleId="{54BE6374-1EA5-4B0D-BEB5-2F81033BF4C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DBED94A-A587-4F53-A16B-0A605D00A54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rialNarrow-italic.fntdata"/><Relationship Id="rId50" Type="http://schemas.openxmlformats.org/officeDocument/2006/relationships/font" Target="fonts/ArialNarrow-bold.fntdata"/><Relationship Id="rId53" Type="http://schemas.openxmlformats.org/officeDocument/2006/relationships/font" Target="fonts/Tahoma-regular.fntdata"/><Relationship Id="rId52" Type="http://schemas.openxmlformats.org/officeDocument/2006/relationships/font" Target="fonts/ArialNarrow-boldItalic.fntdata"/><Relationship Id="rId11" Type="http://schemas.openxmlformats.org/officeDocument/2006/relationships/slide" Target="slides/slide6.xml"/><Relationship Id="rId55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54" Type="http://schemas.openxmlformats.org/officeDocument/2006/relationships/font" Target="fonts/Tahom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Sheet1!$G$81:$G$104</c:f>
              <c:numCache>
                <c:formatCode>General</c:formatCode>
                <c:ptCount val="24"/>
                <c:pt idx="0">
                  <c:v>18135.63</c:v>
                </c:pt>
                <c:pt idx="1">
                  <c:v>14530.6</c:v>
                </c:pt>
                <c:pt idx="2">
                  <c:v>12527.6</c:v>
                </c:pt>
                <c:pt idx="3">
                  <c:v>11257.2</c:v>
                </c:pt>
                <c:pt idx="4">
                  <c:v>10160.1</c:v>
                </c:pt>
                <c:pt idx="5">
                  <c:v>12061.93</c:v>
                </c:pt>
                <c:pt idx="6">
                  <c:v>13805.97</c:v>
                </c:pt>
                <c:pt idx="7">
                  <c:v>16937.93</c:v>
                </c:pt>
                <c:pt idx="8">
                  <c:v>14760.3</c:v>
                </c:pt>
                <c:pt idx="9">
                  <c:v>12949.03</c:v>
                </c:pt>
                <c:pt idx="10">
                  <c:v>8984.93</c:v>
                </c:pt>
                <c:pt idx="11">
                  <c:v>7353.93</c:v>
                </c:pt>
                <c:pt idx="12">
                  <c:v>6447.9</c:v>
                </c:pt>
                <c:pt idx="13">
                  <c:v>2141.1</c:v>
                </c:pt>
                <c:pt idx="14">
                  <c:v>1972.17</c:v>
                </c:pt>
                <c:pt idx="15">
                  <c:v>2007.97</c:v>
                </c:pt>
                <c:pt idx="16">
                  <c:v>1724.47</c:v>
                </c:pt>
                <c:pt idx="17">
                  <c:v>1665.2</c:v>
                </c:pt>
                <c:pt idx="18">
                  <c:v>2379.4299999999998</c:v>
                </c:pt>
                <c:pt idx="19">
                  <c:v>3897.83</c:v>
                </c:pt>
                <c:pt idx="20">
                  <c:v>5646</c:v>
                </c:pt>
                <c:pt idx="21">
                  <c:v>6758</c:v>
                </c:pt>
                <c:pt idx="22">
                  <c:v>7952.8</c:v>
                </c:pt>
                <c:pt idx="23">
                  <c:v>9996.8700000000008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C-42AB-9048-383C82B4D0E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Sheet1!$H$81:$H$104</c:f>
              <c:numCache>
                <c:formatCode>General</c:formatCode>
                <c:ptCount val="24"/>
                <c:pt idx="0">
                  <c:v>13476</c:v>
                </c:pt>
                <c:pt idx="1">
                  <c:v>10461.030000000001</c:v>
                </c:pt>
                <c:pt idx="2">
                  <c:v>10136.83</c:v>
                </c:pt>
                <c:pt idx="3">
                  <c:v>10102.370000000001</c:v>
                </c:pt>
                <c:pt idx="4">
                  <c:v>9024.4</c:v>
                </c:pt>
                <c:pt idx="5">
                  <c:v>8623.57</c:v>
                </c:pt>
                <c:pt idx="6">
                  <c:v>8100.6</c:v>
                </c:pt>
                <c:pt idx="7">
                  <c:v>8538.57</c:v>
                </c:pt>
                <c:pt idx="8">
                  <c:v>8667</c:v>
                </c:pt>
                <c:pt idx="9">
                  <c:v>7704.03</c:v>
                </c:pt>
                <c:pt idx="10">
                  <c:v>7317.3</c:v>
                </c:pt>
                <c:pt idx="11">
                  <c:v>7171.2</c:v>
                </c:pt>
                <c:pt idx="12">
                  <c:v>8679.3700000000008</c:v>
                </c:pt>
                <c:pt idx="13">
                  <c:v>5567.03</c:v>
                </c:pt>
                <c:pt idx="14">
                  <c:v>6686.37</c:v>
                </c:pt>
                <c:pt idx="15">
                  <c:v>7421.57</c:v>
                </c:pt>
                <c:pt idx="16">
                  <c:v>6694.9</c:v>
                </c:pt>
                <c:pt idx="17">
                  <c:v>7057.87</c:v>
                </c:pt>
                <c:pt idx="18">
                  <c:v>7109.77</c:v>
                </c:pt>
                <c:pt idx="19">
                  <c:v>7958.03</c:v>
                </c:pt>
                <c:pt idx="20">
                  <c:v>9121.17</c:v>
                </c:pt>
                <c:pt idx="21">
                  <c:v>9785.9</c:v>
                </c:pt>
                <c:pt idx="22">
                  <c:v>8951.17</c:v>
                </c:pt>
                <c:pt idx="23">
                  <c:v>9170.4699999999993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2C-42AB-9048-383C82B4D0E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Sheet1!$I$81:$I$104</c:f>
              <c:numCache>
                <c:formatCode>General</c:formatCode>
                <c:ptCount val="24"/>
                <c:pt idx="0">
                  <c:v>1019.73</c:v>
                </c:pt>
                <c:pt idx="1">
                  <c:v>485.97</c:v>
                </c:pt>
                <c:pt idx="2">
                  <c:v>559.79999999999995</c:v>
                </c:pt>
                <c:pt idx="3">
                  <c:v>574.83000000000004</c:v>
                </c:pt>
                <c:pt idx="4">
                  <c:v>28.4</c:v>
                </c:pt>
                <c:pt idx="5">
                  <c:v>145.66999999999999</c:v>
                </c:pt>
                <c:pt idx="6">
                  <c:v>3.7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136.19999999999999</c:v>
                </c:pt>
                <c:pt idx="13">
                  <c:v>575.6</c:v>
                </c:pt>
                <c:pt idx="14">
                  <c:v>644.20000000000005</c:v>
                </c:pt>
                <c:pt idx="15">
                  <c:v>708.1</c:v>
                </c:pt>
                <c:pt idx="16">
                  <c:v>510.07</c:v>
                </c:pt>
                <c:pt idx="17">
                  <c:v>663</c:v>
                </c:pt>
                <c:pt idx="18">
                  <c:v>637</c:v>
                </c:pt>
                <c:pt idx="19">
                  <c:v>1018.97</c:v>
                </c:pt>
                <c:pt idx="20">
                  <c:v>643.37</c:v>
                </c:pt>
                <c:pt idx="21">
                  <c:v>536.73</c:v>
                </c:pt>
                <c:pt idx="22">
                  <c:v>166</c:v>
                </c:pt>
                <c:pt idx="23">
                  <c:v>614.70000000000005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2C-42AB-9048-383C82B4D0E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Sheet1!$J$81:$J$104</c:f>
              <c:numCache>
                <c:formatCode>General</c:formatCode>
                <c:ptCount val="24"/>
                <c:pt idx="0">
                  <c:v>17.899999999999999</c:v>
                </c:pt>
                <c:pt idx="1">
                  <c:v>11.2</c:v>
                </c:pt>
                <c:pt idx="2">
                  <c:v>17.399999999999999</c:v>
                </c:pt>
                <c:pt idx="3">
                  <c:v>18.23</c:v>
                </c:pt>
                <c:pt idx="4">
                  <c:v>29.4</c:v>
                </c:pt>
                <c:pt idx="5">
                  <c:v>31.43</c:v>
                </c:pt>
                <c:pt idx="6">
                  <c:v>15.87</c:v>
                </c:pt>
                <c:pt idx="7">
                  <c:v>6.87</c:v>
                </c:pt>
                <c:pt idx="8">
                  <c:v>10.27</c:v>
                </c:pt>
                <c:pt idx="9">
                  <c:v>10.3</c:v>
                </c:pt>
                <c:pt idx="10">
                  <c:v>13.27</c:v>
                </c:pt>
                <c:pt idx="11">
                  <c:v>13.53</c:v>
                </c:pt>
                <c:pt idx="12">
                  <c:v>6.2</c:v>
                </c:pt>
                <c:pt idx="13">
                  <c:v>2.1</c:v>
                </c:pt>
                <c:pt idx="14">
                  <c:v>0.5</c:v>
                </c:pt>
                <c:pt idx="15">
                  <c:v>0.97</c:v>
                </c:pt>
                <c:pt idx="16">
                  <c:v>1.63</c:v>
                </c:pt>
                <c:pt idx="17">
                  <c:v>2.2999999999999998</c:v>
                </c:pt>
                <c:pt idx="18">
                  <c:v>4.4000000000000004</c:v>
                </c:pt>
                <c:pt idx="19">
                  <c:v>5.33</c:v>
                </c:pt>
                <c:pt idx="20">
                  <c:v>8.9</c:v>
                </c:pt>
                <c:pt idx="21">
                  <c:v>11.77</c:v>
                </c:pt>
                <c:pt idx="22">
                  <c:v>8.73</c:v>
                </c:pt>
                <c:pt idx="2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2C-42AB-9048-383C82B4D0E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Sheet1!$K$81:$K$104</c:f>
              <c:numCache>
                <c:formatCode>General</c:formatCode>
                <c:ptCount val="24"/>
                <c:pt idx="0">
                  <c:v>15484.1</c:v>
                </c:pt>
                <c:pt idx="1">
                  <c:v>12208.23</c:v>
                </c:pt>
                <c:pt idx="2">
                  <c:v>13185.07</c:v>
                </c:pt>
                <c:pt idx="3">
                  <c:v>12810.93</c:v>
                </c:pt>
                <c:pt idx="4">
                  <c:v>10481.700000000001</c:v>
                </c:pt>
                <c:pt idx="5">
                  <c:v>9839.43</c:v>
                </c:pt>
                <c:pt idx="6">
                  <c:v>9297</c:v>
                </c:pt>
                <c:pt idx="7">
                  <c:v>10201.6</c:v>
                </c:pt>
                <c:pt idx="8">
                  <c:v>10468.23</c:v>
                </c:pt>
                <c:pt idx="9">
                  <c:v>10188.5</c:v>
                </c:pt>
                <c:pt idx="10">
                  <c:v>9098.5300000000007</c:v>
                </c:pt>
                <c:pt idx="11">
                  <c:v>9094.2999999999993</c:v>
                </c:pt>
                <c:pt idx="12">
                  <c:v>10955.6</c:v>
                </c:pt>
                <c:pt idx="13">
                  <c:v>7108.03</c:v>
                </c:pt>
                <c:pt idx="14">
                  <c:v>8698.9699999999993</c:v>
                </c:pt>
                <c:pt idx="15">
                  <c:v>8875.8700000000008</c:v>
                </c:pt>
                <c:pt idx="16">
                  <c:v>7505.7</c:v>
                </c:pt>
                <c:pt idx="17">
                  <c:v>8112.77</c:v>
                </c:pt>
                <c:pt idx="18">
                  <c:v>7736.4</c:v>
                </c:pt>
                <c:pt idx="19">
                  <c:v>9126.9699999999993</c:v>
                </c:pt>
                <c:pt idx="20">
                  <c:v>10443.43</c:v>
                </c:pt>
                <c:pt idx="21">
                  <c:v>12662.53</c:v>
                </c:pt>
                <c:pt idx="22">
                  <c:v>11531.53</c:v>
                </c:pt>
                <c:pt idx="23">
                  <c:v>10345.469999999999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2C-42AB-9048-383C82B4D0E2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Sheet1!$L$81:$L$104</c:f>
              <c:numCache>
                <c:formatCode>General</c:formatCode>
                <c:ptCount val="24"/>
                <c:pt idx="0">
                  <c:v>128425.53</c:v>
                </c:pt>
                <c:pt idx="1">
                  <c:v>97220.73</c:v>
                </c:pt>
                <c:pt idx="2">
                  <c:v>91417.1</c:v>
                </c:pt>
                <c:pt idx="3">
                  <c:v>86536.07</c:v>
                </c:pt>
                <c:pt idx="4">
                  <c:v>81191.67</c:v>
                </c:pt>
                <c:pt idx="5">
                  <c:v>94673.07</c:v>
                </c:pt>
                <c:pt idx="6">
                  <c:v>87479.03</c:v>
                </c:pt>
                <c:pt idx="7">
                  <c:v>94143.6</c:v>
                </c:pt>
                <c:pt idx="8">
                  <c:v>81778.97</c:v>
                </c:pt>
                <c:pt idx="9">
                  <c:v>67756.13</c:v>
                </c:pt>
                <c:pt idx="10">
                  <c:v>70298.100000000006</c:v>
                </c:pt>
                <c:pt idx="11">
                  <c:v>72580.429999999993</c:v>
                </c:pt>
                <c:pt idx="12">
                  <c:v>85637.5</c:v>
                </c:pt>
                <c:pt idx="13">
                  <c:v>62423.63</c:v>
                </c:pt>
                <c:pt idx="14">
                  <c:v>58519.23</c:v>
                </c:pt>
                <c:pt idx="15">
                  <c:v>49247.83</c:v>
                </c:pt>
                <c:pt idx="16">
                  <c:v>40834.269999999997</c:v>
                </c:pt>
                <c:pt idx="17">
                  <c:v>49364.07</c:v>
                </c:pt>
                <c:pt idx="18">
                  <c:v>51332.23</c:v>
                </c:pt>
                <c:pt idx="19">
                  <c:v>69853.47</c:v>
                </c:pt>
                <c:pt idx="20">
                  <c:v>67577</c:v>
                </c:pt>
                <c:pt idx="21">
                  <c:v>61498.03</c:v>
                </c:pt>
                <c:pt idx="22">
                  <c:v>47928.93</c:v>
                </c:pt>
                <c:pt idx="23">
                  <c:v>49649.57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2C-42AB-9048-383C82B4D0E2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Sheet1!$M$81:$M$104</c:f>
              <c:numCache>
                <c:formatCode>General</c:formatCode>
                <c:ptCount val="24"/>
                <c:pt idx="0">
                  <c:v>128425.53</c:v>
                </c:pt>
                <c:pt idx="1">
                  <c:v>97220.73</c:v>
                </c:pt>
                <c:pt idx="2">
                  <c:v>91417.1</c:v>
                </c:pt>
                <c:pt idx="3">
                  <c:v>86536.07</c:v>
                </c:pt>
                <c:pt idx="4">
                  <c:v>81191.67</c:v>
                </c:pt>
                <c:pt idx="5">
                  <c:v>94673.07</c:v>
                </c:pt>
                <c:pt idx="6">
                  <c:v>87479.03</c:v>
                </c:pt>
                <c:pt idx="7">
                  <c:v>94143.6</c:v>
                </c:pt>
                <c:pt idx="8">
                  <c:v>81778.97</c:v>
                </c:pt>
                <c:pt idx="9">
                  <c:v>67756.13</c:v>
                </c:pt>
                <c:pt idx="10">
                  <c:v>70298.100000000006</c:v>
                </c:pt>
                <c:pt idx="11">
                  <c:v>72580.429999999993</c:v>
                </c:pt>
                <c:pt idx="12">
                  <c:v>85637.5</c:v>
                </c:pt>
                <c:pt idx="13">
                  <c:v>62423.63</c:v>
                </c:pt>
                <c:pt idx="14">
                  <c:v>58519.23</c:v>
                </c:pt>
                <c:pt idx="15">
                  <c:v>49247.83</c:v>
                </c:pt>
                <c:pt idx="16">
                  <c:v>40834.269999999997</c:v>
                </c:pt>
                <c:pt idx="17">
                  <c:v>49364.07</c:v>
                </c:pt>
                <c:pt idx="18">
                  <c:v>51332.23</c:v>
                </c:pt>
                <c:pt idx="19">
                  <c:v>69853.47</c:v>
                </c:pt>
                <c:pt idx="20">
                  <c:v>67577</c:v>
                </c:pt>
                <c:pt idx="21">
                  <c:v>61498.03</c:v>
                </c:pt>
                <c:pt idx="22">
                  <c:v>47928.93</c:v>
                </c:pt>
                <c:pt idx="23">
                  <c:v>49649.57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2C-42AB-9048-383C82B4D0E2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Sheet1!$N$81:$N$104</c:f>
              <c:numCache>
                <c:formatCode>General</c:formatCode>
                <c:ptCount val="24"/>
                <c:pt idx="0">
                  <c:v>13646.6</c:v>
                </c:pt>
                <c:pt idx="1">
                  <c:v>7292.2</c:v>
                </c:pt>
                <c:pt idx="2">
                  <c:v>3530.07</c:v>
                </c:pt>
                <c:pt idx="3">
                  <c:v>2127.73</c:v>
                </c:pt>
                <c:pt idx="4">
                  <c:v>4245.2</c:v>
                </c:pt>
                <c:pt idx="5">
                  <c:v>3726.5</c:v>
                </c:pt>
                <c:pt idx="6">
                  <c:v>8281.4</c:v>
                </c:pt>
                <c:pt idx="7">
                  <c:v>8750.77</c:v>
                </c:pt>
                <c:pt idx="8">
                  <c:v>5649.63</c:v>
                </c:pt>
                <c:pt idx="9">
                  <c:v>2387.0700000000002</c:v>
                </c:pt>
                <c:pt idx="10">
                  <c:v>2387.87</c:v>
                </c:pt>
                <c:pt idx="11">
                  <c:v>4190.7</c:v>
                </c:pt>
                <c:pt idx="12">
                  <c:v>11414.9</c:v>
                </c:pt>
                <c:pt idx="13">
                  <c:v>5810.4</c:v>
                </c:pt>
                <c:pt idx="14">
                  <c:v>7039.43</c:v>
                </c:pt>
                <c:pt idx="15">
                  <c:v>7331.1</c:v>
                </c:pt>
                <c:pt idx="16">
                  <c:v>9003.1</c:v>
                </c:pt>
                <c:pt idx="17">
                  <c:v>9376</c:v>
                </c:pt>
                <c:pt idx="18">
                  <c:v>8940.8700000000008</c:v>
                </c:pt>
                <c:pt idx="19">
                  <c:v>7668.33</c:v>
                </c:pt>
                <c:pt idx="20">
                  <c:v>5315.3</c:v>
                </c:pt>
                <c:pt idx="21">
                  <c:v>6333.5</c:v>
                </c:pt>
                <c:pt idx="22">
                  <c:v>8152.77</c:v>
                </c:pt>
                <c:pt idx="23">
                  <c:v>9744.27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2C-42AB-9048-383C82B4D0E2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Sheet1!$O$81:$O$104</c:f>
              <c:numCache>
                <c:formatCode>General</c:formatCode>
                <c:ptCount val="24"/>
                <c:pt idx="0">
                  <c:v>15795</c:v>
                </c:pt>
                <c:pt idx="1">
                  <c:v>8383.2999999999993</c:v>
                </c:pt>
                <c:pt idx="2">
                  <c:v>5930.93</c:v>
                </c:pt>
                <c:pt idx="3">
                  <c:v>7213.3</c:v>
                </c:pt>
                <c:pt idx="4">
                  <c:v>7363.03</c:v>
                </c:pt>
                <c:pt idx="5">
                  <c:v>7736.6</c:v>
                </c:pt>
                <c:pt idx="6">
                  <c:v>9352.93</c:v>
                </c:pt>
                <c:pt idx="7">
                  <c:v>9256.83</c:v>
                </c:pt>
                <c:pt idx="8">
                  <c:v>6207.3</c:v>
                </c:pt>
                <c:pt idx="9">
                  <c:v>6030.6</c:v>
                </c:pt>
                <c:pt idx="10">
                  <c:v>7633.5</c:v>
                </c:pt>
                <c:pt idx="11">
                  <c:v>9930.07</c:v>
                </c:pt>
                <c:pt idx="12">
                  <c:v>19199.8</c:v>
                </c:pt>
                <c:pt idx="13">
                  <c:v>11875.2</c:v>
                </c:pt>
                <c:pt idx="14">
                  <c:v>11281.53</c:v>
                </c:pt>
                <c:pt idx="15">
                  <c:v>12352.5</c:v>
                </c:pt>
                <c:pt idx="16">
                  <c:v>11565.37</c:v>
                </c:pt>
                <c:pt idx="17">
                  <c:v>10923.1</c:v>
                </c:pt>
                <c:pt idx="18">
                  <c:v>10562.47</c:v>
                </c:pt>
                <c:pt idx="19">
                  <c:v>8119.5</c:v>
                </c:pt>
                <c:pt idx="20">
                  <c:v>7536.9</c:v>
                </c:pt>
                <c:pt idx="21">
                  <c:v>6893.87</c:v>
                </c:pt>
                <c:pt idx="22">
                  <c:v>11859.97</c:v>
                </c:pt>
                <c:pt idx="23">
                  <c:v>10946.2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2C-42AB-9048-383C82B4D0E2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Sheet1!$P$81:$P$104</c:f>
              <c:numCache>
                <c:formatCode>General</c:formatCode>
                <c:ptCount val="24"/>
                <c:pt idx="0">
                  <c:v>71061.3</c:v>
                </c:pt>
                <c:pt idx="1">
                  <c:v>35152.730000000003</c:v>
                </c:pt>
                <c:pt idx="2">
                  <c:v>33415.5</c:v>
                </c:pt>
                <c:pt idx="3">
                  <c:v>32277.87</c:v>
                </c:pt>
                <c:pt idx="4">
                  <c:v>39752.07</c:v>
                </c:pt>
                <c:pt idx="5">
                  <c:v>26465.43</c:v>
                </c:pt>
                <c:pt idx="6">
                  <c:v>49072.7</c:v>
                </c:pt>
                <c:pt idx="7">
                  <c:v>46693.27</c:v>
                </c:pt>
                <c:pt idx="8">
                  <c:v>46789.93</c:v>
                </c:pt>
                <c:pt idx="9">
                  <c:v>47707.1</c:v>
                </c:pt>
                <c:pt idx="10">
                  <c:v>46482.400000000001</c:v>
                </c:pt>
                <c:pt idx="11">
                  <c:v>53443.27</c:v>
                </c:pt>
                <c:pt idx="12">
                  <c:v>83180.77</c:v>
                </c:pt>
                <c:pt idx="13">
                  <c:v>54031.93</c:v>
                </c:pt>
                <c:pt idx="14">
                  <c:v>47808.6</c:v>
                </c:pt>
                <c:pt idx="15">
                  <c:v>42310.9</c:v>
                </c:pt>
                <c:pt idx="16">
                  <c:v>49593.2</c:v>
                </c:pt>
                <c:pt idx="17">
                  <c:v>50421.5</c:v>
                </c:pt>
                <c:pt idx="18">
                  <c:v>54396.27</c:v>
                </c:pt>
                <c:pt idx="19">
                  <c:v>57213.03</c:v>
                </c:pt>
                <c:pt idx="20">
                  <c:v>48850.87</c:v>
                </c:pt>
                <c:pt idx="21">
                  <c:v>56152.3</c:v>
                </c:pt>
                <c:pt idx="22">
                  <c:v>44650.6</c:v>
                </c:pt>
                <c:pt idx="23">
                  <c:v>53710.97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2C-42AB-9048-383C82B4D0E2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Sheet1!$Q$81:$Q$104</c:f>
              <c:numCache>
                <c:formatCode>General</c:formatCode>
                <c:ptCount val="24"/>
                <c:pt idx="0">
                  <c:v>74252.929999999993</c:v>
                </c:pt>
                <c:pt idx="1">
                  <c:v>38888.17</c:v>
                </c:pt>
                <c:pt idx="2">
                  <c:v>36264.53</c:v>
                </c:pt>
                <c:pt idx="3">
                  <c:v>40933.67</c:v>
                </c:pt>
                <c:pt idx="4">
                  <c:v>34159.5</c:v>
                </c:pt>
                <c:pt idx="5">
                  <c:v>37336.93</c:v>
                </c:pt>
                <c:pt idx="6">
                  <c:v>44469.13</c:v>
                </c:pt>
                <c:pt idx="7">
                  <c:v>54184.5</c:v>
                </c:pt>
                <c:pt idx="8">
                  <c:v>44909.4</c:v>
                </c:pt>
                <c:pt idx="9">
                  <c:v>45316.57</c:v>
                </c:pt>
                <c:pt idx="10">
                  <c:v>54823.6</c:v>
                </c:pt>
                <c:pt idx="11">
                  <c:v>53419.1</c:v>
                </c:pt>
                <c:pt idx="12">
                  <c:v>86659.3</c:v>
                </c:pt>
                <c:pt idx="13">
                  <c:v>49700.6</c:v>
                </c:pt>
                <c:pt idx="14">
                  <c:v>46822.7</c:v>
                </c:pt>
                <c:pt idx="15">
                  <c:v>47089.5</c:v>
                </c:pt>
                <c:pt idx="16">
                  <c:v>41310.03</c:v>
                </c:pt>
                <c:pt idx="17">
                  <c:v>55701.63</c:v>
                </c:pt>
                <c:pt idx="18">
                  <c:v>53171.97</c:v>
                </c:pt>
                <c:pt idx="19">
                  <c:v>49751.47</c:v>
                </c:pt>
                <c:pt idx="20">
                  <c:v>55096.43</c:v>
                </c:pt>
                <c:pt idx="21">
                  <c:v>37904.1</c:v>
                </c:pt>
                <c:pt idx="22">
                  <c:v>55789.53</c:v>
                </c:pt>
                <c:pt idx="23">
                  <c:v>50159.1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2C-42AB-9048-383C82B4D0E2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Sheet1!$R$81:$R$104</c:f>
              <c:numCache>
                <c:formatCode>General</c:formatCode>
                <c:ptCount val="24"/>
                <c:pt idx="0">
                  <c:v>10026.969999999999</c:v>
                </c:pt>
                <c:pt idx="1">
                  <c:v>5480.57</c:v>
                </c:pt>
                <c:pt idx="2">
                  <c:v>3783.63</c:v>
                </c:pt>
                <c:pt idx="3">
                  <c:v>2692.07</c:v>
                </c:pt>
                <c:pt idx="4">
                  <c:v>123.2</c:v>
                </c:pt>
                <c:pt idx="5">
                  <c:v>822.73</c:v>
                </c:pt>
                <c:pt idx="6">
                  <c:v>18.37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1297.2</c:v>
                </c:pt>
                <c:pt idx="13">
                  <c:v>3337.03</c:v>
                </c:pt>
                <c:pt idx="14">
                  <c:v>4197.43</c:v>
                </c:pt>
                <c:pt idx="15">
                  <c:v>6198.93</c:v>
                </c:pt>
                <c:pt idx="16">
                  <c:v>3848.6</c:v>
                </c:pt>
                <c:pt idx="17">
                  <c:v>6104.63</c:v>
                </c:pt>
                <c:pt idx="18">
                  <c:v>6452.1</c:v>
                </c:pt>
                <c:pt idx="19">
                  <c:v>8471.7000000000007</c:v>
                </c:pt>
                <c:pt idx="20">
                  <c:v>4001.4</c:v>
                </c:pt>
                <c:pt idx="21">
                  <c:v>4137.07</c:v>
                </c:pt>
                <c:pt idx="22">
                  <c:v>1006.83</c:v>
                </c:pt>
                <c:pt idx="23">
                  <c:v>4945.2700000000004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72C-42AB-9048-383C82B4D0E2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Sheet1!$S$81:$S$104</c:f>
              <c:numCache>
                <c:formatCode>General</c:formatCode>
                <c:ptCount val="24"/>
                <c:pt idx="0">
                  <c:v>10037.93</c:v>
                </c:pt>
                <c:pt idx="1">
                  <c:v>2813.4</c:v>
                </c:pt>
                <c:pt idx="2">
                  <c:v>2290.13</c:v>
                </c:pt>
                <c:pt idx="3">
                  <c:v>1596.2</c:v>
                </c:pt>
                <c:pt idx="4">
                  <c:v>3198.43</c:v>
                </c:pt>
                <c:pt idx="5">
                  <c:v>1681.13</c:v>
                </c:pt>
                <c:pt idx="6">
                  <c:v>1983.33</c:v>
                </c:pt>
                <c:pt idx="7">
                  <c:v>262.89999999999998</c:v>
                </c:pt>
                <c:pt idx="8">
                  <c:v>4376.8</c:v>
                </c:pt>
                <c:pt idx="9">
                  <c:v>2543.1999999999998</c:v>
                </c:pt>
                <c:pt idx="10">
                  <c:v>1994.3</c:v>
                </c:pt>
                <c:pt idx="11">
                  <c:v>170.83</c:v>
                </c:pt>
                <c:pt idx="12">
                  <c:v>5279.93</c:v>
                </c:pt>
                <c:pt idx="13">
                  <c:v>1085.57</c:v>
                </c:pt>
                <c:pt idx="14">
                  <c:v>2599.0300000000002</c:v>
                </c:pt>
                <c:pt idx="15">
                  <c:v>1692.63</c:v>
                </c:pt>
                <c:pt idx="16">
                  <c:v>4352.1000000000004</c:v>
                </c:pt>
                <c:pt idx="17">
                  <c:v>1959.7</c:v>
                </c:pt>
                <c:pt idx="18">
                  <c:v>2144.17</c:v>
                </c:pt>
                <c:pt idx="19">
                  <c:v>3444.67</c:v>
                </c:pt>
                <c:pt idx="20">
                  <c:v>2415.6999999999998</c:v>
                </c:pt>
                <c:pt idx="21">
                  <c:v>5480.7</c:v>
                </c:pt>
                <c:pt idx="22">
                  <c:v>4918.83</c:v>
                </c:pt>
                <c:pt idx="23">
                  <c:v>3100.2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2C-42AB-9048-383C82B4D0E2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Sheet1!$T$81:$T$104</c:f>
              <c:numCache>
                <c:formatCode>General</c:formatCode>
                <c:ptCount val="24"/>
                <c:pt idx="0">
                  <c:v>11637.87</c:v>
                </c:pt>
                <c:pt idx="1">
                  <c:v>11397.83</c:v>
                </c:pt>
                <c:pt idx="2">
                  <c:v>11537.2</c:v>
                </c:pt>
                <c:pt idx="3">
                  <c:v>11710.4</c:v>
                </c:pt>
                <c:pt idx="4">
                  <c:v>12055.17</c:v>
                </c:pt>
                <c:pt idx="5">
                  <c:v>12115.67</c:v>
                </c:pt>
                <c:pt idx="6">
                  <c:v>11932</c:v>
                </c:pt>
                <c:pt idx="7">
                  <c:v>11899.83</c:v>
                </c:pt>
                <c:pt idx="8">
                  <c:v>11742.07</c:v>
                </c:pt>
                <c:pt idx="9">
                  <c:v>11626.9</c:v>
                </c:pt>
                <c:pt idx="10">
                  <c:v>11261.57</c:v>
                </c:pt>
                <c:pt idx="11">
                  <c:v>10398.200000000001</c:v>
                </c:pt>
                <c:pt idx="12">
                  <c:v>10739.33</c:v>
                </c:pt>
                <c:pt idx="13">
                  <c:v>9531.4699999999993</c:v>
                </c:pt>
                <c:pt idx="14">
                  <c:v>9641.33</c:v>
                </c:pt>
                <c:pt idx="15">
                  <c:v>9299.77</c:v>
                </c:pt>
                <c:pt idx="16">
                  <c:v>8705.4699999999993</c:v>
                </c:pt>
                <c:pt idx="17">
                  <c:v>8488.77</c:v>
                </c:pt>
                <c:pt idx="18">
                  <c:v>8300.8700000000008</c:v>
                </c:pt>
                <c:pt idx="19">
                  <c:v>8834.8700000000008</c:v>
                </c:pt>
                <c:pt idx="20">
                  <c:v>9007.4699999999993</c:v>
                </c:pt>
                <c:pt idx="21">
                  <c:v>9304.5</c:v>
                </c:pt>
                <c:pt idx="22">
                  <c:v>9572.77</c:v>
                </c:pt>
                <c:pt idx="23">
                  <c:v>10074.700000000001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72C-42AB-9048-383C82B4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446880"/>
        <c:axId val="91459360"/>
      </c:barChart>
      <c:catAx>
        <c:axId val="3364468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59360"/>
        <c:crosses val="autoZero"/>
        <c:auto val="1"/>
        <c:lblAlgn val="ctr"/>
        <c:lblOffset val="100"/>
        <c:noMultiLvlLbl val="0"/>
      </c:catAx>
      <c:valAx>
        <c:axId val="9145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44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11154855643043"/>
          <c:y val="6.2006583577832793E-2"/>
          <c:w val="0.80663404574428199"/>
          <c:h val="0.1550130734303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61982333403602E-2"/>
          <c:y val="9.2738788180713252E-2"/>
          <c:w val="0.89217638115395514"/>
          <c:h val="0.411898151228322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Sheet1!$C$4:$C$27</c:f>
              <c:numCache>
                <c:formatCode>General</c:formatCode>
                <c:ptCount val="24"/>
                <c:pt idx="0">
                  <c:v>2032.33</c:v>
                </c:pt>
                <c:pt idx="1">
                  <c:v>453.3</c:v>
                </c:pt>
                <c:pt idx="2">
                  <c:v>2318</c:v>
                </c:pt>
                <c:pt idx="3">
                  <c:v>3623.73</c:v>
                </c:pt>
                <c:pt idx="4">
                  <c:v>1844.53</c:v>
                </c:pt>
                <c:pt idx="5">
                  <c:v>1443.97</c:v>
                </c:pt>
                <c:pt idx="6">
                  <c:v>5498.07</c:v>
                </c:pt>
                <c:pt idx="7">
                  <c:v>3155.7</c:v>
                </c:pt>
                <c:pt idx="8">
                  <c:v>422.4</c:v>
                </c:pt>
                <c:pt idx="9">
                  <c:v>0</c:v>
                </c:pt>
                <c:pt idx="10">
                  <c:v>0</c:v>
                </c:pt>
                <c:pt idx="11">
                  <c:v>2007.53</c:v>
                </c:pt>
                <c:pt idx="12">
                  <c:v>7824.2</c:v>
                </c:pt>
                <c:pt idx="13">
                  <c:v>3452.97</c:v>
                </c:pt>
                <c:pt idx="14">
                  <c:v>4414.2299999999996</c:v>
                </c:pt>
                <c:pt idx="15">
                  <c:v>1034.53</c:v>
                </c:pt>
                <c:pt idx="16">
                  <c:v>2364.3000000000002</c:v>
                </c:pt>
                <c:pt idx="17">
                  <c:v>2505.6</c:v>
                </c:pt>
                <c:pt idx="18">
                  <c:v>1256.1300000000001</c:v>
                </c:pt>
                <c:pt idx="19">
                  <c:v>1158.33</c:v>
                </c:pt>
                <c:pt idx="20">
                  <c:v>3916.1</c:v>
                </c:pt>
                <c:pt idx="21">
                  <c:v>4331.47</c:v>
                </c:pt>
                <c:pt idx="22">
                  <c:v>147.33000000000001</c:v>
                </c:pt>
                <c:pt idx="23">
                  <c:v>4027.17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5-4352-81E9-30C167E8800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Sheet1!$D$4:$D$27</c:f>
              <c:numCache>
                <c:formatCode>General</c:formatCode>
                <c:ptCount val="24"/>
                <c:pt idx="0">
                  <c:v>25030.57</c:v>
                </c:pt>
                <c:pt idx="1">
                  <c:v>16723.03</c:v>
                </c:pt>
                <c:pt idx="2">
                  <c:v>11405.8</c:v>
                </c:pt>
                <c:pt idx="3">
                  <c:v>5492.33</c:v>
                </c:pt>
                <c:pt idx="4">
                  <c:v>5349.57</c:v>
                </c:pt>
                <c:pt idx="5">
                  <c:v>7308.37</c:v>
                </c:pt>
                <c:pt idx="6">
                  <c:v>5552.13</c:v>
                </c:pt>
                <c:pt idx="7">
                  <c:v>5976.33</c:v>
                </c:pt>
                <c:pt idx="8">
                  <c:v>5818.63</c:v>
                </c:pt>
                <c:pt idx="9">
                  <c:v>8189.47</c:v>
                </c:pt>
                <c:pt idx="10">
                  <c:v>9825.8700000000008</c:v>
                </c:pt>
                <c:pt idx="11">
                  <c:v>9927.5300000000007</c:v>
                </c:pt>
                <c:pt idx="12">
                  <c:v>15470.43</c:v>
                </c:pt>
                <c:pt idx="13">
                  <c:v>7859.2</c:v>
                </c:pt>
                <c:pt idx="14">
                  <c:v>8640</c:v>
                </c:pt>
                <c:pt idx="15">
                  <c:v>8957</c:v>
                </c:pt>
                <c:pt idx="16">
                  <c:v>6492.3</c:v>
                </c:pt>
                <c:pt idx="17">
                  <c:v>4181.6000000000004</c:v>
                </c:pt>
                <c:pt idx="18">
                  <c:v>4283.63</c:v>
                </c:pt>
                <c:pt idx="19">
                  <c:v>6752.33</c:v>
                </c:pt>
                <c:pt idx="20">
                  <c:v>10643.43</c:v>
                </c:pt>
                <c:pt idx="21">
                  <c:v>10620.7</c:v>
                </c:pt>
                <c:pt idx="22">
                  <c:v>11865.17</c:v>
                </c:pt>
                <c:pt idx="23">
                  <c:v>14225.6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5-4352-81E9-30C167E8800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Sheet1!$E$4:$E$27</c:f>
              <c:numCache>
                <c:formatCode>General</c:formatCode>
                <c:ptCount val="24"/>
                <c:pt idx="0">
                  <c:v>14257.6</c:v>
                </c:pt>
                <c:pt idx="1">
                  <c:v>9699.2999999999993</c:v>
                </c:pt>
                <c:pt idx="2">
                  <c:v>14948.1</c:v>
                </c:pt>
                <c:pt idx="3">
                  <c:v>17667.37</c:v>
                </c:pt>
                <c:pt idx="4">
                  <c:v>14816.97</c:v>
                </c:pt>
                <c:pt idx="5">
                  <c:v>11587.23</c:v>
                </c:pt>
                <c:pt idx="6">
                  <c:v>14080.87</c:v>
                </c:pt>
                <c:pt idx="7">
                  <c:v>15534.1</c:v>
                </c:pt>
                <c:pt idx="8">
                  <c:v>17354.3</c:v>
                </c:pt>
                <c:pt idx="9">
                  <c:v>15843.63</c:v>
                </c:pt>
                <c:pt idx="10">
                  <c:v>12932.37</c:v>
                </c:pt>
                <c:pt idx="11">
                  <c:v>11063.03</c:v>
                </c:pt>
                <c:pt idx="12">
                  <c:v>16116.1</c:v>
                </c:pt>
                <c:pt idx="13">
                  <c:v>12444.47</c:v>
                </c:pt>
                <c:pt idx="14">
                  <c:v>11402.27</c:v>
                </c:pt>
                <c:pt idx="15">
                  <c:v>12955.7</c:v>
                </c:pt>
                <c:pt idx="16">
                  <c:v>14942.4</c:v>
                </c:pt>
                <c:pt idx="17">
                  <c:v>15488.03</c:v>
                </c:pt>
                <c:pt idx="18">
                  <c:v>15647.43</c:v>
                </c:pt>
                <c:pt idx="19">
                  <c:v>16565.330000000002</c:v>
                </c:pt>
                <c:pt idx="20">
                  <c:v>21997</c:v>
                </c:pt>
                <c:pt idx="21">
                  <c:v>24488.33</c:v>
                </c:pt>
                <c:pt idx="22">
                  <c:v>18625.830000000002</c:v>
                </c:pt>
                <c:pt idx="23">
                  <c:v>12809.2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5-4352-81E9-30C167E88001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Sheet1!$F$4:$F$27</c:f>
              <c:numCache>
                <c:formatCode>General</c:formatCode>
                <c:ptCount val="24"/>
                <c:pt idx="0">
                  <c:v>3902.93</c:v>
                </c:pt>
                <c:pt idx="1">
                  <c:v>2587.73</c:v>
                </c:pt>
                <c:pt idx="2">
                  <c:v>3251.33</c:v>
                </c:pt>
                <c:pt idx="3">
                  <c:v>3350.8</c:v>
                </c:pt>
                <c:pt idx="4">
                  <c:v>2887.67</c:v>
                </c:pt>
                <c:pt idx="5">
                  <c:v>2458.27</c:v>
                </c:pt>
                <c:pt idx="6">
                  <c:v>2558.37</c:v>
                </c:pt>
                <c:pt idx="7">
                  <c:v>2733.83</c:v>
                </c:pt>
                <c:pt idx="8">
                  <c:v>2536.6999999999998</c:v>
                </c:pt>
                <c:pt idx="9">
                  <c:v>2754.13</c:v>
                </c:pt>
                <c:pt idx="10">
                  <c:v>2342.8000000000002</c:v>
                </c:pt>
                <c:pt idx="11">
                  <c:v>2351.3000000000002</c:v>
                </c:pt>
                <c:pt idx="12">
                  <c:v>4076.97</c:v>
                </c:pt>
                <c:pt idx="13">
                  <c:v>3475.3</c:v>
                </c:pt>
                <c:pt idx="14">
                  <c:v>3060.7</c:v>
                </c:pt>
                <c:pt idx="15">
                  <c:v>2928.03</c:v>
                </c:pt>
                <c:pt idx="16">
                  <c:v>2778.57</c:v>
                </c:pt>
                <c:pt idx="17">
                  <c:v>2984.53</c:v>
                </c:pt>
                <c:pt idx="18">
                  <c:v>2869.1</c:v>
                </c:pt>
                <c:pt idx="19">
                  <c:v>2618</c:v>
                </c:pt>
                <c:pt idx="20">
                  <c:v>3481.03</c:v>
                </c:pt>
                <c:pt idx="21">
                  <c:v>4841.33</c:v>
                </c:pt>
                <c:pt idx="22">
                  <c:v>4634.97</c:v>
                </c:pt>
                <c:pt idx="23">
                  <c:v>3562.77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E5-4352-81E9-30C167E88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4872143"/>
        <c:axId val="226486128"/>
      </c:barChart>
      <c:catAx>
        <c:axId val="21348721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86128"/>
        <c:crosses val="autoZero"/>
        <c:auto val="0"/>
        <c:lblAlgn val="ctr"/>
        <c:lblOffset val="100"/>
        <c:noMultiLvlLbl val="0"/>
      </c:catAx>
      <c:valAx>
        <c:axId val="22648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872143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38330119913392E-2"/>
          <c:y val="9.3068201549054194E-2"/>
          <c:w val="0.45452882793706817"/>
          <c:h val="0.17388644488330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9037620297463"/>
          <c:y val="0.19486111111111112"/>
          <c:w val="0.88389129483814521"/>
          <c:h val="0.72088764946048411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Sheet1!$V$112:$V$134</c:f>
              <c:numCache>
                <c:formatCode>General</c:formatCode>
                <c:ptCount val="23"/>
                <c:pt idx="0">
                  <c:v>8.6264516280336365E-2</c:v>
                </c:pt>
                <c:pt idx="1">
                  <c:v>0.10101875907656803</c:v>
                </c:pt>
                <c:pt idx="2">
                  <c:v>9.8353506843339975E-2</c:v>
                </c:pt>
                <c:pt idx="3">
                  <c:v>8.4977492111539515E-2</c:v>
                </c:pt>
                <c:pt idx="4">
                  <c:v>7.3557279253371924E-2</c:v>
                </c:pt>
                <c:pt idx="5">
                  <c:v>8.3580402079066057E-2</c:v>
                </c:pt>
                <c:pt idx="6">
                  <c:v>7.7178579127327007E-2</c:v>
                </c:pt>
                <c:pt idx="7">
                  <c:v>8.2399328723092191E-2</c:v>
                </c:pt>
                <c:pt idx="8">
                  <c:v>9.4998410500541239E-2</c:v>
                </c:pt>
                <c:pt idx="9">
                  <c:v>8.637854112826418E-2</c:v>
                </c:pt>
                <c:pt idx="10">
                  <c:v>8.4400627423059663E-2</c:v>
                </c:pt>
                <c:pt idx="11">
                  <c:v>0.10472112822575111</c:v>
                </c:pt>
                <c:pt idx="12">
                  <c:v>9.8804876339068079E-2</c:v>
                </c:pt>
                <c:pt idx="13">
                  <c:v>0.10406203938785934</c:v>
                </c:pt>
                <c:pt idx="14">
                  <c:v>0.10613946762290634</c:v>
                </c:pt>
                <c:pt idx="15">
                  <c:v>0.11734897929285522</c:v>
                </c:pt>
                <c:pt idx="16">
                  <c:v>9.7065248955255853E-2</c:v>
                </c:pt>
                <c:pt idx="17">
                  <c:v>9.094999481663868E-2</c:v>
                </c:pt>
                <c:pt idx="18">
                  <c:v>8.8769410575352065E-2</c:v>
                </c:pt>
                <c:pt idx="19">
                  <c:v>0.13653468714157033</c:v>
                </c:pt>
                <c:pt idx="20">
                  <c:v>0.15874068490046658</c:v>
                </c:pt>
                <c:pt idx="21">
                  <c:v>0.13544805553841444</c:v>
                </c:pt>
                <c:pt idx="22">
                  <c:v>0.1272433398957703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07-4239-9ECE-8AA2EC28A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922911"/>
        <c:axId val="84318816"/>
      </c:lineChart>
      <c:catAx>
        <c:axId val="21359229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18816"/>
        <c:crosses val="autoZero"/>
        <c:auto val="1"/>
        <c:lblAlgn val="ctr"/>
        <c:lblOffset val="100"/>
        <c:noMultiLvlLbl val="0"/>
      </c:catAx>
      <c:valAx>
        <c:axId val="8431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92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6"/>
          <p:cNvSpPr/>
          <p:nvPr/>
        </p:nvSpPr>
        <p:spPr>
          <a:xfrm>
            <a:off x="971550" y="1276350"/>
            <a:ext cx="3276600" cy="171450"/>
          </a:xfrm>
          <a:prstGeom prst="rect">
            <a:avLst/>
          </a:prstGeom>
          <a:gradFill>
            <a:gsLst>
              <a:gs pos="0">
                <a:srgbClr val="F6F9FC"/>
              </a:gs>
              <a:gs pos="32000">
                <a:schemeClr val="accent2"/>
              </a:gs>
              <a:gs pos="91000">
                <a:srgbClr val="B3D1EC"/>
              </a:gs>
              <a:gs pos="100000">
                <a:srgbClr val="CCE0F2"/>
              </a:gs>
            </a:gsLst>
            <a:path path="circle">
              <a:fillToRect l="100%" t="100%"/>
            </a:path>
            <a:tileRect b="-100%" r="-100%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5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5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5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5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11" Type="http://schemas.openxmlformats.org/officeDocument/2006/relationships/image" Target="../media/image64.png"/><Relationship Id="rId10" Type="http://schemas.openxmlformats.org/officeDocument/2006/relationships/image" Target="../media/image17.png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chart" Target="../charts/chart2.xml"/><Relationship Id="rId7" Type="http://schemas.openxmlformats.org/officeDocument/2006/relationships/chart" Target="../charts/chart3.xml"/><Relationship Id="rId8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9.png"/><Relationship Id="rId6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2.png"/><Relationship Id="rId4" Type="http://schemas.openxmlformats.org/officeDocument/2006/relationships/image" Target="../media/image5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4.jpg"/><Relationship Id="rId4" Type="http://schemas.openxmlformats.org/officeDocument/2006/relationships/image" Target="../media/image6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0.jpg"/><Relationship Id="rId4" Type="http://schemas.openxmlformats.org/officeDocument/2006/relationships/image" Target="../media/image6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6F9FC"/>
            </a:gs>
            <a:gs pos="32000">
              <a:schemeClr val="accent2"/>
            </a:gs>
            <a:gs pos="91000">
              <a:srgbClr val="B3D1EC"/>
            </a:gs>
            <a:gs pos="100000">
              <a:srgbClr val="CCE0F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122363"/>
            <a:ext cx="9144000" cy="1205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/>
              <a:t>POES Legacy Studies</a:t>
            </a:r>
            <a:endParaRPr b="1"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080654" y="2549091"/>
            <a:ext cx="10030691" cy="386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b="1" lang="en-US" sz="3500"/>
              <a:t>Impacts from sunsetting legacy satellite platforms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Kevin Garrett (NESDIS/STAR)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with inputs from: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Narges Shahroudi (Rti@NESDIS/STAR), Ricardo Todling (NASA/GMAO), Ben Ruston and Hui Christophersen (NRL), Stephen Weygandt and Haidao Lin (OAR/GSL)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Degradation in context</a:t>
            </a:r>
            <a:endParaRPr/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62508" l="0" r="76631" t="0"/>
          <a:stretch/>
        </p:blipFill>
        <p:spPr>
          <a:xfrm>
            <a:off x="5108845" y="1690688"/>
            <a:ext cx="1719296" cy="230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23260" r="0" t="0"/>
          <a:stretch/>
        </p:blipFill>
        <p:spPr>
          <a:xfrm>
            <a:off x="802400" y="1690688"/>
            <a:ext cx="4207322" cy="48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/>
        </p:nvSpPr>
        <p:spPr>
          <a:xfrm>
            <a:off x="2320644" y="1428583"/>
            <a:ext cx="585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3009881" y="1428583"/>
            <a:ext cx="5982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3676986" y="1429690"/>
            <a:ext cx="55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4322090" y="1412924"/>
            <a:ext cx="5719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2012" y="1690688"/>
            <a:ext cx="4780472" cy="3131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7092012" y="4974132"/>
            <a:ext cx="4780472" cy="83099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Aeolus addition on top of Control (above)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5108845" y="4037518"/>
            <a:ext cx="1610610" cy="2308324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Legacy Data Denial from control (left)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NESDIS Summary</a:t>
            </a:r>
            <a:endParaRPr/>
          </a:p>
        </p:txBody>
      </p:sp>
      <p:sp>
        <p:nvSpPr>
          <p:cNvPr id="177" name="Google Shape;17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Removal of POES Legacy sensors introduces gaps in spatial coverage to the DA system each cycle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Statistically significant degradation in SHX (HGT) and Tropics (Wind) and Globally (Q)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Degradation is consistent verified against ECMWF and in-situ obs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 statistical degradation in precipitation forecast over CONUS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Assessment of impact on TC track forecast ongoing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Reference NOAA-20 data denial started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OAR Results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/>
          <p:nvPr>
            <p:ph type="title"/>
          </p:nvPr>
        </p:nvSpPr>
        <p:spPr>
          <a:xfrm>
            <a:off x="838200" y="365125"/>
            <a:ext cx="10515600" cy="646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Summary of </a:t>
            </a:r>
            <a:br>
              <a:rPr lang="en-US"/>
            </a:br>
            <a:r>
              <a:rPr lang="en-US"/>
              <a:t>regional impacts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288966" y="1424932"/>
            <a:ext cx="5183579" cy="572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Analysis of bracketing retrospective experiments</a:t>
            </a:r>
            <a:endParaRPr/>
          </a:p>
          <a:p>
            <a:pPr indent="-285749" lvl="1" marL="56007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Modest reduction in number of radiance observations for POES denial (~8%)</a:t>
            </a:r>
            <a:endParaRPr/>
          </a:p>
          <a:p>
            <a:pPr indent="-285749" lvl="1" marL="56007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Modest degradation in forecast skill for POES denial as measured by radiosonde verification and CrIS BT verification</a:t>
            </a:r>
            <a:endParaRPr/>
          </a:p>
          <a:p>
            <a:pPr indent="-285749" lvl="1" marL="56007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Impacts statistically significant for some levels and channels 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Analysis of diurnal aspects to impacts</a:t>
            </a:r>
            <a:endParaRPr/>
          </a:p>
          <a:p>
            <a:pPr indent="-285749" lvl="1" marL="56007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strong diurnal variation in obs counts for POES legacy or other radiances </a:t>
            </a:r>
            <a:endParaRPr/>
          </a:p>
          <a:p>
            <a:pPr indent="-285749" lvl="1" marL="56007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diurnal patterns seen in aircraft verification, stronger signal seen in analysis verification (maximum impact for 09z-14z and 21z-02z initialization)</a:t>
            </a:r>
            <a:endParaRPr/>
          </a:p>
          <a:p>
            <a:pPr indent="-285749" lvl="1" marL="56007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 partial cycling effectively brings in more radiance observations at 09z, 21z, which may be a significant factor in the diurnal cycle of impacts</a:t>
            </a:r>
            <a:endParaRPr/>
          </a:p>
        </p:txBody>
      </p:sp>
      <p:pic>
        <p:nvPicPr>
          <p:cNvPr id="189" name="Google Shape;189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7406" r="7406" t="3889"/>
          <a:stretch/>
        </p:blipFill>
        <p:spPr>
          <a:xfrm>
            <a:off x="5181599" y="1567543"/>
            <a:ext cx="7010400" cy="273236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3"/>
          <p:cNvSpPr/>
          <p:nvPr/>
        </p:nvSpPr>
        <p:spPr>
          <a:xfrm>
            <a:off x="6252118" y="1198211"/>
            <a:ext cx="47736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12-h forecast CrIS BT verification</a:t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638920" y="1754372"/>
            <a:ext cx="323231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Normalized forecast impact    (positive = degradation for </a:t>
            </a:r>
            <a:r>
              <a:rPr b="1" lang="en-US" sz="1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POES legacy denial) </a:t>
            </a:r>
            <a:endParaRPr b="1" sz="16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>
            <p:ph type="title"/>
          </p:nvPr>
        </p:nvSpPr>
        <p:spPr>
          <a:xfrm>
            <a:off x="838200" y="365126"/>
            <a:ext cx="10515600" cy="784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18-h Forecast </a:t>
            </a:r>
            <a:br>
              <a:rPr lang="en-US"/>
            </a:br>
            <a:r>
              <a:rPr lang="en-US"/>
              <a:t>Impacts</a:t>
            </a:r>
            <a:endParaRPr/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3">
            <a:alphaModFix/>
          </a:blip>
          <a:srcRect b="0" l="6667" r="8333" t="2741"/>
          <a:stretch/>
        </p:blipFill>
        <p:spPr>
          <a:xfrm rot="5400000">
            <a:off x="3296168" y="2339145"/>
            <a:ext cx="3690289" cy="201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 rotWithShape="1">
          <a:blip r:embed="rId4">
            <a:alphaModFix/>
          </a:blip>
          <a:srcRect b="0" l="8333" r="7499" t="2741"/>
          <a:stretch/>
        </p:blipFill>
        <p:spPr>
          <a:xfrm rot="5400000">
            <a:off x="6111170" y="2306458"/>
            <a:ext cx="3941443" cy="213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5">
            <a:alphaModFix/>
          </a:blip>
          <a:srcRect b="0" l="8333" r="7499" t="4491"/>
          <a:stretch/>
        </p:blipFill>
        <p:spPr>
          <a:xfrm rot="5400000">
            <a:off x="9021456" y="2336651"/>
            <a:ext cx="3957517" cy="2138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14"/>
          <p:cNvGrpSpPr/>
          <p:nvPr/>
        </p:nvGrpSpPr>
        <p:grpSpPr>
          <a:xfrm>
            <a:off x="4744725" y="5804726"/>
            <a:ext cx="3369405" cy="734025"/>
            <a:chOff x="7012553" y="1097299"/>
            <a:chExt cx="3369405" cy="734025"/>
          </a:xfrm>
        </p:grpSpPr>
        <p:grpSp>
          <p:nvGrpSpPr>
            <p:cNvPr id="201" name="Google Shape;201;p14"/>
            <p:cNvGrpSpPr/>
            <p:nvPr/>
          </p:nvGrpSpPr>
          <p:grpSpPr>
            <a:xfrm>
              <a:off x="7048245" y="1097299"/>
              <a:ext cx="3333713" cy="734025"/>
              <a:chOff x="5360720" y="3870201"/>
              <a:chExt cx="3333713" cy="734022"/>
            </a:xfrm>
          </p:grpSpPr>
          <p:sp>
            <p:nvSpPr>
              <p:cNvPr id="202" name="Google Shape;202;p14"/>
              <p:cNvSpPr/>
              <p:nvPr/>
            </p:nvSpPr>
            <p:spPr>
              <a:xfrm>
                <a:off x="5360720" y="4348169"/>
                <a:ext cx="718672" cy="179391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4"/>
              <p:cNvSpPr txBox="1"/>
              <p:nvPr/>
            </p:nvSpPr>
            <p:spPr>
              <a:xfrm>
                <a:off x="6117248" y="4204177"/>
                <a:ext cx="2577185" cy="400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000"/>
                  <a:buFont typeface="Arial"/>
                  <a:buNone/>
                </a:pPr>
                <a:r>
                  <a:rPr b="1" lang="en-US"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All radiance denial</a:t>
                </a:r>
                <a:endParaRPr/>
              </a:p>
            </p:txBody>
          </p:sp>
          <p:sp>
            <p:nvSpPr>
              <p:cNvPr id="204" name="Google Shape;204;p14"/>
              <p:cNvSpPr txBox="1"/>
              <p:nvPr/>
            </p:nvSpPr>
            <p:spPr>
              <a:xfrm>
                <a:off x="6047878" y="3870201"/>
                <a:ext cx="2558590" cy="400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2000"/>
                  <a:buFont typeface="Arial"/>
                  <a:buNone/>
                </a:pPr>
                <a:r>
                  <a:rPr b="1" lang="en-US" sz="2000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POES  denial</a:t>
                </a:r>
                <a:endParaRPr/>
              </a:p>
            </p:txBody>
          </p:sp>
        </p:grpSp>
        <p:sp>
          <p:nvSpPr>
            <p:cNvPr id="205" name="Google Shape;205;p14"/>
            <p:cNvSpPr/>
            <p:nvPr/>
          </p:nvSpPr>
          <p:spPr>
            <a:xfrm>
              <a:off x="7012553" y="1229300"/>
              <a:ext cx="718672" cy="179392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441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14"/>
          <p:cNvSpPr txBox="1"/>
          <p:nvPr/>
        </p:nvSpPr>
        <p:spPr>
          <a:xfrm>
            <a:off x="3687975" y="1587822"/>
            <a:ext cx="683947" cy="39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0 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100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200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300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400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500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600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700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800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900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1000 </a:t>
            </a:r>
            <a:endParaRPr/>
          </a:p>
          <a:p>
            <a:pPr indent="0" lvl="0" marL="0" marR="0" rtl="0" algn="l">
              <a:lnSpc>
                <a:spcPct val="1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hPa</a:t>
            </a:r>
            <a:endParaRPr b="0" sz="1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6471497" y="1670879"/>
            <a:ext cx="683947" cy="39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0 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100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200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300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400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500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600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700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800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900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1000 </a:t>
            </a:r>
            <a:endParaRPr/>
          </a:p>
          <a:p>
            <a:pPr indent="0" lvl="0" marL="0" marR="0" rtl="0" algn="l">
              <a:lnSpc>
                <a:spcPct val="1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hPa</a:t>
            </a:r>
            <a:endParaRPr b="0" sz="1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9499634" y="1456752"/>
            <a:ext cx="683947" cy="39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0 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100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200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300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400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500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600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700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800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900 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1000 </a:t>
            </a:r>
            <a:endParaRPr/>
          </a:p>
          <a:p>
            <a:pPr indent="0" lvl="0" marL="0" marR="0" rtl="0" algn="l">
              <a:lnSpc>
                <a:spcPct val="1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Black"/>
              <a:buNone/>
            </a:pPr>
            <a:r>
              <a:rPr b="0" lang="en-US" sz="1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hPa</a:t>
            </a:r>
            <a:endParaRPr b="0" sz="1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5781381" y="707038"/>
            <a:ext cx="4384758" cy="369332"/>
          </a:xfrm>
          <a:prstGeom prst="rect">
            <a:avLst/>
          </a:prstGeom>
          <a:noFill/>
          <a:ln cap="flat" cmpd="sng" w="57150">
            <a:solidFill>
              <a:srgbClr val="CC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% impact by pres. level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-239913" y="2975384"/>
            <a:ext cx="4318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000"/>
              <a:buFont typeface="Tahoma"/>
              <a:buNone/>
            </a:pPr>
            <a:r>
              <a:rPr b="1" lang="en-US" sz="2000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Radiosonde verification</a:t>
            </a:r>
            <a:endParaRPr/>
          </a:p>
        </p:txBody>
      </p:sp>
      <p:sp>
        <p:nvSpPr>
          <p:cNvPr id="211" name="Google Shape;211;p14"/>
          <p:cNvSpPr/>
          <p:nvPr/>
        </p:nvSpPr>
        <p:spPr>
          <a:xfrm flipH="1" rot="5400000">
            <a:off x="5271130" y="1456546"/>
            <a:ext cx="152400" cy="868102"/>
          </a:xfrm>
          <a:prstGeom prst="rect">
            <a:avLst/>
          </a:prstGeom>
          <a:solidFill>
            <a:srgbClr val="008000">
              <a:alpha val="24705"/>
            </a:srgbClr>
          </a:solidFill>
          <a:ln>
            <a:noFill/>
          </a:ln>
          <a:effectLst>
            <a:outerShdw blurRad="635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"/>
          <p:cNvSpPr/>
          <p:nvPr/>
        </p:nvSpPr>
        <p:spPr>
          <a:xfrm flipH="1" rot="5400000">
            <a:off x="8278790" y="1111221"/>
            <a:ext cx="202132" cy="1321447"/>
          </a:xfrm>
          <a:prstGeom prst="rect">
            <a:avLst/>
          </a:prstGeom>
          <a:solidFill>
            <a:srgbClr val="008000">
              <a:alpha val="24705"/>
            </a:srgbClr>
          </a:solidFill>
          <a:ln>
            <a:noFill/>
          </a:ln>
          <a:effectLst>
            <a:outerShdw blurRad="635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4401352" y="5182915"/>
            <a:ext cx="18031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FF"/>
                </a:solidFill>
                <a:latin typeface="Arial Black"/>
                <a:ea typeface="Arial Black"/>
                <a:cs typeface="Arial Black"/>
                <a:sym typeface="Arial Black"/>
              </a:rPr>
              <a:t>Temperature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7641852" y="5258140"/>
            <a:ext cx="1313180" cy="565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FF"/>
                </a:solidFill>
                <a:latin typeface="Arial Black"/>
                <a:ea typeface="Arial Black"/>
                <a:cs typeface="Arial Black"/>
                <a:sym typeface="Arial Black"/>
              </a:rPr>
              <a:t>Relative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FF"/>
                </a:solidFill>
                <a:latin typeface="Arial Black"/>
                <a:ea typeface="Arial Black"/>
                <a:cs typeface="Arial Black"/>
                <a:sym typeface="Arial Black"/>
              </a:rPr>
              <a:t>Humidity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10642633" y="5332891"/>
            <a:ext cx="8079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FF"/>
                </a:solidFill>
                <a:latin typeface="Arial Black"/>
                <a:ea typeface="Arial Black"/>
                <a:cs typeface="Arial Black"/>
                <a:sym typeface="Arial Black"/>
              </a:rPr>
              <a:t>Wind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868641" y="2660859"/>
            <a:ext cx="20390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18-h forecast</a:t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 flipH="1" rot="5400000">
            <a:off x="11016629" y="1232135"/>
            <a:ext cx="164556" cy="1133241"/>
          </a:xfrm>
          <a:prstGeom prst="rect">
            <a:avLst/>
          </a:prstGeom>
          <a:solidFill>
            <a:srgbClr val="008000">
              <a:alpha val="24705"/>
            </a:srgbClr>
          </a:solidFill>
          <a:ln>
            <a:noFill/>
          </a:ln>
          <a:effectLst>
            <a:outerShdw blurRad="635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5353294" y="1963527"/>
            <a:ext cx="484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9966"/>
                </a:solidFill>
                <a:latin typeface="Arial Black"/>
                <a:ea typeface="Arial Black"/>
                <a:cs typeface="Arial Black"/>
                <a:sym typeface="Arial Black"/>
              </a:rPr>
              <a:t>6%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8625080" y="1881035"/>
            <a:ext cx="484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9966"/>
                </a:solidFill>
                <a:latin typeface="Arial Black"/>
                <a:ea typeface="Arial Black"/>
                <a:cs typeface="Arial Black"/>
                <a:sym typeface="Arial Black"/>
              </a:rPr>
              <a:t>6%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11309614" y="1924231"/>
            <a:ext cx="484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9966"/>
                </a:solidFill>
                <a:latin typeface="Arial Black"/>
                <a:ea typeface="Arial Black"/>
                <a:cs typeface="Arial Black"/>
                <a:sym typeface="Arial Black"/>
              </a:rPr>
              <a:t>6%</a:t>
            </a:r>
            <a:endParaRPr/>
          </a:p>
        </p:txBody>
      </p:sp>
      <p:sp>
        <p:nvSpPr>
          <p:cNvPr id="221" name="Google Shape;221;p14"/>
          <p:cNvSpPr/>
          <p:nvPr/>
        </p:nvSpPr>
        <p:spPr>
          <a:xfrm>
            <a:off x="293147" y="3344312"/>
            <a:ext cx="323231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Normalized forecast impact    (positive = degradation for </a:t>
            </a:r>
            <a:r>
              <a:rPr b="1" lang="en-US" sz="1800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POES legacy denial) </a:t>
            </a:r>
            <a:endParaRPr b="1" sz="1600">
              <a:solidFill>
                <a:srgbClr val="CC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Diurnal aspects</a:t>
            </a:r>
            <a:endParaRPr/>
          </a:p>
        </p:txBody>
      </p:sp>
      <p:graphicFrame>
        <p:nvGraphicFramePr>
          <p:cNvPr id="227" name="Google Shape;227;p15"/>
          <p:cNvGraphicFramePr/>
          <p:nvPr/>
        </p:nvGraphicFramePr>
        <p:xfrm>
          <a:off x="5113660" y="22625"/>
          <a:ext cx="5806461" cy="3876191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228" name="Google Shape;228;p15"/>
          <p:cNvGrpSpPr/>
          <p:nvPr/>
        </p:nvGrpSpPr>
        <p:grpSpPr>
          <a:xfrm>
            <a:off x="5353144" y="5037498"/>
            <a:ext cx="6087641" cy="1757901"/>
            <a:chOff x="360796" y="4752106"/>
            <a:chExt cx="6299505" cy="1757901"/>
          </a:xfrm>
        </p:grpSpPr>
        <p:pic>
          <p:nvPicPr>
            <p:cNvPr id="229" name="Google Shape;229;p15"/>
            <p:cNvPicPr preferRelativeResize="0"/>
            <p:nvPr/>
          </p:nvPicPr>
          <p:blipFill rotWithShape="1">
            <a:blip r:embed="rId4">
              <a:alphaModFix/>
            </a:blip>
            <a:srcRect b="0" l="30724" r="2129" t="0"/>
            <a:stretch/>
          </p:blipFill>
          <p:spPr>
            <a:xfrm>
              <a:off x="772702" y="4801789"/>
              <a:ext cx="3847916" cy="1707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5"/>
            <p:cNvPicPr preferRelativeResize="0"/>
            <p:nvPr/>
          </p:nvPicPr>
          <p:blipFill rotWithShape="1">
            <a:blip r:embed="rId4">
              <a:alphaModFix/>
            </a:blip>
            <a:srcRect b="0" l="9607" r="67618" t="0"/>
            <a:stretch/>
          </p:blipFill>
          <p:spPr>
            <a:xfrm>
              <a:off x="4634673" y="4800600"/>
              <a:ext cx="1305179" cy="1707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5"/>
            <p:cNvPicPr preferRelativeResize="0"/>
            <p:nvPr/>
          </p:nvPicPr>
          <p:blipFill rotWithShape="1">
            <a:blip r:embed="rId5">
              <a:alphaModFix/>
            </a:blip>
            <a:srcRect b="0" l="2701" r="90502" t="26563"/>
            <a:stretch/>
          </p:blipFill>
          <p:spPr>
            <a:xfrm>
              <a:off x="360796" y="4800600"/>
              <a:ext cx="411906" cy="1709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5"/>
            <p:cNvSpPr/>
            <p:nvPr/>
          </p:nvSpPr>
          <p:spPr>
            <a:xfrm flipH="1" rot="10800000">
              <a:off x="488968" y="5606716"/>
              <a:ext cx="1146027" cy="372366"/>
            </a:xfrm>
            <a:prstGeom prst="ellipse">
              <a:avLst/>
            </a:prstGeom>
            <a:noFill/>
            <a:ln cap="flat" cmpd="sng" w="44450">
              <a:solidFill>
                <a:srgbClr val="CC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</a:pPr>
              <a:r>
                <a:t/>
              </a:r>
              <a:endParaRPr b="0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5"/>
            <p:cNvSpPr txBox="1"/>
            <p:nvPr/>
          </p:nvSpPr>
          <p:spPr>
            <a:xfrm>
              <a:off x="819135" y="4752106"/>
              <a:ext cx="122788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6h fcst.  Init. 23-03z</a:t>
              </a: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 flipH="1" rot="10800000">
              <a:off x="2703011" y="5506504"/>
              <a:ext cx="1139388" cy="466443"/>
            </a:xfrm>
            <a:prstGeom prst="ellipse">
              <a:avLst/>
            </a:prstGeom>
            <a:noFill/>
            <a:ln cap="flat" cmpd="sng" w="44450">
              <a:solidFill>
                <a:srgbClr val="CC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</a:pPr>
              <a:r>
                <a:t/>
              </a:r>
              <a:endParaRPr b="0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5"/>
            <p:cNvSpPr txBox="1"/>
            <p:nvPr/>
          </p:nvSpPr>
          <p:spPr>
            <a:xfrm>
              <a:off x="360796" y="5920402"/>
              <a:ext cx="3779739" cy="425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CC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CC00CC"/>
                  </a:solidFill>
                  <a:latin typeface="Arial"/>
                  <a:ea typeface="Arial"/>
                  <a:cs typeface="Arial"/>
                  <a:sym typeface="Arial"/>
                </a:rPr>
                <a:t>Aircraft Temperature RMSE (K)</a:t>
              </a:r>
              <a:endParaRPr b="1" sz="120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 flipH="1" rot="10800000">
              <a:off x="5514274" y="5538423"/>
              <a:ext cx="1146027" cy="360902"/>
            </a:xfrm>
            <a:prstGeom prst="ellipse">
              <a:avLst/>
            </a:prstGeom>
            <a:noFill/>
            <a:ln cap="flat" cmpd="sng" w="44450">
              <a:solidFill>
                <a:srgbClr val="CC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</a:pPr>
              <a:r>
                <a:t/>
              </a:r>
              <a:endParaRPr b="0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5"/>
            <p:cNvSpPr txBox="1"/>
            <p:nvPr/>
          </p:nvSpPr>
          <p:spPr>
            <a:xfrm>
              <a:off x="2826139" y="4774246"/>
              <a:ext cx="122788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6h fcst.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Init. 9z-13z</a:t>
              </a:r>
              <a:endParaRPr/>
            </a:p>
          </p:txBody>
        </p:sp>
      </p:grpSp>
      <p:grpSp>
        <p:nvGrpSpPr>
          <p:cNvPr id="238" name="Google Shape;238;p15"/>
          <p:cNvGrpSpPr/>
          <p:nvPr/>
        </p:nvGrpSpPr>
        <p:grpSpPr>
          <a:xfrm>
            <a:off x="9093077" y="5988329"/>
            <a:ext cx="2097453" cy="441469"/>
            <a:chOff x="721959" y="3806237"/>
            <a:chExt cx="3842504" cy="2788470"/>
          </a:xfrm>
        </p:grpSpPr>
        <p:cxnSp>
          <p:nvCxnSpPr>
            <p:cNvPr id="239" name="Google Shape;239;p15"/>
            <p:cNvCxnSpPr/>
            <p:nvPr/>
          </p:nvCxnSpPr>
          <p:spPr>
            <a:xfrm>
              <a:off x="721959" y="5257326"/>
              <a:ext cx="615119" cy="0"/>
            </a:xfrm>
            <a:prstGeom prst="straightConnector1">
              <a:avLst/>
            </a:prstGeom>
            <a:noFill/>
            <a:ln cap="flat" cmpd="sng" w="317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0" name="Google Shape;240;p15"/>
            <p:cNvSpPr txBox="1"/>
            <p:nvPr/>
          </p:nvSpPr>
          <p:spPr>
            <a:xfrm>
              <a:off x="1559873" y="4845086"/>
              <a:ext cx="2789389" cy="1749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Arial"/>
                <a:buNone/>
              </a:pPr>
              <a:r>
                <a:rPr b="1" lang="en-US" sz="12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POES 1 denial </a:t>
              </a:r>
              <a:endParaRPr/>
            </a:p>
          </p:txBody>
        </p:sp>
        <p:cxnSp>
          <p:nvCxnSpPr>
            <p:cNvPr id="241" name="Google Shape;241;p15"/>
            <p:cNvCxnSpPr/>
            <p:nvPr/>
          </p:nvCxnSpPr>
          <p:spPr>
            <a:xfrm>
              <a:off x="721959" y="4432844"/>
              <a:ext cx="615119" cy="0"/>
            </a:xfrm>
            <a:prstGeom prst="straightConnector1">
              <a:avLst/>
            </a:prstGeom>
            <a:noFill/>
            <a:ln cap="flat" cmpd="sng" w="317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2" name="Google Shape;242;p15"/>
            <p:cNvSpPr txBox="1"/>
            <p:nvPr/>
          </p:nvSpPr>
          <p:spPr>
            <a:xfrm>
              <a:off x="1559873" y="3806237"/>
              <a:ext cx="3004590" cy="1749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Arial"/>
                <a:buNone/>
              </a:pPr>
              <a:r>
                <a:rPr b="1" lang="en-US" sz="1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Control </a:t>
              </a:r>
              <a:endParaRPr/>
            </a:p>
          </p:txBody>
        </p:sp>
      </p:grpSp>
      <p:sp>
        <p:nvSpPr>
          <p:cNvPr id="243" name="Google Shape;243;p15"/>
          <p:cNvSpPr txBox="1"/>
          <p:nvPr/>
        </p:nvSpPr>
        <p:spPr>
          <a:xfrm>
            <a:off x="6459915" y="4460262"/>
            <a:ext cx="4440101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5714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Ratio of POES legacy obs / other radiance obs 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5631165" y="3147722"/>
            <a:ext cx="5314275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    1     2     3     4    5     6    7     8     9    10   11   12  13   14  15   16   17   18  19   20   21   22   23 z</a:t>
            </a:r>
            <a:endParaRPr/>
          </a:p>
        </p:txBody>
      </p:sp>
      <p:graphicFrame>
        <p:nvGraphicFramePr>
          <p:cNvPr id="245" name="Google Shape;245;p15"/>
          <p:cNvGraphicFramePr/>
          <p:nvPr/>
        </p:nvGraphicFramePr>
        <p:xfrm>
          <a:off x="5272718" y="3295226"/>
          <a:ext cx="5730136" cy="1232494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246" name="Google Shape;246;p15"/>
          <p:cNvSpPr txBox="1"/>
          <p:nvPr/>
        </p:nvSpPr>
        <p:spPr>
          <a:xfrm>
            <a:off x="5675262" y="3920818"/>
            <a:ext cx="5327593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    1     2     3     4    5     6    7     8     9    10   11   12  13   14  15   16   17   18  19   20   21   22   23 z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7578873" y="4070736"/>
            <a:ext cx="127797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Initialization time (z)</a:t>
            </a:r>
            <a:endParaRPr/>
          </a:p>
        </p:txBody>
      </p:sp>
      <p:graphicFrame>
        <p:nvGraphicFramePr>
          <p:cNvPr id="248" name="Google Shape;248;p15"/>
          <p:cNvGraphicFramePr/>
          <p:nvPr/>
        </p:nvGraphicFramePr>
        <p:xfrm>
          <a:off x="5074466" y="4076265"/>
          <a:ext cx="5722710" cy="956214"/>
        </p:xfrm>
        <a:graphic>
          <a:graphicData uri="http://schemas.openxmlformats.org/drawingml/2006/chart">
            <c:chart r:id="rId7"/>
          </a:graphicData>
        </a:graphic>
      </p:graphicFrame>
      <p:grpSp>
        <p:nvGrpSpPr>
          <p:cNvPr id="249" name="Google Shape;249;p15"/>
          <p:cNvGrpSpPr/>
          <p:nvPr/>
        </p:nvGrpSpPr>
        <p:grpSpPr>
          <a:xfrm>
            <a:off x="5926866" y="3408609"/>
            <a:ext cx="716863" cy="215444"/>
            <a:chOff x="1509251" y="2946271"/>
            <a:chExt cx="716863" cy="215444"/>
          </a:xfrm>
        </p:grpSpPr>
        <p:sp>
          <p:nvSpPr>
            <p:cNvPr id="250" name="Google Shape;250;p15"/>
            <p:cNvSpPr/>
            <p:nvPr/>
          </p:nvSpPr>
          <p:spPr>
            <a:xfrm>
              <a:off x="1560621" y="3006281"/>
              <a:ext cx="520008" cy="954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1509251" y="2946271"/>
              <a:ext cx="7168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N15 amsu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7769333" y="3408610"/>
            <a:ext cx="593191" cy="220291"/>
            <a:chOff x="463555" y="2575344"/>
            <a:chExt cx="593191" cy="220291"/>
          </a:xfrm>
        </p:grpSpPr>
        <p:sp>
          <p:nvSpPr>
            <p:cNvPr id="253" name="Google Shape;253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5"/>
            <p:cNvSpPr txBox="1"/>
            <p:nvPr/>
          </p:nvSpPr>
          <p:spPr>
            <a:xfrm>
              <a:off x="463555" y="2575344"/>
              <a:ext cx="593191" cy="220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N19 mhs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5"/>
          <p:cNvGrpSpPr/>
          <p:nvPr/>
        </p:nvGrpSpPr>
        <p:grpSpPr>
          <a:xfrm>
            <a:off x="7146586" y="3405612"/>
            <a:ext cx="716863" cy="215444"/>
            <a:chOff x="1509251" y="2946271"/>
            <a:chExt cx="716863" cy="215444"/>
          </a:xfrm>
        </p:grpSpPr>
        <p:sp>
          <p:nvSpPr>
            <p:cNvPr id="256" name="Google Shape;256;p15"/>
            <p:cNvSpPr/>
            <p:nvPr/>
          </p:nvSpPr>
          <p:spPr>
            <a:xfrm>
              <a:off x="1560621" y="3006281"/>
              <a:ext cx="520008" cy="954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5"/>
            <p:cNvSpPr txBox="1"/>
            <p:nvPr/>
          </p:nvSpPr>
          <p:spPr>
            <a:xfrm>
              <a:off x="1509251" y="2946271"/>
              <a:ext cx="7168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N19 amsu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6539340" y="3410054"/>
            <a:ext cx="716863" cy="215444"/>
            <a:chOff x="1509251" y="2946271"/>
            <a:chExt cx="716863" cy="215444"/>
          </a:xfrm>
        </p:grpSpPr>
        <p:sp>
          <p:nvSpPr>
            <p:cNvPr id="259" name="Google Shape;259;p15"/>
            <p:cNvSpPr/>
            <p:nvPr/>
          </p:nvSpPr>
          <p:spPr>
            <a:xfrm>
              <a:off x="1560621" y="3006281"/>
              <a:ext cx="520008" cy="954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 txBox="1"/>
            <p:nvPr/>
          </p:nvSpPr>
          <p:spPr>
            <a:xfrm>
              <a:off x="1509251" y="2946271"/>
              <a:ext cx="7168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N18 amsu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5"/>
          <p:cNvSpPr txBox="1"/>
          <p:nvPr/>
        </p:nvSpPr>
        <p:spPr>
          <a:xfrm>
            <a:off x="8638636" y="3339259"/>
            <a:ext cx="127797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Initialization time (z)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5696480" y="6608646"/>
            <a:ext cx="5314275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    1     2     3     4    5     6    7     8     9    10   11   12  13   14  15   16   17   18  19   20   21   22   23 z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8789855" y="6376708"/>
            <a:ext cx="127797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Initialization time (z)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8507832" y="1107631"/>
            <a:ext cx="2289344" cy="477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Average radiance obs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counts by time of day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5683162" y="4824845"/>
            <a:ext cx="5327593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    1     2     3     4    5     6    7     8     9    10   11   12  13   14  15   16   17   18  19   20   21   22   23 z</a:t>
            </a:r>
            <a:endParaRPr/>
          </a:p>
        </p:txBody>
      </p:sp>
      <p:sp>
        <p:nvSpPr>
          <p:cNvPr id="266" name="Google Shape;266;p15"/>
          <p:cNvSpPr txBox="1"/>
          <p:nvPr/>
        </p:nvSpPr>
        <p:spPr>
          <a:xfrm>
            <a:off x="8752844" y="4939698"/>
            <a:ext cx="127797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Initialization time (z)</a:t>
            </a:r>
            <a:endParaRPr/>
          </a:p>
        </p:txBody>
      </p:sp>
      <p:pic>
        <p:nvPicPr>
          <p:cNvPr id="267" name="Google Shape;267;p15"/>
          <p:cNvPicPr preferRelativeResize="0"/>
          <p:nvPr/>
        </p:nvPicPr>
        <p:blipFill rotWithShape="1">
          <a:blip r:embed="rId8">
            <a:alphaModFix/>
          </a:blip>
          <a:srcRect b="7926" l="0" r="0" t="0"/>
          <a:stretch/>
        </p:blipFill>
        <p:spPr>
          <a:xfrm>
            <a:off x="3262627" y="4381597"/>
            <a:ext cx="2032521" cy="171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72642" y="5063362"/>
            <a:ext cx="1122482" cy="1038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15"/>
          <p:cNvCxnSpPr/>
          <p:nvPr/>
        </p:nvCxnSpPr>
        <p:spPr>
          <a:xfrm>
            <a:off x="4927358" y="5839940"/>
            <a:ext cx="1267228" cy="195281"/>
          </a:xfrm>
          <a:prstGeom prst="straightConnector1">
            <a:avLst/>
          </a:prstGeom>
          <a:noFill/>
          <a:ln cap="flat" cmpd="sng" w="50800">
            <a:solidFill>
              <a:srgbClr val="C55A1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pic>
        <p:nvPicPr>
          <p:cNvPr id="270" name="Google Shape;270;p15"/>
          <p:cNvPicPr preferRelativeResize="0"/>
          <p:nvPr/>
        </p:nvPicPr>
        <p:blipFill rotWithShape="1">
          <a:blip r:embed="rId10">
            <a:alphaModFix/>
          </a:blip>
          <a:srcRect b="7338" l="0" r="0" t="0"/>
          <a:stretch/>
        </p:blipFill>
        <p:spPr>
          <a:xfrm>
            <a:off x="3049571" y="1660815"/>
            <a:ext cx="2115697" cy="187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5"/>
          <p:cNvPicPr preferRelativeResize="0"/>
          <p:nvPr/>
        </p:nvPicPr>
        <p:blipFill rotWithShape="1">
          <a:blip r:embed="rId10">
            <a:alphaModFix/>
          </a:blip>
          <a:srcRect b="0" l="0" r="0" t="91224"/>
          <a:stretch/>
        </p:blipFill>
        <p:spPr>
          <a:xfrm>
            <a:off x="2060920" y="6134717"/>
            <a:ext cx="3359745" cy="2818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15"/>
          <p:cNvCxnSpPr/>
          <p:nvPr/>
        </p:nvCxnSpPr>
        <p:spPr>
          <a:xfrm>
            <a:off x="4723407" y="3278527"/>
            <a:ext cx="2744726" cy="2485664"/>
          </a:xfrm>
          <a:prstGeom prst="straightConnector1">
            <a:avLst/>
          </a:prstGeom>
          <a:noFill/>
          <a:ln cap="flat" cmpd="sng" w="50800">
            <a:solidFill>
              <a:srgbClr val="548135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pic>
        <p:nvPicPr>
          <p:cNvPr id="273" name="Google Shape;273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90112" y="3341594"/>
            <a:ext cx="1093128" cy="94899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/>
          <p:nvPr/>
        </p:nvSpPr>
        <p:spPr>
          <a:xfrm>
            <a:off x="3131583" y="3526298"/>
            <a:ext cx="13388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548135"/>
                </a:solidFill>
                <a:latin typeface="Arial Narrow"/>
                <a:ea typeface="Arial Narrow"/>
                <a:cs typeface="Arial Narrow"/>
                <a:sym typeface="Arial Narrow"/>
              </a:rPr>
              <a:t>Mean Rel. hum.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548135"/>
                </a:solidFill>
                <a:latin typeface="Arial Narrow"/>
                <a:ea typeface="Arial Narrow"/>
                <a:cs typeface="Arial Narrow"/>
                <a:sym typeface="Arial Narrow"/>
              </a:rPr>
              <a:t>RMSE diff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548135"/>
                </a:solidFill>
                <a:latin typeface="Arial Narrow"/>
                <a:ea typeface="Arial Narrow"/>
                <a:cs typeface="Arial Narrow"/>
                <a:sym typeface="Arial Narrow"/>
              </a:rPr>
              <a:t>-0.03%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4011454" y="3773477"/>
            <a:ext cx="15119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CC6600"/>
                </a:solidFill>
                <a:latin typeface="Arial Narrow"/>
                <a:ea typeface="Arial Narrow"/>
                <a:cs typeface="Arial Narrow"/>
                <a:sym typeface="Arial Narrow"/>
              </a:rPr>
              <a:t>Mean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CC6600"/>
                </a:solidFill>
                <a:latin typeface="Arial Narrow"/>
                <a:ea typeface="Arial Narrow"/>
                <a:cs typeface="Arial Narrow"/>
                <a:sym typeface="Arial Narrow"/>
              </a:rPr>
              <a:t>Rel. hum.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CC6600"/>
                </a:solidFill>
                <a:latin typeface="Arial Narrow"/>
                <a:ea typeface="Arial Narrow"/>
                <a:cs typeface="Arial Narrow"/>
                <a:sym typeface="Arial Narrow"/>
              </a:rPr>
              <a:t>RMSE diff +0.82%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2102219" y="2900190"/>
            <a:ext cx="982961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48135"/>
                </a:solidFill>
                <a:latin typeface="Arial Black"/>
                <a:ea typeface="Arial Black"/>
                <a:cs typeface="Arial Black"/>
                <a:sym typeface="Arial Black"/>
              </a:rPr>
              <a:t>08z init</a:t>
            </a:r>
            <a:endParaRPr b="1" sz="1400">
              <a:solidFill>
                <a:srgbClr val="54813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48135"/>
                </a:solidFill>
                <a:latin typeface="Arial Black"/>
                <a:ea typeface="Arial Black"/>
                <a:cs typeface="Arial Black"/>
                <a:sym typeface="Arial Black"/>
              </a:rPr>
              <a:t>+6h fcst</a:t>
            </a:r>
            <a:endParaRPr b="1" sz="1400">
              <a:solidFill>
                <a:srgbClr val="54813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7" name="Google Shape;277;p15"/>
          <p:cNvSpPr/>
          <p:nvPr/>
        </p:nvSpPr>
        <p:spPr>
          <a:xfrm flipH="1" rot="10800000">
            <a:off x="6811025" y="5515207"/>
            <a:ext cx="813586" cy="389081"/>
          </a:xfrm>
          <a:prstGeom prst="ellipse">
            <a:avLst/>
          </a:prstGeom>
          <a:noFill/>
          <a:ln cap="flat" cmpd="sng" w="31750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 flipH="1" rot="10800000">
            <a:off x="9521657" y="5285816"/>
            <a:ext cx="813586" cy="389081"/>
          </a:xfrm>
          <a:prstGeom prst="ellipse">
            <a:avLst/>
          </a:prstGeom>
          <a:noFill/>
          <a:ln cap="flat" cmpd="sng" w="31750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984294" y="24867"/>
            <a:ext cx="6163267" cy="22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3711387" y="6382635"/>
            <a:ext cx="17860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C6600"/>
                </a:solidFill>
                <a:latin typeface="Arial Narrow"/>
                <a:ea typeface="Arial Narrow"/>
                <a:cs typeface="Arial Narrow"/>
                <a:sym typeface="Arial Narrow"/>
              </a:rPr>
              <a:t>Obs denial 🡺 degrade</a:t>
            </a:r>
            <a:endParaRPr b="1" sz="1400">
              <a:solidFill>
                <a:srgbClr val="CC6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2019923" y="6383477"/>
            <a:ext cx="17876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48135"/>
                </a:solidFill>
                <a:latin typeface="Arial Narrow"/>
                <a:ea typeface="Arial Narrow"/>
                <a:cs typeface="Arial Narrow"/>
                <a:sym typeface="Arial Narrow"/>
              </a:rPr>
              <a:t>Obs denial 🡺 Improve</a:t>
            </a:r>
            <a:endParaRPr b="1" sz="1400">
              <a:solidFill>
                <a:srgbClr val="54813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82" name="Google Shape;282;p15"/>
          <p:cNvGrpSpPr/>
          <p:nvPr/>
        </p:nvGrpSpPr>
        <p:grpSpPr>
          <a:xfrm>
            <a:off x="6083731" y="300011"/>
            <a:ext cx="716536" cy="215444"/>
            <a:chOff x="463555" y="2575344"/>
            <a:chExt cx="553693" cy="185333"/>
          </a:xfrm>
        </p:grpSpPr>
        <p:sp>
          <p:nvSpPr>
            <p:cNvPr id="283" name="Google Shape;283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Mta amsu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15"/>
          <p:cNvGrpSpPr/>
          <p:nvPr/>
        </p:nvGrpSpPr>
        <p:grpSpPr>
          <a:xfrm>
            <a:off x="6741423" y="290439"/>
            <a:ext cx="716536" cy="215444"/>
            <a:chOff x="463555" y="2575344"/>
            <a:chExt cx="553693" cy="185333"/>
          </a:xfrm>
        </p:grpSpPr>
        <p:sp>
          <p:nvSpPr>
            <p:cNvPr id="286" name="Google Shape;286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Mtb amsu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>
            <a:off x="9438195" y="584069"/>
            <a:ext cx="716536" cy="215444"/>
            <a:chOff x="463555" y="2575344"/>
            <a:chExt cx="553693" cy="185333"/>
          </a:xfrm>
        </p:grpSpPr>
        <p:sp>
          <p:nvSpPr>
            <p:cNvPr id="289" name="Google Shape;289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f17 ssmis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5"/>
          <p:cNvGrpSpPr/>
          <p:nvPr/>
        </p:nvGrpSpPr>
        <p:grpSpPr>
          <a:xfrm>
            <a:off x="7401069" y="302223"/>
            <a:ext cx="716536" cy="215444"/>
            <a:chOff x="463555" y="2575344"/>
            <a:chExt cx="553693" cy="185333"/>
          </a:xfrm>
        </p:grpSpPr>
        <p:sp>
          <p:nvSpPr>
            <p:cNvPr id="292" name="Google Shape;292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Aqua amsu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15"/>
          <p:cNvGrpSpPr/>
          <p:nvPr/>
        </p:nvGrpSpPr>
        <p:grpSpPr>
          <a:xfrm>
            <a:off x="8082884" y="304799"/>
            <a:ext cx="593191" cy="220291"/>
            <a:chOff x="463555" y="2575344"/>
            <a:chExt cx="593191" cy="220291"/>
          </a:xfrm>
        </p:grpSpPr>
        <p:sp>
          <p:nvSpPr>
            <p:cNvPr id="295" name="Google Shape;295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5"/>
            <p:cNvSpPr txBox="1"/>
            <p:nvPr/>
          </p:nvSpPr>
          <p:spPr>
            <a:xfrm>
              <a:off x="463555" y="2575344"/>
              <a:ext cx="593191" cy="220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Mta mhs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15"/>
          <p:cNvGrpSpPr/>
          <p:nvPr/>
        </p:nvGrpSpPr>
        <p:grpSpPr>
          <a:xfrm>
            <a:off x="8757243" y="301934"/>
            <a:ext cx="593191" cy="220291"/>
            <a:chOff x="463555" y="2575344"/>
            <a:chExt cx="593191" cy="220291"/>
          </a:xfrm>
        </p:grpSpPr>
        <p:sp>
          <p:nvSpPr>
            <p:cNvPr id="298" name="Google Shape;298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5"/>
            <p:cNvSpPr txBox="1"/>
            <p:nvPr/>
          </p:nvSpPr>
          <p:spPr>
            <a:xfrm>
              <a:off x="463555" y="2575344"/>
              <a:ext cx="593191" cy="220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Mtb mhs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5"/>
          <p:cNvGrpSpPr/>
          <p:nvPr/>
        </p:nvGrpSpPr>
        <p:grpSpPr>
          <a:xfrm>
            <a:off x="9418740" y="290958"/>
            <a:ext cx="716536" cy="215444"/>
            <a:chOff x="463555" y="2575344"/>
            <a:chExt cx="553693" cy="185333"/>
          </a:xfrm>
        </p:grpSpPr>
        <p:sp>
          <p:nvSpPr>
            <p:cNvPr id="301" name="Google Shape;301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Mta iasi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15"/>
          <p:cNvGrpSpPr/>
          <p:nvPr/>
        </p:nvGrpSpPr>
        <p:grpSpPr>
          <a:xfrm>
            <a:off x="10108545" y="296487"/>
            <a:ext cx="716536" cy="215444"/>
            <a:chOff x="463555" y="2575344"/>
            <a:chExt cx="553693" cy="185333"/>
          </a:xfrm>
        </p:grpSpPr>
        <p:sp>
          <p:nvSpPr>
            <p:cNvPr id="304" name="Google Shape;304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Mtb iasi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5"/>
          <p:cNvGrpSpPr/>
          <p:nvPr/>
        </p:nvGrpSpPr>
        <p:grpSpPr>
          <a:xfrm>
            <a:off x="6089923" y="597163"/>
            <a:ext cx="716536" cy="215444"/>
            <a:chOff x="463555" y="2575344"/>
            <a:chExt cx="553693" cy="185333"/>
          </a:xfrm>
        </p:grpSpPr>
        <p:sp>
          <p:nvSpPr>
            <p:cNvPr id="307" name="Google Shape;307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NPP atms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5"/>
          <p:cNvGrpSpPr/>
          <p:nvPr/>
        </p:nvGrpSpPr>
        <p:grpSpPr>
          <a:xfrm>
            <a:off x="6744728" y="601175"/>
            <a:ext cx="716536" cy="215444"/>
            <a:chOff x="463555" y="2575344"/>
            <a:chExt cx="553693" cy="185333"/>
          </a:xfrm>
        </p:grpSpPr>
        <p:sp>
          <p:nvSpPr>
            <p:cNvPr id="310" name="Google Shape;310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N20 atms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5"/>
          <p:cNvGrpSpPr/>
          <p:nvPr/>
        </p:nvGrpSpPr>
        <p:grpSpPr>
          <a:xfrm>
            <a:off x="7411096" y="595792"/>
            <a:ext cx="716536" cy="215444"/>
            <a:chOff x="463555" y="2575344"/>
            <a:chExt cx="553693" cy="185333"/>
          </a:xfrm>
        </p:grpSpPr>
        <p:sp>
          <p:nvSpPr>
            <p:cNvPr id="313" name="Google Shape;313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NPP cris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5"/>
          <p:cNvGrpSpPr/>
          <p:nvPr/>
        </p:nvGrpSpPr>
        <p:grpSpPr>
          <a:xfrm>
            <a:off x="8080081" y="588743"/>
            <a:ext cx="716536" cy="215444"/>
            <a:chOff x="463555" y="2575344"/>
            <a:chExt cx="553693" cy="185333"/>
          </a:xfrm>
        </p:grpSpPr>
        <p:sp>
          <p:nvSpPr>
            <p:cNvPr id="316" name="Google Shape;316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N20 cris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5"/>
          <p:cNvGrpSpPr/>
          <p:nvPr/>
        </p:nvGrpSpPr>
        <p:grpSpPr>
          <a:xfrm>
            <a:off x="8759273" y="583360"/>
            <a:ext cx="716536" cy="215444"/>
            <a:chOff x="463555" y="2575344"/>
            <a:chExt cx="553693" cy="185333"/>
          </a:xfrm>
        </p:grpSpPr>
        <p:sp>
          <p:nvSpPr>
            <p:cNvPr id="319" name="Google Shape;319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Aqua airs</a:t>
              </a:r>
              <a:endParaRPr/>
            </a:p>
          </p:txBody>
        </p:sp>
      </p:grpSp>
      <p:grpSp>
        <p:nvGrpSpPr>
          <p:cNvPr id="321" name="Google Shape;321;p15"/>
          <p:cNvGrpSpPr/>
          <p:nvPr/>
        </p:nvGrpSpPr>
        <p:grpSpPr>
          <a:xfrm>
            <a:off x="10108545" y="601175"/>
            <a:ext cx="716536" cy="215444"/>
            <a:chOff x="463555" y="2575344"/>
            <a:chExt cx="553693" cy="185333"/>
          </a:xfrm>
        </p:grpSpPr>
        <p:sp>
          <p:nvSpPr>
            <p:cNvPr id="322" name="Google Shape;322;p15"/>
            <p:cNvSpPr/>
            <p:nvPr/>
          </p:nvSpPr>
          <p:spPr>
            <a:xfrm>
              <a:off x="514925" y="2635354"/>
              <a:ext cx="430297" cy="975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463555" y="2575344"/>
              <a:ext cx="553693" cy="185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G16 abi</a:t>
              </a:r>
              <a:endParaRPr b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5"/>
          <p:cNvSpPr txBox="1"/>
          <p:nvPr/>
        </p:nvSpPr>
        <p:spPr>
          <a:xfrm rot="-5400000">
            <a:off x="10653309" y="3531650"/>
            <a:ext cx="579005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POES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legacy</a:t>
            </a:r>
            <a:endParaRPr b="1" sz="1400">
              <a:solidFill>
                <a:srgbClr val="CC00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5" name="Google Shape;325;p15"/>
          <p:cNvSpPr txBox="1"/>
          <p:nvPr/>
        </p:nvSpPr>
        <p:spPr>
          <a:xfrm rot="-5400000">
            <a:off x="10285735" y="2339343"/>
            <a:ext cx="1306768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Other radiances</a:t>
            </a:r>
            <a:endParaRPr b="1" sz="1600">
              <a:solidFill>
                <a:srgbClr val="006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2170189" y="6565399"/>
            <a:ext cx="31107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(POES Legacy deny RMSE – CNTL RMSE)</a:t>
            </a:r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1841393" y="1506938"/>
            <a:ext cx="1784979" cy="153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Plot of difference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for fcst. RMSE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(calculated vs.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CNTL analysis)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for POES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legacy denial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forecast minus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CNTL forecast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700 mb RH</a:t>
            </a:r>
            <a:endParaRPr/>
          </a:p>
        </p:txBody>
      </p:sp>
      <p:sp>
        <p:nvSpPr>
          <p:cNvPr id="328" name="Google Shape;328;p15"/>
          <p:cNvSpPr/>
          <p:nvPr/>
        </p:nvSpPr>
        <p:spPr>
          <a:xfrm>
            <a:off x="2285244" y="4619696"/>
            <a:ext cx="982961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02z init</a:t>
            </a:r>
            <a:endParaRPr b="1" sz="1400">
              <a:solidFill>
                <a:srgbClr val="C55A1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+6h fcst</a:t>
            </a:r>
            <a:endParaRPr b="1" sz="1400">
              <a:solidFill>
                <a:srgbClr val="C55A1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61382" y="3307805"/>
            <a:ext cx="20531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diurnal variation for aircraft verification, larger for analysis verification (partial cycle?)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NRL Results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7787408" y="1316836"/>
            <a:ext cx="40855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Verification period: 04/30/2020 – 05/24/2020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" y="1647473"/>
            <a:ext cx="4632960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7"/>
          <p:cNvSpPr/>
          <p:nvPr/>
        </p:nvSpPr>
        <p:spPr>
          <a:xfrm>
            <a:off x="1739169" y="5884193"/>
            <a:ext cx="2038579" cy="43688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Denial worse</a:t>
            </a:r>
            <a:endParaRPr/>
          </a:p>
        </p:txBody>
      </p:sp>
      <p:sp>
        <p:nvSpPr>
          <p:cNvPr id="343" name="Google Shape;343;p17"/>
          <p:cNvSpPr txBox="1"/>
          <p:nvPr/>
        </p:nvSpPr>
        <p:spPr>
          <a:xfrm>
            <a:off x="1804374" y="1444274"/>
            <a:ext cx="1763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NPP ATMS</a:t>
            </a:r>
            <a:endParaRPr/>
          </a:p>
        </p:txBody>
      </p:sp>
      <p:grpSp>
        <p:nvGrpSpPr>
          <p:cNvPr id="344" name="Google Shape;344;p17"/>
          <p:cNvGrpSpPr/>
          <p:nvPr/>
        </p:nvGrpSpPr>
        <p:grpSpPr>
          <a:xfrm>
            <a:off x="4055171" y="1406099"/>
            <a:ext cx="4633915" cy="4954305"/>
            <a:chOff x="-84536" y="1045248"/>
            <a:chExt cx="3475436" cy="3715729"/>
          </a:xfrm>
        </p:grpSpPr>
        <p:pic>
          <p:nvPicPr>
            <p:cNvPr id="345" name="Google Shape;345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84536" y="1229914"/>
              <a:ext cx="3475436" cy="3475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17"/>
            <p:cNvSpPr/>
            <p:nvPr/>
          </p:nvSpPr>
          <p:spPr>
            <a:xfrm>
              <a:off x="1066800" y="4400550"/>
              <a:ext cx="1528934" cy="36042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Denial worse</a:t>
              </a:r>
              <a:endParaRPr/>
            </a:p>
          </p:txBody>
        </p:sp>
        <p:sp>
          <p:nvSpPr>
            <p:cNvPr id="347" name="Google Shape;347;p17"/>
            <p:cNvSpPr txBox="1"/>
            <p:nvPr/>
          </p:nvSpPr>
          <p:spPr>
            <a:xfrm>
              <a:off x="1107367" y="1045248"/>
              <a:ext cx="1066800" cy="346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NPP CrIS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17"/>
          <p:cNvSpPr/>
          <p:nvPr/>
        </p:nvSpPr>
        <p:spPr>
          <a:xfrm>
            <a:off x="8432800" y="2006601"/>
            <a:ext cx="3251200" cy="390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change in the standard deviation of the innovation due to denying POES legacy data.</a:t>
            </a:r>
            <a:endParaRPr/>
          </a:p>
          <a:p>
            <a:pPr indent="-245544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t/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Significantly worsen the standard deviations of the innovations for almost all channels of ATMS and CrIS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Fits to radiance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355" name="Google Shape;3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060" y="1364331"/>
            <a:ext cx="5174584" cy="517458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8"/>
          <p:cNvSpPr/>
          <p:nvPr/>
        </p:nvSpPr>
        <p:spPr>
          <a:xfrm>
            <a:off x="2125986" y="6375401"/>
            <a:ext cx="1531615" cy="4805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Denial worse</a:t>
            </a:r>
            <a:endParaRPr/>
          </a:p>
        </p:txBody>
      </p:sp>
      <p:sp>
        <p:nvSpPr>
          <p:cNvPr id="357" name="Google Shape;357;p18"/>
          <p:cNvSpPr/>
          <p:nvPr/>
        </p:nvSpPr>
        <p:spPr>
          <a:xfrm>
            <a:off x="4849491" y="6277993"/>
            <a:ext cx="1531615" cy="4805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Denial worse</a:t>
            </a: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2002792" y="2413000"/>
            <a:ext cx="943608" cy="9144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4542792" y="2768600"/>
            <a:ext cx="943608" cy="8636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2032000" y="4140199"/>
            <a:ext cx="943608" cy="8636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6502400" y="1596985"/>
            <a:ext cx="5689600" cy="4729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change in the standard deviation of the innovation for the fit to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radiosonde data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denying POES and DMSP legacy data.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 signal is not as strong as for ATMS or CrIS it does degrade for all variables.</a:t>
            </a:r>
            <a:endParaRPr/>
          </a:p>
          <a:p>
            <a:pPr indent="-2285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degradations:</a:t>
            </a:r>
            <a:endParaRPr/>
          </a:p>
          <a:p>
            <a:pPr indent="-380990" lvl="1" marL="9905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</a:pPr>
            <a:r>
              <a:rPr b="0" i="0" lang="en-US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between 500 and 200 hPa</a:t>
            </a:r>
            <a:endParaRPr b="0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990" lvl="1" marL="9905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</a:pPr>
            <a:r>
              <a:rPr b="0" i="0" lang="en-US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moisture between 700 and 500 hPa and some at 250 mb level</a:t>
            </a:r>
            <a:endParaRPr/>
          </a:p>
          <a:p>
            <a:pPr indent="-380990" lvl="1" marL="9905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</a:pPr>
            <a:r>
              <a:rPr b="0" i="0" lang="en-US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winds between 70mb and 10mb</a:t>
            </a:r>
            <a:endParaRPr/>
          </a:p>
        </p:txBody>
      </p:sp>
      <p:sp>
        <p:nvSpPr>
          <p:cNvPr id="362" name="Google Shape;362;p18"/>
          <p:cNvSpPr/>
          <p:nvPr/>
        </p:nvSpPr>
        <p:spPr>
          <a:xfrm>
            <a:off x="4622528" y="4140199"/>
            <a:ext cx="943608" cy="8636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Fits to radiosonde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40" y="2226881"/>
            <a:ext cx="6461759" cy="323087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70" name="Google Shape;370;p19"/>
          <p:cNvSpPr txBox="1"/>
          <p:nvPr/>
        </p:nvSpPr>
        <p:spPr>
          <a:xfrm>
            <a:off x="1635224" y="1845544"/>
            <a:ext cx="3860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Precipitable water</a:t>
            </a:r>
            <a:endParaRPr/>
          </a:p>
        </p:txBody>
      </p:sp>
      <p:sp>
        <p:nvSpPr>
          <p:cNvPr id="371" name="Google Shape;371;p19"/>
          <p:cNvSpPr txBox="1"/>
          <p:nvPr/>
        </p:nvSpPr>
        <p:spPr>
          <a:xfrm>
            <a:off x="685340" y="5987477"/>
            <a:ext cx="11054080" cy="7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ECMWF-verified, denying POES data shows significant degradations for global precip. Water and vector winds</a:t>
            </a:r>
            <a:endParaRPr/>
          </a:p>
        </p:txBody>
      </p:sp>
      <p:sp>
        <p:nvSpPr>
          <p:cNvPr id="372" name="Google Shape;372;p19"/>
          <p:cNvSpPr txBox="1"/>
          <p:nvPr/>
        </p:nvSpPr>
        <p:spPr>
          <a:xfrm>
            <a:off x="147719" y="2157057"/>
            <a:ext cx="5173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/>
          </a:p>
        </p:txBody>
      </p:sp>
      <p:sp>
        <p:nvSpPr>
          <p:cNvPr id="373" name="Google Shape;373;p19"/>
          <p:cNvSpPr/>
          <p:nvPr/>
        </p:nvSpPr>
        <p:spPr>
          <a:xfrm>
            <a:off x="2087420" y="2126676"/>
            <a:ext cx="437940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endParaRPr b="1"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4066001" y="2142463"/>
            <a:ext cx="449162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b="1"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9"/>
          <p:cNvSpPr/>
          <p:nvPr/>
        </p:nvSpPr>
        <p:spPr>
          <a:xfrm>
            <a:off x="6199444" y="1470909"/>
            <a:ext cx="40855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Verification period: 04/01/2020 – 05/27/2020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0476" y="2199171"/>
            <a:ext cx="6461759" cy="323087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9"/>
          <p:cNvSpPr txBox="1"/>
          <p:nvPr/>
        </p:nvSpPr>
        <p:spPr>
          <a:xfrm>
            <a:off x="7431581" y="1821877"/>
            <a:ext cx="325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winds</a:t>
            </a:r>
            <a:endParaRPr/>
          </a:p>
        </p:txBody>
      </p:sp>
      <p:sp>
        <p:nvSpPr>
          <p:cNvPr id="378" name="Google Shape;378;p19"/>
          <p:cNvSpPr txBox="1"/>
          <p:nvPr/>
        </p:nvSpPr>
        <p:spPr>
          <a:xfrm>
            <a:off x="5940794" y="2157057"/>
            <a:ext cx="5173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/>
          </a:p>
        </p:txBody>
      </p:sp>
      <p:sp>
        <p:nvSpPr>
          <p:cNvPr id="379" name="Google Shape;379;p19"/>
          <p:cNvSpPr/>
          <p:nvPr/>
        </p:nvSpPr>
        <p:spPr>
          <a:xfrm>
            <a:off x="7880495" y="2122707"/>
            <a:ext cx="437940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endParaRPr b="1"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9"/>
          <p:cNvSpPr/>
          <p:nvPr/>
        </p:nvSpPr>
        <p:spPr>
          <a:xfrm>
            <a:off x="9918161" y="2172623"/>
            <a:ext cx="449162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b="1"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9"/>
          <p:cNvSpPr txBox="1"/>
          <p:nvPr/>
        </p:nvSpPr>
        <p:spPr>
          <a:xfrm>
            <a:off x="55421" y="1517076"/>
            <a:ext cx="25932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panel: Impact (%)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Btm panel: significance(%)</a:t>
            </a:r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461820" y="5147466"/>
            <a:ext cx="1422401" cy="3162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 time</a:t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 rot="-5400000">
            <a:off x="-510681" y="4377667"/>
            <a:ext cx="1293092" cy="24551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endParaRPr/>
          </a:p>
        </p:txBody>
      </p:sp>
      <p:sp>
        <p:nvSpPr>
          <p:cNvPr id="384" name="Google Shape;384;p19"/>
          <p:cNvSpPr txBox="1"/>
          <p:nvPr/>
        </p:nvSpPr>
        <p:spPr>
          <a:xfrm>
            <a:off x="969820" y="5457761"/>
            <a:ext cx="110540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Impact: </a:t>
            </a:r>
            <a:r>
              <a:rPr b="1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green-&gt; deny experiment performs better than control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red-&gt; deny experiment performs worse than control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colors indicates at least 95% statistical significance for the impact</a:t>
            </a:r>
            <a:endParaRPr/>
          </a:p>
        </p:txBody>
      </p:sp>
      <p:sp>
        <p:nvSpPr>
          <p:cNvPr id="385" name="Google Shape;38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Verified vs ECMWF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4876" y="1821296"/>
            <a:ext cx="5264726" cy="42207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Background/Objectives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346362" y="1690688"/>
            <a:ext cx="65647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Potential for NESDIS to sunset observations from legacy platforms beyond their lifetime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 sz="2400">
                <a:solidFill>
                  <a:srgbClr val="0070C0"/>
                </a:solidFill>
              </a:rPr>
              <a:t>Does expected negative impact from loss of legacy observations outweigh the cost to maintain operations?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Or will new observing assets compensate for any negative impact? 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Four studies undertaken to investigate impacts on NWP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NESDIS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NRL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GMAO</a:t>
            </a:r>
            <a:endParaRPr sz="2000"/>
          </a:p>
        </p:txBody>
      </p:sp>
      <p:sp>
        <p:nvSpPr>
          <p:cNvPr id="98" name="Google Shape;98;p2"/>
          <p:cNvSpPr txBox="1"/>
          <p:nvPr/>
        </p:nvSpPr>
        <p:spPr>
          <a:xfrm>
            <a:off x="7596912" y="6172634"/>
            <a:ext cx="3620654" cy="3693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LORWG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NRL Summary</a:t>
            </a:r>
            <a:endParaRPr/>
          </a:p>
        </p:txBody>
      </p:sp>
      <p:sp>
        <p:nvSpPr>
          <p:cNvPr id="391" name="Google Shape;39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0990" lvl="0" marL="38099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n-US" sz="1867"/>
              <a:t>Denying POES legacy data leads to significant degradations in the five-day forecasts of several key model variables at nearly all the model levels.</a:t>
            </a:r>
            <a:endParaRPr/>
          </a:p>
          <a:p>
            <a:pPr indent="-380990" lvl="1" marL="9905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n-US" sz="1867"/>
              <a:t>When verified against ECMWF analysis, significant degradations for winds and precipitable water at nearly all the model levels during the five-day forecasts were seen. </a:t>
            </a:r>
            <a:endParaRPr/>
          </a:p>
          <a:p>
            <a:pPr indent="-380990" lvl="1" marL="9905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n-US" sz="1867"/>
              <a:t>When verified against global radiosondes, significant degradations for winds and temperature at all the vertical levels during the five-day forecasts were seen. </a:t>
            </a:r>
            <a:endParaRPr/>
          </a:p>
          <a:p>
            <a:pPr indent="-11004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/>
          </a:p>
          <a:p>
            <a:pPr indent="-380990" lvl="0" marL="38099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n-US" sz="1867"/>
              <a:t>Anomaly correlations for geop. heights at all the model levels have little change in NH, but have very noticeable drops in SH because of the removal of POES data.</a:t>
            </a:r>
            <a:endParaRPr/>
          </a:p>
          <a:p>
            <a:pPr indent="-262435" lvl="0" marL="38099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/>
          </a:p>
          <a:p>
            <a:pPr indent="-380990" lvl="0" marL="38099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n-US" sz="1867"/>
              <a:t>The fit of background to the observations indicates worsening the standard deviations of the innovations for a number of existing sensors, particularly almost all the channels of ATMS, AMSUA, MHS and CrIS, as well as radiosondes. </a:t>
            </a:r>
            <a:endParaRPr sz="1867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GMAO Results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2"/>
          <p:cNvSpPr txBox="1"/>
          <p:nvPr>
            <p:ph type="title"/>
          </p:nvPr>
        </p:nvSpPr>
        <p:spPr>
          <a:xfrm>
            <a:off x="838200" y="365126"/>
            <a:ext cx="10515600" cy="782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GEOS-5 Verification </a:t>
            </a:r>
            <a:br>
              <a:rPr lang="en-US"/>
            </a:br>
            <a:r>
              <a:rPr lang="en-US"/>
              <a:t>March 20</a:t>
            </a:r>
            <a:endParaRPr/>
          </a:p>
        </p:txBody>
      </p:sp>
      <p:sp>
        <p:nvSpPr>
          <p:cNvPr id="402" name="Google Shape;402;p22"/>
          <p:cNvSpPr/>
          <p:nvPr/>
        </p:nvSpPr>
        <p:spPr>
          <a:xfrm>
            <a:off x="3930681" y="1898072"/>
            <a:ext cx="3962489" cy="4857567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Google Shape;403;p22"/>
          <p:cNvSpPr/>
          <p:nvPr/>
        </p:nvSpPr>
        <p:spPr>
          <a:xfrm>
            <a:off x="8074902" y="1898072"/>
            <a:ext cx="3960661" cy="4855113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22"/>
          <p:cNvSpPr txBox="1"/>
          <p:nvPr/>
        </p:nvSpPr>
        <p:spPr>
          <a:xfrm>
            <a:off x="640880" y="1502688"/>
            <a:ext cx="3289801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 cards comparing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ERA5-verified (left)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RAOB-verified (right) for 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5-day forecasts from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and Data Denial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 (no POES).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ERA5-verified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results show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deterioration in RMS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COR in most variables,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levels and regions, esp. 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about 3 days into fcst.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RAOB-verified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results show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deterioration where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RAOBs are plenty – NHE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esp. up to 3 days into fcst;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confirming std-dev comps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 earlier.</a:t>
            </a:r>
            <a:endParaRPr/>
          </a:p>
        </p:txBody>
      </p:sp>
      <p:sp>
        <p:nvSpPr>
          <p:cNvPr id="405" name="Google Shape;405;p22"/>
          <p:cNvSpPr txBox="1"/>
          <p:nvPr/>
        </p:nvSpPr>
        <p:spPr>
          <a:xfrm>
            <a:off x="3930681" y="1542698"/>
            <a:ext cx="3962489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ERA5 Verified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 txBox="1"/>
          <p:nvPr/>
        </p:nvSpPr>
        <p:spPr>
          <a:xfrm>
            <a:off x="8073074" y="1542698"/>
            <a:ext cx="3962489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Radiosonde Verified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3"/>
          <p:cNvPicPr preferRelativeResize="0"/>
          <p:nvPr/>
        </p:nvPicPr>
        <p:blipFill rotWithShape="1">
          <a:blip r:embed="rId3">
            <a:alphaModFix/>
          </a:blip>
          <a:srcRect b="0" l="0" r="18878" t="0"/>
          <a:stretch/>
        </p:blipFill>
        <p:spPr>
          <a:xfrm>
            <a:off x="-1231" y="1485703"/>
            <a:ext cx="3755810" cy="355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3"/>
          <p:cNvPicPr preferRelativeResize="0"/>
          <p:nvPr/>
        </p:nvPicPr>
        <p:blipFill rotWithShape="1">
          <a:blip r:embed="rId4">
            <a:alphaModFix/>
          </a:blip>
          <a:srcRect b="0" l="14615" r="19178" t="0"/>
          <a:stretch/>
        </p:blipFill>
        <p:spPr>
          <a:xfrm>
            <a:off x="3808265" y="1485703"/>
            <a:ext cx="3065319" cy="355408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Fits to radiance</a:t>
            </a:r>
            <a:endParaRPr/>
          </a:p>
        </p:txBody>
      </p:sp>
      <p:pic>
        <p:nvPicPr>
          <p:cNvPr id="414" name="Google Shape;414;p23"/>
          <p:cNvPicPr preferRelativeResize="0"/>
          <p:nvPr/>
        </p:nvPicPr>
        <p:blipFill rotWithShape="1">
          <a:blip r:embed="rId5">
            <a:alphaModFix/>
          </a:blip>
          <a:srcRect b="0" l="14690" r="18879" t="0"/>
          <a:stretch/>
        </p:blipFill>
        <p:spPr>
          <a:xfrm>
            <a:off x="6263765" y="3120539"/>
            <a:ext cx="3075710" cy="355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3"/>
          <p:cNvPicPr preferRelativeResize="0"/>
          <p:nvPr/>
        </p:nvPicPr>
        <p:blipFill rotWithShape="1">
          <a:blip r:embed="rId6">
            <a:alphaModFix/>
          </a:blip>
          <a:srcRect b="0" l="14989" r="18878" t="0"/>
          <a:stretch/>
        </p:blipFill>
        <p:spPr>
          <a:xfrm>
            <a:off x="9188595" y="3120539"/>
            <a:ext cx="3061856" cy="355408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3"/>
          <p:cNvSpPr/>
          <p:nvPr/>
        </p:nvSpPr>
        <p:spPr>
          <a:xfrm>
            <a:off x="1319645" y="1740774"/>
            <a:ext cx="8215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3"/>
          <p:cNvSpPr/>
          <p:nvPr/>
        </p:nvSpPr>
        <p:spPr>
          <a:xfrm>
            <a:off x="5462191" y="1925440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GPSRO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3"/>
          <p:cNvSpPr/>
          <p:nvPr/>
        </p:nvSpPr>
        <p:spPr>
          <a:xfrm>
            <a:off x="8094847" y="3622964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IASI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3"/>
          <p:cNvSpPr/>
          <p:nvPr/>
        </p:nvSpPr>
        <p:spPr>
          <a:xfrm>
            <a:off x="10719523" y="3579030"/>
            <a:ext cx="11977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CrIS-FSR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3"/>
          <p:cNvSpPr/>
          <p:nvPr/>
        </p:nvSpPr>
        <p:spPr>
          <a:xfrm>
            <a:off x="1319645" y="5211432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Above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All ATMS channels show significant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deterioration in data denial experiment in all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channels. GPSRO give mixed results;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hardly significant.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3"/>
          <p:cNvSpPr/>
          <p:nvPr/>
        </p:nvSpPr>
        <p:spPr>
          <a:xfrm>
            <a:off x="6950429" y="1925440"/>
            <a:ext cx="49668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Below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Data denial experiment seems to result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significant deterioration in assimilation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hyperspectral IASI and CrIS instruments.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48-h fits to radiosonde</a:t>
            </a:r>
            <a:endParaRPr/>
          </a:p>
        </p:txBody>
      </p:sp>
      <p:pic>
        <p:nvPicPr>
          <p:cNvPr id="427" name="Google Shape;427;p24"/>
          <p:cNvPicPr preferRelativeResize="0"/>
          <p:nvPr/>
        </p:nvPicPr>
        <p:blipFill rotWithShape="1">
          <a:blip r:embed="rId3">
            <a:alphaModFix/>
          </a:blip>
          <a:srcRect b="0" l="0" r="16836" t="0"/>
          <a:stretch/>
        </p:blipFill>
        <p:spPr>
          <a:xfrm>
            <a:off x="8050714" y="2053731"/>
            <a:ext cx="3850335" cy="355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4"/>
          <p:cNvPicPr preferRelativeResize="0"/>
          <p:nvPr/>
        </p:nvPicPr>
        <p:blipFill rotWithShape="1">
          <a:blip r:embed="rId4">
            <a:alphaModFix/>
          </a:blip>
          <a:srcRect b="0" l="0" r="16784" t="0"/>
          <a:stretch/>
        </p:blipFill>
        <p:spPr>
          <a:xfrm>
            <a:off x="400550" y="2053731"/>
            <a:ext cx="3852792" cy="355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4"/>
          <p:cNvPicPr preferRelativeResize="0"/>
          <p:nvPr/>
        </p:nvPicPr>
        <p:blipFill rotWithShape="1">
          <a:blip r:embed="rId5">
            <a:alphaModFix/>
          </a:blip>
          <a:srcRect b="0" l="0" r="17981" t="0"/>
          <a:stretch/>
        </p:blipFill>
        <p:spPr>
          <a:xfrm>
            <a:off x="4253342" y="2053731"/>
            <a:ext cx="3797373" cy="3554083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4"/>
          <p:cNvSpPr txBox="1"/>
          <p:nvPr/>
        </p:nvSpPr>
        <p:spPr>
          <a:xfrm>
            <a:off x="1436863" y="1641377"/>
            <a:ext cx="2428555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4"/>
          <p:cNvSpPr txBox="1"/>
          <p:nvPr/>
        </p:nvSpPr>
        <p:spPr>
          <a:xfrm>
            <a:off x="9111338" y="1641375"/>
            <a:ext cx="2428555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Vapor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4"/>
          <p:cNvSpPr txBox="1"/>
          <p:nvPr/>
        </p:nvSpPr>
        <p:spPr>
          <a:xfrm>
            <a:off x="5289655" y="1641376"/>
            <a:ext cx="2428555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U-Wind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4"/>
          <p:cNvSpPr txBox="1"/>
          <p:nvPr/>
        </p:nvSpPr>
        <p:spPr>
          <a:xfrm>
            <a:off x="838200" y="5821222"/>
            <a:ext cx="11054080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fit to radiosonde observations shows deterioration up to 48 hours forecast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FSOI</a:t>
            </a:r>
            <a:endParaRPr/>
          </a:p>
        </p:txBody>
      </p:sp>
      <p:pic>
        <p:nvPicPr>
          <p:cNvPr id="439" name="Google Shape;4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218" y="1496724"/>
            <a:ext cx="6573982" cy="49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0533" y="2521611"/>
            <a:ext cx="5004267" cy="37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GMAO Summary</a:t>
            </a:r>
            <a:endParaRPr/>
          </a:p>
        </p:txBody>
      </p:sp>
      <p:sp>
        <p:nvSpPr>
          <p:cNvPr id="446" name="Google Shape;446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Forecast skill score shows: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CTL evaluation suggests dramatic deterioration in predictive skills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Evaluation against independent analyses suggest data denial EXP to have significant drop in early to mid-period of 5-day forecast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Deterioration of fits to observations significant up to 48-h forecast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O-B deterioration in range of 0.5% - 2% for most instruments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Overall Summary</a:t>
            </a:r>
            <a:endParaRPr/>
          </a:p>
        </p:txBody>
      </p:sp>
      <p:sp>
        <p:nvSpPr>
          <p:cNvPr id="452" name="Google Shape;452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regional and global data denials show significant degradation in various forecast parameters verified against several referenes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some cases it is demonstrated that other components of the satellite GOS can partially compensate for loss of legacy POES, but significant negative impacts remain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Addition of COSMIC-2 may help compensate for loss of POES data in some regions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Continued efforts are ongoing (diurnal variation, TC impacts)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/>
          <p:nvPr>
            <p:ph type="title"/>
          </p:nvPr>
        </p:nvSpPr>
        <p:spPr>
          <a:xfrm>
            <a:off x="1219200" y="762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</a:pPr>
            <a:r>
              <a:rPr lang="en-US" sz="4267"/>
              <a:t>Verification against Global Radiosonde</a:t>
            </a:r>
            <a:endParaRPr/>
          </a:p>
        </p:txBody>
      </p:sp>
      <p:sp>
        <p:nvSpPr>
          <p:cNvPr id="463" name="Google Shape;46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64" name="Google Shape;46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640" y="1588532"/>
            <a:ext cx="3291840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2800" y="1600200"/>
            <a:ext cx="3291840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6400" y="1600200"/>
            <a:ext cx="3291840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40800" y="1579880"/>
            <a:ext cx="3291840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9"/>
          <p:cNvSpPr txBox="1"/>
          <p:nvPr/>
        </p:nvSpPr>
        <p:spPr>
          <a:xfrm>
            <a:off x="-304800" y="1412558"/>
            <a:ext cx="3860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Geopotential height</a:t>
            </a:r>
            <a:endParaRPr/>
          </a:p>
        </p:txBody>
      </p:sp>
      <p:sp>
        <p:nvSpPr>
          <p:cNvPr id="469" name="Google Shape;469;p29"/>
          <p:cNvSpPr txBox="1"/>
          <p:nvPr/>
        </p:nvSpPr>
        <p:spPr>
          <a:xfrm>
            <a:off x="2844800" y="1412558"/>
            <a:ext cx="325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winds</a:t>
            </a:r>
            <a:endParaRPr/>
          </a:p>
        </p:txBody>
      </p:sp>
      <p:sp>
        <p:nvSpPr>
          <p:cNvPr id="470" name="Google Shape;470;p29"/>
          <p:cNvSpPr txBox="1"/>
          <p:nvPr/>
        </p:nvSpPr>
        <p:spPr>
          <a:xfrm>
            <a:off x="9666443" y="1412558"/>
            <a:ext cx="16373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</a:t>
            </a:r>
            <a:endParaRPr/>
          </a:p>
        </p:txBody>
      </p:sp>
      <p:sp>
        <p:nvSpPr>
          <p:cNvPr id="471" name="Google Shape;471;p29"/>
          <p:cNvSpPr txBox="1"/>
          <p:nvPr/>
        </p:nvSpPr>
        <p:spPr>
          <a:xfrm>
            <a:off x="5831840" y="1412558"/>
            <a:ext cx="325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/>
          </a:p>
        </p:txBody>
      </p:sp>
      <p:sp>
        <p:nvSpPr>
          <p:cNvPr id="472" name="Google Shape;472;p29"/>
          <p:cNvSpPr/>
          <p:nvPr/>
        </p:nvSpPr>
        <p:spPr>
          <a:xfrm>
            <a:off x="8128000" y="1236822"/>
            <a:ext cx="40855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Verification period: 04/01/2020 – 05/27/2020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Caveats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Not all control runs and data denials are identical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common denominator is denial of NOAA-15, 18, 19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Does not take into account satellite drift in 2022 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Does not take into account new satellites which could offset negative impacts aside from GMAO COSMIC-2 study (MTG, Metop-SG, J2, AMSR3)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Studies limited to NWP impacts. No consideration for: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situational awareness product use from NCEP centers, NWS WFOs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climate data records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/>
          <p:nvPr/>
        </p:nvSpPr>
        <p:spPr>
          <a:xfrm>
            <a:off x="418289" y="204281"/>
            <a:ext cx="1169982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Dieoff curve  Anomaly Correlation for  HGT 500 hPa for NH and SH and their histograms for forecast day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PBO  with respect to Control verified against ECMWF analysis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30"/>
          <p:cNvPicPr preferRelativeResize="0"/>
          <p:nvPr/>
        </p:nvPicPr>
        <p:blipFill rotWithShape="1">
          <a:blip r:embed="rId3">
            <a:alphaModFix/>
          </a:blip>
          <a:srcRect b="50033" l="48114" r="0" t="0"/>
          <a:stretch/>
        </p:blipFill>
        <p:spPr>
          <a:xfrm>
            <a:off x="1311561" y="902724"/>
            <a:ext cx="4174838" cy="359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0"/>
          <p:cNvPicPr preferRelativeResize="0"/>
          <p:nvPr/>
        </p:nvPicPr>
        <p:blipFill rotWithShape="1">
          <a:blip r:embed="rId4">
            <a:alphaModFix/>
          </a:blip>
          <a:srcRect b="49495" l="48787" r="0" t="0"/>
          <a:stretch/>
        </p:blipFill>
        <p:spPr>
          <a:xfrm>
            <a:off x="6150435" y="902724"/>
            <a:ext cx="4212764" cy="359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0"/>
          <p:cNvPicPr preferRelativeResize="0"/>
          <p:nvPr/>
        </p:nvPicPr>
        <p:blipFill rotWithShape="1">
          <a:blip r:embed="rId5">
            <a:alphaModFix/>
          </a:blip>
          <a:srcRect b="37777" l="0" r="0" t="0"/>
          <a:stretch/>
        </p:blipFill>
        <p:spPr>
          <a:xfrm>
            <a:off x="6446982" y="4266019"/>
            <a:ext cx="3916217" cy="244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0"/>
          <p:cNvPicPr preferRelativeResize="0"/>
          <p:nvPr/>
        </p:nvPicPr>
        <p:blipFill rotWithShape="1">
          <a:blip r:embed="rId6">
            <a:alphaModFix/>
          </a:blip>
          <a:srcRect b="38047" l="0" r="0" t="0"/>
          <a:stretch/>
        </p:blipFill>
        <p:spPr>
          <a:xfrm>
            <a:off x="1429326" y="4266019"/>
            <a:ext cx="4057073" cy="251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075" y="1204813"/>
            <a:ext cx="5301980" cy="530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5689" y="1262368"/>
            <a:ext cx="5186869" cy="518686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1"/>
          <p:cNvSpPr txBox="1"/>
          <p:nvPr/>
        </p:nvSpPr>
        <p:spPr>
          <a:xfrm>
            <a:off x="436762" y="278172"/>
            <a:ext cx="9363019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Dieoff Curve: RMS for Wind at  200 and 850 hPa for Tropics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PBO  with respect to Control verified against ECMWF analysis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17" y="1433629"/>
            <a:ext cx="4061906" cy="406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1181" y="1433629"/>
            <a:ext cx="3953474" cy="395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8523" y="1433630"/>
            <a:ext cx="3982658" cy="398265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2"/>
          <p:cNvSpPr txBox="1"/>
          <p:nvPr/>
        </p:nvSpPr>
        <p:spPr>
          <a:xfrm>
            <a:off x="418289" y="204281"/>
            <a:ext cx="9363019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Dieoff Curves: RMS for RH at 200, 500, and 850 hPa Global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PBO  with respect to Control verified against ECMWF analysis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33"/>
          <p:cNvPicPr preferRelativeResize="0"/>
          <p:nvPr/>
        </p:nvPicPr>
        <p:blipFill rotWithShape="1">
          <a:blip r:embed="rId3">
            <a:alphaModFix/>
          </a:blip>
          <a:srcRect b="62508" l="0" r="76631" t="0"/>
          <a:stretch/>
        </p:blipFill>
        <p:spPr>
          <a:xfrm>
            <a:off x="4994744" y="933854"/>
            <a:ext cx="1719296" cy="230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3"/>
          <p:cNvPicPr preferRelativeResize="0"/>
          <p:nvPr/>
        </p:nvPicPr>
        <p:blipFill rotWithShape="1">
          <a:blip r:embed="rId4">
            <a:alphaModFix/>
          </a:blip>
          <a:srcRect b="0" l="23260" r="0" t="0"/>
          <a:stretch/>
        </p:blipFill>
        <p:spPr>
          <a:xfrm>
            <a:off x="126066" y="933854"/>
            <a:ext cx="4754577" cy="54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3"/>
          <p:cNvSpPr/>
          <p:nvPr/>
        </p:nvSpPr>
        <p:spPr>
          <a:xfrm>
            <a:off x="7101191" y="685363"/>
            <a:ext cx="4803401" cy="23083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Normalized (MinMax) for the two experiments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one month for: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AC,RMSE,MAE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0h,24h,48h,72h,96h,120h,144h,168h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NHX,SHX,Tropics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HGT,T,Wind,RH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Levels: 250,500,700,850,1000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4" name="Google Shape;50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8141" y="3081236"/>
            <a:ext cx="5349499" cy="377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05" y="1332473"/>
            <a:ext cx="6290601" cy="523484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34"/>
          <p:cNvSpPr txBox="1"/>
          <p:nvPr/>
        </p:nvSpPr>
        <p:spPr>
          <a:xfrm>
            <a:off x="690664" y="252919"/>
            <a:ext cx="8900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score: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Averaged HGT, T, RH, Wind at 250, 500, 850 for NH, TRO, and 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 (MinMax) at each forecast lead time separately for each experiment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822" y="1196502"/>
            <a:ext cx="4949988" cy="533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1174" y="1254993"/>
            <a:ext cx="4760068" cy="51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5"/>
          <p:cNvSpPr txBox="1"/>
          <p:nvPr/>
        </p:nvSpPr>
        <p:spPr>
          <a:xfrm>
            <a:off x="775855" y="249382"/>
            <a:ext cx="95688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 Dieoff curves verified against Radiosonde obs.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HGT at 500 hPa for NH and SH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822" y="1196502"/>
            <a:ext cx="4949988" cy="533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1174" y="1254993"/>
            <a:ext cx="4760067" cy="51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6"/>
          <p:cNvSpPr txBox="1"/>
          <p:nvPr/>
        </p:nvSpPr>
        <p:spPr>
          <a:xfrm>
            <a:off x="775855" y="249382"/>
            <a:ext cx="95688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 Dieoff curves verified against Radiosonde obs.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at 500 hPa for NH and SH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822" y="1196502"/>
            <a:ext cx="4949987" cy="533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1174" y="1254993"/>
            <a:ext cx="4760067" cy="51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7"/>
          <p:cNvSpPr txBox="1"/>
          <p:nvPr/>
        </p:nvSpPr>
        <p:spPr>
          <a:xfrm>
            <a:off x="775855" y="249382"/>
            <a:ext cx="95688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 Dieoff curves verified against Radiosonde obs.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Humidity at 300 and 850 hPa global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822" y="1196502"/>
            <a:ext cx="4949987" cy="533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1174" y="1254993"/>
            <a:ext cx="4760067" cy="51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8"/>
          <p:cNvSpPr txBox="1"/>
          <p:nvPr/>
        </p:nvSpPr>
        <p:spPr>
          <a:xfrm>
            <a:off x="775855" y="249382"/>
            <a:ext cx="95688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 Dieoff curves verified against Radiosonde obs.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at 200 and 850 hPa for Tropics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21" y="2502442"/>
            <a:ext cx="5340484" cy="40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7481" y="379379"/>
            <a:ext cx="4771416" cy="636188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9"/>
          <p:cNvSpPr txBox="1"/>
          <p:nvPr/>
        </p:nvSpPr>
        <p:spPr>
          <a:xfrm>
            <a:off x="535021" y="656470"/>
            <a:ext cx="4950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CONUS precip skill score for forecast hours: 12-36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OSE Configurations</a:t>
            </a:r>
            <a:endParaRPr/>
          </a:p>
        </p:txBody>
      </p:sp>
      <p:graphicFrame>
        <p:nvGraphicFramePr>
          <p:cNvPr id="110" name="Google Shape;110;p4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{54BE6374-1EA5-4B0D-BEB5-2F81033BF4CC}</a:tableStyleId>
              </a:tblPr>
              <a:tblGrid>
                <a:gridCol w="2103125"/>
                <a:gridCol w="2103125"/>
                <a:gridCol w="2103125"/>
                <a:gridCol w="2103125"/>
                <a:gridCol w="2103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NESDIS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OAR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NRL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GMAO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NWP System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FV3GFS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RAP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NAVGEM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GEOS-5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Resolution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C384 (25 km)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 km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T425 (31 km)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C360</a:t>
                      </a:r>
                      <a:r>
                        <a:rPr lang="en-US" sz="1800"/>
                        <a:t> (25 km)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Time period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8/2-9/30</a:t>
                      </a:r>
                      <a:r>
                        <a:rPr lang="en-US" sz="1800"/>
                        <a:t> 2019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5/1-5/31 2020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3/1-6/1 2020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2/7-6/5 2020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Verification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ECMWF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Obs + Self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Obs +</a:t>
                      </a:r>
                      <a:r>
                        <a:rPr lang="en-US" sz="1800"/>
                        <a:t> </a:t>
                      </a:r>
                      <a:r>
                        <a:rPr lang="en-US" sz="1800"/>
                        <a:t>Self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Obs + ERA5</a:t>
                      </a:r>
                      <a:r>
                        <a:rPr lang="en-US" sz="1800"/>
                        <a:t> + </a:t>
                      </a:r>
                      <a:r>
                        <a:rPr lang="en-US" sz="1800"/>
                        <a:t>Self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21" y="2502442"/>
            <a:ext cx="5340484" cy="40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7481" y="379379"/>
            <a:ext cx="4771416" cy="6361888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0"/>
          <p:cNvSpPr txBox="1"/>
          <p:nvPr/>
        </p:nvSpPr>
        <p:spPr>
          <a:xfrm>
            <a:off x="535021" y="656470"/>
            <a:ext cx="4950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CONUS precip skill score for forecast hours: 36-60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21" y="2502442"/>
            <a:ext cx="5340484" cy="40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7481" y="379379"/>
            <a:ext cx="4771416" cy="636188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1"/>
          <p:cNvSpPr txBox="1"/>
          <p:nvPr/>
        </p:nvSpPr>
        <p:spPr>
          <a:xfrm>
            <a:off x="535021" y="656470"/>
            <a:ext cx="4950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CONUS precip skill score for forecast hours: 60-84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116" y="1140893"/>
            <a:ext cx="4309352" cy="547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1314" y="1269653"/>
            <a:ext cx="5213741" cy="5344598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2"/>
          <p:cNvSpPr txBox="1"/>
          <p:nvPr/>
        </p:nvSpPr>
        <p:spPr>
          <a:xfrm>
            <a:off x="-807396" y="126459"/>
            <a:ext cx="46595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Dorian 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Forecasted on August 29th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2"/>
          <p:cNvSpPr txBox="1"/>
          <p:nvPr/>
        </p:nvSpPr>
        <p:spPr>
          <a:xfrm>
            <a:off x="4007796" y="126459"/>
            <a:ext cx="42412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Assessing impact on hurricane forecast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66" y="1109165"/>
            <a:ext cx="4117178" cy="553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6362" y="1109165"/>
            <a:ext cx="6139085" cy="54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43"/>
          <p:cNvSpPr txBox="1"/>
          <p:nvPr/>
        </p:nvSpPr>
        <p:spPr>
          <a:xfrm>
            <a:off x="-807396" y="126459"/>
            <a:ext cx="46595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Dorian 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Forecasted on August 30th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3"/>
          <p:cNvSpPr txBox="1"/>
          <p:nvPr/>
        </p:nvSpPr>
        <p:spPr>
          <a:xfrm>
            <a:off x="4105072" y="165370"/>
            <a:ext cx="42412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Assessing impact on hurricane forecast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 Runs</a:t>
            </a:r>
            <a:endParaRPr/>
          </a:p>
        </p:txBody>
      </p:sp>
      <p:graphicFrame>
        <p:nvGraphicFramePr>
          <p:cNvPr id="116" name="Google Shape;116;p5"/>
          <p:cNvGraphicFramePr/>
          <p:nvPr/>
        </p:nvGraphicFramePr>
        <p:xfrm>
          <a:off x="471221" y="17339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{54BE6374-1EA5-4B0D-BEB5-2F81033BF4CC}</a:tableStyleId>
              </a:tblPr>
              <a:tblGrid>
                <a:gridCol w="995450"/>
                <a:gridCol w="980700"/>
                <a:gridCol w="980700"/>
                <a:gridCol w="980700"/>
                <a:gridCol w="980700"/>
              </a:tblGrid>
              <a:tr h="270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CONTROL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Control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OAR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NRL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GMAO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28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AMV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HIMAWARI-8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18305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METEOSAT-11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9778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8224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10310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NOAA-15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NOAA-18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927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NOAA-19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NPP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GOES-16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139439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8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GOES-17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3640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AQUA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9636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 ascat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8116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 ascat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8182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GPS 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6430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Terra-SAR-X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4953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TanDEM-X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6723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METOP-C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KOMPSAT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COSMIC-1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 at cycle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COSMIC-2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" name="Google Shape;117;p5"/>
          <p:cNvGraphicFramePr/>
          <p:nvPr/>
        </p:nvGraphicFramePr>
        <p:xfrm>
          <a:off x="6094310" y="2345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{54BE6374-1EA5-4B0D-BEB5-2F81033BF4CC}</a:tableStyleId>
              </a:tblPr>
              <a:tblGrid>
                <a:gridCol w="737750"/>
                <a:gridCol w="717850"/>
                <a:gridCol w="1018475"/>
                <a:gridCol w="1018475"/>
                <a:gridCol w="1018475"/>
                <a:gridCol w="1018475"/>
              </a:tblGrid>
              <a:tr h="257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NESDIS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OAR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NRL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GMAO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257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Radiances</a:t>
                      </a:r>
                      <a:endParaRPr b="1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aqua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546788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3206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gpm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gmi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gcom-w1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amsr2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n15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45680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2468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75175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9441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mhs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22158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87071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8586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aqua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48138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2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f17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33987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2976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2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f18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2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f19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iasi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1135878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72807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90043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15136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mhs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7109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3126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m11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seviri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6549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54351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8480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mhs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24656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10227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iasi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1128484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115258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npp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150660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6764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153267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9748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npp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cris-fsr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524199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48776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cris-fsr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519509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49505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avhrr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9908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avhrr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9483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meghat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Saphir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3248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metop-c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metop-c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mhs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metop-c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iasi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snd/abi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(15)</a:t>
                      </a: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16169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(16)</a:t>
                      </a: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10450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8" name="Google Shape;118;p5"/>
          <p:cNvGraphicFramePr/>
          <p:nvPr/>
        </p:nvGraphicFramePr>
        <p:xfrm>
          <a:off x="4746010" y="10279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{0DBED94A-A587-4F53-A16B-0A605D00A549}</a:tableStyleId>
              </a:tblPr>
              <a:tblGrid>
                <a:gridCol w="1078300"/>
              </a:tblGrid>
              <a:tr h="22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Assimilated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</a:t>
                      </a: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Assimilated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Denials</a:t>
            </a:r>
            <a:endParaRPr/>
          </a:p>
        </p:txBody>
      </p:sp>
      <p:graphicFrame>
        <p:nvGraphicFramePr>
          <p:cNvPr id="124" name="Google Shape;124;p6"/>
          <p:cNvGraphicFramePr/>
          <p:nvPr/>
        </p:nvGraphicFramePr>
        <p:xfrm>
          <a:off x="471221" y="17339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{54BE6374-1EA5-4B0D-BEB5-2F81033BF4CC}</a:tableStyleId>
              </a:tblPr>
              <a:tblGrid>
                <a:gridCol w="995450"/>
                <a:gridCol w="980700"/>
                <a:gridCol w="980700"/>
                <a:gridCol w="980700"/>
                <a:gridCol w="980700"/>
              </a:tblGrid>
              <a:tr h="270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CONTROL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Control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OAR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NRL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GMAO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28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AMV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HIMAWARI-8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18305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METEOSAT-11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9778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8224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10310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NOAA-15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NOAA-18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NOAA-19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NPP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GOES-16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139439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8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GOES-17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AQUA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 ascat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8116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 ascat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8182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GPS 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6430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Terra-SAR-X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4953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TanDEM-X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6723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METOP-C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KOMPSAT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COSMIC-1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 at cycle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1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COSMIC-2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" name="Google Shape;125;p6"/>
          <p:cNvGraphicFramePr/>
          <p:nvPr/>
        </p:nvGraphicFramePr>
        <p:xfrm>
          <a:off x="6094310" y="2345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{54BE6374-1EA5-4B0D-BEB5-2F81033BF4CC}</a:tableStyleId>
              </a:tblPr>
              <a:tblGrid>
                <a:gridCol w="737750"/>
                <a:gridCol w="717850"/>
                <a:gridCol w="1018475"/>
                <a:gridCol w="1018475"/>
                <a:gridCol w="1018475"/>
                <a:gridCol w="1018475"/>
              </a:tblGrid>
              <a:tr h="257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NESDIS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OAR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NRL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GMAO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257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Radiances</a:t>
                      </a:r>
                      <a:endParaRPr b="1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aqua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3158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gpm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gmi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gcom-w1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amsr2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n15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mhs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22158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87071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8408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aqua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2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f17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2968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2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f18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20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f19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iasi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1135878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72809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mhs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m11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seviri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6549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54351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8480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mhs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24656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10055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metop-b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iasi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1128484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115109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npp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150660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6719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153267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9688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npp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cris-fsr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524199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50153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n20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cris-fsr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519509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49412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avhrr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9908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n18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avhrr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meghat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Saphir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metop-c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amsua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metop-c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mhs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metop-c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iasi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snd/abi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(15)</a:t>
                      </a: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16169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(16)</a:t>
                      </a: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10456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" name="Google Shape;126;p6"/>
          <p:cNvGraphicFramePr/>
          <p:nvPr/>
        </p:nvGraphicFramePr>
        <p:xfrm>
          <a:off x="4746010" y="10279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{0DBED94A-A587-4F53-A16B-0A605D00A549}</a:tableStyleId>
              </a:tblPr>
              <a:tblGrid>
                <a:gridCol w="1078300"/>
              </a:tblGrid>
              <a:tr h="22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Assimilated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</a:t>
                      </a: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Assimilated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18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NESDIS Results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coverage</a:t>
            </a: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21222" l="11459" r="8049" t="18802"/>
          <a:stretch/>
        </p:blipFill>
        <p:spPr>
          <a:xfrm>
            <a:off x="4571999" y="3522752"/>
            <a:ext cx="5985891" cy="333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20907" l="10937" r="8334" t="18801"/>
          <a:stretch/>
        </p:blipFill>
        <p:spPr>
          <a:xfrm>
            <a:off x="4571999" y="294378"/>
            <a:ext cx="5985891" cy="33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7187" y="2327966"/>
            <a:ext cx="140970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6394416" y="180459"/>
            <a:ext cx="2341056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6190152" y="3530265"/>
            <a:ext cx="2749584" cy="461665"/>
          </a:xfrm>
          <a:prstGeom prst="rect">
            <a:avLst/>
          </a:prstGeom>
          <a:solidFill>
            <a:srgbClr val="FF81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Denial (PBO)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1289757" y="1506022"/>
            <a:ext cx="24557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data assimilation cycle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impacts</a:t>
            </a:r>
            <a:endParaRPr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62508" l="0" r="76631" t="0"/>
          <a:stretch/>
        </p:blipFill>
        <p:spPr>
          <a:xfrm>
            <a:off x="5108845" y="1690688"/>
            <a:ext cx="1719296" cy="230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4">
            <a:alphaModFix/>
          </a:blip>
          <a:srcRect b="0" l="23260" r="0" t="0"/>
          <a:stretch/>
        </p:blipFill>
        <p:spPr>
          <a:xfrm>
            <a:off x="802400" y="1690688"/>
            <a:ext cx="4207322" cy="48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/>
          <p:nvPr/>
        </p:nvSpPr>
        <p:spPr>
          <a:xfrm>
            <a:off x="7101189" y="505254"/>
            <a:ext cx="4803401" cy="258532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Forecast Score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Normalized (MinMax) for the two experiments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one month for: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AC,RMSE,MAE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0h,24h,48h,72h,96h,120h,144h,168h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NHX,SHX,Tropics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HGT,T,Wind,RH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Levels: 250,500,700,850,1000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2312" y="3270686"/>
            <a:ext cx="5081157" cy="3587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2320644" y="1428583"/>
            <a:ext cx="585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3009881" y="1428583"/>
            <a:ext cx="5982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3676986" y="1429690"/>
            <a:ext cx="55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4322090" y="1412924"/>
            <a:ext cx="5719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3526982" y="1597590"/>
            <a:ext cx="949933" cy="166199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4109350" y="3956053"/>
            <a:ext cx="949933" cy="166199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2020-08-03T14:35:00Z</dcterms:created>
  <dc:creator>Narges Shahroudi</dc:creator>
</cp:coreProperties>
</file>