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91" r:id="rId3"/>
  </p:sldMasterIdLst>
  <p:notesMasterIdLst>
    <p:notesMasterId r:id="rId26"/>
  </p:notesMasterIdLst>
  <p:sldIdLst>
    <p:sldId id="4921" r:id="rId4"/>
    <p:sldId id="4979" r:id="rId5"/>
    <p:sldId id="4980" r:id="rId6"/>
    <p:sldId id="5019" r:id="rId7"/>
    <p:sldId id="4984" r:id="rId8"/>
    <p:sldId id="5008" r:id="rId9"/>
    <p:sldId id="5009" r:id="rId10"/>
    <p:sldId id="5010" r:id="rId11"/>
    <p:sldId id="5011" r:id="rId12"/>
    <p:sldId id="5021" r:id="rId13"/>
    <p:sldId id="4986" r:id="rId14"/>
    <p:sldId id="5039" r:id="rId15"/>
    <p:sldId id="5022" r:id="rId16"/>
    <p:sldId id="5023" r:id="rId17"/>
    <p:sldId id="5024" r:id="rId18"/>
    <p:sldId id="5025" r:id="rId19"/>
    <p:sldId id="5031" r:id="rId20"/>
    <p:sldId id="5033" r:id="rId21"/>
    <p:sldId id="5034" r:id="rId22"/>
    <p:sldId id="5037" r:id="rId23"/>
    <p:sldId id="5040" r:id="rId24"/>
    <p:sldId id="503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33BE"/>
    <a:srgbClr val="0432FF"/>
    <a:srgbClr val="003399"/>
    <a:srgbClr val="CC3300"/>
    <a:srgbClr val="000099"/>
    <a:srgbClr val="936B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5" autoAdjust="0"/>
    <p:restoredTop sz="95027" autoAdjust="0"/>
  </p:normalViewPr>
  <p:slideViewPr>
    <p:cSldViewPr snapToGrid="0" snapToObjects="1">
      <p:cViewPr varScale="1">
        <p:scale>
          <a:sx n="88" d="100"/>
          <a:sy n="88" d="100"/>
        </p:scale>
        <p:origin x="366" y="60"/>
      </p:cViewPr>
      <p:guideLst/>
    </p:cSldViewPr>
  </p:slideViewPr>
  <p:notesTextViewPr>
    <p:cViewPr>
      <p:scale>
        <a:sx n="3" d="2"/>
        <a:sy n="3" d="2"/>
      </p:scale>
      <p:origin x="0" y="0"/>
    </p:cViewPr>
  </p:notesTextViewPr>
  <p:sorterViewPr>
    <p:cViewPr varScale="1">
      <p:scale>
        <a:sx n="1" d="1"/>
        <a:sy n="1" d="1"/>
      </p:scale>
      <p:origin x="0" y="-57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2AE48-407C-FF49-9367-AC560AB395BF}" type="datetimeFigureOut">
              <a:rPr lang="en-US" smtClean="0"/>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1E081-4F56-DB4B-9F6F-855750181F8A}" type="slidenum">
              <a:rPr lang="en-US" smtClean="0"/>
              <a:t>‹#›</a:t>
            </a:fld>
            <a:endParaRPr lang="en-US"/>
          </a:p>
        </p:txBody>
      </p:sp>
    </p:spTree>
    <p:extLst>
      <p:ext uri="{BB962C8B-B14F-4D97-AF65-F5344CB8AC3E}">
        <p14:creationId xmlns:p14="http://schemas.microsoft.com/office/powerpoint/2010/main" val="2899770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81F39-B9DB-7A48-AE0D-D8A34228810F}" type="slidenum">
              <a:rPr lang="en-US" smtClean="0"/>
              <a:t>13</a:t>
            </a:fld>
            <a:endParaRPr lang="en-US"/>
          </a:p>
        </p:txBody>
      </p:sp>
    </p:spTree>
    <p:extLst>
      <p:ext uri="{BB962C8B-B14F-4D97-AF65-F5344CB8AC3E}">
        <p14:creationId xmlns:p14="http://schemas.microsoft.com/office/powerpoint/2010/main" val="357831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slide" Target="../slides/slide3.xml"/><Relationship Id="rId5" Type="http://schemas.openxmlformats.org/officeDocument/2006/relationships/image" Target="../media/image2.emf"/><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0D74E5-4281-418E-A15B-123350679163}" type="slidenum">
              <a:rPr lang="en-US" altLang="en-US"/>
              <a:pPr>
                <a:defRPr/>
              </a:pPr>
              <a:t>‹#›</a:t>
            </a:fld>
            <a:endParaRPr lang="en-US" altLang="en-US" dirty="0"/>
          </a:p>
        </p:txBody>
      </p:sp>
    </p:spTree>
    <p:extLst>
      <p:ext uri="{BB962C8B-B14F-4D97-AF65-F5344CB8AC3E}">
        <p14:creationId xmlns:p14="http://schemas.microsoft.com/office/powerpoint/2010/main" val="280206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18BA7A-F482-4E41-B28D-A9F8B2A87BCA}" type="slidenum">
              <a:rPr lang="en-US" altLang="en-US"/>
              <a:pPr>
                <a:defRPr/>
              </a:pPr>
              <a:t>‹#›</a:t>
            </a:fld>
            <a:endParaRPr lang="en-US" altLang="en-US" dirty="0"/>
          </a:p>
        </p:txBody>
      </p:sp>
    </p:spTree>
    <p:extLst>
      <p:ext uri="{BB962C8B-B14F-4D97-AF65-F5344CB8AC3E}">
        <p14:creationId xmlns:p14="http://schemas.microsoft.com/office/powerpoint/2010/main" val="380585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F3484C-7A19-4A25-A748-08FC4ECD30F6}" type="slidenum">
              <a:rPr lang="en-US" altLang="en-US"/>
              <a:pPr>
                <a:defRPr/>
              </a:pPr>
              <a:t>‹#›</a:t>
            </a:fld>
            <a:endParaRPr lang="en-US" altLang="en-US" dirty="0"/>
          </a:p>
        </p:txBody>
      </p:sp>
    </p:spTree>
    <p:extLst>
      <p:ext uri="{BB962C8B-B14F-4D97-AF65-F5344CB8AC3E}">
        <p14:creationId xmlns:p14="http://schemas.microsoft.com/office/powerpoint/2010/main" val="377757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63E59C8-01A0-4034-A67D-054DEB8FC45E}" type="slidenum">
              <a:rPr lang="en-US" altLang="en-US"/>
              <a:pPr>
                <a:defRPr/>
              </a:pPr>
              <a:t>‹#›</a:t>
            </a:fld>
            <a:endParaRPr lang="en-US" altLang="en-US" dirty="0"/>
          </a:p>
        </p:txBody>
      </p:sp>
    </p:spTree>
    <p:extLst>
      <p:ext uri="{BB962C8B-B14F-4D97-AF65-F5344CB8AC3E}">
        <p14:creationId xmlns:p14="http://schemas.microsoft.com/office/powerpoint/2010/main" val="421195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05411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E41B933-B042-F34B-98CF-73BF864441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32F1E8FD-1379-E741-AE46-CFB2C9CB9A32}"/>
              </a:ext>
            </a:extLst>
          </p:cNvPr>
          <p:cNvSpPr/>
          <p:nvPr userDrawn="1"/>
        </p:nvSpPr>
        <p:spPr>
          <a:xfrm>
            <a:off x="0" y="602999"/>
            <a:ext cx="12192000" cy="6260951"/>
          </a:xfrm>
          <a:prstGeom prst="rect">
            <a:avLst/>
          </a:prstGeom>
          <a:gradFill>
            <a:gsLst>
              <a:gs pos="100000">
                <a:schemeClr val="tx1"/>
              </a:gs>
              <a:gs pos="32000">
                <a:schemeClr val="tx1">
                  <a:alpha val="56000"/>
                </a:schemeClr>
              </a:gs>
              <a:gs pos="0">
                <a:schemeClr val="tx1">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Rectangle 7">
            <a:extLst>
              <a:ext uri="{FF2B5EF4-FFF2-40B4-BE49-F238E27FC236}">
                <a16:creationId xmlns="" xmlns:a16="http://schemas.microsoft.com/office/drawing/2014/main" id="{B74CCA31-8B82-F146-8BFC-B22D601ED266}"/>
              </a:ext>
            </a:extLst>
          </p:cNvPr>
          <p:cNvSpPr/>
          <p:nvPr userDrawn="1"/>
        </p:nvSpPr>
        <p:spPr>
          <a:xfrm>
            <a:off x="0" y="597049"/>
            <a:ext cx="12192000" cy="6260951"/>
          </a:xfrm>
          <a:prstGeom prst="rect">
            <a:avLst/>
          </a:prstGeom>
          <a:gradFill>
            <a:gsLst>
              <a:gs pos="100000">
                <a:schemeClr val="tx1"/>
              </a:gs>
              <a:gs pos="68000">
                <a:schemeClr val="accent1">
                  <a:lumMod val="50000"/>
                </a:schemeClr>
              </a:gs>
              <a:gs pos="40000">
                <a:schemeClr val="tx1">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0" name="Corby Final Image">
            <a:extLst>
              <a:ext uri="{FF2B5EF4-FFF2-40B4-BE49-F238E27FC236}">
                <a16:creationId xmlns="" xmlns:a16="http://schemas.microsoft.com/office/drawing/2014/main" id="{297BA85F-5EC9-B240-9C4E-5E9026F8A317}"/>
              </a:ext>
            </a:extLst>
          </p:cNvPr>
          <p:cNvPicPr>
            <a:picLocks noChangeAspect="1"/>
          </p:cNvPicPr>
          <p:nvPr userDrawn="1"/>
        </p:nvPicPr>
        <p:blipFill>
          <a:blip r:embed="rId3"/>
          <a:srcRect/>
          <a:stretch/>
        </p:blipFill>
        <p:spPr>
          <a:xfrm>
            <a:off x="0" y="941294"/>
            <a:ext cx="12192000" cy="5916706"/>
          </a:xfrm>
          <a:prstGeom prst="rect">
            <a:avLst/>
          </a:prstGeom>
        </p:spPr>
      </p:pic>
      <p:sp>
        <p:nvSpPr>
          <p:cNvPr id="9" name="Rectangle 8">
            <a:extLst>
              <a:ext uri="{FF2B5EF4-FFF2-40B4-BE49-F238E27FC236}">
                <a16:creationId xmlns="" xmlns:a16="http://schemas.microsoft.com/office/drawing/2014/main" id="{AFDB5249-312F-B742-9095-3FB1FB859879}"/>
              </a:ext>
            </a:extLst>
          </p:cNvPr>
          <p:cNvSpPr/>
          <p:nvPr userDrawn="1"/>
        </p:nvSpPr>
        <p:spPr>
          <a:xfrm>
            <a:off x="0" y="3429000"/>
            <a:ext cx="12192000" cy="3429000"/>
          </a:xfrm>
          <a:prstGeom prst="rect">
            <a:avLst/>
          </a:prstGeom>
          <a:gradFill>
            <a:gsLst>
              <a:gs pos="90000">
                <a:srgbClr val="182735">
                  <a:lumMod val="99000"/>
                </a:srgbClr>
              </a:gs>
              <a:gs pos="17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Tree>
    <p:extLst>
      <p:ext uri="{BB962C8B-B14F-4D97-AF65-F5344CB8AC3E}">
        <p14:creationId xmlns:p14="http://schemas.microsoft.com/office/powerpoint/2010/main" val="1453636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1FA9A9-CB49-DD43-9A64-21F186AB8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C602841-B422-4048-A58E-19BA6F60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FDD24F-6A98-8F48-AEC3-40100837A62C}"/>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06A0BAD-963E-3F45-97B3-6713199E84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BFB742A-51A7-F746-AE8D-7C2709800972}"/>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474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1A2D9-E846-6D46-8116-12BCB4F34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170F65-69B3-F845-BF09-F4E5C2B96F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6F47DE-223C-B34E-AED4-E1B5CCBD2302}"/>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DC75597-B50D-CF43-8E06-21EB097EAD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50AA597-0F2E-5C4B-8900-E8304D6E4A84}"/>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822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51E58-6F33-AE44-883F-984F737A4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B135654-4D8A-F94A-89A4-D32E6D9CE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E8B1200-2906-CE46-BCD1-018D4933DD41}"/>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5843B23-6588-D74A-ABF3-5D240E8CB78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23323F5-3644-B045-A644-F1E8BC7C4EB0}"/>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307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7F9CF5-91D1-3F43-AD80-81E90755D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D397BDA-E05B-8F4E-A0CC-B110FC90C7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363D9C-B095-3D4E-9CB8-1E84D776A7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11C3E86-3624-1640-A551-C45D04C1BA5F}"/>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5F82DB-3F7A-A045-BA97-AA0088CA73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B03410B-1444-324E-9699-102E1164708B}"/>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180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2201AA-541D-4C47-A930-FC784C971C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72791C-DBA8-6241-B249-57D96BBB2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D67952-0DE8-9547-B5DD-57291A17A1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564D6FB-834C-8D46-B673-F68B85388A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DAA49FC-E7D8-0246-86A0-ABD818F979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88ED7D-AADC-8B4D-A2D6-241D688A834F}"/>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2E2F22AA-918A-FE4F-83D9-4CDB72C8933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BC067E-7597-5342-851D-F8C7F88DD87B}"/>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29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F73D9-4AB0-409E-8742-6EF83CBD8467}" type="slidenum">
              <a:rPr lang="en-US" altLang="en-US"/>
              <a:pPr>
                <a:defRPr/>
              </a:pPr>
              <a:t>‹#›</a:t>
            </a:fld>
            <a:endParaRPr lang="en-US" altLang="en-US" dirty="0"/>
          </a:p>
        </p:txBody>
      </p:sp>
    </p:spTree>
    <p:extLst>
      <p:ext uri="{BB962C8B-B14F-4D97-AF65-F5344CB8AC3E}">
        <p14:creationId xmlns:p14="http://schemas.microsoft.com/office/powerpoint/2010/main" val="2956712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7D73B7-CDC4-124D-8403-CEC9B11EC7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0B08DDE-2BAC-AF42-BDCC-383A47815246}"/>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4890979-7412-AB40-9DCA-C44098ACD86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E82A643F-1A84-C54B-B254-7B9E1A22AB5D}"/>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310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F8A45EC-8B36-1B4D-AF95-D352A44C9AF6}"/>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E26EBD6E-030A-C94A-B200-28B2685376F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787168C-0BE1-2043-A13B-FC388545EE7B}"/>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910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35AC96-B2F7-4041-88C5-9D1D133408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E3245B5-753A-BF45-9F57-A7CF540A6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6978B5D-0339-5F48-9E5A-A88813EB12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11005E-22E6-4442-8651-714C917E19D7}"/>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0210053-1E05-8243-A705-AB567475CF9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0ED30F-9E74-B946-9119-7215C992B998}"/>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660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22009-85FA-A34F-BAD7-CBBC55E805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5F2532-3745-3E43-BC7E-279C15F622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9F58965-0111-804D-9228-1A68B6016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440FE9-47ED-8F47-88F5-98EC68425513}"/>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4A2C28F-A40E-9B48-9EE0-612DE2C1D1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AD00DA7-A57B-C146-83AB-FD98ED10A576}"/>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652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7976CA-4400-4D48-819B-A67D491842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9F72610-AF2C-2F4A-9ACB-D017EA4EE1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88C6A6-741F-6B4D-878D-E868C511B00B}"/>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F05449-2346-0B4C-8CB0-11323D8C4B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7FA5D4C-89B1-B44D-8941-6BD8079F68F4}"/>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114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5CA7F13-BA77-6B4E-8234-D17766122A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902B76E-5C08-FB4E-A8E7-2621C31EC7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42FEA9-8142-7340-984B-F0E29FB09867}"/>
              </a:ext>
            </a:extLst>
          </p:cNvPr>
          <p:cNvSpPr>
            <a:spLocks noGrp="1"/>
          </p:cNvSpPr>
          <p:nvPr>
            <p:ph type="dt" sz="half" idx="10"/>
          </p:nvPr>
        </p:nvSpPr>
        <p:spPr/>
        <p:txBody>
          <a:body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3DD8972-603F-EF43-A64E-0DEDF387D29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56F92C-1EF0-E34F-BB78-0A87A0F6107F}"/>
              </a:ext>
            </a:extLst>
          </p:cNvPr>
          <p:cNvSpPr>
            <a:spLocks noGrp="1"/>
          </p:cNvSpPr>
          <p:nvPr>
            <p:ph type="sldNum" sz="quarter" idx="12"/>
          </p:nvPr>
        </p:nvSpPr>
        <p:spPr/>
        <p:txBody>
          <a:body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480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914400" y="3435350"/>
            <a:ext cx="10363200" cy="160338"/>
          </a:xfrm>
          <a:prstGeom prst="rect">
            <a:avLst/>
          </a:prstGeom>
          <a:gradFill rotWithShape="1">
            <a:gsLst>
              <a:gs pos="0">
                <a:schemeClr val="tx1"/>
              </a:gs>
              <a:gs pos="100000">
                <a:schemeClr val="bg2"/>
              </a:gs>
            </a:gsLst>
            <a:lin ang="0" scaled="1"/>
          </a:gradFill>
          <a:ln>
            <a:noFill/>
          </a:ln>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sz="1800" smtClean="0">
              <a:solidFill>
                <a:srgbClr val="333399"/>
              </a:solidFill>
            </a:endParaRPr>
          </a:p>
        </p:txBody>
      </p:sp>
      <p:sp>
        <p:nvSpPr>
          <p:cNvPr id="5122" name="Rectangle 2"/>
          <p:cNvSpPr>
            <a:spLocks noGrp="1" noChangeArrowheads="1"/>
          </p:cNvSpPr>
          <p:nvPr>
            <p:ph type="ctrTitle"/>
          </p:nvPr>
        </p:nvSpPr>
        <p:spPr>
          <a:xfrm>
            <a:off x="4023784" y="1425575"/>
            <a:ext cx="7253816" cy="1836738"/>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4023784" y="3886201"/>
            <a:ext cx="7253816" cy="1463675"/>
          </a:xfrm>
        </p:spPr>
        <p:txBody>
          <a:bodyPr/>
          <a:lstStyle>
            <a:lvl1pPr marL="0" indent="0" algn="r">
              <a:buFontTx/>
              <a:buNone/>
              <a:defRPr sz="1800">
                <a:solidFill>
                  <a:schemeClr val="bg2"/>
                </a:solidFill>
              </a:defRPr>
            </a:lvl1pPr>
          </a:lstStyle>
          <a:p>
            <a:r>
              <a:rPr lang="en-US"/>
              <a:t>Click to edit Master subtitle style</a:t>
            </a:r>
          </a:p>
        </p:txBody>
      </p:sp>
      <p:grpSp>
        <p:nvGrpSpPr>
          <p:cNvPr id="18" name="Group 3"/>
          <p:cNvGrpSpPr>
            <a:grpSpLocks/>
          </p:cNvGrpSpPr>
          <p:nvPr userDrawn="1"/>
        </p:nvGrpSpPr>
        <p:grpSpPr bwMode="auto">
          <a:xfrm>
            <a:off x="1165689" y="1941751"/>
            <a:ext cx="2375901" cy="1011204"/>
            <a:chOff x="244475" y="122232"/>
            <a:chExt cx="1274763" cy="542379"/>
          </a:xfrm>
        </p:grpSpPr>
        <p:pic>
          <p:nvPicPr>
            <p:cNvPr id="19"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30512"/>
            <a:stretch/>
          </p:blipFill>
          <p:spPr bwMode="auto">
            <a:xfrm>
              <a:off x="286238" y="175845"/>
              <a:ext cx="1154724" cy="488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39"/>
            <p:cNvGrpSpPr>
              <a:grpSpLocks/>
            </p:cNvGrpSpPr>
            <p:nvPr/>
          </p:nvGrpSpPr>
          <p:grpSpPr bwMode="auto">
            <a:xfrm>
              <a:off x="244475" y="122232"/>
              <a:ext cx="1274763" cy="205966"/>
              <a:chOff x="760" y="3153"/>
              <a:chExt cx="1170" cy="182"/>
            </a:xfrm>
          </p:grpSpPr>
          <p:sp>
            <p:nvSpPr>
              <p:cNvPr id="21" name="WordArt 40"/>
              <p:cNvSpPr>
                <a:spLocks noChangeArrowheads="1" noChangeShapeType="1" noTextEdit="1"/>
              </p:cNvSpPr>
              <p:nvPr/>
            </p:nvSpPr>
            <p:spPr bwMode="auto">
              <a:xfrm>
                <a:off x="778" y="3153"/>
                <a:ext cx="1096" cy="117"/>
              </a:xfrm>
              <a:prstGeom prst="rect">
                <a:avLst/>
              </a:prstGeom>
            </p:spPr>
            <p:txBody>
              <a:bodyPr wrap="none" fromWordArt="1">
                <a:prstTxWarp prst="textPlain">
                  <a:avLst>
                    <a:gd name="adj" fmla="val 50000"/>
                  </a:avLst>
                </a:prstTxWarp>
              </a:bodyPr>
              <a:lstStyle/>
              <a:p>
                <a:pPr algn="ctr"/>
                <a:r>
                  <a:rPr lang="en-US" sz="3600" i="1" kern="10" dirty="0">
                    <a:ln w="12700">
                      <a:solidFill>
                        <a:srgbClr val="333399"/>
                      </a:solidFill>
                      <a:round/>
                      <a:headEnd/>
                      <a:tailEnd/>
                    </a:ln>
                    <a:solidFill>
                      <a:srgbClr val="BBE0E3"/>
                    </a:solidFill>
                    <a:effectLst>
                      <a:outerShdw dist="35921" dir="2700000" algn="ctr" rotWithShape="0">
                        <a:srgbClr val="808080">
                          <a:alpha val="79999"/>
                        </a:srgbClr>
                      </a:outerShdw>
                    </a:effectLst>
                    <a:latin typeface="Arial Black" panose="020B0A04020102020204" pitchFamily="34" charset="0"/>
                  </a:rPr>
                  <a:t>Venture EVI-2</a:t>
                </a:r>
              </a:p>
            </p:txBody>
          </p:sp>
          <p:sp>
            <p:nvSpPr>
              <p:cNvPr id="22" name="Line 41"/>
              <p:cNvSpPr>
                <a:spLocks noChangeShapeType="1"/>
              </p:cNvSpPr>
              <p:nvPr/>
            </p:nvSpPr>
            <p:spPr bwMode="auto">
              <a:xfrm>
                <a:off x="760" y="3335"/>
                <a:ext cx="117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333399"/>
                  </a:solidFill>
                </a:endParaRPr>
              </a:p>
            </p:txBody>
          </p:sp>
        </p:grpSp>
      </p:grpSp>
      <p:pic>
        <p:nvPicPr>
          <p:cNvPr id="23" name="Picture 22"/>
          <p:cNvPicPr/>
          <p:nvPr userDrawn="1"/>
        </p:nvPicPr>
        <p:blipFill rotWithShape="1">
          <a:blip r:embed="rId3" cstate="print">
            <a:extLst>
              <a:ext uri="{28A0092B-C50C-407E-A947-70E740481C1C}">
                <a14:useLocalDpi xmlns:a14="http://schemas.microsoft.com/office/drawing/2010/main" val="0"/>
              </a:ext>
            </a:extLst>
          </a:blip>
          <a:srcRect l="9859" t="8451" r="11268" b="9858"/>
          <a:stretch/>
        </p:blipFill>
        <p:spPr bwMode="auto">
          <a:xfrm>
            <a:off x="10317313" y="81662"/>
            <a:ext cx="762000" cy="789878"/>
          </a:xfrm>
          <a:prstGeom prst="rect">
            <a:avLst/>
          </a:prstGeom>
          <a:ln>
            <a:noFill/>
          </a:ln>
          <a:extLst>
            <a:ext uri="{53640926-AAD7-44D8-BBD7-CCE9431645EC}">
              <a14:shadowObscured xmlns:a14="http://schemas.microsoft.com/office/drawing/2010/main"/>
            </a:ext>
          </a:extLst>
        </p:spPr>
      </p:pic>
      <p:pic>
        <p:nvPicPr>
          <p:cNvPr id="24" name="Picture 16" descr="JPL LOGO RED"/>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5045" y="127002"/>
            <a:ext cx="818831" cy="240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155045" y="415995"/>
            <a:ext cx="818831" cy="488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tangle 22"/>
          <p:cNvSpPr>
            <a:spLocks noChangeArrowheads="1"/>
          </p:cNvSpPr>
          <p:nvPr userDrawn="1"/>
        </p:nvSpPr>
        <p:spPr bwMode="auto">
          <a:xfrm>
            <a:off x="2034118" y="6633206"/>
            <a:ext cx="8115300" cy="190500"/>
          </a:xfrm>
          <a:prstGeom prst="rect">
            <a:avLst/>
          </a:prstGeom>
          <a:noFill/>
          <a:ln>
            <a:noFill/>
          </a:ln>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sz="1100" dirty="0" smtClean="0">
                <a:solidFill>
                  <a:srgbClr val="333399"/>
                </a:solidFill>
              </a:rPr>
              <a:t>TEMPEST-D Earth Venture Tech Mission Final Review</a:t>
            </a:r>
          </a:p>
        </p:txBody>
      </p:sp>
      <p:sp>
        <p:nvSpPr>
          <p:cNvPr id="28" name="Text Box 16"/>
          <p:cNvSpPr txBox="1">
            <a:spLocks noChangeArrowheads="1"/>
          </p:cNvSpPr>
          <p:nvPr userDrawn="1"/>
        </p:nvSpPr>
        <p:spPr bwMode="auto">
          <a:xfrm>
            <a:off x="0" y="6597651"/>
            <a:ext cx="2438400" cy="261610"/>
          </a:xfrm>
          <a:prstGeom prst="rect">
            <a:avLst/>
          </a:prstGeom>
          <a:noFill/>
          <a:ln>
            <a:noFill/>
          </a:ln>
          <a:effectLst/>
          <a:extLst/>
        </p:spPr>
        <p:txBody>
          <a:bodyPr anchor="ctr">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spcBef>
                <a:spcPct val="50000"/>
              </a:spcBef>
              <a:defRPr/>
            </a:pPr>
            <a:r>
              <a:rPr lang="en-US" sz="1100" dirty="0" smtClean="0">
                <a:solidFill>
                  <a:srgbClr val="333399"/>
                </a:solidFill>
              </a:rPr>
              <a:t>August 12, 2022</a:t>
            </a:r>
          </a:p>
        </p:txBody>
      </p:sp>
      <p:sp>
        <p:nvSpPr>
          <p:cNvPr id="29" name="object 11"/>
          <p:cNvSpPr txBox="1"/>
          <p:nvPr userDrawn="1"/>
        </p:nvSpPr>
        <p:spPr>
          <a:xfrm>
            <a:off x="1465616" y="5629724"/>
            <a:ext cx="1858609" cy="309338"/>
          </a:xfrm>
          <a:prstGeom prst="rect">
            <a:avLst/>
          </a:prstGeom>
        </p:spPr>
        <p:txBody>
          <a:bodyPr vert="horz" wrap="square" lIns="0" tIns="0" rIns="0" bIns="0" rtlCol="0">
            <a:noAutofit/>
          </a:bodyPr>
          <a:lstStyle/>
          <a:p>
            <a:pPr marL="11206" algn="ctr"/>
            <a:r>
              <a:rPr spc="-4" dirty="0">
                <a:solidFill>
                  <a:srgbClr val="33339A"/>
                </a:solidFill>
                <a:cs typeface="Arial"/>
              </a:rPr>
              <a:t>Retur</a:t>
            </a:r>
            <a:r>
              <a:rPr dirty="0">
                <a:solidFill>
                  <a:srgbClr val="33339A"/>
                </a:solidFill>
                <a:cs typeface="Arial"/>
              </a:rPr>
              <a:t>n</a:t>
            </a:r>
            <a:r>
              <a:rPr spc="-4" dirty="0">
                <a:solidFill>
                  <a:srgbClr val="33339A"/>
                </a:solidFill>
                <a:cs typeface="Arial"/>
              </a:rPr>
              <a:t> t</a:t>
            </a:r>
            <a:r>
              <a:rPr dirty="0">
                <a:solidFill>
                  <a:srgbClr val="33339A"/>
                </a:solidFill>
                <a:cs typeface="Arial"/>
              </a:rPr>
              <a:t>o</a:t>
            </a:r>
            <a:r>
              <a:rPr spc="-71" dirty="0">
                <a:solidFill>
                  <a:srgbClr val="33339A"/>
                </a:solidFill>
                <a:cs typeface="Arial"/>
              </a:rPr>
              <a:t> </a:t>
            </a:r>
            <a:r>
              <a:rPr u="sng" spc="-4" dirty="0">
                <a:solidFill>
                  <a:srgbClr val="6B6BCE"/>
                </a:solidFill>
                <a:cs typeface="Arial"/>
                <a:hlinkClick r:id="rId6" action="ppaction://hlinksldjump"/>
              </a:rPr>
              <a:t>Agenda</a:t>
            </a:r>
            <a:endParaRPr dirty="0">
              <a:solidFill>
                <a:srgbClr val="333399"/>
              </a:solidFill>
              <a:cs typeface="Arial"/>
            </a:endParaRPr>
          </a:p>
        </p:txBody>
      </p:sp>
      <p:sp>
        <p:nvSpPr>
          <p:cNvPr id="17" name="Rectangle 14"/>
          <p:cNvSpPr>
            <a:spLocks noChangeArrowheads="1"/>
          </p:cNvSpPr>
          <p:nvPr userDrawn="1"/>
        </p:nvSpPr>
        <p:spPr bwMode="auto">
          <a:xfrm>
            <a:off x="7402286" y="6627168"/>
            <a:ext cx="4618671" cy="230832"/>
          </a:xfrm>
          <a:prstGeom prst="rect">
            <a:avLst/>
          </a:prstGeom>
          <a:noFill/>
          <a:ln w="9525">
            <a:noFill/>
            <a:miter lim="800000"/>
            <a:headEnd/>
            <a:tailEnd/>
          </a:ln>
          <a:effectLst/>
        </p:spPr>
        <p:txBody>
          <a:bodyPr wrap="square">
            <a:spAutoFit/>
          </a:bodyPr>
          <a:lstStyle/>
          <a:p>
            <a:pPr algn="r">
              <a:lnSpc>
                <a:spcPct val="90000"/>
              </a:lnSpc>
              <a:defRPr/>
            </a:pPr>
            <a:fld id="{AEB486B7-BB74-49CE-8AAC-5AE2A3C14EFB}" type="slidenum">
              <a:rPr lang="en-US" sz="1000" smtClean="0">
                <a:solidFill>
                  <a:srgbClr val="333399"/>
                </a:solidFill>
              </a:rPr>
              <a:pPr algn="r">
                <a:lnSpc>
                  <a:spcPct val="90000"/>
                </a:lnSpc>
                <a:defRPr/>
              </a:pPr>
              <a:t>‹#›</a:t>
            </a:fld>
            <a:endParaRPr lang="en-US" sz="1000" dirty="0">
              <a:solidFill>
                <a:srgbClr val="333399"/>
              </a:solidFill>
            </a:endParaRPr>
          </a:p>
        </p:txBody>
      </p:sp>
    </p:spTree>
    <p:extLst>
      <p:ext uri="{BB962C8B-B14F-4D97-AF65-F5344CB8AC3E}">
        <p14:creationId xmlns:p14="http://schemas.microsoft.com/office/powerpoint/2010/main" val="1790569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4"/>
          <p:cNvSpPr>
            <a:spLocks noChangeArrowheads="1"/>
          </p:cNvSpPr>
          <p:nvPr userDrawn="1"/>
        </p:nvSpPr>
        <p:spPr bwMode="auto">
          <a:xfrm>
            <a:off x="7402286" y="6627168"/>
            <a:ext cx="4618671" cy="230832"/>
          </a:xfrm>
          <a:prstGeom prst="rect">
            <a:avLst/>
          </a:prstGeom>
          <a:noFill/>
          <a:ln w="9525">
            <a:noFill/>
            <a:miter lim="800000"/>
            <a:headEnd/>
            <a:tailEnd/>
          </a:ln>
          <a:effectLst/>
        </p:spPr>
        <p:txBody>
          <a:bodyPr wrap="square">
            <a:spAutoFit/>
          </a:bodyPr>
          <a:lstStyle/>
          <a:p>
            <a:pPr algn="r">
              <a:lnSpc>
                <a:spcPct val="90000"/>
              </a:lnSpc>
              <a:defRPr/>
            </a:pPr>
            <a:fld id="{AEB486B7-BB74-49CE-8AAC-5AE2A3C14EFB}" type="slidenum">
              <a:rPr lang="en-US" sz="1000" smtClean="0">
                <a:solidFill>
                  <a:srgbClr val="333399"/>
                </a:solidFill>
              </a:rPr>
              <a:pPr algn="r">
                <a:lnSpc>
                  <a:spcPct val="90000"/>
                </a:lnSpc>
                <a:defRPr/>
              </a:pPr>
              <a:t>‹#›</a:t>
            </a:fld>
            <a:endParaRPr lang="en-US" sz="1000" dirty="0">
              <a:solidFill>
                <a:srgbClr val="333399"/>
              </a:solidFill>
            </a:endParaRPr>
          </a:p>
        </p:txBody>
      </p:sp>
    </p:spTree>
    <p:extLst>
      <p:ext uri="{BB962C8B-B14F-4D97-AF65-F5344CB8AC3E}">
        <p14:creationId xmlns:p14="http://schemas.microsoft.com/office/powerpoint/2010/main" val="1186596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14"/>
          <p:cNvSpPr>
            <a:spLocks noChangeArrowheads="1"/>
          </p:cNvSpPr>
          <p:nvPr userDrawn="1"/>
        </p:nvSpPr>
        <p:spPr bwMode="auto">
          <a:xfrm>
            <a:off x="7402286" y="6627168"/>
            <a:ext cx="4618671" cy="230832"/>
          </a:xfrm>
          <a:prstGeom prst="rect">
            <a:avLst/>
          </a:prstGeom>
          <a:noFill/>
          <a:ln w="9525">
            <a:noFill/>
            <a:miter lim="800000"/>
            <a:headEnd/>
            <a:tailEnd/>
          </a:ln>
          <a:effectLst/>
        </p:spPr>
        <p:txBody>
          <a:bodyPr wrap="square">
            <a:spAutoFit/>
          </a:bodyPr>
          <a:lstStyle/>
          <a:p>
            <a:pPr algn="r">
              <a:lnSpc>
                <a:spcPct val="90000"/>
              </a:lnSpc>
              <a:defRPr/>
            </a:pPr>
            <a:fld id="{AEB486B7-BB74-49CE-8AAC-5AE2A3C14EFB}" type="slidenum">
              <a:rPr lang="en-US" sz="1000" smtClean="0">
                <a:solidFill>
                  <a:srgbClr val="333399"/>
                </a:solidFill>
              </a:rPr>
              <a:pPr algn="r">
                <a:lnSpc>
                  <a:spcPct val="90000"/>
                </a:lnSpc>
                <a:defRPr/>
              </a:pPr>
              <a:t>‹#›</a:t>
            </a:fld>
            <a:endParaRPr lang="en-US" sz="1000" dirty="0">
              <a:solidFill>
                <a:srgbClr val="333399"/>
              </a:solidFill>
            </a:endParaRPr>
          </a:p>
        </p:txBody>
      </p:sp>
    </p:spTree>
    <p:extLst>
      <p:ext uri="{BB962C8B-B14F-4D97-AF65-F5344CB8AC3E}">
        <p14:creationId xmlns:p14="http://schemas.microsoft.com/office/powerpoint/2010/main" val="522375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14"/>
          <p:cNvSpPr>
            <a:spLocks noChangeArrowheads="1"/>
          </p:cNvSpPr>
          <p:nvPr userDrawn="1"/>
        </p:nvSpPr>
        <p:spPr bwMode="auto">
          <a:xfrm>
            <a:off x="7402286" y="6627168"/>
            <a:ext cx="4618671" cy="230832"/>
          </a:xfrm>
          <a:prstGeom prst="rect">
            <a:avLst/>
          </a:prstGeom>
          <a:noFill/>
          <a:ln w="9525">
            <a:noFill/>
            <a:miter lim="800000"/>
            <a:headEnd/>
            <a:tailEnd/>
          </a:ln>
          <a:effectLst/>
        </p:spPr>
        <p:txBody>
          <a:bodyPr wrap="square">
            <a:spAutoFit/>
          </a:bodyPr>
          <a:lstStyle/>
          <a:p>
            <a:pPr algn="r">
              <a:lnSpc>
                <a:spcPct val="90000"/>
              </a:lnSpc>
              <a:defRPr/>
            </a:pPr>
            <a:fld id="{AEB486B7-BB74-49CE-8AAC-5AE2A3C14EFB}" type="slidenum">
              <a:rPr lang="en-US" sz="1000" smtClean="0">
                <a:solidFill>
                  <a:srgbClr val="333399"/>
                </a:solidFill>
              </a:rPr>
              <a:pPr algn="r">
                <a:lnSpc>
                  <a:spcPct val="90000"/>
                </a:lnSpc>
                <a:defRPr/>
              </a:pPr>
              <a:t>‹#›</a:t>
            </a:fld>
            <a:endParaRPr lang="en-US" sz="1000" dirty="0">
              <a:solidFill>
                <a:srgbClr val="333399"/>
              </a:solidFill>
            </a:endParaRPr>
          </a:p>
        </p:txBody>
      </p:sp>
    </p:spTree>
    <p:extLst>
      <p:ext uri="{BB962C8B-B14F-4D97-AF65-F5344CB8AC3E}">
        <p14:creationId xmlns:p14="http://schemas.microsoft.com/office/powerpoint/2010/main" val="105709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6081A-F49A-4828-A550-C38D26E80EE0}" type="slidenum">
              <a:rPr lang="en-US" altLang="en-US"/>
              <a:pPr>
                <a:defRPr/>
              </a:pPr>
              <a:t>‹#›</a:t>
            </a:fld>
            <a:endParaRPr lang="en-US" altLang="en-US" dirty="0"/>
          </a:p>
        </p:txBody>
      </p:sp>
    </p:spTree>
    <p:extLst>
      <p:ext uri="{BB962C8B-B14F-4D97-AF65-F5344CB8AC3E}">
        <p14:creationId xmlns:p14="http://schemas.microsoft.com/office/powerpoint/2010/main" val="2788780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dirty="0" smtClean="0"/>
              <a:t>Click to edit Master title style</a:t>
            </a:r>
            <a:endParaRPr lang="en-US" dirty="0"/>
          </a:p>
        </p:txBody>
      </p:sp>
      <p:sp>
        <p:nvSpPr>
          <p:cNvPr id="4" name="Rectangle 14"/>
          <p:cNvSpPr>
            <a:spLocks noChangeArrowheads="1"/>
          </p:cNvSpPr>
          <p:nvPr userDrawn="1"/>
        </p:nvSpPr>
        <p:spPr bwMode="auto">
          <a:xfrm>
            <a:off x="7402286" y="6627168"/>
            <a:ext cx="4618671" cy="230832"/>
          </a:xfrm>
          <a:prstGeom prst="rect">
            <a:avLst/>
          </a:prstGeom>
          <a:noFill/>
          <a:ln w="9525">
            <a:noFill/>
            <a:miter lim="800000"/>
            <a:headEnd/>
            <a:tailEnd/>
          </a:ln>
          <a:effectLst/>
        </p:spPr>
        <p:txBody>
          <a:bodyPr wrap="square">
            <a:spAutoFit/>
          </a:bodyPr>
          <a:lstStyle/>
          <a:p>
            <a:pPr algn="r">
              <a:lnSpc>
                <a:spcPct val="90000"/>
              </a:lnSpc>
              <a:defRPr/>
            </a:pPr>
            <a:fld id="{AEB486B7-BB74-49CE-8AAC-5AE2A3C14EFB}" type="slidenum">
              <a:rPr lang="en-US" sz="1000" smtClean="0">
                <a:solidFill>
                  <a:srgbClr val="333399"/>
                </a:solidFill>
              </a:rPr>
              <a:pPr algn="r">
                <a:lnSpc>
                  <a:spcPct val="90000"/>
                </a:lnSpc>
                <a:defRPr/>
              </a:pPr>
              <a:t>‹#›</a:t>
            </a:fld>
            <a:endParaRPr lang="en-US" sz="1000" dirty="0">
              <a:solidFill>
                <a:srgbClr val="333399"/>
              </a:solidFill>
            </a:endParaRPr>
          </a:p>
        </p:txBody>
      </p:sp>
    </p:spTree>
    <p:extLst>
      <p:ext uri="{BB962C8B-B14F-4D97-AF65-F5344CB8AC3E}">
        <p14:creationId xmlns:p14="http://schemas.microsoft.com/office/powerpoint/2010/main" val="126101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96975"/>
            <a:ext cx="5384800" cy="5203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196975"/>
            <a:ext cx="5384800" cy="5203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4"/>
          <p:cNvSpPr>
            <a:spLocks noChangeArrowheads="1"/>
          </p:cNvSpPr>
          <p:nvPr userDrawn="1"/>
        </p:nvSpPr>
        <p:spPr bwMode="auto">
          <a:xfrm>
            <a:off x="7402286" y="6627168"/>
            <a:ext cx="4618671" cy="230832"/>
          </a:xfrm>
          <a:prstGeom prst="rect">
            <a:avLst/>
          </a:prstGeom>
          <a:noFill/>
          <a:ln w="9525">
            <a:noFill/>
            <a:miter lim="800000"/>
            <a:headEnd/>
            <a:tailEnd/>
          </a:ln>
          <a:effectLst/>
        </p:spPr>
        <p:txBody>
          <a:bodyPr wrap="square">
            <a:spAutoFit/>
          </a:bodyPr>
          <a:lstStyle/>
          <a:p>
            <a:pPr algn="r">
              <a:lnSpc>
                <a:spcPct val="90000"/>
              </a:lnSpc>
              <a:defRPr/>
            </a:pPr>
            <a:fld id="{AEB486B7-BB74-49CE-8AAC-5AE2A3C14EFB}" type="slidenum">
              <a:rPr lang="en-US" sz="1000" smtClean="0">
                <a:solidFill>
                  <a:srgbClr val="333399"/>
                </a:solidFill>
              </a:rPr>
              <a:pPr algn="r">
                <a:lnSpc>
                  <a:spcPct val="90000"/>
                </a:lnSpc>
                <a:defRPr/>
              </a:pPr>
              <a:t>‹#›</a:t>
            </a:fld>
            <a:endParaRPr lang="en-US" sz="1000" dirty="0">
              <a:solidFill>
                <a:srgbClr val="333399"/>
              </a:solidFill>
            </a:endParaRPr>
          </a:p>
        </p:txBody>
      </p:sp>
    </p:spTree>
    <p:extLst>
      <p:ext uri="{BB962C8B-B14F-4D97-AF65-F5344CB8AC3E}">
        <p14:creationId xmlns:p14="http://schemas.microsoft.com/office/powerpoint/2010/main" val="3386707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563D1D3-AD8B-422B-9CEC-540579DB19AA}" type="slidenum">
              <a:rPr lang="en-US" altLang="en-US">
                <a:solidFill>
                  <a:srgbClr val="333399"/>
                </a:solidFill>
              </a:rPr>
              <a:pPr>
                <a:defRPr/>
              </a:pPr>
              <a:t>‹#›</a:t>
            </a:fld>
            <a:endParaRPr lang="en-US" altLang="en-US">
              <a:solidFill>
                <a:srgbClr val="333399"/>
              </a:solidFill>
            </a:endParaRPr>
          </a:p>
        </p:txBody>
      </p:sp>
    </p:spTree>
    <p:extLst>
      <p:ext uri="{BB962C8B-B14F-4D97-AF65-F5344CB8AC3E}">
        <p14:creationId xmlns:p14="http://schemas.microsoft.com/office/powerpoint/2010/main" val="311457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FD00B1-E346-44D8-ABD5-43BF3CE74F47}" type="slidenum">
              <a:rPr lang="en-US" altLang="en-US"/>
              <a:pPr>
                <a:defRPr/>
              </a:pPr>
              <a:t>‹#›</a:t>
            </a:fld>
            <a:endParaRPr lang="en-US" altLang="en-US" dirty="0"/>
          </a:p>
        </p:txBody>
      </p:sp>
    </p:spTree>
    <p:extLst>
      <p:ext uri="{BB962C8B-B14F-4D97-AF65-F5344CB8AC3E}">
        <p14:creationId xmlns:p14="http://schemas.microsoft.com/office/powerpoint/2010/main" val="285519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CACEBB-13FD-40DF-AF1B-A1ADFF81E30A}" type="slidenum">
              <a:rPr lang="en-US" altLang="en-US"/>
              <a:pPr>
                <a:defRPr/>
              </a:pPr>
              <a:t>‹#›</a:t>
            </a:fld>
            <a:endParaRPr lang="en-US" altLang="en-US" dirty="0"/>
          </a:p>
        </p:txBody>
      </p:sp>
    </p:spTree>
    <p:extLst>
      <p:ext uri="{BB962C8B-B14F-4D97-AF65-F5344CB8AC3E}">
        <p14:creationId xmlns:p14="http://schemas.microsoft.com/office/powerpoint/2010/main" val="286238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66F586-C59B-4FAE-BFB5-F2B3445B1474}" type="slidenum">
              <a:rPr lang="en-US" altLang="en-US"/>
              <a:pPr>
                <a:defRPr/>
              </a:pPr>
              <a:t>‹#›</a:t>
            </a:fld>
            <a:endParaRPr lang="en-US" altLang="en-US" dirty="0"/>
          </a:p>
        </p:txBody>
      </p:sp>
    </p:spTree>
    <p:extLst>
      <p:ext uri="{BB962C8B-B14F-4D97-AF65-F5344CB8AC3E}">
        <p14:creationId xmlns:p14="http://schemas.microsoft.com/office/powerpoint/2010/main" val="331692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2AD28FE-437C-49B4-A709-466110E198AA}" type="slidenum">
              <a:rPr lang="en-US" altLang="en-US"/>
              <a:pPr>
                <a:defRPr/>
              </a:pPr>
              <a:t>‹#›</a:t>
            </a:fld>
            <a:endParaRPr lang="en-US" altLang="en-US" dirty="0"/>
          </a:p>
        </p:txBody>
      </p:sp>
    </p:spTree>
    <p:extLst>
      <p:ext uri="{BB962C8B-B14F-4D97-AF65-F5344CB8AC3E}">
        <p14:creationId xmlns:p14="http://schemas.microsoft.com/office/powerpoint/2010/main" val="8417649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5F9554-EA11-4474-A9D7-A38318ECBEE8}" type="slidenum">
              <a:rPr lang="en-US" altLang="en-US"/>
              <a:pPr>
                <a:defRPr/>
              </a:pPr>
              <a:t>‹#›</a:t>
            </a:fld>
            <a:endParaRPr lang="en-US" altLang="en-US" dirty="0"/>
          </a:p>
        </p:txBody>
      </p:sp>
    </p:spTree>
    <p:extLst>
      <p:ext uri="{BB962C8B-B14F-4D97-AF65-F5344CB8AC3E}">
        <p14:creationId xmlns:p14="http://schemas.microsoft.com/office/powerpoint/2010/main" val="311275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556574-E99A-40B6-B1C3-D2560CBC768B}" type="slidenum">
              <a:rPr lang="en-US" altLang="en-US"/>
              <a:pPr>
                <a:defRPr/>
              </a:pPr>
              <a:t>‹#›</a:t>
            </a:fld>
            <a:endParaRPr lang="en-US" altLang="en-US" dirty="0"/>
          </a:p>
        </p:txBody>
      </p:sp>
    </p:spTree>
    <p:extLst>
      <p:ext uri="{BB962C8B-B14F-4D97-AF65-F5344CB8AC3E}">
        <p14:creationId xmlns:p14="http://schemas.microsoft.com/office/powerpoint/2010/main" val="64381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e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png"/><Relationship Id="rId5" Type="http://schemas.openxmlformats.org/officeDocument/2006/relationships/slideLayout" Target="../slideLayouts/slideLayout30.xml"/><Relationship Id="rId10" Type="http://schemas.openxmlformats.org/officeDocument/2006/relationships/image" Target="../media/image1.jpeg"/><Relationship Id="rId4" Type="http://schemas.openxmlformats.org/officeDocument/2006/relationships/slideLayout" Target="../slideLayouts/slideLayout29.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4165600" y="6245226"/>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8737600" y="6400801"/>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9357C5A-90B8-438F-B011-9627FB264FF2}" type="slidenum">
              <a:rPr lang="en-US" altLang="en-US"/>
              <a:pPr>
                <a:defRPr/>
              </a:pPr>
              <a:t>‹#›</a:t>
            </a:fld>
            <a:endParaRPr lang="en-US" altLang="en-US" dirty="0"/>
          </a:p>
        </p:txBody>
      </p:sp>
      <p:sp>
        <p:nvSpPr>
          <p:cNvPr id="1031" name="Rectangle 7"/>
          <p:cNvSpPr>
            <a:spLocks noChangeArrowheads="1"/>
          </p:cNvSpPr>
          <p:nvPr/>
        </p:nvSpPr>
        <p:spPr bwMode="auto">
          <a:xfrm>
            <a:off x="9144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400">
              <a:latin typeface="Times New Roman" panose="02020603050405020304" pitchFamily="18" charset="0"/>
            </a:endParaRPr>
          </a:p>
        </p:txBody>
      </p:sp>
      <p:sp>
        <p:nvSpPr>
          <p:cNvPr id="1032" name="Rectangle 8"/>
          <p:cNvSpPr>
            <a:spLocks noChangeArrowheads="1"/>
          </p:cNvSpPr>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1400">
              <a:latin typeface="Times New Roman" panose="02020603050405020304" pitchFamily="18" charset="0"/>
            </a:endParaRPr>
          </a:p>
        </p:txBody>
      </p:sp>
      <p:sp>
        <p:nvSpPr>
          <p:cNvPr id="1033" name="Rectangle 9"/>
          <p:cNvSpPr>
            <a:spLocks noChangeArrowheads="1"/>
          </p:cNvSpPr>
          <p:nvPr/>
        </p:nvSpPr>
        <p:spPr bwMode="auto">
          <a:xfrm>
            <a:off x="9144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400">
              <a:latin typeface="Times New Roman" panose="02020603050405020304" pitchFamily="18" charset="0"/>
            </a:endParaRPr>
          </a:p>
        </p:txBody>
      </p:sp>
      <p:sp>
        <p:nvSpPr>
          <p:cNvPr id="1034" name="Rectangle 10"/>
          <p:cNvSpPr>
            <a:spLocks noChangeArrowheads="1"/>
          </p:cNvSpPr>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1400">
              <a:latin typeface="Times New Roman" panose="02020603050405020304" pitchFamily="18" charset="0"/>
            </a:endParaRPr>
          </a:p>
        </p:txBody>
      </p:sp>
      <p:sp>
        <p:nvSpPr>
          <p:cNvPr id="1036" name="Rectangle 12"/>
          <p:cNvSpPr>
            <a:spLocks noChangeArrowheads="1"/>
          </p:cNvSpPr>
          <p:nvPr/>
        </p:nvSpPr>
        <p:spPr bwMode="auto">
          <a:xfrm>
            <a:off x="711200" y="6400800"/>
            <a:ext cx="71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endParaRPr lang="en-US" altLang="en-US" sz="1200"/>
          </a:p>
        </p:txBody>
      </p:sp>
      <p:sp>
        <p:nvSpPr>
          <p:cNvPr id="1037" name="Line 13"/>
          <p:cNvSpPr>
            <a:spLocks noChangeShapeType="1"/>
          </p:cNvSpPr>
          <p:nvPr/>
        </p:nvSpPr>
        <p:spPr bwMode="auto">
          <a:xfrm>
            <a:off x="508000" y="1066800"/>
            <a:ext cx="11277600"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1" name="Line 13"/>
          <p:cNvSpPr>
            <a:spLocks noChangeShapeType="1"/>
          </p:cNvSpPr>
          <p:nvPr userDrawn="1"/>
        </p:nvSpPr>
        <p:spPr bwMode="auto">
          <a:xfrm>
            <a:off x="558800" y="6426200"/>
            <a:ext cx="11226800" cy="0"/>
          </a:xfrm>
          <a:prstGeom prst="line">
            <a:avLst/>
          </a:prstGeom>
          <a:noFill/>
          <a:ln w="19050">
            <a:solidFill>
              <a:srgbClr val="0080FF"/>
            </a:solidFill>
            <a:round/>
            <a:headEnd/>
            <a:tailEnd/>
          </a:ln>
          <a:effectLst>
            <a:outerShdw blurRad="63500" dist="38099" dir="2700000" algn="ctr" rotWithShape="0">
              <a:schemeClr val="bg2">
                <a:alpha val="75000"/>
              </a:schemeClr>
            </a:outerShdw>
          </a:effectLst>
        </p:spPr>
        <p:txBody>
          <a:bodyPr wrap="none"/>
          <a:lstStyle/>
          <a:p>
            <a:pPr eaLnBrk="0" hangingPunct="0">
              <a:defRPr/>
            </a:pPr>
            <a:endParaRPr lang="en-US" sz="1800">
              <a:latin typeface="Arial" pitchFamily="-112" charset="0"/>
              <a:ea typeface="ＭＳ Ｐゴシック" pitchFamily="-112" charset="-128"/>
            </a:endParaRPr>
          </a:p>
        </p:txBody>
      </p:sp>
      <p:pic>
        <p:nvPicPr>
          <p:cNvPr id="24" name="Picture 23"/>
          <p:cNvPicPr/>
          <p:nvPr userDrawn="1"/>
        </p:nvPicPr>
        <p:blipFill rotWithShape="1">
          <a:blip r:embed="rId16" cstate="print">
            <a:extLst>
              <a:ext uri="{28A0092B-C50C-407E-A947-70E740481C1C}">
                <a14:useLocalDpi xmlns:a14="http://schemas.microsoft.com/office/drawing/2010/main" val="0"/>
              </a:ext>
            </a:extLst>
          </a:blip>
          <a:srcRect l="9859" t="8451" r="11268" b="9858"/>
          <a:stretch/>
        </p:blipFill>
        <p:spPr bwMode="auto">
          <a:xfrm>
            <a:off x="361184" y="148096"/>
            <a:ext cx="762000" cy="789878"/>
          </a:xfrm>
          <a:prstGeom prst="rect">
            <a:avLst/>
          </a:prstGeom>
          <a:ln>
            <a:noFill/>
          </a:ln>
          <a:extLst>
            <a:ext uri="{53640926-AAD7-44D8-BBD7-CCE9431645EC}">
              <a14:shadowObscured xmlns:a14="http://schemas.microsoft.com/office/drawing/2010/main"/>
            </a:ext>
          </a:extLst>
        </p:spPr>
      </p:pic>
      <p:pic>
        <p:nvPicPr>
          <p:cNvPr id="25" name="Picture 55"/>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167992" y="312713"/>
            <a:ext cx="771542" cy="460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9" descr="Macintosh HD:Users:dani:Desktop:"/>
          <p:cNvPicPr preferRelativeResize="0">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1005796" y="148958"/>
            <a:ext cx="896938" cy="788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Google Shape;15;p4"/>
          <p:cNvSpPr/>
          <p:nvPr userDrawn="1"/>
        </p:nvSpPr>
        <p:spPr>
          <a:xfrm>
            <a:off x="568352" y="6477000"/>
            <a:ext cx="11271038"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CA" sz="1500" b="0" i="0" u="none" strike="noStrike" cap="none" dirty="0" smtClean="0">
                <a:solidFill>
                  <a:schemeClr val="dk1"/>
                </a:solidFill>
                <a:latin typeface="Arial"/>
                <a:ea typeface="Arial"/>
                <a:cs typeface="Arial"/>
                <a:sym typeface="Arial"/>
              </a:rPr>
              <a:t> </a:t>
            </a:r>
            <a:r>
              <a:rPr lang="en-CA" sz="1500" b="0" i="0" u="none" strike="noStrike" cap="none" baseline="0" dirty="0" smtClean="0">
                <a:solidFill>
                  <a:schemeClr val="dk1"/>
                </a:solidFill>
                <a:latin typeface="Arial"/>
                <a:ea typeface="Arial"/>
                <a:cs typeface="Arial"/>
                <a:sym typeface="Arial"/>
              </a:rPr>
              <a:t>S. C. </a:t>
            </a:r>
            <a:r>
              <a:rPr lang="en-CA" sz="1500" b="0" i="0" u="none" strike="noStrike" cap="none" dirty="0" smtClean="0">
                <a:solidFill>
                  <a:schemeClr val="dk1"/>
                </a:solidFill>
                <a:latin typeface="Arial"/>
                <a:ea typeface="Arial"/>
                <a:cs typeface="Arial"/>
                <a:sym typeface="Arial"/>
              </a:rPr>
              <a:t>Reising et al.                                </a:t>
            </a:r>
            <a:r>
              <a:rPr lang="en-CA" sz="1500" b="0" i="0" u="none" strike="noStrike" cap="none" baseline="0" dirty="0" smtClean="0">
                <a:solidFill>
                  <a:schemeClr val="dk1"/>
                </a:solidFill>
                <a:latin typeface="Arial"/>
                <a:ea typeface="Arial"/>
                <a:cs typeface="Arial"/>
                <a:sym typeface="Arial"/>
              </a:rPr>
              <a:t>NOAA Systems performance Assessment Team (SAT)            August 22</a:t>
            </a:r>
            <a:r>
              <a:rPr lang="en-CA" sz="1500" b="0" i="0" u="none" strike="noStrike" cap="none" dirty="0" smtClean="0">
                <a:solidFill>
                  <a:schemeClr val="dk1"/>
                </a:solidFill>
                <a:latin typeface="Arial"/>
                <a:ea typeface="Arial"/>
                <a:cs typeface="Arial"/>
                <a:sym typeface="Arial"/>
              </a:rPr>
              <a:t>, 2022                 </a:t>
            </a:r>
            <a:r>
              <a:rPr lang="en-CA" sz="1500" b="0" i="0" u="none" strike="noStrike" cap="none" baseline="0" dirty="0" smtClean="0">
                <a:solidFill>
                  <a:schemeClr val="dk1"/>
                </a:solidFill>
                <a:latin typeface="Arial"/>
                <a:ea typeface="Arial"/>
                <a:cs typeface="Arial"/>
                <a:sym typeface="Arial"/>
              </a:rPr>
              <a:t> </a:t>
            </a:r>
            <a:fld id="{00000000-1234-1234-1234-123412341234}" type="slidenum">
              <a:rPr lang="en-CA" sz="1500" b="0" i="0" u="none" strike="noStrike" cap="none" smtClean="0">
                <a:solidFill>
                  <a:schemeClr val="dk1"/>
                </a:solidFill>
                <a:latin typeface="Arial"/>
                <a:ea typeface="Arial"/>
                <a:cs typeface="Arial"/>
                <a:sym typeface="Arial"/>
              </a:rPr>
              <a:pPr marL="0" marR="0" lvl="0" indent="0" algn="l" rtl="0">
                <a:lnSpc>
                  <a:spcPct val="90000"/>
                </a:lnSpc>
                <a:spcBef>
                  <a:spcPts val="0"/>
                </a:spcBef>
                <a:spcAft>
                  <a:spcPts val="0"/>
                </a:spcAft>
                <a:buNone/>
              </a:pPr>
              <a:t>‹#›</a:t>
            </a:fld>
            <a:endParaRPr sz="15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None/>
            </a:pPr>
            <a:endParaRPr sz="15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82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 id="2147483699"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D2FE27-0F43-354F-8153-AA0387C59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86DE6E7-4203-B441-AE5A-82580A299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90E393-9CD5-8844-A779-8088E0FFCD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3687A-2C10-AF4F-8717-60F34F85D92E}" type="datetimeFigureOut">
              <a:rPr lang="en-US" smtClean="0">
                <a:solidFill>
                  <a:prstClr val="black">
                    <a:tint val="75000"/>
                  </a:prstClr>
                </a:solidFill>
              </a:rPr>
              <a:pPr/>
              <a:t>8/22/2022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F3B6E3C-6443-094C-ADAE-9106C6C2D8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C86BE4-18FF-BB42-B65B-5037C4FD5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345EE-08CF-D548-BB21-2AFDF94E8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5010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2203451" y="127001"/>
            <a:ext cx="7821083" cy="614363"/>
          </a:xfrm>
          <a:prstGeom prst="rect">
            <a:avLst/>
          </a:prstGeom>
          <a:noFill/>
          <a:ln>
            <a:noFill/>
          </a:ln>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196975"/>
            <a:ext cx="10972800" cy="520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30" name="Rectangle 6"/>
          <p:cNvSpPr>
            <a:spLocks noGrp="1" noChangeArrowheads="1"/>
          </p:cNvSpPr>
          <p:nvPr>
            <p:ph type="sldNum" sz="quarter" idx="4"/>
          </p:nvPr>
        </p:nvSpPr>
        <p:spPr bwMode="auto">
          <a:xfrm>
            <a:off x="11239500" y="6633206"/>
            <a:ext cx="914400" cy="190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100"/>
            </a:lvl1pPr>
          </a:lstStyle>
          <a:p>
            <a:pPr>
              <a:defRPr/>
            </a:pPr>
            <a:fld id="{EC3FE6A9-000C-4F60-95EC-D0ECF80C39D7}" type="slidenum">
              <a:rPr lang="en-US" altLang="en-US" smtClean="0">
                <a:solidFill>
                  <a:srgbClr val="333399"/>
                </a:solidFill>
              </a:rPr>
              <a:pPr>
                <a:defRPr/>
              </a:pPr>
              <a:t>‹#›</a:t>
            </a:fld>
            <a:endParaRPr lang="en-US" altLang="en-US">
              <a:solidFill>
                <a:srgbClr val="333399"/>
              </a:solidFill>
            </a:endParaRPr>
          </a:p>
        </p:txBody>
      </p:sp>
      <p:sp>
        <p:nvSpPr>
          <p:cNvPr id="1029" name="Rectangle 11"/>
          <p:cNvSpPr>
            <a:spLocks noChangeArrowheads="1"/>
          </p:cNvSpPr>
          <p:nvPr/>
        </p:nvSpPr>
        <p:spPr bwMode="auto">
          <a:xfrm>
            <a:off x="609600" y="954089"/>
            <a:ext cx="10972800" cy="160337"/>
          </a:xfrm>
          <a:prstGeom prst="rect">
            <a:avLst/>
          </a:prstGeom>
          <a:gradFill rotWithShape="1">
            <a:gsLst>
              <a:gs pos="0">
                <a:schemeClr val="accent2"/>
              </a:gs>
              <a:gs pos="100000">
                <a:srgbClr val="FF3300"/>
              </a:gs>
            </a:gsLst>
            <a:lin ang="0" scaled="1"/>
          </a:gradFill>
          <a:ln>
            <a:noFill/>
          </a:ln>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sz="1800" smtClean="0">
              <a:solidFill>
                <a:srgbClr val="333399"/>
              </a:solidFill>
            </a:endParaRPr>
          </a:p>
        </p:txBody>
      </p:sp>
      <p:sp>
        <p:nvSpPr>
          <p:cNvPr id="1031" name="Rectangle 22"/>
          <p:cNvSpPr>
            <a:spLocks noChangeArrowheads="1"/>
          </p:cNvSpPr>
          <p:nvPr userDrawn="1"/>
        </p:nvSpPr>
        <p:spPr bwMode="auto">
          <a:xfrm>
            <a:off x="2034118" y="6633206"/>
            <a:ext cx="8115300" cy="190500"/>
          </a:xfrm>
          <a:prstGeom prst="rect">
            <a:avLst/>
          </a:prstGeom>
          <a:noFill/>
          <a:ln>
            <a:noFill/>
          </a:ln>
          <a:extLst/>
        </p:spPr>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sz="1100" dirty="0" smtClean="0">
                <a:solidFill>
                  <a:srgbClr val="333399"/>
                </a:solidFill>
              </a:rPr>
              <a:t>TEMPEST-D Earth Venture Tech Mission Final Review</a:t>
            </a:r>
          </a:p>
        </p:txBody>
      </p:sp>
      <p:sp>
        <p:nvSpPr>
          <p:cNvPr id="1040" name="Text Box 16"/>
          <p:cNvSpPr txBox="1">
            <a:spLocks noChangeArrowheads="1"/>
          </p:cNvSpPr>
          <p:nvPr/>
        </p:nvSpPr>
        <p:spPr bwMode="auto">
          <a:xfrm>
            <a:off x="0" y="6597651"/>
            <a:ext cx="2438400" cy="261610"/>
          </a:xfrm>
          <a:prstGeom prst="rect">
            <a:avLst/>
          </a:prstGeom>
          <a:noFill/>
          <a:ln>
            <a:noFill/>
          </a:ln>
          <a:effectLst/>
          <a:extLst/>
        </p:spPr>
        <p:txBody>
          <a:bodyPr anchor="ctr">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spcBef>
                <a:spcPct val="50000"/>
              </a:spcBef>
              <a:defRPr/>
            </a:pPr>
            <a:r>
              <a:rPr lang="en-US" sz="1100" dirty="0" smtClean="0">
                <a:solidFill>
                  <a:srgbClr val="333399"/>
                </a:solidFill>
              </a:rPr>
              <a:t>August 12, 2022</a:t>
            </a:r>
          </a:p>
        </p:txBody>
      </p:sp>
      <p:grpSp>
        <p:nvGrpSpPr>
          <p:cNvPr id="16" name="Group 3"/>
          <p:cNvGrpSpPr>
            <a:grpSpLocks/>
          </p:cNvGrpSpPr>
          <p:nvPr userDrawn="1"/>
        </p:nvGrpSpPr>
        <p:grpSpPr bwMode="auto">
          <a:xfrm>
            <a:off x="282748" y="166688"/>
            <a:ext cx="1734426" cy="738187"/>
            <a:chOff x="244475" y="122232"/>
            <a:chExt cx="1274763" cy="542379"/>
          </a:xfrm>
        </p:grpSpPr>
        <p:pic>
          <p:nvPicPr>
            <p:cNvPr id="17" name="Picture 2"/>
            <p:cNvPicPr>
              <a:picLocks noChangeAspect="1"/>
            </p:cNvPicPr>
            <p:nvPr userDrawn="1"/>
          </p:nvPicPr>
          <p:blipFill rotWithShape="1">
            <a:blip r:embed="rId9" cstate="print">
              <a:extLst>
                <a:ext uri="{28A0092B-C50C-407E-A947-70E740481C1C}">
                  <a14:useLocalDpi xmlns:a14="http://schemas.microsoft.com/office/drawing/2010/main" val="0"/>
                </a:ext>
              </a:extLst>
            </a:blip>
            <a:srcRect b="30512"/>
            <a:stretch/>
          </p:blipFill>
          <p:spPr bwMode="auto">
            <a:xfrm>
              <a:off x="286238" y="175845"/>
              <a:ext cx="1154724" cy="488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39"/>
            <p:cNvGrpSpPr>
              <a:grpSpLocks/>
            </p:cNvGrpSpPr>
            <p:nvPr/>
          </p:nvGrpSpPr>
          <p:grpSpPr bwMode="auto">
            <a:xfrm>
              <a:off x="244475" y="122232"/>
              <a:ext cx="1274763" cy="205966"/>
              <a:chOff x="760" y="3153"/>
              <a:chExt cx="1170" cy="182"/>
            </a:xfrm>
          </p:grpSpPr>
          <p:sp>
            <p:nvSpPr>
              <p:cNvPr id="19" name="WordArt 40"/>
              <p:cNvSpPr>
                <a:spLocks noChangeArrowheads="1" noChangeShapeType="1" noTextEdit="1"/>
              </p:cNvSpPr>
              <p:nvPr/>
            </p:nvSpPr>
            <p:spPr bwMode="auto">
              <a:xfrm>
                <a:off x="778" y="3153"/>
                <a:ext cx="1096" cy="117"/>
              </a:xfrm>
              <a:prstGeom prst="rect">
                <a:avLst/>
              </a:prstGeom>
            </p:spPr>
            <p:txBody>
              <a:bodyPr wrap="none" fromWordArt="1">
                <a:prstTxWarp prst="textPlain">
                  <a:avLst>
                    <a:gd name="adj" fmla="val 50000"/>
                  </a:avLst>
                </a:prstTxWarp>
              </a:bodyPr>
              <a:lstStyle/>
              <a:p>
                <a:pPr algn="ctr"/>
                <a:r>
                  <a:rPr lang="en-US" sz="3600" i="1" kern="10" dirty="0">
                    <a:ln w="12700">
                      <a:solidFill>
                        <a:srgbClr val="333399"/>
                      </a:solidFill>
                      <a:round/>
                      <a:headEnd/>
                      <a:tailEnd/>
                    </a:ln>
                    <a:solidFill>
                      <a:srgbClr val="BBE0E3"/>
                    </a:solidFill>
                    <a:effectLst>
                      <a:outerShdw dist="35921" dir="2700000" algn="ctr" rotWithShape="0">
                        <a:srgbClr val="808080">
                          <a:alpha val="79999"/>
                        </a:srgbClr>
                      </a:outerShdw>
                    </a:effectLst>
                    <a:latin typeface="Arial Black" panose="020B0A04020102020204" pitchFamily="34" charset="0"/>
                  </a:rPr>
                  <a:t>Venture EVI-2</a:t>
                </a:r>
              </a:p>
            </p:txBody>
          </p:sp>
          <p:sp>
            <p:nvSpPr>
              <p:cNvPr id="20" name="Line 41"/>
              <p:cNvSpPr>
                <a:spLocks noChangeShapeType="1"/>
              </p:cNvSpPr>
              <p:nvPr/>
            </p:nvSpPr>
            <p:spPr bwMode="auto">
              <a:xfrm>
                <a:off x="760" y="3335"/>
                <a:ext cx="117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333399"/>
                  </a:solidFill>
                </a:endParaRPr>
              </a:p>
            </p:txBody>
          </p:sp>
        </p:grpSp>
      </p:grpSp>
      <p:pic>
        <p:nvPicPr>
          <p:cNvPr id="21" name="Picture 20"/>
          <p:cNvPicPr/>
          <p:nvPr userDrawn="1"/>
        </p:nvPicPr>
        <p:blipFill rotWithShape="1">
          <a:blip r:embed="rId10" cstate="print">
            <a:extLst>
              <a:ext uri="{28A0092B-C50C-407E-A947-70E740481C1C}">
                <a14:useLocalDpi xmlns:a14="http://schemas.microsoft.com/office/drawing/2010/main" val="0"/>
              </a:ext>
            </a:extLst>
          </a:blip>
          <a:srcRect l="9859" t="8451" r="11268" b="9858"/>
          <a:stretch/>
        </p:blipFill>
        <p:spPr bwMode="auto">
          <a:xfrm>
            <a:off x="10317313" y="81662"/>
            <a:ext cx="762000" cy="789878"/>
          </a:xfrm>
          <a:prstGeom prst="rect">
            <a:avLst/>
          </a:prstGeom>
          <a:ln>
            <a:noFill/>
          </a:ln>
          <a:extLst>
            <a:ext uri="{53640926-AAD7-44D8-BBD7-CCE9431645EC}">
              <a14:shadowObscured xmlns:a14="http://schemas.microsoft.com/office/drawing/2010/main"/>
            </a:ext>
          </a:extLst>
        </p:spPr>
      </p:pic>
      <p:pic>
        <p:nvPicPr>
          <p:cNvPr id="22" name="Picture 16" descr="JPL LOGO RED"/>
          <p:cNvPicPr>
            <a:picLocks noChangeAspect="1" noChangeArrowheads="1"/>
          </p:cNvPicPr>
          <p:nvPr userDrawn="1"/>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5045" y="127002"/>
            <a:ext cx="818831" cy="240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5"/>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155045" y="415995"/>
            <a:ext cx="818831" cy="488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538320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timing>
    <p:tnLst>
      <p:par>
        <p:cTn id="1" dur="indefinite" restart="never" nodeType="tmRoot"/>
      </p:par>
    </p:tnLst>
  </p:timing>
  <p:hf hdr="0" ftr="0"/>
  <p:txStyles>
    <p:titleStyle>
      <a:lvl1pPr algn="ctr" rtl="0" eaLnBrk="0" fontAlgn="base" hangingPunct="0">
        <a:spcBef>
          <a:spcPct val="0"/>
        </a:spcBef>
        <a:spcAft>
          <a:spcPct val="0"/>
        </a:spcAft>
        <a:defRPr sz="2800" b="1">
          <a:solidFill>
            <a:schemeClr val="accent2"/>
          </a:solidFill>
          <a:effectLst>
            <a:outerShdw blurRad="38100" dist="38100" dir="2700000" algn="tl">
              <a:srgbClr val="DDDDDD"/>
            </a:outerShdw>
          </a:effectLst>
          <a:latin typeface="+mj-lt"/>
          <a:ea typeface="MS PGothic" panose="020B0600070205080204" pitchFamily="34" charset="-128"/>
          <a:cs typeface="MS PGothic" charset="0"/>
        </a:defRPr>
      </a:lvl1pPr>
      <a:lvl2pPr algn="ctr" rtl="0" eaLnBrk="0" fontAlgn="base" hangingPunct="0">
        <a:spcBef>
          <a:spcPct val="0"/>
        </a:spcBef>
        <a:spcAft>
          <a:spcPct val="0"/>
        </a:spcAft>
        <a:defRPr sz="2800" b="1">
          <a:solidFill>
            <a:schemeClr val="accent2"/>
          </a:solidFill>
          <a:effectLst>
            <a:outerShdw blurRad="38100" dist="38100" dir="2700000" algn="tl">
              <a:srgbClr val="DDDDDD"/>
            </a:outerShdw>
          </a:effectLst>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2800" b="1">
          <a:solidFill>
            <a:schemeClr val="accent2"/>
          </a:solidFill>
          <a:effectLst>
            <a:outerShdw blurRad="38100" dist="38100" dir="2700000" algn="tl">
              <a:srgbClr val="DDDDDD"/>
            </a:outerShdw>
          </a:effectLst>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2800" b="1">
          <a:solidFill>
            <a:schemeClr val="accent2"/>
          </a:solidFill>
          <a:effectLst>
            <a:outerShdw blurRad="38100" dist="38100" dir="2700000" algn="tl">
              <a:srgbClr val="DDDDDD"/>
            </a:outerShdw>
          </a:effectLst>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2800" b="1">
          <a:solidFill>
            <a:schemeClr val="accent2"/>
          </a:solidFill>
          <a:effectLst>
            <a:outerShdw blurRad="38100" dist="38100" dir="2700000" algn="tl">
              <a:srgbClr val="DDDDDD"/>
            </a:outerShdw>
          </a:effectLst>
          <a:latin typeface="Arial" charset="0"/>
          <a:ea typeface="MS PGothic" panose="020B0600070205080204" pitchFamily="34" charset="-128"/>
          <a:cs typeface="MS PGothic" charset="0"/>
        </a:defRPr>
      </a:lvl5pPr>
      <a:lvl6pPr marL="457200" algn="ctr" rtl="0" fontAlgn="base">
        <a:spcBef>
          <a:spcPct val="0"/>
        </a:spcBef>
        <a:spcAft>
          <a:spcPct val="0"/>
        </a:spcAft>
        <a:defRPr sz="2800">
          <a:solidFill>
            <a:schemeClr val="accent2"/>
          </a:solidFill>
          <a:latin typeface="Arial" charset="0"/>
        </a:defRPr>
      </a:lvl6pPr>
      <a:lvl7pPr marL="914400" algn="ctr" rtl="0" fontAlgn="base">
        <a:spcBef>
          <a:spcPct val="0"/>
        </a:spcBef>
        <a:spcAft>
          <a:spcPct val="0"/>
        </a:spcAft>
        <a:defRPr sz="2800">
          <a:solidFill>
            <a:schemeClr val="accent2"/>
          </a:solidFill>
          <a:latin typeface="Arial" charset="0"/>
        </a:defRPr>
      </a:lvl7pPr>
      <a:lvl8pPr marL="1371600" algn="ctr" rtl="0" fontAlgn="base">
        <a:spcBef>
          <a:spcPct val="0"/>
        </a:spcBef>
        <a:spcAft>
          <a:spcPct val="0"/>
        </a:spcAft>
        <a:defRPr sz="2800">
          <a:solidFill>
            <a:schemeClr val="accent2"/>
          </a:solidFill>
          <a:latin typeface="Arial" charset="0"/>
        </a:defRPr>
      </a:lvl8pPr>
      <a:lvl9pPr marL="1828800" algn="ctr" rtl="0" fontAlgn="base">
        <a:spcBef>
          <a:spcPct val="0"/>
        </a:spcBef>
        <a:spcAft>
          <a:spcPct val="0"/>
        </a:spcAft>
        <a:defRPr sz="28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ts val="300"/>
        </a:spcAft>
        <a:buChar char="–"/>
        <a:defRPr sz="16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hyperlink" Target="https://tempest.colostate.edu/data" TargetMode="External"/><Relationship Id="rId5" Type="http://schemas.openxmlformats.org/officeDocument/2006/relationships/image" Target="../media/image33.gif"/><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NULL"/><Relationship Id="rId5" Type="http://schemas.openxmlformats.org/officeDocument/2006/relationships/image" Target="../media/image42.emf"/><Relationship Id="rId10" Type="http://schemas.openxmlformats.org/officeDocument/2006/relationships/image" Target="NUL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1525360" y="255770"/>
            <a:ext cx="9501869" cy="5181600"/>
          </a:xfrm>
          <a:prstGeom prst="rect">
            <a:avLst/>
          </a:prstGeom>
          <a:noFill/>
          <a:ln w="9525">
            <a:noFill/>
            <a:miter lim="800000"/>
            <a:headEnd/>
            <a:tailEnd/>
          </a:ln>
          <a:effectLst>
            <a:outerShdw dist="35921" dir="2700000" algn="ctr" rotWithShape="0">
              <a:schemeClr val="bg2">
                <a:alpha val="74997"/>
              </a:schemeClr>
            </a:outerShdw>
          </a:effectLst>
        </p:spPr>
        <p:txBody>
          <a:bodyPr anchor="t"/>
          <a:lstStyle/>
          <a:p>
            <a:pPr lvl="0">
              <a:lnSpc>
                <a:spcPct val="101000"/>
              </a:lnSpc>
              <a:spcBef>
                <a:spcPct val="0"/>
              </a:spcBef>
              <a:defRPr/>
            </a:pPr>
            <a:r>
              <a:rPr lang="en-US" sz="3200" b="1" dirty="0" smtClean="0">
                <a:solidFill>
                  <a:schemeClr val="accent5">
                    <a:lumMod val="50000"/>
                  </a:schemeClr>
                </a:solidFill>
                <a:latin typeface="Arial" panose="020B0604020202020204"/>
              </a:rPr>
              <a:t>Improving Temporal Sampling of Microwave Sounders using </a:t>
            </a:r>
            <a:r>
              <a:rPr lang="en-US" sz="3200" b="1" dirty="0" err="1" smtClean="0">
                <a:solidFill>
                  <a:schemeClr val="accent5">
                    <a:lumMod val="50000"/>
                  </a:schemeClr>
                </a:solidFill>
                <a:latin typeface="Arial" panose="020B0604020202020204"/>
              </a:rPr>
              <a:t>SmallSats</a:t>
            </a:r>
            <a:r>
              <a:rPr lang="en-US" sz="3200" b="1" dirty="0" smtClean="0">
                <a:solidFill>
                  <a:schemeClr val="accent5">
                    <a:lumMod val="50000"/>
                  </a:schemeClr>
                </a:solidFill>
                <a:latin typeface="Arial" panose="020B0604020202020204"/>
              </a:rPr>
              <a:t>/</a:t>
            </a:r>
            <a:r>
              <a:rPr lang="en-US" sz="3200" b="1" dirty="0" err="1" smtClean="0">
                <a:solidFill>
                  <a:schemeClr val="accent5">
                    <a:lumMod val="50000"/>
                  </a:schemeClr>
                </a:solidFill>
                <a:latin typeface="Arial" panose="020B0604020202020204"/>
              </a:rPr>
              <a:t>CubeSats</a:t>
            </a:r>
            <a:r>
              <a:rPr lang="en-US" sz="3200" b="1" dirty="0" smtClean="0">
                <a:solidFill>
                  <a:schemeClr val="accent5">
                    <a:lumMod val="50000"/>
                  </a:schemeClr>
                </a:solidFill>
                <a:latin typeface="Arial" panose="020B0604020202020204"/>
              </a:rPr>
              <a:t>: </a:t>
            </a:r>
            <a:r>
              <a:rPr lang="en-US" sz="3200" b="1" dirty="0">
                <a:solidFill>
                  <a:schemeClr val="accent5">
                    <a:lumMod val="50000"/>
                  </a:schemeClr>
                </a:solidFill>
                <a:latin typeface="Arial" panose="020B0604020202020204"/>
              </a:rPr>
              <a:t>Perspectives </a:t>
            </a:r>
            <a:r>
              <a:rPr lang="en-US" sz="3200" b="1" dirty="0" smtClean="0">
                <a:solidFill>
                  <a:schemeClr val="accent5">
                    <a:lumMod val="50000"/>
                  </a:schemeClr>
                </a:solidFill>
                <a:latin typeface="Arial" panose="020B0604020202020204"/>
              </a:rPr>
              <a:t>from Experience Gained from the TEMPEST-D </a:t>
            </a:r>
            <a:r>
              <a:rPr lang="en-US" sz="3200" b="1" dirty="0">
                <a:solidFill>
                  <a:schemeClr val="accent5">
                    <a:lumMod val="50000"/>
                  </a:schemeClr>
                </a:solidFill>
                <a:latin typeface="Arial" panose="020B0604020202020204"/>
              </a:rPr>
              <a:t>NASA </a:t>
            </a:r>
            <a:r>
              <a:rPr lang="en-US" sz="3200" b="1" dirty="0" smtClean="0">
                <a:solidFill>
                  <a:schemeClr val="accent5">
                    <a:lumMod val="50000"/>
                  </a:schemeClr>
                </a:solidFill>
                <a:latin typeface="Arial" panose="020B0604020202020204"/>
              </a:rPr>
              <a:t>Earth Venture Technology Mission </a:t>
            </a:r>
          </a:p>
          <a:p>
            <a:pPr lvl="0">
              <a:lnSpc>
                <a:spcPct val="101000"/>
              </a:lnSpc>
              <a:spcBef>
                <a:spcPct val="0"/>
              </a:spcBef>
              <a:defRPr/>
            </a:pPr>
            <a:endParaRPr lang="en-US" sz="2000" b="1" dirty="0" smtClean="0">
              <a:solidFill>
                <a:schemeClr val="accent5">
                  <a:lumMod val="50000"/>
                </a:schemeClr>
              </a:solidFill>
              <a:latin typeface="Arial" panose="020B0604020202020204"/>
              <a:cs typeface="Arial" panose="020B0604020202020204" pitchFamily="34" charset="0"/>
            </a:endParaRPr>
          </a:p>
          <a:p>
            <a:pPr lvl="0">
              <a:lnSpc>
                <a:spcPct val="101000"/>
              </a:lnSpc>
              <a:spcBef>
                <a:spcPct val="0"/>
              </a:spcBef>
              <a:defRPr/>
            </a:pPr>
            <a:r>
              <a:rPr lang="en-CA" sz="2400" dirty="0" smtClean="0">
                <a:latin typeface="Arial" panose="020B0604020202020204" pitchFamily="34" charset="0"/>
                <a:cs typeface="Arial" panose="020B0604020202020204" pitchFamily="34" charset="0"/>
              </a:rPr>
              <a:t>Steven </a:t>
            </a:r>
            <a:r>
              <a:rPr lang="en-CA" sz="2400" dirty="0">
                <a:latin typeface="Arial" panose="020B0604020202020204" pitchFamily="34" charset="0"/>
                <a:cs typeface="Arial" panose="020B0604020202020204" pitchFamily="34" charset="0"/>
              </a:rPr>
              <a:t>C. Reising</a:t>
            </a:r>
            <a:r>
              <a:rPr lang="en-CA" sz="2400" baseline="30000" dirty="0">
                <a:latin typeface="Arial" panose="020B0604020202020204" pitchFamily="34" charset="0"/>
                <a:cs typeface="Arial" panose="020B0604020202020204" pitchFamily="34" charset="0"/>
              </a:rPr>
              <a:t>1</a:t>
            </a:r>
            <a:r>
              <a:rPr lang="en-CA" sz="2400" dirty="0">
                <a:latin typeface="Arial" panose="020B0604020202020204" pitchFamily="34" charset="0"/>
                <a:cs typeface="Arial" panose="020B0604020202020204" pitchFamily="34" charset="0"/>
              </a:rPr>
              <a:t>, </a:t>
            </a:r>
            <a:r>
              <a:rPr lang="en-CA" sz="2400" dirty="0" smtClean="0">
                <a:latin typeface="Arial" panose="020B0604020202020204" pitchFamily="34" charset="0"/>
                <a:cs typeface="Arial" panose="020B0604020202020204" pitchFamily="34" charset="0"/>
              </a:rPr>
              <a:t>V</a:t>
            </a:r>
            <a:r>
              <a:rPr lang="en-CA" sz="2400" dirty="0">
                <a:latin typeface="Arial" panose="020B0604020202020204" pitchFamily="34" charset="0"/>
                <a:cs typeface="Arial" panose="020B0604020202020204" pitchFamily="34" charset="0"/>
              </a:rPr>
              <a:t>. Chandrasekar</a:t>
            </a:r>
            <a:r>
              <a:rPr lang="en-CA" sz="2400" baseline="30000" dirty="0">
                <a:latin typeface="Arial" panose="020B0604020202020204" pitchFamily="34" charset="0"/>
                <a:cs typeface="Arial" panose="020B0604020202020204" pitchFamily="34" charset="0"/>
              </a:rPr>
              <a:t>1</a:t>
            </a:r>
            <a:r>
              <a:rPr lang="en-CA" sz="2400" dirty="0">
                <a:latin typeface="Arial" panose="020B0604020202020204" pitchFamily="34" charset="0"/>
                <a:cs typeface="Arial" panose="020B0604020202020204" pitchFamily="34" charset="0"/>
              </a:rPr>
              <a:t>, Christian D. Kummerow</a:t>
            </a:r>
            <a:r>
              <a:rPr lang="en-CA" sz="2400" baseline="30000" dirty="0">
                <a:latin typeface="Arial" panose="020B0604020202020204" pitchFamily="34" charset="0"/>
                <a:cs typeface="Arial" panose="020B0604020202020204" pitchFamily="34" charset="0"/>
              </a:rPr>
              <a:t>1</a:t>
            </a:r>
            <a:r>
              <a:rPr lang="en-CA" sz="2400" dirty="0">
                <a:latin typeface="Arial" panose="020B0604020202020204" pitchFamily="34" charset="0"/>
                <a:cs typeface="Arial" panose="020B0604020202020204" pitchFamily="34" charset="0"/>
              </a:rPr>
              <a:t>, </a:t>
            </a:r>
            <a:endParaRPr lang="en-CA" sz="2400" dirty="0" smtClean="0">
              <a:latin typeface="Arial" panose="020B0604020202020204" pitchFamily="34" charset="0"/>
              <a:cs typeface="Arial" panose="020B0604020202020204" pitchFamily="34" charset="0"/>
            </a:endParaRPr>
          </a:p>
          <a:p>
            <a:pPr>
              <a:lnSpc>
                <a:spcPct val="101000"/>
              </a:lnSpc>
              <a:spcBef>
                <a:spcPct val="0"/>
              </a:spcBef>
              <a:defRPr/>
            </a:pPr>
            <a:r>
              <a:rPr lang="en-CA" sz="2400" dirty="0">
                <a:latin typeface="Arial" panose="020B0604020202020204" pitchFamily="34" charset="0"/>
                <a:cs typeface="Arial" panose="020B0604020202020204" pitchFamily="34" charset="0"/>
              </a:rPr>
              <a:t>Shannon T. Brown</a:t>
            </a:r>
            <a:r>
              <a:rPr lang="en-CA" sz="2400" baseline="30000" dirty="0">
                <a:latin typeface="Arial" panose="020B0604020202020204" pitchFamily="34" charset="0"/>
                <a:cs typeface="Arial" panose="020B0604020202020204" pitchFamily="34" charset="0"/>
              </a:rPr>
              <a:t>2</a:t>
            </a:r>
            <a:r>
              <a:rPr lang="en-CA" sz="2400" dirty="0">
                <a:latin typeface="Arial" panose="020B0604020202020204" pitchFamily="34" charset="0"/>
                <a:cs typeface="Arial" panose="020B0604020202020204" pitchFamily="34" charset="0"/>
              </a:rPr>
              <a:t>, Todd C. </a:t>
            </a:r>
            <a:r>
              <a:rPr lang="en-CA" sz="2400" dirty="0" smtClean="0">
                <a:latin typeface="Arial" panose="020B0604020202020204" pitchFamily="34" charset="0"/>
                <a:cs typeface="Arial" panose="020B0604020202020204" pitchFamily="34" charset="0"/>
              </a:rPr>
              <a:t>Gaier</a:t>
            </a:r>
            <a:r>
              <a:rPr lang="en-CA" sz="2400" baseline="30000" dirty="0" smtClean="0">
                <a:latin typeface="Arial" panose="020B0604020202020204" pitchFamily="34" charset="0"/>
                <a:cs typeface="Arial" panose="020B0604020202020204" pitchFamily="34" charset="0"/>
              </a:rPr>
              <a:t>2</a:t>
            </a:r>
            <a:r>
              <a:rPr lang="en-CA" sz="2400" dirty="0" smtClean="0">
                <a:latin typeface="Arial" panose="020B0604020202020204" pitchFamily="34" charset="0"/>
                <a:cs typeface="Arial" panose="020B0604020202020204" pitchFamily="34" charset="0"/>
              </a:rPr>
              <a:t>, Wesley </a:t>
            </a:r>
            <a:r>
              <a:rPr lang="en-CA" sz="2400" dirty="0">
                <a:latin typeface="Arial" panose="020B0604020202020204" pitchFamily="34" charset="0"/>
                <a:cs typeface="Arial" panose="020B0604020202020204" pitchFamily="34" charset="0"/>
              </a:rPr>
              <a:t>Berg</a:t>
            </a:r>
            <a:r>
              <a:rPr lang="en-CA" sz="2400" baseline="30000" dirty="0">
                <a:latin typeface="Arial" panose="020B0604020202020204" pitchFamily="34" charset="0"/>
                <a:cs typeface="Arial" panose="020B0604020202020204" pitchFamily="34" charset="0"/>
              </a:rPr>
              <a:t>1</a:t>
            </a:r>
            <a:r>
              <a:rPr lang="en-CA" sz="2400" dirty="0">
                <a:latin typeface="Arial" panose="020B0604020202020204" pitchFamily="34" charset="0"/>
                <a:cs typeface="Arial" panose="020B0604020202020204" pitchFamily="34" charset="0"/>
              </a:rPr>
              <a:t>, </a:t>
            </a:r>
            <a:endParaRPr lang="en-CA" sz="2400" dirty="0" smtClean="0">
              <a:latin typeface="Arial" panose="020B0604020202020204" pitchFamily="34" charset="0"/>
              <a:cs typeface="Arial" panose="020B0604020202020204" pitchFamily="34" charset="0"/>
            </a:endParaRPr>
          </a:p>
          <a:p>
            <a:pPr>
              <a:lnSpc>
                <a:spcPct val="101000"/>
              </a:lnSpc>
              <a:spcBef>
                <a:spcPct val="0"/>
              </a:spcBef>
              <a:defRPr/>
            </a:pPr>
            <a:r>
              <a:rPr lang="en-CA" sz="2400" dirty="0" err="1" smtClean="0">
                <a:latin typeface="Arial" panose="020B0604020202020204" pitchFamily="34" charset="0"/>
                <a:cs typeface="Arial" panose="020B0604020202020204" pitchFamily="34" charset="0"/>
              </a:rPr>
              <a:t>Sharmila</a:t>
            </a:r>
            <a:r>
              <a:rPr lang="en-CA" sz="2400" dirty="0" smtClean="0">
                <a:latin typeface="Arial" panose="020B0604020202020204" pitchFamily="34" charset="0"/>
                <a:cs typeface="Arial" panose="020B0604020202020204" pitchFamily="34" charset="0"/>
              </a:rPr>
              <a:t> Padmanabhan</a:t>
            </a:r>
            <a:r>
              <a:rPr lang="en-CA" sz="2400" baseline="30000" dirty="0" smtClean="0">
                <a:latin typeface="Arial" panose="020B0604020202020204" pitchFamily="34" charset="0"/>
                <a:cs typeface="Arial" panose="020B0604020202020204" pitchFamily="34" charset="0"/>
              </a:rPr>
              <a:t>2</a:t>
            </a:r>
            <a:r>
              <a:rPr lang="en-CA" sz="2400" dirty="0" smtClean="0">
                <a:latin typeface="Arial" panose="020B0604020202020204" pitchFamily="34" charset="0"/>
                <a:cs typeface="Arial" panose="020B0604020202020204" pitchFamily="34" charset="0"/>
              </a:rPr>
              <a:t>, C</a:t>
            </a:r>
            <a:r>
              <a:rPr lang="en-CA" sz="2400" dirty="0">
                <a:latin typeface="Arial" panose="020B0604020202020204" pitchFamily="34" charset="0"/>
                <a:cs typeface="Arial" panose="020B0604020202020204" pitchFamily="34" charset="0"/>
              </a:rPr>
              <a:t>. </a:t>
            </a:r>
            <a:r>
              <a:rPr lang="en-CA" sz="2400" dirty="0" smtClean="0">
                <a:latin typeface="Arial" panose="020B0604020202020204" pitchFamily="34" charset="0"/>
                <a:cs typeface="Arial" panose="020B0604020202020204" pitchFamily="34" charset="0"/>
              </a:rPr>
              <a:t>Radhakrishnan</a:t>
            </a:r>
            <a:r>
              <a:rPr lang="en-CA" sz="2400" baseline="30000" dirty="0" smtClean="0">
                <a:latin typeface="Arial" panose="020B0604020202020204" pitchFamily="34" charset="0"/>
                <a:cs typeface="Arial" panose="020B0604020202020204" pitchFamily="34" charset="0"/>
              </a:rPr>
              <a:t>1</a:t>
            </a:r>
            <a:r>
              <a:rPr lang="en-CA" sz="2400" dirty="0" smtClean="0">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Matthew </a:t>
            </a:r>
            <a:r>
              <a:rPr lang="en-CA" sz="2400" dirty="0" smtClean="0">
                <a:latin typeface="Arial" panose="020B0604020202020204" pitchFamily="34" charset="0"/>
                <a:cs typeface="Arial" panose="020B0604020202020204" pitchFamily="34" charset="0"/>
              </a:rPr>
              <a:t>Pallas</a:t>
            </a:r>
            <a:r>
              <a:rPr lang="en-CA" sz="2400" baseline="30000" dirty="0" smtClean="0">
                <a:latin typeface="Arial" panose="020B0604020202020204" pitchFamily="34" charset="0"/>
                <a:cs typeface="Arial" panose="020B0604020202020204" pitchFamily="34" charset="0"/>
              </a:rPr>
              <a:t>3</a:t>
            </a:r>
            <a:r>
              <a:rPr lang="en-CA" sz="2400" dirty="0" smtClean="0">
                <a:latin typeface="Arial" panose="020B0604020202020204" pitchFamily="34" charset="0"/>
                <a:cs typeface="Arial" panose="020B0604020202020204" pitchFamily="34" charset="0"/>
              </a:rPr>
              <a:t>, </a:t>
            </a:r>
          </a:p>
          <a:p>
            <a:pPr>
              <a:lnSpc>
                <a:spcPct val="101000"/>
              </a:lnSpc>
              <a:spcBef>
                <a:spcPct val="0"/>
              </a:spcBef>
              <a:defRPr/>
            </a:pPr>
            <a:r>
              <a:rPr lang="en-CA" sz="2400" dirty="0" smtClean="0">
                <a:latin typeface="Arial" panose="020B0604020202020204" pitchFamily="34" charset="0"/>
                <a:cs typeface="Arial" panose="020B0604020202020204" pitchFamily="34" charset="0"/>
              </a:rPr>
              <a:t>Doug Laczkowski</a:t>
            </a:r>
            <a:r>
              <a:rPr lang="en-CA" sz="2400" baseline="30000" dirty="0">
                <a:latin typeface="Arial" panose="020B0604020202020204" pitchFamily="34" charset="0"/>
                <a:cs typeface="Arial" panose="020B0604020202020204" pitchFamily="34" charset="0"/>
              </a:rPr>
              <a:t>3</a:t>
            </a:r>
            <a:r>
              <a:rPr lang="en-CA" sz="2400" dirty="0" smtClean="0">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and Nancy </a:t>
            </a:r>
            <a:r>
              <a:rPr lang="en-CA" sz="2400" dirty="0" smtClean="0">
                <a:latin typeface="Arial" panose="020B0604020202020204" pitchFamily="34" charset="0"/>
                <a:cs typeface="Arial" panose="020B0604020202020204" pitchFamily="34" charset="0"/>
              </a:rPr>
              <a:t>Gaytan</a:t>
            </a:r>
            <a:r>
              <a:rPr lang="en-CA" sz="2400" baseline="30000" dirty="0" smtClean="0">
                <a:latin typeface="Arial" panose="020B0604020202020204" pitchFamily="34" charset="0"/>
                <a:cs typeface="Arial" panose="020B0604020202020204" pitchFamily="34" charset="0"/>
              </a:rPr>
              <a:t>3</a:t>
            </a:r>
            <a:endParaRPr lang="en-CA" sz="2400" dirty="0" smtClean="0">
              <a:latin typeface="Arial" panose="020B0604020202020204" pitchFamily="34" charset="0"/>
              <a:cs typeface="Arial" panose="020B0604020202020204" pitchFamily="34" charset="0"/>
            </a:endParaRPr>
          </a:p>
          <a:p>
            <a:pPr>
              <a:lnSpc>
                <a:spcPct val="101000"/>
              </a:lnSpc>
              <a:spcBef>
                <a:spcPct val="0"/>
              </a:spcBef>
              <a:defRPr/>
            </a:pPr>
            <a:endParaRPr lang="en-CA" sz="2000" dirty="0">
              <a:solidFill>
                <a:srgbClr val="0070C0"/>
              </a:solidFill>
              <a:latin typeface="Arial" panose="020B0604020202020204" pitchFamily="34" charset="0"/>
              <a:cs typeface="Arial" panose="020B0604020202020204" pitchFamily="34" charset="0"/>
            </a:endParaRPr>
          </a:p>
          <a:p>
            <a:pPr>
              <a:lnSpc>
                <a:spcPct val="101000"/>
              </a:lnSpc>
              <a:spcBef>
                <a:spcPts val="0"/>
              </a:spcBef>
            </a:pPr>
            <a:r>
              <a:rPr lang="en-CA" sz="2400" baseline="30000" dirty="0">
                <a:solidFill>
                  <a:srgbClr val="990000"/>
                </a:solidFill>
                <a:latin typeface="Arial" panose="020B0604020202020204" pitchFamily="34" charset="0"/>
                <a:cs typeface="Arial" panose="020B0604020202020204" pitchFamily="34" charset="0"/>
              </a:rPr>
              <a:t>1</a:t>
            </a:r>
            <a:r>
              <a:rPr lang="en-CA" sz="2400" dirty="0">
                <a:solidFill>
                  <a:srgbClr val="990000"/>
                </a:solidFill>
                <a:latin typeface="Arial" panose="020B0604020202020204" pitchFamily="34" charset="0"/>
                <a:cs typeface="Arial" panose="020B0604020202020204" pitchFamily="34" charset="0"/>
              </a:rPr>
              <a:t>Colorado State University, Fort Collins, CO</a:t>
            </a:r>
          </a:p>
          <a:p>
            <a:pPr>
              <a:lnSpc>
                <a:spcPct val="101000"/>
              </a:lnSpc>
              <a:spcBef>
                <a:spcPts val="0"/>
              </a:spcBef>
            </a:pPr>
            <a:r>
              <a:rPr lang="en-CA" sz="2400" baseline="30000" dirty="0">
                <a:solidFill>
                  <a:srgbClr val="990000"/>
                </a:solidFill>
                <a:latin typeface="Arial" panose="020B0604020202020204" pitchFamily="34" charset="0"/>
                <a:cs typeface="Arial" panose="020B0604020202020204" pitchFamily="34" charset="0"/>
              </a:rPr>
              <a:t>2</a:t>
            </a:r>
            <a:r>
              <a:rPr lang="en-CA" sz="2400" dirty="0">
                <a:solidFill>
                  <a:srgbClr val="990000"/>
                </a:solidFill>
                <a:latin typeface="Arial" panose="020B0604020202020204" pitchFamily="34" charset="0"/>
                <a:cs typeface="Arial" panose="020B0604020202020204" pitchFamily="34" charset="0"/>
              </a:rPr>
              <a:t>NASA Caltech/Jet Propulsion Laboratory, Pasadena, </a:t>
            </a:r>
            <a:r>
              <a:rPr lang="en-CA" sz="2400" dirty="0" smtClean="0">
                <a:solidFill>
                  <a:srgbClr val="990000"/>
                </a:solidFill>
                <a:latin typeface="Arial" panose="020B0604020202020204" pitchFamily="34" charset="0"/>
                <a:cs typeface="Arial" panose="020B0604020202020204" pitchFamily="34" charset="0"/>
              </a:rPr>
              <a:t>CA</a:t>
            </a:r>
          </a:p>
          <a:p>
            <a:pPr>
              <a:lnSpc>
                <a:spcPct val="101000"/>
              </a:lnSpc>
              <a:spcBef>
                <a:spcPts val="0"/>
              </a:spcBef>
            </a:pPr>
            <a:r>
              <a:rPr lang="en-CA" sz="2400" baseline="30000" dirty="0" smtClean="0">
                <a:solidFill>
                  <a:srgbClr val="990000"/>
                </a:solidFill>
                <a:latin typeface="Arial" panose="020B0604020202020204" pitchFamily="34" charset="0"/>
                <a:cs typeface="Arial" panose="020B0604020202020204" pitchFamily="34" charset="0"/>
              </a:rPr>
              <a:t>3</a:t>
            </a:r>
            <a:r>
              <a:rPr lang="en-CA" sz="2400" dirty="0" smtClean="0">
                <a:solidFill>
                  <a:srgbClr val="990000"/>
                </a:solidFill>
                <a:latin typeface="Arial" panose="020B0604020202020204" pitchFamily="34" charset="0"/>
                <a:cs typeface="Arial" panose="020B0604020202020204" pitchFamily="34" charset="0"/>
              </a:rPr>
              <a:t>Blue </a:t>
            </a:r>
            <a:r>
              <a:rPr lang="en-CA" sz="2400" dirty="0">
                <a:solidFill>
                  <a:srgbClr val="990000"/>
                </a:solidFill>
                <a:latin typeface="Arial" panose="020B0604020202020204" pitchFamily="34" charset="0"/>
                <a:cs typeface="Arial" panose="020B0604020202020204" pitchFamily="34" charset="0"/>
              </a:rPr>
              <a:t>Canyon Technologies, Boulder, CO</a:t>
            </a:r>
            <a:endParaRPr lang="en-CA" sz="2400" dirty="0" smtClean="0">
              <a:solidFill>
                <a:srgbClr val="990000"/>
              </a:solidFill>
              <a:latin typeface="Arial" panose="020B0604020202020204" pitchFamily="34" charset="0"/>
              <a:cs typeface="Arial" panose="020B0604020202020204" pitchFamily="34" charset="0"/>
            </a:endParaRPr>
          </a:p>
          <a:p>
            <a:pPr>
              <a:lnSpc>
                <a:spcPct val="101000"/>
              </a:lnSpc>
              <a:spcBef>
                <a:spcPts val="0"/>
              </a:spcBef>
            </a:pPr>
            <a:endParaRPr lang="en-CA" sz="2400" baseline="30000" dirty="0">
              <a:solidFill>
                <a:srgbClr val="990000"/>
              </a:solidFill>
              <a:latin typeface="Arial" panose="020B0604020202020204" pitchFamily="34" charset="0"/>
              <a:cs typeface="Arial" panose="020B0604020202020204" pitchFamily="34" charset="0"/>
            </a:endParaRPr>
          </a:p>
          <a:p>
            <a:pPr>
              <a:lnSpc>
                <a:spcPct val="101000"/>
              </a:lnSpc>
              <a:spcBef>
                <a:spcPts val="0"/>
              </a:spcBef>
            </a:pPr>
            <a:r>
              <a:rPr lang="en-CA" sz="2200" dirty="0" smtClean="0">
                <a:solidFill>
                  <a:schemeClr val="accent5">
                    <a:lumMod val="50000"/>
                  </a:schemeClr>
                </a:solidFill>
                <a:latin typeface="Arial" panose="020B0604020202020204" pitchFamily="34" charset="0"/>
                <a:cs typeface="Arial" panose="020B0604020202020204" pitchFamily="34" charset="0"/>
              </a:rPr>
              <a:t>Many thanks to NASA Wallops for providing ground communications!</a:t>
            </a:r>
            <a:endParaRPr lang="en-CA" sz="2200" baseline="30000" dirty="0">
              <a:solidFill>
                <a:srgbClr val="990000"/>
              </a:solidFill>
              <a:latin typeface="Arial" panose="020B0604020202020204" pitchFamily="34" charset="0"/>
              <a:cs typeface="Arial" panose="020B0604020202020204" pitchFamily="34" charset="0"/>
            </a:endParaRPr>
          </a:p>
          <a:p>
            <a:pPr>
              <a:lnSpc>
                <a:spcPct val="101000"/>
              </a:lnSpc>
              <a:spcBef>
                <a:spcPts val="0"/>
              </a:spcBef>
            </a:pPr>
            <a:endParaRPr lang="en-CA" sz="2200" baseline="30000" dirty="0" smtClean="0">
              <a:solidFill>
                <a:srgbClr val="99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01000"/>
              </a:lnSpc>
              <a:spcBef>
                <a:spcPts val="0"/>
              </a:spcBef>
            </a:pPr>
            <a:r>
              <a:rPr lang="en-CA"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CA"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CA" sz="2200" dirty="0">
              <a:solidFill>
                <a:srgbClr val="99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748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485" y="4423"/>
            <a:ext cx="7979229" cy="1080060"/>
          </a:xfrm>
        </p:spPr>
        <p:txBody>
          <a:bodyPr/>
          <a:lstStyle/>
          <a:p>
            <a:r>
              <a:rPr lang="en-US" sz="2800" b="1" cap="none" spc="0" dirty="0">
                <a:ln w="0"/>
                <a:solidFill>
                  <a:schemeClr val="tx1"/>
                </a:solidFill>
                <a:effectLst/>
              </a:rPr>
              <a:t>TEMPEST-D and GPM-GMI </a:t>
            </a:r>
            <a:r>
              <a:rPr lang="en-US" sz="2800" b="1" dirty="0">
                <a:ln w="0"/>
                <a:solidFill>
                  <a:schemeClr val="tx1"/>
                </a:solidFill>
                <a:effectLst/>
              </a:rPr>
              <a:t>Observations </a:t>
            </a:r>
            <a:r>
              <a:rPr lang="en-US" sz="2800" b="1" cap="none" spc="0" dirty="0">
                <a:ln w="0"/>
                <a:solidFill>
                  <a:schemeClr val="tx1"/>
                </a:solidFill>
                <a:effectLst/>
              </a:rPr>
              <a:t>of Hurricane </a:t>
            </a:r>
            <a:r>
              <a:rPr lang="en-US" sz="2800" b="1" dirty="0">
                <a:ln w="0"/>
                <a:solidFill>
                  <a:schemeClr val="tx1"/>
                </a:solidFill>
                <a:effectLst/>
              </a:rPr>
              <a:t>Delta on October 7, 2020</a:t>
            </a:r>
            <a:endParaRPr lang="en-US" dirty="0">
              <a:solidFill>
                <a:schemeClr val="tx1"/>
              </a:solidFill>
              <a:effectLst/>
            </a:endParaRPr>
          </a:p>
        </p:txBody>
      </p:sp>
      <p:grpSp>
        <p:nvGrpSpPr>
          <p:cNvPr id="13" name="Group 12">
            <a:extLst>
              <a:ext uri="{FF2B5EF4-FFF2-40B4-BE49-F238E27FC236}">
                <a16:creationId xmlns:a16="http://schemas.microsoft.com/office/drawing/2014/main" xmlns="" id="{EB9E8A4C-9922-D42F-081A-42CDE21AFD13}"/>
              </a:ext>
            </a:extLst>
          </p:cNvPr>
          <p:cNvGrpSpPr/>
          <p:nvPr/>
        </p:nvGrpSpPr>
        <p:grpSpPr>
          <a:xfrm>
            <a:off x="429259" y="1679639"/>
            <a:ext cx="11155682" cy="3595390"/>
            <a:chOff x="365760" y="2165710"/>
            <a:chExt cx="11155682" cy="3595390"/>
          </a:xfrm>
        </p:grpSpPr>
        <p:pic>
          <p:nvPicPr>
            <p:cNvPr id="19" name="Picture 18" descr="Map&#10;&#10;Description automatically generated with medium confidence">
              <a:extLst>
                <a:ext uri="{FF2B5EF4-FFF2-40B4-BE49-F238E27FC236}">
                  <a16:creationId xmlns:a16="http://schemas.microsoft.com/office/drawing/2014/main" xmlns="" id="{257EFDF5-96DE-CCD4-844F-D582B23B87FF}"/>
                </a:ext>
              </a:extLst>
            </p:cNvPr>
            <p:cNvPicPr>
              <a:picLocks noChangeAspect="1"/>
            </p:cNvPicPr>
            <p:nvPr/>
          </p:nvPicPr>
          <p:blipFill>
            <a:blip r:embed="rId2"/>
            <a:stretch>
              <a:fillRect/>
            </a:stretch>
          </p:blipFill>
          <p:spPr>
            <a:xfrm>
              <a:off x="365760" y="2197180"/>
              <a:ext cx="3657600" cy="3532450"/>
            </a:xfrm>
            <a:prstGeom prst="rect">
              <a:avLst/>
            </a:prstGeom>
          </p:spPr>
        </p:pic>
        <p:pic>
          <p:nvPicPr>
            <p:cNvPr id="20" name="Picture 19" descr="Chart&#10;&#10;Description automatically generated">
              <a:extLst>
                <a:ext uri="{FF2B5EF4-FFF2-40B4-BE49-F238E27FC236}">
                  <a16:creationId xmlns:a16="http://schemas.microsoft.com/office/drawing/2014/main" xmlns="" id="{4E10FF87-BA8E-92C0-F36B-65A3C5049997}"/>
                </a:ext>
              </a:extLst>
            </p:cNvPr>
            <p:cNvPicPr>
              <a:picLocks noChangeAspect="1"/>
            </p:cNvPicPr>
            <p:nvPr/>
          </p:nvPicPr>
          <p:blipFill>
            <a:blip r:embed="rId3"/>
            <a:stretch>
              <a:fillRect/>
            </a:stretch>
          </p:blipFill>
          <p:spPr>
            <a:xfrm>
              <a:off x="4114801" y="2165710"/>
              <a:ext cx="3657600" cy="3563920"/>
            </a:xfrm>
            <a:prstGeom prst="rect">
              <a:avLst/>
            </a:prstGeom>
          </p:spPr>
        </p:pic>
        <p:pic>
          <p:nvPicPr>
            <p:cNvPr id="21" name="Picture 20" descr="Chart&#10;&#10;Description automatically generated">
              <a:extLst>
                <a:ext uri="{FF2B5EF4-FFF2-40B4-BE49-F238E27FC236}">
                  <a16:creationId xmlns:a16="http://schemas.microsoft.com/office/drawing/2014/main" xmlns="" id="{DA2C0C03-6DEB-0FE7-88F4-C95069277B02}"/>
                </a:ext>
              </a:extLst>
            </p:cNvPr>
            <p:cNvPicPr>
              <a:picLocks noChangeAspect="1"/>
            </p:cNvPicPr>
            <p:nvPr/>
          </p:nvPicPr>
          <p:blipFill>
            <a:blip r:embed="rId4"/>
            <a:stretch>
              <a:fillRect/>
            </a:stretch>
          </p:blipFill>
          <p:spPr>
            <a:xfrm>
              <a:off x="7863842" y="2197180"/>
              <a:ext cx="3657600" cy="3563920"/>
            </a:xfrm>
            <a:prstGeom prst="rect">
              <a:avLst/>
            </a:prstGeom>
          </p:spPr>
        </p:pic>
      </p:grpSp>
      <p:sp>
        <p:nvSpPr>
          <p:cNvPr id="22" name="TextBox 21">
            <a:extLst>
              <a:ext uri="{FF2B5EF4-FFF2-40B4-BE49-F238E27FC236}">
                <a16:creationId xmlns:a16="http://schemas.microsoft.com/office/drawing/2014/main" xmlns="" id="{B6B12BEA-A34A-BC3A-3428-23FF58B1110C}"/>
              </a:ext>
            </a:extLst>
          </p:cNvPr>
          <p:cNvSpPr txBox="1"/>
          <p:nvPr/>
        </p:nvSpPr>
        <p:spPr>
          <a:xfrm>
            <a:off x="2973705" y="5838715"/>
            <a:ext cx="6691630" cy="369332"/>
          </a:xfrm>
          <a:prstGeom prst="rect">
            <a:avLst/>
          </a:prstGeom>
          <a:noFill/>
        </p:spPr>
        <p:txBody>
          <a:bodyPr wrap="square">
            <a:spAutoFit/>
          </a:bodyPr>
          <a:lstStyle/>
          <a:p>
            <a:pPr algn="ctr"/>
            <a:r>
              <a:rPr lang="en-US" b="0" cap="none" spc="0">
                <a:ln w="0"/>
              </a:rPr>
              <a:t>TEMPEST-D </a:t>
            </a:r>
            <a:r>
              <a:rPr lang="en-US">
                <a:ln w="0"/>
              </a:rPr>
              <a:t>leads </a:t>
            </a:r>
            <a:r>
              <a:rPr lang="en-US" b="0" cap="none" spc="0">
                <a:ln w="0"/>
              </a:rPr>
              <a:t>GPM-GMI by </a:t>
            </a:r>
            <a:r>
              <a:rPr lang="en-US">
                <a:ln w="0"/>
              </a:rPr>
              <a:t>1 hour and 10</a:t>
            </a:r>
            <a:r>
              <a:rPr lang="en-US" b="0" cap="none" spc="0">
                <a:ln w="0"/>
              </a:rPr>
              <a:t> minutes</a:t>
            </a:r>
          </a:p>
        </p:txBody>
      </p:sp>
    </p:spTree>
    <p:extLst>
      <p:ext uri="{BB962C8B-B14F-4D97-AF65-F5344CB8AC3E}">
        <p14:creationId xmlns:p14="http://schemas.microsoft.com/office/powerpoint/2010/main" val="900929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1553326" y="1264074"/>
            <a:ext cx="9114674" cy="369332"/>
          </a:xfrm>
          <a:prstGeom prst="rect">
            <a:avLst/>
          </a:prstGeom>
          <a:solidFill>
            <a:schemeClr val="bg1"/>
          </a:solidFill>
          <a:ln w="9525">
            <a:noFill/>
            <a:miter lim="800000"/>
            <a:headEnd/>
            <a:tailEnd/>
          </a:ln>
        </p:spPr>
        <p:txBody>
          <a:bodyPr wrap="square" rtlCol="0" anchor="ctr">
            <a:spAutoFit/>
          </a:bodyPr>
          <a:lstStyle/>
          <a:p>
            <a:pPr algn="ctr" eaLnBrk="0" fontAlgn="base" hangingPunct="0">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p:txBody>
      </p:sp>
      <p:sp>
        <p:nvSpPr>
          <p:cNvPr id="17" name="Rectangle 16"/>
          <p:cNvSpPr/>
          <p:nvPr/>
        </p:nvSpPr>
        <p:spPr bwMode="auto">
          <a:xfrm>
            <a:off x="810537" y="3591103"/>
            <a:ext cx="5542257" cy="369332"/>
          </a:xfrm>
          <a:prstGeom prst="rect">
            <a:avLst/>
          </a:prstGeom>
          <a:solidFill>
            <a:schemeClr val="bg1"/>
          </a:solidFill>
          <a:ln w="9525">
            <a:noFill/>
            <a:miter lim="800000"/>
            <a:headEnd/>
            <a:tailEnd/>
          </a:ln>
        </p:spPr>
        <p:txBody>
          <a:bodyPr wrap="square" rtlCol="0" anchor="ctr">
            <a:spAutoFit/>
          </a:bodyPr>
          <a:lstStyle/>
          <a:p>
            <a:pPr algn="ctr" eaLnBrk="0" fontAlgn="base" hangingPunct="0">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p:txBody>
      </p:sp>
      <p:grpSp>
        <p:nvGrpSpPr>
          <p:cNvPr id="5" name="Group 4"/>
          <p:cNvGrpSpPr/>
          <p:nvPr/>
        </p:nvGrpSpPr>
        <p:grpSpPr>
          <a:xfrm>
            <a:off x="471901" y="1296563"/>
            <a:ext cx="5112341" cy="4704712"/>
            <a:chOff x="6390610" y="2735661"/>
            <a:chExt cx="4384582" cy="4034980"/>
          </a:xfrm>
        </p:grpSpPr>
        <p:pic>
          <p:nvPicPr>
            <p:cNvPr id="1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683" y="2735661"/>
              <a:ext cx="4341509" cy="4013533"/>
            </a:xfrm>
            <a:prstGeom prst="rect">
              <a:avLst/>
            </a:prstGeom>
          </p:spPr>
        </p:pic>
        <p:grpSp>
          <p:nvGrpSpPr>
            <p:cNvPr id="4" name="Group 3"/>
            <p:cNvGrpSpPr/>
            <p:nvPr/>
          </p:nvGrpSpPr>
          <p:grpSpPr>
            <a:xfrm>
              <a:off x="6390610" y="3029565"/>
              <a:ext cx="4301492" cy="3741076"/>
              <a:chOff x="6352795" y="2839651"/>
              <a:chExt cx="4301492" cy="3741076"/>
            </a:xfrm>
          </p:grpSpPr>
          <p:sp>
            <p:nvSpPr>
              <p:cNvPr id="16" name="TextBox 15"/>
              <p:cNvSpPr txBox="1"/>
              <p:nvPr/>
            </p:nvSpPr>
            <p:spPr>
              <a:xfrm>
                <a:off x="8331331" y="2839651"/>
                <a:ext cx="2322956" cy="584775"/>
              </a:xfrm>
              <a:prstGeom prst="rect">
                <a:avLst/>
              </a:prstGeom>
              <a:noFill/>
            </p:spPr>
            <p:txBody>
              <a:bodyPr wrap="square" rtlCol="0">
                <a:spAutoFit/>
              </a:bodyPr>
              <a:lstStyle/>
              <a:p>
                <a:pPr algn="r" eaLnBrk="0" fontAlgn="base" hangingPunct="0">
                  <a:spcBef>
                    <a:spcPct val="0"/>
                  </a:spcBef>
                  <a:spcAft>
                    <a:spcPct val="0"/>
                  </a:spcAft>
                </a:pPr>
                <a:r>
                  <a:rPr lang="en-US" sz="1600" dirty="0">
                    <a:solidFill>
                      <a:srgbClr val="00B050"/>
                    </a:solidFill>
                    <a:latin typeface="Stencil" panose="040409050D0802020404" pitchFamily="82" charset="0"/>
                    <a:cs typeface="Arial" panose="020B0604020202020204" pitchFamily="34" charset="0"/>
                  </a:rPr>
                  <a:t>Hurricane Dorian</a:t>
                </a:r>
              </a:p>
              <a:p>
                <a:pPr algn="r" eaLnBrk="0" fontAlgn="base" hangingPunct="0">
                  <a:spcBef>
                    <a:spcPct val="0"/>
                  </a:spcBef>
                  <a:spcAft>
                    <a:spcPct val="0"/>
                  </a:spcAft>
                </a:pPr>
                <a:r>
                  <a:rPr lang="en-US" sz="1600" dirty="0">
                    <a:solidFill>
                      <a:srgbClr val="00B050"/>
                    </a:solidFill>
                    <a:latin typeface="Stencil" panose="040409050D0802020404" pitchFamily="82" charset="0"/>
                    <a:cs typeface="Arial" panose="020B0604020202020204" pitchFamily="34" charset="0"/>
                  </a:rPr>
                  <a:t>10-day track</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795" y="4764676"/>
                <a:ext cx="2642368" cy="1816051"/>
              </a:xfrm>
              <a:prstGeom prst="rect">
                <a:avLst/>
              </a:prstGeom>
            </p:spPr>
          </p:pic>
        </p:grpSp>
      </p:grpSp>
      <p:grpSp>
        <p:nvGrpSpPr>
          <p:cNvPr id="19" name="Group 18"/>
          <p:cNvGrpSpPr/>
          <p:nvPr/>
        </p:nvGrpSpPr>
        <p:grpSpPr>
          <a:xfrm>
            <a:off x="5872656" y="3396487"/>
            <a:ext cx="6121430" cy="3409532"/>
            <a:chOff x="535576" y="1726567"/>
            <a:chExt cx="10506889" cy="5852155"/>
          </a:xfrm>
        </p:grpSpPr>
        <p:grpSp>
          <p:nvGrpSpPr>
            <p:cNvPr id="20" name="Group 19"/>
            <p:cNvGrpSpPr/>
            <p:nvPr/>
          </p:nvGrpSpPr>
          <p:grpSpPr>
            <a:xfrm>
              <a:off x="535576" y="1726567"/>
              <a:ext cx="10506889" cy="5852155"/>
              <a:chOff x="535577" y="1726568"/>
              <a:chExt cx="10506892" cy="5852158"/>
            </a:xfrm>
          </p:grpSpPr>
          <p:grpSp>
            <p:nvGrpSpPr>
              <p:cNvPr id="22" name="Group 21"/>
              <p:cNvGrpSpPr/>
              <p:nvPr/>
            </p:nvGrpSpPr>
            <p:grpSpPr>
              <a:xfrm>
                <a:off x="5267436" y="1726568"/>
                <a:ext cx="5775033" cy="5852158"/>
                <a:chOff x="5267436" y="1726568"/>
                <a:chExt cx="5775032" cy="5852158"/>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436" y="1726568"/>
                  <a:ext cx="5775032" cy="5852158"/>
                </a:xfrm>
                <a:prstGeom prst="rect">
                  <a:avLst/>
                </a:prstGeom>
              </p:spPr>
            </p:pic>
            <p:grpSp>
              <p:nvGrpSpPr>
                <p:cNvPr id="32" name="Group 31"/>
                <p:cNvGrpSpPr/>
                <p:nvPr/>
              </p:nvGrpSpPr>
              <p:grpSpPr>
                <a:xfrm>
                  <a:off x="7991841" y="2437531"/>
                  <a:ext cx="2466216" cy="874802"/>
                  <a:chOff x="8611092" y="1603864"/>
                  <a:chExt cx="2928695" cy="1025156"/>
                </a:xfrm>
              </p:grpSpPr>
              <p:sp>
                <p:nvSpPr>
                  <p:cNvPr id="33" name="Rectangle 32"/>
                  <p:cNvSpPr/>
                  <p:nvPr/>
                </p:nvSpPr>
                <p:spPr>
                  <a:xfrm>
                    <a:off x="8763278" y="1757755"/>
                    <a:ext cx="2776509" cy="871265"/>
                  </a:xfrm>
                  <a:prstGeom prst="rect">
                    <a:avLst/>
                  </a:prstGeom>
                  <a:noFill/>
                </p:spPr>
                <p:txBody>
                  <a:bodyPr wrap="square" lIns="68580" tIns="34290" rIns="68580" bIns="34290">
                    <a:spAutoFit/>
                  </a:bodyPr>
                  <a:lstStyle/>
                  <a:p>
                    <a:pPr algn="ctr" eaLnBrk="0" fontAlgn="base" hangingPunct="0">
                      <a:spcBef>
                        <a:spcPct val="0"/>
                      </a:spcBef>
                      <a:spcAft>
                        <a:spcPct val="0"/>
                      </a:spcAft>
                    </a:pPr>
                    <a:r>
                      <a:rPr lang="en-US" sz="1000" dirty="0">
                        <a:ln w="0"/>
                        <a:solidFill>
                          <a:srgbClr val="000000"/>
                        </a:solidFill>
                        <a:latin typeface="Arial" panose="020B0604020202020204" pitchFamily="34" charset="0"/>
                        <a:cs typeface="Arial" panose="020B0604020202020204" pitchFamily="34" charset="0"/>
                      </a:rPr>
                      <a:t>GPM-GMI Dorian track</a:t>
                    </a:r>
                  </a:p>
                </p:txBody>
              </p:sp>
              <p:cxnSp>
                <p:nvCxnSpPr>
                  <p:cNvPr id="34" name="Straight Connector 33"/>
                  <p:cNvCxnSpPr/>
                  <p:nvPr/>
                </p:nvCxnSpPr>
                <p:spPr>
                  <a:xfrm>
                    <a:off x="8611092" y="1603864"/>
                    <a:ext cx="318646"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611092" y="1918971"/>
                    <a:ext cx="31864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535577" y="1726568"/>
                <a:ext cx="5775033" cy="5852158"/>
                <a:chOff x="535577" y="1726568"/>
                <a:chExt cx="5775030" cy="5852158"/>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577" y="1726568"/>
                  <a:ext cx="5775030" cy="5852158"/>
                </a:xfrm>
                <a:prstGeom prst="rect">
                  <a:avLst/>
                </a:prstGeom>
              </p:spPr>
            </p:pic>
            <p:grpSp>
              <p:nvGrpSpPr>
                <p:cNvPr id="25" name="Group 24"/>
                <p:cNvGrpSpPr/>
                <p:nvPr/>
              </p:nvGrpSpPr>
              <p:grpSpPr>
                <a:xfrm>
                  <a:off x="2609802" y="2356073"/>
                  <a:ext cx="2954974" cy="956253"/>
                  <a:chOff x="2620548" y="1119390"/>
                  <a:chExt cx="3509109" cy="1120610"/>
                </a:xfrm>
              </p:grpSpPr>
              <p:sp>
                <p:nvSpPr>
                  <p:cNvPr id="27" name="Rectangle 26"/>
                  <p:cNvSpPr/>
                  <p:nvPr/>
                </p:nvSpPr>
                <p:spPr>
                  <a:xfrm>
                    <a:off x="3353148" y="1368733"/>
                    <a:ext cx="2776509" cy="871267"/>
                  </a:xfrm>
                  <a:prstGeom prst="rect">
                    <a:avLst/>
                  </a:prstGeom>
                  <a:noFill/>
                </p:spPr>
                <p:txBody>
                  <a:bodyPr wrap="square" lIns="68580" tIns="34290" rIns="68580" bIns="34290">
                    <a:spAutoFit/>
                  </a:bodyPr>
                  <a:lstStyle/>
                  <a:p>
                    <a:pPr algn="ctr" eaLnBrk="0" fontAlgn="base" hangingPunct="0">
                      <a:spcBef>
                        <a:spcPct val="0"/>
                      </a:spcBef>
                      <a:spcAft>
                        <a:spcPct val="0"/>
                      </a:spcAft>
                    </a:pPr>
                    <a:r>
                      <a:rPr lang="en-US" sz="1000" dirty="0">
                        <a:ln w="0"/>
                        <a:solidFill>
                          <a:srgbClr val="000000"/>
                        </a:solidFill>
                        <a:latin typeface="Arial" panose="020B0604020202020204" pitchFamily="34" charset="0"/>
                        <a:cs typeface="Arial" panose="020B0604020202020204" pitchFamily="34" charset="0"/>
                      </a:rPr>
                      <a:t>TEMPEST-D Dorian track</a:t>
                    </a:r>
                  </a:p>
                </p:txBody>
              </p:sp>
              <p:cxnSp>
                <p:nvCxnSpPr>
                  <p:cNvPr id="28" name="Straight Connector 27"/>
                  <p:cNvCxnSpPr/>
                  <p:nvPr/>
                </p:nvCxnSpPr>
                <p:spPr>
                  <a:xfrm>
                    <a:off x="3170647" y="1214781"/>
                    <a:ext cx="318646"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620548" y="1119390"/>
                    <a:ext cx="3211933" cy="533428"/>
                  </a:xfrm>
                  <a:prstGeom prst="rect">
                    <a:avLst/>
                  </a:prstGeom>
                  <a:noFill/>
                </p:spPr>
                <p:txBody>
                  <a:bodyPr wrap="square" lIns="68580" tIns="34290" rIns="68580" bIns="34290">
                    <a:spAutoFit/>
                  </a:bodyPr>
                  <a:lstStyle/>
                  <a:p>
                    <a:pPr algn="ctr" eaLnBrk="0" fontAlgn="base" hangingPunct="0">
                      <a:spcBef>
                        <a:spcPct val="0"/>
                      </a:spcBef>
                      <a:spcAft>
                        <a:spcPct val="0"/>
                      </a:spcAft>
                    </a:pPr>
                    <a:r>
                      <a:rPr lang="en-US" sz="1050" dirty="0">
                        <a:ln w="0"/>
                        <a:solidFill>
                          <a:srgbClr val="FF0000"/>
                        </a:solidFill>
                        <a:latin typeface="Arial" panose="020B0604020202020204" pitchFamily="34" charset="0"/>
                        <a:cs typeface="Arial" panose="020B0604020202020204" pitchFamily="34" charset="0"/>
                      </a:rPr>
                      <a:t>             </a:t>
                    </a:r>
                  </a:p>
                </p:txBody>
              </p:sp>
              <p:cxnSp>
                <p:nvCxnSpPr>
                  <p:cNvPr id="30" name="Straight Connector 29"/>
                  <p:cNvCxnSpPr/>
                  <p:nvPr/>
                </p:nvCxnSpPr>
                <p:spPr>
                  <a:xfrm>
                    <a:off x="3137790" y="1522623"/>
                    <a:ext cx="31864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3341360" y="2251378"/>
                  <a:ext cx="2238664" cy="485539"/>
                </a:xfrm>
                <a:prstGeom prst="rect">
                  <a:avLst/>
                </a:prstGeom>
              </p:spPr>
              <p:txBody>
                <a:bodyPr wrap="none">
                  <a:spAutoFit/>
                </a:bodyPr>
                <a:lstStyle/>
                <a:p>
                  <a:pPr eaLnBrk="0" fontAlgn="base" hangingPunct="0">
                    <a:spcBef>
                      <a:spcPct val="0"/>
                    </a:spcBef>
                    <a:spcAft>
                      <a:spcPct val="0"/>
                    </a:spcAft>
                  </a:pPr>
                  <a:r>
                    <a:rPr lang="en-US" sz="1000" dirty="0">
                      <a:ln w="0"/>
                      <a:solidFill>
                        <a:srgbClr val="FF0000"/>
                      </a:solidFill>
                      <a:latin typeface="Arial" panose="020B0604020202020204" pitchFamily="34" charset="0"/>
                      <a:cs typeface="Arial" panose="020B0604020202020204" pitchFamily="34" charset="0"/>
                    </a:rPr>
                    <a:t>NOAA best track</a:t>
                  </a:r>
                  <a:endParaRPr lang="en-US" sz="1000" dirty="0">
                    <a:solidFill>
                      <a:srgbClr val="000000"/>
                    </a:solidFill>
                    <a:latin typeface="Arial" panose="020B0604020202020204" pitchFamily="34" charset="0"/>
                    <a:cs typeface="Arial" panose="020B0604020202020204" pitchFamily="34" charset="0"/>
                  </a:endParaRPr>
                </a:p>
              </p:txBody>
            </p:sp>
          </p:grpSp>
        </p:grpSp>
        <p:sp>
          <p:nvSpPr>
            <p:cNvPr id="21" name="Rectangle 20"/>
            <p:cNvSpPr/>
            <p:nvPr/>
          </p:nvSpPr>
          <p:spPr>
            <a:xfrm>
              <a:off x="8221712" y="2282380"/>
              <a:ext cx="2238665" cy="485538"/>
            </a:xfrm>
            <a:prstGeom prst="rect">
              <a:avLst/>
            </a:prstGeom>
          </p:spPr>
          <p:txBody>
            <a:bodyPr wrap="none">
              <a:spAutoFit/>
            </a:bodyPr>
            <a:lstStyle/>
            <a:p>
              <a:pPr eaLnBrk="0" fontAlgn="base" hangingPunct="0">
                <a:spcBef>
                  <a:spcPct val="0"/>
                </a:spcBef>
                <a:spcAft>
                  <a:spcPct val="0"/>
                </a:spcAft>
              </a:pPr>
              <a:r>
                <a:rPr lang="en-US" sz="1000" dirty="0">
                  <a:ln w="0"/>
                  <a:solidFill>
                    <a:srgbClr val="FF0000"/>
                  </a:solidFill>
                  <a:latin typeface="Arial" panose="020B0604020202020204" pitchFamily="34" charset="0"/>
                  <a:cs typeface="Arial" panose="020B0604020202020204" pitchFamily="34" charset="0"/>
                </a:rPr>
                <a:t>NOAA best track</a:t>
              </a:r>
              <a:endParaRPr lang="en-US" sz="1000" dirty="0">
                <a:solidFill>
                  <a:srgbClr val="000000"/>
                </a:solidFill>
                <a:latin typeface="Arial" panose="020B0604020202020204" pitchFamily="34" charset="0"/>
                <a:cs typeface="Arial" panose="020B0604020202020204" pitchFamily="34" charset="0"/>
              </a:endParaRPr>
            </a:p>
          </p:txBody>
        </p:sp>
      </p:grpSp>
      <p:sp>
        <p:nvSpPr>
          <p:cNvPr id="37" name="Oval 36"/>
          <p:cNvSpPr/>
          <p:nvPr/>
        </p:nvSpPr>
        <p:spPr bwMode="auto">
          <a:xfrm>
            <a:off x="5488931" y="1794507"/>
            <a:ext cx="4100146" cy="519351"/>
          </a:xfrm>
          <a:prstGeom prst="ellipse">
            <a:avLst/>
          </a:prstGeom>
          <a:noFill/>
          <a:ln w="9525">
            <a:noFill/>
            <a:miter lim="800000"/>
            <a:headEnd/>
            <a:tailEnd/>
          </a:ln>
        </p:spPr>
        <p:txBody>
          <a:bodyPr wrap="square" rtlCol="0" anchor="ctr">
            <a:spAutoFit/>
          </a:bodyPr>
          <a:lstStyle/>
          <a:p>
            <a:pPr algn="ctr" eaLnBrk="0" fontAlgn="base" hangingPunct="0">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p:txBody>
      </p:sp>
      <p:sp>
        <p:nvSpPr>
          <p:cNvPr id="38" name="Oval 37"/>
          <p:cNvSpPr/>
          <p:nvPr/>
        </p:nvSpPr>
        <p:spPr bwMode="auto">
          <a:xfrm>
            <a:off x="6435181" y="929572"/>
            <a:ext cx="4798421" cy="2531834"/>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5875">
            <a:solidFill>
              <a:schemeClr val="accent5">
                <a:lumMod val="75000"/>
              </a:schemeClr>
            </a:solidFill>
            <a:miter lim="800000"/>
            <a:headEnd/>
            <a:tailEnd/>
          </a:ln>
        </p:spPr>
        <p:txBody>
          <a:bodyPr wrap="square" rtlCol="0" anchor="ctr">
            <a:spAutoFit/>
          </a:bodyPr>
          <a:lstStyle/>
          <a:p>
            <a:pPr algn="ctr">
              <a:spcAft>
                <a:spcPts val="900"/>
              </a:spcAft>
              <a:defRPr/>
            </a:pPr>
            <a:r>
              <a:rPr lang="en-US" sz="1600" kern="0" dirty="0">
                <a:solidFill>
                  <a:srgbClr val="C00000"/>
                </a:solidFill>
                <a:latin typeface="Arial"/>
                <a:cs typeface="Arial" panose="020B0604020202020204" pitchFamily="34" charset="0"/>
              </a:rPr>
              <a:t>Calibrated TEMPEST-D data are publicly available!</a:t>
            </a:r>
          </a:p>
          <a:p>
            <a:pPr algn="ctr">
              <a:spcAft>
                <a:spcPts val="900"/>
              </a:spcAft>
              <a:defRPr/>
            </a:pPr>
            <a:r>
              <a:rPr lang="en-US" sz="1600" kern="0" dirty="0">
                <a:solidFill>
                  <a:prstClr val="black"/>
                </a:solidFill>
                <a:latin typeface="Arial"/>
                <a:cs typeface="Arial" panose="020B0604020202020204" pitchFamily="34" charset="0"/>
                <a:hlinkClick r:id="rId6"/>
              </a:rPr>
              <a:t>https://tempest.colostate.edu/data</a:t>
            </a:r>
            <a:endParaRPr lang="en-US" sz="1600" kern="0" dirty="0">
              <a:solidFill>
                <a:prstClr val="black"/>
              </a:solidFill>
              <a:latin typeface="Arial"/>
              <a:cs typeface="Arial" panose="020B0604020202020204" pitchFamily="34" charset="0"/>
            </a:endParaRPr>
          </a:p>
          <a:p>
            <a:pPr algn="ctr">
              <a:spcAft>
                <a:spcPts val="900"/>
              </a:spcAft>
              <a:defRPr/>
            </a:pPr>
            <a:r>
              <a:rPr lang="en-US" sz="1600" kern="0" dirty="0">
                <a:solidFill>
                  <a:prstClr val="black"/>
                </a:solidFill>
                <a:latin typeface="Arial"/>
                <a:cs typeface="Arial" panose="020B0604020202020204" pitchFamily="34" charset="0"/>
              </a:rPr>
              <a:t>TEMPEST-D data have been downloaded by </a:t>
            </a:r>
            <a:r>
              <a:rPr lang="en-US" sz="1600" kern="0" dirty="0" smtClean="0">
                <a:solidFill>
                  <a:srgbClr val="C00000"/>
                </a:solidFill>
                <a:latin typeface="Arial"/>
                <a:cs typeface="Arial" panose="020B0604020202020204" pitchFamily="34" charset="0"/>
              </a:rPr>
              <a:t>57 </a:t>
            </a:r>
            <a:r>
              <a:rPr lang="en-US" sz="1600" kern="0" dirty="0" smtClean="0">
                <a:solidFill>
                  <a:prstClr val="black"/>
                </a:solidFill>
                <a:latin typeface="Arial"/>
                <a:cs typeface="Arial" panose="020B0604020202020204" pitchFamily="34" charset="0"/>
              </a:rPr>
              <a:t>user groups in </a:t>
            </a:r>
            <a:r>
              <a:rPr lang="en-US" sz="1600" kern="0" dirty="0" smtClean="0">
                <a:solidFill>
                  <a:srgbClr val="C00000"/>
                </a:solidFill>
                <a:latin typeface="Arial"/>
                <a:cs typeface="Arial" panose="020B0604020202020204" pitchFamily="34" charset="0"/>
              </a:rPr>
              <a:t>13 </a:t>
            </a:r>
            <a:r>
              <a:rPr lang="en-US" sz="1600" kern="0" dirty="0" smtClean="0">
                <a:solidFill>
                  <a:prstClr val="black"/>
                </a:solidFill>
                <a:latin typeface="Arial"/>
                <a:cs typeface="Arial" panose="020B0604020202020204" pitchFamily="34" charset="0"/>
              </a:rPr>
              <a:t>countries </a:t>
            </a:r>
            <a:r>
              <a:rPr lang="en-US" sz="1600" kern="0" dirty="0">
                <a:solidFill>
                  <a:prstClr val="black"/>
                </a:solidFill>
                <a:latin typeface="Arial"/>
                <a:cs typeface="Arial" panose="020B0604020202020204" pitchFamily="34" charset="0"/>
              </a:rPr>
              <a:t>on </a:t>
            </a:r>
            <a:r>
              <a:rPr lang="en-US" sz="1600" kern="0" dirty="0">
                <a:solidFill>
                  <a:srgbClr val="C00000"/>
                </a:solidFill>
                <a:latin typeface="Arial"/>
                <a:cs typeface="Arial" panose="020B0604020202020204" pitchFamily="34" charset="0"/>
              </a:rPr>
              <a:t>5</a:t>
            </a:r>
            <a:r>
              <a:rPr lang="en-US" sz="1600" kern="0" dirty="0" smtClean="0">
                <a:solidFill>
                  <a:prstClr val="black"/>
                </a:solidFill>
                <a:latin typeface="Arial"/>
                <a:cs typeface="Arial" panose="020B0604020202020204" pitchFamily="34" charset="0"/>
              </a:rPr>
              <a:t> </a:t>
            </a:r>
            <a:r>
              <a:rPr lang="en-US" sz="1600" kern="0" dirty="0">
                <a:solidFill>
                  <a:prstClr val="black"/>
                </a:solidFill>
                <a:latin typeface="Arial"/>
                <a:cs typeface="Arial" panose="020B0604020202020204" pitchFamily="34" charset="0"/>
              </a:rPr>
              <a:t>continents.</a:t>
            </a:r>
          </a:p>
        </p:txBody>
      </p:sp>
      <p:sp>
        <p:nvSpPr>
          <p:cNvPr id="39" name="Title 1"/>
          <p:cNvSpPr txBox="1">
            <a:spLocks/>
          </p:cNvSpPr>
          <p:nvPr/>
        </p:nvSpPr>
        <p:spPr>
          <a:xfrm>
            <a:off x="1899920" y="1"/>
            <a:ext cx="8503919" cy="99031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2800" b="1" kern="0" smtClean="0">
                <a:ln w="0"/>
                <a:solidFill>
                  <a:schemeClr val="tx1"/>
                </a:solidFill>
              </a:rPr>
              <a:t>TEMPEST-D and GPM-GMI Estimated Tracks for Hurricane Dorian, along with NOAA Best Track</a:t>
            </a:r>
            <a:endParaRPr lang="en-US" kern="0" dirty="0">
              <a:solidFill>
                <a:schemeClr val="tx1"/>
              </a:solidFill>
            </a:endParaRPr>
          </a:p>
        </p:txBody>
      </p:sp>
    </p:spTree>
    <p:extLst>
      <p:ext uri="{BB962C8B-B14F-4D97-AF65-F5344CB8AC3E}">
        <p14:creationId xmlns:p14="http://schemas.microsoft.com/office/powerpoint/2010/main" val="1365889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943815" y="2748039"/>
            <a:ext cx="1936395" cy="2318038"/>
            <a:chOff x="9275389" y="2872123"/>
            <a:chExt cx="1479152" cy="1770677"/>
          </a:xfrm>
        </p:grpSpPr>
        <p:pic>
          <p:nvPicPr>
            <p:cNvPr id="20" name="Picture 19">
              <a:extLst>
                <a:ext uri="{FF2B5EF4-FFF2-40B4-BE49-F238E27FC236}">
                  <a16:creationId xmlns="" xmlns:a16="http://schemas.microsoft.com/office/drawing/2014/main" id="{103A3993-2E07-472C-895C-90348FF454FD}"/>
                </a:ext>
              </a:extLst>
            </p:cNvPr>
            <p:cNvPicPr>
              <a:picLocks noChangeAspect="1"/>
            </p:cNvPicPr>
            <p:nvPr/>
          </p:nvPicPr>
          <p:blipFill rotWithShape="1">
            <a:blip r:embed="rId2"/>
            <a:srcRect r="45907"/>
            <a:stretch/>
          </p:blipFill>
          <p:spPr>
            <a:xfrm>
              <a:off x="9275389" y="2872123"/>
              <a:ext cx="1479152" cy="1770677"/>
            </a:xfrm>
            <a:prstGeom prst="rect">
              <a:avLst/>
            </a:prstGeom>
          </p:spPr>
        </p:pic>
        <p:cxnSp>
          <p:nvCxnSpPr>
            <p:cNvPr id="22" name="Straight Arrow Connector 21">
              <a:extLst>
                <a:ext uri="{FF2B5EF4-FFF2-40B4-BE49-F238E27FC236}">
                  <a16:creationId xmlns="" xmlns:a16="http://schemas.microsoft.com/office/drawing/2014/main" id="{B68CE327-B2D2-41DB-9E1E-ACFAB3C4E67B}"/>
                </a:ext>
              </a:extLst>
            </p:cNvPr>
            <p:cNvCxnSpPr>
              <a:cxnSpLocks/>
            </p:cNvCxnSpPr>
            <p:nvPr/>
          </p:nvCxnSpPr>
          <p:spPr>
            <a:xfrm flipH="1">
              <a:off x="9906004" y="3897088"/>
              <a:ext cx="152399" cy="76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D3A696AC-7665-4DF9-96E0-57AA44E51270}"/>
                </a:ext>
              </a:extLst>
            </p:cNvPr>
            <p:cNvSpPr txBox="1"/>
            <p:nvPr/>
          </p:nvSpPr>
          <p:spPr>
            <a:xfrm>
              <a:off x="9982203" y="3788197"/>
              <a:ext cx="601987" cy="184666"/>
            </a:xfrm>
            <a:prstGeom prst="rect">
              <a:avLst/>
            </a:prstGeom>
            <a:noFill/>
          </p:spPr>
          <p:txBody>
            <a:bodyPr wrap="square" rtlCol="0">
              <a:spAutoFit/>
            </a:bodyPr>
            <a:lstStyle/>
            <a:p>
              <a:pPr eaLnBrk="0" fontAlgn="base" hangingPunct="0">
                <a:spcBef>
                  <a:spcPct val="0"/>
                </a:spcBef>
                <a:spcAft>
                  <a:spcPct val="0"/>
                </a:spcAft>
              </a:pPr>
              <a:r>
                <a:rPr lang="en-US" sz="600" dirty="0">
                  <a:solidFill>
                    <a:srgbClr val="DAEDEF">
                      <a:lumMod val="50000"/>
                    </a:srgbClr>
                  </a:solidFill>
                  <a:latin typeface="Arial" panose="020B0604020202020204" pitchFamily="34" charset="0"/>
                  <a:cs typeface="Arial" panose="020B0604020202020204" pitchFamily="34" charset="0"/>
                </a:rPr>
                <a:t>PBL height</a:t>
              </a:r>
            </a:p>
          </p:txBody>
        </p:sp>
      </p:grpSp>
      <p:grpSp>
        <p:nvGrpSpPr>
          <p:cNvPr id="28" name="Group 27">
            <a:extLst>
              <a:ext uri="{FF2B5EF4-FFF2-40B4-BE49-F238E27FC236}">
                <a16:creationId xmlns="" xmlns:a16="http://schemas.microsoft.com/office/drawing/2014/main" id="{A4810125-2568-4450-9328-F010212EB40A}"/>
              </a:ext>
            </a:extLst>
          </p:cNvPr>
          <p:cNvGrpSpPr/>
          <p:nvPr/>
        </p:nvGrpSpPr>
        <p:grpSpPr>
          <a:xfrm>
            <a:off x="4511922" y="4074921"/>
            <a:ext cx="3168161" cy="2336906"/>
            <a:chOff x="149074" y="3463872"/>
            <a:chExt cx="3927627" cy="2945720"/>
          </a:xfrm>
        </p:grpSpPr>
        <p:pic>
          <p:nvPicPr>
            <p:cNvPr id="29" name="Picture 28">
              <a:extLst>
                <a:ext uri="{FF2B5EF4-FFF2-40B4-BE49-F238E27FC236}">
                  <a16:creationId xmlns="" xmlns:a16="http://schemas.microsoft.com/office/drawing/2014/main" id="{B393E6B5-E7CF-46B7-A976-2D7CAFC4BB65}"/>
                </a:ext>
              </a:extLst>
            </p:cNvPr>
            <p:cNvPicPr>
              <a:picLocks noChangeAspect="1"/>
            </p:cNvPicPr>
            <p:nvPr/>
          </p:nvPicPr>
          <p:blipFill>
            <a:blip r:embed="rId3"/>
            <a:stretch>
              <a:fillRect/>
            </a:stretch>
          </p:blipFill>
          <p:spPr>
            <a:xfrm>
              <a:off x="149074" y="3463872"/>
              <a:ext cx="3927627" cy="2945720"/>
            </a:xfrm>
            <a:prstGeom prst="rect">
              <a:avLst/>
            </a:prstGeom>
          </p:spPr>
        </p:pic>
        <p:sp>
          <p:nvSpPr>
            <p:cNvPr id="30" name="Right Brace 29">
              <a:extLst>
                <a:ext uri="{FF2B5EF4-FFF2-40B4-BE49-F238E27FC236}">
                  <a16:creationId xmlns="" xmlns:a16="http://schemas.microsoft.com/office/drawing/2014/main" id="{834DB5D8-555A-4A4F-A0E7-EE9D86CF9DEF}"/>
                </a:ext>
              </a:extLst>
            </p:cNvPr>
            <p:cNvSpPr/>
            <p:nvPr/>
          </p:nvSpPr>
          <p:spPr>
            <a:xfrm>
              <a:off x="3033346" y="4325815"/>
              <a:ext cx="237392" cy="641839"/>
            </a:xfrm>
            <a:prstGeom prst="rightBrace">
              <a:avLst/>
            </a:prstGeom>
            <a:ln w="1905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fontAlgn="base" hangingPunct="0">
                <a:spcBef>
                  <a:spcPct val="0"/>
                </a:spcBef>
                <a:spcAft>
                  <a:spcPct val="0"/>
                </a:spcAft>
              </a:pPr>
              <a:endParaRPr lang="en-US">
                <a:solidFill>
                  <a:srgbClr val="008000"/>
                </a:solidFill>
                <a:latin typeface="Arial"/>
                <a:cs typeface="Arial"/>
              </a:endParaRPr>
            </a:p>
          </p:txBody>
        </p:sp>
        <p:sp>
          <p:nvSpPr>
            <p:cNvPr id="31" name="TextBox 30">
              <a:extLst>
                <a:ext uri="{FF2B5EF4-FFF2-40B4-BE49-F238E27FC236}">
                  <a16:creationId xmlns="" xmlns:a16="http://schemas.microsoft.com/office/drawing/2014/main" id="{03569214-F3A3-4721-8F7D-976DBD39BAF9}"/>
                </a:ext>
              </a:extLst>
            </p:cNvPr>
            <p:cNvSpPr txBox="1"/>
            <p:nvPr/>
          </p:nvSpPr>
          <p:spPr>
            <a:xfrm>
              <a:off x="3090498" y="4871195"/>
              <a:ext cx="422030" cy="329765"/>
            </a:xfrm>
            <a:prstGeom prst="rect">
              <a:avLst/>
            </a:prstGeom>
            <a:noFill/>
          </p:spPr>
          <p:txBody>
            <a:bodyPr wrap="square" rtlCol="0">
              <a:spAutoFit/>
            </a:bodyPr>
            <a:lstStyle/>
            <a:p>
              <a:pPr eaLnBrk="0" fontAlgn="base" hangingPunct="0">
                <a:spcBef>
                  <a:spcPct val="0"/>
                </a:spcBef>
                <a:spcAft>
                  <a:spcPct val="0"/>
                </a:spcAft>
              </a:pPr>
              <a:r>
                <a:rPr lang="en-US" sz="1100" dirty="0">
                  <a:solidFill>
                    <a:srgbClr val="008000"/>
                  </a:solidFill>
                  <a:latin typeface="Arial" panose="020B0604020202020204" pitchFamily="34" charset="0"/>
                  <a:cs typeface="Arial" panose="020B0604020202020204" pitchFamily="34" charset="0"/>
                </a:rPr>
                <a:t>0</a:t>
              </a:r>
              <a:r>
                <a:rPr lang="en-US" sz="1100" baseline="30000" dirty="0">
                  <a:solidFill>
                    <a:srgbClr val="008000"/>
                  </a:solidFill>
                  <a:latin typeface="Arial" panose="020B0604020202020204" pitchFamily="34" charset="0"/>
                  <a:cs typeface="Arial" panose="020B0604020202020204" pitchFamily="34" charset="0"/>
                </a:rPr>
                <a:t>o</a:t>
              </a:r>
              <a:endParaRPr lang="en-US" sz="1100" dirty="0">
                <a:solidFill>
                  <a:srgbClr val="00800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8E1BFF55-6258-4F9D-9382-2ACAC4E4041F}"/>
                </a:ext>
              </a:extLst>
            </p:cNvPr>
            <p:cNvSpPr txBox="1"/>
            <p:nvPr/>
          </p:nvSpPr>
          <p:spPr>
            <a:xfrm>
              <a:off x="3077924" y="4177425"/>
              <a:ext cx="422030" cy="543142"/>
            </a:xfrm>
            <a:prstGeom prst="rect">
              <a:avLst/>
            </a:prstGeom>
            <a:noFill/>
          </p:spPr>
          <p:txBody>
            <a:bodyPr wrap="square" rtlCol="0">
              <a:spAutoFit/>
            </a:bodyPr>
            <a:lstStyle/>
            <a:p>
              <a:pPr eaLnBrk="0" fontAlgn="base" hangingPunct="0">
                <a:spcBef>
                  <a:spcPct val="0"/>
                </a:spcBef>
                <a:spcAft>
                  <a:spcPct val="0"/>
                </a:spcAft>
              </a:pPr>
              <a:r>
                <a:rPr lang="en-US" sz="1100" dirty="0">
                  <a:solidFill>
                    <a:srgbClr val="008000"/>
                  </a:solidFill>
                  <a:latin typeface="Arial" panose="020B0604020202020204" pitchFamily="34" charset="0"/>
                  <a:cs typeface="Arial" panose="020B0604020202020204" pitchFamily="34" charset="0"/>
                </a:rPr>
                <a:t>65</a:t>
              </a:r>
              <a:r>
                <a:rPr lang="en-US" sz="1100" baseline="30000" dirty="0">
                  <a:solidFill>
                    <a:srgbClr val="008000"/>
                  </a:solidFill>
                  <a:latin typeface="Arial" panose="020B0604020202020204" pitchFamily="34" charset="0"/>
                  <a:cs typeface="Arial" panose="020B0604020202020204" pitchFamily="34" charset="0"/>
                </a:rPr>
                <a:t>o</a:t>
              </a:r>
              <a:endParaRPr lang="en-US" sz="1100" dirty="0">
                <a:solidFill>
                  <a:srgbClr val="008000"/>
                </a:solidFil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 xmlns:a16="http://schemas.microsoft.com/office/drawing/2014/main" id="{4E4C3B17-103F-4938-980A-61D30FDE5D12}"/>
              </a:ext>
            </a:extLst>
          </p:cNvPr>
          <p:cNvPicPr>
            <a:picLocks noChangeAspect="1"/>
          </p:cNvPicPr>
          <p:nvPr/>
        </p:nvPicPr>
        <p:blipFill>
          <a:blip r:embed="rId4"/>
          <a:stretch>
            <a:fillRect/>
          </a:stretch>
        </p:blipFill>
        <p:spPr>
          <a:xfrm>
            <a:off x="1086667" y="1178611"/>
            <a:ext cx="2714479" cy="1969484"/>
          </a:xfrm>
          <a:prstGeom prst="rect">
            <a:avLst/>
          </a:prstGeom>
          <a:solidFill>
            <a:schemeClr val="bg1"/>
          </a:solidFill>
        </p:spPr>
      </p:pic>
      <p:sp>
        <p:nvSpPr>
          <p:cNvPr id="3" name="Rectangle 2">
            <a:extLst>
              <a:ext uri="{FF2B5EF4-FFF2-40B4-BE49-F238E27FC236}">
                <a16:creationId xmlns="" xmlns:a16="http://schemas.microsoft.com/office/drawing/2014/main" id="{312D1067-6ACA-4BC1-9431-35C14F247467}"/>
              </a:ext>
            </a:extLst>
          </p:cNvPr>
          <p:cNvSpPr/>
          <p:nvPr/>
        </p:nvSpPr>
        <p:spPr>
          <a:xfrm>
            <a:off x="1862340" y="18315"/>
            <a:ext cx="9113177" cy="1039772"/>
          </a:xfrm>
          <a:prstGeom prst="rect">
            <a:avLst/>
          </a:prstGeom>
        </p:spPr>
        <p:txBody>
          <a:bodyPr wrap="square" anchor="ctr">
            <a:noAutofit/>
          </a:bodyPr>
          <a:lstStyle/>
          <a:p>
            <a:pPr algn="ctr" eaLnBrk="0" fontAlgn="base" hangingPunct="0">
              <a:spcBef>
                <a:spcPct val="0"/>
              </a:spcBef>
              <a:spcAft>
                <a:spcPct val="0"/>
              </a:spcAft>
            </a:pPr>
            <a:r>
              <a:rPr lang="en-US" sz="2800" b="1" dirty="0">
                <a:solidFill>
                  <a:srgbClr val="000000"/>
                </a:solidFill>
                <a:latin typeface="Arial" panose="020B0604020202020204" pitchFamily="34" charset="0"/>
                <a:cs typeface="Arial" panose="020B0604020202020204" pitchFamily="34" charset="0"/>
              </a:rPr>
              <a:t>Unique Observations </a:t>
            </a:r>
            <a:r>
              <a:rPr lang="en-US" sz="2800" b="1" dirty="0" smtClean="0">
                <a:solidFill>
                  <a:srgbClr val="000000"/>
                </a:solidFill>
                <a:latin typeface="Arial" panose="020B0604020202020204" pitchFamily="34" charset="0"/>
                <a:cs typeface="Arial" panose="020B0604020202020204" pitchFamily="34" charset="0"/>
              </a:rPr>
              <a:t>Demonstrated by TEMPEST-D</a:t>
            </a:r>
            <a:endParaRPr lang="en-US" sz="2800" b="1"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A28230AF-441C-460F-BDA9-A172E84BDE0A}"/>
              </a:ext>
            </a:extLst>
          </p:cNvPr>
          <p:cNvPicPr>
            <a:picLocks noChangeAspect="1"/>
          </p:cNvPicPr>
          <p:nvPr/>
        </p:nvPicPr>
        <p:blipFill>
          <a:blip r:embed="rId5"/>
          <a:stretch>
            <a:fillRect/>
          </a:stretch>
        </p:blipFill>
        <p:spPr>
          <a:xfrm>
            <a:off x="3380986" y="2013815"/>
            <a:ext cx="1897178" cy="1548030"/>
          </a:xfrm>
          <a:prstGeom prst="rect">
            <a:avLst/>
          </a:prstGeom>
        </p:spPr>
      </p:pic>
      <p:sp>
        <p:nvSpPr>
          <p:cNvPr id="5" name="Arrow: Bent 4">
            <a:extLst>
              <a:ext uri="{FF2B5EF4-FFF2-40B4-BE49-F238E27FC236}">
                <a16:creationId xmlns="" xmlns:a16="http://schemas.microsoft.com/office/drawing/2014/main" id="{A58A4160-834A-46CD-9D6F-9B3723E2BF5F}"/>
              </a:ext>
            </a:extLst>
          </p:cNvPr>
          <p:cNvSpPr/>
          <p:nvPr/>
        </p:nvSpPr>
        <p:spPr bwMode="auto">
          <a:xfrm rot="16200000" flipH="1" flipV="1">
            <a:off x="4025151" y="1711342"/>
            <a:ext cx="489537" cy="554233"/>
          </a:xfrm>
          <a:prstGeom prst="bentArrow">
            <a:avLst/>
          </a:prstGeom>
          <a:solidFill>
            <a:srgbClr val="FFC000"/>
          </a:solidFill>
          <a:ln w="9525">
            <a:noFill/>
            <a:miter lim="800000"/>
            <a:headEnd/>
            <a:tailEnd/>
          </a:ln>
        </p:spPr>
        <p:txBody>
          <a:bodyPr wrap="square" rtlCol="0" anchor="ctr">
            <a:spAutoFit/>
          </a:bodyPr>
          <a:lstStyle/>
          <a:p>
            <a:pPr algn="ctr" eaLnBrk="0" fontAlgn="base" hangingPunct="0">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9F5C029C-707C-4BF5-A695-929A1E33306E}"/>
              </a:ext>
            </a:extLst>
          </p:cNvPr>
          <p:cNvSpPr txBox="1"/>
          <p:nvPr/>
        </p:nvSpPr>
        <p:spPr>
          <a:xfrm>
            <a:off x="629795" y="3213224"/>
            <a:ext cx="3507832" cy="923330"/>
          </a:xfrm>
          <a:prstGeom prst="rect">
            <a:avLst/>
          </a:prstGeom>
          <a:noFill/>
        </p:spPr>
        <p:txBody>
          <a:bodyPr wrap="square" rtlCol="0">
            <a:spAutoFit/>
          </a:bodyPr>
          <a:lstStyle/>
          <a:p>
            <a:pPr eaLnBrk="0" fontAlgn="base" hangingPunct="0">
              <a:spcBef>
                <a:spcPct val="0"/>
              </a:spcBef>
              <a:spcAft>
                <a:spcPct val="0"/>
              </a:spcAft>
            </a:pPr>
            <a:r>
              <a:rPr lang="en-US" i="1" dirty="0">
                <a:solidFill>
                  <a:srgbClr val="000000"/>
                </a:solidFill>
                <a:latin typeface="Arial" panose="020B0604020202020204" pitchFamily="34" charset="0"/>
                <a:cs typeface="Arial" panose="020B0604020202020204" pitchFamily="34" charset="0"/>
              </a:rPr>
              <a:t>Unique multi-angle observations accomplished by flying TEMPEST-D yawed </a:t>
            </a:r>
            <a:r>
              <a:rPr lang="en-US" i="1" dirty="0" smtClean="0">
                <a:solidFill>
                  <a:srgbClr val="000000"/>
                </a:solidFill>
                <a:latin typeface="Arial" panose="020B0604020202020204" pitchFamily="34" charset="0"/>
                <a:cs typeface="Arial" panose="020B0604020202020204" pitchFamily="34" charset="0"/>
              </a:rPr>
              <a:t>by 90</a:t>
            </a:r>
            <a:r>
              <a:rPr lang="en-US" i="1" dirty="0">
                <a:solidFill>
                  <a:srgbClr val="000000"/>
                </a:solidFill>
                <a:latin typeface="Arial" panose="020B0604020202020204" pitchFamily="34" charset="0"/>
                <a:cs typeface="Arial" panose="020B0604020202020204" pitchFamily="34" charset="0"/>
              </a:rPr>
              <a:t>º</a:t>
            </a:r>
          </a:p>
        </p:txBody>
      </p:sp>
      <p:pic>
        <p:nvPicPr>
          <p:cNvPr id="7" name="Picture 6">
            <a:extLst>
              <a:ext uri="{FF2B5EF4-FFF2-40B4-BE49-F238E27FC236}">
                <a16:creationId xmlns="" xmlns:a16="http://schemas.microsoft.com/office/drawing/2014/main" id="{915CF38A-2A28-4EFF-8D0B-6B76C72F75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641"/>
          <a:stretch/>
        </p:blipFill>
        <p:spPr>
          <a:xfrm>
            <a:off x="7543800" y="4183059"/>
            <a:ext cx="2667000" cy="2120637"/>
          </a:xfrm>
          <a:prstGeom prst="rect">
            <a:avLst/>
          </a:prstGeom>
        </p:spPr>
      </p:pic>
      <p:pic>
        <p:nvPicPr>
          <p:cNvPr id="8" name="Picture 7">
            <a:extLst>
              <a:ext uri="{FF2B5EF4-FFF2-40B4-BE49-F238E27FC236}">
                <a16:creationId xmlns="" xmlns:a16="http://schemas.microsoft.com/office/drawing/2014/main" id="{04C5312F-1480-4966-B154-9FD63D1D8A49}"/>
              </a:ext>
            </a:extLst>
          </p:cNvPr>
          <p:cNvPicPr>
            <a:picLocks noChangeAspect="1"/>
          </p:cNvPicPr>
          <p:nvPr/>
        </p:nvPicPr>
        <p:blipFill>
          <a:blip r:embed="rId7"/>
          <a:stretch>
            <a:fillRect/>
          </a:stretch>
        </p:blipFill>
        <p:spPr>
          <a:xfrm>
            <a:off x="1730176" y="4175321"/>
            <a:ext cx="2825632" cy="2120637"/>
          </a:xfrm>
          <a:prstGeom prst="rect">
            <a:avLst/>
          </a:prstGeom>
        </p:spPr>
      </p:pic>
      <p:sp>
        <p:nvSpPr>
          <p:cNvPr id="10" name="Right Arrow 9">
            <a:extLst>
              <a:ext uri="{FF2B5EF4-FFF2-40B4-BE49-F238E27FC236}">
                <a16:creationId xmlns="" xmlns:a16="http://schemas.microsoft.com/office/drawing/2014/main" id="{9E7E6673-6BFB-4AAC-B8E3-9C205706B398}"/>
              </a:ext>
            </a:extLst>
          </p:cNvPr>
          <p:cNvSpPr/>
          <p:nvPr/>
        </p:nvSpPr>
        <p:spPr>
          <a:xfrm>
            <a:off x="4233733" y="5067298"/>
            <a:ext cx="304801" cy="2797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srgbClr val="FFFFFF"/>
              </a:solidFill>
              <a:latin typeface="Arial"/>
              <a:cs typeface="Arial"/>
            </a:endParaRPr>
          </a:p>
        </p:txBody>
      </p:sp>
      <p:sp>
        <p:nvSpPr>
          <p:cNvPr id="11" name="Right Arrow 17">
            <a:extLst>
              <a:ext uri="{FF2B5EF4-FFF2-40B4-BE49-F238E27FC236}">
                <a16:creationId xmlns="" xmlns:a16="http://schemas.microsoft.com/office/drawing/2014/main" id="{C2EDCC67-C71B-4D15-854C-926F21E02E7F}"/>
              </a:ext>
            </a:extLst>
          </p:cNvPr>
          <p:cNvSpPr/>
          <p:nvPr/>
        </p:nvSpPr>
        <p:spPr>
          <a:xfrm>
            <a:off x="7271102" y="5072541"/>
            <a:ext cx="304801" cy="275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solidFill>
                <a:srgbClr val="FFFFFF"/>
              </a:solidFill>
              <a:latin typeface="Arial"/>
              <a:cs typeface="Arial"/>
            </a:endParaRPr>
          </a:p>
        </p:txBody>
      </p:sp>
      <p:sp>
        <p:nvSpPr>
          <p:cNvPr id="12" name="TextBox 11">
            <a:extLst>
              <a:ext uri="{FF2B5EF4-FFF2-40B4-BE49-F238E27FC236}">
                <a16:creationId xmlns="" xmlns:a16="http://schemas.microsoft.com/office/drawing/2014/main" id="{1E722D21-52F2-4DAF-9B86-703CA31DA42F}"/>
              </a:ext>
            </a:extLst>
          </p:cNvPr>
          <p:cNvSpPr txBox="1"/>
          <p:nvPr/>
        </p:nvSpPr>
        <p:spPr>
          <a:xfrm>
            <a:off x="7958272" y="4345428"/>
            <a:ext cx="1400217" cy="400110"/>
          </a:xfrm>
          <a:prstGeom prst="rect">
            <a:avLst/>
          </a:prstGeom>
          <a:noFill/>
        </p:spPr>
        <p:txBody>
          <a:bodyPr wrap="square" rtlCol="0">
            <a:spAutoFit/>
          </a:bodyPr>
          <a:lstStyle/>
          <a:p>
            <a:pPr eaLnBrk="0" fontAlgn="base" hangingPunct="0">
              <a:spcBef>
                <a:spcPct val="0"/>
              </a:spcBef>
              <a:spcAft>
                <a:spcPct val="0"/>
              </a:spcAft>
            </a:pPr>
            <a:r>
              <a:rPr lang="en-US" sz="1000" i="1" dirty="0" smtClean="0">
                <a:solidFill>
                  <a:srgbClr val="000000"/>
                </a:solidFill>
                <a:latin typeface="Arial" panose="020B0604020202020204" pitchFamily="34" charset="0"/>
                <a:cs typeface="Arial" panose="020B0604020202020204" pitchFamily="34" charset="0"/>
              </a:rPr>
              <a:t>355 m </a:t>
            </a:r>
            <a:r>
              <a:rPr lang="en-US" sz="1000" i="1" dirty="0">
                <a:solidFill>
                  <a:srgbClr val="000000"/>
                </a:solidFill>
                <a:latin typeface="Arial" panose="020B0604020202020204" pitchFamily="34" charset="0"/>
                <a:cs typeface="Arial" panose="020B0604020202020204" pitchFamily="34" charset="0"/>
              </a:rPr>
              <a:t>PBL height uncertainty</a:t>
            </a:r>
          </a:p>
        </p:txBody>
      </p:sp>
      <p:sp>
        <p:nvSpPr>
          <p:cNvPr id="13" name="TextBox 12">
            <a:extLst>
              <a:ext uri="{FF2B5EF4-FFF2-40B4-BE49-F238E27FC236}">
                <a16:creationId xmlns="" xmlns:a16="http://schemas.microsoft.com/office/drawing/2014/main" id="{AA098A20-A6C3-4D09-A179-426B8CEE7BD7}"/>
              </a:ext>
            </a:extLst>
          </p:cNvPr>
          <p:cNvSpPr txBox="1"/>
          <p:nvPr/>
        </p:nvSpPr>
        <p:spPr>
          <a:xfrm>
            <a:off x="3465383" y="4345430"/>
            <a:ext cx="990895" cy="276999"/>
          </a:xfrm>
          <a:prstGeom prst="rect">
            <a:avLst/>
          </a:prstGeom>
          <a:noFill/>
        </p:spPr>
        <p:txBody>
          <a:bodyPr wrap="square" rtlCol="0">
            <a:spAutoFit/>
          </a:bodyPr>
          <a:lstStyle/>
          <a:p>
            <a:pPr eaLnBrk="0" fontAlgn="base" hangingPunct="0">
              <a:spcBef>
                <a:spcPct val="0"/>
              </a:spcBef>
              <a:spcAft>
                <a:spcPct val="0"/>
              </a:spcAft>
            </a:pPr>
            <a:r>
              <a:rPr lang="en-US" sz="1200" i="1" dirty="0">
                <a:solidFill>
                  <a:srgbClr val="808080">
                    <a:lumMod val="75000"/>
                  </a:srgbClr>
                </a:solidFill>
                <a:latin typeface="Arial" panose="020B0604020202020204" pitchFamily="34" charset="0"/>
                <a:cs typeface="Arial" panose="020B0604020202020204" pitchFamily="34" charset="0"/>
              </a:rPr>
              <a:t>Nominal</a:t>
            </a:r>
          </a:p>
        </p:txBody>
      </p:sp>
      <p:sp>
        <p:nvSpPr>
          <p:cNvPr id="14" name="TextBox 13">
            <a:extLst>
              <a:ext uri="{FF2B5EF4-FFF2-40B4-BE49-F238E27FC236}">
                <a16:creationId xmlns="" xmlns:a16="http://schemas.microsoft.com/office/drawing/2014/main" id="{6DE93455-BCD3-42BD-9175-743BFB4B22FE}"/>
              </a:ext>
            </a:extLst>
          </p:cNvPr>
          <p:cNvSpPr txBox="1"/>
          <p:nvPr/>
        </p:nvSpPr>
        <p:spPr>
          <a:xfrm>
            <a:off x="6775654" y="3967468"/>
            <a:ext cx="990895" cy="307777"/>
          </a:xfrm>
          <a:prstGeom prst="rect">
            <a:avLst/>
          </a:prstGeom>
          <a:noFill/>
        </p:spPr>
        <p:txBody>
          <a:bodyPr wrap="square" rtlCol="0">
            <a:spAutoFit/>
          </a:bodyPr>
          <a:lstStyle/>
          <a:p>
            <a:pPr eaLnBrk="0" fontAlgn="base" hangingPunct="0">
              <a:spcBef>
                <a:spcPct val="0"/>
              </a:spcBef>
              <a:spcAft>
                <a:spcPct val="0"/>
              </a:spcAft>
            </a:pPr>
            <a:r>
              <a:rPr lang="en-US" sz="1400" i="1" dirty="0" smtClean="0">
                <a:latin typeface="Arial" panose="020B0604020202020204" pitchFamily="34" charset="0"/>
                <a:cs typeface="Arial" panose="020B0604020202020204" pitchFamily="34" charset="0"/>
              </a:rPr>
              <a:t>90</a:t>
            </a:r>
            <a:r>
              <a:rPr lang="en-US" sz="1400" i="1" dirty="0">
                <a:latin typeface="Arial" panose="020B0604020202020204" pitchFamily="34" charset="0"/>
                <a:cs typeface="Arial" panose="020B0604020202020204" pitchFamily="34" charset="0"/>
              </a:rPr>
              <a:t>º</a:t>
            </a:r>
            <a:r>
              <a:rPr lang="en-US" sz="1400" i="1"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yaw</a:t>
            </a:r>
          </a:p>
        </p:txBody>
      </p:sp>
      <p:sp>
        <p:nvSpPr>
          <p:cNvPr id="33" name="Rectangle 32">
            <a:extLst>
              <a:ext uri="{FF2B5EF4-FFF2-40B4-BE49-F238E27FC236}">
                <a16:creationId xmlns="" xmlns:a16="http://schemas.microsoft.com/office/drawing/2014/main" id="{8B1CB404-0D33-428E-8E40-8B2C5BCABA0A}"/>
              </a:ext>
            </a:extLst>
          </p:cNvPr>
          <p:cNvSpPr/>
          <p:nvPr/>
        </p:nvSpPr>
        <p:spPr>
          <a:xfrm>
            <a:off x="5050197" y="1148325"/>
            <a:ext cx="6183859" cy="2482731"/>
          </a:xfrm>
          <a:prstGeom prst="rect">
            <a:avLst/>
          </a:prstGeom>
        </p:spPr>
        <p:txBody>
          <a:bodyPr wrap="square">
            <a:spAutoFit/>
          </a:bodyPr>
          <a:lstStyle/>
          <a:p>
            <a:pPr marL="285750" indent="-285750" eaLnBrk="0" fontAlgn="base" hangingPunct="0">
              <a:spcBef>
                <a:spcPct val="0"/>
              </a:spcBef>
              <a:spcAft>
                <a:spcPts val="4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Multi-angle sounding improves vertical sampling through troposphere, analogous to a “hyperspectral” sounder</a:t>
            </a:r>
          </a:p>
          <a:p>
            <a:pPr marL="742950" lvl="1" indent="-285750" eaLnBrk="0" fontAlgn="base" hangingPunct="0">
              <a:spcBef>
                <a:spcPct val="0"/>
              </a:spcBef>
              <a:spcAft>
                <a:spcPts val="4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 promising application is improving measurement capability in planetary boundary layer (PBL)</a:t>
            </a:r>
          </a:p>
          <a:p>
            <a:pPr marL="742950" lvl="1" indent="-285750" eaLnBrk="0" fontAlgn="base" hangingPunct="0">
              <a:spcBef>
                <a:spcPct val="0"/>
              </a:spcBef>
              <a:spcAft>
                <a:spcPts val="4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Also enables uncertainty quantification for time resolved measurement concepts</a:t>
            </a:r>
          </a:p>
          <a:p>
            <a:pPr marL="285750" indent="-285750" eaLnBrk="0" fontAlgn="base" hangingPunct="0">
              <a:spcBef>
                <a:spcPct val="0"/>
              </a:spcBef>
              <a:spcAft>
                <a:spcPts val="400"/>
              </a:spcAft>
              <a:buFont typeface="Arial" panose="020B0604020202020204" pitchFamily="34" charset="0"/>
              <a:buChar char="•"/>
            </a:pPr>
            <a:endParaRPr lang="en-US" sz="1700" b="1" dirty="0">
              <a:solidFill>
                <a:srgbClr val="000000"/>
              </a:solidFill>
              <a:latin typeface="Arial" panose="020B0604020202020204" pitchFamily="34" charset="0"/>
              <a:cs typeface="Arial" panose="020B0604020202020204" pitchFamily="34" charset="0"/>
            </a:endParaRPr>
          </a:p>
          <a:p>
            <a:pPr marL="285750" indent="-285750" eaLnBrk="0" fontAlgn="base" hangingPunct="0">
              <a:spcBef>
                <a:spcPct val="0"/>
              </a:spcBef>
              <a:spcAft>
                <a:spcPts val="400"/>
              </a:spcAft>
              <a:buFont typeface="Arial" panose="020B0604020202020204" pitchFamily="34" charset="0"/>
              <a:buChar char="•"/>
            </a:pPr>
            <a:endParaRPr lang="en-US" sz="1700" b="1" dirty="0">
              <a:solidFill>
                <a:srgbClr val="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 xmlns:a16="http://schemas.microsoft.com/office/drawing/2014/main" id="{DB983F2B-7EA2-4B85-8DDF-2DF09E4FA625}"/>
              </a:ext>
            </a:extLst>
          </p:cNvPr>
          <p:cNvSpPr/>
          <p:nvPr/>
        </p:nvSpPr>
        <p:spPr>
          <a:xfrm>
            <a:off x="4681361" y="3321137"/>
            <a:ext cx="5181225" cy="646331"/>
          </a:xfrm>
          <a:prstGeom prst="rect">
            <a:avLst/>
          </a:prstGeom>
        </p:spPr>
        <p:txBody>
          <a:bodyPr wrap="square">
            <a:spAutoFit/>
          </a:bodyPr>
          <a:lstStyle/>
          <a:p>
            <a:pPr eaLnBrk="0" fontAlgn="base" hangingPunct="0">
              <a:spcBef>
                <a:spcPct val="0"/>
              </a:spcBef>
              <a:spcAft>
                <a:spcPct val="0"/>
              </a:spcAft>
            </a:pPr>
            <a:r>
              <a:rPr lang="en-US" b="1" dirty="0">
                <a:solidFill>
                  <a:srgbClr val="2D2D8A">
                    <a:lumMod val="60000"/>
                    <a:lumOff val="40000"/>
                  </a:srgbClr>
                </a:solidFill>
                <a:latin typeface="Arial" panose="020B0604020202020204" pitchFamily="34" charset="0"/>
                <a:cs typeface="Arial" panose="020B0604020202020204" pitchFamily="34" charset="0"/>
              </a:rPr>
              <a:t>TEMPEST-D allows testing these new concepts with satellite data for the first </a:t>
            </a:r>
            <a:r>
              <a:rPr lang="en-US" b="1" dirty="0" smtClean="0">
                <a:solidFill>
                  <a:srgbClr val="2D2D8A">
                    <a:lumMod val="60000"/>
                    <a:lumOff val="40000"/>
                  </a:srgbClr>
                </a:solidFill>
                <a:latin typeface="Arial" panose="020B0604020202020204" pitchFamily="34" charset="0"/>
                <a:cs typeface="Arial" panose="020B0604020202020204" pitchFamily="34" charset="0"/>
              </a:rPr>
              <a:t>time</a:t>
            </a:r>
            <a:endParaRPr lang="en-US" b="1" dirty="0">
              <a:solidFill>
                <a:srgbClr val="2D2D8A">
                  <a:lumMod val="60000"/>
                  <a:lumOff val="4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992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C611EC-EC6C-FB4B-B2BB-ED8A39BEC8C0}"/>
              </a:ext>
            </a:extLst>
          </p:cNvPr>
          <p:cNvPicPr>
            <a:picLocks noChangeAspect="1"/>
          </p:cNvPicPr>
          <p:nvPr/>
        </p:nvPicPr>
        <p:blipFill rotWithShape="1">
          <a:blip r:embed="rId3"/>
          <a:srcRect b="45208"/>
          <a:stretch/>
        </p:blipFill>
        <p:spPr>
          <a:xfrm>
            <a:off x="5773475" y="811571"/>
            <a:ext cx="3073113" cy="1966656"/>
          </a:xfrm>
          <a:prstGeom prst="rect">
            <a:avLst/>
          </a:prstGeom>
        </p:spPr>
      </p:pic>
      <p:sp>
        <p:nvSpPr>
          <p:cNvPr id="15" name="TextBox 14">
            <a:extLst>
              <a:ext uri="{FF2B5EF4-FFF2-40B4-BE49-F238E27FC236}">
                <a16:creationId xmlns="" xmlns:a16="http://schemas.microsoft.com/office/drawing/2014/main" id="{EAF32DE8-2646-5448-ACFA-99385754A218}"/>
              </a:ext>
            </a:extLst>
          </p:cNvPr>
          <p:cNvSpPr txBox="1"/>
          <p:nvPr/>
        </p:nvSpPr>
        <p:spPr>
          <a:xfrm>
            <a:off x="6361042" y="310131"/>
            <a:ext cx="2917709" cy="523220"/>
          </a:xfrm>
          <a:prstGeom prst="rect">
            <a:avLst/>
          </a:prstGeom>
          <a:noFill/>
        </p:spPr>
        <p:txBody>
          <a:bodyPr wrap="square" rtlCol="0">
            <a:spAutoFit/>
          </a:bodyPr>
          <a:lstStyle/>
          <a:p>
            <a:pPr algn="ctr"/>
            <a:r>
              <a:rPr lang="fr-FR" sz="1400" dirty="0">
                <a:solidFill>
                  <a:srgbClr val="D8ECFF"/>
                </a:solidFill>
              </a:rPr>
              <a:t>Blue Canyon Technologies X-SAT Venus commercial bus</a:t>
            </a:r>
          </a:p>
        </p:txBody>
      </p:sp>
      <p:cxnSp>
        <p:nvCxnSpPr>
          <p:cNvPr id="16" name="Straight Arrow Connector 15">
            <a:extLst>
              <a:ext uri="{FF2B5EF4-FFF2-40B4-BE49-F238E27FC236}">
                <a16:creationId xmlns="" xmlns:a16="http://schemas.microsoft.com/office/drawing/2014/main" id="{689FF1F8-6668-924A-B660-CFA8186C673A}"/>
              </a:ext>
            </a:extLst>
          </p:cNvPr>
          <p:cNvCxnSpPr>
            <a:cxnSpLocks/>
          </p:cNvCxnSpPr>
          <p:nvPr/>
        </p:nvCxnSpPr>
        <p:spPr>
          <a:xfrm flipH="1">
            <a:off x="7440328" y="771796"/>
            <a:ext cx="1" cy="244755"/>
          </a:xfrm>
          <a:prstGeom prst="straightConnector1">
            <a:avLst/>
          </a:prstGeom>
          <a:ln w="28575">
            <a:solidFill>
              <a:srgbClr val="D8EC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BD132379-38C1-2A43-80E3-A4D41D4F4DE2}"/>
              </a:ext>
            </a:extLst>
          </p:cNvPr>
          <p:cNvCxnSpPr>
            <a:cxnSpLocks/>
          </p:cNvCxnSpPr>
          <p:nvPr/>
        </p:nvCxnSpPr>
        <p:spPr>
          <a:xfrm flipH="1">
            <a:off x="7986877" y="1247383"/>
            <a:ext cx="520210" cy="250948"/>
          </a:xfrm>
          <a:prstGeom prst="straightConnector1">
            <a:avLst/>
          </a:prstGeom>
          <a:ln w="28575">
            <a:solidFill>
              <a:srgbClr val="D8EC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5D2044DE-80B5-B143-91DA-13CEA0333ECA}"/>
              </a:ext>
            </a:extLst>
          </p:cNvPr>
          <p:cNvCxnSpPr>
            <a:cxnSpLocks/>
          </p:cNvCxnSpPr>
          <p:nvPr/>
        </p:nvCxnSpPr>
        <p:spPr>
          <a:xfrm flipH="1" flipV="1">
            <a:off x="7873117" y="1829614"/>
            <a:ext cx="633970" cy="83192"/>
          </a:xfrm>
          <a:prstGeom prst="straightConnector1">
            <a:avLst/>
          </a:prstGeom>
          <a:ln w="28575">
            <a:solidFill>
              <a:srgbClr val="D8EC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56095D2F-2B15-3B48-97DE-BCEC948AE0AC}"/>
              </a:ext>
            </a:extLst>
          </p:cNvPr>
          <p:cNvCxnSpPr>
            <a:cxnSpLocks/>
          </p:cNvCxnSpPr>
          <p:nvPr/>
        </p:nvCxnSpPr>
        <p:spPr>
          <a:xfrm flipH="1">
            <a:off x="7751866" y="1912806"/>
            <a:ext cx="755221" cy="581936"/>
          </a:xfrm>
          <a:prstGeom prst="straightConnector1">
            <a:avLst/>
          </a:prstGeom>
          <a:ln w="28575">
            <a:solidFill>
              <a:srgbClr val="D8EC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E7306CD1-614F-9F45-87E5-A6FB4A571107}"/>
              </a:ext>
            </a:extLst>
          </p:cNvPr>
          <p:cNvSpPr txBox="1"/>
          <p:nvPr/>
        </p:nvSpPr>
        <p:spPr>
          <a:xfrm>
            <a:off x="6076751" y="2427571"/>
            <a:ext cx="1632699" cy="523220"/>
          </a:xfrm>
          <a:prstGeom prst="rect">
            <a:avLst/>
          </a:prstGeom>
          <a:noFill/>
        </p:spPr>
        <p:txBody>
          <a:bodyPr wrap="square" rtlCol="0">
            <a:spAutoFit/>
          </a:bodyPr>
          <a:lstStyle/>
          <a:p>
            <a:pPr algn="ctr"/>
            <a:r>
              <a:rPr lang="fr-FR" sz="1400" dirty="0" err="1">
                <a:solidFill>
                  <a:srgbClr val="D8ECFF"/>
                </a:solidFill>
              </a:rPr>
              <a:t>Tendeg</a:t>
            </a:r>
            <a:r>
              <a:rPr lang="fr-FR" sz="1400" dirty="0">
                <a:solidFill>
                  <a:srgbClr val="D8ECFF"/>
                </a:solidFill>
              </a:rPr>
              <a:t> </a:t>
            </a:r>
            <a:r>
              <a:rPr lang="fr-FR" sz="1400" dirty="0" err="1">
                <a:solidFill>
                  <a:srgbClr val="D8ECFF"/>
                </a:solidFill>
              </a:rPr>
              <a:t>deployable</a:t>
            </a:r>
            <a:r>
              <a:rPr lang="fr-FR" sz="1400" dirty="0">
                <a:solidFill>
                  <a:srgbClr val="D8ECFF"/>
                </a:solidFill>
              </a:rPr>
              <a:t> </a:t>
            </a:r>
            <a:br>
              <a:rPr lang="fr-FR" sz="1400" dirty="0">
                <a:solidFill>
                  <a:srgbClr val="D8ECFF"/>
                </a:solidFill>
              </a:rPr>
            </a:br>
            <a:r>
              <a:rPr lang="fr-FR" sz="1400" dirty="0">
                <a:solidFill>
                  <a:srgbClr val="D8ECFF"/>
                </a:solidFill>
              </a:rPr>
              <a:t>Ka-band </a:t>
            </a:r>
            <a:r>
              <a:rPr lang="fr-FR" sz="1400" dirty="0" err="1">
                <a:solidFill>
                  <a:srgbClr val="D8ECFF"/>
                </a:solidFill>
              </a:rPr>
              <a:t>antenna</a:t>
            </a:r>
            <a:r>
              <a:rPr lang="fr-FR" sz="1400" dirty="0">
                <a:solidFill>
                  <a:srgbClr val="D8ECFF"/>
                </a:solidFill>
              </a:rPr>
              <a:t> </a:t>
            </a:r>
          </a:p>
        </p:txBody>
      </p:sp>
      <p:cxnSp>
        <p:nvCxnSpPr>
          <p:cNvPr id="21" name="Straight Arrow Connector 20">
            <a:extLst>
              <a:ext uri="{FF2B5EF4-FFF2-40B4-BE49-F238E27FC236}">
                <a16:creationId xmlns="" xmlns:a16="http://schemas.microsoft.com/office/drawing/2014/main" id="{A17418EF-CE01-F84C-8D86-A69675F9456A}"/>
              </a:ext>
            </a:extLst>
          </p:cNvPr>
          <p:cNvCxnSpPr>
            <a:cxnSpLocks/>
          </p:cNvCxnSpPr>
          <p:nvPr/>
        </p:nvCxnSpPr>
        <p:spPr>
          <a:xfrm flipV="1">
            <a:off x="6951341" y="2071663"/>
            <a:ext cx="0" cy="361436"/>
          </a:xfrm>
          <a:prstGeom prst="straightConnector1">
            <a:avLst/>
          </a:prstGeom>
          <a:ln w="28575">
            <a:solidFill>
              <a:srgbClr val="D8EC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02FD5D70-27C0-7440-9131-E474A3EF22B6}"/>
              </a:ext>
            </a:extLst>
          </p:cNvPr>
          <p:cNvSpPr txBox="1"/>
          <p:nvPr/>
        </p:nvSpPr>
        <p:spPr>
          <a:xfrm>
            <a:off x="8674722" y="929287"/>
            <a:ext cx="3468124" cy="523220"/>
          </a:xfrm>
          <a:prstGeom prst="rect">
            <a:avLst/>
          </a:prstGeom>
          <a:noFill/>
        </p:spPr>
        <p:txBody>
          <a:bodyPr wrap="square" lIns="0" rIns="0" rtlCol="0">
            <a:spAutoFit/>
          </a:bodyPr>
          <a:lstStyle/>
          <a:p>
            <a:r>
              <a:rPr lang="en-US" sz="1400" dirty="0">
                <a:solidFill>
                  <a:srgbClr val="D8ECFF"/>
                </a:solidFill>
              </a:rPr>
              <a:t>JPL cross-track scanning microwave radiometer (middle spacecraft only) (TEMPEST-D heritage)</a:t>
            </a:r>
          </a:p>
        </p:txBody>
      </p:sp>
      <p:sp>
        <p:nvSpPr>
          <p:cNvPr id="23" name="TextBox 22">
            <a:extLst>
              <a:ext uri="{FF2B5EF4-FFF2-40B4-BE49-F238E27FC236}">
                <a16:creationId xmlns="" xmlns:a16="http://schemas.microsoft.com/office/drawing/2014/main" id="{4050FC59-BD24-DA4B-A952-07C8784D6A1A}"/>
              </a:ext>
            </a:extLst>
          </p:cNvPr>
          <p:cNvSpPr txBox="1"/>
          <p:nvPr/>
        </p:nvSpPr>
        <p:spPr>
          <a:xfrm>
            <a:off x="8674722" y="1627517"/>
            <a:ext cx="3121656" cy="523220"/>
          </a:xfrm>
          <a:prstGeom prst="rect">
            <a:avLst/>
          </a:prstGeom>
          <a:noFill/>
        </p:spPr>
        <p:txBody>
          <a:bodyPr wrap="square" lIns="0" rIns="0" rtlCol="0">
            <a:spAutoFit/>
          </a:bodyPr>
          <a:lstStyle/>
          <a:p>
            <a:r>
              <a:rPr lang="en-US" sz="1400" dirty="0">
                <a:solidFill>
                  <a:srgbClr val="D8ECFF"/>
                </a:solidFill>
              </a:rPr>
              <a:t>JPL Ka-band radar with 5 beams (</a:t>
            </a:r>
            <a:r>
              <a:rPr lang="en-US" sz="1400" dirty="0" err="1">
                <a:solidFill>
                  <a:srgbClr val="D8ECFF"/>
                </a:solidFill>
              </a:rPr>
              <a:t>RainCube</a:t>
            </a:r>
            <a:r>
              <a:rPr lang="en-US" sz="1400" dirty="0">
                <a:solidFill>
                  <a:srgbClr val="D8ECFF"/>
                </a:solidFill>
              </a:rPr>
              <a:t> heritage)</a:t>
            </a:r>
          </a:p>
        </p:txBody>
      </p:sp>
      <p:sp>
        <p:nvSpPr>
          <p:cNvPr id="44" name="TextBox 43">
            <a:extLst>
              <a:ext uri="{FF2B5EF4-FFF2-40B4-BE49-F238E27FC236}">
                <a16:creationId xmlns="" xmlns:a16="http://schemas.microsoft.com/office/drawing/2014/main" id="{61F8F937-DE44-C342-AFAF-878D9FDBF80A}"/>
              </a:ext>
            </a:extLst>
          </p:cNvPr>
          <p:cNvSpPr txBox="1"/>
          <p:nvPr/>
        </p:nvSpPr>
        <p:spPr>
          <a:xfrm>
            <a:off x="3830688" y="4497206"/>
            <a:ext cx="184731" cy="336695"/>
          </a:xfrm>
          <a:prstGeom prst="rect">
            <a:avLst/>
          </a:prstGeom>
          <a:noFill/>
        </p:spPr>
        <p:txBody>
          <a:bodyPr wrap="none" rtlCol="0">
            <a:spAutoFit/>
          </a:bodyPr>
          <a:lstStyle/>
          <a:p>
            <a:endParaRPr lang="en-US" sz="1588" dirty="0"/>
          </a:p>
        </p:txBody>
      </p:sp>
      <p:sp>
        <p:nvSpPr>
          <p:cNvPr id="45" name="TextBox 44">
            <a:extLst>
              <a:ext uri="{FF2B5EF4-FFF2-40B4-BE49-F238E27FC236}">
                <a16:creationId xmlns="" xmlns:a16="http://schemas.microsoft.com/office/drawing/2014/main" id="{52811F36-EA46-EE47-ACA6-8B9822191A3E}"/>
              </a:ext>
            </a:extLst>
          </p:cNvPr>
          <p:cNvSpPr txBox="1"/>
          <p:nvPr/>
        </p:nvSpPr>
        <p:spPr>
          <a:xfrm>
            <a:off x="8846588" y="2589429"/>
            <a:ext cx="3121656" cy="901657"/>
          </a:xfrm>
          <a:prstGeom prst="rect">
            <a:avLst/>
          </a:prstGeom>
          <a:noFill/>
        </p:spPr>
        <p:txBody>
          <a:bodyPr wrap="square" lIns="0" rIns="0" rtlCol="0">
            <a:spAutoFit/>
          </a:bodyPr>
          <a:lstStyle/>
          <a:p>
            <a:pPr algn="r" defTabSz="806867">
              <a:defRPr/>
            </a:pPr>
            <a:r>
              <a:rPr lang="en-US" sz="1400" b="1" dirty="0">
                <a:solidFill>
                  <a:srgbClr val="F4D36D"/>
                </a:solidFill>
                <a:latin typeface="Calibri" panose="020F0502020204030204"/>
              </a:rPr>
              <a:t>PI: </a:t>
            </a:r>
            <a:r>
              <a:rPr lang="en-US" sz="1400" b="1" dirty="0">
                <a:solidFill>
                  <a:prstClr val="white"/>
                </a:solidFill>
                <a:latin typeface="Calibri" panose="020F0502020204030204"/>
              </a:rPr>
              <a:t>Susan van den Heever, CSU </a:t>
            </a:r>
          </a:p>
          <a:p>
            <a:pPr algn="r" defTabSz="806867">
              <a:defRPr/>
            </a:pPr>
            <a:r>
              <a:rPr lang="en-US" sz="1400" b="1" dirty="0">
                <a:solidFill>
                  <a:srgbClr val="F4D36D"/>
                </a:solidFill>
                <a:latin typeface="Calibri" panose="020F0502020204030204"/>
              </a:rPr>
              <a:t>Deputy PI: </a:t>
            </a:r>
            <a:r>
              <a:rPr lang="en-US" sz="1400" b="1" dirty="0">
                <a:solidFill>
                  <a:prstClr val="white"/>
                </a:solidFill>
                <a:latin typeface="Calibri" panose="020F0502020204030204"/>
              </a:rPr>
              <a:t>Ziad Haddad, JPL</a:t>
            </a:r>
          </a:p>
          <a:p>
            <a:pPr algn="r" defTabSz="806867">
              <a:defRPr/>
            </a:pPr>
            <a:r>
              <a:rPr lang="en-US" sz="1400" b="1" dirty="0">
                <a:solidFill>
                  <a:srgbClr val="F4D36D"/>
                </a:solidFill>
                <a:latin typeface="Calibri" panose="020F0502020204030204"/>
              </a:rPr>
              <a:t>Project Scientist: </a:t>
            </a:r>
            <a:r>
              <a:rPr lang="en-US" sz="1400" b="1" dirty="0">
                <a:solidFill>
                  <a:prstClr val="white"/>
                </a:solidFill>
                <a:latin typeface="Calibri" panose="020F0502020204030204"/>
              </a:rPr>
              <a:t>Simone </a:t>
            </a:r>
            <a:r>
              <a:rPr lang="en-US" sz="1400" b="1" dirty="0" err="1">
                <a:solidFill>
                  <a:prstClr val="white"/>
                </a:solidFill>
                <a:latin typeface="Calibri" panose="020F0502020204030204"/>
              </a:rPr>
              <a:t>Tanelli</a:t>
            </a:r>
            <a:r>
              <a:rPr lang="en-US" sz="1400" b="1" dirty="0">
                <a:solidFill>
                  <a:prstClr val="white"/>
                </a:solidFill>
                <a:latin typeface="Calibri" panose="020F0502020204030204"/>
              </a:rPr>
              <a:t>, JPL </a:t>
            </a:r>
          </a:p>
          <a:p>
            <a:pPr algn="r" defTabSz="806867">
              <a:defRPr/>
            </a:pPr>
            <a:endParaRPr lang="en-US" sz="1059" b="1" dirty="0">
              <a:solidFill>
                <a:schemeClr val="bg1"/>
              </a:solidFill>
              <a:latin typeface="Calibri" panose="020F0502020204030204"/>
            </a:endParaRPr>
          </a:p>
        </p:txBody>
      </p:sp>
      <p:pic>
        <p:nvPicPr>
          <p:cNvPr id="47" name="Picture 46">
            <a:extLst>
              <a:ext uri="{FF2B5EF4-FFF2-40B4-BE49-F238E27FC236}">
                <a16:creationId xmlns="" xmlns:a16="http://schemas.microsoft.com/office/drawing/2014/main" id="{0C96E26B-8FBA-4845-BC96-81EAFA58E28D}"/>
              </a:ext>
            </a:extLst>
          </p:cNvPr>
          <p:cNvPicPr>
            <a:picLocks noChangeAspect="1"/>
          </p:cNvPicPr>
          <p:nvPr/>
        </p:nvPicPr>
        <p:blipFill>
          <a:blip r:embed="rId4"/>
          <a:stretch>
            <a:fillRect/>
          </a:stretch>
        </p:blipFill>
        <p:spPr>
          <a:xfrm>
            <a:off x="8821174" y="5010127"/>
            <a:ext cx="1042300" cy="355481"/>
          </a:xfrm>
          <a:prstGeom prst="rect">
            <a:avLst/>
          </a:prstGeom>
        </p:spPr>
      </p:pic>
      <p:sp>
        <p:nvSpPr>
          <p:cNvPr id="48" name="TextBox 47">
            <a:extLst>
              <a:ext uri="{FF2B5EF4-FFF2-40B4-BE49-F238E27FC236}">
                <a16:creationId xmlns="" xmlns:a16="http://schemas.microsoft.com/office/drawing/2014/main" id="{06CBA61C-26D3-6F47-8D95-EF91C15E246F}"/>
              </a:ext>
            </a:extLst>
          </p:cNvPr>
          <p:cNvSpPr txBox="1"/>
          <p:nvPr/>
        </p:nvSpPr>
        <p:spPr>
          <a:xfrm>
            <a:off x="8018187" y="3364511"/>
            <a:ext cx="3946760" cy="2031325"/>
          </a:xfrm>
          <a:prstGeom prst="rect">
            <a:avLst/>
          </a:prstGeom>
          <a:noFill/>
        </p:spPr>
        <p:txBody>
          <a:bodyPr wrap="square" lIns="0" rIns="0" rtlCol="0">
            <a:spAutoFit/>
          </a:bodyPr>
          <a:lstStyle/>
          <a:p>
            <a:pPr algn="r" defTabSz="806867">
              <a:defRPr/>
            </a:pPr>
            <a:r>
              <a:rPr lang="en-US" sz="1400" b="1" dirty="0">
                <a:solidFill>
                  <a:srgbClr val="F4D36D"/>
                </a:solidFill>
              </a:rPr>
              <a:t>Mission Management &amp; Participating Organizations</a:t>
            </a:r>
            <a:endParaRPr lang="en-US" sz="1400" b="1" dirty="0">
              <a:solidFill>
                <a:srgbClr val="F4D36D"/>
              </a:solidFill>
              <a:latin typeface="Calibri" panose="020F0502020204030204"/>
            </a:endParaRPr>
          </a:p>
          <a:p>
            <a:pPr algn="r" defTabSz="806867">
              <a:defRPr/>
            </a:pPr>
            <a:r>
              <a:rPr lang="en-US" sz="1400" b="1" dirty="0">
                <a:solidFill>
                  <a:srgbClr val="F4D36D"/>
                </a:solidFill>
                <a:latin typeface="Calibri" panose="020F0502020204030204"/>
              </a:rPr>
              <a:t>CSU: </a:t>
            </a:r>
            <a:r>
              <a:rPr lang="en-US" sz="1400" b="1" dirty="0">
                <a:solidFill>
                  <a:schemeClr val="bg1"/>
                </a:solidFill>
                <a:latin typeface="Calibri" panose="020F0502020204030204"/>
              </a:rPr>
              <a:t>PI Org, Science Data Processing</a:t>
            </a:r>
          </a:p>
          <a:p>
            <a:pPr algn="r" defTabSz="806867">
              <a:defRPr/>
            </a:pPr>
            <a:r>
              <a:rPr lang="en-US" sz="1400" b="1" dirty="0">
                <a:solidFill>
                  <a:srgbClr val="F4D36D"/>
                </a:solidFill>
                <a:latin typeface="Calibri" panose="020F0502020204030204"/>
              </a:rPr>
              <a:t>JPL: </a:t>
            </a:r>
            <a:r>
              <a:rPr lang="en-US" sz="1400" b="1" dirty="0">
                <a:solidFill>
                  <a:schemeClr val="bg1"/>
                </a:solidFill>
                <a:latin typeface="Calibri" panose="020F0502020204030204"/>
              </a:rPr>
              <a:t>Instruments &amp; Mission Management</a:t>
            </a:r>
          </a:p>
          <a:p>
            <a:pPr algn="r" defTabSz="806867">
              <a:defRPr/>
            </a:pPr>
            <a:r>
              <a:rPr lang="en-US" sz="1400" b="1" dirty="0" err="1">
                <a:solidFill>
                  <a:srgbClr val="F4D36D"/>
                </a:solidFill>
                <a:latin typeface="Calibri" panose="020F0502020204030204"/>
              </a:rPr>
              <a:t>Tendeg</a:t>
            </a:r>
            <a:r>
              <a:rPr lang="en-US" sz="1400" b="1" dirty="0">
                <a:solidFill>
                  <a:srgbClr val="F4D36D"/>
                </a:solidFill>
                <a:latin typeface="Calibri" panose="020F0502020204030204"/>
              </a:rPr>
              <a:t>: </a:t>
            </a:r>
            <a:r>
              <a:rPr lang="en-US" sz="1400" b="1" dirty="0">
                <a:solidFill>
                  <a:schemeClr val="bg1"/>
                </a:solidFill>
                <a:latin typeface="Calibri" panose="020F0502020204030204"/>
              </a:rPr>
              <a:t>Deployable Antennas</a:t>
            </a:r>
          </a:p>
          <a:p>
            <a:pPr algn="r" defTabSz="806867">
              <a:defRPr/>
            </a:pPr>
            <a:r>
              <a:rPr lang="en-US" sz="1400" b="1" dirty="0">
                <a:solidFill>
                  <a:srgbClr val="F4D36D"/>
                </a:solidFill>
                <a:latin typeface="Calibri" panose="020F0502020204030204"/>
              </a:rPr>
              <a:t>BCT:  </a:t>
            </a:r>
            <a:r>
              <a:rPr lang="en-US" sz="1400" b="1" dirty="0">
                <a:solidFill>
                  <a:schemeClr val="bg1"/>
                </a:solidFill>
                <a:latin typeface="Calibri" panose="020F0502020204030204"/>
              </a:rPr>
              <a:t>Spacecraft, Mission Ops</a:t>
            </a:r>
          </a:p>
          <a:p>
            <a:pPr algn="r" defTabSz="806867">
              <a:defRPr/>
            </a:pPr>
            <a:r>
              <a:rPr lang="en-US" sz="1400" b="1" dirty="0">
                <a:solidFill>
                  <a:srgbClr val="F4D36D"/>
                </a:solidFill>
                <a:latin typeface="Calibri" panose="020F0502020204030204" pitchFamily="34" charset="0"/>
                <a:cs typeface="Calibri" panose="020F0502020204030204" pitchFamily="34" charset="0"/>
              </a:rPr>
              <a:t>CCNY,</a:t>
            </a:r>
            <a:r>
              <a:rPr lang="en-US" sz="1400" b="1" dirty="0">
                <a:solidFill>
                  <a:srgbClr val="F4D36D"/>
                </a:solidFill>
              </a:rPr>
              <a:t> </a:t>
            </a:r>
            <a:r>
              <a:rPr lang="en-US" sz="1400" b="1" dirty="0">
                <a:solidFill>
                  <a:srgbClr val="F4D36D"/>
                </a:solidFill>
                <a:latin typeface="Calibri" panose="020F0502020204030204"/>
              </a:rPr>
              <a:t>GSFC, MSFC, NOAA, SBU, TAMU: </a:t>
            </a:r>
            <a:r>
              <a:rPr lang="en-US" sz="1400" b="1" dirty="0">
                <a:solidFill>
                  <a:schemeClr val="bg1"/>
                </a:solidFill>
                <a:latin typeface="Calibri" panose="020F0502020204030204"/>
              </a:rPr>
              <a:t>Science Co-Is</a:t>
            </a:r>
          </a:p>
          <a:p>
            <a:pPr algn="r" defTabSz="806867">
              <a:defRPr/>
            </a:pPr>
            <a:endParaRPr lang="en-US" sz="1400" b="1" dirty="0">
              <a:solidFill>
                <a:schemeClr val="bg1"/>
              </a:solidFill>
              <a:latin typeface="Calibri" panose="020F0502020204030204"/>
            </a:endParaRPr>
          </a:p>
          <a:p>
            <a:pPr algn="r" defTabSz="806867">
              <a:defRPr/>
            </a:pPr>
            <a:endParaRPr lang="en-US" sz="1400" b="1" dirty="0">
              <a:solidFill>
                <a:schemeClr val="bg1"/>
              </a:solidFill>
              <a:latin typeface="Calibri" panose="020F0502020204030204"/>
            </a:endParaRPr>
          </a:p>
        </p:txBody>
      </p:sp>
      <p:pic>
        <p:nvPicPr>
          <p:cNvPr id="69" name="JPL Logo White" hidden="1">
            <a:extLst>
              <a:ext uri="{FF2B5EF4-FFF2-40B4-BE49-F238E27FC236}">
                <a16:creationId xmlns="" xmlns:a16="http://schemas.microsoft.com/office/drawing/2014/main" id="{08EBB1F3-80CE-B743-A736-FBF487EBE216}"/>
              </a:ext>
            </a:extLst>
          </p:cNvPr>
          <p:cNvPicPr>
            <a:picLocks noChangeAspect="1"/>
          </p:cNvPicPr>
          <p:nvPr/>
        </p:nvPicPr>
        <p:blipFill>
          <a:blip r:embed="rId5"/>
          <a:stretch>
            <a:fillRect/>
          </a:stretch>
        </p:blipFill>
        <p:spPr>
          <a:xfrm>
            <a:off x="8310862" y="4651352"/>
            <a:ext cx="510312" cy="151714"/>
          </a:xfrm>
          <a:prstGeom prst="rect">
            <a:avLst/>
          </a:prstGeom>
        </p:spPr>
      </p:pic>
      <p:cxnSp>
        <p:nvCxnSpPr>
          <p:cNvPr id="5" name="Straight Arrow Connector 4">
            <a:extLst>
              <a:ext uri="{FF2B5EF4-FFF2-40B4-BE49-F238E27FC236}">
                <a16:creationId xmlns="" xmlns:a16="http://schemas.microsoft.com/office/drawing/2014/main" id="{2B18322B-CDFC-C040-AA20-3559ECB5567F}"/>
              </a:ext>
            </a:extLst>
          </p:cNvPr>
          <p:cNvCxnSpPr>
            <a:cxnSpLocks/>
          </p:cNvCxnSpPr>
          <p:nvPr/>
        </p:nvCxnSpPr>
        <p:spPr>
          <a:xfrm flipH="1" flipV="1">
            <a:off x="5153885" y="4648457"/>
            <a:ext cx="1014954" cy="273727"/>
          </a:xfrm>
          <a:prstGeom prst="straightConnector1">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4A935F6D-A0B8-104F-9783-22DB87CDCE2E}"/>
              </a:ext>
            </a:extLst>
          </p:cNvPr>
          <p:cNvSpPr txBox="1"/>
          <p:nvPr/>
        </p:nvSpPr>
        <p:spPr>
          <a:xfrm rot="928529">
            <a:off x="5183462" y="4459489"/>
            <a:ext cx="1297919" cy="307777"/>
          </a:xfrm>
          <a:prstGeom prst="rect">
            <a:avLst/>
          </a:prstGeom>
          <a:noFill/>
        </p:spPr>
        <p:txBody>
          <a:bodyPr wrap="none" rtlCol="0">
            <a:spAutoFit/>
          </a:bodyPr>
          <a:lstStyle/>
          <a:p>
            <a:r>
              <a:rPr lang="en-US" sz="1400" dirty="0">
                <a:solidFill>
                  <a:srgbClr val="B4C7E7"/>
                </a:solidFill>
              </a:rPr>
              <a:t>Flight Direction</a:t>
            </a:r>
          </a:p>
        </p:txBody>
      </p:sp>
      <p:sp>
        <p:nvSpPr>
          <p:cNvPr id="71" name="TextBox 70">
            <a:extLst>
              <a:ext uri="{FF2B5EF4-FFF2-40B4-BE49-F238E27FC236}">
                <a16:creationId xmlns="" xmlns:a16="http://schemas.microsoft.com/office/drawing/2014/main" id="{276DE551-47C8-406F-8B55-1CCF6863D035}"/>
              </a:ext>
            </a:extLst>
          </p:cNvPr>
          <p:cNvSpPr txBox="1"/>
          <p:nvPr/>
        </p:nvSpPr>
        <p:spPr>
          <a:xfrm>
            <a:off x="301725" y="181545"/>
            <a:ext cx="6059318" cy="523220"/>
          </a:xfrm>
          <a:prstGeom prst="rect">
            <a:avLst/>
          </a:prstGeom>
          <a:noFill/>
        </p:spPr>
        <p:txBody>
          <a:bodyPr wrap="square" rtlCol="0">
            <a:spAutoFit/>
          </a:bodyPr>
          <a:lstStyle/>
          <a:p>
            <a:pPr defTabSz="806867">
              <a:defRPr/>
            </a:pPr>
            <a:r>
              <a:rPr lang="en-US" sz="2800" b="1" dirty="0">
                <a:solidFill>
                  <a:prstClr val="white"/>
                </a:solidFill>
                <a:latin typeface="Calibri" panose="020F0502020204030204"/>
              </a:rPr>
              <a:t>INCUS</a:t>
            </a:r>
            <a:r>
              <a:rPr lang="en-US" sz="2647" b="1" dirty="0">
                <a:solidFill>
                  <a:prstClr val="white"/>
                </a:solidFill>
                <a:latin typeface="Calibri" panose="020F0502020204030204"/>
              </a:rPr>
              <a:t> </a:t>
            </a:r>
            <a:r>
              <a:rPr lang="en-US" sz="2400" b="1" dirty="0">
                <a:solidFill>
                  <a:srgbClr val="F4D36D"/>
                </a:solidFill>
                <a:latin typeface="Calibri" panose="020F0502020204030204"/>
              </a:rPr>
              <a:t>Investigation of Convective Updrafts</a:t>
            </a:r>
          </a:p>
        </p:txBody>
      </p:sp>
      <p:pic>
        <p:nvPicPr>
          <p:cNvPr id="72" name="Picture 71">
            <a:extLst>
              <a:ext uri="{FF2B5EF4-FFF2-40B4-BE49-F238E27FC236}">
                <a16:creationId xmlns="" xmlns:a16="http://schemas.microsoft.com/office/drawing/2014/main" id="{F4531AC7-0DFE-4C55-8284-C4289233335F}"/>
              </a:ext>
            </a:extLst>
          </p:cNvPr>
          <p:cNvPicPr>
            <a:picLocks noChangeAspect="1"/>
          </p:cNvPicPr>
          <p:nvPr/>
        </p:nvPicPr>
        <p:blipFill>
          <a:blip r:embed="rId6"/>
          <a:srcRect/>
          <a:stretch/>
        </p:blipFill>
        <p:spPr>
          <a:xfrm>
            <a:off x="4199133" y="4375775"/>
            <a:ext cx="1275101" cy="1291991"/>
          </a:xfrm>
          <a:prstGeom prst="rect">
            <a:avLst/>
          </a:prstGeom>
          <a:scene3d>
            <a:camera prst="orthographicFront">
              <a:rot lat="20701256" lon="14883" rev="21564273"/>
            </a:camera>
            <a:lightRig rig="threePt" dir="t"/>
          </a:scene3d>
        </p:spPr>
      </p:pic>
      <p:pic>
        <p:nvPicPr>
          <p:cNvPr id="24" name="Picture 23">
            <a:extLst>
              <a:ext uri="{FF2B5EF4-FFF2-40B4-BE49-F238E27FC236}">
                <a16:creationId xmlns="" xmlns:a16="http://schemas.microsoft.com/office/drawing/2014/main" id="{A649D145-A272-48B7-A543-F01CBDFAE253}"/>
              </a:ext>
            </a:extLst>
          </p:cNvPr>
          <p:cNvPicPr>
            <a:picLocks noChangeAspect="1"/>
          </p:cNvPicPr>
          <p:nvPr/>
        </p:nvPicPr>
        <p:blipFill>
          <a:blip r:embed="rId7"/>
          <a:stretch>
            <a:fillRect/>
          </a:stretch>
        </p:blipFill>
        <p:spPr>
          <a:xfrm>
            <a:off x="9923110" y="4891608"/>
            <a:ext cx="2133076" cy="592521"/>
          </a:xfrm>
          <a:prstGeom prst="rect">
            <a:avLst/>
          </a:prstGeom>
        </p:spPr>
      </p:pic>
      <p:grpSp>
        <p:nvGrpSpPr>
          <p:cNvPr id="3" name="Group 2">
            <a:extLst>
              <a:ext uri="{FF2B5EF4-FFF2-40B4-BE49-F238E27FC236}">
                <a16:creationId xmlns="" xmlns:a16="http://schemas.microsoft.com/office/drawing/2014/main" id="{3070A847-44CE-064B-AB0F-A43F48409E1A}"/>
              </a:ext>
            </a:extLst>
          </p:cNvPr>
          <p:cNvGrpSpPr/>
          <p:nvPr/>
        </p:nvGrpSpPr>
        <p:grpSpPr>
          <a:xfrm>
            <a:off x="196365" y="5243838"/>
            <a:ext cx="7090260" cy="1396150"/>
            <a:chOff x="196364" y="5243838"/>
            <a:chExt cx="7324753" cy="1396150"/>
          </a:xfrm>
        </p:grpSpPr>
        <mc:AlternateContent xmlns:mc="http://schemas.openxmlformats.org/markup-compatibility/2006" xmlns:a14="http://schemas.microsoft.com/office/drawing/2010/main">
          <mc:Choice Requires="a14">
            <p:sp>
              <p:nvSpPr>
                <p:cNvPr id="25" name="Rectangle 24">
                  <a:extLst>
                    <a:ext uri="{FF2B5EF4-FFF2-40B4-BE49-F238E27FC236}">
                      <a16:creationId xmlns="" xmlns:a16="http://schemas.microsoft.com/office/drawing/2014/main" id="{CCD3B89B-E7D3-114C-BD60-90F97F4152D7}"/>
                    </a:ext>
                  </a:extLst>
                </p:cNvPr>
                <p:cNvSpPr/>
                <p:nvPr/>
              </p:nvSpPr>
              <p:spPr>
                <a:xfrm>
                  <a:off x="196364" y="5655103"/>
                  <a:ext cx="7324753" cy="984885"/>
                </a:xfrm>
                <a:prstGeom prst="rect">
                  <a:avLst/>
                </a:prstGeom>
                <a:noFill/>
                <a:ln>
                  <a:noFill/>
                </a:ln>
              </p:spPr>
              <p:txBody>
                <a:bodyPr wrap="square" lIns="0" tIns="0" rIns="0" bIns="0">
                  <a:spAutoFit/>
                </a:bodyPr>
                <a:lstStyle/>
                <a:p>
                  <a:pPr marL="171450" indent="-171450">
                    <a:buFont typeface="Wingdings" pitchFamily="2" charset="2"/>
                    <a:buChar char="§"/>
                    <a:defRPr/>
                  </a:pPr>
                  <a:r>
                    <a:rPr lang="en-US" sz="1600" dirty="0">
                      <a:solidFill>
                        <a:schemeClr val="bg1"/>
                      </a:solidFill>
                    </a:rPr>
                    <a:t>Flies 3 </a:t>
                  </a:r>
                  <a:r>
                    <a:rPr lang="en-US" sz="1600" dirty="0" err="1">
                      <a:solidFill>
                        <a:schemeClr val="bg1"/>
                      </a:solidFill>
                    </a:rPr>
                    <a:t>SmallSats</a:t>
                  </a:r>
                  <a:r>
                    <a:rPr lang="en-US" sz="1600" dirty="0">
                      <a:solidFill>
                        <a:schemeClr val="bg1"/>
                      </a:solidFill>
                    </a:rPr>
                    <a:t> carrying </a:t>
                  </a:r>
                  <a:r>
                    <a:rPr lang="en-US" sz="1600" dirty="0" err="1">
                      <a:solidFill>
                        <a:schemeClr val="bg1"/>
                      </a:solidFill>
                    </a:rPr>
                    <a:t>RainCube</a:t>
                  </a:r>
                  <a:r>
                    <a:rPr lang="en-US" sz="1600" dirty="0">
                      <a:solidFill>
                        <a:schemeClr val="bg1"/>
                      </a:solidFill>
                    </a:rPr>
                    <a:t>-like radars with cross-track scanning capabilities and a TEMPEST-D-like radiometer</a:t>
                  </a:r>
                </a:p>
                <a:p>
                  <a:pPr marL="171450" indent="-171450">
                    <a:buFont typeface="Wingdings" pitchFamily="2" charset="2"/>
                    <a:buChar char="§"/>
                    <a:defRPr/>
                  </a:pPr>
                  <a:r>
                    <a:rPr lang="en-US" sz="1600" dirty="0">
                      <a:solidFill>
                        <a:schemeClr val="bg1"/>
                      </a:solidFill>
                    </a:rPr>
                    <a:t>Applies a novel time-differencing (</a:t>
                  </a:r>
                  <a14:m>
                    <m:oMath xmlns:m="http://schemas.openxmlformats.org/officeDocument/2006/math">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𝑡</m:t>
                      </m:r>
                      <m:r>
                        <a:rPr lang="en-US" sz="1600" b="0" i="1" smtClean="0">
                          <a:solidFill>
                            <a:schemeClr val="bg1"/>
                          </a:solidFill>
                          <a:latin typeface="Cambria Math" panose="02040503050406030204" pitchFamily="18" charset="0"/>
                          <a:ea typeface="Cambria Math" panose="02040503050406030204" pitchFamily="18" charset="0"/>
                        </a:rPr>
                        <m:t>) </m:t>
                      </m:r>
                    </m:oMath>
                  </a14:m>
                  <a:r>
                    <a:rPr lang="en-US" sz="1600" dirty="0">
                      <a:solidFill>
                        <a:schemeClr val="bg1"/>
                      </a:solidFill>
                    </a:rPr>
                    <a:t>approach </a:t>
                  </a:r>
                </a:p>
                <a:p>
                  <a:pPr marL="171450" indent="-171450">
                    <a:buFont typeface="Wingdings" pitchFamily="2" charset="2"/>
                    <a:buChar char="§"/>
                    <a:defRPr/>
                  </a:pPr>
                  <a:r>
                    <a:rPr lang="en-US" sz="1600" dirty="0">
                      <a:solidFill>
                        <a:schemeClr val="bg1"/>
                      </a:solidFill>
                    </a:rPr>
                    <a:t>Provides the first ever tropics-wide measurements of </a:t>
                  </a:r>
                  <a:r>
                    <a:rPr lang="en-US" sz="1600" dirty="0" smtClean="0">
                      <a:solidFill>
                        <a:schemeClr val="bg1"/>
                      </a:solidFill>
                    </a:rPr>
                    <a:t>convective mass flux</a:t>
                  </a:r>
                  <a:endParaRPr lang="en-US" sz="1600" dirty="0">
                    <a:solidFill>
                      <a:schemeClr val="bg1"/>
                    </a:solidFill>
                  </a:endParaRPr>
                </a:p>
              </p:txBody>
            </p:sp>
          </mc:Choice>
          <mc:Fallback xmlns="">
            <p:sp>
              <p:nvSpPr>
                <p:cNvPr id="25" name="Rectangle 24">
                  <a:extLst>
                    <a:ext uri="{FF2B5EF4-FFF2-40B4-BE49-F238E27FC236}">
                      <a16:creationId xmlns:a16="http://schemas.microsoft.com/office/drawing/2014/main" xmlns:a14="http://schemas.microsoft.com/office/drawing/2010/main" xmlns="" id="{CCD3B89B-E7D3-114C-BD60-90F97F4152D7}"/>
                    </a:ext>
                  </a:extLst>
                </p:cNvPr>
                <p:cNvSpPr>
                  <a:spLocks noRot="1" noChangeAspect="1" noMove="1" noResize="1" noEditPoints="1" noAdjustHandles="1" noChangeArrowheads="1" noChangeShapeType="1" noTextEdit="1"/>
                </p:cNvSpPr>
                <p:nvPr/>
              </p:nvSpPr>
              <p:spPr>
                <a:xfrm>
                  <a:off x="196364" y="5655103"/>
                  <a:ext cx="7324753" cy="984885"/>
                </a:xfrm>
                <a:prstGeom prst="rect">
                  <a:avLst/>
                </a:prstGeom>
                <a:blipFill rotWithShape="0">
                  <a:blip r:embed="rId10"/>
                  <a:stretch>
                    <a:fillRect l="-1634" t="-6832" b="-11801"/>
                  </a:stretch>
                </a:blipFill>
                <a:ln>
                  <a:noFill/>
                </a:ln>
              </p:spPr>
              <p:txBody>
                <a:bodyPr/>
                <a:lstStyle/>
                <a:p>
                  <a:r>
                    <a:rPr lang="en-US">
                      <a:noFill/>
                    </a:rPr>
                    <a:t> </a:t>
                  </a:r>
                </a:p>
              </p:txBody>
            </p:sp>
          </mc:Fallback>
        </mc:AlternateContent>
        <p:sp>
          <p:nvSpPr>
            <p:cNvPr id="26" name="TextBox 25">
              <a:extLst>
                <a:ext uri="{FF2B5EF4-FFF2-40B4-BE49-F238E27FC236}">
                  <a16:creationId xmlns="" xmlns:a16="http://schemas.microsoft.com/office/drawing/2014/main" id="{1B160CEC-BDE4-1441-BFC8-DC236417D54A}"/>
                </a:ext>
              </a:extLst>
            </p:cNvPr>
            <p:cNvSpPr txBox="1"/>
            <p:nvPr/>
          </p:nvSpPr>
          <p:spPr>
            <a:xfrm>
              <a:off x="196364" y="5243838"/>
              <a:ext cx="4570066" cy="369332"/>
            </a:xfrm>
            <a:prstGeom prst="rect">
              <a:avLst/>
            </a:prstGeom>
            <a:noFill/>
          </p:spPr>
          <p:txBody>
            <a:bodyPr wrap="square" lIns="0" tIns="0" rIns="0" bIns="0" rtlCol="0">
              <a:spAutoFit/>
            </a:bodyPr>
            <a:lstStyle/>
            <a:p>
              <a:r>
                <a:rPr lang="en-US" sz="2400" b="1" dirty="0">
                  <a:solidFill>
                    <a:srgbClr val="F4D36D"/>
                  </a:solidFill>
                </a:rPr>
                <a:t>The INCUS Baseline Mission</a:t>
              </a:r>
              <a:r>
                <a:rPr lang="en-US" b="1" dirty="0">
                  <a:solidFill>
                    <a:srgbClr val="F4D36D"/>
                  </a:solidFill>
                </a:rPr>
                <a:t>:</a:t>
              </a:r>
            </a:p>
          </p:txBody>
        </p:sp>
      </p:grpSp>
      <p:grpSp>
        <p:nvGrpSpPr>
          <p:cNvPr id="27" name="Group 26">
            <a:extLst>
              <a:ext uri="{FF2B5EF4-FFF2-40B4-BE49-F238E27FC236}">
                <a16:creationId xmlns="" xmlns:a16="http://schemas.microsoft.com/office/drawing/2014/main" id="{429B7A77-8186-6A4B-AA97-9574E3F99AEB}"/>
              </a:ext>
            </a:extLst>
          </p:cNvPr>
          <p:cNvGrpSpPr/>
          <p:nvPr/>
        </p:nvGrpSpPr>
        <p:grpSpPr>
          <a:xfrm>
            <a:off x="1852206" y="1525717"/>
            <a:ext cx="1732146" cy="307777"/>
            <a:chOff x="1852206" y="1525717"/>
            <a:chExt cx="1732146" cy="307777"/>
          </a:xfrm>
        </p:grpSpPr>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573AE3C8-2AD2-B640-A20C-99389B87BE13}"/>
                    </a:ext>
                  </a:extLst>
                </p:cNvPr>
                <p:cNvSpPr txBox="1"/>
                <p:nvPr/>
              </p:nvSpPr>
              <p:spPr>
                <a:xfrm>
                  <a:off x="2310340" y="1525717"/>
                  <a:ext cx="1172680" cy="307777"/>
                </a:xfrm>
                <a:prstGeom prst="rect">
                  <a:avLst/>
                </a:prstGeom>
                <a:noFill/>
              </p:spPr>
              <p:txBody>
                <a:bodyPr wrap="square" rtlCol="0">
                  <a:spAutoFit/>
                </a:bodyPr>
                <a:lstStyle/>
                <a:p>
                  <a14:m>
                    <m:oMath xmlns:m="http://schemas.openxmlformats.org/officeDocument/2006/math">
                      <m:r>
                        <a:rPr lang="en-US" sz="1400" b="0" i="0" smtClean="0">
                          <a:solidFill>
                            <a:schemeClr val="bg1"/>
                          </a:solidFill>
                          <a:latin typeface="Cambria Math" panose="02040503050406030204" pitchFamily="18" charset="0"/>
                          <a:ea typeface="Cambria Math" panose="02040503050406030204" pitchFamily="18" charset="0"/>
                        </a:rPr>
                        <m:t>∆</m:t>
                      </m:r>
                      <m:r>
                        <m:rPr>
                          <m:sty m:val="p"/>
                        </m:rPr>
                        <a:rPr lang="en-US" sz="1400" b="0" i="0" smtClean="0">
                          <a:solidFill>
                            <a:schemeClr val="bg1"/>
                          </a:solidFill>
                          <a:latin typeface="Cambria Math" panose="02040503050406030204" pitchFamily="18" charset="0"/>
                          <a:ea typeface="Cambria Math" panose="02040503050406030204" pitchFamily="18" charset="0"/>
                        </a:rPr>
                        <m:t>t</m:t>
                      </m:r>
                    </m:oMath>
                  </a14:m>
                  <a:r>
                    <a:rPr lang="en-US" sz="1400" dirty="0" smtClean="0">
                      <a:solidFill>
                        <a:schemeClr val="bg1"/>
                      </a:solidFill>
                    </a:rPr>
                    <a:t>=30secs</a:t>
                  </a:r>
                  <a:endParaRPr lang="en-US" sz="1400" dirty="0">
                    <a:solidFill>
                      <a:schemeClr val="bg1"/>
                    </a:solidFill>
                  </a:endParaRPr>
                </a:p>
              </p:txBody>
            </p:sp>
          </mc:Choice>
          <mc:Fallback xmlns="">
            <p:sp>
              <p:nvSpPr>
                <p:cNvPr id="4" name="TextBox 3">
                  <a:extLst>
                    <a:ext uri="{FF2B5EF4-FFF2-40B4-BE49-F238E27FC236}">
                      <a16:creationId xmlns:a16="http://schemas.microsoft.com/office/drawing/2014/main" xmlns:a14="http://schemas.microsoft.com/office/drawing/2010/main" xmlns="" id="{573AE3C8-2AD2-B640-A20C-99389B87BE13}"/>
                    </a:ext>
                  </a:extLst>
                </p:cNvPr>
                <p:cNvSpPr txBox="1">
                  <a:spLocks noRot="1" noChangeAspect="1" noMove="1" noResize="1" noEditPoints="1" noAdjustHandles="1" noChangeArrowheads="1" noChangeShapeType="1" noTextEdit="1"/>
                </p:cNvSpPr>
                <p:nvPr/>
              </p:nvSpPr>
              <p:spPr>
                <a:xfrm>
                  <a:off x="2310340" y="1525717"/>
                  <a:ext cx="1172680" cy="307777"/>
                </a:xfrm>
                <a:prstGeom prst="rect">
                  <a:avLst/>
                </a:prstGeom>
                <a:blipFill rotWithShape="0">
                  <a:blip r:embed="rId11"/>
                  <a:stretch>
                    <a:fillRect t="-1961" b="-19608"/>
                  </a:stretch>
                </a:blipFill>
              </p:spPr>
              <p:txBody>
                <a:bodyPr/>
                <a:lstStyle/>
                <a:p>
                  <a:r>
                    <a:rPr lang="en-US">
                      <a:noFill/>
                    </a:rPr>
                    <a:t> </a:t>
                  </a:r>
                </a:p>
              </p:txBody>
            </p:sp>
          </mc:Fallback>
        </mc:AlternateContent>
        <p:cxnSp>
          <p:nvCxnSpPr>
            <p:cNvPr id="10" name="Straight Connector 9">
              <a:extLst>
                <a:ext uri="{FF2B5EF4-FFF2-40B4-BE49-F238E27FC236}">
                  <a16:creationId xmlns="" xmlns:a16="http://schemas.microsoft.com/office/drawing/2014/main" id="{54E7A303-DA99-F242-A9DE-F7ACF7BA78BB}"/>
                </a:ext>
              </a:extLst>
            </p:cNvPr>
            <p:cNvCxnSpPr>
              <a:cxnSpLocks/>
              <a:stCxn id="4" idx="1"/>
            </p:cNvCxnSpPr>
            <p:nvPr/>
          </p:nvCxnSpPr>
          <p:spPr>
            <a:xfrm flipH="1">
              <a:off x="1852206" y="1679606"/>
              <a:ext cx="458134" cy="0"/>
            </a:xfrm>
            <a:prstGeom prst="line">
              <a:avLst/>
            </a:prstGeom>
            <a:ln w="28575">
              <a:solidFill>
                <a:schemeClr val="bg1"/>
              </a:solidFill>
              <a:headEnd type="none"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71098C9E-0BA0-7B4E-BE67-80342BA4D6D4}"/>
                </a:ext>
              </a:extLst>
            </p:cNvPr>
            <p:cNvCxnSpPr>
              <a:cxnSpLocks/>
            </p:cNvCxnSpPr>
            <p:nvPr/>
          </p:nvCxnSpPr>
          <p:spPr>
            <a:xfrm>
              <a:off x="3262964" y="1680634"/>
              <a:ext cx="321388" cy="0"/>
            </a:xfrm>
            <a:prstGeom prst="line">
              <a:avLst/>
            </a:prstGeom>
            <a:ln w="28575">
              <a:solidFill>
                <a:schemeClr val="bg1"/>
              </a:solidFill>
              <a:headEnd type="none"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 xmlns:a16="http://schemas.microsoft.com/office/drawing/2014/main" id="{E85257CF-ECCE-1A4C-A43F-E9B95FE1B8A6}"/>
              </a:ext>
            </a:extLst>
          </p:cNvPr>
          <p:cNvGrpSpPr/>
          <p:nvPr/>
        </p:nvGrpSpPr>
        <p:grpSpPr>
          <a:xfrm>
            <a:off x="4690619" y="1465683"/>
            <a:ext cx="1988825" cy="307777"/>
            <a:chOff x="1823631" y="1525717"/>
            <a:chExt cx="1760721" cy="307777"/>
          </a:xfrm>
        </p:grpSpPr>
        <mc:AlternateContent xmlns:mc="http://schemas.openxmlformats.org/markup-compatibility/2006" xmlns:a14="http://schemas.microsoft.com/office/drawing/2010/main">
          <mc:Choice Requires="a14">
            <p:sp>
              <p:nvSpPr>
                <p:cNvPr id="38" name="TextBox 37">
                  <a:extLst>
                    <a:ext uri="{FF2B5EF4-FFF2-40B4-BE49-F238E27FC236}">
                      <a16:creationId xmlns="" xmlns:a16="http://schemas.microsoft.com/office/drawing/2014/main" id="{032261EF-F9BA-0447-A656-757FAAAF5E4B}"/>
                    </a:ext>
                  </a:extLst>
                </p:cNvPr>
                <p:cNvSpPr txBox="1"/>
                <p:nvPr/>
              </p:nvSpPr>
              <p:spPr>
                <a:xfrm>
                  <a:off x="2281765" y="1525717"/>
                  <a:ext cx="1172680" cy="307777"/>
                </a:xfrm>
                <a:prstGeom prst="rect">
                  <a:avLst/>
                </a:prstGeom>
                <a:noFill/>
              </p:spPr>
              <p:txBody>
                <a:bodyPr wrap="square" rtlCol="0">
                  <a:spAutoFit/>
                </a:bodyPr>
                <a:lstStyle/>
                <a:p>
                  <a14:m>
                    <m:oMath xmlns:m="http://schemas.openxmlformats.org/officeDocument/2006/math">
                      <m:r>
                        <a:rPr lang="en-US" sz="1400" b="0" i="0" smtClean="0">
                          <a:solidFill>
                            <a:schemeClr val="bg1"/>
                          </a:solidFill>
                          <a:latin typeface="Cambria Math" panose="02040503050406030204" pitchFamily="18" charset="0"/>
                          <a:ea typeface="Cambria Math" panose="02040503050406030204" pitchFamily="18" charset="0"/>
                        </a:rPr>
                        <m:t>∆</m:t>
                      </m:r>
                      <m:r>
                        <m:rPr>
                          <m:sty m:val="p"/>
                        </m:rPr>
                        <a:rPr lang="en-US" sz="1400" b="0" i="0" smtClean="0">
                          <a:solidFill>
                            <a:schemeClr val="bg1"/>
                          </a:solidFill>
                          <a:latin typeface="Cambria Math" panose="02040503050406030204" pitchFamily="18" charset="0"/>
                          <a:ea typeface="Cambria Math" panose="02040503050406030204" pitchFamily="18" charset="0"/>
                        </a:rPr>
                        <m:t>t</m:t>
                      </m:r>
                    </m:oMath>
                  </a14:m>
                  <a:r>
                    <a:rPr lang="en-US" sz="1400" dirty="0">
                      <a:solidFill>
                        <a:schemeClr val="bg1"/>
                      </a:solidFill>
                    </a:rPr>
                    <a:t>=90secs</a:t>
                  </a:r>
                </a:p>
              </p:txBody>
            </p:sp>
          </mc:Choice>
          <mc:Fallback xmlns="">
            <p:sp>
              <p:nvSpPr>
                <p:cNvPr id="38" name="TextBox 37">
                  <a:extLst>
                    <a:ext uri="{FF2B5EF4-FFF2-40B4-BE49-F238E27FC236}">
                      <a16:creationId xmlns:a16="http://schemas.microsoft.com/office/drawing/2014/main" xmlns:a14="http://schemas.microsoft.com/office/drawing/2010/main" xmlns="" id="{032261EF-F9BA-0447-A656-757FAAAF5E4B}"/>
                    </a:ext>
                  </a:extLst>
                </p:cNvPr>
                <p:cNvSpPr txBox="1">
                  <a:spLocks noRot="1" noChangeAspect="1" noMove="1" noResize="1" noEditPoints="1" noAdjustHandles="1" noChangeArrowheads="1" noChangeShapeType="1" noTextEdit="1"/>
                </p:cNvSpPr>
                <p:nvPr/>
              </p:nvSpPr>
              <p:spPr>
                <a:xfrm>
                  <a:off x="2281765" y="1525717"/>
                  <a:ext cx="1172680" cy="307777"/>
                </a:xfrm>
                <a:prstGeom prst="rect">
                  <a:avLst/>
                </a:prstGeom>
                <a:blipFill rotWithShape="0">
                  <a:blip r:embed="rId12"/>
                  <a:stretch>
                    <a:fillRect t="-1961" b="-19608"/>
                  </a:stretch>
                </a:blipFill>
              </p:spPr>
              <p:txBody>
                <a:bodyPr/>
                <a:lstStyle/>
                <a:p>
                  <a:r>
                    <a:rPr lang="en-US">
                      <a:noFill/>
                    </a:rPr>
                    <a:t> </a:t>
                  </a:r>
                </a:p>
              </p:txBody>
            </p:sp>
          </mc:Fallback>
        </mc:AlternateContent>
        <p:cxnSp>
          <p:nvCxnSpPr>
            <p:cNvPr id="39" name="Straight Connector 38">
              <a:extLst>
                <a:ext uri="{FF2B5EF4-FFF2-40B4-BE49-F238E27FC236}">
                  <a16:creationId xmlns="" xmlns:a16="http://schemas.microsoft.com/office/drawing/2014/main" id="{C7536896-966B-A54E-BBBC-55F87EA357E7}"/>
                </a:ext>
              </a:extLst>
            </p:cNvPr>
            <p:cNvCxnSpPr>
              <a:cxnSpLocks/>
              <a:stCxn id="38" idx="1"/>
            </p:cNvCxnSpPr>
            <p:nvPr/>
          </p:nvCxnSpPr>
          <p:spPr>
            <a:xfrm flipH="1">
              <a:off x="1823631" y="1679606"/>
              <a:ext cx="458134" cy="0"/>
            </a:xfrm>
            <a:prstGeom prst="line">
              <a:avLst/>
            </a:prstGeom>
            <a:ln w="28575">
              <a:solidFill>
                <a:schemeClr val="bg1"/>
              </a:solidFill>
              <a:headEnd type="none"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38A391B2-C536-1A41-A8AA-0EBB3B4A7B92}"/>
                </a:ext>
              </a:extLst>
            </p:cNvPr>
            <p:cNvCxnSpPr>
              <a:cxnSpLocks/>
            </p:cNvCxnSpPr>
            <p:nvPr/>
          </p:nvCxnSpPr>
          <p:spPr>
            <a:xfrm>
              <a:off x="3262964" y="1680634"/>
              <a:ext cx="321388" cy="0"/>
            </a:xfrm>
            <a:prstGeom prst="line">
              <a:avLst/>
            </a:prstGeom>
            <a:ln w="28575">
              <a:solidFill>
                <a:schemeClr val="bg1"/>
              </a:solidFill>
              <a:headEnd type="none"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07249" y="583572"/>
            <a:ext cx="6191666" cy="584775"/>
          </a:xfrm>
          <a:prstGeom prst="rect">
            <a:avLst/>
          </a:prstGeom>
          <a:noFill/>
        </p:spPr>
        <p:txBody>
          <a:bodyPr wrap="square" rtlCol="0">
            <a:spAutoFit/>
          </a:bodyPr>
          <a:lstStyle/>
          <a:p>
            <a:r>
              <a:rPr lang="en-US" sz="1600" dirty="0" smtClean="0">
                <a:solidFill>
                  <a:schemeClr val="bg1"/>
                </a:solidFill>
              </a:rPr>
              <a:t>NASA Earth Venture Mission (EVM-3): Collaborative partnership among CSU, JPL, BCT and Science Team members</a:t>
            </a:r>
            <a:endParaRPr lang="en-US" sz="1600" dirty="0">
              <a:solidFill>
                <a:schemeClr val="bg1"/>
              </a:solidFill>
            </a:endParaRPr>
          </a:p>
        </p:txBody>
      </p:sp>
      <p:sp>
        <p:nvSpPr>
          <p:cNvPr id="34" name="TextBox 33"/>
          <p:cNvSpPr txBox="1"/>
          <p:nvPr/>
        </p:nvSpPr>
        <p:spPr>
          <a:xfrm>
            <a:off x="11386165" y="6465489"/>
            <a:ext cx="383438"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17</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227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5060" y="1087818"/>
            <a:ext cx="2727035" cy="1261254"/>
          </a:xfrm>
          <a:prstGeom prst="rect">
            <a:avLst/>
          </a:prstGeom>
        </p:spPr>
      </p:pic>
      <p:sp>
        <p:nvSpPr>
          <p:cNvPr id="4" name="Title 1"/>
          <p:cNvSpPr txBox="1">
            <a:spLocks/>
          </p:cNvSpPr>
          <p:nvPr/>
        </p:nvSpPr>
        <p:spPr>
          <a:xfrm>
            <a:off x="2438400" y="-1"/>
            <a:ext cx="8229600" cy="1066801"/>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a:t>TEMPEST-based </a:t>
            </a:r>
            <a:r>
              <a:rPr lang="en-US" sz="2800" b="1" dirty="0" smtClean="0"/>
              <a:t>Sounder: Spatial Resolution for Moisture and Temperature Sounding</a:t>
            </a:r>
            <a:endParaRPr lang="en-US" sz="2800" b="1" dirty="0"/>
          </a:p>
        </p:txBody>
      </p:sp>
      <p:sp>
        <p:nvSpPr>
          <p:cNvPr id="13" name="Rectangle 12"/>
          <p:cNvSpPr/>
          <p:nvPr/>
        </p:nvSpPr>
        <p:spPr>
          <a:xfrm>
            <a:off x="761378" y="2555318"/>
            <a:ext cx="5545824" cy="1184940"/>
          </a:xfrm>
          <a:prstGeom prst="rect">
            <a:avLst/>
          </a:prstGeom>
        </p:spPr>
        <p:txBody>
          <a:bodyPr wrap="square">
            <a:spAutoFit/>
          </a:bodyPr>
          <a:lstStyle/>
          <a:p>
            <a:pPr>
              <a:spcAft>
                <a:spcPts val="300"/>
              </a:spcAft>
            </a:pPr>
            <a:r>
              <a:rPr lang="en-US" b="1" dirty="0"/>
              <a:t>6U CubeSat:</a:t>
            </a:r>
          </a:p>
          <a:p>
            <a:pPr marL="285750" indent="-285750">
              <a:spcAft>
                <a:spcPts val="300"/>
              </a:spcAft>
              <a:buFont typeface="Arial" panose="020B0604020202020204" pitchFamily="34" charset="0"/>
              <a:buChar char="•"/>
            </a:pPr>
            <a:r>
              <a:rPr lang="en-US" sz="1600" dirty="0"/>
              <a:t>TEMPEST-D radiometer &amp; CubeSat heritage at TRL 9</a:t>
            </a:r>
          </a:p>
          <a:p>
            <a:pPr marL="285750" indent="-285750">
              <a:spcAft>
                <a:spcPts val="300"/>
              </a:spcAft>
              <a:buFont typeface="Arial" panose="020B0604020202020204" pitchFamily="34" charset="0"/>
              <a:buChar char="•"/>
            </a:pPr>
            <a:r>
              <a:rPr lang="en-US" sz="1600" dirty="0"/>
              <a:t>Moisture sounding </a:t>
            </a:r>
            <a:r>
              <a:rPr lang="en-US" sz="1600" b="1" i="1" dirty="0"/>
              <a:t>or</a:t>
            </a:r>
            <a:r>
              <a:rPr lang="en-US" sz="1600" b="1" dirty="0"/>
              <a:t> </a:t>
            </a:r>
            <a:r>
              <a:rPr lang="en-US" sz="1600" dirty="0"/>
              <a:t>temperature sounding from a </a:t>
            </a:r>
            <a:r>
              <a:rPr lang="en-US" sz="1600" dirty="0">
                <a:solidFill>
                  <a:srgbClr val="C00000"/>
                </a:solidFill>
              </a:rPr>
              <a:t>single</a:t>
            </a:r>
            <a:r>
              <a:rPr lang="en-US" sz="1600" dirty="0"/>
              <a:t> 6U CubeSat</a:t>
            </a:r>
          </a:p>
        </p:txBody>
      </p:sp>
      <p:sp>
        <p:nvSpPr>
          <p:cNvPr id="14" name="Rectangle 13"/>
          <p:cNvSpPr/>
          <p:nvPr/>
        </p:nvSpPr>
        <p:spPr>
          <a:xfrm>
            <a:off x="6047098" y="2272113"/>
            <a:ext cx="5676817" cy="1969770"/>
          </a:xfrm>
          <a:prstGeom prst="rect">
            <a:avLst/>
          </a:prstGeom>
        </p:spPr>
        <p:txBody>
          <a:bodyPr wrap="square">
            <a:spAutoFit/>
          </a:bodyPr>
          <a:lstStyle/>
          <a:p>
            <a:pPr>
              <a:spcAft>
                <a:spcPts val="300"/>
              </a:spcAft>
            </a:pPr>
            <a:r>
              <a:rPr lang="en-US" b="1" dirty="0"/>
              <a:t>12U CubeSat:</a:t>
            </a:r>
          </a:p>
          <a:p>
            <a:pPr marL="285750" indent="-285750">
              <a:spcAft>
                <a:spcPts val="300"/>
              </a:spcAft>
              <a:buFont typeface="Arial" panose="020B0604020202020204" pitchFamily="34" charset="0"/>
              <a:buChar char="•"/>
            </a:pPr>
            <a:r>
              <a:rPr lang="en-US" sz="1600" dirty="0"/>
              <a:t>TEMPEST-D radiometer instrument heritage</a:t>
            </a:r>
          </a:p>
          <a:p>
            <a:pPr marL="285750" indent="-285750">
              <a:spcAft>
                <a:spcPts val="300"/>
              </a:spcAft>
              <a:buFont typeface="Arial" panose="020B0604020202020204" pitchFamily="34" charset="0"/>
              <a:buChar char="•"/>
            </a:pPr>
            <a:r>
              <a:rPr lang="en-US" sz="1600" dirty="0"/>
              <a:t>Temperature </a:t>
            </a:r>
            <a:r>
              <a:rPr lang="en-US" sz="1600" b="1" i="1" dirty="0"/>
              <a:t>and</a:t>
            </a:r>
            <a:r>
              <a:rPr lang="en-US" sz="1600" dirty="0"/>
              <a:t> moisture sounding from a </a:t>
            </a:r>
            <a:r>
              <a:rPr lang="en-US" sz="1600" dirty="0">
                <a:solidFill>
                  <a:srgbClr val="C00000"/>
                </a:solidFill>
              </a:rPr>
              <a:t>single </a:t>
            </a:r>
            <a:r>
              <a:rPr lang="en-US" sz="1600" dirty="0"/>
              <a:t>12U CubeSat</a:t>
            </a:r>
          </a:p>
          <a:p>
            <a:pPr marL="285750" indent="-285750">
              <a:spcAft>
                <a:spcPts val="300"/>
              </a:spcAft>
              <a:buFont typeface="Arial" panose="020B0604020202020204" pitchFamily="34" charset="0"/>
              <a:buChar char="•"/>
            </a:pPr>
            <a:r>
              <a:rPr lang="en-US" sz="1600" dirty="0"/>
              <a:t>Double size of TEMPEST-D antenna to improve spatial resolution at 830 km altitude</a:t>
            </a:r>
          </a:p>
          <a:p>
            <a:pPr marL="285750" indent="-285750">
              <a:spcAft>
                <a:spcPts val="300"/>
              </a:spcAft>
              <a:buFont typeface="Arial" panose="020B0604020202020204" pitchFamily="34" charset="0"/>
              <a:buChar char="•"/>
            </a:pPr>
            <a:endParaRPr lang="en-US" sz="1400" dirty="0"/>
          </a:p>
        </p:txBody>
      </p:sp>
      <p:grpSp>
        <p:nvGrpSpPr>
          <p:cNvPr id="18" name="Group 17"/>
          <p:cNvGrpSpPr/>
          <p:nvPr/>
        </p:nvGrpSpPr>
        <p:grpSpPr>
          <a:xfrm>
            <a:off x="2718565" y="1066801"/>
            <a:ext cx="2323779" cy="1613735"/>
            <a:chOff x="1212108" y="1151662"/>
            <a:chExt cx="2323779" cy="1613735"/>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4136" t="42221" r="45828" b="29997"/>
            <a:stretch/>
          </p:blipFill>
          <p:spPr>
            <a:xfrm>
              <a:off x="1212108" y="1151662"/>
              <a:ext cx="2323779" cy="1613735"/>
            </a:xfrm>
            <a:prstGeom prst="rect">
              <a:avLst/>
            </a:prstGeom>
          </p:spPr>
        </p:pic>
        <p:sp>
          <p:nvSpPr>
            <p:cNvPr id="15" name="TextBox 14"/>
            <p:cNvSpPr txBox="1"/>
            <p:nvPr/>
          </p:nvSpPr>
          <p:spPr>
            <a:xfrm>
              <a:off x="1323829" y="1231346"/>
              <a:ext cx="1408009" cy="338554"/>
            </a:xfrm>
            <a:prstGeom prst="rect">
              <a:avLst/>
            </a:prstGeom>
            <a:noFill/>
          </p:spPr>
          <p:txBody>
            <a:bodyPr wrap="square" rtlCol="0">
              <a:spAutoFit/>
            </a:bodyPr>
            <a:lstStyle/>
            <a:p>
              <a:r>
                <a:rPr lang="en-US" sz="1600" dirty="0">
                  <a:solidFill>
                    <a:schemeClr val="bg1"/>
                  </a:solidFill>
                </a:rPr>
                <a:t>TEMPEST-D</a:t>
              </a:r>
            </a:p>
          </p:txBody>
        </p:sp>
        <p:sp>
          <p:nvSpPr>
            <p:cNvPr id="16" name="TextBox 15"/>
            <p:cNvSpPr txBox="1"/>
            <p:nvPr/>
          </p:nvSpPr>
          <p:spPr>
            <a:xfrm>
              <a:off x="1875395" y="2405989"/>
              <a:ext cx="1212642" cy="338554"/>
            </a:xfrm>
            <a:prstGeom prst="rect">
              <a:avLst/>
            </a:prstGeom>
            <a:noFill/>
          </p:spPr>
          <p:txBody>
            <a:bodyPr wrap="square" rtlCol="0">
              <a:spAutoFit/>
            </a:bodyPr>
            <a:lstStyle/>
            <a:p>
              <a:r>
                <a:rPr lang="en-US" sz="1600" dirty="0" err="1">
                  <a:solidFill>
                    <a:schemeClr val="bg1"/>
                  </a:solidFill>
                </a:rPr>
                <a:t>CubeRRT</a:t>
              </a:r>
              <a:endParaRPr lang="en-US" sz="1600" dirty="0">
                <a:solidFill>
                  <a:schemeClr val="bg1"/>
                </a:solidFill>
              </a:endParaRPr>
            </a:p>
          </p:txBody>
        </p:sp>
      </p:grpSp>
      <p:sp>
        <p:nvSpPr>
          <p:cNvPr id="17" name="TextBox 16"/>
          <p:cNvSpPr txBox="1"/>
          <p:nvPr/>
        </p:nvSpPr>
        <p:spPr>
          <a:xfrm>
            <a:off x="8650444" y="1766824"/>
            <a:ext cx="2597537" cy="584775"/>
          </a:xfrm>
          <a:prstGeom prst="rect">
            <a:avLst/>
          </a:prstGeom>
          <a:noFill/>
        </p:spPr>
        <p:txBody>
          <a:bodyPr wrap="square" rtlCol="0">
            <a:spAutoFit/>
          </a:bodyPr>
          <a:lstStyle/>
          <a:p>
            <a:r>
              <a:rPr lang="en-US" sz="1600" dirty="0"/>
              <a:t>BCT-built Ascent </a:t>
            </a:r>
            <a:endParaRPr lang="en-US" sz="1600" dirty="0" smtClean="0"/>
          </a:p>
          <a:p>
            <a:r>
              <a:rPr lang="en-US" sz="1600" dirty="0" smtClean="0"/>
              <a:t>12U CubeSat (AFRL)</a:t>
            </a:r>
            <a:endParaRPr lang="en-US" sz="1600" dirty="0"/>
          </a:p>
        </p:txBody>
      </p:sp>
      <p:graphicFrame>
        <p:nvGraphicFramePr>
          <p:cNvPr id="2" name="Table 1"/>
          <p:cNvGraphicFramePr>
            <a:graphicFrameLocks noGrp="1"/>
          </p:cNvGraphicFramePr>
          <p:nvPr>
            <p:extLst>
              <p:ext uri="{D42A27DB-BD31-4B8C-83A1-F6EECF244321}">
                <p14:modId xmlns:p14="http://schemas.microsoft.com/office/powerpoint/2010/main" val="2384197858"/>
              </p:ext>
            </p:extLst>
          </p:nvPr>
        </p:nvGraphicFramePr>
        <p:xfrm>
          <a:off x="1981200" y="3934862"/>
          <a:ext cx="8382000" cy="2407920"/>
        </p:xfrm>
        <a:graphic>
          <a:graphicData uri="http://schemas.openxmlformats.org/drawingml/2006/table">
            <a:tbl>
              <a:tblPr firstRow="1" bandRow="1">
                <a:tableStyleId>{21E4AEA4-8DFA-4A89-87EB-49C32662AFE0}</a:tableStyleId>
              </a:tblPr>
              <a:tblGrid>
                <a:gridCol w="1469009"/>
                <a:gridCol w="1636733"/>
                <a:gridCol w="1751957"/>
                <a:gridCol w="1771701"/>
                <a:gridCol w="1752600"/>
              </a:tblGrid>
              <a:tr h="653814">
                <a:tc>
                  <a:txBody>
                    <a:bodyPr/>
                    <a:lstStyle/>
                    <a:p>
                      <a:pPr algn="ctr"/>
                      <a:r>
                        <a:rPr lang="en-US" sz="1400" dirty="0" smtClean="0"/>
                        <a:t>NOAA Target</a:t>
                      </a:r>
                      <a:r>
                        <a:rPr lang="en-US" sz="1400" baseline="0" dirty="0" smtClean="0"/>
                        <a:t> Spatial Res.:</a:t>
                      </a:r>
                      <a:endParaRPr lang="en-US" sz="1400" dirty="0" smtClean="0"/>
                    </a:p>
                    <a:p>
                      <a:pPr algn="ctr"/>
                      <a:r>
                        <a:rPr lang="en-US" sz="1400" dirty="0" smtClean="0"/>
                        <a:t>25</a:t>
                      </a:r>
                      <a:r>
                        <a:rPr lang="en-US" sz="1400" baseline="0" dirty="0" smtClean="0"/>
                        <a:t> km</a:t>
                      </a:r>
                      <a:endParaRPr lang="en-US" sz="1400" dirty="0">
                        <a:solidFill>
                          <a:srgbClr val="FFD009"/>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Moisture sounding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near 183 GHz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from 6U CubeSat</a:t>
                      </a:r>
                      <a:endParaRPr lang="en-US" sz="1400" dirty="0" smtClean="0">
                        <a:solidFill>
                          <a:srgbClr val="FFD009"/>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Temperature sounding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near 118</a:t>
                      </a:r>
                      <a:r>
                        <a:rPr lang="en-US" sz="1400" baseline="0" dirty="0" smtClean="0"/>
                        <a:t> GHz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from 6U CubeSat</a:t>
                      </a:r>
                      <a:endParaRPr lang="en-US" sz="1400" dirty="0" smtClean="0">
                        <a:solidFill>
                          <a:srgbClr val="FFD009"/>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Moisture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sounding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near 183 GHz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from 12U CubeSat</a:t>
                      </a:r>
                      <a:endParaRPr lang="en-US" sz="1400" dirty="0" smtClean="0">
                        <a:solidFill>
                          <a:srgbClr val="FFD009"/>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Temperature sounding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near 118</a:t>
                      </a:r>
                      <a:r>
                        <a:rPr lang="en-US" sz="1400" baseline="0" dirty="0" smtClean="0"/>
                        <a:t> GHz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from 12U CubeSat</a:t>
                      </a:r>
                      <a:endParaRPr lang="en-US" sz="1400" dirty="0" smtClean="0">
                        <a:solidFill>
                          <a:srgbClr val="FFD009"/>
                        </a:solidFill>
                      </a:endParaRPr>
                    </a:p>
                  </a:txBody>
                  <a:tcPr anchor="ct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Spatial resolution (km) from 500 km alt.</a:t>
                      </a:r>
                      <a:endParaRPr lang="en-US" sz="1400" b="1" dirty="0" smtClean="0"/>
                    </a:p>
                  </a:txBody>
                  <a:tcPr anchor="ctr"/>
                </a:tc>
                <a:tc>
                  <a:txBody>
                    <a:bodyPr/>
                    <a:lstStyle/>
                    <a:p>
                      <a:pPr algn="ctr"/>
                      <a:r>
                        <a:rPr lang="en-US" sz="1600" dirty="0" smtClean="0"/>
                        <a:t>16</a:t>
                      </a:r>
                      <a:endParaRPr lang="en-US" sz="1600" dirty="0"/>
                    </a:p>
                  </a:txBody>
                  <a:tcPr anchor="ctr"/>
                </a:tc>
                <a:tc>
                  <a:txBody>
                    <a:bodyPr/>
                    <a:lstStyle/>
                    <a:p>
                      <a:pPr algn="ctr"/>
                      <a:r>
                        <a:rPr lang="en-US" sz="1600" dirty="0" smtClean="0"/>
                        <a:t>24</a:t>
                      </a:r>
                      <a:endParaRPr lang="en-US" sz="1600" dirty="0"/>
                    </a:p>
                  </a:txBody>
                  <a:tcPr anchor="ctr"/>
                </a:tc>
                <a:tc>
                  <a:txBody>
                    <a:bodyPr/>
                    <a:lstStyle/>
                    <a:p>
                      <a:pPr algn="ctr"/>
                      <a:r>
                        <a:rPr lang="en-US" sz="1600" dirty="0" smtClean="0"/>
                        <a:t>8</a:t>
                      </a:r>
                      <a:endParaRPr lang="en-US" sz="1600" dirty="0"/>
                    </a:p>
                  </a:txBody>
                  <a:tcPr anchor="ctr"/>
                </a:tc>
                <a:tc>
                  <a:txBody>
                    <a:bodyPr/>
                    <a:lstStyle/>
                    <a:p>
                      <a:pPr algn="ctr"/>
                      <a:r>
                        <a:rPr lang="en-US" sz="1600" dirty="0" smtClean="0"/>
                        <a:t>12</a:t>
                      </a:r>
                      <a:endParaRPr lang="en-US" sz="1600" dirty="0"/>
                    </a:p>
                  </a:txBody>
                  <a:tcPr anchor="ctr"/>
                </a:tc>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Spatial resolution (km) from 830 km alt.</a:t>
                      </a:r>
                      <a:endParaRPr lang="en-US" sz="1400" b="1" dirty="0" smtClean="0"/>
                    </a:p>
                  </a:txBody>
                  <a:tcPr anchor="ctr"/>
                </a:tc>
                <a:tc>
                  <a:txBody>
                    <a:bodyPr/>
                    <a:lstStyle/>
                    <a:p>
                      <a:pPr algn="ctr"/>
                      <a:r>
                        <a:rPr lang="en-US" sz="1600" dirty="0" smtClean="0"/>
                        <a:t>26</a:t>
                      </a:r>
                      <a:endParaRPr lang="en-US" sz="1600" dirty="0"/>
                    </a:p>
                  </a:txBody>
                  <a:tcPr anchor="ctr"/>
                </a:tc>
                <a:tc>
                  <a:txBody>
                    <a:bodyPr/>
                    <a:lstStyle/>
                    <a:p>
                      <a:pPr algn="ctr"/>
                      <a:r>
                        <a:rPr lang="en-US" sz="1600" dirty="0" smtClean="0"/>
                        <a:t>40</a:t>
                      </a:r>
                      <a:endParaRPr lang="en-US" sz="1600" dirty="0"/>
                    </a:p>
                  </a:txBody>
                  <a:tcPr anchor="ctr"/>
                </a:tc>
                <a:tc>
                  <a:txBody>
                    <a:bodyPr/>
                    <a:lstStyle/>
                    <a:p>
                      <a:pPr algn="ctr"/>
                      <a:r>
                        <a:rPr lang="en-US" sz="1600" dirty="0" smtClean="0"/>
                        <a:t>13</a:t>
                      </a:r>
                      <a:endParaRPr lang="en-US" sz="1600" dirty="0"/>
                    </a:p>
                  </a:txBody>
                  <a:tcPr anchor="ctr"/>
                </a:tc>
                <a:tc>
                  <a:txBody>
                    <a:bodyPr/>
                    <a:lstStyle/>
                    <a:p>
                      <a:pPr algn="ctr"/>
                      <a:r>
                        <a:rPr lang="en-US" sz="1600" dirty="0" smtClean="0"/>
                        <a:t>20</a:t>
                      </a:r>
                      <a:endParaRPr lang="en-US" sz="1600" dirty="0"/>
                    </a:p>
                  </a:txBody>
                  <a:tcPr anchor="ctr"/>
                </a:tc>
              </a:tr>
            </a:tbl>
          </a:graphicData>
        </a:graphic>
      </p:graphicFrame>
    </p:spTree>
    <p:extLst>
      <p:ext uri="{BB962C8B-B14F-4D97-AF65-F5344CB8AC3E}">
        <p14:creationId xmlns:p14="http://schemas.microsoft.com/office/powerpoint/2010/main" val="2342346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A770A9-7C40-694D-B3E5-08EC9876A244}"/>
              </a:ext>
            </a:extLst>
          </p:cNvPr>
          <p:cNvSpPr>
            <a:spLocks noGrp="1"/>
          </p:cNvSpPr>
          <p:nvPr>
            <p:ph type="title"/>
          </p:nvPr>
        </p:nvSpPr>
        <p:spPr>
          <a:xfrm>
            <a:off x="2277928" y="990601"/>
            <a:ext cx="4668253" cy="501409"/>
          </a:xfrm>
        </p:spPr>
        <p:txBody>
          <a:bodyPr>
            <a:noAutofit/>
          </a:bodyPr>
          <a:lstStyle/>
          <a:p>
            <a:pPr algn="ctr"/>
            <a:r>
              <a:rPr lang="en-US" sz="2200" dirty="0"/>
              <a:t>TEMPEST Channel Specifications</a:t>
            </a:r>
          </a:p>
        </p:txBody>
      </p:sp>
      <p:pic>
        <p:nvPicPr>
          <p:cNvPr id="6" name="Picture 5">
            <a:extLst>
              <a:ext uri="{FF2B5EF4-FFF2-40B4-BE49-F238E27FC236}">
                <a16:creationId xmlns="" xmlns:a16="http://schemas.microsoft.com/office/drawing/2014/main" id="{8D59197C-D11E-2D4B-B5DE-7346F64AE37B}"/>
              </a:ext>
            </a:extLst>
          </p:cNvPr>
          <p:cNvPicPr>
            <a:picLocks noChangeAspect="1"/>
          </p:cNvPicPr>
          <p:nvPr/>
        </p:nvPicPr>
        <p:blipFill>
          <a:blip r:embed="rId2"/>
          <a:stretch>
            <a:fillRect/>
          </a:stretch>
        </p:blipFill>
        <p:spPr>
          <a:xfrm>
            <a:off x="7327900" y="1524000"/>
            <a:ext cx="3086100" cy="2451970"/>
          </a:xfrm>
          <a:prstGeom prst="rect">
            <a:avLst/>
          </a:prstGeom>
        </p:spPr>
      </p:pic>
      <p:pic>
        <p:nvPicPr>
          <p:cNvPr id="8" name="Picture 7">
            <a:extLst>
              <a:ext uri="{FF2B5EF4-FFF2-40B4-BE49-F238E27FC236}">
                <a16:creationId xmlns="" xmlns:a16="http://schemas.microsoft.com/office/drawing/2014/main" id="{CD6734B7-4EFC-EE4F-A4DF-AFC1DA9E4BD7}"/>
              </a:ext>
            </a:extLst>
          </p:cNvPr>
          <p:cNvPicPr>
            <a:picLocks noChangeAspect="1"/>
          </p:cNvPicPr>
          <p:nvPr/>
        </p:nvPicPr>
        <p:blipFill>
          <a:blip r:embed="rId3"/>
          <a:stretch>
            <a:fillRect/>
          </a:stretch>
        </p:blipFill>
        <p:spPr>
          <a:xfrm>
            <a:off x="7327900" y="3946663"/>
            <a:ext cx="3187700" cy="2390775"/>
          </a:xfrm>
          <a:prstGeom prst="rect">
            <a:avLst/>
          </a:prstGeom>
        </p:spPr>
      </p:pic>
      <p:sp>
        <p:nvSpPr>
          <p:cNvPr id="9" name="Title 1">
            <a:extLst>
              <a:ext uri="{FF2B5EF4-FFF2-40B4-BE49-F238E27FC236}">
                <a16:creationId xmlns="" xmlns:a16="http://schemas.microsoft.com/office/drawing/2014/main" id="{D76A9D87-4A29-8145-BF5D-1731B33174FA}"/>
              </a:ext>
            </a:extLst>
          </p:cNvPr>
          <p:cNvSpPr txBox="1">
            <a:spLocks/>
          </p:cNvSpPr>
          <p:nvPr/>
        </p:nvSpPr>
        <p:spPr>
          <a:xfrm>
            <a:off x="7327901" y="1219632"/>
            <a:ext cx="3086099" cy="50140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t>TROPICS Weighting Functions</a:t>
            </a:r>
          </a:p>
        </p:txBody>
      </p:sp>
      <p:sp>
        <p:nvSpPr>
          <p:cNvPr id="10" name="Title 1"/>
          <p:cNvSpPr txBox="1">
            <a:spLocks/>
          </p:cNvSpPr>
          <p:nvPr/>
        </p:nvSpPr>
        <p:spPr>
          <a:xfrm>
            <a:off x="2277928" y="76848"/>
            <a:ext cx="8229600" cy="9906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a:t>TEMPEST-based Microwave Sounder:</a:t>
            </a:r>
          </a:p>
          <a:p>
            <a:r>
              <a:rPr lang="en-US" sz="2800" b="1" dirty="0"/>
              <a:t>Channel Frequency and Bandwidth</a:t>
            </a:r>
          </a:p>
        </p:txBody>
      </p:sp>
      <p:graphicFrame>
        <p:nvGraphicFramePr>
          <p:cNvPr id="12" name="Table 4">
            <a:extLst>
              <a:ext uri="{FF2B5EF4-FFF2-40B4-BE49-F238E27FC236}">
                <a16:creationId xmlns="" xmlns:a16="http://schemas.microsoft.com/office/drawing/2014/main" id="{BBBAE7D1-5444-9D44-AA69-23CFD61BD8D6}"/>
              </a:ext>
            </a:extLst>
          </p:cNvPr>
          <p:cNvGraphicFramePr>
            <a:graphicFrameLocks/>
          </p:cNvGraphicFramePr>
          <p:nvPr>
            <p:extLst>
              <p:ext uri="{D42A27DB-BD31-4B8C-83A1-F6EECF244321}">
                <p14:modId xmlns:p14="http://schemas.microsoft.com/office/powerpoint/2010/main" val="3874512251"/>
              </p:ext>
            </p:extLst>
          </p:nvPr>
        </p:nvGraphicFramePr>
        <p:xfrm>
          <a:off x="1985108" y="1477272"/>
          <a:ext cx="5253893" cy="4161528"/>
        </p:xfrm>
        <a:graphic>
          <a:graphicData uri="http://schemas.openxmlformats.org/drawingml/2006/table">
            <a:tbl>
              <a:tblPr firstRow="1" bandRow="1">
                <a:tableStyleId>{21E4AEA4-8DFA-4A89-87EB-49C32662AFE0}</a:tableStyleId>
              </a:tblPr>
              <a:tblGrid>
                <a:gridCol w="918460">
                  <a:extLst>
                    <a:ext uri="{9D8B030D-6E8A-4147-A177-3AD203B41FA5}">
                      <a16:colId xmlns="" xmlns:a16="http://schemas.microsoft.com/office/drawing/2014/main" val="993064064"/>
                    </a:ext>
                  </a:extLst>
                </a:gridCol>
                <a:gridCol w="1143000">
                  <a:extLst>
                    <a:ext uri="{9D8B030D-6E8A-4147-A177-3AD203B41FA5}">
                      <a16:colId xmlns="" xmlns:a16="http://schemas.microsoft.com/office/drawing/2014/main" val="2460580296"/>
                    </a:ext>
                  </a:extLst>
                </a:gridCol>
                <a:gridCol w="1143000">
                  <a:extLst>
                    <a:ext uri="{9D8B030D-6E8A-4147-A177-3AD203B41FA5}">
                      <a16:colId xmlns="" xmlns:a16="http://schemas.microsoft.com/office/drawing/2014/main" val="168315291"/>
                    </a:ext>
                  </a:extLst>
                </a:gridCol>
                <a:gridCol w="914400">
                  <a:extLst>
                    <a:ext uri="{9D8B030D-6E8A-4147-A177-3AD203B41FA5}">
                      <a16:colId xmlns="" xmlns:a16="http://schemas.microsoft.com/office/drawing/2014/main" val="4034856222"/>
                    </a:ext>
                  </a:extLst>
                </a:gridCol>
                <a:gridCol w="1135033"/>
              </a:tblGrid>
              <a:tr h="490756">
                <a:tc>
                  <a:txBody>
                    <a:bodyPr/>
                    <a:lstStyle/>
                    <a:p>
                      <a:pPr algn="ctr"/>
                      <a:r>
                        <a:rPr lang="en-US" sz="1400" dirty="0" smtClean="0"/>
                        <a:t>Channel</a:t>
                      </a:r>
                    </a:p>
                    <a:p>
                      <a:pPr algn="ctr"/>
                      <a:r>
                        <a:rPr lang="en-US" sz="1400" dirty="0" smtClean="0"/>
                        <a:t>No.</a:t>
                      </a:r>
                      <a:endParaRPr lang="en-US" sz="1400" dirty="0"/>
                    </a:p>
                  </a:txBody>
                  <a:tcPr marL="86604" marR="86604" marT="43302" marB="43302"/>
                </a:tc>
                <a:tc>
                  <a:txBody>
                    <a:bodyPr/>
                    <a:lstStyle/>
                    <a:p>
                      <a:pPr algn="ctr"/>
                      <a:r>
                        <a:rPr lang="en-US" sz="1400" dirty="0"/>
                        <a:t>Center </a:t>
                      </a:r>
                      <a:r>
                        <a:rPr lang="en-US" sz="1400" dirty="0" smtClean="0"/>
                        <a:t>Freq.</a:t>
                      </a:r>
                      <a:r>
                        <a:rPr lang="en-US" sz="1400" baseline="0" dirty="0" smtClean="0"/>
                        <a:t> </a:t>
                      </a:r>
                      <a:r>
                        <a:rPr lang="en-US" sz="1400" dirty="0" smtClean="0"/>
                        <a:t>(GHz)</a:t>
                      </a:r>
                      <a:endParaRPr lang="en-US" sz="1400" dirty="0"/>
                    </a:p>
                  </a:txBody>
                  <a:tcPr marL="86604" marR="86604" marT="43302" marB="43302"/>
                </a:tc>
                <a:tc>
                  <a:txBody>
                    <a:bodyPr/>
                    <a:lstStyle/>
                    <a:p>
                      <a:pPr algn="ctr"/>
                      <a:r>
                        <a:rPr lang="en-US" sz="1400" dirty="0" smtClean="0"/>
                        <a:t>Bandwidth</a:t>
                      </a:r>
                    </a:p>
                    <a:p>
                      <a:pPr algn="ctr"/>
                      <a:r>
                        <a:rPr lang="en-US" sz="1400" dirty="0" smtClean="0"/>
                        <a:t>(MHz)</a:t>
                      </a:r>
                      <a:endParaRPr lang="en-US" sz="1400" dirty="0"/>
                    </a:p>
                  </a:txBody>
                  <a:tcPr marL="86604" marR="86604" marT="43302" marB="43302"/>
                </a:tc>
                <a:tc>
                  <a:txBody>
                    <a:bodyPr/>
                    <a:lstStyle/>
                    <a:p>
                      <a:pPr algn="ctr"/>
                      <a:r>
                        <a:rPr lang="en-US" sz="1400" dirty="0" smtClean="0"/>
                        <a:t>NEDT</a:t>
                      </a:r>
                    </a:p>
                    <a:p>
                      <a:pPr algn="ctr"/>
                      <a:r>
                        <a:rPr lang="en-US" sz="1400" dirty="0" smtClean="0"/>
                        <a:t>(K)</a:t>
                      </a:r>
                      <a:endParaRPr lang="en-US" sz="1400" dirty="0"/>
                    </a:p>
                  </a:txBody>
                  <a:tcPr marL="86604" marR="86604" marT="43302" marB="43302"/>
                </a:tc>
                <a:tc>
                  <a:txBody>
                    <a:bodyPr/>
                    <a:lstStyle/>
                    <a:p>
                      <a:pPr algn="ctr"/>
                      <a:r>
                        <a:rPr lang="en-US" sz="1400" dirty="0" smtClean="0"/>
                        <a:t>Integration Time</a:t>
                      </a:r>
                      <a:r>
                        <a:rPr lang="en-US" sz="1400" baseline="0" dirty="0" smtClean="0"/>
                        <a:t> </a:t>
                      </a:r>
                      <a:r>
                        <a:rPr lang="en-US" sz="1400" dirty="0" smtClean="0"/>
                        <a:t>(</a:t>
                      </a:r>
                      <a:r>
                        <a:rPr lang="en-US" sz="1400" dirty="0" err="1" smtClean="0"/>
                        <a:t>ms</a:t>
                      </a:r>
                      <a:r>
                        <a:rPr lang="en-US" sz="1400" dirty="0" smtClean="0"/>
                        <a:t>)</a:t>
                      </a:r>
                      <a:endParaRPr lang="en-US" sz="1400" dirty="0"/>
                    </a:p>
                  </a:txBody>
                  <a:tcPr marL="86604" marR="86604" marT="43302" marB="43302"/>
                </a:tc>
                <a:extLst>
                  <a:ext uri="{0D108BD9-81ED-4DB2-BD59-A6C34878D82A}">
                    <a16:rowId xmlns="" xmlns:a16="http://schemas.microsoft.com/office/drawing/2014/main" val="116402152"/>
                  </a:ext>
                </a:extLst>
              </a:tr>
              <a:tr h="304017">
                <a:tc>
                  <a:txBody>
                    <a:bodyPr/>
                    <a:lstStyle/>
                    <a:p>
                      <a:pPr algn="ctr"/>
                      <a:r>
                        <a:rPr lang="en-US" sz="1400" dirty="0"/>
                        <a:t>1</a:t>
                      </a:r>
                    </a:p>
                  </a:txBody>
                  <a:tcPr marL="86604" marR="86604" marT="43302" marB="43302"/>
                </a:tc>
                <a:tc>
                  <a:txBody>
                    <a:bodyPr/>
                    <a:lstStyle/>
                    <a:p>
                      <a:pPr algn="ctr"/>
                      <a:r>
                        <a:rPr lang="en-US" sz="1400" dirty="0"/>
                        <a:t>87.1</a:t>
                      </a:r>
                    </a:p>
                  </a:txBody>
                  <a:tcPr marL="86604" marR="86604" marT="43302" marB="43302"/>
                </a:tc>
                <a:tc>
                  <a:txBody>
                    <a:bodyPr/>
                    <a:lstStyle/>
                    <a:p>
                      <a:pPr algn="ctr"/>
                      <a:r>
                        <a:rPr lang="en-US" sz="1400" dirty="0"/>
                        <a:t>3200</a:t>
                      </a:r>
                    </a:p>
                  </a:txBody>
                  <a:tcPr marL="86604" marR="86604" marT="43302" marB="43302"/>
                </a:tc>
                <a:tc>
                  <a:txBody>
                    <a:bodyPr/>
                    <a:lstStyle/>
                    <a:p>
                      <a:pPr algn="ctr"/>
                      <a:r>
                        <a:rPr lang="en-US" sz="1400" dirty="0"/>
                        <a:t>0.20</a:t>
                      </a:r>
                    </a:p>
                  </a:txBody>
                  <a:tcPr marL="86604" marR="86604" marT="43302" marB="43302"/>
                </a:tc>
                <a:tc>
                  <a:txBody>
                    <a:bodyPr/>
                    <a:lstStyle/>
                    <a:p>
                      <a:pPr algn="ctr"/>
                      <a:r>
                        <a:rPr lang="en-US" sz="1400" dirty="0" smtClean="0"/>
                        <a:t>5</a:t>
                      </a:r>
                      <a:endParaRPr lang="en-US" sz="1400" dirty="0"/>
                    </a:p>
                  </a:txBody>
                  <a:tcPr marL="86604" marR="86604" marT="43302" marB="43302"/>
                </a:tc>
                <a:extLst>
                  <a:ext uri="{0D108BD9-81ED-4DB2-BD59-A6C34878D82A}">
                    <a16:rowId xmlns="" xmlns:a16="http://schemas.microsoft.com/office/drawing/2014/main" val="2906572061"/>
                  </a:ext>
                </a:extLst>
              </a:tr>
              <a:tr h="304017">
                <a:tc>
                  <a:txBody>
                    <a:bodyPr/>
                    <a:lstStyle/>
                    <a:p>
                      <a:pPr algn="ctr"/>
                      <a:r>
                        <a:rPr lang="en-US" sz="1400" dirty="0"/>
                        <a:t>2</a:t>
                      </a:r>
                    </a:p>
                  </a:txBody>
                  <a:tcPr marL="86604" marR="86604" marT="43302" marB="43302"/>
                </a:tc>
                <a:tc>
                  <a:txBody>
                    <a:bodyPr/>
                    <a:lstStyle/>
                    <a:p>
                      <a:pPr algn="ctr"/>
                      <a:r>
                        <a:rPr lang="en-US" sz="1400" dirty="0"/>
                        <a:t>164.1</a:t>
                      </a:r>
                    </a:p>
                  </a:txBody>
                  <a:tcPr marL="86604" marR="86604" marT="43302" marB="43302"/>
                </a:tc>
                <a:tc>
                  <a:txBody>
                    <a:bodyPr/>
                    <a:lstStyle/>
                    <a:p>
                      <a:pPr algn="ctr"/>
                      <a:r>
                        <a:rPr lang="en-US" sz="1400" dirty="0"/>
                        <a:t>3900</a:t>
                      </a:r>
                    </a:p>
                  </a:txBody>
                  <a:tcPr marL="86604" marR="86604" marT="43302" marB="43302"/>
                </a:tc>
                <a:tc>
                  <a:txBody>
                    <a:bodyPr/>
                    <a:lstStyle/>
                    <a:p>
                      <a:pPr algn="ctr"/>
                      <a:r>
                        <a:rPr lang="en-US" sz="1400" dirty="0"/>
                        <a:t>0.35</a:t>
                      </a:r>
                    </a:p>
                  </a:txBody>
                  <a:tcPr marL="86604" marR="86604" marT="43302" marB="43302"/>
                </a:tc>
                <a:tc>
                  <a:txBody>
                    <a:bodyPr/>
                    <a:lstStyle/>
                    <a:p>
                      <a:pPr algn="ctr"/>
                      <a:r>
                        <a:rPr lang="en-US" sz="1400" dirty="0" smtClean="0"/>
                        <a:t>5</a:t>
                      </a:r>
                      <a:endParaRPr lang="en-US" sz="1400" dirty="0"/>
                    </a:p>
                  </a:txBody>
                  <a:tcPr marL="86604" marR="86604" marT="43302" marB="43302"/>
                </a:tc>
                <a:extLst>
                  <a:ext uri="{0D108BD9-81ED-4DB2-BD59-A6C34878D82A}">
                    <a16:rowId xmlns="" xmlns:a16="http://schemas.microsoft.com/office/drawing/2014/main" val="486407759"/>
                  </a:ext>
                </a:extLst>
              </a:tr>
              <a:tr h="304017">
                <a:tc>
                  <a:txBody>
                    <a:bodyPr/>
                    <a:lstStyle/>
                    <a:p>
                      <a:pPr algn="ctr"/>
                      <a:r>
                        <a:rPr lang="en-US" sz="1400" dirty="0"/>
                        <a:t>3</a:t>
                      </a:r>
                    </a:p>
                  </a:txBody>
                  <a:tcPr marL="86604" marR="86604" marT="43302" marB="43302"/>
                </a:tc>
                <a:tc>
                  <a:txBody>
                    <a:bodyPr/>
                    <a:lstStyle/>
                    <a:p>
                      <a:pPr algn="ctr"/>
                      <a:r>
                        <a:rPr lang="en-US" sz="1400" dirty="0"/>
                        <a:t>173.8</a:t>
                      </a:r>
                    </a:p>
                  </a:txBody>
                  <a:tcPr marL="86604" marR="86604" marT="43302" marB="43302"/>
                </a:tc>
                <a:tc>
                  <a:txBody>
                    <a:bodyPr/>
                    <a:lstStyle/>
                    <a:p>
                      <a:pPr algn="ctr"/>
                      <a:r>
                        <a:rPr lang="en-US" sz="1400" dirty="0"/>
                        <a:t>2232</a:t>
                      </a:r>
                    </a:p>
                  </a:txBody>
                  <a:tcPr marL="86604" marR="86604" marT="43302" marB="43302"/>
                </a:tc>
                <a:tc>
                  <a:txBody>
                    <a:bodyPr/>
                    <a:lstStyle/>
                    <a:p>
                      <a:pPr algn="ctr"/>
                      <a:r>
                        <a:rPr lang="en-US" sz="1400" dirty="0"/>
                        <a:t>0.55</a:t>
                      </a:r>
                    </a:p>
                  </a:txBody>
                  <a:tcPr marL="86604" marR="86604" marT="43302" marB="43302"/>
                </a:tc>
                <a:tc>
                  <a:txBody>
                    <a:bodyPr/>
                    <a:lstStyle/>
                    <a:p>
                      <a:pPr algn="ctr"/>
                      <a:r>
                        <a:rPr lang="en-US" sz="1400" dirty="0" smtClean="0"/>
                        <a:t>5</a:t>
                      </a:r>
                      <a:endParaRPr lang="en-US" sz="1400" dirty="0"/>
                    </a:p>
                  </a:txBody>
                  <a:tcPr marL="86604" marR="86604" marT="43302" marB="43302"/>
                </a:tc>
                <a:extLst>
                  <a:ext uri="{0D108BD9-81ED-4DB2-BD59-A6C34878D82A}">
                    <a16:rowId xmlns="" xmlns:a16="http://schemas.microsoft.com/office/drawing/2014/main" val="2980278976"/>
                  </a:ext>
                </a:extLst>
              </a:tr>
              <a:tr h="304017">
                <a:tc>
                  <a:txBody>
                    <a:bodyPr/>
                    <a:lstStyle/>
                    <a:p>
                      <a:pPr algn="ctr"/>
                      <a:r>
                        <a:rPr lang="en-US" sz="1400" dirty="0"/>
                        <a:t>4</a:t>
                      </a:r>
                    </a:p>
                  </a:txBody>
                  <a:tcPr marL="86604" marR="86604" marT="43302" marB="43302"/>
                </a:tc>
                <a:tc>
                  <a:txBody>
                    <a:bodyPr/>
                    <a:lstStyle/>
                    <a:p>
                      <a:pPr algn="ctr"/>
                      <a:r>
                        <a:rPr lang="en-US" sz="1400" dirty="0"/>
                        <a:t>178.4</a:t>
                      </a:r>
                    </a:p>
                  </a:txBody>
                  <a:tcPr marL="86604" marR="86604" marT="43302" marB="43302"/>
                </a:tc>
                <a:tc>
                  <a:txBody>
                    <a:bodyPr/>
                    <a:lstStyle/>
                    <a:p>
                      <a:pPr algn="ctr"/>
                      <a:r>
                        <a:rPr lang="en-US" sz="1400" dirty="0"/>
                        <a:t>1848</a:t>
                      </a:r>
                    </a:p>
                  </a:txBody>
                  <a:tcPr marL="86604" marR="86604" marT="43302" marB="43302"/>
                </a:tc>
                <a:tc>
                  <a:txBody>
                    <a:bodyPr/>
                    <a:lstStyle/>
                    <a:p>
                      <a:pPr algn="ctr"/>
                      <a:r>
                        <a:rPr lang="en-US" sz="1400" dirty="0"/>
                        <a:t>0.55</a:t>
                      </a:r>
                    </a:p>
                  </a:txBody>
                  <a:tcPr marL="86604" marR="86604" marT="43302" marB="43302"/>
                </a:tc>
                <a:tc>
                  <a:txBody>
                    <a:bodyPr/>
                    <a:lstStyle/>
                    <a:p>
                      <a:pPr algn="ctr"/>
                      <a:r>
                        <a:rPr lang="en-US" sz="1400" dirty="0" smtClean="0"/>
                        <a:t>5</a:t>
                      </a:r>
                      <a:endParaRPr lang="en-US" sz="1400" dirty="0"/>
                    </a:p>
                  </a:txBody>
                  <a:tcPr marL="86604" marR="86604" marT="43302" marB="43302"/>
                </a:tc>
                <a:extLst>
                  <a:ext uri="{0D108BD9-81ED-4DB2-BD59-A6C34878D82A}">
                    <a16:rowId xmlns="" xmlns:a16="http://schemas.microsoft.com/office/drawing/2014/main" val="1474479025"/>
                  </a:ext>
                </a:extLst>
              </a:tr>
              <a:tr h="304017">
                <a:tc>
                  <a:txBody>
                    <a:bodyPr/>
                    <a:lstStyle/>
                    <a:p>
                      <a:pPr algn="ctr"/>
                      <a:r>
                        <a:rPr lang="en-US" sz="1400" dirty="0"/>
                        <a:t>5</a:t>
                      </a:r>
                    </a:p>
                  </a:txBody>
                  <a:tcPr marL="86604" marR="86604" marT="43302" marB="43302"/>
                </a:tc>
                <a:tc>
                  <a:txBody>
                    <a:bodyPr/>
                    <a:lstStyle/>
                    <a:p>
                      <a:pPr algn="ctr"/>
                      <a:r>
                        <a:rPr lang="en-US" sz="1400" dirty="0"/>
                        <a:t>180.8</a:t>
                      </a:r>
                    </a:p>
                  </a:txBody>
                  <a:tcPr marL="86604" marR="86604" marT="43302" marB="43302"/>
                </a:tc>
                <a:tc>
                  <a:txBody>
                    <a:bodyPr/>
                    <a:lstStyle/>
                    <a:p>
                      <a:pPr algn="ctr"/>
                      <a:r>
                        <a:rPr lang="en-US" sz="1400" dirty="0"/>
                        <a:t>1989</a:t>
                      </a:r>
                    </a:p>
                  </a:txBody>
                  <a:tcPr marL="86604" marR="86604" marT="43302" marB="43302"/>
                </a:tc>
                <a:tc>
                  <a:txBody>
                    <a:bodyPr/>
                    <a:lstStyle/>
                    <a:p>
                      <a:pPr algn="ctr"/>
                      <a:r>
                        <a:rPr lang="en-US" sz="1400" dirty="0"/>
                        <a:t>0.75</a:t>
                      </a:r>
                    </a:p>
                  </a:txBody>
                  <a:tcPr marL="86604" marR="86604" marT="43302" marB="43302"/>
                </a:tc>
                <a:tc>
                  <a:txBody>
                    <a:bodyPr/>
                    <a:lstStyle/>
                    <a:p>
                      <a:pPr algn="ctr"/>
                      <a:r>
                        <a:rPr lang="en-US" sz="1400" dirty="0" smtClean="0"/>
                        <a:t>5</a:t>
                      </a:r>
                      <a:endParaRPr lang="en-US" sz="1400" dirty="0"/>
                    </a:p>
                  </a:txBody>
                  <a:tcPr marL="86604" marR="86604" marT="43302" marB="43302"/>
                </a:tc>
                <a:extLst>
                  <a:ext uri="{0D108BD9-81ED-4DB2-BD59-A6C34878D82A}">
                    <a16:rowId xmlns="" xmlns:a16="http://schemas.microsoft.com/office/drawing/2014/main" val="495594859"/>
                  </a:ext>
                </a:extLst>
              </a:tr>
              <a:tr h="304017">
                <a:tc>
                  <a:txBody>
                    <a:bodyPr/>
                    <a:lstStyle/>
                    <a:p>
                      <a:pPr algn="ctr"/>
                      <a:r>
                        <a:rPr lang="en-US" sz="1400" dirty="0"/>
                        <a:t>6</a:t>
                      </a:r>
                    </a:p>
                  </a:txBody>
                  <a:tcPr marL="86604" marR="86604" marT="43302" marB="43302"/>
                </a:tc>
                <a:tc>
                  <a:txBody>
                    <a:bodyPr/>
                    <a:lstStyle/>
                    <a:p>
                      <a:pPr algn="ctr"/>
                      <a:r>
                        <a:rPr lang="en-US" sz="1400" dirty="0"/>
                        <a:t>114.5</a:t>
                      </a:r>
                    </a:p>
                  </a:txBody>
                  <a:tcPr marL="86604" marR="86604" marT="43302" marB="43302"/>
                </a:tc>
                <a:tc>
                  <a:txBody>
                    <a:bodyPr/>
                    <a:lstStyle/>
                    <a:p>
                      <a:pPr algn="ctr"/>
                      <a:r>
                        <a:rPr lang="en-US" sz="1400" dirty="0"/>
                        <a:t>1000</a:t>
                      </a:r>
                    </a:p>
                  </a:txBody>
                  <a:tcPr marL="86604" marR="86604" marT="43302" marB="43302"/>
                </a:tc>
                <a:tc>
                  <a:txBody>
                    <a:bodyPr/>
                    <a:lstStyle/>
                    <a:p>
                      <a:pPr algn="ctr"/>
                      <a:r>
                        <a:rPr lang="en-US" sz="1400" dirty="0"/>
                        <a:t>0.55</a:t>
                      </a:r>
                    </a:p>
                  </a:txBody>
                  <a:tcPr marL="86604" marR="86604" marT="43302" marB="43302"/>
                </a:tc>
                <a:tc>
                  <a:txBody>
                    <a:bodyPr/>
                    <a:lstStyle/>
                    <a:p>
                      <a:pPr algn="ctr"/>
                      <a:r>
                        <a:rPr lang="en-US" sz="1400" dirty="0" smtClean="0"/>
                        <a:t>8.3</a:t>
                      </a:r>
                      <a:endParaRPr lang="en-US" sz="1400" dirty="0"/>
                    </a:p>
                  </a:txBody>
                  <a:tcPr marL="86604" marR="86604" marT="43302" marB="43302"/>
                </a:tc>
                <a:extLst>
                  <a:ext uri="{0D108BD9-81ED-4DB2-BD59-A6C34878D82A}">
                    <a16:rowId xmlns="" xmlns:a16="http://schemas.microsoft.com/office/drawing/2014/main" val="2596102495"/>
                  </a:ext>
                </a:extLst>
              </a:tr>
              <a:tr h="304017">
                <a:tc>
                  <a:txBody>
                    <a:bodyPr/>
                    <a:lstStyle/>
                    <a:p>
                      <a:pPr algn="ctr"/>
                      <a:r>
                        <a:rPr lang="en-US" sz="1400" dirty="0"/>
                        <a:t>7</a:t>
                      </a:r>
                    </a:p>
                  </a:txBody>
                  <a:tcPr marL="86604" marR="86604" marT="43302" marB="43302"/>
                </a:tc>
                <a:tc>
                  <a:txBody>
                    <a:bodyPr/>
                    <a:lstStyle/>
                    <a:p>
                      <a:pPr algn="ctr"/>
                      <a:r>
                        <a:rPr lang="en-US" sz="1400" dirty="0"/>
                        <a:t>116.0</a:t>
                      </a:r>
                    </a:p>
                  </a:txBody>
                  <a:tcPr marL="86604" marR="86604" marT="43302" marB="43302"/>
                </a:tc>
                <a:tc>
                  <a:txBody>
                    <a:bodyPr/>
                    <a:lstStyle/>
                    <a:p>
                      <a:pPr algn="ctr"/>
                      <a:r>
                        <a:rPr lang="en-US" sz="1400" dirty="0"/>
                        <a:t>800</a:t>
                      </a:r>
                    </a:p>
                  </a:txBody>
                  <a:tcPr marL="86604" marR="86604" marT="43302" marB="43302"/>
                </a:tc>
                <a:tc>
                  <a:txBody>
                    <a:bodyPr/>
                    <a:lstStyle/>
                    <a:p>
                      <a:pPr algn="ctr"/>
                      <a:r>
                        <a:rPr lang="en-US" sz="1400" dirty="0"/>
                        <a:t>0.60</a:t>
                      </a:r>
                    </a:p>
                  </a:txBody>
                  <a:tcPr marL="86604" marR="86604" marT="43302" marB="4330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8.3</a:t>
                      </a:r>
                    </a:p>
                  </a:txBody>
                  <a:tcPr marL="86604" marR="86604" marT="43302" marB="43302"/>
                </a:tc>
                <a:extLst>
                  <a:ext uri="{0D108BD9-81ED-4DB2-BD59-A6C34878D82A}">
                    <a16:rowId xmlns="" xmlns:a16="http://schemas.microsoft.com/office/drawing/2014/main" val="3587829384"/>
                  </a:ext>
                </a:extLst>
              </a:tr>
              <a:tr h="304017">
                <a:tc>
                  <a:txBody>
                    <a:bodyPr/>
                    <a:lstStyle/>
                    <a:p>
                      <a:pPr algn="ctr"/>
                      <a:r>
                        <a:rPr lang="en-US" sz="1400" dirty="0"/>
                        <a:t>8</a:t>
                      </a:r>
                    </a:p>
                  </a:txBody>
                  <a:tcPr marL="86604" marR="86604" marT="43302" marB="43302"/>
                </a:tc>
                <a:tc>
                  <a:txBody>
                    <a:bodyPr/>
                    <a:lstStyle/>
                    <a:p>
                      <a:pPr algn="ctr"/>
                      <a:r>
                        <a:rPr lang="en-US" sz="1400" dirty="0"/>
                        <a:t>116.7</a:t>
                      </a:r>
                    </a:p>
                  </a:txBody>
                  <a:tcPr marL="86604" marR="86604" marT="43302" marB="43302"/>
                </a:tc>
                <a:tc>
                  <a:txBody>
                    <a:bodyPr/>
                    <a:lstStyle/>
                    <a:p>
                      <a:pPr algn="ctr"/>
                      <a:r>
                        <a:rPr lang="en-US" sz="1400" dirty="0"/>
                        <a:t>600</a:t>
                      </a:r>
                    </a:p>
                  </a:txBody>
                  <a:tcPr marL="86604" marR="86604" marT="43302" marB="43302"/>
                </a:tc>
                <a:tc>
                  <a:txBody>
                    <a:bodyPr/>
                    <a:lstStyle/>
                    <a:p>
                      <a:pPr algn="ctr"/>
                      <a:r>
                        <a:rPr lang="en-US" sz="1400" dirty="0"/>
                        <a:t>0.70</a:t>
                      </a:r>
                    </a:p>
                  </a:txBody>
                  <a:tcPr marL="86604" marR="86604" marT="43302" marB="4330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8.3</a:t>
                      </a:r>
                    </a:p>
                  </a:txBody>
                  <a:tcPr marL="86604" marR="86604" marT="43302" marB="43302"/>
                </a:tc>
                <a:extLst>
                  <a:ext uri="{0D108BD9-81ED-4DB2-BD59-A6C34878D82A}">
                    <a16:rowId xmlns="" xmlns:a16="http://schemas.microsoft.com/office/drawing/2014/main" val="3044130365"/>
                  </a:ext>
                </a:extLst>
              </a:tr>
              <a:tr h="304017">
                <a:tc>
                  <a:txBody>
                    <a:bodyPr/>
                    <a:lstStyle/>
                    <a:p>
                      <a:pPr algn="ctr"/>
                      <a:r>
                        <a:rPr lang="en-US" sz="1400" dirty="0"/>
                        <a:t>9</a:t>
                      </a:r>
                    </a:p>
                  </a:txBody>
                  <a:tcPr marL="86604" marR="86604" marT="43302" marB="43302"/>
                </a:tc>
                <a:tc>
                  <a:txBody>
                    <a:bodyPr/>
                    <a:lstStyle/>
                    <a:p>
                      <a:pPr algn="ctr"/>
                      <a:r>
                        <a:rPr lang="en-US" sz="1400" dirty="0"/>
                        <a:t>117.3</a:t>
                      </a:r>
                    </a:p>
                  </a:txBody>
                  <a:tcPr marL="86604" marR="86604" marT="43302" marB="43302"/>
                </a:tc>
                <a:tc>
                  <a:txBody>
                    <a:bodyPr/>
                    <a:lstStyle/>
                    <a:p>
                      <a:pPr algn="ctr"/>
                      <a:r>
                        <a:rPr lang="en-US" sz="1400" dirty="0"/>
                        <a:t>600</a:t>
                      </a:r>
                    </a:p>
                  </a:txBody>
                  <a:tcPr marL="86604" marR="86604" marT="43302" marB="43302"/>
                </a:tc>
                <a:tc>
                  <a:txBody>
                    <a:bodyPr/>
                    <a:lstStyle/>
                    <a:p>
                      <a:pPr algn="ctr"/>
                      <a:r>
                        <a:rPr lang="en-US" sz="1400" dirty="0"/>
                        <a:t>0.70</a:t>
                      </a:r>
                    </a:p>
                  </a:txBody>
                  <a:tcPr marL="86604" marR="86604" marT="43302" marB="4330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8.3</a:t>
                      </a:r>
                    </a:p>
                  </a:txBody>
                  <a:tcPr marL="86604" marR="86604" marT="43302" marB="43302"/>
                </a:tc>
                <a:extLst>
                  <a:ext uri="{0D108BD9-81ED-4DB2-BD59-A6C34878D82A}">
                    <a16:rowId xmlns="" xmlns:a16="http://schemas.microsoft.com/office/drawing/2014/main" val="1743555471"/>
                  </a:ext>
                </a:extLst>
              </a:tr>
              <a:tr h="304017">
                <a:tc>
                  <a:txBody>
                    <a:bodyPr/>
                    <a:lstStyle/>
                    <a:p>
                      <a:pPr algn="ctr"/>
                      <a:r>
                        <a:rPr lang="en-US" sz="1400" dirty="0"/>
                        <a:t>10</a:t>
                      </a:r>
                    </a:p>
                  </a:txBody>
                  <a:tcPr marL="86604" marR="86604" marT="43302" marB="43302"/>
                </a:tc>
                <a:tc>
                  <a:txBody>
                    <a:bodyPr/>
                    <a:lstStyle/>
                    <a:p>
                      <a:pPr algn="ctr"/>
                      <a:r>
                        <a:rPr lang="en-US" sz="1400" dirty="0"/>
                        <a:t>117.8</a:t>
                      </a:r>
                    </a:p>
                  </a:txBody>
                  <a:tcPr marL="86604" marR="86604" marT="43302" marB="43302"/>
                </a:tc>
                <a:tc>
                  <a:txBody>
                    <a:bodyPr/>
                    <a:lstStyle/>
                    <a:p>
                      <a:pPr algn="ctr"/>
                      <a:r>
                        <a:rPr lang="en-US" sz="1400" dirty="0"/>
                        <a:t>500</a:t>
                      </a:r>
                    </a:p>
                  </a:txBody>
                  <a:tcPr marL="86604" marR="86604" marT="43302" marB="43302"/>
                </a:tc>
                <a:tc>
                  <a:txBody>
                    <a:bodyPr/>
                    <a:lstStyle/>
                    <a:p>
                      <a:pPr algn="ctr"/>
                      <a:r>
                        <a:rPr lang="en-US" sz="1400" dirty="0"/>
                        <a:t>0.75</a:t>
                      </a:r>
                    </a:p>
                  </a:txBody>
                  <a:tcPr marL="86604" marR="86604" marT="43302" marB="4330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8.3</a:t>
                      </a:r>
                    </a:p>
                  </a:txBody>
                  <a:tcPr marL="86604" marR="86604" marT="43302" marB="43302"/>
                </a:tc>
                <a:extLst>
                  <a:ext uri="{0D108BD9-81ED-4DB2-BD59-A6C34878D82A}">
                    <a16:rowId xmlns="" xmlns:a16="http://schemas.microsoft.com/office/drawing/2014/main" val="3606409503"/>
                  </a:ext>
                </a:extLst>
              </a:tr>
              <a:tr h="304017">
                <a:tc>
                  <a:txBody>
                    <a:bodyPr/>
                    <a:lstStyle/>
                    <a:p>
                      <a:pPr algn="ctr"/>
                      <a:r>
                        <a:rPr lang="en-US" sz="1400" dirty="0"/>
                        <a:t>11</a:t>
                      </a:r>
                    </a:p>
                  </a:txBody>
                  <a:tcPr marL="86604" marR="86604" marT="43302" marB="43302"/>
                </a:tc>
                <a:tc>
                  <a:txBody>
                    <a:bodyPr/>
                    <a:lstStyle/>
                    <a:p>
                      <a:pPr algn="ctr"/>
                      <a:r>
                        <a:rPr lang="en-US" sz="1400" dirty="0"/>
                        <a:t>118.2</a:t>
                      </a:r>
                    </a:p>
                  </a:txBody>
                  <a:tcPr marL="86604" marR="86604" marT="43302" marB="43302"/>
                </a:tc>
                <a:tc>
                  <a:txBody>
                    <a:bodyPr/>
                    <a:lstStyle/>
                    <a:p>
                      <a:pPr algn="ctr"/>
                      <a:r>
                        <a:rPr lang="en-US" sz="1400" dirty="0"/>
                        <a:t>380</a:t>
                      </a:r>
                    </a:p>
                  </a:txBody>
                  <a:tcPr marL="86604" marR="86604" marT="43302" marB="43302"/>
                </a:tc>
                <a:tc>
                  <a:txBody>
                    <a:bodyPr/>
                    <a:lstStyle/>
                    <a:p>
                      <a:pPr algn="ctr"/>
                      <a:r>
                        <a:rPr lang="en-US" sz="1400" dirty="0"/>
                        <a:t>0.85</a:t>
                      </a:r>
                    </a:p>
                  </a:txBody>
                  <a:tcPr marL="86604" marR="86604" marT="43302" marB="4330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8.3</a:t>
                      </a:r>
                    </a:p>
                  </a:txBody>
                  <a:tcPr marL="86604" marR="86604" marT="43302" marB="43302"/>
                </a:tc>
                <a:extLst>
                  <a:ext uri="{0D108BD9-81ED-4DB2-BD59-A6C34878D82A}">
                    <a16:rowId xmlns="" xmlns:a16="http://schemas.microsoft.com/office/drawing/2014/main" val="2608303963"/>
                  </a:ext>
                </a:extLst>
              </a:tr>
              <a:tr h="304017">
                <a:tc>
                  <a:txBody>
                    <a:bodyPr/>
                    <a:lstStyle/>
                    <a:p>
                      <a:pPr algn="ctr"/>
                      <a:r>
                        <a:rPr lang="en-US" sz="1400" dirty="0"/>
                        <a:t>12</a:t>
                      </a:r>
                    </a:p>
                  </a:txBody>
                  <a:tcPr marL="86604" marR="86604" marT="43302" marB="43302"/>
                </a:tc>
                <a:tc>
                  <a:txBody>
                    <a:bodyPr/>
                    <a:lstStyle/>
                    <a:p>
                      <a:pPr algn="ctr"/>
                      <a:r>
                        <a:rPr lang="en-US" sz="1400" dirty="0"/>
                        <a:t>118.6</a:t>
                      </a:r>
                    </a:p>
                  </a:txBody>
                  <a:tcPr marL="86604" marR="86604" marT="43302" marB="43302"/>
                </a:tc>
                <a:tc>
                  <a:txBody>
                    <a:bodyPr/>
                    <a:lstStyle/>
                    <a:p>
                      <a:pPr algn="ctr"/>
                      <a:r>
                        <a:rPr lang="en-US" sz="1400" dirty="0"/>
                        <a:t>300</a:t>
                      </a:r>
                    </a:p>
                  </a:txBody>
                  <a:tcPr marL="86604" marR="86604" marT="43302" marB="43302"/>
                </a:tc>
                <a:tc>
                  <a:txBody>
                    <a:bodyPr/>
                    <a:lstStyle/>
                    <a:p>
                      <a:pPr algn="ctr"/>
                      <a:r>
                        <a:rPr lang="en-US" sz="1400" dirty="0"/>
                        <a:t>1.00</a:t>
                      </a:r>
                    </a:p>
                  </a:txBody>
                  <a:tcPr marL="86604" marR="86604" marT="43302" marB="4330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8.3</a:t>
                      </a:r>
                    </a:p>
                  </a:txBody>
                  <a:tcPr marL="86604" marR="86604" marT="43302" marB="43302"/>
                </a:tc>
                <a:extLst>
                  <a:ext uri="{0D108BD9-81ED-4DB2-BD59-A6C34878D82A}">
                    <a16:rowId xmlns="" xmlns:a16="http://schemas.microsoft.com/office/drawing/2014/main" val="168297462"/>
                  </a:ext>
                </a:extLst>
              </a:tr>
            </a:tbl>
          </a:graphicData>
        </a:graphic>
      </p:graphicFrame>
      <p:sp>
        <p:nvSpPr>
          <p:cNvPr id="5" name="TextBox 4">
            <a:extLst>
              <a:ext uri="{FF2B5EF4-FFF2-40B4-BE49-F238E27FC236}">
                <a16:creationId xmlns="" xmlns:a16="http://schemas.microsoft.com/office/drawing/2014/main" id="{3BFAC33F-E845-5A4A-9B67-B9962B96B95A}"/>
              </a:ext>
            </a:extLst>
          </p:cNvPr>
          <p:cNvSpPr txBox="1"/>
          <p:nvPr/>
        </p:nvSpPr>
        <p:spPr>
          <a:xfrm>
            <a:off x="1798320" y="5655309"/>
            <a:ext cx="5669280" cy="784830"/>
          </a:xfrm>
          <a:prstGeom prst="rect">
            <a:avLst/>
          </a:prstGeom>
          <a:noFill/>
        </p:spPr>
        <p:txBody>
          <a:bodyPr wrap="square" rtlCol="0">
            <a:spAutoFit/>
          </a:bodyPr>
          <a:lstStyle/>
          <a:p>
            <a:r>
              <a:rPr lang="en-US" sz="1500" dirty="0"/>
              <a:t>Channels 1-5 are the channel specs of the TEMPEST-D on-orbit radiometer. Channels 6-12 are temperature sounding channels of the TROPICS radiometer channels 2-8 for 114-118 GHz.</a:t>
            </a:r>
          </a:p>
        </p:txBody>
      </p:sp>
    </p:spTree>
    <p:extLst>
      <p:ext uri="{BB962C8B-B14F-4D97-AF65-F5344CB8AC3E}">
        <p14:creationId xmlns:p14="http://schemas.microsoft.com/office/powerpoint/2010/main" val="1903378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38400" y="-1"/>
            <a:ext cx="8229600" cy="1110343"/>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a:t>TEMPEST-based Microwave Sounder:</a:t>
            </a:r>
          </a:p>
          <a:p>
            <a:r>
              <a:rPr lang="en-US" sz="2800" b="1" dirty="0"/>
              <a:t>Temperature Sounding, 50-60 vs. 118 GHz</a:t>
            </a:r>
          </a:p>
        </p:txBody>
      </p:sp>
      <p:pic>
        <p:nvPicPr>
          <p:cNvPr id="4" name="Picture 3">
            <a:extLst>
              <a:ext uri="{FF2B5EF4-FFF2-40B4-BE49-F238E27FC236}">
                <a16:creationId xmlns="" xmlns:a16="http://schemas.microsoft.com/office/drawing/2014/main" id="{600FA916-EE42-2C43-A3E1-625426611A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124" y="1447800"/>
            <a:ext cx="4211876" cy="4572000"/>
          </a:xfrm>
          <a:prstGeom prst="rect">
            <a:avLst/>
          </a:prstGeom>
        </p:spPr>
      </p:pic>
      <p:pic>
        <p:nvPicPr>
          <p:cNvPr id="6" name="Picture 5">
            <a:extLst>
              <a:ext uri="{FF2B5EF4-FFF2-40B4-BE49-F238E27FC236}">
                <a16:creationId xmlns="" xmlns:a16="http://schemas.microsoft.com/office/drawing/2014/main" id="{BAA46DA1-511B-D343-8AA1-E253D39BE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829" y="1457218"/>
            <a:ext cx="4250470" cy="4572000"/>
          </a:xfrm>
          <a:prstGeom prst="rect">
            <a:avLst/>
          </a:prstGeom>
        </p:spPr>
      </p:pic>
    </p:spTree>
    <p:extLst>
      <p:ext uri="{BB962C8B-B14F-4D97-AF65-F5344CB8AC3E}">
        <p14:creationId xmlns:p14="http://schemas.microsoft.com/office/powerpoint/2010/main" val="1147653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41EB3C-41E7-7143-8257-A2889F3628F4}"/>
              </a:ext>
            </a:extLst>
          </p:cNvPr>
          <p:cNvSpPr>
            <a:spLocks noGrp="1"/>
          </p:cNvSpPr>
          <p:nvPr>
            <p:ph type="title"/>
          </p:nvPr>
        </p:nvSpPr>
        <p:spPr>
          <a:xfrm>
            <a:off x="2819400" y="-25229"/>
            <a:ext cx="7391400" cy="1135572"/>
          </a:xfrm>
        </p:spPr>
        <p:txBody>
          <a:bodyPr anchor="ctr"/>
          <a:lstStyle/>
          <a:p>
            <a:r>
              <a:rPr lang="en-US" sz="2800" b="1" dirty="0"/>
              <a:t>TEMPEST vs. ATMS Profile Retrievals</a:t>
            </a:r>
            <a:br>
              <a:rPr lang="en-US" sz="2800" b="1" dirty="0"/>
            </a:br>
            <a:r>
              <a:rPr lang="en-US" sz="2800" b="1" dirty="0"/>
              <a:t>from Simulated Brightness Temperatures</a:t>
            </a:r>
            <a:endParaRPr lang="en-US" sz="3600" b="1" dirty="0"/>
          </a:p>
        </p:txBody>
      </p:sp>
      <p:grpSp>
        <p:nvGrpSpPr>
          <p:cNvPr id="11" name="Group 10">
            <a:extLst>
              <a:ext uri="{FF2B5EF4-FFF2-40B4-BE49-F238E27FC236}">
                <a16:creationId xmlns:a16="http://schemas.microsoft.com/office/drawing/2014/main" xmlns="" id="{9276CC11-F980-6E4C-A580-36E1A486A56F}"/>
              </a:ext>
            </a:extLst>
          </p:cNvPr>
          <p:cNvGrpSpPr/>
          <p:nvPr/>
        </p:nvGrpSpPr>
        <p:grpSpPr>
          <a:xfrm>
            <a:off x="4160833" y="1322770"/>
            <a:ext cx="3269998" cy="5088399"/>
            <a:chOff x="98988" y="1304524"/>
            <a:chExt cx="2932277" cy="4562876"/>
          </a:xfrm>
        </p:grpSpPr>
        <p:pic>
          <p:nvPicPr>
            <p:cNvPr id="4" name="Picture 3">
              <a:extLst>
                <a:ext uri="{FF2B5EF4-FFF2-40B4-BE49-F238E27FC236}">
                  <a16:creationId xmlns:a16="http://schemas.microsoft.com/office/drawing/2014/main" xmlns="" id="{29F00D0E-6E72-5C44-A27A-081642C2F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88" y="1752600"/>
              <a:ext cx="2932277" cy="4114800"/>
            </a:xfrm>
            <a:prstGeom prst="rect">
              <a:avLst/>
            </a:prstGeom>
          </p:spPr>
        </p:pic>
        <p:sp>
          <p:nvSpPr>
            <p:cNvPr id="7" name="TextBox 6">
              <a:extLst>
                <a:ext uri="{FF2B5EF4-FFF2-40B4-BE49-F238E27FC236}">
                  <a16:creationId xmlns:a16="http://schemas.microsoft.com/office/drawing/2014/main" xmlns="" id="{564D31A3-8FD7-9A47-A7D7-7F953BA9D23D}"/>
                </a:ext>
              </a:extLst>
            </p:cNvPr>
            <p:cNvSpPr txBox="1"/>
            <p:nvPr/>
          </p:nvSpPr>
          <p:spPr>
            <a:xfrm>
              <a:off x="762000" y="1304524"/>
              <a:ext cx="1905000" cy="381000"/>
            </a:xfrm>
            <a:prstGeom prst="rect">
              <a:avLst/>
            </a:prstGeom>
            <a:noFill/>
          </p:spPr>
          <p:txBody>
            <a:bodyPr wrap="square" rtlCol="0">
              <a:spAutoFit/>
            </a:bodyPr>
            <a:lstStyle/>
            <a:p>
              <a:pPr algn="ctr"/>
              <a:r>
                <a:rPr lang="en-US" dirty="0"/>
                <a:t>Water Vapor</a:t>
              </a:r>
            </a:p>
          </p:txBody>
        </p:sp>
      </p:grpSp>
      <p:grpSp>
        <p:nvGrpSpPr>
          <p:cNvPr id="12" name="Group 11">
            <a:extLst>
              <a:ext uri="{FF2B5EF4-FFF2-40B4-BE49-F238E27FC236}">
                <a16:creationId xmlns:a16="http://schemas.microsoft.com/office/drawing/2014/main" xmlns="" id="{0638BA21-DC88-EA45-961A-ED2B4B8BF397}"/>
              </a:ext>
            </a:extLst>
          </p:cNvPr>
          <p:cNvGrpSpPr/>
          <p:nvPr/>
        </p:nvGrpSpPr>
        <p:grpSpPr>
          <a:xfrm>
            <a:off x="911787" y="1380079"/>
            <a:ext cx="3216389" cy="5018595"/>
            <a:chOff x="3192791" y="1181100"/>
            <a:chExt cx="2884205" cy="4500282"/>
          </a:xfrm>
        </p:grpSpPr>
        <p:pic>
          <p:nvPicPr>
            <p:cNvPr id="6" name="Picture 5">
              <a:extLst>
                <a:ext uri="{FF2B5EF4-FFF2-40B4-BE49-F238E27FC236}">
                  <a16:creationId xmlns:a16="http://schemas.microsoft.com/office/drawing/2014/main" xmlns="" id="{CA6D833B-F1D6-C54C-B060-0D8D8241B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791" y="1566582"/>
              <a:ext cx="2884205" cy="4114800"/>
            </a:xfrm>
            <a:prstGeom prst="rect">
              <a:avLst/>
            </a:prstGeom>
          </p:spPr>
        </p:pic>
        <p:sp>
          <p:nvSpPr>
            <p:cNvPr id="8" name="TextBox 7">
              <a:extLst>
                <a:ext uri="{FF2B5EF4-FFF2-40B4-BE49-F238E27FC236}">
                  <a16:creationId xmlns:a16="http://schemas.microsoft.com/office/drawing/2014/main" xmlns="" id="{85273CA8-CA58-4549-9A36-42D943EEDB39}"/>
                </a:ext>
              </a:extLst>
            </p:cNvPr>
            <p:cNvSpPr txBox="1"/>
            <p:nvPr/>
          </p:nvSpPr>
          <p:spPr>
            <a:xfrm>
              <a:off x="3802716" y="1181100"/>
              <a:ext cx="1905000" cy="381000"/>
            </a:xfrm>
            <a:prstGeom prst="rect">
              <a:avLst/>
            </a:prstGeom>
            <a:noFill/>
          </p:spPr>
          <p:txBody>
            <a:bodyPr wrap="square" rtlCol="0">
              <a:spAutoFit/>
            </a:bodyPr>
            <a:lstStyle/>
            <a:p>
              <a:pPr algn="ctr"/>
              <a:r>
                <a:rPr lang="en-US" dirty="0"/>
                <a:t>Temperature</a:t>
              </a:r>
            </a:p>
          </p:txBody>
        </p:sp>
      </p:grpSp>
      <p:sp>
        <p:nvSpPr>
          <p:cNvPr id="10" name="TextBox 9">
            <a:extLst>
              <a:ext uri="{FF2B5EF4-FFF2-40B4-BE49-F238E27FC236}">
                <a16:creationId xmlns:a16="http://schemas.microsoft.com/office/drawing/2014/main" xmlns="" id="{B9307537-D9F0-DD46-811D-5534CA780329}"/>
              </a:ext>
            </a:extLst>
          </p:cNvPr>
          <p:cNvSpPr txBox="1"/>
          <p:nvPr/>
        </p:nvSpPr>
        <p:spPr>
          <a:xfrm>
            <a:off x="7496144" y="1322771"/>
            <a:ext cx="4293765" cy="5478423"/>
          </a:xfrm>
          <a:prstGeom prst="rect">
            <a:avLst/>
          </a:prstGeom>
          <a:noFill/>
        </p:spPr>
        <p:txBody>
          <a:bodyPr wrap="square" rtlCol="0">
            <a:spAutoFit/>
          </a:bodyPr>
          <a:lstStyle/>
          <a:p>
            <a:pPr marL="175022" indent="-175022">
              <a:spcAft>
                <a:spcPts val="900"/>
              </a:spcAft>
              <a:buFont typeface="Arial"/>
              <a:buChar char="•"/>
            </a:pPr>
            <a:r>
              <a:rPr lang="en-US" sz="1600" dirty="0"/>
              <a:t>Even though retrieval has not been optimized, retrieval differences provide meaningful insights into impact of channel differences.</a:t>
            </a:r>
          </a:p>
          <a:p>
            <a:pPr marL="175022" indent="-175022">
              <a:spcAft>
                <a:spcPts val="900"/>
              </a:spcAft>
              <a:buFont typeface="Arial"/>
              <a:buChar char="•"/>
            </a:pPr>
            <a:r>
              <a:rPr lang="en-US" sz="1600" dirty="0"/>
              <a:t>Plots show difference (retrieved minus truth) of temperature (left) and water vapor mixing ratio (right) versus pressure for ATMS (top) and TEMPEST (bottom). Black lines are mean difference values, and blue areas represent ±1 </a:t>
            </a:r>
            <a:r>
              <a:rPr lang="en-US" sz="1600" dirty="0" smtClean="0"/>
              <a:t>standard deviation.</a:t>
            </a:r>
            <a:endParaRPr lang="en-US" sz="1600" dirty="0"/>
          </a:p>
          <a:p>
            <a:pPr marL="175022" indent="-175022">
              <a:spcAft>
                <a:spcPts val="900"/>
              </a:spcAft>
              <a:buFont typeface="Arial"/>
              <a:buChar char="•"/>
            </a:pPr>
            <a:r>
              <a:rPr lang="en-US" sz="1600" dirty="0"/>
              <a:t>Differences in upper atmospheric temperature retrievals are due to lack of a strong absorption band near 118 GHz vs. ATMS bands in the 50-60 GHz range.</a:t>
            </a:r>
          </a:p>
          <a:p>
            <a:pPr marL="175022" indent="-175022">
              <a:spcAft>
                <a:spcPts val="900"/>
              </a:spcAft>
              <a:buFont typeface="Arial"/>
              <a:buChar char="•"/>
            </a:pPr>
            <a:r>
              <a:rPr lang="en-US" sz="1600" dirty="0"/>
              <a:t>While TEMPEST has fewer channels near the 183 GHz water vapor line than ATMS does, lower NEDT helps to compensate for this, resulting in only slightly lower retrieval performance.</a:t>
            </a:r>
          </a:p>
          <a:p>
            <a:pPr marL="175022" indent="-175022">
              <a:spcAft>
                <a:spcPts val="900"/>
              </a:spcAft>
              <a:buFont typeface="Arial"/>
              <a:buChar char="•"/>
            </a:pPr>
            <a:endParaRPr lang="en-US" sz="1600" dirty="0"/>
          </a:p>
        </p:txBody>
      </p:sp>
      <p:sp>
        <p:nvSpPr>
          <p:cNvPr id="3" name="Rectangle 2"/>
          <p:cNvSpPr/>
          <p:nvPr/>
        </p:nvSpPr>
        <p:spPr>
          <a:xfrm>
            <a:off x="1905000" y="1026136"/>
            <a:ext cx="8458200" cy="353943"/>
          </a:xfrm>
          <a:prstGeom prst="rect">
            <a:avLst/>
          </a:prstGeom>
        </p:spPr>
        <p:txBody>
          <a:bodyPr wrap="square">
            <a:spAutoFit/>
          </a:bodyPr>
          <a:lstStyle/>
          <a:p>
            <a:r>
              <a:rPr lang="en-US" sz="1700" dirty="0">
                <a:solidFill>
                  <a:srgbClr val="0233BE"/>
                </a:solidFill>
              </a:rPr>
              <a:t>We have assessed microwave sounder capability with respect to that of ATMS. </a:t>
            </a:r>
            <a:endParaRPr lang="en-US" sz="1700" dirty="0"/>
          </a:p>
        </p:txBody>
      </p:sp>
    </p:spTree>
    <p:extLst>
      <p:ext uri="{BB962C8B-B14F-4D97-AF65-F5344CB8AC3E}">
        <p14:creationId xmlns:p14="http://schemas.microsoft.com/office/powerpoint/2010/main" val="279474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2440544" y="11783"/>
            <a:ext cx="8227457" cy="1076787"/>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2800" b="1" spc="-1" dirty="0" smtClean="0">
                <a:solidFill>
                  <a:srgbClr val="000000"/>
                </a:solidFill>
                <a:latin typeface="Arial"/>
                <a:ea typeface="DejaVu Sans"/>
              </a:rPr>
              <a:t>TEMPEST </a:t>
            </a:r>
            <a:r>
              <a:rPr lang="en-US" sz="2800" b="1" spc="-1" dirty="0">
                <a:solidFill>
                  <a:srgbClr val="000000"/>
                </a:solidFill>
                <a:latin typeface="Arial"/>
                <a:ea typeface="DejaVu Sans"/>
              </a:rPr>
              <a:t>CubeSat </a:t>
            </a:r>
            <a:r>
              <a:rPr lang="en-US" sz="2800" b="1" spc="-1" dirty="0" smtClean="0">
                <a:solidFill>
                  <a:srgbClr val="000000"/>
                </a:solidFill>
                <a:latin typeface="Arial"/>
                <a:ea typeface="DejaVu Sans"/>
              </a:rPr>
              <a:t>Constellations </a:t>
            </a:r>
            <a:r>
              <a:rPr lang="en-US" sz="2800" b="1" spc="-1" dirty="0" smtClean="0">
                <a:solidFill>
                  <a:srgbClr val="000000"/>
                </a:solidFill>
                <a:latin typeface="Arial"/>
              </a:rPr>
              <a:t>to Supplement Current Polar Orbiters in LEO</a:t>
            </a:r>
            <a:endParaRPr lang="en-US" sz="2800" spc="-1" dirty="0">
              <a:latin typeface="Arial"/>
            </a:endParaRPr>
          </a:p>
        </p:txBody>
      </p:sp>
      <p:sp>
        <p:nvSpPr>
          <p:cNvPr id="5" name="Rectangle 4">
            <a:extLst>
              <a:ext uri="{FF2B5EF4-FFF2-40B4-BE49-F238E27FC236}">
                <a16:creationId xmlns:a16="http://schemas.microsoft.com/office/drawing/2014/main" xmlns="" id="{51100566-7F8E-465A-8C77-BACE7EC723CA}"/>
              </a:ext>
            </a:extLst>
          </p:cNvPr>
          <p:cNvSpPr/>
          <p:nvPr/>
        </p:nvSpPr>
        <p:spPr>
          <a:xfrm>
            <a:off x="851876" y="5879342"/>
            <a:ext cx="11187724" cy="523220"/>
          </a:xfrm>
          <a:prstGeom prst="rect">
            <a:avLst/>
          </a:prstGeom>
        </p:spPr>
        <p:txBody>
          <a:bodyPr wrap="square">
            <a:spAutoFit/>
          </a:bodyPr>
          <a:lstStyle/>
          <a:p>
            <a:r>
              <a:rPr lang="en-US" sz="1400" dirty="0" smtClean="0"/>
              <a:t>Y. V. </a:t>
            </a:r>
            <a:r>
              <a:rPr lang="en-US" sz="1400" dirty="0" err="1" smtClean="0"/>
              <a:t>Goncharenko</a:t>
            </a:r>
            <a:r>
              <a:rPr lang="en-US" sz="1400" dirty="0" smtClean="0"/>
              <a:t>, W. </a:t>
            </a:r>
            <a:r>
              <a:rPr lang="en-US" sz="1400" dirty="0" smtClean="0"/>
              <a:t>Berg, S. C. Reising et </a:t>
            </a:r>
            <a:r>
              <a:rPr lang="en-US" sz="1400" dirty="0" smtClean="0"/>
              <a:t>al., </a:t>
            </a:r>
            <a:r>
              <a:rPr lang="en-US" sz="1400" dirty="0"/>
              <a:t>"Design and Analysis of CubeSat </a:t>
            </a:r>
            <a:r>
              <a:rPr lang="en-US" sz="1400" dirty="0" smtClean="0"/>
              <a:t>Microwave Radiometer </a:t>
            </a:r>
            <a:r>
              <a:rPr lang="en-US" sz="1400" dirty="0"/>
              <a:t>Constellations to Observe </a:t>
            </a:r>
            <a:r>
              <a:rPr lang="en-US" sz="1400" dirty="0" smtClean="0"/>
              <a:t>Temporal Variability </a:t>
            </a:r>
            <a:r>
              <a:rPr lang="en-US" sz="1400" dirty="0"/>
              <a:t>of the Atmosphere," </a:t>
            </a:r>
            <a:r>
              <a:rPr lang="en-US" sz="1400" i="1" dirty="0" smtClean="0"/>
              <a:t>IEEE </a:t>
            </a:r>
            <a:r>
              <a:rPr lang="en-US" sz="1400" i="1" dirty="0" smtClean="0"/>
              <a:t>JSTARS, </a:t>
            </a:r>
            <a:r>
              <a:rPr lang="en-US" sz="1400" dirty="0"/>
              <a:t>vol. 14, pp. 11728-11736, Nov. 2021, </a:t>
            </a:r>
            <a:r>
              <a:rPr lang="en-US" sz="1400" dirty="0" err="1"/>
              <a:t>doi</a:t>
            </a:r>
            <a:r>
              <a:rPr lang="en-US" sz="1400" dirty="0"/>
              <a:t>: </a:t>
            </a:r>
            <a:r>
              <a:rPr lang="en-US" sz="1400" dirty="0" smtClean="0"/>
              <a:t>10.1109/JSTARS.2021.3128069</a:t>
            </a:r>
            <a:endParaRPr lang="en-US" sz="1400" dirty="0"/>
          </a:p>
        </p:txBody>
      </p:sp>
      <p:pic>
        <p:nvPicPr>
          <p:cNvPr id="6" name="Image3" descr="A picture containing bedclothes, fabric&#10;&#10;Description automatically generated"/>
          <p:cNvPicPr/>
          <p:nvPr/>
        </p:nvPicPr>
        <p:blipFill>
          <a:blip r:embed="rId2"/>
          <a:srcRect b="3402"/>
          <a:stretch>
            <a:fillRect/>
          </a:stretch>
        </p:blipFill>
        <p:spPr bwMode="auto">
          <a:xfrm>
            <a:off x="1421564" y="1435230"/>
            <a:ext cx="9322637" cy="3187882"/>
          </a:xfrm>
          <a:prstGeom prst="rect">
            <a:avLst/>
          </a:prstGeom>
        </p:spPr>
      </p:pic>
      <p:sp>
        <p:nvSpPr>
          <p:cNvPr id="2" name="Rectangle 1"/>
          <p:cNvSpPr/>
          <p:nvPr/>
        </p:nvSpPr>
        <p:spPr>
          <a:xfrm>
            <a:off x="949847" y="4679013"/>
            <a:ext cx="10556353" cy="1200329"/>
          </a:xfrm>
          <a:prstGeom prst="rect">
            <a:avLst/>
          </a:prstGeom>
        </p:spPr>
        <p:txBody>
          <a:bodyPr wrap="square">
            <a:spAutoFit/>
          </a:bodyPr>
          <a:lstStyle/>
          <a:p>
            <a:pPr marL="285750" indent="-285750">
              <a:buFont typeface="Arial" panose="020B0604020202020204" pitchFamily="34" charset="0"/>
              <a:buChar char="•"/>
            </a:pPr>
            <a:r>
              <a:rPr lang="en-US" dirty="0">
                <a:latin typeface="Times-Roman"/>
              </a:rPr>
              <a:t>Simulated ground tracks of (a) TEMPEST Polar constellation and (b) TEMPEST </a:t>
            </a:r>
            <a:r>
              <a:rPr lang="en-US" dirty="0" smtClean="0">
                <a:latin typeface="Times-Roman"/>
              </a:rPr>
              <a:t>Multi-Inclination Constellation (MIC) over </a:t>
            </a:r>
            <a:r>
              <a:rPr lang="en-US" dirty="0">
                <a:latin typeface="Times-Roman"/>
              </a:rPr>
              <a:t>a single orbital period (i.e., </a:t>
            </a:r>
            <a:r>
              <a:rPr lang="en-US" dirty="0" smtClean="0">
                <a:latin typeface="Times-Roman"/>
              </a:rPr>
              <a:t>approximately 95 </a:t>
            </a:r>
            <a:r>
              <a:rPr lang="en-US" dirty="0">
                <a:latin typeface="Times-Roman"/>
              </a:rPr>
              <a:t>min</a:t>
            </a:r>
            <a:r>
              <a:rPr lang="en-US" dirty="0" smtClean="0">
                <a:latin typeface="Times-Roman"/>
              </a:rPr>
              <a:t>)</a:t>
            </a:r>
          </a:p>
          <a:p>
            <a:pPr marL="285750" indent="-285750">
              <a:buFont typeface="Arial" panose="020B0604020202020204" pitchFamily="34" charset="0"/>
              <a:buChar char="•"/>
            </a:pPr>
            <a:r>
              <a:rPr lang="en-US" dirty="0" smtClean="0">
                <a:latin typeface="Times-Roman"/>
              </a:rPr>
              <a:t>Each simulated TEMPEST constellation has a total of 60 satellites.  The TEMPEST MIC constellation has 10 groups of satellites in inclination angles of 30º, 40</a:t>
            </a:r>
            <a:r>
              <a:rPr lang="en-US" dirty="0">
                <a:latin typeface="Times-Roman"/>
              </a:rPr>
              <a:t>º</a:t>
            </a:r>
            <a:r>
              <a:rPr lang="en-US" dirty="0" smtClean="0">
                <a:latin typeface="Times-Roman"/>
              </a:rPr>
              <a:t>, 50</a:t>
            </a:r>
            <a:r>
              <a:rPr lang="en-US" dirty="0">
                <a:latin typeface="Times-Roman"/>
              </a:rPr>
              <a:t>º</a:t>
            </a:r>
            <a:r>
              <a:rPr lang="en-US" dirty="0" smtClean="0">
                <a:latin typeface="Times-Roman"/>
              </a:rPr>
              <a:t>, 60º and 70º.</a:t>
            </a:r>
            <a:endParaRPr lang="en-US" dirty="0"/>
          </a:p>
        </p:txBody>
      </p:sp>
    </p:spTree>
    <p:extLst>
      <p:ext uri="{BB962C8B-B14F-4D97-AF65-F5344CB8AC3E}">
        <p14:creationId xmlns:p14="http://schemas.microsoft.com/office/powerpoint/2010/main" val="1418471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Shape 1"/>
          <p:cNvSpPr txBox="1"/>
          <p:nvPr/>
        </p:nvSpPr>
        <p:spPr>
          <a:xfrm>
            <a:off x="2382264" y="-10886"/>
            <a:ext cx="8153399" cy="1051559"/>
          </a:xfrm>
          <a:prstGeom prst="rect">
            <a:avLst/>
          </a:prstGeom>
          <a:noFill/>
          <a:ln>
            <a:noFill/>
          </a:ln>
        </p:spPr>
        <p:txBody>
          <a:bodyPr lIns="0" tIns="0" rIns="0" bIns="0" anchor="ctr">
            <a:noAutofit/>
          </a:bodyPr>
          <a:lstStyle/>
          <a:p>
            <a:pPr algn="ctr">
              <a:lnSpc>
                <a:spcPct val="90000"/>
              </a:lnSpc>
            </a:pPr>
            <a:r>
              <a:rPr lang="en-US" sz="2800" b="1" spc="-1" dirty="0">
                <a:solidFill>
                  <a:srgbClr val="000000"/>
                </a:solidFill>
                <a:latin typeface="Arial"/>
                <a:ea typeface="Noto Sans CJK SC"/>
              </a:rPr>
              <a:t>Mean Revisit Time of </a:t>
            </a:r>
            <a:r>
              <a:rPr lang="en-US" sz="2800" b="1" spc="-1" dirty="0" smtClean="0">
                <a:solidFill>
                  <a:srgbClr val="000000"/>
                </a:solidFill>
                <a:latin typeface="Arial"/>
                <a:ea typeface="Noto Sans CJK SC"/>
              </a:rPr>
              <a:t>TEMPEST </a:t>
            </a:r>
            <a:r>
              <a:rPr lang="en-US" sz="2800" b="1" spc="-1" dirty="0" smtClean="0">
                <a:solidFill>
                  <a:srgbClr val="000000"/>
                </a:solidFill>
                <a:latin typeface="Arial"/>
                <a:ea typeface="Noto Sans CJK SC"/>
              </a:rPr>
              <a:t>60-Satellite </a:t>
            </a:r>
            <a:r>
              <a:rPr lang="en-US" sz="2800" b="1" spc="-1" dirty="0" smtClean="0">
                <a:solidFill>
                  <a:srgbClr val="000000"/>
                </a:solidFill>
                <a:latin typeface="Arial"/>
                <a:ea typeface="Noto Sans CJK SC"/>
              </a:rPr>
              <a:t>Constellations </a:t>
            </a:r>
            <a:r>
              <a:rPr lang="en-US" sz="2800" b="1" spc="-1" dirty="0" smtClean="0">
                <a:solidFill>
                  <a:srgbClr val="000000"/>
                </a:solidFill>
                <a:latin typeface="Arial"/>
                <a:ea typeface="Noto Sans CJK SC"/>
              </a:rPr>
              <a:t>to </a:t>
            </a:r>
            <a:r>
              <a:rPr lang="en-US" sz="2800" b="1" spc="-1" dirty="0" smtClean="0">
                <a:solidFill>
                  <a:srgbClr val="000000"/>
                </a:solidFill>
                <a:latin typeface="Arial"/>
                <a:ea typeface="Noto Sans CJK SC"/>
              </a:rPr>
              <a:t>Supplement </a:t>
            </a:r>
            <a:r>
              <a:rPr lang="en-US" sz="2800" b="1" spc="-1" dirty="0" smtClean="0">
                <a:solidFill>
                  <a:srgbClr val="000000"/>
                </a:solidFill>
                <a:latin typeface="Arial"/>
                <a:ea typeface="Noto Sans CJK SC"/>
              </a:rPr>
              <a:t>Polar Orbiters</a:t>
            </a:r>
            <a:endParaRPr lang="en-US" sz="2800" spc="-1" dirty="0">
              <a:solidFill>
                <a:srgbClr val="000000"/>
              </a:solidFill>
              <a:latin typeface="Arial"/>
            </a:endParaRPr>
          </a:p>
        </p:txBody>
      </p:sp>
      <p:pic>
        <p:nvPicPr>
          <p:cNvPr id="11" name="Picture 10" descr="Diagram&#10;&#10;Description automatically generated"/>
          <p:cNvPicPr/>
          <p:nvPr/>
        </p:nvPicPr>
        <p:blipFill>
          <a:blip r:embed="rId2"/>
          <a:stretch>
            <a:fillRect/>
          </a:stretch>
        </p:blipFill>
        <p:spPr bwMode="auto">
          <a:xfrm>
            <a:off x="2866570" y="1172255"/>
            <a:ext cx="6020166" cy="4577984"/>
          </a:xfrm>
          <a:prstGeom prst="rect">
            <a:avLst/>
          </a:prstGeom>
        </p:spPr>
      </p:pic>
      <p:sp>
        <p:nvSpPr>
          <p:cNvPr id="2" name="Rectangle 1"/>
          <p:cNvSpPr/>
          <p:nvPr/>
        </p:nvSpPr>
        <p:spPr>
          <a:xfrm>
            <a:off x="889214" y="5750239"/>
            <a:ext cx="11139501" cy="646331"/>
          </a:xfrm>
          <a:prstGeom prst="rect">
            <a:avLst/>
          </a:prstGeom>
        </p:spPr>
        <p:txBody>
          <a:bodyPr wrap="square">
            <a:spAutoFit/>
          </a:bodyPr>
          <a:lstStyle/>
          <a:p>
            <a:r>
              <a:rPr lang="en-US" dirty="0">
                <a:latin typeface="+mj-lt"/>
                <a:ea typeface="Times New Roman" panose="02020603050405020304" pitchFamily="18" charset="0"/>
              </a:rPr>
              <a:t>Mean revisit time for </a:t>
            </a:r>
            <a:r>
              <a:rPr lang="en-US" dirty="0" smtClean="0">
                <a:latin typeface="+mj-lt"/>
                <a:ea typeface="Times New Roman" panose="02020603050405020304" pitchFamily="18" charset="0"/>
              </a:rPr>
              <a:t>NOAA-20/</a:t>
            </a:r>
            <a:r>
              <a:rPr lang="en-US" dirty="0" err="1" smtClean="0">
                <a:latin typeface="+mj-lt"/>
                <a:ea typeface="Times New Roman" panose="02020603050405020304" pitchFamily="18" charset="0"/>
              </a:rPr>
              <a:t>MetOp</a:t>
            </a:r>
            <a:r>
              <a:rPr lang="en-US" dirty="0" smtClean="0">
                <a:latin typeface="+mj-lt"/>
                <a:ea typeface="Times New Roman" panose="02020603050405020304" pitchFamily="18" charset="0"/>
              </a:rPr>
              <a:t>-C </a:t>
            </a:r>
            <a:r>
              <a:rPr lang="en-US" dirty="0">
                <a:latin typeface="+mj-lt"/>
                <a:ea typeface="Times New Roman" panose="02020603050405020304" pitchFamily="18" charset="0"/>
              </a:rPr>
              <a:t>polar orbiters (blue), </a:t>
            </a:r>
            <a:r>
              <a:rPr lang="en-US" dirty="0" smtClean="0">
                <a:latin typeface="+mj-lt"/>
                <a:ea typeface="Times New Roman" panose="02020603050405020304" pitchFamily="18" charset="0"/>
              </a:rPr>
              <a:t>TEMPEST </a:t>
            </a:r>
            <a:r>
              <a:rPr lang="en-US" dirty="0">
                <a:latin typeface="+mj-lt"/>
                <a:ea typeface="Times New Roman" panose="02020603050405020304" pitchFamily="18" charset="0"/>
              </a:rPr>
              <a:t>MIC (red) and TEMPEST Polar (green) constellations. On the horizontal axis labels, “m” indicates </a:t>
            </a:r>
            <a:r>
              <a:rPr lang="en-US" dirty="0" smtClean="0">
                <a:latin typeface="+mj-lt"/>
                <a:ea typeface="Times New Roman" panose="02020603050405020304" pitchFamily="18" charset="0"/>
              </a:rPr>
              <a:t>revisit </a:t>
            </a:r>
            <a:r>
              <a:rPr lang="en-US" dirty="0">
                <a:latin typeface="+mj-lt"/>
                <a:ea typeface="Times New Roman" panose="02020603050405020304" pitchFamily="18" charset="0"/>
              </a:rPr>
              <a:t>time in minutes, and “h” in hours.</a:t>
            </a:r>
            <a:endParaRPr lang="en-US" dirty="0">
              <a:latin typeface="+mj-lt"/>
            </a:endParaRPr>
          </a:p>
        </p:txBody>
      </p:sp>
    </p:spTree>
    <p:extLst>
      <p:ext uri="{BB962C8B-B14F-4D97-AF65-F5344CB8AC3E}">
        <p14:creationId xmlns:p14="http://schemas.microsoft.com/office/powerpoint/2010/main" val="116078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88847" y="58544"/>
            <a:ext cx="4378399" cy="6352673"/>
            <a:chOff x="1822143" y="335206"/>
            <a:chExt cx="4205511" cy="6101827"/>
          </a:xfrm>
        </p:grpSpPr>
        <p:pic>
          <p:nvPicPr>
            <p:cNvPr id="34" name="Picture 33"/>
            <p:cNvPicPr>
              <a:picLocks noChangeAspect="1"/>
            </p:cNvPicPr>
            <p:nvPr/>
          </p:nvPicPr>
          <p:blipFill rotWithShape="1">
            <a:blip r:embed="rId2"/>
            <a:srcRect t="4512" b="-242"/>
            <a:stretch/>
          </p:blipFill>
          <p:spPr>
            <a:xfrm>
              <a:off x="1822143" y="335206"/>
              <a:ext cx="4205511" cy="6101827"/>
            </a:xfrm>
            <a:prstGeom prst="rect">
              <a:avLst/>
            </a:prstGeom>
            <a:solidFill>
              <a:schemeClr val="tx1"/>
            </a:solidFill>
          </p:spPr>
        </p:pic>
        <p:sp>
          <p:nvSpPr>
            <p:cNvPr id="35" name="TextBox 34"/>
            <p:cNvSpPr txBox="1"/>
            <p:nvPr/>
          </p:nvSpPr>
          <p:spPr>
            <a:xfrm>
              <a:off x="2826409" y="838200"/>
              <a:ext cx="1390309" cy="354748"/>
            </a:xfrm>
            <a:prstGeom prst="rect">
              <a:avLst/>
            </a:prstGeom>
            <a:solidFill>
              <a:schemeClr val="tx1"/>
            </a:solidFill>
          </p:spPr>
          <p:txBody>
            <a:bodyPr wrap="square" rtlCol="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75 kg, 100 W,</a:t>
              </a:r>
            </a:p>
          </p:txBody>
        </p:sp>
      </p:grpSp>
      <p:grpSp>
        <p:nvGrpSpPr>
          <p:cNvPr id="4" name="Group 3"/>
          <p:cNvGrpSpPr/>
          <p:nvPr/>
        </p:nvGrpSpPr>
        <p:grpSpPr>
          <a:xfrm>
            <a:off x="6266552" y="58544"/>
            <a:ext cx="4784599" cy="6352673"/>
            <a:chOff x="6027654" y="356135"/>
            <a:chExt cx="4564146" cy="6059970"/>
          </a:xfrm>
        </p:grpSpPr>
        <p:grpSp>
          <p:nvGrpSpPr>
            <p:cNvPr id="31" name="Group 30"/>
            <p:cNvGrpSpPr/>
            <p:nvPr/>
          </p:nvGrpSpPr>
          <p:grpSpPr>
            <a:xfrm>
              <a:off x="6027654" y="356135"/>
              <a:ext cx="4564146" cy="6059970"/>
              <a:chOff x="4722923" y="577123"/>
              <a:chExt cx="4505334" cy="5981882"/>
            </a:xfrm>
          </p:grpSpPr>
          <p:pic>
            <p:nvPicPr>
              <p:cNvPr id="32" name="Picture 31"/>
              <p:cNvPicPr>
                <a:picLocks noChangeAspect="1"/>
              </p:cNvPicPr>
              <p:nvPr/>
            </p:nvPicPr>
            <p:blipFill rotWithShape="1">
              <a:blip r:embed="rId3"/>
              <a:srcRect t="5107"/>
              <a:stretch/>
            </p:blipFill>
            <p:spPr>
              <a:xfrm>
                <a:off x="4722923" y="577123"/>
                <a:ext cx="4505334" cy="5981882"/>
              </a:xfrm>
              <a:prstGeom prst="rect">
                <a:avLst/>
              </a:prstGeom>
              <a:solidFill>
                <a:schemeClr val="tx1"/>
              </a:solidFill>
            </p:spPr>
          </p:pic>
          <p:sp>
            <p:nvSpPr>
              <p:cNvPr id="33" name="TextBox 32"/>
              <p:cNvSpPr txBox="1"/>
              <p:nvPr/>
            </p:nvSpPr>
            <p:spPr>
              <a:xfrm>
                <a:off x="6069096" y="838200"/>
                <a:ext cx="1354873" cy="347775"/>
              </a:xfrm>
              <a:prstGeom prst="rect">
                <a:avLst/>
              </a:prstGeom>
              <a:solidFill>
                <a:schemeClr val="tx1"/>
              </a:solidFill>
            </p:spPr>
            <p:txBody>
              <a:bodyPr wrap="none" rtlCol="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3.8 kg, </a:t>
                </a:r>
                <a:r>
                  <a:rPr lang="en-US" dirty="0" smtClean="0">
                    <a:solidFill>
                      <a:srgbClr val="FFFFFF"/>
                    </a:solidFill>
                    <a:latin typeface="Calibri" panose="020F0502020204030204" pitchFamily="34" charset="0"/>
                    <a:cs typeface="Calibri" panose="020F0502020204030204" pitchFamily="34" charset="0"/>
                  </a:rPr>
                  <a:t>6.0 </a:t>
                </a:r>
                <a:r>
                  <a:rPr lang="en-US" dirty="0">
                    <a:solidFill>
                      <a:srgbClr val="FFFFFF"/>
                    </a:solidFill>
                    <a:latin typeface="Calibri" panose="020F0502020204030204" pitchFamily="34" charset="0"/>
                    <a:cs typeface="Calibri" panose="020F0502020204030204" pitchFamily="34" charset="0"/>
                  </a:rPr>
                  <a:t>W,</a:t>
                </a:r>
              </a:p>
            </p:txBody>
          </p:sp>
        </p:grpSp>
        <p:sp>
          <p:nvSpPr>
            <p:cNvPr id="36" name="TextBox 35"/>
            <p:cNvSpPr txBox="1"/>
            <p:nvPr/>
          </p:nvSpPr>
          <p:spPr>
            <a:xfrm>
              <a:off x="8650959" y="609600"/>
              <a:ext cx="496360" cy="352315"/>
            </a:xfrm>
            <a:prstGeom prst="rect">
              <a:avLst/>
            </a:prstGeom>
            <a:solidFill>
              <a:schemeClr val="tx1"/>
            </a:solidFill>
          </p:spPr>
          <p:txBody>
            <a:bodyPr wrap="square" rtlCol="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2694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2100942" y="11679"/>
            <a:ext cx="8556171" cy="990600"/>
          </a:xfrm>
          <a:prstGeom prst="rect">
            <a:avLst/>
          </a:prstGeom>
          <a:noFill/>
          <a:ln>
            <a:noFill/>
          </a:ln>
        </p:spPr>
        <p:txBody>
          <a:bodyPr lIns="0" tIns="0" rIns="0" bIns="0" anchor="ctr">
            <a:noAutofit/>
          </a:bodyPr>
          <a:lstStyle/>
          <a:p>
            <a:pPr algn="ctr">
              <a:lnSpc>
                <a:spcPct val="90000"/>
              </a:lnSpc>
            </a:pPr>
            <a:r>
              <a:rPr lang="en-US" sz="2500" b="1" spc="-1" dirty="0" smtClean="0">
                <a:solidFill>
                  <a:srgbClr val="000000"/>
                </a:solidFill>
                <a:latin typeface="Arial"/>
                <a:ea typeface="Noto Sans CJK SC"/>
              </a:rPr>
              <a:t>Temporal Sampling </a:t>
            </a:r>
            <a:r>
              <a:rPr lang="en-US" sz="2500" b="1" spc="-1" dirty="0">
                <a:solidFill>
                  <a:srgbClr val="000000"/>
                </a:solidFill>
                <a:latin typeface="Arial"/>
                <a:ea typeface="Noto Sans CJK SC"/>
              </a:rPr>
              <a:t>of </a:t>
            </a:r>
            <a:r>
              <a:rPr lang="en-US" sz="2500" b="1" spc="-1" dirty="0" smtClean="0">
                <a:solidFill>
                  <a:srgbClr val="000000"/>
                </a:solidFill>
                <a:latin typeface="Arial"/>
                <a:ea typeface="Noto Sans CJK SC"/>
              </a:rPr>
              <a:t>Water Vapor Mixing Ratio</a:t>
            </a:r>
            <a:endParaRPr lang="en-US" sz="2500" spc="-1" dirty="0">
              <a:solidFill>
                <a:srgbClr val="000000"/>
              </a:solidFill>
              <a:latin typeface="Arial"/>
            </a:endParaRPr>
          </a:p>
        </p:txBody>
      </p:sp>
      <p:pic>
        <p:nvPicPr>
          <p:cNvPr id="2" name="Picture 1"/>
          <p:cNvPicPr>
            <a:picLocks noChangeAspect="1"/>
          </p:cNvPicPr>
          <p:nvPr/>
        </p:nvPicPr>
        <p:blipFill>
          <a:blip r:embed="rId2"/>
          <a:stretch>
            <a:fillRect/>
          </a:stretch>
        </p:blipFill>
        <p:spPr>
          <a:xfrm>
            <a:off x="1807029" y="1142998"/>
            <a:ext cx="8642354" cy="4839957"/>
          </a:xfrm>
          <a:prstGeom prst="rect">
            <a:avLst/>
          </a:prstGeom>
        </p:spPr>
      </p:pic>
      <p:sp>
        <p:nvSpPr>
          <p:cNvPr id="3" name="Rectangle 2"/>
          <p:cNvSpPr/>
          <p:nvPr/>
        </p:nvSpPr>
        <p:spPr>
          <a:xfrm>
            <a:off x="859971" y="5869634"/>
            <a:ext cx="10820400" cy="584775"/>
          </a:xfrm>
          <a:prstGeom prst="rect">
            <a:avLst/>
          </a:prstGeom>
        </p:spPr>
        <p:txBody>
          <a:bodyPr wrap="square">
            <a:spAutoFit/>
          </a:bodyPr>
          <a:lstStyle/>
          <a:p>
            <a:r>
              <a:rPr lang="en-US" sz="1600" dirty="0" smtClean="0">
                <a:ea typeface="Times New Roman" panose="02020603050405020304" pitchFamily="18" charset="0"/>
              </a:rPr>
              <a:t>Top: Temporal </a:t>
            </a:r>
            <a:r>
              <a:rPr lang="en-US" sz="1600" dirty="0">
                <a:ea typeface="Times New Roman" panose="02020603050405020304" pitchFamily="18" charset="0"/>
              </a:rPr>
              <a:t>sampling of water vapor mixing ratio at 700 </a:t>
            </a:r>
            <a:r>
              <a:rPr lang="en-US" sz="1600" dirty="0" err="1">
                <a:ea typeface="Times New Roman" panose="02020603050405020304" pitchFamily="18" charset="0"/>
              </a:rPr>
              <a:t>mb</a:t>
            </a:r>
            <a:r>
              <a:rPr lang="en-US" sz="1600" dirty="0">
                <a:ea typeface="Times New Roman" panose="02020603050405020304" pitchFamily="18" charset="0"/>
              </a:rPr>
              <a:t> pressure altitude at Corpus Christi, TX. </a:t>
            </a:r>
            <a:endParaRPr lang="en-US" sz="1600" dirty="0" smtClean="0">
              <a:ea typeface="Times New Roman" panose="02020603050405020304" pitchFamily="18" charset="0"/>
            </a:endParaRPr>
          </a:p>
          <a:p>
            <a:r>
              <a:rPr lang="en-US" sz="1600" dirty="0" smtClean="0">
                <a:ea typeface="Times New Roman" panose="02020603050405020304" pitchFamily="18" charset="0"/>
              </a:rPr>
              <a:t>Bottom: Corresponding </a:t>
            </a:r>
            <a:r>
              <a:rPr lang="en-US" sz="1600" dirty="0">
                <a:ea typeface="Times New Roman" panose="02020603050405020304" pitchFamily="18" charset="0"/>
              </a:rPr>
              <a:t>temporal representativeness error for the three constellation configurations studied.</a:t>
            </a:r>
            <a:endParaRPr lang="en-US" sz="1600" dirty="0"/>
          </a:p>
        </p:txBody>
      </p:sp>
    </p:spTree>
    <p:extLst>
      <p:ext uri="{BB962C8B-B14F-4D97-AF65-F5344CB8AC3E}">
        <p14:creationId xmlns:p14="http://schemas.microsoft.com/office/powerpoint/2010/main" val="4050148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07029" y="1142997"/>
            <a:ext cx="8642354" cy="4813801"/>
          </a:xfrm>
          <a:prstGeom prst="rect">
            <a:avLst/>
          </a:prstGeom>
        </p:spPr>
      </p:pic>
      <p:sp>
        <p:nvSpPr>
          <p:cNvPr id="4" name="TextShape 1"/>
          <p:cNvSpPr txBox="1"/>
          <p:nvPr/>
        </p:nvSpPr>
        <p:spPr>
          <a:xfrm>
            <a:off x="2100942" y="11679"/>
            <a:ext cx="8556171" cy="990600"/>
          </a:xfrm>
          <a:prstGeom prst="rect">
            <a:avLst/>
          </a:prstGeom>
          <a:noFill/>
          <a:ln>
            <a:noFill/>
          </a:ln>
        </p:spPr>
        <p:txBody>
          <a:bodyPr lIns="0" tIns="0" rIns="0" bIns="0" anchor="ctr">
            <a:noAutofit/>
          </a:bodyPr>
          <a:lstStyle/>
          <a:p>
            <a:pPr algn="ctr">
              <a:lnSpc>
                <a:spcPct val="90000"/>
              </a:lnSpc>
            </a:pPr>
            <a:r>
              <a:rPr lang="en-US" sz="2500" b="1" spc="-1" dirty="0" smtClean="0">
                <a:solidFill>
                  <a:srgbClr val="000000"/>
                </a:solidFill>
                <a:latin typeface="Arial"/>
                <a:ea typeface="Noto Sans CJK SC"/>
              </a:rPr>
              <a:t>Temporal Sampling </a:t>
            </a:r>
            <a:r>
              <a:rPr lang="en-US" sz="2500" b="1" spc="-1" dirty="0">
                <a:solidFill>
                  <a:srgbClr val="000000"/>
                </a:solidFill>
                <a:latin typeface="Arial"/>
                <a:ea typeface="Noto Sans CJK SC"/>
              </a:rPr>
              <a:t>of </a:t>
            </a:r>
            <a:r>
              <a:rPr lang="en-US" sz="2500" b="1" spc="-1" dirty="0" smtClean="0">
                <a:solidFill>
                  <a:srgbClr val="000000"/>
                </a:solidFill>
                <a:latin typeface="Arial"/>
                <a:ea typeface="Noto Sans CJK SC"/>
              </a:rPr>
              <a:t>Atmospheric Temperature</a:t>
            </a:r>
            <a:endParaRPr lang="en-US" sz="2500" spc="-1" dirty="0">
              <a:solidFill>
                <a:srgbClr val="000000"/>
              </a:solidFill>
              <a:latin typeface="Arial"/>
            </a:endParaRPr>
          </a:p>
        </p:txBody>
      </p:sp>
      <p:sp>
        <p:nvSpPr>
          <p:cNvPr id="3" name="Rectangle 2"/>
          <p:cNvSpPr/>
          <p:nvPr/>
        </p:nvSpPr>
        <p:spPr>
          <a:xfrm>
            <a:off x="859971" y="5869634"/>
            <a:ext cx="10820400" cy="584775"/>
          </a:xfrm>
          <a:prstGeom prst="rect">
            <a:avLst/>
          </a:prstGeom>
        </p:spPr>
        <p:txBody>
          <a:bodyPr wrap="square">
            <a:spAutoFit/>
          </a:bodyPr>
          <a:lstStyle/>
          <a:p>
            <a:r>
              <a:rPr lang="en-US" sz="1600" dirty="0" smtClean="0">
                <a:ea typeface="Times New Roman" panose="02020603050405020304" pitchFamily="18" charset="0"/>
              </a:rPr>
              <a:t>Top: Temporal </a:t>
            </a:r>
            <a:r>
              <a:rPr lang="en-US" sz="1600" dirty="0">
                <a:ea typeface="Times New Roman" panose="02020603050405020304" pitchFamily="18" charset="0"/>
              </a:rPr>
              <a:t>sampling of </a:t>
            </a:r>
            <a:r>
              <a:rPr lang="en-US" sz="1600" dirty="0" smtClean="0">
                <a:ea typeface="Times New Roman" panose="02020603050405020304" pitchFamily="18" charset="0"/>
              </a:rPr>
              <a:t>atmospheric temperature at </a:t>
            </a:r>
            <a:r>
              <a:rPr lang="en-US" sz="1600" dirty="0">
                <a:ea typeface="Times New Roman" panose="02020603050405020304" pitchFamily="18" charset="0"/>
              </a:rPr>
              <a:t>700 </a:t>
            </a:r>
            <a:r>
              <a:rPr lang="en-US" sz="1600" dirty="0" err="1">
                <a:ea typeface="Times New Roman" panose="02020603050405020304" pitchFamily="18" charset="0"/>
              </a:rPr>
              <a:t>mb</a:t>
            </a:r>
            <a:r>
              <a:rPr lang="en-US" sz="1600" dirty="0">
                <a:ea typeface="Times New Roman" panose="02020603050405020304" pitchFamily="18" charset="0"/>
              </a:rPr>
              <a:t> pressure altitude at Corpus Christi, TX. </a:t>
            </a:r>
            <a:endParaRPr lang="en-US" sz="1600" dirty="0" smtClean="0">
              <a:ea typeface="Times New Roman" panose="02020603050405020304" pitchFamily="18" charset="0"/>
            </a:endParaRPr>
          </a:p>
          <a:p>
            <a:r>
              <a:rPr lang="en-US" sz="1600" dirty="0" smtClean="0">
                <a:ea typeface="Times New Roman" panose="02020603050405020304" pitchFamily="18" charset="0"/>
              </a:rPr>
              <a:t>Bottom: Corresponding </a:t>
            </a:r>
            <a:r>
              <a:rPr lang="en-US" sz="1600" dirty="0">
                <a:ea typeface="Times New Roman" panose="02020603050405020304" pitchFamily="18" charset="0"/>
              </a:rPr>
              <a:t>temporal representativeness error for the three constellation configurations studied.</a:t>
            </a:r>
            <a:endParaRPr lang="en-US" sz="1600" dirty="0"/>
          </a:p>
        </p:txBody>
      </p:sp>
    </p:spTree>
    <p:extLst>
      <p:ext uri="{BB962C8B-B14F-4D97-AF65-F5344CB8AC3E}">
        <p14:creationId xmlns:p14="http://schemas.microsoft.com/office/powerpoint/2010/main" val="2262140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3793"/>
            <a:ext cx="8229600" cy="1024393"/>
          </a:xfrm>
        </p:spPr>
        <p:txBody>
          <a:bodyPr anchor="ctr"/>
          <a:lstStyle/>
          <a:p>
            <a:r>
              <a:rPr lang="en-US" sz="3200" b="1" dirty="0"/>
              <a:t>Conclusions</a:t>
            </a:r>
          </a:p>
        </p:txBody>
      </p:sp>
      <p:sp>
        <p:nvSpPr>
          <p:cNvPr id="3" name="TextBox 2"/>
          <p:cNvSpPr txBox="1"/>
          <p:nvPr/>
        </p:nvSpPr>
        <p:spPr>
          <a:xfrm>
            <a:off x="783771" y="1148745"/>
            <a:ext cx="10700658" cy="570925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100" dirty="0">
                <a:solidFill>
                  <a:srgbClr val="0233BE"/>
                </a:solidFill>
                <a:latin typeface="Arial" panose="020B0604020202020204" pitchFamily="34" charset="0"/>
                <a:cs typeface="Arial" panose="020B0604020202020204" pitchFamily="34" charset="0"/>
              </a:rPr>
              <a:t>TEMPEST-D CubeSat Microwave Sounder has successfully demonstrated global </a:t>
            </a:r>
            <a:r>
              <a:rPr lang="en-US" sz="2100" dirty="0" smtClean="0">
                <a:solidFill>
                  <a:srgbClr val="0233BE"/>
                </a:solidFill>
                <a:latin typeface="Arial" panose="020B0604020202020204" pitchFamily="34" charset="0"/>
                <a:cs typeface="Arial" panose="020B0604020202020204" pitchFamily="34" charset="0"/>
              </a:rPr>
              <a:t>microwave sounding measurements over its nearly 3-year mission</a:t>
            </a:r>
            <a:endParaRPr lang="en-US" sz="2100" dirty="0">
              <a:solidFill>
                <a:srgbClr val="0233B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2100" dirty="0">
                <a:latin typeface="Arial" panose="020B0604020202020204" pitchFamily="34" charset="0"/>
                <a:cs typeface="Arial" panose="020B0604020202020204" pitchFamily="34" charset="0"/>
              </a:rPr>
              <a:t>Q</a:t>
            </a:r>
            <a:r>
              <a:rPr lang="en-US" sz="2100" dirty="0" smtClean="0">
                <a:latin typeface="Arial" panose="020B0604020202020204" pitchFamily="34" charset="0"/>
                <a:cs typeface="Arial" panose="020B0604020202020204" pitchFamily="34" charset="0"/>
              </a:rPr>
              <a:t>uantitative </a:t>
            </a:r>
            <a:r>
              <a:rPr lang="en-US" sz="2100" dirty="0">
                <a:latin typeface="Arial" panose="020B0604020202020204" pitchFamily="34" charset="0"/>
                <a:cs typeface="Arial" panose="020B0604020202020204" pitchFamily="34" charset="0"/>
              </a:rPr>
              <a:t>comparisons with GPM/GMI and MHS sensors on NOAA and </a:t>
            </a:r>
            <a:r>
              <a:rPr lang="en-US" sz="2100" dirty="0" err="1">
                <a:latin typeface="Arial" panose="020B0604020202020204" pitchFamily="34" charset="0"/>
                <a:cs typeface="Arial" panose="020B0604020202020204" pitchFamily="34" charset="0"/>
              </a:rPr>
              <a:t>MetOp</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satellites have </a:t>
            </a:r>
            <a:r>
              <a:rPr lang="en-US" sz="2100" dirty="0">
                <a:latin typeface="Arial" panose="020B0604020202020204" pitchFamily="34" charset="0"/>
                <a:cs typeface="Arial" panose="020B0604020202020204" pitchFamily="34" charset="0"/>
              </a:rPr>
              <a:t>demonstrated that </a:t>
            </a:r>
            <a:r>
              <a:rPr lang="en-US" sz="2100" b="1" dirty="0">
                <a:latin typeface="Arial" panose="020B0604020202020204" pitchFamily="34" charset="0"/>
                <a:cs typeface="Arial" panose="020B0604020202020204" pitchFamily="34" charset="0"/>
              </a:rPr>
              <a:t>TEMPEST-D accuracy and precision are comparable to those of much larger operational satellites</a:t>
            </a:r>
            <a:r>
              <a:rPr lang="en-US" sz="2100" dirty="0">
                <a:latin typeface="Arial" panose="020B0604020202020204" pitchFamily="34" charset="0"/>
                <a:cs typeface="Arial" panose="020B0604020202020204" pitchFamily="34" charset="0"/>
              </a:rPr>
              <a:t>.</a:t>
            </a:r>
          </a:p>
          <a:p>
            <a:pPr marL="285750" indent="-285750">
              <a:spcAft>
                <a:spcPts val="1200"/>
              </a:spcAft>
              <a:buFont typeface="Arial" panose="020B0604020202020204" pitchFamily="34" charset="0"/>
              <a:buChar char="•"/>
            </a:pPr>
            <a:r>
              <a:rPr lang="en-US" sz="2100" dirty="0">
                <a:solidFill>
                  <a:srgbClr val="0233BE"/>
                </a:solidFill>
                <a:latin typeface="Arial" panose="020B0604020202020204" pitchFamily="34" charset="0"/>
                <a:cs typeface="Arial" panose="020B0604020202020204" pitchFamily="34" charset="0"/>
              </a:rPr>
              <a:t>TEMPEST-D radiometers are </a:t>
            </a:r>
            <a:r>
              <a:rPr lang="en-US" sz="2100" b="1" dirty="0">
                <a:solidFill>
                  <a:srgbClr val="0233BE"/>
                </a:solidFill>
                <a:latin typeface="Arial" panose="020B0604020202020204" pitchFamily="34" charset="0"/>
                <a:cs typeface="Arial" panose="020B0604020202020204" pitchFamily="34" charset="0"/>
              </a:rPr>
              <a:t>highly stable over </a:t>
            </a:r>
            <a:r>
              <a:rPr lang="en-US" sz="2100" b="1" dirty="0" smtClean="0">
                <a:solidFill>
                  <a:srgbClr val="0233BE"/>
                </a:solidFill>
                <a:latin typeface="Arial" panose="020B0604020202020204" pitchFamily="34" charset="0"/>
                <a:cs typeface="Arial" panose="020B0604020202020204" pitchFamily="34" charset="0"/>
              </a:rPr>
              <a:t>a nearly 3-year mission</a:t>
            </a:r>
            <a:r>
              <a:rPr lang="en-US" sz="2100" dirty="0" smtClean="0">
                <a:solidFill>
                  <a:srgbClr val="0233BE"/>
                </a:solidFill>
                <a:latin typeface="Arial" panose="020B0604020202020204" pitchFamily="34" charset="0"/>
                <a:cs typeface="Arial" panose="020B0604020202020204" pitchFamily="34" charset="0"/>
              </a:rPr>
              <a:t>, </a:t>
            </a:r>
            <a:r>
              <a:rPr lang="en-US" sz="2100" dirty="0">
                <a:solidFill>
                  <a:srgbClr val="0233BE"/>
                </a:solidFill>
                <a:latin typeface="Arial" panose="020B0604020202020204" pitchFamily="34" charset="0"/>
                <a:cs typeface="Arial" panose="020B0604020202020204" pitchFamily="34" charset="0"/>
              </a:rPr>
              <a:t>and there is no evidence of calibration errors with on-orbit instrument temperature.</a:t>
            </a:r>
          </a:p>
          <a:p>
            <a:pPr marL="285750" indent="-285750">
              <a:spcAft>
                <a:spcPts val="1200"/>
              </a:spcAft>
              <a:buFont typeface="Arial" panose="020B0604020202020204" pitchFamily="34" charset="0"/>
              <a:buChar char="•"/>
            </a:pPr>
            <a:r>
              <a:rPr lang="en-US" sz="2100" dirty="0">
                <a:latin typeface="Arial" panose="020B0604020202020204" pitchFamily="34" charset="0"/>
                <a:cs typeface="Arial" panose="020B0604020202020204" pitchFamily="34" charset="0"/>
              </a:rPr>
              <a:t>Validation and trending results show that TEMPEST-D is a </a:t>
            </a:r>
            <a:r>
              <a:rPr lang="en-US" sz="2100" b="1" dirty="0" smtClean="0">
                <a:latin typeface="Arial" panose="020B0604020202020204" pitchFamily="34" charset="0"/>
                <a:cs typeface="Arial" panose="020B0604020202020204" pitchFamily="34" charset="0"/>
              </a:rPr>
              <a:t>well-calibrated </a:t>
            </a:r>
            <a:r>
              <a:rPr lang="en-US" sz="2100" b="1" dirty="0">
                <a:latin typeface="Arial" panose="020B0604020202020204" pitchFamily="34" charset="0"/>
                <a:cs typeface="Arial" panose="020B0604020202020204" pitchFamily="34" charset="0"/>
              </a:rPr>
              <a:t>and highly stable radiometer with very low noise, </a:t>
            </a:r>
            <a:r>
              <a:rPr lang="en-US" sz="2100" b="1" dirty="0" smtClean="0">
                <a:latin typeface="Arial" panose="020B0604020202020204" pitchFamily="34" charset="0"/>
                <a:cs typeface="Arial" panose="020B0604020202020204" pitchFamily="34" charset="0"/>
              </a:rPr>
              <a:t>equivalent to </a:t>
            </a:r>
            <a:r>
              <a:rPr lang="en-US" sz="2100" b="1" dirty="0">
                <a:latin typeface="Arial" panose="020B0604020202020204" pitchFamily="34" charset="0"/>
                <a:cs typeface="Arial" panose="020B0604020202020204" pitchFamily="34" charset="0"/>
              </a:rPr>
              <a:t>that of much larger operational instruments.</a:t>
            </a:r>
          </a:p>
          <a:p>
            <a:pPr marL="285750" indent="-285750">
              <a:spcAft>
                <a:spcPts val="1200"/>
              </a:spcAft>
              <a:buFont typeface="Arial" panose="020B0604020202020204" pitchFamily="34" charset="0"/>
              <a:buChar char="•"/>
            </a:pPr>
            <a:r>
              <a:rPr lang="en-US" sz="2100" dirty="0" smtClean="0">
                <a:solidFill>
                  <a:srgbClr val="0233BE"/>
                </a:solidFill>
                <a:latin typeface="Arial" panose="020B0604020202020204" pitchFamily="34" charset="0"/>
                <a:cs typeface="Arial" panose="020B0604020202020204" pitchFamily="34" charset="0"/>
              </a:rPr>
              <a:t>Deployment </a:t>
            </a:r>
            <a:r>
              <a:rPr lang="en-US" sz="2100" dirty="0">
                <a:solidFill>
                  <a:srgbClr val="0233BE"/>
                </a:solidFill>
                <a:latin typeface="Arial" panose="020B0604020202020204" pitchFamily="34" charset="0"/>
                <a:cs typeface="Arial" panose="020B0604020202020204" pitchFamily="34" charset="0"/>
              </a:rPr>
              <a:t>of a TEMPEST-based </a:t>
            </a:r>
            <a:r>
              <a:rPr lang="en-US" sz="2100" dirty="0" smtClean="0">
                <a:solidFill>
                  <a:srgbClr val="0233BE"/>
                </a:solidFill>
                <a:latin typeface="Arial" panose="020B0604020202020204" pitchFamily="34" charset="0"/>
                <a:cs typeface="Arial" panose="020B0604020202020204" pitchFamily="34" charset="0"/>
              </a:rPr>
              <a:t>60-satellite </a:t>
            </a:r>
            <a:r>
              <a:rPr lang="en-US" sz="2100" dirty="0">
                <a:solidFill>
                  <a:srgbClr val="0233BE"/>
                </a:solidFill>
                <a:latin typeface="Arial" panose="020B0604020202020204" pitchFamily="34" charset="0"/>
                <a:cs typeface="Arial" panose="020B0604020202020204" pitchFamily="34" charset="0"/>
              </a:rPr>
              <a:t>constellation to </a:t>
            </a:r>
            <a:r>
              <a:rPr lang="en-US" sz="2100" dirty="0" smtClean="0">
                <a:solidFill>
                  <a:srgbClr val="0233BE"/>
                </a:solidFill>
                <a:latin typeface="Arial" panose="020B0604020202020204" pitchFamily="34" charset="0"/>
                <a:cs typeface="Arial" panose="020B0604020202020204" pitchFamily="34" charset="0"/>
              </a:rPr>
              <a:t>supplement polar-orbiting </a:t>
            </a:r>
            <a:r>
              <a:rPr lang="en-US" sz="2100" dirty="0">
                <a:solidFill>
                  <a:srgbClr val="0233BE"/>
                </a:solidFill>
                <a:latin typeface="Arial" panose="020B0604020202020204" pitchFamily="34" charset="0"/>
                <a:cs typeface="Arial" panose="020B0604020202020204" pitchFamily="34" charset="0"/>
              </a:rPr>
              <a:t>satellites could </a:t>
            </a:r>
            <a:r>
              <a:rPr lang="en-US" sz="2100" b="1" dirty="0">
                <a:solidFill>
                  <a:srgbClr val="0233BE"/>
                </a:solidFill>
                <a:latin typeface="Arial" panose="020B0604020202020204" pitchFamily="34" charset="0"/>
                <a:cs typeface="Arial" panose="020B0604020202020204" pitchFamily="34" charset="0"/>
              </a:rPr>
              <a:t>improve revisit time of moisture and temperature sounding of NOAA and </a:t>
            </a:r>
            <a:r>
              <a:rPr lang="en-US" sz="2100" b="1" dirty="0" err="1">
                <a:solidFill>
                  <a:srgbClr val="0233BE"/>
                </a:solidFill>
                <a:latin typeface="Arial" panose="020B0604020202020204" pitchFamily="34" charset="0"/>
                <a:cs typeface="Arial" panose="020B0604020202020204" pitchFamily="34" charset="0"/>
              </a:rPr>
              <a:t>MetOp</a:t>
            </a:r>
            <a:r>
              <a:rPr lang="en-US" sz="2100" b="1" dirty="0">
                <a:solidFill>
                  <a:srgbClr val="0233BE"/>
                </a:solidFill>
                <a:latin typeface="Arial" panose="020B0604020202020204" pitchFamily="34" charset="0"/>
                <a:cs typeface="Arial" panose="020B0604020202020204" pitchFamily="34" charset="0"/>
              </a:rPr>
              <a:t> satellites from </a:t>
            </a:r>
            <a:r>
              <a:rPr lang="en-US" sz="2100" b="1" dirty="0" smtClean="0">
                <a:solidFill>
                  <a:srgbClr val="0233BE"/>
                </a:solidFill>
                <a:latin typeface="Arial" panose="020B0604020202020204" pitchFamily="34" charset="0"/>
                <a:cs typeface="Arial" panose="020B0604020202020204" pitchFamily="34" charset="0"/>
              </a:rPr>
              <a:t>~4-6 </a:t>
            </a:r>
            <a:r>
              <a:rPr lang="en-US" sz="2100" b="1" dirty="0">
                <a:solidFill>
                  <a:srgbClr val="0233BE"/>
                </a:solidFill>
                <a:latin typeface="Arial" panose="020B0604020202020204" pitchFamily="34" charset="0"/>
                <a:cs typeface="Arial" panose="020B0604020202020204" pitchFamily="34" charset="0"/>
              </a:rPr>
              <a:t>hours to </a:t>
            </a:r>
            <a:r>
              <a:rPr lang="en-US" sz="2100" b="1" dirty="0" smtClean="0">
                <a:solidFill>
                  <a:srgbClr val="0233BE"/>
                </a:solidFill>
                <a:latin typeface="Arial" panose="020B0604020202020204" pitchFamily="34" charset="0"/>
                <a:cs typeface="Arial" panose="020B0604020202020204" pitchFamily="34" charset="0"/>
              </a:rPr>
              <a:t>~</a:t>
            </a:r>
            <a:r>
              <a:rPr lang="en-US" sz="2100" b="1" dirty="0" smtClean="0">
                <a:solidFill>
                  <a:srgbClr val="0233BE"/>
                </a:solidFill>
                <a:latin typeface="Arial" panose="020B0604020202020204" pitchFamily="34" charset="0"/>
                <a:cs typeface="Arial" panose="020B0604020202020204" pitchFamily="34" charset="0"/>
              </a:rPr>
              <a:t>10-20 minutes </a:t>
            </a:r>
            <a:r>
              <a:rPr lang="en-US" sz="2100" dirty="0" smtClean="0">
                <a:solidFill>
                  <a:srgbClr val="0233BE"/>
                </a:solidFill>
                <a:latin typeface="Arial" panose="020B0604020202020204" pitchFamily="34" charset="0"/>
                <a:cs typeface="Arial" panose="020B0604020202020204" pitchFamily="34" charset="0"/>
              </a:rPr>
              <a:t>at latitudes below ~60º</a:t>
            </a:r>
            <a:r>
              <a:rPr lang="en-US" sz="2100" dirty="0" smtClean="0">
                <a:solidFill>
                  <a:srgbClr val="0233BE"/>
                </a:solidFill>
                <a:latin typeface="Arial" panose="020B0604020202020204" pitchFamily="34" charset="0"/>
                <a:cs typeface="Arial" panose="020B0604020202020204" pitchFamily="34" charset="0"/>
              </a:rPr>
              <a:t>.</a:t>
            </a:r>
            <a:endParaRPr lang="en-US" sz="2100" dirty="0">
              <a:solidFill>
                <a:srgbClr val="0233B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034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525" y="3338234"/>
            <a:ext cx="4029075" cy="3084404"/>
          </a:xfrm>
          <a:prstGeom prst="rect">
            <a:avLst/>
          </a:prstGeom>
        </p:spPr>
      </p:pic>
      <p:sp>
        <p:nvSpPr>
          <p:cNvPr id="3" name="Title 1"/>
          <p:cNvSpPr txBox="1">
            <a:spLocks/>
          </p:cNvSpPr>
          <p:nvPr/>
        </p:nvSpPr>
        <p:spPr>
          <a:xfrm>
            <a:off x="1941815" y="0"/>
            <a:ext cx="9102903" cy="990600"/>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2800" b="1" kern="0" dirty="0" smtClean="0">
                <a:solidFill>
                  <a:schemeClr val="tx1"/>
                </a:solidFill>
                <a:ea typeface="ＭＳ Ｐゴシック" pitchFamily="34" charset="-128"/>
              </a:rPr>
              <a:t>Temporal Experiment for Storms and </a:t>
            </a:r>
          </a:p>
          <a:p>
            <a:r>
              <a:rPr lang="en-US" sz="2800" b="1" kern="0" dirty="0" smtClean="0">
                <a:solidFill>
                  <a:schemeClr val="tx1"/>
                </a:solidFill>
                <a:ea typeface="ＭＳ Ｐゴシック" pitchFamily="34" charset="-128"/>
              </a:rPr>
              <a:t>Tropical Systems (TEMPEST)</a:t>
            </a:r>
            <a:endParaRPr lang="en-US" sz="2800" b="1" kern="0" dirty="0">
              <a:solidFill>
                <a:schemeClr val="tx1"/>
              </a:solidFill>
            </a:endParaRPr>
          </a:p>
        </p:txBody>
      </p:sp>
      <p:grpSp>
        <p:nvGrpSpPr>
          <p:cNvPr id="8" name="Group 7"/>
          <p:cNvGrpSpPr/>
          <p:nvPr/>
        </p:nvGrpSpPr>
        <p:grpSpPr>
          <a:xfrm>
            <a:off x="667175" y="1118244"/>
            <a:ext cx="10828215" cy="5446780"/>
            <a:chOff x="952925" y="1042044"/>
            <a:chExt cx="10828215" cy="5446780"/>
          </a:xfrm>
        </p:grpSpPr>
        <p:sp>
          <p:nvSpPr>
            <p:cNvPr id="4" name="Rectangle 15"/>
            <p:cNvSpPr>
              <a:spLocks noChangeArrowheads="1"/>
            </p:cNvSpPr>
            <p:nvPr/>
          </p:nvSpPr>
          <p:spPr bwMode="auto">
            <a:xfrm>
              <a:off x="954210" y="1042044"/>
              <a:ext cx="10826930"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eaLnBrk="0" hangingPunct="0">
                <a:spcBef>
                  <a:spcPts val="0"/>
                </a:spcBef>
                <a:spcAft>
                  <a:spcPts val="900"/>
                </a:spcAft>
                <a:buFontTx/>
                <a:buChar char="•"/>
              </a:pPr>
              <a:r>
                <a:rPr lang="en-US" dirty="0"/>
                <a:t>TEMPEST addresses 2017 National Academies Earth Science Decadal </a:t>
              </a:r>
              <a:r>
                <a:rPr lang="en-US" dirty="0" smtClean="0"/>
                <a:t>Survey:                             </a:t>
              </a:r>
              <a:r>
                <a:rPr lang="en-US" i="1" dirty="0" smtClean="0">
                  <a:solidFill>
                    <a:srgbClr val="0070C0"/>
                  </a:solidFill>
                </a:rPr>
                <a:t>Why </a:t>
              </a:r>
              <a:r>
                <a:rPr lang="en-US" i="1" dirty="0">
                  <a:solidFill>
                    <a:srgbClr val="0070C0"/>
                  </a:solidFill>
                </a:rPr>
                <a:t>do </a:t>
              </a:r>
              <a:r>
                <a:rPr lang="en-US" i="1" dirty="0" smtClean="0">
                  <a:solidFill>
                    <a:srgbClr val="0070C0"/>
                  </a:solidFill>
                </a:rPr>
                <a:t>convective storms</a:t>
              </a:r>
              <a:r>
                <a:rPr lang="en-US" i="1" dirty="0">
                  <a:solidFill>
                    <a:srgbClr val="0070C0"/>
                  </a:solidFill>
                </a:rPr>
                <a:t>, heavy precipitation, </a:t>
              </a:r>
              <a:r>
                <a:rPr lang="en-US" i="1" dirty="0" smtClean="0">
                  <a:solidFill>
                    <a:srgbClr val="0070C0"/>
                  </a:solidFill>
                </a:rPr>
                <a:t>and clouds </a:t>
              </a:r>
              <a:r>
                <a:rPr lang="en-US" i="1" dirty="0">
                  <a:solidFill>
                    <a:srgbClr val="0070C0"/>
                  </a:solidFill>
                </a:rPr>
                <a:t>occur exactly when and </a:t>
              </a:r>
              <a:r>
                <a:rPr lang="en-US" i="1" dirty="0" smtClean="0">
                  <a:solidFill>
                    <a:srgbClr val="0070C0"/>
                  </a:solidFill>
                </a:rPr>
                <a:t>where they </a:t>
              </a:r>
              <a:r>
                <a:rPr lang="en-US" i="1" dirty="0">
                  <a:solidFill>
                    <a:srgbClr val="0070C0"/>
                  </a:solidFill>
                </a:rPr>
                <a:t>do</a:t>
              </a:r>
              <a:r>
                <a:rPr lang="en-US" i="1" dirty="0" smtClean="0">
                  <a:solidFill>
                    <a:srgbClr val="0070C0"/>
                  </a:solidFill>
                </a:rPr>
                <a:t>? </a:t>
              </a:r>
              <a:r>
                <a:rPr lang="en-US" dirty="0" smtClean="0"/>
                <a:t>(Most Important Science Question W-4)</a:t>
              </a:r>
              <a:endParaRPr lang="en-US" i="1" dirty="0" smtClean="0">
                <a:solidFill>
                  <a:srgbClr val="0070C0"/>
                </a:solidFill>
              </a:endParaRPr>
            </a:p>
            <a:p>
              <a:pPr marL="342900" indent="-342900" eaLnBrk="0" hangingPunct="0">
                <a:spcBef>
                  <a:spcPts val="0"/>
                </a:spcBef>
                <a:spcAft>
                  <a:spcPts val="900"/>
                </a:spcAft>
                <a:buFontTx/>
                <a:buChar char="•"/>
              </a:pPr>
              <a:r>
                <a:rPr lang="en-US" dirty="0" smtClean="0"/>
                <a:t>Proposed to NASA Earth Venture Instrument-2 in </a:t>
              </a:r>
              <a:r>
                <a:rPr lang="en-US" dirty="0"/>
                <a:t>2013 as a constellation of 5 identical 6U CubeSats to </a:t>
              </a:r>
              <a:r>
                <a:rPr lang="en-US" dirty="0" smtClean="0"/>
                <a:t>provide </a:t>
              </a:r>
              <a:r>
                <a:rPr lang="en-US" i="1" dirty="0" smtClean="0"/>
                <a:t>temporally-resolved observations of rapidly-evolving storms</a:t>
              </a:r>
              <a:r>
                <a:rPr lang="en-US" dirty="0" smtClean="0"/>
                <a:t> every ~5 minutes</a:t>
              </a:r>
            </a:p>
            <a:p>
              <a:pPr marL="342900" indent="-342900" eaLnBrk="0" hangingPunct="0">
                <a:spcBef>
                  <a:spcPts val="0"/>
                </a:spcBef>
                <a:spcAft>
                  <a:spcPts val="900"/>
                </a:spcAft>
                <a:buFontTx/>
                <a:buChar char="•"/>
              </a:pPr>
              <a:r>
                <a:rPr lang="en-US" dirty="0" smtClean="0">
                  <a:solidFill>
                    <a:srgbClr val="0070C0"/>
                  </a:solidFill>
                </a:rPr>
                <a:t>Selected as NASA </a:t>
              </a:r>
              <a:r>
                <a:rPr lang="en-US" dirty="0">
                  <a:solidFill>
                    <a:srgbClr val="0070C0"/>
                  </a:solidFill>
                </a:rPr>
                <a:t>Earth Venture </a:t>
              </a:r>
              <a:r>
                <a:rPr lang="en-US" dirty="0" smtClean="0">
                  <a:solidFill>
                    <a:srgbClr val="0070C0"/>
                  </a:solidFill>
                </a:rPr>
                <a:t>Technology Demonstration mission to deploy a </a:t>
              </a:r>
              <a:r>
                <a:rPr lang="en-US" dirty="0">
                  <a:solidFill>
                    <a:srgbClr val="0070C0"/>
                  </a:solidFill>
                </a:rPr>
                <a:t>single 6U CubeSat with multi-channel millimeter-wave </a:t>
              </a:r>
              <a:r>
                <a:rPr lang="en-US" dirty="0" smtClean="0">
                  <a:solidFill>
                    <a:srgbClr val="0070C0"/>
                  </a:solidFill>
                </a:rPr>
                <a:t>radiometer; started in August 2015.</a:t>
              </a:r>
            </a:p>
            <a:p>
              <a:pPr marL="342900" indent="-342900" eaLnBrk="0" hangingPunct="0">
                <a:spcBef>
                  <a:spcPts val="0"/>
                </a:spcBef>
                <a:spcAft>
                  <a:spcPts val="900"/>
                </a:spcAft>
                <a:buFontTx/>
                <a:buChar char="•"/>
              </a:pPr>
              <a:endParaRPr lang="en-US" dirty="0" smtClean="0"/>
            </a:p>
            <a:p>
              <a:pPr marL="342900" indent="-342900" eaLnBrk="0" hangingPunct="0">
                <a:spcBef>
                  <a:spcPts val="0"/>
                </a:spcBef>
                <a:spcAft>
                  <a:spcPts val="900"/>
                </a:spcAft>
                <a:buFontTx/>
                <a:buChar char="•"/>
              </a:pPr>
              <a:endParaRPr lang="en-US" dirty="0"/>
            </a:p>
            <a:p>
              <a:pPr marL="800100" lvl="1" indent="-342900" eaLnBrk="0" hangingPunct="0">
                <a:spcBef>
                  <a:spcPts val="0"/>
                </a:spcBef>
                <a:spcAft>
                  <a:spcPts val="900"/>
                </a:spcAft>
                <a:buFontTx/>
                <a:buChar char="•"/>
              </a:pPr>
              <a:endParaRPr lang="en-US" dirty="0"/>
            </a:p>
          </p:txBody>
        </p:sp>
        <p:sp>
          <p:nvSpPr>
            <p:cNvPr id="7" name="Rectangle 15"/>
            <p:cNvSpPr>
              <a:spLocks noChangeArrowheads="1"/>
            </p:cNvSpPr>
            <p:nvPr/>
          </p:nvSpPr>
          <p:spPr bwMode="auto">
            <a:xfrm>
              <a:off x="952925" y="3326420"/>
              <a:ext cx="6962350" cy="3162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eaLnBrk="0" hangingPunct="0">
                <a:spcBef>
                  <a:spcPts val="0"/>
                </a:spcBef>
                <a:spcAft>
                  <a:spcPts val="900"/>
                </a:spcAft>
                <a:buFontTx/>
                <a:buChar char="•"/>
              </a:pPr>
              <a:r>
                <a:rPr lang="en-US" dirty="0"/>
                <a:t>TEMPEST-D technology demonstration mission delivered 6U CubeSat in under 2 years; deployed into orbit in July </a:t>
              </a:r>
              <a:r>
                <a:rPr lang="en-US" dirty="0" smtClean="0"/>
                <a:t>2018.</a:t>
              </a:r>
              <a:endParaRPr lang="en-US" dirty="0"/>
            </a:p>
            <a:p>
              <a:pPr marL="342900" indent="-342900" eaLnBrk="0" hangingPunct="0">
                <a:spcBef>
                  <a:spcPts val="0"/>
                </a:spcBef>
                <a:spcAft>
                  <a:spcPts val="900"/>
                </a:spcAft>
                <a:buFontTx/>
                <a:buChar char="•"/>
              </a:pPr>
              <a:r>
                <a:rPr lang="en-US" dirty="0" smtClean="0">
                  <a:solidFill>
                    <a:srgbClr val="0070C0"/>
                  </a:solidFill>
                </a:rPr>
                <a:t>Demonstrated first global Earth observations from a </a:t>
              </a:r>
              <a:r>
                <a:rPr lang="en-US" dirty="0">
                  <a:solidFill>
                    <a:srgbClr val="0070C0"/>
                  </a:solidFill>
                </a:rPr>
                <a:t> </a:t>
              </a:r>
              <a:r>
                <a:rPr lang="en-US" dirty="0" smtClean="0">
                  <a:solidFill>
                    <a:srgbClr val="0070C0"/>
                  </a:solidFill>
                </a:rPr>
                <a:t>         multi-frequency microwave radiometer on a CubeSat.</a:t>
              </a:r>
            </a:p>
            <a:p>
              <a:pPr marL="342900" indent="-342900" eaLnBrk="0" hangingPunct="0">
                <a:spcBef>
                  <a:spcPts val="0"/>
                </a:spcBef>
                <a:spcAft>
                  <a:spcPts val="900"/>
                </a:spcAft>
                <a:buFontTx/>
                <a:buChar char="•"/>
              </a:pPr>
              <a:r>
                <a:rPr lang="en-US" dirty="0" smtClean="0"/>
                <a:t>TEMPEST-D planned for 3-month mission; greatly exceeded expectations by providing atmospheric data for nearly 3 years.</a:t>
              </a:r>
            </a:p>
            <a:p>
              <a:pPr marL="342900" indent="-342900" eaLnBrk="0" hangingPunct="0">
                <a:spcBef>
                  <a:spcPts val="0"/>
                </a:spcBef>
                <a:spcAft>
                  <a:spcPts val="900"/>
                </a:spcAft>
                <a:buFontTx/>
                <a:buChar char="•"/>
              </a:pPr>
              <a:r>
                <a:rPr lang="en-US" dirty="0" smtClean="0">
                  <a:solidFill>
                    <a:srgbClr val="0070C0"/>
                  </a:solidFill>
                </a:rPr>
                <a:t>TEMPEST-H8 on ISS for 3 years starting on Jan. 8, 2022.</a:t>
              </a:r>
            </a:p>
            <a:p>
              <a:pPr marL="342900" indent="-342900" eaLnBrk="0" hangingPunct="0">
                <a:spcBef>
                  <a:spcPts val="0"/>
                </a:spcBef>
                <a:spcAft>
                  <a:spcPts val="900"/>
                </a:spcAft>
                <a:buFontTx/>
                <a:buChar char="•"/>
              </a:pPr>
              <a:r>
                <a:rPr lang="en-US" dirty="0" smtClean="0"/>
                <a:t>Success of TEMPEST-D and </a:t>
              </a:r>
              <a:r>
                <a:rPr lang="en-US" dirty="0" err="1" smtClean="0"/>
                <a:t>RainCube</a:t>
              </a:r>
              <a:r>
                <a:rPr lang="en-US" dirty="0" smtClean="0"/>
                <a:t> essential in selection of INCUS as Earth Venture Mission-3, to be launched in 2026.</a:t>
              </a:r>
              <a:endParaRPr lang="en-US" dirty="0"/>
            </a:p>
          </p:txBody>
        </p:sp>
      </p:grpSp>
    </p:spTree>
    <p:extLst>
      <p:ext uri="{BB962C8B-B14F-4D97-AF65-F5344CB8AC3E}">
        <p14:creationId xmlns:p14="http://schemas.microsoft.com/office/powerpoint/2010/main" val="1422307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74798" y="1062518"/>
            <a:ext cx="8534399" cy="5299579"/>
            <a:chOff x="1211164" y="1162792"/>
            <a:chExt cx="9141466" cy="5676546"/>
          </a:xfrm>
        </p:grpSpPr>
        <p:pic>
          <p:nvPicPr>
            <p:cNvPr id="4" name="Content Placeholder 7"/>
            <p:cNvPicPr>
              <a:picLocks noChangeAspect="1"/>
            </p:cNvPicPr>
            <p:nvPr/>
          </p:nvPicPr>
          <p:blipFill rotWithShape="1">
            <a:blip r:embed="rId2" cstate="print">
              <a:extLst>
                <a:ext uri="{28A0092B-C50C-407E-A947-70E740481C1C}">
                  <a14:useLocalDpi xmlns:a14="http://schemas.microsoft.com/office/drawing/2010/main" val="0"/>
                </a:ext>
              </a:extLst>
            </a:blip>
            <a:srcRect l="10515" t="17997" r="6982" b="26674"/>
            <a:stretch/>
          </p:blipFill>
          <p:spPr>
            <a:xfrm>
              <a:off x="1211164" y="2906073"/>
              <a:ext cx="7842692" cy="3933265"/>
            </a:xfrm>
            <a:prstGeom prst="rect">
              <a:avLst/>
            </a:prstGeom>
          </p:spPr>
        </p:pic>
        <p:sp>
          <p:nvSpPr>
            <p:cNvPr id="5" name="Rectangle 4"/>
            <p:cNvSpPr/>
            <p:nvPr/>
          </p:nvSpPr>
          <p:spPr>
            <a:xfrm>
              <a:off x="3488200" y="2642389"/>
              <a:ext cx="1069767" cy="592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21600" y="1385429"/>
              <a:ext cx="3520427" cy="592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410001" y="4031222"/>
              <a:ext cx="2844373" cy="2781729"/>
              <a:chOff x="0" y="304800"/>
              <a:chExt cx="2844373" cy="2781729"/>
            </a:xfrm>
          </p:grpSpPr>
          <p:pic>
            <p:nvPicPr>
              <p:cNvPr id="22" name="Picture 2" descr="20180911.1230.goes16.x.vis1km.06LFLORENCE.x.100p0pc.jpg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4800"/>
                <a:ext cx="2844373" cy="278172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40831" y="2494195"/>
                <a:ext cx="1602637" cy="470682"/>
              </a:xfrm>
              <a:prstGeom prst="rect">
                <a:avLst/>
              </a:prstGeom>
              <a:solidFill>
                <a:schemeClr val="bg1">
                  <a:alpha val="32000"/>
                </a:schemeClr>
              </a:solidFill>
            </p:spPr>
            <p:txBody>
              <a:bodyPr wrap="square" rtlCol="0">
                <a:spAutoFit/>
              </a:bodyPr>
              <a:lstStyle/>
              <a:p>
                <a:r>
                  <a:rPr lang="en-US" sz="2200" i="1" dirty="0" smtClean="0">
                    <a:solidFill>
                      <a:srgbClr val="00FF00"/>
                    </a:solidFill>
                  </a:rPr>
                  <a:t>Florence</a:t>
                </a:r>
                <a:endParaRPr lang="en-US" sz="2200" i="1" dirty="0">
                  <a:solidFill>
                    <a:srgbClr val="00FF00"/>
                  </a:solidFill>
                </a:endParaRPr>
              </a:p>
            </p:txBody>
          </p:sp>
        </p:grpSp>
        <p:grpSp>
          <p:nvGrpSpPr>
            <p:cNvPr id="8" name="Group 7"/>
            <p:cNvGrpSpPr/>
            <p:nvPr/>
          </p:nvGrpSpPr>
          <p:grpSpPr>
            <a:xfrm>
              <a:off x="1276214" y="1162792"/>
              <a:ext cx="3334182" cy="3025513"/>
              <a:chOff x="-270225" y="458442"/>
              <a:chExt cx="3334182" cy="3025513"/>
            </a:xfrm>
          </p:grpSpPr>
          <p:pic>
            <p:nvPicPr>
              <p:cNvPr id="19" name="Content Placeholder 13"/>
              <p:cNvPicPr>
                <a:picLocks noChangeAspect="1"/>
              </p:cNvPicPr>
              <p:nvPr/>
            </p:nvPicPr>
            <p:blipFill rotWithShape="1">
              <a:blip r:embed="rId4" cstate="print">
                <a:extLst>
                  <a:ext uri="{28A0092B-C50C-407E-A947-70E740481C1C}">
                    <a14:useLocalDpi xmlns:a14="http://schemas.microsoft.com/office/drawing/2010/main" val="0"/>
                  </a:ext>
                </a:extLst>
              </a:blip>
              <a:srcRect l="11008" t="6830" r="16932" b="5231"/>
              <a:stretch/>
            </p:blipFill>
            <p:spPr>
              <a:xfrm>
                <a:off x="-270225" y="458442"/>
                <a:ext cx="3305104" cy="3025513"/>
              </a:xfrm>
              <a:prstGeom prst="rect">
                <a:avLst/>
              </a:prstGeom>
            </p:spPr>
          </p:pic>
          <p:sp>
            <p:nvSpPr>
              <p:cNvPr id="20" name="TextBox 19"/>
              <p:cNvSpPr txBox="1"/>
              <p:nvPr/>
            </p:nvSpPr>
            <p:spPr>
              <a:xfrm>
                <a:off x="1378032" y="2717793"/>
                <a:ext cx="1685925" cy="584775"/>
              </a:xfrm>
              <a:prstGeom prst="rect">
                <a:avLst/>
              </a:prstGeom>
              <a:noFill/>
            </p:spPr>
            <p:txBody>
              <a:bodyPr wrap="square" rtlCol="0">
                <a:spAutoFit/>
              </a:bodyPr>
              <a:lstStyle/>
              <a:p>
                <a:pPr algn="ctr"/>
                <a:r>
                  <a:rPr lang="en-US" sz="1600" i="1" dirty="0" smtClean="0">
                    <a:solidFill>
                      <a:srgbClr val="00FF00"/>
                    </a:solidFill>
                  </a:rPr>
                  <a:t>Sept. 11, 2018 11:50 UTC</a:t>
                </a:r>
                <a:endParaRPr lang="en-US" sz="1600" i="1" dirty="0">
                  <a:solidFill>
                    <a:srgbClr val="00FF00"/>
                  </a:solidFill>
                </a:endParaRPr>
              </a:p>
            </p:txBody>
          </p:sp>
          <p:sp>
            <p:nvSpPr>
              <p:cNvPr id="21" name="TextBox 20"/>
              <p:cNvSpPr txBox="1"/>
              <p:nvPr/>
            </p:nvSpPr>
            <p:spPr>
              <a:xfrm>
                <a:off x="-11222" y="509130"/>
                <a:ext cx="1685925" cy="646332"/>
              </a:xfrm>
              <a:prstGeom prst="rect">
                <a:avLst/>
              </a:prstGeom>
              <a:noFill/>
            </p:spPr>
            <p:txBody>
              <a:bodyPr wrap="square" rtlCol="0">
                <a:spAutoFit/>
              </a:bodyPr>
              <a:lstStyle/>
              <a:p>
                <a:pPr algn="ctr"/>
                <a:r>
                  <a:rPr lang="en-US" i="1" dirty="0" smtClean="0">
                    <a:solidFill>
                      <a:srgbClr val="00FF00"/>
                    </a:solidFill>
                  </a:rPr>
                  <a:t>Hurricane Florence</a:t>
                </a:r>
                <a:endParaRPr lang="en-US" i="1" dirty="0">
                  <a:solidFill>
                    <a:srgbClr val="00FF00"/>
                  </a:solidFill>
                </a:endParaRPr>
              </a:p>
            </p:txBody>
          </p:sp>
        </p:grpSp>
        <p:cxnSp>
          <p:nvCxnSpPr>
            <p:cNvPr id="9" name="Straight Arrow Connector 8"/>
            <p:cNvCxnSpPr/>
            <p:nvPr/>
          </p:nvCxnSpPr>
          <p:spPr>
            <a:xfrm flipV="1">
              <a:off x="3421072" y="4333137"/>
              <a:ext cx="1487273" cy="82599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915552" y="1385429"/>
              <a:ext cx="3437078" cy="2890557"/>
              <a:chOff x="5570472" y="998476"/>
              <a:chExt cx="3437078" cy="2890557"/>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3732" t="6551" r="7378" b="-316"/>
              <a:stretch/>
            </p:blipFill>
            <p:spPr>
              <a:xfrm>
                <a:off x="5570472" y="998476"/>
                <a:ext cx="3392336" cy="2890557"/>
              </a:xfrm>
              <a:prstGeom prst="rect">
                <a:avLst/>
              </a:prstGeom>
            </p:spPr>
          </p:pic>
          <p:sp>
            <p:nvSpPr>
              <p:cNvPr id="17" name="TextBox 16"/>
              <p:cNvSpPr txBox="1"/>
              <p:nvPr/>
            </p:nvSpPr>
            <p:spPr>
              <a:xfrm>
                <a:off x="7321625" y="2973296"/>
                <a:ext cx="1685925" cy="584775"/>
              </a:xfrm>
              <a:prstGeom prst="rect">
                <a:avLst/>
              </a:prstGeom>
              <a:noFill/>
            </p:spPr>
            <p:txBody>
              <a:bodyPr wrap="square" rtlCol="0">
                <a:spAutoFit/>
              </a:bodyPr>
              <a:lstStyle/>
              <a:p>
                <a:pPr algn="ctr"/>
                <a:r>
                  <a:rPr lang="en-US" sz="1600" i="1" dirty="0" smtClean="0">
                    <a:solidFill>
                      <a:srgbClr val="00FF00"/>
                    </a:solidFill>
                  </a:rPr>
                  <a:t>Sept. 11, 2018 10:21 UTC</a:t>
                </a:r>
                <a:endParaRPr lang="en-US" sz="1600" i="1" dirty="0">
                  <a:solidFill>
                    <a:srgbClr val="00FF00"/>
                  </a:solidFill>
                </a:endParaRPr>
              </a:p>
            </p:txBody>
          </p:sp>
          <p:sp>
            <p:nvSpPr>
              <p:cNvPr id="18" name="TextBox 17"/>
              <p:cNvSpPr txBox="1"/>
              <p:nvPr/>
            </p:nvSpPr>
            <p:spPr>
              <a:xfrm>
                <a:off x="5817194" y="1012727"/>
                <a:ext cx="1685925" cy="646331"/>
              </a:xfrm>
              <a:prstGeom prst="rect">
                <a:avLst/>
              </a:prstGeom>
              <a:noFill/>
            </p:spPr>
            <p:txBody>
              <a:bodyPr wrap="square" rtlCol="0">
                <a:spAutoFit/>
              </a:bodyPr>
              <a:lstStyle/>
              <a:p>
                <a:pPr algn="ctr"/>
                <a:r>
                  <a:rPr lang="en-US" i="1" dirty="0" smtClean="0">
                    <a:solidFill>
                      <a:srgbClr val="00FF00"/>
                    </a:solidFill>
                  </a:rPr>
                  <a:t>Hurricane Helene</a:t>
                </a:r>
                <a:endParaRPr lang="en-US" i="1" dirty="0">
                  <a:solidFill>
                    <a:srgbClr val="00FF00"/>
                  </a:solidFill>
                </a:endParaRPr>
              </a:p>
            </p:txBody>
          </p:sp>
        </p:grpSp>
        <p:grpSp>
          <p:nvGrpSpPr>
            <p:cNvPr id="11" name="Group 10"/>
            <p:cNvGrpSpPr/>
            <p:nvPr/>
          </p:nvGrpSpPr>
          <p:grpSpPr>
            <a:xfrm>
              <a:off x="7542027" y="4110560"/>
              <a:ext cx="2790229" cy="2728778"/>
              <a:chOff x="6243783" y="1258113"/>
              <a:chExt cx="2790229" cy="2728778"/>
            </a:xfrm>
          </p:grpSpPr>
          <p:pic>
            <p:nvPicPr>
              <p:cNvPr id="14" name="Picture 4" descr="20180911.1230.goes16.x.vis1km.08LHELENE.x.100p0pc.jpg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3783" y="1258113"/>
                <a:ext cx="2790229" cy="27287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618726" y="3408273"/>
                <a:ext cx="1390918" cy="470682"/>
              </a:xfrm>
              <a:prstGeom prst="rect">
                <a:avLst/>
              </a:prstGeom>
              <a:solidFill>
                <a:schemeClr val="bg1">
                  <a:alpha val="32000"/>
                </a:schemeClr>
              </a:solidFill>
            </p:spPr>
            <p:txBody>
              <a:bodyPr wrap="square" rtlCol="0">
                <a:spAutoFit/>
              </a:bodyPr>
              <a:lstStyle/>
              <a:p>
                <a:r>
                  <a:rPr lang="en-US" sz="2200" i="1" dirty="0" smtClean="0">
                    <a:solidFill>
                      <a:srgbClr val="00FF00"/>
                    </a:solidFill>
                  </a:rPr>
                  <a:t>Helene</a:t>
                </a:r>
                <a:endParaRPr lang="en-US" sz="2200" i="1" dirty="0">
                  <a:solidFill>
                    <a:srgbClr val="00FF00"/>
                  </a:solidFill>
                </a:endParaRPr>
              </a:p>
            </p:txBody>
          </p:sp>
        </p:grpSp>
        <p:cxnSp>
          <p:nvCxnSpPr>
            <p:cNvPr id="12" name="Straight Arrow Connector 11"/>
            <p:cNvCxnSpPr/>
            <p:nvPr/>
          </p:nvCxnSpPr>
          <p:spPr>
            <a:xfrm flipH="1" flipV="1">
              <a:off x="6993401" y="4970889"/>
              <a:ext cx="1295399" cy="45119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45164" y="1877428"/>
              <a:ext cx="3077421" cy="1038458"/>
            </a:xfrm>
            <a:prstGeom prst="rect">
              <a:avLst/>
            </a:prstGeom>
            <a:noFill/>
          </p:spPr>
          <p:txBody>
            <a:bodyPr wrap="square" rtlCol="0">
              <a:spAutoFit/>
            </a:bodyPr>
            <a:lstStyle/>
            <a:p>
              <a:pPr algn="ctr"/>
              <a:r>
                <a:rPr lang="en-US" sz="1900" b="1" dirty="0" smtClean="0">
                  <a:solidFill>
                    <a:srgbClr val="0233BE"/>
                  </a:solidFill>
                </a:rPr>
                <a:t>164 GHz mm-wave Brightness Temperature (K)</a:t>
              </a:r>
              <a:endParaRPr lang="en-US" sz="1900" b="1" dirty="0">
                <a:solidFill>
                  <a:srgbClr val="0233BE"/>
                </a:solidFill>
              </a:endParaRPr>
            </a:p>
          </p:txBody>
        </p:sp>
      </p:grpSp>
      <p:sp>
        <p:nvSpPr>
          <p:cNvPr id="24" name="Title 4"/>
          <p:cNvSpPr txBox="1">
            <a:spLocks/>
          </p:cNvSpPr>
          <p:nvPr/>
        </p:nvSpPr>
        <p:spPr>
          <a:xfrm>
            <a:off x="2040616" y="-10338"/>
            <a:ext cx="8422229" cy="1072856"/>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2800" b="1" kern="0" dirty="0" smtClean="0"/>
              <a:t>TEMPEST-D Mission:  Hurricane Observations during First Full Orbits of Data: Sept. 11, 2018</a:t>
            </a:r>
            <a:endParaRPr lang="en-US" sz="2800" b="1" kern="0" dirty="0"/>
          </a:p>
        </p:txBody>
      </p:sp>
    </p:spTree>
    <p:extLst>
      <p:ext uri="{BB962C8B-B14F-4D97-AF65-F5344CB8AC3E}">
        <p14:creationId xmlns:p14="http://schemas.microsoft.com/office/powerpoint/2010/main" val="176699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875" y="319454"/>
            <a:ext cx="8344323" cy="7010400"/>
          </a:xfrm>
          <a:prstGeom prst="rect">
            <a:avLst/>
          </a:prstGeom>
        </p:spPr>
      </p:pic>
      <p:sp>
        <p:nvSpPr>
          <p:cNvPr id="6" name="Rectangle 5"/>
          <p:cNvSpPr/>
          <p:nvPr/>
        </p:nvSpPr>
        <p:spPr>
          <a:xfrm>
            <a:off x="1864875" y="76201"/>
            <a:ext cx="8690851" cy="1766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2"/>
          <p:cNvSpPr>
            <a:spLocks noGrp="1"/>
          </p:cNvSpPr>
          <p:nvPr>
            <p:ph type="title"/>
          </p:nvPr>
        </p:nvSpPr>
        <p:spPr>
          <a:xfrm>
            <a:off x="1650494" y="17426"/>
            <a:ext cx="9360406" cy="1049373"/>
          </a:xfrm>
        </p:spPr>
        <p:txBody>
          <a:bodyPr/>
          <a:lstStyle/>
          <a:p>
            <a:r>
              <a:rPr lang="en-US" sz="2600" b="1" dirty="0">
                <a:solidFill>
                  <a:schemeClr val="tx1"/>
                </a:solidFill>
              </a:rPr>
              <a:t>TEMPEST-D </a:t>
            </a:r>
            <a:r>
              <a:rPr lang="en-US" sz="2600" b="1" dirty="0" smtClean="0">
                <a:solidFill>
                  <a:schemeClr val="tx1"/>
                </a:solidFill>
              </a:rPr>
              <a:t>Venture Tech Mission: Global Atmospheric Observations at </a:t>
            </a:r>
            <a:r>
              <a:rPr lang="en-US" sz="2600" b="1" dirty="0">
                <a:solidFill>
                  <a:schemeClr val="tx1"/>
                </a:solidFill>
              </a:rPr>
              <a:t>174 </a:t>
            </a:r>
            <a:r>
              <a:rPr lang="en-US" sz="2600" b="1" dirty="0" smtClean="0">
                <a:solidFill>
                  <a:schemeClr val="tx1"/>
                </a:solidFill>
              </a:rPr>
              <a:t>GHz from June </a:t>
            </a:r>
            <a:r>
              <a:rPr lang="en-US" sz="2600" b="1" dirty="0">
                <a:solidFill>
                  <a:schemeClr val="tx1"/>
                </a:solidFill>
              </a:rPr>
              <a:t>23 to July 3, 2020</a:t>
            </a:r>
          </a:p>
        </p:txBody>
      </p:sp>
      <p:sp>
        <p:nvSpPr>
          <p:cNvPr id="7" name="Rectangle 6"/>
          <p:cNvSpPr/>
          <p:nvPr/>
        </p:nvSpPr>
        <p:spPr>
          <a:xfrm>
            <a:off x="1864875" y="5410200"/>
            <a:ext cx="8803126"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36194" y="1790700"/>
            <a:ext cx="1283207"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01200" y="1652954"/>
            <a:ext cx="10668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5;p4"/>
          <p:cNvSpPr/>
          <p:nvPr/>
        </p:nvSpPr>
        <p:spPr>
          <a:xfrm>
            <a:off x="1738748" y="6488876"/>
            <a:ext cx="8610600" cy="493941"/>
          </a:xfrm>
          <a:prstGeom prst="rect">
            <a:avLst/>
          </a:prstGeom>
          <a:noFill/>
          <a:ln>
            <a:noFill/>
          </a:ln>
        </p:spPr>
        <p:txBody>
          <a:bodyPr spcFirstLastPara="1" wrap="square" lIns="91425" tIns="45700" rIns="91425" bIns="45700" anchor="t" anchorCtr="0">
            <a:spAutoFit/>
          </a:bodyPr>
          <a:lstStyle/>
          <a:p>
            <a:pPr>
              <a:lnSpc>
                <a:spcPct val="90000"/>
              </a:lnSpc>
            </a:pPr>
            <a:r>
              <a:rPr lang="en-CA" sz="1400" dirty="0" smtClean="0">
                <a:solidFill>
                  <a:schemeClr val="dk1"/>
                </a:solidFill>
                <a:ea typeface="Arial"/>
                <a:sym typeface="Arial"/>
              </a:rPr>
              <a:t>et al.               IEEE </a:t>
            </a:r>
            <a:r>
              <a:rPr lang="en-CA" sz="1400" dirty="0">
                <a:solidFill>
                  <a:schemeClr val="dk1"/>
                </a:solidFill>
                <a:ea typeface="Arial"/>
                <a:sym typeface="Arial"/>
              </a:rPr>
              <a:t>AP-S Symposium &amp; USNC-URSI Meeting, Denver, Colorado              July 11, 2022</a:t>
            </a:r>
            <a:endParaRPr sz="1400" dirty="0">
              <a:solidFill>
                <a:schemeClr val="dk1"/>
              </a:solidFill>
              <a:latin typeface="Arial"/>
              <a:ea typeface="Arial"/>
              <a:cs typeface="Arial"/>
              <a:sym typeface="Arial"/>
            </a:endParaRPr>
          </a:p>
          <a:p>
            <a:pPr>
              <a:lnSpc>
                <a:spcPct val="90000"/>
              </a:lnSpc>
            </a:pPr>
            <a:endParaRPr sz="1400" dirty="0">
              <a:solidFill>
                <a:schemeClr val="dk1"/>
              </a:solidFill>
              <a:latin typeface="Arial"/>
              <a:ea typeface="Arial"/>
              <a:cs typeface="Arial"/>
              <a:sym typeface="Arial"/>
            </a:endParaRPr>
          </a:p>
        </p:txBody>
      </p:sp>
      <p:sp>
        <p:nvSpPr>
          <p:cNvPr id="18" name="Line 13"/>
          <p:cNvSpPr>
            <a:spLocks noChangeShapeType="1"/>
          </p:cNvSpPr>
          <p:nvPr/>
        </p:nvSpPr>
        <p:spPr bwMode="auto">
          <a:xfrm>
            <a:off x="558800" y="6426200"/>
            <a:ext cx="11226800" cy="0"/>
          </a:xfrm>
          <a:prstGeom prst="line">
            <a:avLst/>
          </a:prstGeom>
          <a:noFill/>
          <a:ln w="19050">
            <a:solidFill>
              <a:srgbClr val="0080FF"/>
            </a:solidFill>
            <a:round/>
            <a:headEnd/>
            <a:tailEnd/>
          </a:ln>
          <a:effectLst>
            <a:outerShdw blurRad="63500" dist="38099" dir="2700000" algn="ctr" rotWithShape="0">
              <a:schemeClr val="tx1"/>
            </a:outerShdw>
          </a:effectLst>
        </p:spPr>
        <p:txBody>
          <a:bodyPr wrap="none"/>
          <a:lstStyle/>
          <a:p>
            <a:pPr eaLnBrk="0" hangingPunct="0">
              <a:defRPr/>
            </a:pPr>
            <a:endParaRPr lang="en-US" sz="1800">
              <a:latin typeface="Arial" pitchFamily="-112" charset="0"/>
              <a:ea typeface="ＭＳ Ｐゴシック" pitchFamily="-112" charset="-128"/>
            </a:endParaRPr>
          </a:p>
        </p:txBody>
      </p:sp>
      <p:sp>
        <p:nvSpPr>
          <p:cNvPr id="19" name="Line 13"/>
          <p:cNvSpPr>
            <a:spLocks noChangeShapeType="1"/>
          </p:cNvSpPr>
          <p:nvPr/>
        </p:nvSpPr>
        <p:spPr bwMode="auto">
          <a:xfrm>
            <a:off x="508000" y="1066800"/>
            <a:ext cx="11277600"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a:lstStyle/>
          <a:p>
            <a:endParaRPr lang="en-US" sz="1800"/>
          </a:p>
        </p:txBody>
      </p:sp>
    </p:spTree>
    <p:extLst>
      <p:ext uri="{BB962C8B-B14F-4D97-AF65-F5344CB8AC3E}">
        <p14:creationId xmlns:p14="http://schemas.microsoft.com/office/powerpoint/2010/main" val="1410788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D105B-F89E-473F-82CF-240822A1F430}"/>
              </a:ext>
            </a:extLst>
          </p:cNvPr>
          <p:cNvSpPr>
            <a:spLocks noGrp="1"/>
          </p:cNvSpPr>
          <p:nvPr>
            <p:ph type="title"/>
          </p:nvPr>
        </p:nvSpPr>
        <p:spPr>
          <a:xfrm>
            <a:off x="2841172" y="0"/>
            <a:ext cx="6128657" cy="1023257"/>
          </a:xfrm>
        </p:spPr>
        <p:txBody>
          <a:bodyPr/>
          <a:lstStyle/>
          <a:p>
            <a:r>
              <a:rPr lang="en-US" sz="2800" b="1" dirty="0" smtClean="0"/>
              <a:t>TEMPEST-D Multi-Frequency Millimeter-wave Radiometer </a:t>
            </a:r>
            <a:endParaRPr lang="en-US" sz="2800" b="1" dirty="0"/>
          </a:p>
        </p:txBody>
      </p:sp>
      <p:pic>
        <p:nvPicPr>
          <p:cNvPr id="5" name="Picture 4">
            <a:extLst>
              <a:ext uri="{FF2B5EF4-FFF2-40B4-BE49-F238E27FC236}">
                <a16:creationId xmlns:a16="http://schemas.microsoft.com/office/drawing/2014/main" xmlns="" id="{372DB002-8F49-4421-92A3-BCCBABF04B58}"/>
              </a:ext>
            </a:extLst>
          </p:cNvPr>
          <p:cNvPicPr/>
          <p:nvPr/>
        </p:nvPicPr>
        <p:blipFill rotWithShape="1">
          <a:blip r:embed="rId2" cstate="print">
            <a:extLst>
              <a:ext uri="{28A0092B-C50C-407E-A947-70E740481C1C}">
                <a14:useLocalDpi xmlns:a14="http://schemas.microsoft.com/office/drawing/2010/main" val="0"/>
              </a:ext>
            </a:extLst>
          </a:blip>
          <a:srcRect l="1000" r="1710"/>
          <a:stretch/>
        </p:blipFill>
        <p:spPr bwMode="auto">
          <a:xfrm>
            <a:off x="1331487" y="1197429"/>
            <a:ext cx="8740811" cy="50108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5637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CD6E3A8-47D8-4136-A502-3B8191E04AB6}"/>
              </a:ext>
            </a:extLst>
          </p:cNvPr>
          <p:cNvSpPr txBox="1"/>
          <p:nvPr/>
        </p:nvSpPr>
        <p:spPr>
          <a:xfrm>
            <a:off x="5668045" y="6147516"/>
            <a:ext cx="6410325" cy="307777"/>
          </a:xfrm>
          <a:prstGeom prst="rect">
            <a:avLst/>
          </a:prstGeom>
          <a:noFill/>
        </p:spPr>
        <p:txBody>
          <a:bodyPr wrap="square" rtlCol="0">
            <a:spAutoFit/>
          </a:bodyPr>
          <a:lstStyle/>
          <a:p>
            <a:r>
              <a:rPr lang="en-US" sz="1400" baseline="30000" dirty="0"/>
              <a:t>1</a:t>
            </a:r>
            <a:r>
              <a:rPr lang="en-US" sz="1400" dirty="0"/>
              <a:t> Equivalent NEDT for ATMS bandwidth/integration </a:t>
            </a:r>
            <a:r>
              <a:rPr lang="en-US" sz="1400" dirty="0" smtClean="0"/>
              <a:t>time;  </a:t>
            </a:r>
            <a:r>
              <a:rPr lang="en-US" sz="1400" baseline="30000" dirty="0" smtClean="0"/>
              <a:t>2</a:t>
            </a:r>
            <a:r>
              <a:rPr lang="en-US" sz="1400" dirty="0" smtClean="0"/>
              <a:t> </a:t>
            </a:r>
            <a:r>
              <a:rPr lang="en-US" sz="1400" dirty="0"/>
              <a:t>Kim et al., 2014</a:t>
            </a:r>
            <a:endParaRPr lang="en-US" sz="1400" baseline="30000" dirty="0"/>
          </a:p>
        </p:txBody>
      </p:sp>
      <p:sp>
        <p:nvSpPr>
          <p:cNvPr id="13" name="Content Placeholder 2"/>
          <p:cNvSpPr txBox="1">
            <a:spLocks/>
          </p:cNvSpPr>
          <p:nvPr/>
        </p:nvSpPr>
        <p:spPr>
          <a:xfrm>
            <a:off x="206266" y="2164997"/>
            <a:ext cx="8394322" cy="2813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700" dirty="0"/>
              <a:t>Long mission duration enabled validation of new </a:t>
            </a:r>
            <a:r>
              <a:rPr lang="en-US" sz="1700" dirty="0" err="1"/>
              <a:t>InP</a:t>
            </a:r>
            <a:r>
              <a:rPr lang="en-US" sz="1700" dirty="0"/>
              <a:t> </a:t>
            </a:r>
            <a:r>
              <a:rPr lang="en-US" sz="1700" dirty="0" smtClean="0"/>
              <a:t>HEMT amplifier </a:t>
            </a:r>
            <a:r>
              <a:rPr lang="en-US" sz="1700" dirty="0"/>
              <a:t>technology </a:t>
            </a:r>
            <a:endParaRPr lang="en-US" sz="1700" dirty="0" smtClean="0"/>
          </a:p>
          <a:p>
            <a:pPr>
              <a:lnSpc>
                <a:spcPct val="100000"/>
              </a:lnSpc>
              <a:spcBef>
                <a:spcPts val="0"/>
              </a:spcBef>
              <a:spcAft>
                <a:spcPts val="600"/>
              </a:spcAft>
            </a:pPr>
            <a:r>
              <a:rPr lang="en-US" sz="1700" dirty="0" smtClean="0"/>
              <a:t>Long-term </a:t>
            </a:r>
            <a:r>
              <a:rPr lang="en-US" sz="1700" b="1" dirty="0"/>
              <a:t>in-space</a:t>
            </a:r>
            <a:r>
              <a:rPr lang="en-US" sz="1700" dirty="0"/>
              <a:t> trending reduces risk for use in future operational sensors</a:t>
            </a:r>
          </a:p>
          <a:p>
            <a:pPr>
              <a:lnSpc>
                <a:spcPct val="100000"/>
              </a:lnSpc>
              <a:spcBef>
                <a:spcPts val="0"/>
              </a:spcBef>
              <a:spcAft>
                <a:spcPts val="600"/>
              </a:spcAft>
            </a:pPr>
            <a:r>
              <a:rPr lang="en-US" sz="1700" dirty="0"/>
              <a:t>Noise and gain </a:t>
            </a:r>
            <a:r>
              <a:rPr lang="en-US" sz="1700" dirty="0" smtClean="0"/>
              <a:t>were </a:t>
            </a:r>
            <a:r>
              <a:rPr lang="en-US" sz="1700" b="1" dirty="0" smtClean="0"/>
              <a:t>stable</a:t>
            </a:r>
            <a:r>
              <a:rPr lang="en-US" sz="1700" dirty="0" smtClean="0"/>
              <a:t> </a:t>
            </a:r>
            <a:r>
              <a:rPr lang="en-US" sz="1700" dirty="0"/>
              <a:t>over </a:t>
            </a:r>
            <a:r>
              <a:rPr lang="en-US" sz="1700" dirty="0" smtClean="0"/>
              <a:t>entire mission</a:t>
            </a:r>
            <a:r>
              <a:rPr lang="en-US" sz="1700" dirty="0"/>
              <a:t>, even after extended power down</a:t>
            </a:r>
          </a:p>
          <a:p>
            <a:pPr marL="0" indent="0">
              <a:lnSpc>
                <a:spcPct val="100000"/>
              </a:lnSpc>
              <a:spcBef>
                <a:spcPts val="0"/>
              </a:spcBef>
              <a:spcAft>
                <a:spcPts val="600"/>
              </a:spcAft>
              <a:buNone/>
            </a:pPr>
            <a:endParaRPr lang="en-US" sz="1700" dirty="0"/>
          </a:p>
        </p:txBody>
      </p:sp>
      <p:graphicFrame>
        <p:nvGraphicFramePr>
          <p:cNvPr id="12" name="Content Placeholder 3">
            <a:extLst>
              <a:ext uri="{FF2B5EF4-FFF2-40B4-BE49-F238E27FC236}">
                <a16:creationId xmlns:a16="http://schemas.microsoft.com/office/drawing/2014/main" xmlns="" id="{9F3EC893-7333-4809-A377-D208C38D8B6F}"/>
              </a:ext>
            </a:extLst>
          </p:cNvPr>
          <p:cNvGraphicFramePr>
            <a:graphicFrameLocks noGrp="1"/>
          </p:cNvGraphicFramePr>
          <p:nvPr>
            <p:ph idx="1"/>
            <p:extLst>
              <p:ext uri="{D42A27DB-BD31-4B8C-83A1-F6EECF244321}">
                <p14:modId xmlns:p14="http://schemas.microsoft.com/office/powerpoint/2010/main" val="4099108308"/>
              </p:ext>
            </p:extLst>
          </p:nvPr>
        </p:nvGraphicFramePr>
        <p:xfrm>
          <a:off x="5715644" y="3687678"/>
          <a:ext cx="5947995" cy="2499360"/>
        </p:xfrm>
        <a:graphic>
          <a:graphicData uri="http://schemas.openxmlformats.org/drawingml/2006/table">
            <a:tbl>
              <a:tblPr firstRow="1" bandRow="1">
                <a:tableStyleId>{21E4AEA4-8DFA-4A89-87EB-49C32662AFE0}</a:tableStyleId>
              </a:tblPr>
              <a:tblGrid>
                <a:gridCol w="2651331">
                  <a:extLst>
                    <a:ext uri="{9D8B030D-6E8A-4147-A177-3AD203B41FA5}">
                      <a16:colId xmlns:a16="http://schemas.microsoft.com/office/drawing/2014/main" xmlns="" val="1287875926"/>
                    </a:ext>
                  </a:extLst>
                </a:gridCol>
                <a:gridCol w="1784780">
                  <a:extLst>
                    <a:ext uri="{9D8B030D-6E8A-4147-A177-3AD203B41FA5}">
                      <a16:colId xmlns:a16="http://schemas.microsoft.com/office/drawing/2014/main" xmlns="" val="1579054226"/>
                    </a:ext>
                  </a:extLst>
                </a:gridCol>
                <a:gridCol w="1511884">
                  <a:extLst>
                    <a:ext uri="{9D8B030D-6E8A-4147-A177-3AD203B41FA5}">
                      <a16:colId xmlns:a16="http://schemas.microsoft.com/office/drawing/2014/main" xmlns="" val="1449071681"/>
                    </a:ext>
                  </a:extLst>
                </a:gridCol>
              </a:tblGrid>
              <a:tr h="563799">
                <a:tc>
                  <a:txBody>
                    <a:bodyPr/>
                    <a:lstStyle/>
                    <a:p>
                      <a:r>
                        <a:rPr lang="en-US" sz="1600" dirty="0"/>
                        <a:t>@ </a:t>
                      </a:r>
                      <a:r>
                        <a:rPr lang="en-US" sz="1600" dirty="0" smtClean="0"/>
                        <a:t>T</a:t>
                      </a:r>
                      <a:r>
                        <a:rPr lang="en-US" sz="1600" baseline="-25000" dirty="0" smtClean="0"/>
                        <a:t>A</a:t>
                      </a:r>
                      <a:r>
                        <a:rPr lang="en-US" sz="1600" dirty="0" smtClean="0"/>
                        <a:t> = 300K</a:t>
                      </a:r>
                      <a:endParaRPr lang="en-US" sz="1600" dirty="0"/>
                    </a:p>
                    <a:p>
                      <a:r>
                        <a:rPr lang="en-US" sz="1600" dirty="0" smtClean="0"/>
                        <a:t>18-ms</a:t>
                      </a:r>
                      <a:r>
                        <a:rPr lang="en-US" sz="1600" baseline="0" dirty="0" smtClean="0"/>
                        <a:t> </a:t>
                      </a:r>
                      <a:r>
                        <a:rPr lang="en-US" sz="1600" baseline="0" dirty="0"/>
                        <a:t>integration </a:t>
                      </a:r>
                      <a:r>
                        <a:rPr lang="en-US" sz="1600" baseline="0" dirty="0" smtClean="0"/>
                        <a:t>time and ATMS Bandwidths</a:t>
                      </a:r>
                      <a:endParaRPr lang="en-US" sz="1600" dirty="0"/>
                    </a:p>
                  </a:txBody>
                  <a:tcPr/>
                </a:tc>
                <a:tc>
                  <a:txBody>
                    <a:bodyPr/>
                    <a:lstStyle/>
                    <a:p>
                      <a:r>
                        <a:rPr lang="en-US" sz="1600" dirty="0"/>
                        <a:t>TEMPEST-D</a:t>
                      </a:r>
                      <a:r>
                        <a:rPr lang="en-US" sz="1600" baseline="30000" dirty="0"/>
                        <a:t>1</a:t>
                      </a:r>
                      <a:endParaRPr lang="en-US" sz="1600" dirty="0"/>
                    </a:p>
                  </a:txBody>
                  <a:tcPr/>
                </a:tc>
                <a:tc>
                  <a:txBody>
                    <a:bodyPr/>
                    <a:lstStyle/>
                    <a:p>
                      <a:r>
                        <a:rPr lang="en-US" sz="1600" dirty="0"/>
                        <a:t>NPP ATMS</a:t>
                      </a:r>
                      <a:r>
                        <a:rPr lang="en-US" sz="1600" baseline="30000" dirty="0"/>
                        <a:t>2</a:t>
                      </a:r>
                      <a:endParaRPr lang="en-US" sz="1600" dirty="0"/>
                    </a:p>
                  </a:txBody>
                  <a:tcPr/>
                </a:tc>
                <a:extLst>
                  <a:ext uri="{0D108BD9-81ED-4DB2-BD59-A6C34878D82A}">
                    <a16:rowId xmlns:a16="http://schemas.microsoft.com/office/drawing/2014/main" xmlns="" val="1190082200"/>
                  </a:ext>
                </a:extLst>
              </a:tr>
              <a:tr h="254058">
                <a:tc>
                  <a:txBody>
                    <a:bodyPr/>
                    <a:lstStyle/>
                    <a:p>
                      <a:r>
                        <a:rPr lang="en-US" sz="1600" dirty="0"/>
                        <a:t>87 GHz</a:t>
                      </a:r>
                    </a:p>
                  </a:txBody>
                  <a:tcPr/>
                </a:tc>
                <a:tc>
                  <a:txBody>
                    <a:bodyPr/>
                    <a:lstStyle/>
                    <a:p>
                      <a:r>
                        <a:rPr lang="en-US" sz="1600" dirty="0"/>
                        <a:t>0.13 K</a:t>
                      </a:r>
                    </a:p>
                  </a:txBody>
                  <a:tcPr/>
                </a:tc>
                <a:tc>
                  <a:txBody>
                    <a:bodyPr/>
                    <a:lstStyle/>
                    <a:p>
                      <a:r>
                        <a:rPr lang="en-US" sz="1600" dirty="0"/>
                        <a:t>0.29 K</a:t>
                      </a:r>
                    </a:p>
                  </a:txBody>
                  <a:tcPr/>
                </a:tc>
                <a:extLst>
                  <a:ext uri="{0D108BD9-81ED-4DB2-BD59-A6C34878D82A}">
                    <a16:rowId xmlns:a16="http://schemas.microsoft.com/office/drawing/2014/main" xmlns="" val="1700857698"/>
                  </a:ext>
                </a:extLst>
              </a:tr>
              <a:tr h="254058">
                <a:tc>
                  <a:txBody>
                    <a:bodyPr/>
                    <a:lstStyle/>
                    <a:p>
                      <a:r>
                        <a:rPr lang="en-US" sz="1600" dirty="0"/>
                        <a:t>164 GHz</a:t>
                      </a:r>
                    </a:p>
                  </a:txBody>
                  <a:tcPr/>
                </a:tc>
                <a:tc>
                  <a:txBody>
                    <a:bodyPr/>
                    <a:lstStyle/>
                    <a:p>
                      <a:r>
                        <a:rPr lang="en-US" sz="1600" dirty="0"/>
                        <a:t>0.25 K</a:t>
                      </a:r>
                    </a:p>
                  </a:txBody>
                  <a:tcPr/>
                </a:tc>
                <a:tc>
                  <a:txBody>
                    <a:bodyPr/>
                    <a:lstStyle/>
                    <a:p>
                      <a:r>
                        <a:rPr lang="en-US" sz="1600" dirty="0"/>
                        <a:t>0.46 K</a:t>
                      </a:r>
                    </a:p>
                  </a:txBody>
                  <a:tcPr/>
                </a:tc>
                <a:extLst>
                  <a:ext uri="{0D108BD9-81ED-4DB2-BD59-A6C34878D82A}">
                    <a16:rowId xmlns:a16="http://schemas.microsoft.com/office/drawing/2014/main" xmlns="" val="545313808"/>
                  </a:ext>
                </a:extLst>
              </a:tr>
              <a:tr h="254058">
                <a:tc>
                  <a:txBody>
                    <a:bodyPr/>
                    <a:lstStyle/>
                    <a:p>
                      <a:r>
                        <a:rPr lang="en-US" sz="1600" dirty="0"/>
                        <a:t>174 GHz</a:t>
                      </a:r>
                    </a:p>
                  </a:txBody>
                  <a:tcPr/>
                </a:tc>
                <a:tc>
                  <a:txBody>
                    <a:bodyPr/>
                    <a:lstStyle/>
                    <a:p>
                      <a:r>
                        <a:rPr lang="en-US" sz="1600" dirty="0"/>
                        <a:t>0.2</a:t>
                      </a:r>
                      <a:r>
                        <a:rPr lang="en-US" sz="1600" baseline="0" dirty="0"/>
                        <a:t> K</a:t>
                      </a:r>
                      <a:endParaRPr lang="en-US" sz="1600" dirty="0"/>
                    </a:p>
                  </a:txBody>
                  <a:tcPr/>
                </a:tc>
                <a:tc>
                  <a:txBody>
                    <a:bodyPr/>
                    <a:lstStyle/>
                    <a:p>
                      <a:r>
                        <a:rPr lang="en-US" sz="1600" dirty="0"/>
                        <a:t>0.38 K</a:t>
                      </a:r>
                    </a:p>
                  </a:txBody>
                  <a:tcPr/>
                </a:tc>
                <a:extLst>
                  <a:ext uri="{0D108BD9-81ED-4DB2-BD59-A6C34878D82A}">
                    <a16:rowId xmlns:a16="http://schemas.microsoft.com/office/drawing/2014/main" xmlns="" val="1157811959"/>
                  </a:ext>
                </a:extLst>
              </a:tr>
              <a:tr h="254058">
                <a:tc>
                  <a:txBody>
                    <a:bodyPr/>
                    <a:lstStyle/>
                    <a:p>
                      <a:r>
                        <a:rPr lang="en-US" sz="1600" dirty="0"/>
                        <a:t>178 GHz</a:t>
                      </a:r>
                    </a:p>
                  </a:txBody>
                  <a:tcPr/>
                </a:tc>
                <a:tc>
                  <a:txBody>
                    <a:bodyPr/>
                    <a:lstStyle/>
                    <a:p>
                      <a:r>
                        <a:rPr lang="en-US" sz="1600" dirty="0"/>
                        <a:t>0.25 K</a:t>
                      </a:r>
                    </a:p>
                  </a:txBody>
                  <a:tcPr/>
                </a:tc>
                <a:tc>
                  <a:txBody>
                    <a:bodyPr/>
                    <a:lstStyle/>
                    <a:p>
                      <a:r>
                        <a:rPr lang="en-US" sz="1600" dirty="0"/>
                        <a:t>0.54 K</a:t>
                      </a:r>
                    </a:p>
                  </a:txBody>
                  <a:tcPr/>
                </a:tc>
                <a:extLst>
                  <a:ext uri="{0D108BD9-81ED-4DB2-BD59-A6C34878D82A}">
                    <a16:rowId xmlns:a16="http://schemas.microsoft.com/office/drawing/2014/main" xmlns="" val="3443676901"/>
                  </a:ext>
                </a:extLst>
              </a:tr>
              <a:tr h="254058">
                <a:tc>
                  <a:txBody>
                    <a:bodyPr/>
                    <a:lstStyle/>
                    <a:p>
                      <a:r>
                        <a:rPr lang="en-US" sz="1600" dirty="0"/>
                        <a:t>181 GHz</a:t>
                      </a:r>
                    </a:p>
                  </a:txBody>
                  <a:tcPr/>
                </a:tc>
                <a:tc>
                  <a:txBody>
                    <a:bodyPr/>
                    <a:lstStyle/>
                    <a:p>
                      <a:r>
                        <a:rPr lang="en-US" sz="1600" dirty="0"/>
                        <a:t>0.7</a:t>
                      </a:r>
                      <a:r>
                        <a:rPr lang="en-US" sz="1600" baseline="0" dirty="0"/>
                        <a:t> K</a:t>
                      </a:r>
                      <a:endParaRPr lang="en-US" sz="1600" dirty="0"/>
                    </a:p>
                  </a:txBody>
                  <a:tcPr/>
                </a:tc>
                <a:tc>
                  <a:txBody>
                    <a:bodyPr/>
                    <a:lstStyle/>
                    <a:p>
                      <a:r>
                        <a:rPr lang="en-US" sz="1600" dirty="0"/>
                        <a:t>0.73</a:t>
                      </a:r>
                      <a:r>
                        <a:rPr lang="en-US" sz="1600" baseline="0" dirty="0"/>
                        <a:t> K</a:t>
                      </a:r>
                      <a:endParaRPr lang="en-US" sz="1600" dirty="0"/>
                    </a:p>
                  </a:txBody>
                  <a:tcPr/>
                </a:tc>
                <a:extLst>
                  <a:ext uri="{0D108BD9-81ED-4DB2-BD59-A6C34878D82A}">
                    <a16:rowId xmlns:a16="http://schemas.microsoft.com/office/drawing/2014/main" xmlns="" val="2841076242"/>
                  </a:ext>
                </a:extLst>
              </a:tr>
            </a:tbl>
          </a:graphicData>
        </a:graphic>
      </p:graphicFrame>
      <p:grpSp>
        <p:nvGrpSpPr>
          <p:cNvPr id="3" name="Group 2"/>
          <p:cNvGrpSpPr/>
          <p:nvPr/>
        </p:nvGrpSpPr>
        <p:grpSpPr>
          <a:xfrm>
            <a:off x="367991" y="3326109"/>
            <a:ext cx="4301980" cy="3071946"/>
            <a:chOff x="384251" y="3638136"/>
            <a:chExt cx="4805574" cy="3206008"/>
          </a:xfrm>
        </p:grpSpPr>
        <p:pic>
          <p:nvPicPr>
            <p:cNvPr id="4" name="Picture 3">
              <a:extLst>
                <a:ext uri="{FF2B5EF4-FFF2-40B4-BE49-F238E27FC236}">
                  <a16:creationId xmlns:a16="http://schemas.microsoft.com/office/drawing/2014/main" xmlns="" id="{01CB04B8-44E4-4958-BA3F-97FD2B756674}"/>
                </a:ext>
              </a:extLst>
            </p:cNvPr>
            <p:cNvPicPr>
              <a:picLocks noChangeAspect="1"/>
            </p:cNvPicPr>
            <p:nvPr/>
          </p:nvPicPr>
          <p:blipFill rotWithShape="1">
            <a:blip r:embed="rId2"/>
            <a:srcRect l="2369" t="3136" r="5537"/>
            <a:stretch/>
          </p:blipFill>
          <p:spPr>
            <a:xfrm>
              <a:off x="384251" y="3638136"/>
              <a:ext cx="4691331" cy="3206008"/>
            </a:xfrm>
            <a:prstGeom prst="rect">
              <a:avLst/>
            </a:prstGeom>
          </p:spPr>
        </p:pic>
        <p:sp>
          <p:nvSpPr>
            <p:cNvPr id="18" name="TextBox 17">
              <a:extLst>
                <a:ext uri="{FF2B5EF4-FFF2-40B4-BE49-F238E27FC236}">
                  <a16:creationId xmlns:a16="http://schemas.microsoft.com/office/drawing/2014/main" xmlns="" id="{80973E3B-CAEA-4018-8239-5394FB39530C}"/>
                </a:ext>
              </a:extLst>
            </p:cNvPr>
            <p:cNvSpPr txBox="1"/>
            <p:nvPr/>
          </p:nvSpPr>
          <p:spPr>
            <a:xfrm>
              <a:off x="4310724" y="5498707"/>
              <a:ext cx="879101" cy="261610"/>
            </a:xfrm>
            <a:prstGeom prst="rect">
              <a:avLst/>
            </a:prstGeom>
            <a:noFill/>
          </p:spPr>
          <p:txBody>
            <a:bodyPr wrap="square" rtlCol="0">
              <a:spAutoFit/>
            </a:bodyPr>
            <a:lstStyle/>
            <a:p>
              <a:r>
                <a:rPr lang="en-US" sz="1100" dirty="0"/>
                <a:t>87 GHz</a:t>
              </a:r>
              <a:endParaRPr lang="en-US" dirty="0"/>
            </a:p>
          </p:txBody>
        </p:sp>
        <p:sp>
          <p:nvSpPr>
            <p:cNvPr id="21" name="TextBox 20">
              <a:extLst>
                <a:ext uri="{FF2B5EF4-FFF2-40B4-BE49-F238E27FC236}">
                  <a16:creationId xmlns:a16="http://schemas.microsoft.com/office/drawing/2014/main" xmlns="" id="{C1128B8E-F3A1-452F-BA2F-773679EEB4F1}"/>
                </a:ext>
              </a:extLst>
            </p:cNvPr>
            <p:cNvSpPr txBox="1"/>
            <p:nvPr/>
          </p:nvSpPr>
          <p:spPr>
            <a:xfrm>
              <a:off x="4272058" y="4964963"/>
              <a:ext cx="879101" cy="261610"/>
            </a:xfrm>
            <a:prstGeom prst="rect">
              <a:avLst/>
            </a:prstGeom>
            <a:noFill/>
          </p:spPr>
          <p:txBody>
            <a:bodyPr wrap="square" rtlCol="0">
              <a:spAutoFit/>
            </a:bodyPr>
            <a:lstStyle/>
            <a:p>
              <a:r>
                <a:rPr lang="en-US" sz="1100" dirty="0"/>
                <a:t>164 GHz</a:t>
              </a:r>
              <a:endParaRPr lang="en-US" dirty="0"/>
            </a:p>
          </p:txBody>
        </p:sp>
        <p:sp>
          <p:nvSpPr>
            <p:cNvPr id="22" name="TextBox 21">
              <a:extLst>
                <a:ext uri="{FF2B5EF4-FFF2-40B4-BE49-F238E27FC236}">
                  <a16:creationId xmlns:a16="http://schemas.microsoft.com/office/drawing/2014/main" xmlns="" id="{1A982D5E-B7F6-4E2E-A972-B9F8ADE85E8C}"/>
                </a:ext>
              </a:extLst>
            </p:cNvPr>
            <p:cNvSpPr txBox="1"/>
            <p:nvPr/>
          </p:nvSpPr>
          <p:spPr>
            <a:xfrm>
              <a:off x="4272057" y="4385415"/>
              <a:ext cx="879101" cy="261610"/>
            </a:xfrm>
            <a:prstGeom prst="rect">
              <a:avLst/>
            </a:prstGeom>
            <a:noFill/>
          </p:spPr>
          <p:txBody>
            <a:bodyPr wrap="square" rtlCol="0">
              <a:spAutoFit/>
            </a:bodyPr>
            <a:lstStyle/>
            <a:p>
              <a:r>
                <a:rPr lang="en-US" sz="1100" dirty="0"/>
                <a:t>174 GHz</a:t>
              </a:r>
              <a:endParaRPr lang="en-US" dirty="0"/>
            </a:p>
          </p:txBody>
        </p:sp>
        <p:sp>
          <p:nvSpPr>
            <p:cNvPr id="23" name="TextBox 22">
              <a:extLst>
                <a:ext uri="{FF2B5EF4-FFF2-40B4-BE49-F238E27FC236}">
                  <a16:creationId xmlns:a16="http://schemas.microsoft.com/office/drawing/2014/main" xmlns="" id="{3BE6DF39-9DCD-44AF-827C-0D2B8F004B7D}"/>
                </a:ext>
              </a:extLst>
            </p:cNvPr>
            <p:cNvSpPr txBox="1"/>
            <p:nvPr/>
          </p:nvSpPr>
          <p:spPr>
            <a:xfrm>
              <a:off x="4307395" y="4125874"/>
              <a:ext cx="879101" cy="261610"/>
            </a:xfrm>
            <a:prstGeom prst="rect">
              <a:avLst/>
            </a:prstGeom>
            <a:noFill/>
          </p:spPr>
          <p:txBody>
            <a:bodyPr wrap="square" rtlCol="0">
              <a:spAutoFit/>
            </a:bodyPr>
            <a:lstStyle/>
            <a:p>
              <a:r>
                <a:rPr lang="en-US" sz="1100" dirty="0"/>
                <a:t>178 GHz</a:t>
              </a:r>
              <a:endParaRPr lang="en-US" dirty="0"/>
            </a:p>
          </p:txBody>
        </p:sp>
      </p:grpSp>
      <p:pic>
        <p:nvPicPr>
          <p:cNvPr id="7" name="Picture 6">
            <a:extLst>
              <a:ext uri="{FF2B5EF4-FFF2-40B4-BE49-F238E27FC236}">
                <a16:creationId xmlns:a16="http://schemas.microsoft.com/office/drawing/2014/main" xmlns="" id="{C3D38D92-E14D-443B-8F37-13CF53BC94C8}"/>
              </a:ext>
            </a:extLst>
          </p:cNvPr>
          <p:cNvPicPr>
            <a:picLocks noChangeAspect="1"/>
          </p:cNvPicPr>
          <p:nvPr/>
        </p:nvPicPr>
        <p:blipFill>
          <a:blip r:embed="rId3"/>
          <a:stretch>
            <a:fillRect/>
          </a:stretch>
        </p:blipFill>
        <p:spPr>
          <a:xfrm>
            <a:off x="8360995" y="660889"/>
            <a:ext cx="3391932" cy="2544917"/>
          </a:xfrm>
          <a:prstGeom prst="rect">
            <a:avLst/>
          </a:prstGeom>
        </p:spPr>
      </p:pic>
      <p:sp>
        <p:nvSpPr>
          <p:cNvPr id="17" name="Content Placeholder 2">
            <a:extLst>
              <a:ext uri="{FF2B5EF4-FFF2-40B4-BE49-F238E27FC236}">
                <a16:creationId xmlns:a16="http://schemas.microsoft.com/office/drawing/2014/main" xmlns="" id="{2BB00655-07F9-41BF-AFE4-A9BA58F5B05E}"/>
              </a:ext>
            </a:extLst>
          </p:cNvPr>
          <p:cNvSpPr txBox="1">
            <a:spLocks/>
          </p:cNvSpPr>
          <p:nvPr/>
        </p:nvSpPr>
        <p:spPr>
          <a:xfrm>
            <a:off x="5522769" y="3171864"/>
            <a:ext cx="6140870" cy="12736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700" dirty="0" smtClean="0"/>
              <a:t>TEMPEST-D </a:t>
            </a:r>
            <a:r>
              <a:rPr lang="en-US" sz="1700" dirty="0"/>
              <a:t>demonstrates improved receiver performance over </a:t>
            </a:r>
            <a:r>
              <a:rPr lang="en-US" sz="1700" dirty="0" smtClean="0"/>
              <a:t>current-generation </a:t>
            </a:r>
            <a:r>
              <a:rPr lang="en-US" sz="1700" dirty="0"/>
              <a:t>NOAA operational sensors</a:t>
            </a:r>
          </a:p>
        </p:txBody>
      </p:sp>
      <p:pic>
        <p:nvPicPr>
          <p:cNvPr id="20" name="Picture 19"/>
          <p:cNvPicPr>
            <a:picLocks noChangeAspect="1"/>
          </p:cNvPicPr>
          <p:nvPr/>
        </p:nvPicPr>
        <p:blipFill rotWithShape="1">
          <a:blip r:embed="rId4"/>
          <a:srcRect r="3807"/>
          <a:stretch/>
        </p:blipFill>
        <p:spPr>
          <a:xfrm>
            <a:off x="247849" y="936163"/>
            <a:ext cx="2497116" cy="1243268"/>
          </a:xfrm>
          <a:prstGeom prst="rect">
            <a:avLst/>
          </a:prstGeom>
        </p:spPr>
      </p:pic>
      <p:pic>
        <p:nvPicPr>
          <p:cNvPr id="19" name="Picture 1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2811" y="842578"/>
            <a:ext cx="1822735" cy="1294229"/>
          </a:xfrm>
          <a:prstGeom prst="rect">
            <a:avLst/>
          </a:prstGeom>
          <a:noFill/>
          <a:ln>
            <a:noFill/>
          </a:ln>
          <a:extLst>
            <a:ext uri="{909E8E84-426E-40dd-AFC4-6F175D3DCCD1}">
              <a14:hiddenFill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rto="http://schemas.microsoft.com/office/word/2006/arto" xmlns="" xmlns:a14="http://schemas.microsoft.com/office/drawing/2010/main" xmlns:w="http://schemas.openxmlformats.org/wordprocessingml/2006/main" xmlns:w10="urn:schemas-microsoft-com:office:word" xmlns:v="urn:schemas-microsoft-com:vml" xmlns:o="urn:schemas-microsoft-com:office:office" xmlns:ve="http://schemas.openxmlformats.org/markup-compatibility/2006"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w16se="http://schemas.microsoft.com/office/word/2015/wordml/symex" xmlns:arto="http://schemas.microsoft.com/office/word/2006/arto" xmlns="" xmlns:a14="http://schemas.microsoft.com/office/drawing/2010/main" xmlns:w="http://schemas.openxmlformats.org/wordprocessingml/2006/main" xmlns:w10="urn:schemas-microsoft-com:office:word" xmlns:v="urn:schemas-microsoft-com:vml" xmlns:o="urn:schemas-microsoft-com:office:office" xmlns:ve="http://schemas.openxmlformats.org/markup-compatibility/2006"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pic>
      <p:sp>
        <p:nvSpPr>
          <p:cNvPr id="6" name="Title 5"/>
          <p:cNvSpPr>
            <a:spLocks noGrp="1"/>
          </p:cNvSpPr>
          <p:nvPr>
            <p:ph type="title"/>
          </p:nvPr>
        </p:nvSpPr>
        <p:spPr>
          <a:xfrm>
            <a:off x="780127" y="1784"/>
            <a:ext cx="10972800" cy="934379"/>
          </a:xfrm>
        </p:spPr>
        <p:txBody>
          <a:bodyPr/>
          <a:lstStyle/>
          <a:p>
            <a:r>
              <a:rPr lang="en-US" sz="2800" b="1" dirty="0" smtClean="0"/>
              <a:t>TEMPEST-D Microwave Radiometer Performance</a:t>
            </a:r>
            <a:endParaRPr lang="en-US" sz="2800" b="1" dirty="0"/>
          </a:p>
        </p:txBody>
      </p:sp>
    </p:spTree>
    <p:extLst>
      <p:ext uri="{BB962C8B-B14F-4D97-AF65-F5344CB8AC3E}">
        <p14:creationId xmlns:p14="http://schemas.microsoft.com/office/powerpoint/2010/main" val="1137007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642E00-1B85-204C-9D25-BCAA270DE60B}"/>
              </a:ext>
            </a:extLst>
          </p:cNvPr>
          <p:cNvSpPr>
            <a:spLocks noGrp="1"/>
          </p:cNvSpPr>
          <p:nvPr>
            <p:ph type="title"/>
          </p:nvPr>
        </p:nvSpPr>
        <p:spPr>
          <a:xfrm>
            <a:off x="2928258" y="0"/>
            <a:ext cx="6388379" cy="1039704"/>
          </a:xfrm>
        </p:spPr>
        <p:txBody>
          <a:bodyPr/>
          <a:lstStyle/>
          <a:p>
            <a:r>
              <a:rPr lang="en-US" sz="2800" b="1" dirty="0" smtClean="0"/>
              <a:t>TEMPEST-D Validation</a:t>
            </a:r>
            <a:r>
              <a:rPr lang="en-US" sz="2800" b="1" dirty="0"/>
              <a:t>: Reference Sensor Coincident Overpasses</a:t>
            </a:r>
          </a:p>
        </p:txBody>
      </p:sp>
      <p:sp>
        <p:nvSpPr>
          <p:cNvPr id="6" name="TextBox 5">
            <a:extLst>
              <a:ext uri="{FF2B5EF4-FFF2-40B4-BE49-F238E27FC236}">
                <a16:creationId xmlns:a16="http://schemas.microsoft.com/office/drawing/2014/main" xmlns="" id="{8B250C8F-2DF2-6F45-AD46-D8FD549D1C92}"/>
              </a:ext>
            </a:extLst>
          </p:cNvPr>
          <p:cNvSpPr txBox="1"/>
          <p:nvPr/>
        </p:nvSpPr>
        <p:spPr>
          <a:xfrm>
            <a:off x="3916441" y="1268527"/>
            <a:ext cx="7513559" cy="1759456"/>
          </a:xfrm>
          <a:prstGeom prst="rect">
            <a:avLst/>
          </a:prstGeom>
          <a:noFill/>
        </p:spPr>
        <p:txBody>
          <a:bodyPr wrap="square" lIns="0" tIns="0" rIns="0" bIns="0" rtlCol="0">
            <a:spAutoFit/>
          </a:bodyPr>
          <a:lstStyle/>
          <a:p>
            <a:pPr marL="130969" indent="-130969" algn="just">
              <a:spcAft>
                <a:spcPts val="1050"/>
              </a:spcAft>
              <a:buFont typeface="Arial" panose="020B0604020202020204" pitchFamily="34" charset="0"/>
              <a:buChar char="•"/>
            </a:pPr>
            <a:r>
              <a:rPr lang="en-US" sz="1600" b="1" dirty="0">
                <a:solidFill>
                  <a:srgbClr val="333399"/>
                </a:solidFill>
              </a:rPr>
              <a:t>TEMPEST-D observations from Oct 2018 – Nov </a:t>
            </a:r>
            <a:r>
              <a:rPr lang="en-US" sz="1600" b="1" dirty="0" smtClean="0">
                <a:solidFill>
                  <a:srgbClr val="333399"/>
                </a:solidFill>
              </a:rPr>
              <a:t>2019 </a:t>
            </a:r>
            <a:r>
              <a:rPr lang="en-US" sz="1600" dirty="0"/>
              <a:t>are matched with simultaneous observations from multiple satellite reference sensors.</a:t>
            </a:r>
          </a:p>
          <a:p>
            <a:pPr marL="130969" indent="-130969" algn="just">
              <a:spcAft>
                <a:spcPts val="1050"/>
              </a:spcAft>
              <a:buFont typeface="Arial" panose="020B0604020202020204" pitchFamily="34" charset="0"/>
              <a:buChar char="•"/>
            </a:pPr>
            <a:r>
              <a:rPr lang="en-US" sz="1600" dirty="0"/>
              <a:t>Double difference method uses model to translate other sensor’s frequency response </a:t>
            </a:r>
            <a:r>
              <a:rPr lang="en-US" sz="1600" dirty="0" smtClean="0"/>
              <a:t>and polarization characteristics to those of TEMPEST</a:t>
            </a:r>
            <a:endParaRPr lang="en-US" sz="1600" dirty="0"/>
          </a:p>
          <a:p>
            <a:pPr marL="130969" indent="-130969" algn="just">
              <a:spcAft>
                <a:spcPts val="1050"/>
              </a:spcAft>
              <a:buFont typeface="Arial" panose="020B0604020202020204" pitchFamily="34" charset="0"/>
              <a:buChar char="•"/>
            </a:pPr>
            <a:r>
              <a:rPr lang="en-US" sz="1600" dirty="0" smtClean="0"/>
              <a:t>Absolution calibration </a:t>
            </a:r>
            <a:r>
              <a:rPr lang="en-US" sz="1600" dirty="0"/>
              <a:t>differences </a:t>
            </a:r>
            <a:r>
              <a:rPr lang="en-US" sz="1600" dirty="0" smtClean="0"/>
              <a:t>of &lt;1 K demonstrate that </a:t>
            </a:r>
            <a:r>
              <a:rPr lang="en-US" sz="1600" dirty="0"/>
              <a:t>TEMPEST calibration </a:t>
            </a:r>
            <a:r>
              <a:rPr lang="en-US" sz="1600" dirty="0" smtClean="0"/>
              <a:t>performance is </a:t>
            </a:r>
            <a:r>
              <a:rPr lang="en-US" sz="1600" dirty="0"/>
              <a:t>equivalent to the more costly </a:t>
            </a:r>
            <a:r>
              <a:rPr lang="en-US" sz="1600" dirty="0" smtClean="0"/>
              <a:t>and larger operational sensors</a:t>
            </a:r>
            <a:endParaRPr lang="en-US" sz="1600" dirty="0"/>
          </a:p>
        </p:txBody>
      </p:sp>
      <p:pic>
        <p:nvPicPr>
          <p:cNvPr id="3" name="Picture 2">
            <a:extLst>
              <a:ext uri="{FF2B5EF4-FFF2-40B4-BE49-F238E27FC236}">
                <a16:creationId xmlns:a16="http://schemas.microsoft.com/office/drawing/2014/main" xmlns="" id="{08659737-5889-4D68-AB4C-04ED51258B92}"/>
              </a:ext>
            </a:extLst>
          </p:cNvPr>
          <p:cNvPicPr>
            <a:picLocks noChangeAspect="1"/>
          </p:cNvPicPr>
          <p:nvPr/>
        </p:nvPicPr>
        <p:blipFill rotWithShape="1">
          <a:blip r:embed="rId2"/>
          <a:srcRect l="50174" t="27425" r="31099" b="20534"/>
          <a:stretch/>
        </p:blipFill>
        <p:spPr>
          <a:xfrm>
            <a:off x="400459" y="1118042"/>
            <a:ext cx="3364602" cy="5259344"/>
          </a:xfrm>
          <a:prstGeom prst="rect">
            <a:avLst/>
          </a:prstGeom>
        </p:spPr>
      </p:pic>
      <p:pic>
        <p:nvPicPr>
          <p:cNvPr id="5" name="Picture 4">
            <a:extLst>
              <a:ext uri="{FF2B5EF4-FFF2-40B4-BE49-F238E27FC236}">
                <a16:creationId xmlns:a16="http://schemas.microsoft.com/office/drawing/2014/main" xmlns="" id="{8A486594-CDC9-4B4C-8BFB-FEE90D02E821}"/>
              </a:ext>
            </a:extLst>
          </p:cNvPr>
          <p:cNvPicPr>
            <a:picLocks noChangeAspect="1"/>
          </p:cNvPicPr>
          <p:nvPr/>
        </p:nvPicPr>
        <p:blipFill rotWithShape="1">
          <a:blip r:embed="rId3"/>
          <a:srcRect l="49197" t="32171" r="22248" b="47768"/>
          <a:stretch/>
        </p:blipFill>
        <p:spPr>
          <a:xfrm>
            <a:off x="4124709" y="3027983"/>
            <a:ext cx="7173222" cy="2834720"/>
          </a:xfrm>
          <a:prstGeom prst="rect">
            <a:avLst/>
          </a:prstGeom>
        </p:spPr>
      </p:pic>
      <p:sp>
        <p:nvSpPr>
          <p:cNvPr id="8" name="Rectangle 7">
            <a:extLst>
              <a:ext uri="{FF2B5EF4-FFF2-40B4-BE49-F238E27FC236}">
                <a16:creationId xmlns:a16="http://schemas.microsoft.com/office/drawing/2014/main" xmlns="" id="{51100566-7F8E-465A-8C77-BACE7EC723CA}"/>
              </a:ext>
            </a:extLst>
          </p:cNvPr>
          <p:cNvSpPr/>
          <p:nvPr/>
        </p:nvSpPr>
        <p:spPr>
          <a:xfrm>
            <a:off x="3916441" y="5792611"/>
            <a:ext cx="8155816" cy="523220"/>
          </a:xfrm>
          <a:prstGeom prst="rect">
            <a:avLst/>
          </a:prstGeom>
        </p:spPr>
        <p:txBody>
          <a:bodyPr wrap="square">
            <a:spAutoFit/>
          </a:bodyPr>
          <a:lstStyle/>
          <a:p>
            <a:r>
              <a:rPr lang="en-US" sz="1400" dirty="0" smtClean="0"/>
              <a:t>W. </a:t>
            </a:r>
            <a:r>
              <a:rPr lang="en-US" sz="1400" dirty="0" smtClean="0"/>
              <a:t>Berg, S. T. Brown, et </a:t>
            </a:r>
            <a:r>
              <a:rPr lang="en-US" sz="1400" dirty="0" smtClean="0"/>
              <a:t>al., "Calibration and validation of the TEMPEST-D CubeSat radiometer," </a:t>
            </a:r>
            <a:r>
              <a:rPr lang="en-US" sz="1400" i="1" dirty="0" smtClean="0"/>
              <a:t>IEEE TGRS, </a:t>
            </a:r>
            <a:r>
              <a:rPr lang="en-US" sz="1400" dirty="0"/>
              <a:t>vol. 59, no. 6, pp. 4904-4914, Jun. 2021, doi:10.1109/TGRS.2020.3018999..</a:t>
            </a:r>
            <a:endParaRPr lang="en-US" sz="1400" dirty="0"/>
          </a:p>
        </p:txBody>
      </p:sp>
    </p:spTree>
    <p:extLst>
      <p:ext uri="{BB962C8B-B14F-4D97-AF65-F5344CB8AC3E}">
        <p14:creationId xmlns:p14="http://schemas.microsoft.com/office/powerpoint/2010/main" val="1066643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AF882CBF-6422-6241-9A39-58E3A7DEF52B}"/>
              </a:ext>
            </a:extLst>
          </p:cNvPr>
          <p:cNvSpPr txBox="1"/>
          <p:nvPr/>
        </p:nvSpPr>
        <p:spPr>
          <a:xfrm>
            <a:off x="2913838" y="16949"/>
            <a:ext cx="6326667" cy="1103973"/>
          </a:xfrm>
          <a:prstGeom prst="rect">
            <a:avLst/>
          </a:prstGeom>
          <a:noFill/>
        </p:spPr>
        <p:txBody>
          <a:bodyPr wrap="square" rtlCol="0" anchor="ctr">
            <a:noAutofit/>
          </a:bodyPr>
          <a:lstStyle/>
          <a:p>
            <a:pPr algn="ctr"/>
            <a:r>
              <a:rPr lang="en-US" sz="2800" b="1" dirty="0" smtClean="0">
                <a:cs typeface="Arial" panose="020B0604020202020204" pitchFamily="34" charset="0"/>
              </a:rPr>
              <a:t>TEMPEST-D Validation</a:t>
            </a:r>
            <a:r>
              <a:rPr lang="en-US" sz="2800" b="1" dirty="0">
                <a:cs typeface="Arial" panose="020B0604020202020204" pitchFamily="34" charset="0"/>
              </a:rPr>
              <a:t>: Calibration Accuracy and Precision</a:t>
            </a:r>
          </a:p>
        </p:txBody>
      </p:sp>
      <p:pic>
        <p:nvPicPr>
          <p:cNvPr id="3" name="Picture 2">
            <a:extLst>
              <a:ext uri="{FF2B5EF4-FFF2-40B4-BE49-F238E27FC236}">
                <a16:creationId xmlns:a16="http://schemas.microsoft.com/office/drawing/2014/main" xmlns="" id="{4E45541F-3385-490B-9307-0536E25673DD}"/>
              </a:ext>
            </a:extLst>
          </p:cNvPr>
          <p:cNvPicPr>
            <a:picLocks noChangeAspect="1"/>
          </p:cNvPicPr>
          <p:nvPr/>
        </p:nvPicPr>
        <p:blipFill rotWithShape="1">
          <a:blip r:embed="rId2"/>
          <a:srcRect l="21653" t="20581" r="51194" b="12361"/>
          <a:stretch/>
        </p:blipFill>
        <p:spPr>
          <a:xfrm>
            <a:off x="2164952" y="1103974"/>
            <a:ext cx="3792477" cy="5268251"/>
          </a:xfrm>
          <a:prstGeom prst="rect">
            <a:avLst/>
          </a:prstGeom>
        </p:spPr>
      </p:pic>
      <p:pic>
        <p:nvPicPr>
          <p:cNvPr id="12" name="Picture 11">
            <a:extLst>
              <a:ext uri="{FF2B5EF4-FFF2-40B4-BE49-F238E27FC236}">
                <a16:creationId xmlns:a16="http://schemas.microsoft.com/office/drawing/2014/main" xmlns="" id="{61F34D39-B2E3-4E82-B6D6-207EC8D4808C}"/>
              </a:ext>
            </a:extLst>
          </p:cNvPr>
          <p:cNvPicPr>
            <a:picLocks noChangeAspect="1"/>
          </p:cNvPicPr>
          <p:nvPr/>
        </p:nvPicPr>
        <p:blipFill rotWithShape="1">
          <a:blip r:embed="rId3"/>
          <a:srcRect l="19851" t="26493" r="51009" b="6971"/>
          <a:stretch/>
        </p:blipFill>
        <p:spPr>
          <a:xfrm>
            <a:off x="7586162" y="1200149"/>
            <a:ext cx="4026955" cy="5172075"/>
          </a:xfrm>
          <a:prstGeom prst="rect">
            <a:avLst/>
          </a:prstGeom>
        </p:spPr>
      </p:pic>
      <p:sp>
        <p:nvSpPr>
          <p:cNvPr id="4" name="TextBox 3">
            <a:extLst>
              <a:ext uri="{FF2B5EF4-FFF2-40B4-BE49-F238E27FC236}">
                <a16:creationId xmlns:a16="http://schemas.microsoft.com/office/drawing/2014/main" xmlns="" id="{8EE798CC-231A-43D5-9746-B2044FE8F8A2}"/>
              </a:ext>
            </a:extLst>
          </p:cNvPr>
          <p:cNvSpPr txBox="1"/>
          <p:nvPr/>
        </p:nvSpPr>
        <p:spPr>
          <a:xfrm>
            <a:off x="322976" y="1832994"/>
            <a:ext cx="1400962" cy="1200329"/>
          </a:xfrm>
          <a:prstGeom prst="rect">
            <a:avLst/>
          </a:prstGeom>
          <a:noFill/>
        </p:spPr>
        <p:txBody>
          <a:bodyPr wrap="square" rtlCol="0">
            <a:spAutoFit/>
          </a:bodyPr>
          <a:lstStyle/>
          <a:p>
            <a:r>
              <a:rPr lang="en-US" dirty="0"/>
              <a:t>Calibration observed to be stable over time...</a:t>
            </a:r>
          </a:p>
        </p:txBody>
      </p:sp>
      <p:sp>
        <p:nvSpPr>
          <p:cNvPr id="18" name="TextBox 17">
            <a:extLst>
              <a:ext uri="{FF2B5EF4-FFF2-40B4-BE49-F238E27FC236}">
                <a16:creationId xmlns:a16="http://schemas.microsoft.com/office/drawing/2014/main" xmlns="" id="{1BE03B32-6834-4EBF-87D6-D39622F233C6}"/>
              </a:ext>
            </a:extLst>
          </p:cNvPr>
          <p:cNvSpPr txBox="1"/>
          <p:nvPr/>
        </p:nvSpPr>
        <p:spPr>
          <a:xfrm>
            <a:off x="6398443" y="1971493"/>
            <a:ext cx="1600899" cy="923330"/>
          </a:xfrm>
          <a:prstGeom prst="rect">
            <a:avLst/>
          </a:prstGeom>
          <a:noFill/>
        </p:spPr>
        <p:txBody>
          <a:bodyPr wrap="square" rtlCol="0">
            <a:spAutoFit/>
          </a:bodyPr>
          <a:lstStyle/>
          <a:p>
            <a:r>
              <a:rPr lang="en-US" dirty="0"/>
              <a:t>and instrument </a:t>
            </a:r>
            <a:r>
              <a:rPr lang="en-US" dirty="0" smtClean="0"/>
              <a:t>temperature.</a:t>
            </a:r>
            <a:endParaRPr lang="en-US" dirty="0"/>
          </a:p>
        </p:txBody>
      </p:sp>
    </p:spTree>
    <p:extLst>
      <p:ext uri="{BB962C8B-B14F-4D97-AF65-F5344CB8AC3E}">
        <p14:creationId xmlns:p14="http://schemas.microsoft.com/office/powerpoint/2010/main" val="3332561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square">
        <a:spAutoFit/>
      </a:bodyPr>
      <a:lstStyle>
        <a:defPPr>
          <a:defRPr b="1" dirty="0" smtClean="0"/>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Custom 4">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44969F"/>
      </a:hlink>
      <a:folHlink>
        <a:srgbClr val="6B6B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41308</TotalTime>
  <Words>1765</Words>
  <Application>Microsoft Office PowerPoint</Application>
  <PresentationFormat>Widescreen</PresentationFormat>
  <Paragraphs>263</Paragraphs>
  <Slides>22</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ＭＳ Ｐゴシック</vt:lpstr>
      <vt:lpstr>ＭＳ Ｐゴシック</vt:lpstr>
      <vt:lpstr>Arial</vt:lpstr>
      <vt:lpstr>Arial Black</vt:lpstr>
      <vt:lpstr>Calibri</vt:lpstr>
      <vt:lpstr>Calibri Light</vt:lpstr>
      <vt:lpstr>Cambria Math</vt:lpstr>
      <vt:lpstr>DejaVu Sans</vt:lpstr>
      <vt:lpstr>Noto Sans CJK SC</vt:lpstr>
      <vt:lpstr>Stencil</vt:lpstr>
      <vt:lpstr>Times New Roman</vt:lpstr>
      <vt:lpstr>Times-Roman</vt:lpstr>
      <vt:lpstr>Wingdings</vt:lpstr>
      <vt:lpstr>Default Design</vt:lpstr>
      <vt:lpstr>Office Theme</vt:lpstr>
      <vt:lpstr>1_Default Design</vt:lpstr>
      <vt:lpstr>PowerPoint Presentation</vt:lpstr>
      <vt:lpstr>PowerPoint Presentation</vt:lpstr>
      <vt:lpstr>PowerPoint Presentation</vt:lpstr>
      <vt:lpstr>PowerPoint Presentation</vt:lpstr>
      <vt:lpstr>TEMPEST-D Venture Tech Mission: Global Atmospheric Observations at 174 GHz from June 23 to July 3, 2020</vt:lpstr>
      <vt:lpstr>TEMPEST-D Multi-Frequency Millimeter-wave Radiometer </vt:lpstr>
      <vt:lpstr>TEMPEST-D Microwave Radiometer Performance</vt:lpstr>
      <vt:lpstr>TEMPEST-D Validation: Reference Sensor Coincident Overpasses</vt:lpstr>
      <vt:lpstr>PowerPoint Presentation</vt:lpstr>
      <vt:lpstr>TEMPEST-D and GPM-GMI Observations of Hurricane Delta on October 7, 2020</vt:lpstr>
      <vt:lpstr>PowerPoint Presentation</vt:lpstr>
      <vt:lpstr>PowerPoint Presentation</vt:lpstr>
      <vt:lpstr>PowerPoint Presentation</vt:lpstr>
      <vt:lpstr>PowerPoint Presentation</vt:lpstr>
      <vt:lpstr>TEMPEST Channel Specifications</vt:lpstr>
      <vt:lpstr>PowerPoint Presentation</vt:lpstr>
      <vt:lpstr>TEMPEST vs. ATMS Profile Retrievals from Simulated Brightness Temperatures</vt:lpstr>
      <vt:lpstr>PowerPoint Presentation</vt:lpstr>
      <vt:lpstr>PowerPoint Presentation</vt:lpstr>
      <vt:lpstr>PowerPoint Presentation</vt:lpstr>
      <vt:lpstr>PowerPoint Presentation</vt:lpstr>
      <vt:lpstr>Conclusions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RainCube – First 4 days of successful opportunities</dc:title>
  <dc:creator>Simone Tanelli</dc:creator>
  <cp:lastModifiedBy>Steven Reising</cp:lastModifiedBy>
  <cp:revision>487</cp:revision>
  <dcterms:created xsi:type="dcterms:W3CDTF">2018-09-04T01:37:47Z</dcterms:created>
  <dcterms:modified xsi:type="dcterms:W3CDTF">2022-08-22T13:30:55Z</dcterms:modified>
</cp:coreProperties>
</file>