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  <p:sldMasterId id="2147483668" r:id="rId3"/>
  </p:sldMasterIdLst>
  <p:notesMasterIdLst>
    <p:notesMasterId r:id="rId14"/>
  </p:notesMasterIdLst>
  <p:sldIdLst>
    <p:sldId id="256" r:id="rId4"/>
    <p:sldId id="274" r:id="rId5"/>
    <p:sldId id="271" r:id="rId6"/>
    <p:sldId id="275" r:id="rId7"/>
    <p:sldId id="273" r:id="rId8"/>
    <p:sldId id="276" r:id="rId9"/>
    <p:sldId id="277" r:id="rId10"/>
    <p:sldId id="268" r:id="rId11"/>
    <p:sldId id="265" r:id="rId12"/>
    <p:sldId id="272" r:id="rId13"/>
  </p:sldIdLst>
  <p:sldSz cx="12192000" cy="6858000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Bljh6RiHooJSw1C0rCwyxE4xX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E7351A-91AB-47F2-9DD1-60E1FD411EAE}">
  <a:tblStyle styleId="{50E7351A-91AB-47F2-9DD1-60E1FD411EA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381000"/>
            <a:ext cx="73152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381000"/>
            <a:ext cx="73152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8297088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46600" rIns="9320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7f8297088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705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FFC35C-6E70-4911-897C-181265D95E0A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9" tIns="46903" rIns="93799" bIns="46903" anchor="b"/>
          <a:lstStyle>
            <a:lvl1pPr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FFE802-1695-4843-9763-84FA39814D7A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0563"/>
            <a:ext cx="6151562" cy="3460750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386263"/>
            <a:ext cx="5549900" cy="4154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9" tIns="46903" rIns="93799" bIns="46903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27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8297088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46600" rIns="9320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7f8297088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661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8297088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46600" rIns="9320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7f8297088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313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8297088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00" tIns="46600" rIns="9320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7f8297088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93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c3ef54360_1_0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22" name="Google Shape;322;g8c3ef5436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381000"/>
            <a:ext cx="73152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c3ef5436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379413"/>
            <a:ext cx="73152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8c3ef54360_0_281:notes"/>
          <p:cNvSpPr txBox="1">
            <a:spLocks noGrp="1"/>
          </p:cNvSpPr>
          <p:nvPr>
            <p:ph type="body" idx="1"/>
          </p:nvPr>
        </p:nvSpPr>
        <p:spPr>
          <a:xfrm>
            <a:off x="685800" y="4648203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/>
          </a:p>
        </p:txBody>
      </p:sp>
      <p:sp>
        <p:nvSpPr>
          <p:cNvPr id="296" name="Google Shape;296;g8c3ef54360_0_281:notes"/>
          <p:cNvSpPr txBox="1">
            <a:spLocks noGrp="1"/>
          </p:cNvSpPr>
          <p:nvPr>
            <p:ph type="sldNum" idx="12"/>
          </p:nvPr>
        </p:nvSpPr>
        <p:spPr>
          <a:xfrm>
            <a:off x="3884617" y="86852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about:blank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"/>
          <p:cNvSpPr/>
          <p:nvPr/>
        </p:nvSpPr>
        <p:spPr>
          <a:xfrm>
            <a:off x="512541" y="13"/>
            <a:ext cx="11676342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6"/>
          <p:cNvSpPr>
            <a:spLocks noGrp="1"/>
          </p:cNvSpPr>
          <p:nvPr>
            <p:ph type="pic" idx="2"/>
          </p:nvPr>
        </p:nvSpPr>
        <p:spPr>
          <a:xfrm>
            <a:off x="550103" y="4267200"/>
            <a:ext cx="11638772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040445" y="2590798"/>
            <a:ext cx="182880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3"/>
          </p:nvPr>
        </p:nvSpPr>
        <p:spPr>
          <a:xfrm>
            <a:off x="1040445" y="3733804"/>
            <a:ext cx="1727200" cy="26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4"/>
          </p:nvPr>
        </p:nvSpPr>
        <p:spPr>
          <a:xfrm>
            <a:off x="3352800" y="768758"/>
            <a:ext cx="8128000" cy="135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body" idx="5"/>
          </p:nvPr>
        </p:nvSpPr>
        <p:spPr>
          <a:xfrm>
            <a:off x="3353382" y="2262200"/>
            <a:ext cx="8123355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body" idx="6"/>
          </p:nvPr>
        </p:nvSpPr>
        <p:spPr>
          <a:xfrm>
            <a:off x="3352800" y="3311239"/>
            <a:ext cx="8128000" cy="6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" name="Google Shape;16;p6"/>
          <p:cNvCxnSpPr/>
          <p:nvPr/>
        </p:nvCxnSpPr>
        <p:spPr>
          <a:xfrm>
            <a:off x="3047999" y="609600"/>
            <a:ext cx="0" cy="347345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301" y="121758"/>
            <a:ext cx="2101088" cy="2542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6"/>
          <p:cNvGrpSpPr/>
          <p:nvPr/>
        </p:nvGrpSpPr>
        <p:grpSpPr>
          <a:xfrm>
            <a:off x="-40517" y="0"/>
            <a:ext cx="585146" cy="6858000"/>
            <a:chOff x="-15240" y="0"/>
            <a:chExt cx="472440" cy="6858000"/>
          </a:xfrm>
        </p:grpSpPr>
        <p:sp>
          <p:nvSpPr>
            <p:cNvPr id="19" name="Google Shape;19;p6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Google Shape;20;p6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6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6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6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6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6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oogle Shape;26;p6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27" name="Google Shape;27;p6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28" name="Google Shape;28;p6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" name="Google Shape;29;p6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" name="Google Shape;30;p6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" name="Google Shape;31;p6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2" name="Google Shape;32;p6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3" name="Google Shape;33;p6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4" name="Google Shape;34;p6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>
            <a:spLocks noGrp="1"/>
          </p:cNvSpPr>
          <p:nvPr>
            <p:ph type="pic" idx="2"/>
          </p:nvPr>
        </p:nvSpPr>
        <p:spPr>
          <a:xfrm>
            <a:off x="1016001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17"/>
          <p:cNvSpPr>
            <a:spLocks noGrp="1"/>
          </p:cNvSpPr>
          <p:nvPr>
            <p:ph type="pic" idx="3"/>
          </p:nvPr>
        </p:nvSpPr>
        <p:spPr>
          <a:xfrm>
            <a:off x="6604000" y="1219200"/>
            <a:ext cx="4978400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body" idx="1"/>
          </p:nvPr>
        </p:nvSpPr>
        <p:spPr>
          <a:xfrm>
            <a:off x="1003852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4"/>
          </p:nvPr>
        </p:nvSpPr>
        <p:spPr>
          <a:xfrm>
            <a:off x="6604000" y="3048000"/>
            <a:ext cx="4990549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1003852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body" idx="2"/>
          </p:nvPr>
        </p:nvSpPr>
        <p:spPr>
          <a:xfrm>
            <a:off x="8331200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body" idx="3"/>
          </p:nvPr>
        </p:nvSpPr>
        <p:spPr>
          <a:xfrm>
            <a:off x="4667528" y="1219200"/>
            <a:ext cx="32633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>
            <a:spLocks noGrp="1"/>
          </p:cNvSpPr>
          <p:nvPr>
            <p:ph type="pic" idx="2"/>
          </p:nvPr>
        </p:nvSpPr>
        <p:spPr>
          <a:xfrm>
            <a:off x="1016001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>
            <a:spLocks noGrp="1"/>
          </p:cNvSpPr>
          <p:nvPr>
            <p:ph type="pic" idx="3"/>
          </p:nvPr>
        </p:nvSpPr>
        <p:spPr>
          <a:xfrm>
            <a:off x="46775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19"/>
          <p:cNvSpPr>
            <a:spLocks noGrp="1"/>
          </p:cNvSpPr>
          <p:nvPr>
            <p:ph type="pic" idx="4"/>
          </p:nvPr>
        </p:nvSpPr>
        <p:spPr>
          <a:xfrm>
            <a:off x="8335149" y="1219200"/>
            <a:ext cx="3247251" cy="160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body" idx="1"/>
          </p:nvPr>
        </p:nvSpPr>
        <p:spPr>
          <a:xfrm>
            <a:off x="1003852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body" idx="5"/>
          </p:nvPr>
        </p:nvSpPr>
        <p:spPr>
          <a:xfrm>
            <a:off x="8331200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6"/>
          </p:nvPr>
        </p:nvSpPr>
        <p:spPr>
          <a:xfrm>
            <a:off x="4667528" y="3048000"/>
            <a:ext cx="3263349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>
            <a:spLocks noGrp="1"/>
          </p:cNvSpPr>
          <p:nvPr>
            <p:ph type="pic" idx="2"/>
          </p:nvPr>
        </p:nvSpPr>
        <p:spPr>
          <a:xfrm>
            <a:off x="1016000" y="1219200"/>
            <a:ext cx="10566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403D-DF38-424C-9D22-C5B3B5B7D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6C180-8058-4C82-988D-E7537AC26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43EDB-BB3A-4885-B518-81C0B4B1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2A88C-C253-42F0-9971-44B94508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706DC-2A4C-4EBF-98FF-DBDC4692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79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88D1-FEAD-4228-9F86-B138601B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AB41-65C9-40C3-9F1F-A2AF52A55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BD6F3-1878-4B50-B170-A1597AED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97A0-B0A6-45DE-BC32-EC5C8ED2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5B687-E570-48EF-AF1E-CB800F47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0221-164D-43CC-8631-2CE2D3E5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3F0FD-318F-4DA7-97E7-382F4945F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5BAF2-05AB-43D9-B315-BADCB942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5BCC-5A98-4B52-ADE1-ADF1839E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52EC-3CD6-4DEA-88D9-096DA89F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8C06-3E9B-49BA-A612-8FBAEAE1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660D-8058-4484-963C-B079AB510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C617D-DF6B-4821-956C-B4037587D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FA613-D97B-4093-8A7F-6A4F6144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EEEC8-82C5-48A3-967F-AA5A7EAF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E1A7E-DFF4-4172-B331-67C97249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8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644F-F5D9-4408-B244-7AB72A32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DD6D-2F6D-4DFC-BE44-D1EB02A80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B4CF-234C-450A-A24B-C6BAD33D7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0FFAA-5409-4DC4-9B4B-CE5E5944D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D576F-8AA9-45C0-B13A-F3CD6A7F1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7D98A-8F3A-4B0F-AD0E-492D76B12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63BC-3279-42DE-A9D2-B428E493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8D017-7493-48E2-973A-9E4476D4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9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33D6-D26D-46AB-8B77-8D4AFB4F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C0FBD-FEAD-4BB7-A300-7ABC1360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0E012-0916-4ADF-A39F-9B5BD315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31016-CAD6-4049-885C-BCE46711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ADD95-5CC4-49E6-AB75-24D313CF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3BEB-8E87-4C21-AD62-08C3F0DFAB63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E3AA5-EA03-443F-B36E-64FCF423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37AAC-AE05-4C19-9427-E40929D6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AD7A-F2BE-460D-8659-7AA118BE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0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12DBC-8FD0-488F-8072-858940FE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350DA-5697-49E6-BD19-67F6FDFD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078D-AEF0-4C46-A4EC-B52F15D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86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FFAB-D927-4D19-8DF7-4A039141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E814-3134-46CE-BED5-F0B679A6C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1DBDB-C947-42E1-BBE2-715486512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33E24-BB98-44AC-9B80-C9C88A23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7C012-319C-4708-82CB-CD7263DC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FB432-2FA7-4971-A084-EAA7A2E1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68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2913-69A5-4313-8DD5-7C74D935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A24252-80CF-4A23-8C2F-B0D9692E0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EE4CC-C5B1-478D-BF51-DB42E50E3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C0121-CC5A-4C06-95EC-4386953D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49ED-E067-45D1-97F4-A36671DB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C2E20-2EBC-4410-AF57-14CB5D46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49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8049-8B58-44A9-B4BF-A643682E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96830-A806-4B55-BB25-9753C2C04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D3ED1-03E6-43F3-95C6-1EB58C7D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6C4C6-6C2D-49A5-B008-5A043687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A79A5-3B46-4C60-AA27-AEBC360E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45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F0D74-0ABD-4D5A-A962-2FCB51C1C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71122-56C8-4A01-A039-704E18008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19812-F3FD-4FC6-8D5B-1B59D848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64A22-C11F-499A-BD11-063E6DC4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880CD-1FD3-40E0-A35A-3490F39C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b11ea443_0_154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105783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300"/>
              <a:buChar char="•"/>
              <a:defRPr/>
            </a:lvl2pPr>
            <a:lvl3pPr marL="1371600" lvl="2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300"/>
              <a:buChar char="•"/>
              <a:defRPr/>
            </a:lvl3pPr>
            <a:lvl4pPr marL="1828800" lvl="3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300"/>
              <a:buChar char="•"/>
              <a:defRPr/>
            </a:lvl4pPr>
            <a:lvl5pPr marL="2286000" lvl="4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300"/>
              <a:buChar char="•"/>
              <a:defRPr/>
            </a:lvl5pPr>
            <a:lvl6pPr marL="2743200" lvl="5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300"/>
              <a:buChar char="•"/>
              <a:defRPr/>
            </a:lvl6pPr>
            <a:lvl7pPr marL="3200400" lvl="6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74b11ea443_0_154"/>
          <p:cNvSpPr txBox="1">
            <a:spLocks noGrp="1"/>
          </p:cNvSpPr>
          <p:nvPr>
            <p:ph type="title"/>
          </p:nvPr>
        </p:nvSpPr>
        <p:spPr>
          <a:xfrm>
            <a:off x="999829" y="283104"/>
            <a:ext cx="98673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74b11ea443_0_154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2540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58900" rIns="117825" bIns="58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74b11ea443_0_154"/>
          <p:cNvSpPr txBox="1">
            <a:spLocks noGrp="1"/>
          </p:cNvSpPr>
          <p:nvPr>
            <p:ph type="ftr" idx="11"/>
          </p:nvPr>
        </p:nvSpPr>
        <p:spPr>
          <a:xfrm>
            <a:off x="4165600" y="6400800"/>
            <a:ext cx="3860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58900" rIns="117825" bIns="58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g74b11ea443_0_154"/>
          <p:cNvSpPr txBox="1">
            <a:spLocks noGrp="1"/>
          </p:cNvSpPr>
          <p:nvPr>
            <p:ph type="sldNum" idx="12"/>
          </p:nvPr>
        </p:nvSpPr>
        <p:spPr>
          <a:xfrm>
            <a:off x="9753600" y="6248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58900" rIns="117825" bIns="58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3ef54360_1_181"/>
          <p:cNvSpPr/>
          <p:nvPr/>
        </p:nvSpPr>
        <p:spPr>
          <a:xfrm>
            <a:off x="512541" y="13"/>
            <a:ext cx="11676300" cy="42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8c3ef54360_1_181"/>
          <p:cNvSpPr>
            <a:spLocks noGrp="1"/>
          </p:cNvSpPr>
          <p:nvPr>
            <p:ph type="pic" idx="2"/>
          </p:nvPr>
        </p:nvSpPr>
        <p:spPr>
          <a:xfrm>
            <a:off x="550103" y="4267200"/>
            <a:ext cx="116388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g8c3ef54360_1_181"/>
          <p:cNvSpPr txBox="1">
            <a:spLocks noGrp="1"/>
          </p:cNvSpPr>
          <p:nvPr>
            <p:ph type="body" idx="1"/>
          </p:nvPr>
        </p:nvSpPr>
        <p:spPr>
          <a:xfrm>
            <a:off x="1040445" y="2590798"/>
            <a:ext cx="1828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g8c3ef54360_1_181"/>
          <p:cNvSpPr txBox="1">
            <a:spLocks noGrp="1"/>
          </p:cNvSpPr>
          <p:nvPr>
            <p:ph type="body" idx="3"/>
          </p:nvPr>
        </p:nvSpPr>
        <p:spPr>
          <a:xfrm>
            <a:off x="1040445" y="3733804"/>
            <a:ext cx="1727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g8c3ef54360_1_181"/>
          <p:cNvSpPr txBox="1">
            <a:spLocks noGrp="1"/>
          </p:cNvSpPr>
          <p:nvPr>
            <p:ph type="body" idx="4"/>
          </p:nvPr>
        </p:nvSpPr>
        <p:spPr>
          <a:xfrm>
            <a:off x="3352800" y="768758"/>
            <a:ext cx="81279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g8c3ef54360_1_181"/>
          <p:cNvSpPr txBox="1">
            <a:spLocks noGrp="1"/>
          </p:cNvSpPr>
          <p:nvPr>
            <p:ph type="body" idx="5"/>
          </p:nvPr>
        </p:nvSpPr>
        <p:spPr>
          <a:xfrm>
            <a:off x="3353382" y="2262200"/>
            <a:ext cx="81234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g8c3ef54360_1_181"/>
          <p:cNvSpPr txBox="1">
            <a:spLocks noGrp="1"/>
          </p:cNvSpPr>
          <p:nvPr>
            <p:ph type="body" idx="6"/>
          </p:nvPr>
        </p:nvSpPr>
        <p:spPr>
          <a:xfrm>
            <a:off x="3352800" y="3311239"/>
            <a:ext cx="8127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0" name="Google Shape;130;g8c3ef54360_1_181"/>
          <p:cNvCxnSpPr/>
          <p:nvPr/>
        </p:nvCxnSpPr>
        <p:spPr>
          <a:xfrm>
            <a:off x="3047999" y="609600"/>
            <a:ext cx="0" cy="34734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1" name="Google Shape;131;g8c3ef54360_1_18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301" y="121758"/>
            <a:ext cx="2101089" cy="2542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g8c3ef54360_1_181"/>
          <p:cNvGrpSpPr/>
          <p:nvPr/>
        </p:nvGrpSpPr>
        <p:grpSpPr>
          <a:xfrm>
            <a:off x="-40518" y="0"/>
            <a:ext cx="585164" cy="6858000"/>
            <a:chOff x="-15240" y="0"/>
            <a:chExt cx="472440" cy="6858000"/>
          </a:xfrm>
        </p:grpSpPr>
        <p:sp>
          <p:nvSpPr>
            <p:cNvPr id="133" name="Google Shape;133;g8c3ef54360_1_181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g8c3ef54360_1_181" descr="C:\Users\jacqui.fenner\Desktop\PTT templates\images\noaa icons\noaa_icons-04.png">
              <a:hlinkClick r:id="rId2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g8c3ef54360_1_181" descr="C:\Users\jacqui.fenner\Desktop\PTT templates\images\noaa icons\noaa_icons-05.png">
              <a:hlinkClick r:id="rId2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g8c3ef54360_1_181" descr="C:\Users\jacqui.fenner\Desktop\PTT templates\images\noaa icons\noaa_icons-06.png">
              <a:hlinkClick r:id="rId2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g8c3ef54360_1_181" descr="C:\Users\jacqui.fenner\Desktop\PTT templates\images\noaa icons\noaa_icons-07.png">
              <a:hlinkClick r:id="rId2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g8c3ef54360_1_181" descr="C:\Users\jacqui.fenner\Desktop\PTT templates\images\noaa icons\noaa_icons-08.png">
              <a:hlinkClick r:id="rId2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g8c3ef54360_1_181" descr="C:\Users\jacqui.fenner\Desktop\PTT templates\images\noaa icons\noaa_icons-10.png">
              <a:hlinkClick r:id="rId2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0" name="Google Shape;140;g8c3ef54360_1_181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41" name="Google Shape;141;g8c3ef54360_1_181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42" name="Google Shape;142;g8c3ef54360_1_181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" name="Google Shape;143;g8c3ef54360_1_181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" name="Google Shape;144;g8c3ef54360_1_181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5" name="Google Shape;145;g8c3ef54360_1_181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6" name="Google Shape;146;g8c3ef54360_1_181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7" name="Google Shape;147;g8c3ef54360_1_181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48" name="Google Shape;148;g8c3ef54360_1_181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1"/>
          <p:cNvSpPr>
            <a:spLocks noGrp="1"/>
          </p:cNvSpPr>
          <p:nvPr>
            <p:ph type="pic" idx="2"/>
          </p:nvPr>
        </p:nvSpPr>
        <p:spPr>
          <a:xfrm>
            <a:off x="6604000" y="1219200"/>
            <a:ext cx="49784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1003852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3"/>
          </p:nvPr>
        </p:nvSpPr>
        <p:spPr>
          <a:xfrm>
            <a:off x="6604000" y="3429000"/>
            <a:ext cx="4990549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2"/>
          <p:cNvSpPr>
            <a:spLocks noGrp="1"/>
          </p:cNvSpPr>
          <p:nvPr>
            <p:ph type="pic" idx="2"/>
          </p:nvPr>
        </p:nvSpPr>
        <p:spPr>
          <a:xfrm>
            <a:off x="8128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>
            <a:spLocks noGrp="1"/>
          </p:cNvSpPr>
          <p:nvPr>
            <p:ph type="pic" idx="2"/>
          </p:nvPr>
        </p:nvSpPr>
        <p:spPr>
          <a:xfrm>
            <a:off x="1016000" y="1219200"/>
            <a:ext cx="3454400" cy="495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body" idx="1"/>
          </p:nvPr>
        </p:nvSpPr>
        <p:spPr>
          <a:xfrm>
            <a:off x="4673600" y="1219200"/>
            <a:ext cx="69209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>
            <a:spLocks noGrp="1"/>
          </p:cNvSpPr>
          <p:nvPr>
            <p:ph type="pic" idx="2"/>
          </p:nvPr>
        </p:nvSpPr>
        <p:spPr>
          <a:xfrm>
            <a:off x="1016001" y="1219200"/>
            <a:ext cx="10562379" cy="1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1003852" y="3124200"/>
            <a:ext cx="10578549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105785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body" idx="1"/>
          </p:nvPr>
        </p:nvSpPr>
        <p:spPr>
          <a:xfrm>
            <a:off x="1016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body" idx="2"/>
          </p:nvPr>
        </p:nvSpPr>
        <p:spPr>
          <a:xfrm>
            <a:off x="6604000" y="1219200"/>
            <a:ext cx="49905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hyperlink" Target="about:blank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7"/>
          <p:cNvGrpSpPr/>
          <p:nvPr/>
        </p:nvGrpSpPr>
        <p:grpSpPr>
          <a:xfrm>
            <a:off x="-40517" y="0"/>
            <a:ext cx="573917" cy="6858000"/>
            <a:chOff x="-15240" y="0"/>
            <a:chExt cx="472440" cy="6858000"/>
          </a:xfrm>
        </p:grpSpPr>
        <p:sp>
          <p:nvSpPr>
            <p:cNvPr id="90" name="Google Shape;90;p7"/>
            <p:cNvSpPr/>
            <p:nvPr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Google Shape;91;p7" descr="C:\Users\jacqui.fenner\Desktop\PTT templates\images\noaa icons\noaa_icons-04.png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7" descr="C:\Users\jacqui.fenner\Desktop\PTT templates\images\noaa icons\noaa_icons-05.png">
              <a:hlinkClick r:id="rId13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7" descr="C:\Users\jacqui.fenner\Desktop\PTT templates\images\noaa icons\noaa_icons-06.png">
              <a:hlinkClick r:id="rId13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7" descr="C:\Users\jacqui.fenner\Desktop\PTT templates\images\noaa icons\noaa_icons-07.png">
              <a:hlinkClick r:id="rId13"/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7" descr="C:\Users\jacqui.fenner\Desktop\PTT templates\images\noaa icons\noaa_icons-08.png">
              <a:hlinkClick r:id="rId13"/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7" descr="C:\Users\jacqui.fenner\Desktop\PTT templates\images\noaa icons\noaa_icons-10.png">
              <a:hlinkClick r:id="rId13"/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Google Shape;97;p7"/>
            <p:cNvGrpSpPr/>
            <p:nvPr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98" name="Google Shape;98;p7"/>
              <p:cNvGrpSpPr/>
              <p:nvPr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99" name="Google Shape;99;p7"/>
                <p:cNvCxnSpPr/>
                <p:nvPr/>
              </p:nvCxnSpPr>
              <p:spPr>
                <a:xfrm>
                  <a:off x="15148" y="42672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" name="Google Shape;100;p7"/>
                <p:cNvCxnSpPr/>
                <p:nvPr/>
              </p:nvCxnSpPr>
              <p:spPr>
                <a:xfrm>
                  <a:off x="15148" y="32004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" name="Google Shape;101;p7"/>
                <p:cNvCxnSpPr/>
                <p:nvPr/>
              </p:nvCxnSpPr>
              <p:spPr>
                <a:xfrm>
                  <a:off x="15148" y="21336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2" name="Google Shape;102;p7"/>
                <p:cNvCxnSpPr/>
                <p:nvPr/>
              </p:nvCxnSpPr>
              <p:spPr>
                <a:xfrm>
                  <a:off x="15148" y="53340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3" name="Google Shape;103;p7"/>
                <p:cNvCxnSpPr/>
                <p:nvPr/>
              </p:nvCxnSpPr>
              <p:spPr>
                <a:xfrm>
                  <a:off x="15148" y="1066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4" name="Google Shape;104;p7"/>
                <p:cNvCxnSpPr/>
                <p:nvPr/>
              </p:nvCxnSpPr>
              <p:spPr>
                <a:xfrm>
                  <a:off x="15148" y="6400800"/>
                  <a:ext cx="420624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05" name="Google Shape;105;p7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1"/>
          </p:nvPr>
        </p:nvSpPr>
        <p:spPr>
          <a:xfrm>
            <a:off x="1003852" y="1219200"/>
            <a:ext cx="10578549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8" name="Google Shape;108;p7">
            <a:hlinkClick r:id="rId13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049000" y="152400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7" descr="G:\STALL\ST Comms\Templates &amp; Resources\Logos\Other Emblems\DOC Logo\DOC Color.png">
            <a:hlinkClick r:id="rId13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1683" y="6400800"/>
            <a:ext cx="481161" cy="48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>
            <a:hlinkClick r:id="rId13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6188" y="6395455"/>
            <a:ext cx="474211" cy="474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/>
          <p:nvPr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01C12-15C9-42B2-AF4E-7BB0FEA2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8D954-2686-44DE-B155-4EA932E08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0BDF9-D27D-4F3A-BF20-CC701A7F5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2E5B-BEBA-4829-90B1-5D94A304F3DD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BA7C3-859C-45C1-8AF5-4F3B86CEE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B7216-36A9-4825-A0F6-B6E8833B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2360-2661-4FCB-A51B-FE864955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18" Type="http://schemas.openxmlformats.org/officeDocument/2006/relationships/image" Target="../media/image29.jpg"/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20.jp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6654" b="26653"/>
          <a:stretch/>
        </p:blipFill>
        <p:spPr>
          <a:xfrm>
            <a:off x="512618" y="4267200"/>
            <a:ext cx="11679382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07" name="Google Shape;207;p1"/>
          <p:cNvSpPr txBox="1">
            <a:spLocks noGrp="1"/>
          </p:cNvSpPr>
          <p:nvPr>
            <p:ph type="body" idx="4"/>
          </p:nvPr>
        </p:nvSpPr>
        <p:spPr>
          <a:xfrm>
            <a:off x="3345775" y="155900"/>
            <a:ext cx="8274000" cy="3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600" dirty="0"/>
              <a:t>Future Observational Needs for NWP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-US" sz="2400" dirty="0"/>
              <a:t>November 9, 2020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2400" b="0" dirty="0"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-US" sz="2400" b="0" dirty="0"/>
              <a:t>Jim Yoe</a:t>
            </a:r>
            <a:endParaRPr sz="2400" b="0" dirty="0"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-US" sz="1800" b="0" i="1" dirty="0"/>
              <a:t>National Centers for Environmental Prediction</a:t>
            </a:r>
            <a:endParaRPr sz="1800" b="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Box 291">
            <a:extLst>
              <a:ext uri="{FF2B5EF4-FFF2-40B4-BE49-F238E27FC236}">
                <a16:creationId xmlns:a16="http://schemas.microsoft.com/office/drawing/2014/main" id="{4EB0A36B-0036-4AC5-A11F-CB9974FCBD52}"/>
              </a:ext>
            </a:extLst>
          </p:cNvPr>
          <p:cNvSpPr txBox="1"/>
          <p:nvPr/>
        </p:nvSpPr>
        <p:spPr>
          <a:xfrm>
            <a:off x="2402398" y="13725"/>
            <a:ext cx="725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NOAA Cloud / BDP / EPIC / Data Lake Integration Vision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17F926-827C-481A-8057-E4229543FA1A}"/>
              </a:ext>
            </a:extLst>
          </p:cNvPr>
          <p:cNvSpPr txBox="1"/>
          <p:nvPr/>
        </p:nvSpPr>
        <p:spPr>
          <a:xfrm>
            <a:off x="11912598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15033-166D-48B1-B7CD-A6E1BC11BB14}"/>
              </a:ext>
            </a:extLst>
          </p:cNvPr>
          <p:cNvGrpSpPr/>
          <p:nvPr/>
        </p:nvGrpSpPr>
        <p:grpSpPr>
          <a:xfrm>
            <a:off x="1974" y="375635"/>
            <a:ext cx="12104119" cy="6409357"/>
            <a:chOff x="1974" y="375635"/>
            <a:chExt cx="12104119" cy="6409357"/>
          </a:xfrm>
        </p:grpSpPr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18AFEDED-BFC0-415D-AC7C-048F1FBD06F4}"/>
                </a:ext>
              </a:extLst>
            </p:cNvPr>
            <p:cNvSpPr txBox="1"/>
            <p:nvPr/>
          </p:nvSpPr>
          <p:spPr>
            <a:xfrm>
              <a:off x="1847153" y="5210796"/>
              <a:ext cx="8422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Dedicated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Connection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EAFF6E9-DF9E-4BFC-9FBF-86F851BB63F2}"/>
                </a:ext>
              </a:extLst>
            </p:cNvPr>
            <p:cNvSpPr txBox="1"/>
            <p:nvPr/>
          </p:nvSpPr>
          <p:spPr>
            <a:xfrm>
              <a:off x="1061512" y="2478568"/>
              <a:ext cx="279885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3a. Operational Modeling</a:t>
              </a:r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3A91768A-DC00-4C7E-BBB4-5527F9D7A1C1}"/>
                </a:ext>
              </a:extLst>
            </p:cNvPr>
            <p:cNvGrpSpPr/>
            <p:nvPr/>
          </p:nvGrpSpPr>
          <p:grpSpPr>
            <a:xfrm>
              <a:off x="5341069" y="1126934"/>
              <a:ext cx="1712817" cy="756057"/>
              <a:chOff x="4167338" y="1033006"/>
              <a:chExt cx="1712817" cy="756057"/>
            </a:xfrm>
          </p:grpSpPr>
          <p:pic>
            <p:nvPicPr>
              <p:cNvPr id="413" name="Picture 412" descr="A picture containing refrigerator&#10;&#10;Description automatically generated">
                <a:extLst>
                  <a:ext uri="{FF2B5EF4-FFF2-40B4-BE49-F238E27FC236}">
                    <a16:creationId xmlns:a16="http://schemas.microsoft.com/office/drawing/2014/main" id="{20516EDE-E993-4CD8-8202-ECB978E85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7554" y="1329953"/>
                <a:ext cx="618934" cy="370380"/>
              </a:xfrm>
              <a:prstGeom prst="rect">
                <a:avLst/>
              </a:prstGeom>
            </p:spPr>
          </p:pic>
          <p:sp>
            <p:nvSpPr>
              <p:cNvPr id="414" name="TextBox 413">
                <a:extLst>
                  <a:ext uri="{FF2B5EF4-FFF2-40B4-BE49-F238E27FC236}">
                    <a16:creationId xmlns:a16="http://schemas.microsoft.com/office/drawing/2014/main" id="{66D1FA09-BCF6-4C86-A9C3-BDF516ECDD94}"/>
                  </a:ext>
                </a:extLst>
              </p:cNvPr>
              <p:cNvSpPr txBox="1"/>
              <p:nvPr/>
            </p:nvSpPr>
            <p:spPr>
              <a:xfrm>
                <a:off x="4167338" y="1033006"/>
                <a:ext cx="1712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Other External Data</a:t>
                </a:r>
              </a:p>
            </p:txBody>
          </p: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4FDAD747-095D-44E1-BC81-40F62D396A3E}"/>
                  </a:ext>
                </a:extLst>
              </p:cNvPr>
              <p:cNvGrpSpPr/>
              <p:nvPr/>
            </p:nvGrpSpPr>
            <p:grpSpPr>
              <a:xfrm>
                <a:off x="4910147" y="1525000"/>
                <a:ext cx="395277" cy="264063"/>
                <a:chOff x="5625574" y="4053729"/>
                <a:chExt cx="395277" cy="264063"/>
              </a:xfrm>
            </p:grpSpPr>
            <p:sp>
              <p:nvSpPr>
                <p:cNvPr id="416" name="Cylinder 415">
                  <a:extLst>
                    <a:ext uri="{FF2B5EF4-FFF2-40B4-BE49-F238E27FC236}">
                      <a16:creationId xmlns:a16="http://schemas.microsoft.com/office/drawing/2014/main" id="{272E69DB-19BA-4A61-96CC-CB2AF7C92045}"/>
                    </a:ext>
                  </a:extLst>
                </p:cNvPr>
                <p:cNvSpPr/>
                <p:nvPr/>
              </p:nvSpPr>
              <p:spPr>
                <a:xfrm>
                  <a:off x="5739174" y="4053729"/>
                  <a:ext cx="258773" cy="123847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Cylinder 416">
                  <a:extLst>
                    <a:ext uri="{FF2B5EF4-FFF2-40B4-BE49-F238E27FC236}">
                      <a16:creationId xmlns:a16="http://schemas.microsoft.com/office/drawing/2014/main" id="{A2E37B44-23D6-46D3-AEA6-F87EBCAFAA89}"/>
                    </a:ext>
                  </a:extLst>
                </p:cNvPr>
                <p:cNvSpPr/>
                <p:nvPr/>
              </p:nvSpPr>
              <p:spPr>
                <a:xfrm>
                  <a:off x="5625574" y="4138841"/>
                  <a:ext cx="258773" cy="123847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Cylinder 417">
                  <a:extLst>
                    <a:ext uri="{FF2B5EF4-FFF2-40B4-BE49-F238E27FC236}">
                      <a16:creationId xmlns:a16="http://schemas.microsoft.com/office/drawing/2014/main" id="{129A2178-B815-48CE-8E45-F7E97ECA1E55}"/>
                    </a:ext>
                  </a:extLst>
                </p:cNvPr>
                <p:cNvSpPr/>
                <p:nvPr/>
              </p:nvSpPr>
              <p:spPr>
                <a:xfrm>
                  <a:off x="5762078" y="4193945"/>
                  <a:ext cx="258773" cy="123847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0" name="Cloud 289">
              <a:extLst>
                <a:ext uri="{FF2B5EF4-FFF2-40B4-BE49-F238E27FC236}">
                  <a16:creationId xmlns:a16="http://schemas.microsoft.com/office/drawing/2014/main" id="{1F16B7B0-1A94-4382-8103-BEEBF9496EC0}"/>
                </a:ext>
              </a:extLst>
            </p:cNvPr>
            <p:cNvSpPr/>
            <p:nvPr/>
          </p:nvSpPr>
          <p:spPr>
            <a:xfrm rot="202749">
              <a:off x="2204966" y="3152851"/>
              <a:ext cx="4931989" cy="2243444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A717C3A-3208-4E53-ADC0-F0BA7D62F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5941" y="5323020"/>
              <a:ext cx="0" cy="73152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Cloud 143">
              <a:extLst>
                <a:ext uri="{FF2B5EF4-FFF2-40B4-BE49-F238E27FC236}">
                  <a16:creationId xmlns:a16="http://schemas.microsoft.com/office/drawing/2014/main" id="{FB98DE15-EC4E-44E1-B019-F68DA4CA4F15}"/>
                </a:ext>
              </a:extLst>
            </p:cNvPr>
            <p:cNvSpPr/>
            <p:nvPr/>
          </p:nvSpPr>
          <p:spPr>
            <a:xfrm rot="495552">
              <a:off x="8081247" y="1342706"/>
              <a:ext cx="3358147" cy="3127451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09EFB364-3A05-447F-A32B-A6AC6F891E81}"/>
                </a:ext>
              </a:extLst>
            </p:cNvPr>
            <p:cNvSpPr/>
            <p:nvPr/>
          </p:nvSpPr>
          <p:spPr>
            <a:xfrm>
              <a:off x="881445" y="1963928"/>
              <a:ext cx="6529388" cy="3725834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AC59B83-B149-4984-9185-495BF320749E}"/>
                </a:ext>
              </a:extLst>
            </p:cNvPr>
            <p:cNvSpPr txBox="1"/>
            <p:nvPr/>
          </p:nvSpPr>
          <p:spPr>
            <a:xfrm>
              <a:off x="8331482" y="753747"/>
              <a:ext cx="28025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Big Data Program (BDP)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Environment</a:t>
              </a:r>
            </a:p>
          </p:txBody>
        </p: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12AFD9C4-524C-4FEE-B396-DAA3D6B39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6223" y="3787621"/>
              <a:ext cx="4297680" cy="2651760"/>
            </a:xfrm>
            <a:prstGeom prst="bentConnector2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A93F56E4-E04D-46F1-9CB4-5F800EF8F971}"/>
                </a:ext>
              </a:extLst>
            </p:cNvPr>
            <p:cNvCxnSpPr>
              <a:cxnSpLocks/>
            </p:cNvCxnSpPr>
            <p:nvPr/>
          </p:nvCxnSpPr>
          <p:spPr>
            <a:xfrm>
              <a:off x="5062428" y="2978907"/>
              <a:ext cx="3705792" cy="37781"/>
            </a:xfrm>
            <a:prstGeom prst="bent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ctor: Elbow 309">
              <a:extLst>
                <a:ext uri="{FF2B5EF4-FFF2-40B4-BE49-F238E27FC236}">
                  <a16:creationId xmlns:a16="http://schemas.microsoft.com/office/drawing/2014/main" id="{9315B753-6C48-4205-A9C9-5A6A31FD28D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794904" y="4008625"/>
              <a:ext cx="1554480" cy="1097280"/>
            </a:xfrm>
            <a:prstGeom prst="bentConnector2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2CDBB42-4E70-4C11-A36F-207A9552EBA9}"/>
                </a:ext>
              </a:extLst>
            </p:cNvPr>
            <p:cNvSpPr txBox="1"/>
            <p:nvPr/>
          </p:nvSpPr>
          <p:spPr>
            <a:xfrm>
              <a:off x="4402655" y="4190987"/>
              <a:ext cx="1685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Dev, Test &amp;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Sandbox Environments</a:t>
              </a:r>
            </a:p>
          </p:txBody>
        </p:sp>
        <p:cxnSp>
          <p:nvCxnSpPr>
            <p:cNvPr id="300" name="Connector: Elbow 299">
              <a:extLst>
                <a:ext uri="{FF2B5EF4-FFF2-40B4-BE49-F238E27FC236}">
                  <a16:creationId xmlns:a16="http://schemas.microsoft.com/office/drawing/2014/main" id="{E6271D11-781A-4E1D-A690-0799B0B7C1B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53167" y="2942196"/>
              <a:ext cx="274320" cy="731520"/>
            </a:xfrm>
            <a:prstGeom prst="bentConnector2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1E77A2D-60A6-4E92-A234-0BACEB9ED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0222" y="3937431"/>
              <a:ext cx="457200" cy="1"/>
            </a:xfrm>
            <a:prstGeom prst="straightConnector1">
              <a:avLst/>
            </a:prstGeom>
            <a:ln w="317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5587B4F1-46BB-491A-9799-F0BF009E16F5}"/>
                </a:ext>
              </a:extLst>
            </p:cNvPr>
            <p:cNvSpPr/>
            <p:nvPr/>
          </p:nvSpPr>
          <p:spPr>
            <a:xfrm>
              <a:off x="4890831" y="2300606"/>
              <a:ext cx="1995613" cy="468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2F2EB36-8608-43A4-8107-12DA8980E1FC}"/>
                </a:ext>
              </a:extLst>
            </p:cNvPr>
            <p:cNvGrpSpPr/>
            <p:nvPr/>
          </p:nvGrpSpPr>
          <p:grpSpPr>
            <a:xfrm>
              <a:off x="10967991" y="3935856"/>
              <a:ext cx="1138102" cy="2597221"/>
              <a:chOff x="10737053" y="3683036"/>
              <a:chExt cx="1138102" cy="2597221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2D0D2C77-1E9D-47A2-8A14-BD5A4D9471B5}"/>
                  </a:ext>
                </a:extLst>
              </p:cNvPr>
              <p:cNvGrpSpPr/>
              <p:nvPr/>
            </p:nvGrpSpPr>
            <p:grpSpPr>
              <a:xfrm>
                <a:off x="10880366" y="3966003"/>
                <a:ext cx="934165" cy="2314254"/>
                <a:chOff x="11063252" y="4032507"/>
                <a:chExt cx="934165" cy="231425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8F7820D7-7AD6-472A-B1D6-85D23719EDFB}"/>
                    </a:ext>
                  </a:extLst>
                </p:cNvPr>
                <p:cNvGrpSpPr/>
                <p:nvPr/>
              </p:nvGrpSpPr>
              <p:grpSpPr>
                <a:xfrm>
                  <a:off x="11096849" y="4112692"/>
                  <a:ext cx="900568" cy="2211062"/>
                  <a:chOff x="11085720" y="600711"/>
                  <a:chExt cx="900568" cy="2211062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BE3D0536-995D-46BA-B6C3-EB56EE320127}"/>
                      </a:ext>
                    </a:extLst>
                  </p:cNvPr>
                  <p:cNvGrpSpPr/>
                  <p:nvPr/>
                </p:nvGrpSpPr>
                <p:grpSpPr>
                  <a:xfrm>
                    <a:off x="11128440" y="600711"/>
                    <a:ext cx="636135" cy="629023"/>
                    <a:chOff x="11128440" y="667215"/>
                    <a:chExt cx="636135" cy="629023"/>
                  </a:xfrm>
                </p:grpSpPr>
                <p:pic>
                  <p:nvPicPr>
                    <p:cNvPr id="18" name="Picture 17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A45C9EBC-FC18-489A-895E-849764543B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1128440" y="896209"/>
                      <a:ext cx="375908" cy="40002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74" name="Picture 73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62711F52-0231-4526-B8CF-C977F9261B4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1388667" y="889286"/>
                      <a:ext cx="375908" cy="40002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F297370D-31E0-4A25-B00A-C24A9B1956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51260" y="667215"/>
                      <a:ext cx="570990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Public</a:t>
                      </a: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9784191D-9C98-42B6-BEF4-81DA8BA6BEDA}"/>
                      </a:ext>
                    </a:extLst>
                  </p:cNvPr>
                  <p:cNvGrpSpPr/>
                  <p:nvPr/>
                </p:nvGrpSpPr>
                <p:grpSpPr>
                  <a:xfrm>
                    <a:off x="11085720" y="1201354"/>
                    <a:ext cx="900568" cy="825156"/>
                    <a:chOff x="11085720" y="509876"/>
                    <a:chExt cx="900568" cy="825156"/>
                  </a:xfrm>
                </p:grpSpPr>
                <p:pic>
                  <p:nvPicPr>
                    <p:cNvPr id="81" name="Picture 80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2F5B0F87-8C40-4733-8CA9-B84CD582117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1128440" y="935003"/>
                      <a:ext cx="375908" cy="40002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82" name="Picture 81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DC1E5760-63A8-415D-AFE1-1E4BF52B59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1388667" y="928080"/>
                      <a:ext cx="375908" cy="40002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638AD138-13F1-4394-93D2-80B30AB038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85720" y="509876"/>
                      <a:ext cx="900568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Research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Academia</a:t>
                      </a:r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98BB3007-DB2A-40C3-9DF5-5764F9BB7AA9}"/>
                      </a:ext>
                    </a:extLst>
                  </p:cNvPr>
                  <p:cNvGrpSpPr/>
                  <p:nvPr/>
                </p:nvGrpSpPr>
                <p:grpSpPr>
                  <a:xfrm>
                    <a:off x="11115875" y="2016490"/>
                    <a:ext cx="869149" cy="795283"/>
                    <a:chOff x="11101382" y="645047"/>
                    <a:chExt cx="869149" cy="795283"/>
                  </a:xfrm>
                </p:grpSpPr>
                <p:pic>
                  <p:nvPicPr>
                    <p:cNvPr id="87" name="Picture 86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2ABCD336-7457-4F00-8B19-9F9314ECEC6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1128440" y="1040301"/>
                      <a:ext cx="375908" cy="40002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88" name="Picture 87" descr="A close up of a logo&#10;&#10;Description automatically generated">
                      <a:extLst>
                        <a:ext uri="{FF2B5EF4-FFF2-40B4-BE49-F238E27FC236}">
                          <a16:creationId xmlns:a16="http://schemas.microsoft.com/office/drawing/2014/main" id="{AB6BB568-6703-4915-AED8-CD1DA517A3C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837473B0-CC2E-450A-ABE3-18F120FF3D39}">
                          <a1611:picAttrSrcUrl xmlns:a1611="http://schemas.microsoft.com/office/drawing/2016/11/main" r:i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1388667" y="1033378"/>
                      <a:ext cx="375908" cy="40002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09968FBC-5DF1-420E-81E1-CCBF237C0D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01382" y="645047"/>
                      <a:ext cx="869149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Business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Partners</a:t>
                      </a:r>
                    </a:p>
                  </p:txBody>
                </p:sp>
              </p:grpSp>
            </p:grp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B22F714D-38F2-45D8-8EE5-0FA664E68061}"/>
                    </a:ext>
                  </a:extLst>
                </p:cNvPr>
                <p:cNvSpPr/>
                <p:nvPr/>
              </p:nvSpPr>
              <p:spPr>
                <a:xfrm>
                  <a:off x="11063252" y="4032507"/>
                  <a:ext cx="842289" cy="231425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9879C3F-BD17-4E9C-9ADE-2697E23B1232}"/>
                  </a:ext>
                </a:extLst>
              </p:cNvPr>
              <p:cNvSpPr txBox="1"/>
              <p:nvPr/>
            </p:nvSpPr>
            <p:spPr>
              <a:xfrm>
                <a:off x="10737053" y="3683036"/>
                <a:ext cx="113810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Public Users</a:t>
                </a:r>
              </a:p>
            </p:txBody>
          </p: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00B43A18-F22F-4E16-AEE9-2D87D7C09599}"/>
                </a:ext>
              </a:extLst>
            </p:cNvPr>
            <p:cNvGrpSpPr/>
            <p:nvPr/>
          </p:nvGrpSpPr>
          <p:grpSpPr>
            <a:xfrm>
              <a:off x="476300" y="1678207"/>
              <a:ext cx="2352760" cy="542181"/>
              <a:chOff x="824971" y="1059763"/>
              <a:chExt cx="2515269" cy="542181"/>
            </a:xfrm>
            <a:solidFill>
              <a:schemeClr val="bg1"/>
            </a:solidFill>
          </p:grpSpPr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F0D0052C-2F2A-46AE-8C8B-3AA81D5C93D3}"/>
                  </a:ext>
                </a:extLst>
              </p:cNvPr>
              <p:cNvSpPr txBox="1"/>
              <p:nvPr/>
            </p:nvSpPr>
            <p:spPr>
              <a:xfrm>
                <a:off x="824971" y="1059763"/>
                <a:ext cx="2515269" cy="3077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CSP or NOAA Network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B96D6331-7C9F-4CA8-91B0-6CC9CFE80168}"/>
                  </a:ext>
                </a:extLst>
              </p:cNvPr>
              <p:cNvSpPr txBox="1"/>
              <p:nvPr/>
            </p:nvSpPr>
            <p:spPr>
              <a:xfrm>
                <a:off x="853795" y="1355723"/>
                <a:ext cx="1776174" cy="246221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Multi-Vendor Cloud</a:t>
                </a:r>
              </a:p>
            </p:txBody>
          </p:sp>
        </p:grpSp>
        <p:cxnSp>
          <p:nvCxnSpPr>
            <p:cNvPr id="97" name="Connector: Elbow 96">
              <a:extLst>
                <a:ext uri="{FF2B5EF4-FFF2-40B4-BE49-F238E27FC236}">
                  <a16:creationId xmlns:a16="http://schemas.microsoft.com/office/drawing/2014/main" id="{90D568DF-434C-464F-A61B-1CDF7B740CF4}"/>
                </a:ext>
              </a:extLst>
            </p:cNvPr>
            <p:cNvCxnSpPr>
              <a:cxnSpLocks/>
            </p:cNvCxnSpPr>
            <p:nvPr/>
          </p:nvCxnSpPr>
          <p:spPr>
            <a:xfrm>
              <a:off x="2535521" y="1321093"/>
              <a:ext cx="1097280" cy="518398"/>
            </a:xfrm>
            <a:prstGeom prst="bentConnector2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49EDF88F-6EF0-4F9D-8678-9DAA87457594}"/>
                </a:ext>
              </a:extLst>
            </p:cNvPr>
            <p:cNvGrpSpPr/>
            <p:nvPr/>
          </p:nvGrpSpPr>
          <p:grpSpPr>
            <a:xfrm>
              <a:off x="5356543" y="3592721"/>
              <a:ext cx="1383420" cy="463205"/>
              <a:chOff x="4898388" y="3644712"/>
              <a:chExt cx="1383420" cy="463205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2EA79A7-C5B0-4AB0-908B-C183122C4128}"/>
                  </a:ext>
                </a:extLst>
              </p:cNvPr>
              <p:cNvSpPr/>
              <p:nvPr/>
            </p:nvSpPr>
            <p:spPr>
              <a:xfrm>
                <a:off x="5141504" y="3647635"/>
                <a:ext cx="904789" cy="42852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EPIC &amp;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HPC (R&amp;D)</a:t>
                </a:r>
              </a:p>
            </p:txBody>
          </p:sp>
          <p:sp>
            <p:nvSpPr>
              <p:cNvPr id="31" name="Arrow: Curved Right 30">
                <a:extLst>
                  <a:ext uri="{FF2B5EF4-FFF2-40B4-BE49-F238E27FC236}">
                    <a16:creationId xmlns:a16="http://schemas.microsoft.com/office/drawing/2014/main" id="{17310058-7B73-431F-AAA3-F751EF0A00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98388" y="3656272"/>
                <a:ext cx="189228" cy="45164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Arrow: Curved Right 169">
                <a:extLst>
                  <a:ext uri="{FF2B5EF4-FFF2-40B4-BE49-F238E27FC236}">
                    <a16:creationId xmlns:a16="http://schemas.microsoft.com/office/drawing/2014/main" id="{86961EF0-01A7-40CE-A6B5-887D276541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410706">
                <a:off x="6092580" y="3644712"/>
                <a:ext cx="189228" cy="45164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2C8AF77-ADDD-4123-ABD7-91E027D71965}"/>
                </a:ext>
              </a:extLst>
            </p:cNvPr>
            <p:cNvGrpSpPr/>
            <p:nvPr/>
          </p:nvGrpSpPr>
          <p:grpSpPr>
            <a:xfrm>
              <a:off x="505509" y="375635"/>
              <a:ext cx="2022103" cy="759150"/>
              <a:chOff x="296739" y="189319"/>
              <a:chExt cx="2022103" cy="759150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6EFA8825-67CA-44DB-AB24-E5FE0A69C565}"/>
                  </a:ext>
                </a:extLst>
              </p:cNvPr>
              <p:cNvGrpSpPr/>
              <p:nvPr/>
            </p:nvGrpSpPr>
            <p:grpSpPr>
              <a:xfrm>
                <a:off x="296739" y="189319"/>
                <a:ext cx="934846" cy="671469"/>
                <a:chOff x="549405" y="239367"/>
                <a:chExt cx="934846" cy="671469"/>
              </a:xfrm>
            </p:grpSpPr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AA094819-9875-4F95-BE69-378E006209B2}"/>
                    </a:ext>
                  </a:extLst>
                </p:cNvPr>
                <p:cNvGrpSpPr/>
                <p:nvPr/>
              </p:nvGrpSpPr>
              <p:grpSpPr>
                <a:xfrm>
                  <a:off x="549405" y="239367"/>
                  <a:ext cx="934846" cy="671469"/>
                  <a:chOff x="578863" y="238250"/>
                  <a:chExt cx="934846" cy="671469"/>
                </a:xfrm>
              </p:grpSpPr>
              <p:pic>
                <p:nvPicPr>
                  <p:cNvPr id="167" name="Picture 166" descr="A close up of a sign&#10;&#10;Description automatically generated">
                    <a:extLst>
                      <a:ext uri="{FF2B5EF4-FFF2-40B4-BE49-F238E27FC236}">
                        <a16:creationId xmlns:a16="http://schemas.microsoft.com/office/drawing/2014/main" id="{68B8E42E-F8B5-4733-95F7-47652EDAA6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17710483">
                    <a:off x="542117" y="298632"/>
                    <a:ext cx="400696" cy="327203"/>
                  </a:xfrm>
                  <a:prstGeom prst="rect">
                    <a:avLst/>
                  </a:prstGeom>
                </p:spPr>
              </p:pic>
              <p:pic>
                <p:nvPicPr>
                  <p:cNvPr id="293" name="Picture 292" descr="A picture containing object&#10;&#10;Description automatically generated">
                    <a:extLst>
                      <a:ext uri="{FF2B5EF4-FFF2-40B4-BE49-F238E27FC236}">
                        <a16:creationId xmlns:a16="http://schemas.microsoft.com/office/drawing/2014/main" id="{6E01AEE2-5A22-4F3B-925D-31B24F92D7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9741" y="595497"/>
                    <a:ext cx="314222" cy="314222"/>
                  </a:xfrm>
                  <a:prstGeom prst="rect">
                    <a:avLst/>
                  </a:prstGeom>
                </p:spPr>
              </p:pic>
              <p:pic>
                <p:nvPicPr>
                  <p:cNvPr id="171" name="Picture 170" descr="A close up of a sign&#10;&#10;Description automatically generated">
                    <a:extLst>
                      <a:ext uri="{FF2B5EF4-FFF2-40B4-BE49-F238E27FC236}">
                        <a16:creationId xmlns:a16="http://schemas.microsoft.com/office/drawing/2014/main" id="{4279F31B-7C27-46DB-8271-5A9E6CDC76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17710483">
                    <a:off x="1149760" y="274996"/>
                    <a:ext cx="400696" cy="327203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304" name="Straight Connector 303">
                  <a:extLst>
                    <a:ext uri="{FF2B5EF4-FFF2-40B4-BE49-F238E27FC236}">
                      <a16:creationId xmlns:a16="http://schemas.microsoft.com/office/drawing/2014/main" id="{B0D5C1E0-17A7-4664-A8A1-51B9D9318E5F}"/>
                    </a:ext>
                  </a:extLst>
                </p:cNvPr>
                <p:cNvCxnSpPr/>
                <p:nvPr/>
              </p:nvCxnSpPr>
              <p:spPr>
                <a:xfrm>
                  <a:off x="672081" y="617780"/>
                  <a:ext cx="121920" cy="1538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05F0B4E1-B37F-4D38-A386-322C58B52C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5458" y="606975"/>
                  <a:ext cx="112158" cy="1131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19" name="Picture 318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ED6C32AC-8EB7-4662-9354-252C36A81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382" y="476305"/>
                <a:ext cx="408135" cy="408135"/>
              </a:xfrm>
              <a:prstGeom prst="rect">
                <a:avLst/>
              </a:prstGeom>
            </p:spPr>
          </p:pic>
          <p:pic>
            <p:nvPicPr>
              <p:cNvPr id="294" name="Picture 293" descr="A close up of a clock&#10;&#10;Description automatically generated">
                <a:extLst>
                  <a:ext uri="{FF2B5EF4-FFF2-40B4-BE49-F238E27FC236}">
                    <a16:creationId xmlns:a16="http://schemas.microsoft.com/office/drawing/2014/main" id="{E7F47BAA-D810-4CCA-970C-F170EBB9F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6333" y="539589"/>
                <a:ext cx="332509" cy="344147"/>
              </a:xfrm>
              <a:prstGeom prst="rect">
                <a:avLst/>
              </a:prstGeom>
            </p:spPr>
          </p:pic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DE8EA29-137E-4FDB-AE6D-1FB2DE5B4A04}"/>
                  </a:ext>
                </a:extLst>
              </p:cNvPr>
              <p:cNvGrpSpPr/>
              <p:nvPr/>
            </p:nvGrpSpPr>
            <p:grpSpPr>
              <a:xfrm>
                <a:off x="1518151" y="509862"/>
                <a:ext cx="528532" cy="438607"/>
                <a:chOff x="1518151" y="509862"/>
                <a:chExt cx="528532" cy="438607"/>
              </a:xfrm>
            </p:grpSpPr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B4DADF12-9595-4D34-BEFF-DEB5A3BF2BFE}"/>
                    </a:ext>
                  </a:extLst>
                </p:cNvPr>
                <p:cNvGrpSpPr/>
                <p:nvPr/>
              </p:nvGrpSpPr>
              <p:grpSpPr>
                <a:xfrm>
                  <a:off x="1518151" y="509862"/>
                  <a:ext cx="528532" cy="438607"/>
                  <a:chOff x="2983239" y="150000"/>
                  <a:chExt cx="528532" cy="438607"/>
                </a:xfrm>
              </p:grpSpPr>
              <p:pic>
                <p:nvPicPr>
                  <p:cNvPr id="301" name="Picture 300" descr="A close up of a logo&#10;&#10;Description automatically generated">
                    <a:extLst>
                      <a:ext uri="{FF2B5EF4-FFF2-40B4-BE49-F238E27FC236}">
                        <a16:creationId xmlns:a16="http://schemas.microsoft.com/office/drawing/2014/main" id="{463F16AD-119E-4203-A466-71E7BEF9BB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71000" y="150000"/>
                    <a:ext cx="385066" cy="415871"/>
                  </a:xfrm>
                  <a:prstGeom prst="rect">
                    <a:avLst/>
                  </a:prstGeom>
                </p:spPr>
              </p:pic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8531B54F-F8AB-4FFB-8B3A-D82B0CC1F3A6}"/>
                      </a:ext>
                    </a:extLst>
                  </p:cNvPr>
                  <p:cNvSpPr/>
                  <p:nvPr/>
                </p:nvSpPr>
                <p:spPr>
                  <a:xfrm>
                    <a:off x="2983239" y="529966"/>
                    <a:ext cx="528532" cy="586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614536B-EE36-4237-97D3-FE5F21326B4E}"/>
                    </a:ext>
                  </a:extLst>
                </p:cNvPr>
                <p:cNvSpPr/>
                <p:nvPr/>
              </p:nvSpPr>
              <p:spPr>
                <a:xfrm>
                  <a:off x="1840455" y="625993"/>
                  <a:ext cx="77586" cy="1662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2172CD2-0CD0-4369-BBD7-DA9B270CE73B}"/>
                </a:ext>
              </a:extLst>
            </p:cNvPr>
            <p:cNvSpPr txBox="1"/>
            <p:nvPr/>
          </p:nvSpPr>
          <p:spPr>
            <a:xfrm>
              <a:off x="7977948" y="4569186"/>
              <a:ext cx="30588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5. Model/Product Usage 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Predictions, Forecasts, Trends, etc.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14D2F2-9F01-4BA1-9294-FFC48EC0799F}"/>
                </a:ext>
              </a:extLst>
            </p:cNvPr>
            <p:cNvGrpSpPr/>
            <p:nvPr/>
          </p:nvGrpSpPr>
          <p:grpSpPr>
            <a:xfrm>
              <a:off x="3066276" y="6078830"/>
              <a:ext cx="2079756" cy="577400"/>
              <a:chOff x="2996058" y="6086472"/>
              <a:chExt cx="1766542" cy="5774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DA8C7CB-64AF-4760-AD63-3DD6F8573497}"/>
                  </a:ext>
                </a:extLst>
              </p:cNvPr>
              <p:cNvGrpSpPr/>
              <p:nvPr/>
            </p:nvGrpSpPr>
            <p:grpSpPr>
              <a:xfrm>
                <a:off x="3610050" y="6309487"/>
                <a:ext cx="564104" cy="317065"/>
                <a:chOff x="3542249" y="6428387"/>
                <a:chExt cx="564104" cy="317065"/>
              </a:xfrm>
            </p:grpSpPr>
            <p:pic>
              <p:nvPicPr>
                <p:cNvPr id="93" name="Picture 92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8D43C967-4D2D-4997-86AA-72D075E07A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42249" y="6433781"/>
                  <a:ext cx="333343" cy="311671"/>
                </a:xfrm>
                <a:prstGeom prst="rect">
                  <a:avLst/>
                </a:prstGeom>
              </p:spPr>
            </p:pic>
            <p:pic>
              <p:nvPicPr>
                <p:cNvPr id="94" name="Picture 93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D6E893E9-B9DC-4CC8-955E-F837ED6274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773010" y="6428387"/>
                  <a:ext cx="333343" cy="311671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541925B-0C7C-4878-AD69-59D8B4889EC3}"/>
                  </a:ext>
                </a:extLst>
              </p:cNvPr>
              <p:cNvSpPr txBox="1"/>
              <p:nvPr/>
            </p:nvSpPr>
            <p:spPr>
              <a:xfrm>
                <a:off x="3118449" y="6086472"/>
                <a:ext cx="15429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Scientists, PMs, etc.</a:t>
                </a:r>
                <a:endPara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151FA3-535A-438F-9F28-B2375451C54B}"/>
                  </a:ext>
                </a:extLst>
              </p:cNvPr>
              <p:cNvSpPr/>
              <p:nvPr/>
            </p:nvSpPr>
            <p:spPr>
              <a:xfrm>
                <a:off x="2996058" y="6129251"/>
                <a:ext cx="1766542" cy="5346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7D81ADE-BEE2-43B1-8F60-D3866AFAD0B3}"/>
                </a:ext>
              </a:extLst>
            </p:cNvPr>
            <p:cNvSpPr txBox="1"/>
            <p:nvPr/>
          </p:nvSpPr>
          <p:spPr>
            <a:xfrm>
              <a:off x="4085230" y="5840027"/>
              <a:ext cx="11946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NOAA Users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DCA2F1E-3530-4210-9C63-72BEE54DE6B6}"/>
                </a:ext>
              </a:extLst>
            </p:cNvPr>
            <p:cNvSpPr txBox="1"/>
            <p:nvPr/>
          </p:nvSpPr>
          <p:spPr>
            <a:xfrm>
              <a:off x="2583775" y="906851"/>
              <a:ext cx="29336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Data Capture (Real Time)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B1714AD-0ED1-46B0-8CAC-48FC1B1E8BAF}"/>
                </a:ext>
              </a:extLst>
            </p:cNvPr>
            <p:cNvSpPr txBox="1"/>
            <p:nvPr/>
          </p:nvSpPr>
          <p:spPr>
            <a:xfrm>
              <a:off x="872029" y="1116085"/>
              <a:ext cx="1854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Observation Data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712CDA-179D-4276-936C-5839328CEA3C}"/>
                </a:ext>
              </a:extLst>
            </p:cNvPr>
            <p:cNvSpPr/>
            <p:nvPr/>
          </p:nvSpPr>
          <p:spPr>
            <a:xfrm>
              <a:off x="10657380" y="2688681"/>
              <a:ext cx="8114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2D982C4F-D8D8-4091-8EF4-78098510704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049326" y="2451464"/>
              <a:ext cx="457200" cy="1371600"/>
            </a:xfrm>
            <a:prstGeom prst="bentConnector2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9CA53F-C82E-4421-B7EA-58D4B98BD76C}"/>
                </a:ext>
              </a:extLst>
            </p:cNvPr>
            <p:cNvSpPr txBox="1"/>
            <p:nvPr/>
          </p:nvSpPr>
          <p:spPr>
            <a:xfrm>
              <a:off x="984734" y="2823152"/>
              <a:ext cx="164834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real-time data &amp; models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7CA8963-090B-4345-8A47-C0C5610C8152}"/>
                </a:ext>
              </a:extLst>
            </p:cNvPr>
            <p:cNvGrpSpPr/>
            <p:nvPr/>
          </p:nvGrpSpPr>
          <p:grpSpPr>
            <a:xfrm>
              <a:off x="477633" y="3254922"/>
              <a:ext cx="2277647" cy="750054"/>
              <a:chOff x="476587" y="3122237"/>
              <a:chExt cx="2277647" cy="750054"/>
            </a:xfrm>
          </p:grpSpPr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FD4AABC-64E6-467B-8DE8-E4B234B70893}"/>
                  </a:ext>
                </a:extLst>
              </p:cNvPr>
              <p:cNvSpPr txBox="1"/>
              <p:nvPr/>
            </p:nvSpPr>
            <p:spPr>
              <a:xfrm>
                <a:off x="476587" y="3122237"/>
                <a:ext cx="227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Operational Systems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on-prem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1797C2B6-5C39-4198-A380-BDDA4202C83D}"/>
                  </a:ext>
                </a:extLst>
              </p:cNvPr>
              <p:cNvGrpSpPr/>
              <p:nvPr/>
            </p:nvGrpSpPr>
            <p:grpSpPr>
              <a:xfrm>
                <a:off x="983613" y="3460565"/>
                <a:ext cx="1225839" cy="411726"/>
                <a:chOff x="845660" y="3817892"/>
                <a:chExt cx="1127639" cy="411726"/>
              </a:xfrm>
            </p:grpSpPr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F961F74C-A63C-41C9-B876-D740AF00AD20}"/>
                    </a:ext>
                  </a:extLst>
                </p:cNvPr>
                <p:cNvGrpSpPr/>
                <p:nvPr/>
              </p:nvGrpSpPr>
              <p:grpSpPr>
                <a:xfrm>
                  <a:off x="1066464" y="4018270"/>
                  <a:ext cx="906835" cy="211348"/>
                  <a:chOff x="5460083" y="3572162"/>
                  <a:chExt cx="1003472" cy="305394"/>
                </a:xfrm>
              </p:grpSpPr>
              <p:pic>
                <p:nvPicPr>
                  <p:cNvPr id="185" name="Picture 184">
                    <a:extLst>
                      <a:ext uri="{FF2B5EF4-FFF2-40B4-BE49-F238E27FC236}">
                        <a16:creationId xmlns:a16="http://schemas.microsoft.com/office/drawing/2014/main" id="{80C828FB-1E10-4AAF-B81B-7DD77E2A0F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 flipH="1">
                    <a:off x="5893715" y="3572162"/>
                    <a:ext cx="390335" cy="219457"/>
                  </a:xfrm>
                  <a:prstGeom prst="rect">
                    <a:avLst/>
                  </a:prstGeom>
                </p:spPr>
              </p:pic>
              <p:pic>
                <p:nvPicPr>
                  <p:cNvPr id="186" name="Picture 185">
                    <a:extLst>
                      <a:ext uri="{FF2B5EF4-FFF2-40B4-BE49-F238E27FC236}">
                        <a16:creationId xmlns:a16="http://schemas.microsoft.com/office/drawing/2014/main" id="{BF42F4F5-023D-4F3E-8E85-95A185F27D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 flipH="1">
                    <a:off x="6073220" y="3658100"/>
                    <a:ext cx="390335" cy="219456"/>
                  </a:xfrm>
                  <a:prstGeom prst="rect">
                    <a:avLst/>
                  </a:prstGeom>
                </p:spPr>
              </p:pic>
              <p:pic>
                <p:nvPicPr>
                  <p:cNvPr id="187" name="Picture 186" descr="A picture containing light&#10;&#10;Description automatically generated">
                    <a:extLst>
                      <a:ext uri="{FF2B5EF4-FFF2-40B4-BE49-F238E27FC236}">
                        <a16:creationId xmlns:a16="http://schemas.microsoft.com/office/drawing/2014/main" id="{7370A32B-3705-400D-ADEC-3FAC4CE9D4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60083" y="3574069"/>
                    <a:ext cx="467234" cy="30051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</p:pic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A2E99A5-7FC6-4646-B212-F91EF0E0C354}"/>
                    </a:ext>
                  </a:extLst>
                </p:cNvPr>
                <p:cNvGrpSpPr/>
                <p:nvPr/>
              </p:nvGrpSpPr>
              <p:grpSpPr>
                <a:xfrm>
                  <a:off x="845660" y="3817892"/>
                  <a:ext cx="1079005" cy="309166"/>
                  <a:chOff x="8753964" y="6149955"/>
                  <a:chExt cx="1079005" cy="309166"/>
                </a:xfrm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1B8D48A3-F472-4DA3-A84A-1739C1CE1435}"/>
                      </a:ext>
                    </a:extLst>
                  </p:cNvPr>
                  <p:cNvSpPr/>
                  <p:nvPr/>
                </p:nvSpPr>
                <p:spPr>
                  <a:xfrm>
                    <a:off x="8882245" y="6196980"/>
                    <a:ext cx="822960" cy="228680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HPC (Ops.)</a:t>
                    </a:r>
                  </a:p>
                </p:txBody>
              </p:sp>
              <p:sp>
                <p:nvSpPr>
                  <p:cNvPr id="172" name="Arrow: Curved Right 171">
                    <a:extLst>
                      <a:ext uri="{FF2B5EF4-FFF2-40B4-BE49-F238E27FC236}">
                        <a16:creationId xmlns:a16="http://schemas.microsoft.com/office/drawing/2014/main" id="{C89C7AB2-DA77-4AEB-B14F-A07A030D3E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753964" y="6163519"/>
                    <a:ext cx="123849" cy="295602"/>
                  </a:xfrm>
                  <a:prstGeom prst="curved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" name="Arrow: Curved Right 172">
                    <a:extLst>
                      <a:ext uri="{FF2B5EF4-FFF2-40B4-BE49-F238E27FC236}">
                        <a16:creationId xmlns:a16="http://schemas.microsoft.com/office/drawing/2014/main" id="{7B56D723-9BED-437D-94F5-8738D38009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410706">
                    <a:off x="9709120" y="6149955"/>
                    <a:ext cx="123849" cy="295602"/>
                  </a:xfrm>
                  <a:prstGeom prst="curved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cxnSp>
          <p:nvCxnSpPr>
            <p:cNvPr id="297" name="Connector: Elbow 296">
              <a:extLst>
                <a:ext uri="{FF2B5EF4-FFF2-40B4-BE49-F238E27FC236}">
                  <a16:creationId xmlns:a16="http://schemas.microsoft.com/office/drawing/2014/main" id="{85AA5884-52C9-47DB-AA57-9CD1023EC3D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96863" y="3104225"/>
              <a:ext cx="457200" cy="2286000"/>
            </a:xfrm>
            <a:prstGeom prst="bentConnector3">
              <a:avLst>
                <a:gd name="adj1" fmla="val 39647"/>
              </a:avLst>
            </a:prstGeom>
            <a:ln w="25400"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BFE25D8-90E3-490E-9685-607B7CF78868}"/>
                </a:ext>
              </a:extLst>
            </p:cNvPr>
            <p:cNvGrpSpPr/>
            <p:nvPr/>
          </p:nvGrpSpPr>
          <p:grpSpPr>
            <a:xfrm>
              <a:off x="2984230" y="4387264"/>
              <a:ext cx="1474130" cy="645548"/>
              <a:chOff x="7776599" y="5311616"/>
              <a:chExt cx="1474130" cy="64554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88EA2AD-2FD7-4F20-A735-0F96064B37D6}"/>
                  </a:ext>
                </a:extLst>
              </p:cNvPr>
              <p:cNvSpPr/>
              <p:nvPr/>
            </p:nvSpPr>
            <p:spPr>
              <a:xfrm>
                <a:off x="7861168" y="5556062"/>
                <a:ext cx="1192532" cy="4011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5C714D6-389B-4DF5-A1C5-451292A1F319}"/>
                  </a:ext>
                </a:extLst>
              </p:cNvPr>
              <p:cNvGrpSpPr/>
              <p:nvPr/>
            </p:nvGrpSpPr>
            <p:grpSpPr>
              <a:xfrm>
                <a:off x="7776599" y="5311616"/>
                <a:ext cx="1474130" cy="604135"/>
                <a:chOff x="8257063" y="5888491"/>
                <a:chExt cx="1474130" cy="604135"/>
              </a:xfrm>
            </p:grpSpPr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130D47DC-1621-45B2-A5C8-0F377EFFF271}"/>
                    </a:ext>
                  </a:extLst>
                </p:cNvPr>
                <p:cNvGrpSpPr/>
                <p:nvPr/>
              </p:nvGrpSpPr>
              <p:grpSpPr>
                <a:xfrm>
                  <a:off x="8965132" y="5888491"/>
                  <a:ext cx="766061" cy="604135"/>
                  <a:chOff x="3946810" y="3796446"/>
                  <a:chExt cx="766061" cy="604135"/>
                </a:xfrm>
              </p:grpSpPr>
              <p:pic>
                <p:nvPicPr>
                  <p:cNvPr id="127" name="Picture 126" descr="A close up of a logo&#10;&#10;Description automatically generated">
                    <a:extLst>
                      <a:ext uri="{FF2B5EF4-FFF2-40B4-BE49-F238E27FC236}">
                        <a16:creationId xmlns:a16="http://schemas.microsoft.com/office/drawing/2014/main" id="{3F035349-A108-4FFF-A844-73DCC8D085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25509" y="4098494"/>
                    <a:ext cx="361191" cy="30208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</p:pic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9AC0E97C-52B2-4717-8092-457FF88D937C}"/>
                      </a:ext>
                    </a:extLst>
                  </p:cNvPr>
                  <p:cNvSpPr txBox="1"/>
                  <p:nvPr/>
                </p:nvSpPr>
                <p:spPr>
                  <a:xfrm>
                    <a:off x="3946810" y="3796446"/>
                    <a:ext cx="76606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AI / ML</a:t>
                    </a:r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651EB320-563B-4226-9F42-0B1AC14AD275}"/>
                    </a:ext>
                  </a:extLst>
                </p:cNvPr>
                <p:cNvGrpSpPr/>
                <p:nvPr/>
              </p:nvGrpSpPr>
              <p:grpSpPr>
                <a:xfrm>
                  <a:off x="8257063" y="5889965"/>
                  <a:ext cx="800247" cy="602143"/>
                  <a:chOff x="779122" y="5573769"/>
                  <a:chExt cx="800247" cy="602143"/>
                </a:xfrm>
              </p:grpSpPr>
              <p:pic>
                <p:nvPicPr>
                  <p:cNvPr id="129" name="Picture 128" descr="A close up of a sign&#10;&#10;Description automatically generated">
                    <a:extLst>
                      <a:ext uri="{FF2B5EF4-FFF2-40B4-BE49-F238E27FC236}">
                        <a16:creationId xmlns:a16="http://schemas.microsoft.com/office/drawing/2014/main" id="{FC1D68ED-C653-4116-A9C3-CC387A4B2036}"/>
                      </a:ext>
                    </a:extLst>
                  </p:cNvPr>
                  <p:cNvPicPr preferRelativeResize="0">
                    <a:picLocks/>
                  </p:cNvPicPr>
                  <p:nvPr/>
                </p:nvPicPr>
                <p:blipFill>
                  <a:blip r:embed="rId13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02295" y="5874863"/>
                    <a:ext cx="369387" cy="30104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</p:pic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356381E7-07B1-4DD1-B38D-5A0ACF99AE88}"/>
                      </a:ext>
                    </a:extLst>
                  </p:cNvPr>
                  <p:cNvSpPr txBox="1"/>
                  <p:nvPr/>
                </p:nvSpPr>
                <p:spPr>
                  <a:xfrm>
                    <a:off x="779122" y="5573769"/>
                    <a:ext cx="80024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Analytics</a:t>
                    </a:r>
                  </a:p>
                </p:txBody>
              </p:sp>
            </p:grpSp>
          </p:grp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F19BDB9-3F59-486C-AE6F-C70357ADC486}"/>
                </a:ext>
              </a:extLst>
            </p:cNvPr>
            <p:cNvGrpSpPr/>
            <p:nvPr/>
          </p:nvGrpSpPr>
          <p:grpSpPr>
            <a:xfrm>
              <a:off x="37193" y="5903130"/>
              <a:ext cx="2615660" cy="881862"/>
              <a:chOff x="112018" y="5902433"/>
              <a:chExt cx="2615660" cy="88186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FB256AB-0475-4DE8-B873-B900CC312A16}"/>
                  </a:ext>
                </a:extLst>
              </p:cNvPr>
              <p:cNvGrpSpPr/>
              <p:nvPr/>
            </p:nvGrpSpPr>
            <p:grpSpPr>
              <a:xfrm>
                <a:off x="112018" y="6237145"/>
                <a:ext cx="2615660" cy="547150"/>
                <a:chOff x="7968140" y="6075019"/>
                <a:chExt cx="2615660" cy="54715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A4B5DF1-8A8F-402B-8468-2BB30F3CE479}"/>
                    </a:ext>
                  </a:extLst>
                </p:cNvPr>
                <p:cNvGrpSpPr/>
                <p:nvPr/>
              </p:nvGrpSpPr>
              <p:grpSpPr>
                <a:xfrm>
                  <a:off x="7968140" y="6182284"/>
                  <a:ext cx="454263" cy="439885"/>
                  <a:chOff x="765787" y="6053845"/>
                  <a:chExt cx="560529" cy="439885"/>
                </a:xfrm>
              </p:grpSpPr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C9DB024B-A208-4AC8-A2CC-DEA99A446F43}"/>
                      </a:ext>
                    </a:extLst>
                  </p:cNvPr>
                  <p:cNvCxnSpPr/>
                  <p:nvPr/>
                </p:nvCxnSpPr>
                <p:spPr>
                  <a:xfrm>
                    <a:off x="822046" y="6231740"/>
                    <a:ext cx="430755" cy="0"/>
                  </a:xfrm>
                  <a:prstGeom prst="line">
                    <a:avLst/>
                  </a:prstGeom>
                  <a:ln w="3175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81AAEDB5-F731-43AA-A904-1CFC5B0568A0}"/>
                      </a:ext>
                    </a:extLst>
                  </p:cNvPr>
                  <p:cNvCxnSpPr/>
                  <p:nvPr/>
                </p:nvCxnSpPr>
                <p:spPr>
                  <a:xfrm>
                    <a:off x="816503" y="6053845"/>
                    <a:ext cx="430755" cy="0"/>
                  </a:xfrm>
                  <a:prstGeom prst="line">
                    <a:avLst/>
                  </a:prstGeom>
                  <a:ln w="31750"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B82ABFBA-D870-459E-AF94-C446BD8E1F11}"/>
                      </a:ext>
                    </a:extLst>
                  </p:cNvPr>
                  <p:cNvSpPr txBox="1"/>
                  <p:nvPr/>
                </p:nvSpPr>
                <p:spPr>
                  <a:xfrm>
                    <a:off x="765787" y="6309064"/>
                    <a:ext cx="560529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text</a:t>
                    </a:r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04D0B4-2DBC-4698-A9F9-F92F2834CA9E}"/>
                    </a:ext>
                  </a:extLst>
                </p:cNvPr>
                <p:cNvSpPr txBox="1"/>
                <p:nvPr/>
              </p:nvSpPr>
              <p:spPr>
                <a:xfrm>
                  <a:off x="8449144" y="6075019"/>
                  <a:ext cx="1994071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Primary to model development/use</a:t>
                  </a:r>
                </a:p>
              </p:txBody>
            </p: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13078B90-FD85-4B13-B97A-30F17326DEBF}"/>
                    </a:ext>
                  </a:extLst>
                </p:cNvPr>
                <p:cNvSpPr txBox="1"/>
                <p:nvPr/>
              </p:nvSpPr>
              <p:spPr>
                <a:xfrm>
                  <a:off x="8453989" y="6448885"/>
                  <a:ext cx="2002151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Model development/use value chain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9B2EA678-A2DE-4C05-A755-02C85BF8FA32}"/>
                    </a:ext>
                  </a:extLst>
                </p:cNvPr>
                <p:cNvSpPr txBox="1"/>
                <p:nvPr/>
              </p:nvSpPr>
              <p:spPr>
                <a:xfrm>
                  <a:off x="8459821" y="6249784"/>
                  <a:ext cx="2123979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Secondary to model development/use </a:t>
                  </a:r>
                </a:p>
              </p:txBody>
            </p:sp>
          </p:grp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8DDEDE35-1AA1-4FB9-9D0A-6C2277E2C1F0}"/>
                  </a:ext>
                </a:extLst>
              </p:cNvPr>
              <p:cNvSpPr txBox="1"/>
              <p:nvPr/>
            </p:nvSpPr>
            <p:spPr>
              <a:xfrm>
                <a:off x="354214" y="5902433"/>
                <a:ext cx="7602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Legend:</a:t>
                </a:r>
              </a:p>
            </p:txBody>
          </p:sp>
        </p:grpSp>
        <p:cxnSp>
          <p:nvCxnSpPr>
            <p:cNvPr id="289" name="Connector: Elbow 288">
              <a:extLst>
                <a:ext uri="{FF2B5EF4-FFF2-40B4-BE49-F238E27FC236}">
                  <a16:creationId xmlns:a16="http://schemas.microsoft.com/office/drawing/2014/main" id="{8E2AD9EF-403B-426E-848F-38E2404876B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137" y="5002810"/>
              <a:ext cx="2379544" cy="608443"/>
            </a:xfrm>
            <a:prstGeom prst="bentConnector3">
              <a:avLst>
                <a:gd name="adj1" fmla="val 50000"/>
              </a:avLst>
            </a:prstGeom>
            <a:ln w="254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6173340D-FFCD-4720-ABBA-FC046DCE78EA}"/>
                </a:ext>
              </a:extLst>
            </p:cNvPr>
            <p:cNvGrpSpPr/>
            <p:nvPr/>
          </p:nvGrpSpPr>
          <p:grpSpPr>
            <a:xfrm>
              <a:off x="9087115" y="3335260"/>
              <a:ext cx="1383420" cy="463205"/>
              <a:chOff x="4898388" y="3644712"/>
              <a:chExt cx="1383420" cy="463205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4526ABDF-3B96-43B8-B03A-7AAD4AA8AC4D}"/>
                  </a:ext>
                </a:extLst>
              </p:cNvPr>
              <p:cNvSpPr/>
              <p:nvPr/>
            </p:nvSpPr>
            <p:spPr>
              <a:xfrm>
                <a:off x="5141504" y="3647635"/>
                <a:ext cx="904789" cy="42852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EPIC &amp;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HPC (R&amp;D)</a:t>
                </a:r>
              </a:p>
            </p:txBody>
          </p:sp>
          <p:sp>
            <p:nvSpPr>
              <p:cNvPr id="193" name="Arrow: Curved Right 192">
                <a:extLst>
                  <a:ext uri="{FF2B5EF4-FFF2-40B4-BE49-F238E27FC236}">
                    <a16:creationId xmlns:a16="http://schemas.microsoft.com/office/drawing/2014/main" id="{99F5E896-46C7-4C5D-85BD-29761401DA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98388" y="3656272"/>
                <a:ext cx="189228" cy="45164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Arrow: Curved Right 193">
                <a:extLst>
                  <a:ext uri="{FF2B5EF4-FFF2-40B4-BE49-F238E27FC236}">
                    <a16:creationId xmlns:a16="http://schemas.microsoft.com/office/drawing/2014/main" id="{BAE069CB-5BB4-4921-80BB-E89C8FC31F6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410706">
                <a:off x="6092580" y="3644712"/>
                <a:ext cx="189228" cy="45164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99" name="Connector: Elbow 298">
              <a:extLst>
                <a:ext uri="{FF2B5EF4-FFF2-40B4-BE49-F238E27FC236}">
                  <a16:creationId xmlns:a16="http://schemas.microsoft.com/office/drawing/2014/main" id="{613631FC-374F-4700-B057-54520591E04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295375" y="1314297"/>
              <a:ext cx="1097280" cy="530736"/>
            </a:xfrm>
            <a:prstGeom prst="bentConnector2">
              <a:avLst/>
            </a:prstGeom>
            <a:ln w="317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CE34CDC0-4248-4C02-A491-6A2E7DBA4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0668" y="2003487"/>
              <a:ext cx="5718" cy="82296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BD72BA5-909E-4E82-ADC7-F363A2313EEA}"/>
                </a:ext>
              </a:extLst>
            </p:cNvPr>
            <p:cNvCxnSpPr>
              <a:cxnSpLocks/>
            </p:cNvCxnSpPr>
            <p:nvPr/>
          </p:nvCxnSpPr>
          <p:spPr>
            <a:xfrm>
              <a:off x="9771387" y="3088725"/>
              <a:ext cx="0" cy="274320"/>
            </a:xfrm>
            <a:prstGeom prst="straightConnector1">
              <a:avLst/>
            </a:prstGeom>
            <a:ln w="31750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1FFE702F-A080-4107-960B-DB982124369E}"/>
                </a:ext>
              </a:extLst>
            </p:cNvPr>
            <p:cNvGrpSpPr/>
            <p:nvPr/>
          </p:nvGrpSpPr>
          <p:grpSpPr>
            <a:xfrm>
              <a:off x="7068495" y="1150667"/>
              <a:ext cx="658798" cy="4995089"/>
              <a:chOff x="6910556" y="1072382"/>
              <a:chExt cx="658798" cy="4995089"/>
            </a:xfrm>
          </p:grpSpPr>
          <p:sp>
            <p:nvSpPr>
              <p:cNvPr id="142" name="Rectangle: Rounded Corners 64">
                <a:extLst>
                  <a:ext uri="{FF2B5EF4-FFF2-40B4-BE49-F238E27FC236}">
                    <a16:creationId xmlns:a16="http://schemas.microsoft.com/office/drawing/2014/main" id="{2AE59DB9-517E-4D36-80B8-198769C9D568}"/>
                  </a:ext>
                </a:extLst>
              </p:cNvPr>
              <p:cNvSpPr/>
              <p:nvPr/>
            </p:nvSpPr>
            <p:spPr>
              <a:xfrm>
                <a:off x="7052112" y="1124600"/>
                <a:ext cx="407381" cy="4879918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3CA39B-4E47-416E-9FB0-586FB28B5B3E}"/>
                  </a:ext>
                </a:extLst>
              </p:cNvPr>
              <p:cNvSpPr txBox="1"/>
              <p:nvPr/>
            </p:nvSpPr>
            <p:spPr>
              <a:xfrm>
                <a:off x="6910556" y="1072382"/>
                <a:ext cx="440313" cy="1623330"/>
              </a:xfrm>
              <a:prstGeom prst="rect">
                <a:avLst/>
              </a:prstGeom>
              <a:noFill/>
            </p:spPr>
            <p:txBody>
              <a:bodyPr vert="wordArt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Policy</a:t>
                </a: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3B092455-C2BC-437A-B5D6-096BD4BBB2E9}"/>
                  </a:ext>
                </a:extLst>
              </p:cNvPr>
              <p:cNvSpPr txBox="1"/>
              <p:nvPr/>
            </p:nvSpPr>
            <p:spPr>
              <a:xfrm>
                <a:off x="6920192" y="3170909"/>
                <a:ext cx="440313" cy="2896562"/>
              </a:xfrm>
              <a:prstGeom prst="rect">
                <a:avLst/>
              </a:prstGeom>
              <a:noFill/>
            </p:spPr>
            <p:txBody>
              <a:bodyPr vert="wordArt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Enforcement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A3354693-9E17-44B1-ACC6-B9417B59BF84}"/>
                  </a:ext>
                </a:extLst>
              </p:cNvPr>
              <p:cNvSpPr txBox="1"/>
              <p:nvPr/>
            </p:nvSpPr>
            <p:spPr>
              <a:xfrm>
                <a:off x="7129041" y="3758229"/>
                <a:ext cx="440313" cy="1366015"/>
              </a:xfrm>
              <a:prstGeom prst="rect">
                <a:avLst/>
              </a:prstGeom>
              <a:noFill/>
            </p:spPr>
            <p:txBody>
              <a:bodyPr vert="wordArt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Point</a:t>
                </a: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3A466AF-1359-4F0D-AEA9-671C66066E67}"/>
                </a:ext>
              </a:extLst>
            </p:cNvPr>
            <p:cNvSpPr txBox="1"/>
            <p:nvPr/>
          </p:nvSpPr>
          <p:spPr>
            <a:xfrm>
              <a:off x="6691114" y="2785741"/>
              <a:ext cx="1325805" cy="4308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prstDash val="solid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Broker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(One Way Push)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82D6D38-EF94-410D-B6E9-3B25EF8859CF}"/>
                </a:ext>
              </a:extLst>
            </p:cNvPr>
            <p:cNvSpPr txBox="1"/>
            <p:nvPr/>
          </p:nvSpPr>
          <p:spPr>
            <a:xfrm>
              <a:off x="4286992" y="2464107"/>
              <a:ext cx="307045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Model/Product Sharing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16FA170E-58F7-4467-8ABB-D7CD056F6736}"/>
                </a:ext>
              </a:extLst>
            </p:cNvPr>
            <p:cNvSpPr txBox="1"/>
            <p:nvPr/>
          </p:nvSpPr>
          <p:spPr>
            <a:xfrm>
              <a:off x="2845338" y="1455770"/>
              <a:ext cx="237348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Structured &amp; Unstructured Data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6D64723-169A-4D7E-B267-6EDF2F35731E}"/>
                </a:ext>
              </a:extLst>
            </p:cNvPr>
            <p:cNvSpPr txBox="1"/>
            <p:nvPr/>
          </p:nvSpPr>
          <p:spPr>
            <a:xfrm>
              <a:off x="2299696" y="2038001"/>
              <a:ext cx="34646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Data Ingest &amp; Transformation</a:t>
              </a:r>
            </a:p>
          </p:txBody>
        </p:sp>
        <p:sp>
          <p:nvSpPr>
            <p:cNvPr id="164" name="Rectangle: Rounded Corners 64">
              <a:extLst>
                <a:ext uri="{FF2B5EF4-FFF2-40B4-BE49-F238E27FC236}">
                  <a16:creationId xmlns:a16="http://schemas.microsoft.com/office/drawing/2014/main" id="{99925854-8A10-4F32-98AC-2D736152D35A}"/>
                </a:ext>
              </a:extLst>
            </p:cNvPr>
            <p:cNvSpPr/>
            <p:nvPr/>
          </p:nvSpPr>
          <p:spPr>
            <a:xfrm>
              <a:off x="2942671" y="1839491"/>
              <a:ext cx="2072009" cy="2249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Policy Enforcement Point</a:t>
              </a:r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85574562-3BB0-4D29-A801-B2834E46BB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9464" y="4104317"/>
              <a:ext cx="5718" cy="365760"/>
            </a:xfrm>
            <a:prstGeom prst="straightConnector1">
              <a:avLst/>
            </a:prstGeom>
            <a:ln w="254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Cloud 208">
              <a:extLst>
                <a:ext uri="{FF2B5EF4-FFF2-40B4-BE49-F238E27FC236}">
                  <a16:creationId xmlns:a16="http://schemas.microsoft.com/office/drawing/2014/main" id="{4D10CFEE-851D-41A2-9B91-AD6BEC6A3E2F}"/>
                </a:ext>
              </a:extLst>
            </p:cNvPr>
            <p:cNvSpPr/>
            <p:nvPr/>
          </p:nvSpPr>
          <p:spPr>
            <a:xfrm>
              <a:off x="31192" y="4862049"/>
              <a:ext cx="599469" cy="351280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VPC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8FB320-7AF2-4F27-9BA4-B27EBF3F82ED}"/>
                </a:ext>
              </a:extLst>
            </p:cNvPr>
            <p:cNvGrpSpPr/>
            <p:nvPr/>
          </p:nvGrpSpPr>
          <p:grpSpPr>
            <a:xfrm>
              <a:off x="4481561" y="4628465"/>
              <a:ext cx="1449768" cy="419466"/>
              <a:chOff x="7874283" y="5508835"/>
              <a:chExt cx="1449768" cy="419466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1926F8-94DF-48B4-8413-98A18C50AE15}"/>
                  </a:ext>
                </a:extLst>
              </p:cNvPr>
              <p:cNvSpPr/>
              <p:nvPr/>
            </p:nvSpPr>
            <p:spPr>
              <a:xfrm>
                <a:off x="7874283" y="5508835"/>
                <a:ext cx="1449768" cy="4194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C75C47B7-A363-476B-9886-6393E4BF522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30452" y="5586238"/>
                <a:ext cx="398358" cy="273862"/>
                <a:chOff x="1839087" y="4665683"/>
                <a:chExt cx="561067" cy="385719"/>
              </a:xfrm>
            </p:grpSpPr>
            <p:pic>
              <p:nvPicPr>
                <p:cNvPr id="99" name="Picture 98" descr="A close up of a sign&#10;&#10;Description automatically generated">
                  <a:extLst>
                    <a:ext uri="{FF2B5EF4-FFF2-40B4-BE49-F238E27FC236}">
                      <a16:creationId xmlns:a16="http://schemas.microsoft.com/office/drawing/2014/main" id="{18227E8A-2142-4DB9-B19A-6D4CD39617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9087" y="4676044"/>
                  <a:ext cx="295007" cy="213046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06" name="Picture 105" descr="A close up of a sign&#10;&#10;Description automatically generated">
                  <a:extLst>
                    <a:ext uri="{FF2B5EF4-FFF2-40B4-BE49-F238E27FC236}">
                      <a16:creationId xmlns:a16="http://schemas.microsoft.com/office/drawing/2014/main" id="{241EBD7E-F61C-4953-9B33-51D2713B9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07735" y="4665683"/>
                  <a:ext cx="192419" cy="18528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09" name="Picture 108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1841D410-343E-4D09-83A7-161BEEAD58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7053" y="4886427"/>
                  <a:ext cx="248090" cy="164975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9C1DB96-7775-4C83-9228-AB07F3E01EF3}"/>
                    </a:ext>
                  </a:extLst>
                </p:cNvPr>
                <p:cNvGrpSpPr/>
                <p:nvPr/>
              </p:nvGrpSpPr>
              <p:grpSpPr>
                <a:xfrm>
                  <a:off x="2165576" y="4849316"/>
                  <a:ext cx="231324" cy="190586"/>
                  <a:chOff x="608195" y="6093037"/>
                  <a:chExt cx="418318" cy="357929"/>
                </a:xfrm>
              </p:grpSpPr>
              <p:pic>
                <p:nvPicPr>
                  <p:cNvPr id="114" name="Picture 113" descr="A picture containing refrigerator&#10;&#10;Description automatically generated">
                    <a:extLst>
                      <a:ext uri="{FF2B5EF4-FFF2-40B4-BE49-F238E27FC236}">
                        <a16:creationId xmlns:a16="http://schemas.microsoft.com/office/drawing/2014/main" id="{4EFC1B02-8C6C-46FE-A558-E253CBD3D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8195" y="6093037"/>
                    <a:ext cx="336218" cy="31038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B9EDFE06-189C-44A0-8C07-BF87E93D9498}"/>
                      </a:ext>
                    </a:extLst>
                  </p:cNvPr>
                  <p:cNvGrpSpPr/>
                  <p:nvPr/>
                </p:nvGrpSpPr>
                <p:grpSpPr>
                  <a:xfrm>
                    <a:off x="780513" y="6243395"/>
                    <a:ext cx="246000" cy="207571"/>
                    <a:chOff x="5352358" y="4384142"/>
                    <a:chExt cx="452853" cy="247693"/>
                  </a:xfrm>
                </p:grpSpPr>
                <p:sp>
                  <p:nvSpPr>
                    <p:cNvPr id="116" name="Cylinder 115">
                      <a:extLst>
                        <a:ext uri="{FF2B5EF4-FFF2-40B4-BE49-F238E27FC236}">
                          <a16:creationId xmlns:a16="http://schemas.microsoft.com/office/drawing/2014/main" id="{99AB8EF1-903F-42A9-B7A3-CD4D2FC6AD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1745" y="4384142"/>
                      <a:ext cx="258773" cy="123847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Cylinder 116">
                      <a:extLst>
                        <a:ext uri="{FF2B5EF4-FFF2-40B4-BE49-F238E27FC236}">
                          <a16:creationId xmlns:a16="http://schemas.microsoft.com/office/drawing/2014/main" id="{B3243AD4-28A5-4794-BFBD-F6297D26A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2358" y="4507988"/>
                      <a:ext cx="258773" cy="123847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Cylinder 117">
                      <a:extLst>
                        <a:ext uri="{FF2B5EF4-FFF2-40B4-BE49-F238E27FC236}">
                          <a16:creationId xmlns:a16="http://schemas.microsoft.com/office/drawing/2014/main" id="{9BE3CB14-2FE2-488C-9153-B019A7311A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6438" y="4461547"/>
                      <a:ext cx="258773" cy="123847"/>
                    </a:xfrm>
                    <a:prstGeom prst="can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9FE1838B-1D89-4669-BDDB-94709B5BBC2A}"/>
                    </a:ext>
                  </a:extLst>
                </p:cNvPr>
                <p:cNvGrpSpPr/>
                <p:nvPr/>
              </p:nvGrpSpPr>
              <p:grpSpPr>
                <a:xfrm rot="18991535">
                  <a:off x="2058804" y="4784605"/>
                  <a:ext cx="151695" cy="146067"/>
                  <a:chOff x="601154" y="6101526"/>
                  <a:chExt cx="274320" cy="274320"/>
                </a:xfrm>
              </p:grpSpPr>
              <p:cxnSp>
                <p:nvCxnSpPr>
                  <p:cNvPr id="112" name="Straight Arrow Connector 111">
                    <a:extLst>
                      <a:ext uri="{FF2B5EF4-FFF2-40B4-BE49-F238E27FC236}">
                        <a16:creationId xmlns:a16="http://schemas.microsoft.com/office/drawing/2014/main" id="{0839F0A0-EBFC-423C-A19E-C19B108A5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8125" y="6101526"/>
                    <a:ext cx="5067" cy="274320"/>
                  </a:xfrm>
                  <a:prstGeom prst="straightConnector1">
                    <a:avLst/>
                  </a:prstGeom>
                  <a:ln w="22225">
                    <a:noFill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Arrow Connector 112">
                    <a:extLst>
                      <a:ext uri="{FF2B5EF4-FFF2-40B4-BE49-F238E27FC236}">
                        <a16:creationId xmlns:a16="http://schemas.microsoft.com/office/drawing/2014/main" id="{6BD7F4D7-697F-4C5F-93B0-1CE01B1D6C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35780" y="6099180"/>
                    <a:ext cx="5067" cy="274320"/>
                  </a:xfrm>
                  <a:prstGeom prst="straightConnector1">
                    <a:avLst/>
                  </a:prstGeom>
                  <a:ln w="22225">
                    <a:noFill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0" name="Cylinder 209">
                <a:extLst>
                  <a:ext uri="{FF2B5EF4-FFF2-40B4-BE49-F238E27FC236}">
                    <a16:creationId xmlns:a16="http://schemas.microsoft.com/office/drawing/2014/main" id="{FE57E09F-B379-4700-A920-41FC933BCB30}"/>
                  </a:ext>
                </a:extLst>
              </p:cNvPr>
              <p:cNvSpPr/>
              <p:nvPr/>
            </p:nvSpPr>
            <p:spPr>
              <a:xfrm>
                <a:off x="8909802" y="5712714"/>
                <a:ext cx="258773" cy="123847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Cylinder 210">
                <a:extLst>
                  <a:ext uri="{FF2B5EF4-FFF2-40B4-BE49-F238E27FC236}">
                    <a16:creationId xmlns:a16="http://schemas.microsoft.com/office/drawing/2014/main" id="{F951BD33-5880-4469-8B36-38219917C6A3}"/>
                  </a:ext>
                </a:extLst>
              </p:cNvPr>
              <p:cNvSpPr/>
              <p:nvPr/>
            </p:nvSpPr>
            <p:spPr>
              <a:xfrm>
                <a:off x="8885384" y="5639827"/>
                <a:ext cx="258773" cy="123847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2" name="Picture 211" descr="A picture containing refrigerator&#10;&#10;Description automatically generated">
                <a:extLst>
                  <a:ext uri="{FF2B5EF4-FFF2-40B4-BE49-F238E27FC236}">
                    <a16:creationId xmlns:a16="http://schemas.microsoft.com/office/drawing/2014/main" id="{1E655B07-87DF-445E-87B8-844D28AE4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6592" y="5564610"/>
                <a:ext cx="332713" cy="199101"/>
              </a:xfrm>
              <a:prstGeom prst="rect">
                <a:avLst/>
              </a:prstGeom>
            </p:spPr>
          </p:pic>
        </p:grp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59E535DE-5EE4-46A0-A06A-45037547A7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6803" y="4177354"/>
              <a:ext cx="5718" cy="274320"/>
            </a:xfrm>
            <a:prstGeom prst="straightConnector1">
              <a:avLst/>
            </a:prstGeom>
            <a:ln w="254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or: Elbow 319">
              <a:extLst>
                <a:ext uri="{FF2B5EF4-FFF2-40B4-BE49-F238E27FC236}">
                  <a16:creationId xmlns:a16="http://schemas.microsoft.com/office/drawing/2014/main" id="{02E1B33D-0106-42BF-A15B-9B12A33BC7B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101202" y="3355828"/>
              <a:ext cx="982257" cy="274320"/>
            </a:xfrm>
            <a:prstGeom prst="bentConnector2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: Rounded Corners 64">
              <a:extLst>
                <a:ext uri="{FF2B5EF4-FFF2-40B4-BE49-F238E27FC236}">
                  <a16:creationId xmlns:a16="http://schemas.microsoft.com/office/drawing/2014/main" id="{183971C3-341C-40F1-A109-06A43AB8949D}"/>
                </a:ext>
              </a:extLst>
            </p:cNvPr>
            <p:cNvSpPr/>
            <p:nvPr/>
          </p:nvSpPr>
          <p:spPr>
            <a:xfrm>
              <a:off x="3028965" y="5567441"/>
              <a:ext cx="2072009" cy="22495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Policy Enforcement Point</a:t>
              </a:r>
            </a:p>
          </p:txBody>
        </p: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48AE2B7F-517B-443B-9036-53791A3392AE}"/>
                </a:ext>
              </a:extLst>
            </p:cNvPr>
            <p:cNvGrpSpPr/>
            <p:nvPr/>
          </p:nvGrpSpPr>
          <p:grpSpPr>
            <a:xfrm>
              <a:off x="1974" y="3843471"/>
              <a:ext cx="684469" cy="800932"/>
              <a:chOff x="15837" y="3820606"/>
              <a:chExt cx="684469" cy="800932"/>
            </a:xfrm>
          </p:grpSpPr>
          <p:sp>
            <p:nvSpPr>
              <p:cNvPr id="221" name="Cloud 220">
                <a:extLst>
                  <a:ext uri="{FF2B5EF4-FFF2-40B4-BE49-F238E27FC236}">
                    <a16:creationId xmlns:a16="http://schemas.microsoft.com/office/drawing/2014/main" id="{EF61F26F-1230-48D0-8A8D-F4FB2E90B9B5}"/>
                  </a:ext>
                </a:extLst>
              </p:cNvPr>
              <p:cNvSpPr/>
              <p:nvPr/>
            </p:nvSpPr>
            <p:spPr>
              <a:xfrm>
                <a:off x="45942" y="4226908"/>
                <a:ext cx="613574" cy="394630"/>
              </a:xfrm>
              <a:prstGeom prst="cloud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Cloud 218">
                <a:extLst>
                  <a:ext uri="{FF2B5EF4-FFF2-40B4-BE49-F238E27FC236}">
                    <a16:creationId xmlns:a16="http://schemas.microsoft.com/office/drawing/2014/main" id="{6427BB94-93AA-4D10-924B-0D1DED122EF0}"/>
                  </a:ext>
                </a:extLst>
              </p:cNvPr>
              <p:cNvSpPr/>
              <p:nvPr/>
            </p:nvSpPr>
            <p:spPr>
              <a:xfrm>
                <a:off x="86732" y="3820606"/>
                <a:ext cx="613574" cy="394630"/>
              </a:xfrm>
              <a:prstGeom prst="cloud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Cloud 219">
                <a:extLst>
                  <a:ext uri="{FF2B5EF4-FFF2-40B4-BE49-F238E27FC236}">
                    <a16:creationId xmlns:a16="http://schemas.microsoft.com/office/drawing/2014/main" id="{766C2DC5-C208-4D6E-9440-19E6FE2A725D}"/>
                  </a:ext>
                </a:extLst>
              </p:cNvPr>
              <p:cNvSpPr/>
              <p:nvPr/>
            </p:nvSpPr>
            <p:spPr>
              <a:xfrm>
                <a:off x="15837" y="4039789"/>
                <a:ext cx="613574" cy="460482"/>
              </a:xfrm>
              <a:prstGeom prst="cloud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90143F05-150A-447D-97D6-FBED575ABA19}"/>
                  </a:ext>
                </a:extLst>
              </p:cNvPr>
              <p:cNvSpPr txBox="1"/>
              <p:nvPr/>
            </p:nvSpPr>
            <p:spPr>
              <a:xfrm>
                <a:off x="66125" y="4068088"/>
                <a:ext cx="5100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Other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Clouds</a:t>
                </a:r>
              </a:p>
            </p:txBody>
          </p:sp>
        </p:grp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8DBACFE3-3B64-45DD-BECD-A497DAAAC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423" y="4281662"/>
              <a:ext cx="1645920" cy="12014"/>
            </a:xfrm>
            <a:prstGeom prst="straightConnector1">
              <a:avLst/>
            </a:prstGeom>
            <a:ln w="25400"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: Rounded Corners 64">
              <a:extLst>
                <a:ext uri="{FF2B5EF4-FFF2-40B4-BE49-F238E27FC236}">
                  <a16:creationId xmlns:a16="http://schemas.microsoft.com/office/drawing/2014/main" id="{8F6C5B3D-A222-42EA-8DFD-211B28B61CB4}"/>
                </a:ext>
              </a:extLst>
            </p:cNvPr>
            <p:cNvSpPr/>
            <p:nvPr/>
          </p:nvSpPr>
          <p:spPr>
            <a:xfrm rot="16200000">
              <a:off x="-92216" y="4325612"/>
              <a:ext cx="1908264" cy="18288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Policy Enforcement Point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CF4D04C-28B5-42E7-9188-9F7B5084FEDD}"/>
                </a:ext>
              </a:extLst>
            </p:cNvPr>
            <p:cNvSpPr txBox="1"/>
            <p:nvPr/>
          </p:nvSpPr>
          <p:spPr>
            <a:xfrm>
              <a:off x="4859845" y="3277285"/>
              <a:ext cx="250183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3b. R&amp;D Modeling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365B2C9-7C33-4F96-A31E-690CC1AC2DE1}"/>
                </a:ext>
              </a:extLst>
            </p:cNvPr>
            <p:cNvGrpSpPr/>
            <p:nvPr/>
          </p:nvGrpSpPr>
          <p:grpSpPr>
            <a:xfrm>
              <a:off x="5250207" y="2884219"/>
              <a:ext cx="1280160" cy="184666"/>
              <a:chOff x="5250207" y="2884219"/>
              <a:chExt cx="1280160" cy="18466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FA65E7-44D6-4676-947B-D6CAF9D2F59C}"/>
                  </a:ext>
                </a:extLst>
              </p:cNvPr>
              <p:cNvSpPr txBox="1"/>
              <p:nvPr/>
            </p:nvSpPr>
            <p:spPr>
              <a:xfrm>
                <a:off x="5250207" y="2884219"/>
                <a:ext cx="12801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models/products  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14B1671-4A00-4FE2-877B-C27A3DDD0E3E}"/>
                  </a:ext>
                </a:extLst>
              </p:cNvPr>
              <p:cNvCxnSpPr/>
              <p:nvPr/>
            </p:nvCxnSpPr>
            <p:spPr>
              <a:xfrm>
                <a:off x="6368286" y="2978824"/>
                <a:ext cx="14982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0AB668-8ACC-47B2-A918-419D7F55A2DC}"/>
                </a:ext>
              </a:extLst>
            </p:cNvPr>
            <p:cNvSpPr txBox="1"/>
            <p:nvPr/>
          </p:nvSpPr>
          <p:spPr>
            <a:xfrm>
              <a:off x="9086676" y="3919644"/>
              <a:ext cx="1232244" cy="2154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Collaboration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08A67A1A-E923-4194-BE39-455ECB92C491}"/>
                </a:ext>
              </a:extLst>
            </p:cNvPr>
            <p:cNvGrpSpPr/>
            <p:nvPr/>
          </p:nvGrpSpPr>
          <p:grpSpPr>
            <a:xfrm>
              <a:off x="8784846" y="1855446"/>
              <a:ext cx="1922510" cy="1255861"/>
              <a:chOff x="8784846" y="1594972"/>
              <a:chExt cx="1922510" cy="1255861"/>
            </a:xfrm>
          </p:grpSpPr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36E5BE49-C68A-4967-8A38-E17A24C4FEE6}"/>
                  </a:ext>
                </a:extLst>
              </p:cNvPr>
              <p:cNvSpPr/>
              <p:nvPr/>
            </p:nvSpPr>
            <p:spPr>
              <a:xfrm>
                <a:off x="8784846" y="2598515"/>
                <a:ext cx="1922510" cy="252318"/>
              </a:xfrm>
              <a:prstGeom prst="cub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Integration Service</a:t>
                </a:r>
              </a:p>
            </p:txBody>
          </p: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468A47F8-088F-4448-9057-BE721BEDC276}"/>
                  </a:ext>
                </a:extLst>
              </p:cNvPr>
              <p:cNvGrpSpPr/>
              <p:nvPr/>
            </p:nvGrpSpPr>
            <p:grpSpPr>
              <a:xfrm>
                <a:off x="8789673" y="1594972"/>
                <a:ext cx="1912199" cy="966239"/>
                <a:chOff x="8789673" y="1594972"/>
                <a:chExt cx="1912199" cy="966239"/>
              </a:xfrm>
            </p:grpSpPr>
            <p:pic>
              <p:nvPicPr>
                <p:cNvPr id="215" name="Picture 214" descr="A picture containing shirt&#10;&#10;Description automatically generated">
                  <a:extLst>
                    <a:ext uri="{FF2B5EF4-FFF2-40B4-BE49-F238E27FC236}">
                      <a16:creationId xmlns:a16="http://schemas.microsoft.com/office/drawing/2014/main" id="{08704FA3-E1A7-42DD-A941-EEA6A04E3C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9673" y="1621615"/>
                  <a:ext cx="1912199" cy="939596"/>
                </a:xfrm>
                <a:prstGeom prst="rect">
                  <a:avLst/>
                </a:prstGeom>
                <a:effectLst>
                  <a:outerShdw blurRad="50800" dist="50800" dir="5400000" algn="ctr" rotWithShape="0">
                    <a:srgbClr val="000000">
                      <a:alpha val="50000"/>
                    </a:srgbClr>
                  </a:outerShdw>
                </a:effectLst>
              </p:spPr>
            </p:pic>
            <p:sp>
              <p:nvSpPr>
                <p:cNvPr id="216" name="Flowchart: Magnetic Disk 215">
                  <a:extLst>
                    <a:ext uri="{FF2B5EF4-FFF2-40B4-BE49-F238E27FC236}">
                      <a16:creationId xmlns:a16="http://schemas.microsoft.com/office/drawing/2014/main" id="{9DF02F14-CCE1-4889-8E6D-2AD3DADF4A87}"/>
                    </a:ext>
                  </a:extLst>
                </p:cNvPr>
                <p:cNvSpPr/>
                <p:nvPr/>
              </p:nvSpPr>
              <p:spPr>
                <a:xfrm>
                  <a:off x="8864408" y="1915461"/>
                  <a:ext cx="804672" cy="251621"/>
                </a:xfrm>
                <a:prstGeom prst="flowChartMagneticDisk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Metadata</a:t>
                  </a:r>
                </a:p>
              </p:txBody>
            </p:sp>
            <p:sp>
              <p:nvSpPr>
                <p:cNvPr id="217" name="Flowchart: Magnetic Disk 216">
                  <a:extLst>
                    <a:ext uri="{FF2B5EF4-FFF2-40B4-BE49-F238E27FC236}">
                      <a16:creationId xmlns:a16="http://schemas.microsoft.com/office/drawing/2014/main" id="{AC8BB735-59DC-4A86-8406-6B0E5BFCA10B}"/>
                    </a:ext>
                  </a:extLst>
                </p:cNvPr>
                <p:cNvSpPr/>
                <p:nvPr/>
              </p:nvSpPr>
              <p:spPr>
                <a:xfrm>
                  <a:off x="9787737" y="1910891"/>
                  <a:ext cx="804672" cy="251621"/>
                </a:xfrm>
                <a:prstGeom prst="flowChartMagneticDisk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Storage</a:t>
                  </a:r>
                </a:p>
              </p:txBody>
            </p:sp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31B38C70-F817-4D33-9F43-7F15510090C0}"/>
                    </a:ext>
                  </a:extLst>
                </p:cNvPr>
                <p:cNvSpPr txBox="1"/>
                <p:nvPr/>
              </p:nvSpPr>
              <p:spPr>
                <a:xfrm>
                  <a:off x="9031449" y="1594972"/>
                  <a:ext cx="14026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Public Data Lake</a:t>
                  </a:r>
                </a:p>
              </p:txBody>
            </p:sp>
            <p:sp>
              <p:nvSpPr>
                <p:cNvPr id="225" name="Flowchart: Magnetic Disk 224">
                  <a:extLst>
                    <a:ext uri="{FF2B5EF4-FFF2-40B4-BE49-F238E27FC236}">
                      <a16:creationId xmlns:a16="http://schemas.microsoft.com/office/drawing/2014/main" id="{3950E90B-DC87-4D5A-BF9D-BBDCF3A533C7}"/>
                    </a:ext>
                  </a:extLst>
                </p:cNvPr>
                <p:cNvSpPr/>
                <p:nvPr/>
              </p:nvSpPr>
              <p:spPr>
                <a:xfrm>
                  <a:off x="8844191" y="2277300"/>
                  <a:ext cx="1777143" cy="229129"/>
                </a:xfrm>
                <a:prstGeom prst="flowChartMagneticDisk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Transformation</a:t>
                  </a:r>
                </a:p>
              </p:txBody>
            </p:sp>
          </p:grpSp>
        </p:grpSp>
        <p:cxnSp>
          <p:nvCxnSpPr>
            <p:cNvPr id="233" name="Connector: Elbow 232">
              <a:extLst>
                <a:ext uri="{FF2B5EF4-FFF2-40B4-BE49-F238E27FC236}">
                  <a16:creationId xmlns:a16="http://schemas.microsoft.com/office/drawing/2014/main" id="{3F4802C6-7566-4466-8212-44D437E63AC6}"/>
                </a:ext>
              </a:extLst>
            </p:cNvPr>
            <p:cNvCxnSpPr>
              <a:cxnSpLocks/>
            </p:cNvCxnSpPr>
            <p:nvPr/>
          </p:nvCxnSpPr>
          <p:spPr>
            <a:xfrm>
              <a:off x="2232666" y="3951207"/>
              <a:ext cx="822960" cy="822960"/>
            </a:xfrm>
            <a:prstGeom prst="bentConnector3">
              <a:avLst>
                <a:gd name="adj1" fmla="val 41326"/>
              </a:avLst>
            </a:prstGeom>
            <a:ln w="25400"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8ED10450-487F-4E13-9020-C8E4E9F6B032}"/>
                </a:ext>
              </a:extLst>
            </p:cNvPr>
            <p:cNvCxnSpPr/>
            <p:nvPr/>
          </p:nvCxnSpPr>
          <p:spPr>
            <a:xfrm>
              <a:off x="4326221" y="3962806"/>
              <a:ext cx="0" cy="231851"/>
            </a:xfrm>
            <a:prstGeom prst="line">
              <a:avLst/>
            </a:prstGeom>
            <a:ln w="317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B13907B-3AF3-435E-896C-C500C519E4A0}"/>
                </a:ext>
              </a:extLst>
            </p:cNvPr>
            <p:cNvGrpSpPr/>
            <p:nvPr/>
          </p:nvGrpSpPr>
          <p:grpSpPr>
            <a:xfrm>
              <a:off x="2972082" y="3137515"/>
              <a:ext cx="1912199" cy="944959"/>
              <a:chOff x="2991487" y="3114650"/>
              <a:chExt cx="1912199" cy="944959"/>
            </a:xfrm>
          </p:grpSpPr>
          <p:pic>
            <p:nvPicPr>
              <p:cNvPr id="78" name="Picture 77" descr="A picture containing shirt&#10;&#10;Description automatically generated">
                <a:extLst>
                  <a:ext uri="{FF2B5EF4-FFF2-40B4-BE49-F238E27FC236}">
                    <a16:creationId xmlns:a16="http://schemas.microsoft.com/office/drawing/2014/main" id="{727B8533-E4E6-4BDE-82D4-603E2070D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487" y="3114650"/>
                <a:ext cx="1912199" cy="944959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E1E869-FC4D-43D2-A4DF-D364426A4C18}"/>
                  </a:ext>
                </a:extLst>
              </p:cNvPr>
              <p:cNvSpPr txBox="1"/>
              <p:nvPr/>
            </p:nvSpPr>
            <p:spPr>
              <a:xfrm>
                <a:off x="3238376" y="3120879"/>
                <a:ext cx="1405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NOAA Data Lake</a:t>
                </a:r>
              </a:p>
            </p:txBody>
          </p:sp>
        </p:grp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D7289356-C41A-4651-AD82-7F2FBC384CCE}"/>
                </a:ext>
              </a:extLst>
            </p:cNvPr>
            <p:cNvSpPr/>
            <p:nvPr/>
          </p:nvSpPr>
          <p:spPr>
            <a:xfrm>
              <a:off x="2955372" y="2829124"/>
              <a:ext cx="1922510" cy="357420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Integration Service</a:t>
              </a:r>
            </a:p>
          </p:txBody>
        </p:sp>
        <p:sp>
          <p:nvSpPr>
            <p:cNvPr id="232" name="Flowchart: Magnetic Disk 231">
              <a:extLst>
                <a:ext uri="{FF2B5EF4-FFF2-40B4-BE49-F238E27FC236}">
                  <a16:creationId xmlns:a16="http://schemas.microsoft.com/office/drawing/2014/main" id="{85374EFD-6F84-4AF7-A207-0AC1D15493B5}"/>
                </a:ext>
              </a:extLst>
            </p:cNvPr>
            <p:cNvSpPr/>
            <p:nvPr/>
          </p:nvSpPr>
          <p:spPr>
            <a:xfrm>
              <a:off x="3053311" y="3803916"/>
              <a:ext cx="1777143" cy="229129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Transformation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EEA418EA-67CA-4B59-A58A-51D7014F9422}"/>
                </a:ext>
              </a:extLst>
            </p:cNvPr>
            <p:cNvSpPr/>
            <p:nvPr/>
          </p:nvSpPr>
          <p:spPr>
            <a:xfrm>
              <a:off x="3071155" y="3454170"/>
              <a:ext cx="804672" cy="251621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Metadata</a:t>
              </a:r>
            </a:p>
          </p:txBody>
        </p:sp>
        <p:sp>
          <p:nvSpPr>
            <p:cNvPr id="224" name="Flowchart: Magnetic Disk 223">
              <a:extLst>
                <a:ext uri="{FF2B5EF4-FFF2-40B4-BE49-F238E27FC236}">
                  <a16:creationId xmlns:a16="http://schemas.microsoft.com/office/drawing/2014/main" id="{17D5EBF6-79F5-4F82-9348-2EA4B83030ED}"/>
                </a:ext>
              </a:extLst>
            </p:cNvPr>
            <p:cNvSpPr/>
            <p:nvPr/>
          </p:nvSpPr>
          <p:spPr>
            <a:xfrm>
              <a:off x="3994484" y="3449600"/>
              <a:ext cx="804672" cy="251621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79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 flipH="1">
            <a:off x="1368983" y="433953"/>
            <a:ext cx="945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endParaRPr lang="en" sz="3200" b="1" dirty="0">
              <a:solidFill>
                <a:srgbClr val="003366"/>
              </a:solidFill>
            </a:endParaRPr>
          </a:p>
          <a:p>
            <a:pPr algn="ctr"/>
            <a:endParaRPr sz="3200" b="1" dirty="0">
              <a:solidFill>
                <a:srgbClr val="003366"/>
              </a:solidFill>
            </a:endParaRPr>
          </a:p>
        </p:txBody>
      </p:sp>
      <p:sp>
        <p:nvSpPr>
          <p:cNvPr id="199" name="Google Shape;199;p40"/>
          <p:cNvSpPr txBox="1"/>
          <p:nvPr/>
        </p:nvSpPr>
        <p:spPr>
          <a:xfrm>
            <a:off x="1" y="6618889"/>
            <a:ext cx="415600" cy="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 sz="1067"/>
              <a:pPr algn="ctr"/>
              <a:t>2</a:t>
            </a:fld>
            <a:endParaRPr sz="1067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5E13-E677-48B5-B3EB-A6F79E8A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829" y="1212911"/>
            <a:ext cx="10578300" cy="4432177"/>
          </a:xfrm>
        </p:spPr>
        <p:txBody>
          <a:bodyPr/>
          <a:lstStyle/>
          <a:p>
            <a:r>
              <a:rPr lang="en-US" dirty="0"/>
              <a:t>NOAA’s Current Operational Model Suite</a:t>
            </a:r>
          </a:p>
          <a:p>
            <a:r>
              <a:rPr lang="en-US" dirty="0"/>
              <a:t>NOAA’s Future Modeling Suite</a:t>
            </a:r>
          </a:p>
          <a:p>
            <a:pPr lvl="1"/>
            <a:r>
              <a:rPr lang="en-US" dirty="0"/>
              <a:t>Unified Forecast System (UFS)</a:t>
            </a:r>
          </a:p>
          <a:p>
            <a:pPr lvl="1"/>
            <a:r>
              <a:rPr lang="en-US" dirty="0"/>
              <a:t>Community Development</a:t>
            </a:r>
          </a:p>
          <a:p>
            <a:r>
              <a:rPr lang="en-US" dirty="0"/>
              <a:t>Implications for Observational Needs</a:t>
            </a:r>
          </a:p>
          <a:p>
            <a:r>
              <a:rPr lang="en-US" dirty="0"/>
              <a:t>Questions and Discussion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21C9BF-2A87-4899-B8F7-2D76716E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4627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2449174" y="110506"/>
            <a:ext cx="7316787" cy="9906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cs typeface="Times New Roman" pitchFamily="18" charset="0"/>
              </a:rPr>
              <a:t>NOAA’s Operational Numerical Model Guidance Suite - Current</a:t>
            </a:r>
          </a:p>
        </p:txBody>
      </p:sp>
      <p:sp>
        <p:nvSpPr>
          <p:cNvPr id="40983" name="Slide Number Placeholder 1"/>
          <p:cNvSpPr txBox="1">
            <a:spLocks/>
          </p:cNvSpPr>
          <p:nvPr/>
        </p:nvSpPr>
        <p:spPr bwMode="auto">
          <a:xfrm>
            <a:off x="8496300" y="6605589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00D0A77-8FDE-4B61-B741-BA85EE9A5928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6974301" y="5769138"/>
            <a:ext cx="846374" cy="838199"/>
            <a:chOff x="5557837" y="5105400"/>
            <a:chExt cx="846374" cy="1071563"/>
          </a:xfrm>
        </p:grpSpPr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5557837" y="5105400"/>
              <a:ext cx="838200" cy="10715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124" name="Text Box 78"/>
            <p:cNvSpPr txBox="1">
              <a:spLocks noChangeArrowheads="1"/>
            </p:cNvSpPr>
            <p:nvPr/>
          </p:nvSpPr>
          <p:spPr bwMode="auto">
            <a:xfrm>
              <a:off x="5565540" y="5181600"/>
              <a:ext cx="838671" cy="66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Times New Roman" charset="0"/>
                </a:rPr>
                <a:t>Space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Times New Roman" charset="0"/>
                </a:rPr>
                <a:t>Weather</a:t>
              </a:r>
            </a:p>
          </p:txBody>
        </p:sp>
        <p:sp>
          <p:nvSpPr>
            <p:cNvPr id="125" name="Line 57"/>
            <p:cNvSpPr>
              <a:spLocks noChangeShapeType="1"/>
            </p:cNvSpPr>
            <p:nvPr/>
          </p:nvSpPr>
          <p:spPr bwMode="auto">
            <a:xfrm>
              <a:off x="5634037" y="5828728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126" name="Text Box 80"/>
            <p:cNvSpPr txBox="1">
              <a:spLocks noChangeArrowheads="1"/>
            </p:cNvSpPr>
            <p:nvPr/>
          </p:nvSpPr>
          <p:spPr bwMode="auto">
            <a:xfrm>
              <a:off x="5702472" y="5776914"/>
              <a:ext cx="590205" cy="39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ENLIL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785007" y="5833105"/>
            <a:ext cx="1491594" cy="866775"/>
            <a:chOff x="606426" y="5259388"/>
            <a:chExt cx="1491594" cy="866775"/>
          </a:xfrm>
        </p:grpSpPr>
        <p:sp>
          <p:nvSpPr>
            <p:cNvPr id="129" name="Text Box 12"/>
            <p:cNvSpPr txBox="1">
              <a:spLocks noChangeArrowheads="1"/>
            </p:cNvSpPr>
            <p:nvPr/>
          </p:nvSpPr>
          <p:spPr bwMode="auto">
            <a:xfrm>
              <a:off x="606426" y="5259388"/>
              <a:ext cx="1491594" cy="8667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North American Land Surface Data Assimilation System</a:t>
              </a:r>
            </a:p>
          </p:txBody>
        </p:sp>
        <p:sp>
          <p:nvSpPr>
            <p:cNvPr id="130" name="Rectangle 48"/>
            <p:cNvSpPr>
              <a:spLocks noChangeArrowheads="1"/>
            </p:cNvSpPr>
            <p:nvPr/>
          </p:nvSpPr>
          <p:spPr bwMode="auto">
            <a:xfrm>
              <a:off x="646113" y="5892800"/>
              <a:ext cx="1411287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ＭＳ Ｐゴシック"/>
                  <a:cs typeface="微软雅黑"/>
                </a:rPr>
                <a:t>Noah Land Surface Model</a:t>
              </a:r>
            </a:p>
          </p:txBody>
        </p:sp>
        <p:sp>
          <p:nvSpPr>
            <p:cNvPr id="131" name="Line 57"/>
            <p:cNvSpPr>
              <a:spLocks noChangeShapeType="1"/>
            </p:cNvSpPr>
            <p:nvPr/>
          </p:nvSpPr>
          <p:spPr bwMode="auto">
            <a:xfrm>
              <a:off x="719138" y="5935663"/>
              <a:ext cx="1262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21150" y="2790251"/>
            <a:ext cx="3357892" cy="991806"/>
            <a:chOff x="2597150" y="2216535"/>
            <a:chExt cx="3357892" cy="991806"/>
          </a:xfrm>
        </p:grpSpPr>
        <p:grpSp>
          <p:nvGrpSpPr>
            <p:cNvPr id="133" name="Group 5"/>
            <p:cNvGrpSpPr>
              <a:grpSpLocks/>
            </p:cNvGrpSpPr>
            <p:nvPr/>
          </p:nvGrpSpPr>
          <p:grpSpPr bwMode="auto">
            <a:xfrm>
              <a:off x="3787925" y="2216535"/>
              <a:ext cx="2167117" cy="991806"/>
              <a:chOff x="3749973" y="2827670"/>
              <a:chExt cx="2166955" cy="992541"/>
            </a:xfrm>
          </p:grpSpPr>
          <p:sp>
            <p:nvSpPr>
              <p:cNvPr id="135" name="Text Box 8"/>
              <p:cNvSpPr txBox="1">
                <a:spLocks noChangeArrowheads="1"/>
              </p:cNvSpPr>
              <p:nvPr/>
            </p:nvSpPr>
            <p:spPr bwMode="auto">
              <a:xfrm>
                <a:off x="4062867" y="2827670"/>
                <a:ext cx="1854061" cy="98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Regional NAMv4 </a:t>
                </a:r>
              </a:p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w/NAM-nests</a:t>
                </a:r>
              </a:p>
              <a:p>
                <a:pPr algn="ctr"/>
                <a:endParaRPr lang="en-US" sz="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endParaRPr>
              </a:p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  NMMB, Noah land model, includes Fire </a:t>
                </a:r>
                <a:r>
                  <a:rPr lang="en-US" sz="1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Wx</a:t>
                </a:r>
                <a:endPara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endParaRPr>
              </a:p>
            </p:txBody>
          </p:sp>
          <p:sp>
            <p:nvSpPr>
              <p:cNvPr id="136" name="TextBox 70"/>
              <p:cNvSpPr txBox="1">
                <a:spLocks noChangeArrowheads="1"/>
              </p:cNvSpPr>
              <p:nvPr/>
            </p:nvSpPr>
            <p:spPr bwMode="auto">
              <a:xfrm rot="16200000">
                <a:off x="3518483" y="3127091"/>
                <a:ext cx="924610" cy="461630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charset="0"/>
                    <a:cs typeface="微软雅黑"/>
                  </a:rPr>
                  <a:t>3D-Hybrid-VAR  DA</a:t>
                </a:r>
              </a:p>
            </p:txBody>
          </p:sp>
          <p:sp>
            <p:nvSpPr>
              <p:cNvPr id="137" name="Rectangle 13"/>
              <p:cNvSpPr>
                <a:spLocks noChangeArrowheads="1"/>
              </p:cNvSpPr>
              <p:nvPr/>
            </p:nvSpPr>
            <p:spPr bwMode="auto">
              <a:xfrm>
                <a:off x="3772047" y="2895600"/>
                <a:ext cx="2066772" cy="915078"/>
              </a:xfrm>
              <a:prstGeom prst="rect">
                <a:avLst/>
              </a:prstGeom>
              <a:noFill/>
              <a:ln w="57150">
                <a:solidFill>
                  <a:srgbClr val="66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en-US" altLang="en-US" sz="2000" dirty="0">
                  <a:solidFill>
                    <a:srgbClr val="00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>
                <a:off x="4329216" y="3401254"/>
                <a:ext cx="1295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134" name="Elbow Connector 133"/>
            <p:cNvCxnSpPr>
              <a:stCxn id="156" idx="3"/>
              <a:endCxn id="137" idx="1"/>
            </p:cNvCxnSpPr>
            <p:nvPr/>
          </p:nvCxnSpPr>
          <p:spPr>
            <a:xfrm>
              <a:off x="2597150" y="2555876"/>
              <a:ext cx="1212852" cy="18573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146424" y="1183316"/>
            <a:ext cx="3121026" cy="1497014"/>
            <a:chOff x="1622424" y="609600"/>
            <a:chExt cx="3121026" cy="1497014"/>
          </a:xfrm>
        </p:grpSpPr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3371850" y="609600"/>
              <a:ext cx="13716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Regional Hurricane </a:t>
              </a:r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HMONv3,</a:t>
              </a:r>
              <a:endParaRPr lang="en-US" sz="1400" b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endParaRP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HWRFv13</a:t>
              </a:r>
            </a:p>
          </p:txBody>
        </p:sp>
        <p:sp>
          <p:nvSpPr>
            <p:cNvPr id="141" name="Line 58"/>
            <p:cNvSpPr>
              <a:spLocks noChangeShapeType="1"/>
            </p:cNvSpPr>
            <p:nvPr/>
          </p:nvSpPr>
          <p:spPr bwMode="auto">
            <a:xfrm>
              <a:off x="3616325" y="1209675"/>
              <a:ext cx="927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142" name="TextBox 70"/>
            <p:cNvSpPr txBox="1">
              <a:spLocks noChangeArrowheads="1"/>
            </p:cNvSpPr>
            <p:nvPr/>
          </p:nvSpPr>
          <p:spPr bwMode="auto">
            <a:xfrm rot="16200000">
              <a:off x="2842420" y="1045110"/>
              <a:ext cx="1001712" cy="18466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4D-EnVar DA</a:t>
              </a:r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3105150" y="647700"/>
              <a:ext cx="1589088" cy="1001713"/>
            </a:xfrm>
            <a:prstGeom prst="rect">
              <a:avLst/>
            </a:prstGeom>
            <a:noFill/>
            <a:ln w="57150">
              <a:solidFill>
                <a:srgbClr val="66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cxnSp>
          <p:nvCxnSpPr>
            <p:cNvPr id="145" name="Elbow Connector 144"/>
            <p:cNvCxnSpPr>
              <a:stCxn id="156" idx="0"/>
              <a:endCxn id="144" idx="2"/>
            </p:cNvCxnSpPr>
            <p:nvPr/>
          </p:nvCxnSpPr>
          <p:spPr>
            <a:xfrm rot="5400000" flipH="1" flipV="1">
              <a:off x="2532459" y="739379"/>
              <a:ext cx="457200" cy="227726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 Box 64"/>
          <p:cNvSpPr txBox="1">
            <a:spLocks noChangeArrowheads="1"/>
          </p:cNvSpPr>
          <p:nvPr/>
        </p:nvSpPr>
        <p:spPr bwMode="auto">
          <a:xfrm>
            <a:off x="9140790" y="1996578"/>
            <a:ext cx="1225548" cy="147731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Regional Bays</a:t>
            </a: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Great Lakes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(POM)</a:t>
            </a: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N Gulf of Mexico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微软雅黑"/>
              </a:rPr>
              <a:t>FVCOM)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Columbia R.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微软雅黑"/>
              </a:rPr>
              <a:t>SELFE)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Chesapeake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(ROMS)</a:t>
            </a: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Tampa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(ROMS)</a:t>
            </a:r>
            <a:endParaRPr lang="en-US" sz="900" b="1" dirty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>
              <a:buFontTx/>
              <a:buChar char="•"/>
            </a:pPr>
            <a:r>
              <a:rPr lang="en-US" sz="9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Delaware </a:t>
            </a: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(ROMS)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9237627" y="1299665"/>
            <a:ext cx="1022350" cy="687388"/>
            <a:chOff x="7713627" y="725949"/>
            <a:chExt cx="1022350" cy="687388"/>
          </a:xfrm>
        </p:grpSpPr>
        <p:grpSp>
          <p:nvGrpSpPr>
            <p:cNvPr id="150" name="Group 9"/>
            <p:cNvGrpSpPr>
              <a:grpSpLocks/>
            </p:cNvGrpSpPr>
            <p:nvPr/>
          </p:nvGrpSpPr>
          <p:grpSpPr bwMode="auto">
            <a:xfrm>
              <a:off x="7713627" y="725949"/>
              <a:ext cx="1022350" cy="477838"/>
              <a:chOff x="7985094" y="1686952"/>
              <a:chExt cx="1022335" cy="652193"/>
            </a:xfrm>
          </p:grpSpPr>
          <p:sp>
            <p:nvSpPr>
              <p:cNvPr id="152" name="Text Box 64"/>
              <p:cNvSpPr txBox="1">
                <a:spLocks noChangeArrowheads="1"/>
              </p:cNvSpPr>
              <p:nvPr/>
            </p:nvSpPr>
            <p:spPr bwMode="auto">
              <a:xfrm>
                <a:off x="7985094" y="1686952"/>
                <a:ext cx="1022335" cy="652193"/>
              </a:xfrm>
              <a:prstGeom prst="rect">
                <a:avLst/>
              </a:prstGeom>
              <a:noFill/>
              <a:ln w="57150">
                <a:solidFill>
                  <a:srgbClr val="33C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Ecosystem</a:t>
                </a:r>
              </a:p>
              <a:p>
                <a:pPr algn="ctr"/>
                <a:r>
                  <a:rPr lang="en-US" sz="1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 EwE</a:t>
                </a: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>
                <a:off x="8043830" y="2037966"/>
                <a:ext cx="9048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Straight Arrow Connector 150"/>
            <p:cNvCxnSpPr>
              <a:stCxn id="147" idx="0"/>
              <a:endCxn id="152" idx="2"/>
            </p:cNvCxnSpPr>
            <p:nvPr/>
          </p:nvCxnSpPr>
          <p:spPr>
            <a:xfrm flipH="1" flipV="1">
              <a:off x="8224802" y="1203787"/>
              <a:ext cx="4762" cy="2095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2151064" y="2642229"/>
            <a:ext cx="2027237" cy="965200"/>
            <a:chOff x="627063" y="2068513"/>
            <a:chExt cx="2027237" cy="965200"/>
          </a:xfrm>
        </p:grpSpPr>
        <p:sp>
          <p:nvSpPr>
            <p:cNvPr id="156" name="Text Box 12"/>
            <p:cNvSpPr txBox="1">
              <a:spLocks noChangeArrowheads="1"/>
            </p:cNvSpPr>
            <p:nvPr/>
          </p:nvSpPr>
          <p:spPr bwMode="auto">
            <a:xfrm>
              <a:off x="647700" y="2106613"/>
              <a:ext cx="1949450" cy="898525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91430" tIns="45715" rIns="91430" bIns="45715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157" name="Line 56"/>
            <p:cNvSpPr>
              <a:spLocks noChangeShapeType="1"/>
            </p:cNvSpPr>
            <p:nvPr/>
          </p:nvSpPr>
          <p:spPr bwMode="auto">
            <a:xfrm>
              <a:off x="1152525" y="2592388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158" name="Text Box 4"/>
            <p:cNvSpPr txBox="1">
              <a:spLocks noChangeArrowheads="1"/>
            </p:cNvSpPr>
            <p:nvPr/>
          </p:nvSpPr>
          <p:spPr bwMode="auto">
            <a:xfrm>
              <a:off x="1054100" y="2509838"/>
              <a:ext cx="1600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FV3 Dynamics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Noah Land model</a:t>
              </a:r>
            </a:p>
          </p:txBody>
        </p:sp>
        <p:sp>
          <p:nvSpPr>
            <p:cNvPr id="159" name="TextBox 70"/>
            <p:cNvSpPr txBox="1">
              <a:spLocks noChangeArrowheads="1"/>
            </p:cNvSpPr>
            <p:nvPr/>
          </p:nvSpPr>
          <p:spPr bwMode="auto">
            <a:xfrm rot="16200000">
              <a:off x="466726" y="2309812"/>
              <a:ext cx="868362" cy="4619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4D-En-Var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DA (GDAS)</a:t>
              </a:r>
            </a:p>
          </p:txBody>
        </p:sp>
        <p:sp>
          <p:nvSpPr>
            <p:cNvPr id="160" name="Text Box 4"/>
            <p:cNvSpPr txBox="1">
              <a:spLocks noChangeArrowheads="1"/>
            </p:cNvSpPr>
            <p:nvPr/>
          </p:nvSpPr>
          <p:spPr bwMode="auto">
            <a:xfrm>
              <a:off x="998538" y="2068513"/>
              <a:ext cx="15986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Global Forecast System (GFSv15)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27063" y="2106613"/>
              <a:ext cx="1979612" cy="868362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751013" y="3107367"/>
            <a:ext cx="2749550" cy="1557169"/>
            <a:chOff x="227013" y="2533650"/>
            <a:chExt cx="2749550" cy="1557169"/>
          </a:xfrm>
        </p:grpSpPr>
        <p:cxnSp>
          <p:nvCxnSpPr>
            <p:cNvPr id="163" name="Straight Arrow Connector 162"/>
            <p:cNvCxnSpPr/>
            <p:nvPr/>
          </p:nvCxnSpPr>
          <p:spPr>
            <a:xfrm>
              <a:off x="227013" y="3700463"/>
              <a:ext cx="4000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ectangle 163"/>
            <p:cNvSpPr/>
            <p:nvPr/>
          </p:nvSpPr>
          <p:spPr>
            <a:xfrm>
              <a:off x="627063" y="3208338"/>
              <a:ext cx="2266950" cy="8509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247650" y="2533650"/>
              <a:ext cx="0" cy="12001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247650" y="2547938"/>
              <a:ext cx="4000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 Box 12"/>
            <p:cNvSpPr txBox="1">
              <a:spLocks noChangeArrowheads="1"/>
            </p:cNvSpPr>
            <p:nvPr/>
          </p:nvSpPr>
          <p:spPr bwMode="auto">
            <a:xfrm>
              <a:off x="608013" y="3192463"/>
              <a:ext cx="2286000" cy="8667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Global Ensemble Forecast System (GEFSv12)</a:t>
              </a: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614363" y="3629154"/>
              <a:ext cx="2362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31 GFS Members coupled to Waves (GWES) and Aerosols</a:t>
              </a:r>
            </a:p>
          </p:txBody>
        </p:sp>
        <p:sp>
          <p:nvSpPr>
            <p:cNvPr id="169" name="Line 57"/>
            <p:cNvSpPr>
              <a:spLocks noChangeShapeType="1"/>
            </p:cNvSpPr>
            <p:nvPr/>
          </p:nvSpPr>
          <p:spPr bwMode="auto">
            <a:xfrm>
              <a:off x="760413" y="3667898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054225" y="4623430"/>
            <a:ext cx="2363788" cy="1084265"/>
            <a:chOff x="530225" y="4049713"/>
            <a:chExt cx="2363788" cy="1084265"/>
          </a:xfrm>
        </p:grpSpPr>
        <p:sp>
          <p:nvSpPr>
            <p:cNvPr id="172" name="Rectangle 171"/>
            <p:cNvSpPr/>
            <p:nvPr/>
          </p:nvSpPr>
          <p:spPr>
            <a:xfrm>
              <a:off x="608013" y="4214813"/>
              <a:ext cx="2286000" cy="866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grpSp>
          <p:nvGrpSpPr>
            <p:cNvPr id="173" name="Group 10"/>
            <p:cNvGrpSpPr>
              <a:grpSpLocks/>
            </p:cNvGrpSpPr>
            <p:nvPr/>
          </p:nvGrpSpPr>
          <p:grpSpPr bwMode="auto">
            <a:xfrm>
              <a:off x="530225" y="4214813"/>
              <a:ext cx="2362200" cy="919165"/>
              <a:chOff x="1066800" y="5532374"/>
              <a:chExt cx="2362200" cy="919165"/>
            </a:xfrm>
          </p:grpSpPr>
          <p:sp>
            <p:nvSpPr>
              <p:cNvPr id="175" name="Text Box 12"/>
              <p:cNvSpPr txBox="1">
                <a:spLocks noChangeArrowheads="1"/>
              </p:cNvSpPr>
              <p:nvPr/>
            </p:nvSpPr>
            <p:spPr bwMode="auto">
              <a:xfrm>
                <a:off x="1143000" y="5532374"/>
                <a:ext cx="2286000" cy="866775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North American Ensemble Forecast System (NAEFS)</a:t>
                </a:r>
              </a:p>
            </p:txBody>
          </p:sp>
          <p:sp>
            <p:nvSpPr>
              <p:cNvPr id="176" name="Text Box 5"/>
              <p:cNvSpPr txBox="1">
                <a:spLocks noChangeArrowheads="1"/>
              </p:cNvSpPr>
              <p:nvPr/>
            </p:nvSpPr>
            <p:spPr bwMode="auto">
              <a:xfrm>
                <a:off x="1066800" y="5989874"/>
                <a:ext cx="2362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2625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682625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6826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68262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68262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682625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GEFS, Canadian Global Model Ensembles </a:t>
                </a:r>
              </a:p>
            </p:txBody>
          </p:sp>
          <p:sp>
            <p:nvSpPr>
              <p:cNvPr id="177" name="Line 57"/>
              <p:cNvSpPr>
                <a:spLocks noChangeShapeType="1"/>
              </p:cNvSpPr>
              <p:nvPr/>
            </p:nvSpPr>
            <p:spPr bwMode="auto">
              <a:xfrm>
                <a:off x="1295400" y="6053074"/>
                <a:ext cx="2057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174" name="Straight Arrow Connector 173"/>
            <p:cNvCxnSpPr>
              <a:stCxn id="167" idx="2"/>
              <a:endCxn id="175" idx="0"/>
            </p:cNvCxnSpPr>
            <p:nvPr/>
          </p:nvCxnSpPr>
          <p:spPr>
            <a:xfrm flipH="1">
              <a:off x="1749425" y="4049713"/>
              <a:ext cx="1588" cy="1651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8346190" y="3594617"/>
            <a:ext cx="1998662" cy="492125"/>
            <a:chOff x="6142038" y="3092450"/>
            <a:chExt cx="1998662" cy="492125"/>
          </a:xfrm>
        </p:grpSpPr>
        <p:grpSp>
          <p:nvGrpSpPr>
            <p:cNvPr id="179" name="Group 18"/>
            <p:cNvGrpSpPr>
              <a:grpSpLocks/>
            </p:cNvGrpSpPr>
            <p:nvPr/>
          </p:nvGrpSpPr>
          <p:grpSpPr bwMode="auto">
            <a:xfrm>
              <a:off x="6659563" y="3092450"/>
              <a:ext cx="1481137" cy="492125"/>
              <a:chOff x="7265988" y="3134025"/>
              <a:chExt cx="1481137" cy="492113"/>
            </a:xfrm>
          </p:grpSpPr>
          <p:sp>
            <p:nvSpPr>
              <p:cNvPr id="181" name="Text Box 20"/>
              <p:cNvSpPr txBox="1">
                <a:spLocks noChangeArrowheads="1"/>
              </p:cNvSpPr>
              <p:nvPr/>
            </p:nvSpPr>
            <p:spPr bwMode="auto">
              <a:xfrm>
                <a:off x="7265988" y="3134025"/>
                <a:ext cx="1447800" cy="49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5" rIns="91430" bIns="45715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Dispersion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 </a:t>
                </a:r>
                <a:r>
                  <a:rPr 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HYSPLITv7</a:t>
                </a:r>
              </a:p>
            </p:txBody>
          </p:sp>
          <p:sp>
            <p:nvSpPr>
              <p:cNvPr id="182" name="Rectangle 21"/>
              <p:cNvSpPr>
                <a:spLocks noChangeArrowheads="1"/>
              </p:cNvSpPr>
              <p:nvPr/>
            </p:nvSpPr>
            <p:spPr bwMode="auto">
              <a:xfrm>
                <a:off x="7265988" y="3167362"/>
                <a:ext cx="1481137" cy="414327"/>
              </a:xfrm>
              <a:prstGeom prst="rect">
                <a:avLst/>
              </a:prstGeom>
              <a:noFill/>
              <a:ln w="57150">
                <a:solidFill>
                  <a:srgbClr val="66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0" tIns="45715" rIns="91430" bIns="45715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en-US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83" name="Line 63"/>
              <p:cNvSpPr>
                <a:spLocks noChangeShapeType="1"/>
              </p:cNvSpPr>
              <p:nvPr/>
            </p:nvSpPr>
            <p:spPr bwMode="auto">
              <a:xfrm>
                <a:off x="7451725" y="3389607"/>
                <a:ext cx="106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0" tIns="45715" rIns="91430" bIns="45715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180" name="Straight Arrow Connector 179"/>
            <p:cNvCxnSpPr/>
            <p:nvPr/>
          </p:nvCxnSpPr>
          <p:spPr>
            <a:xfrm>
              <a:off x="6142038" y="3352800"/>
              <a:ext cx="5445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Text Box 29"/>
          <p:cNvSpPr txBox="1">
            <a:spLocks noChangeArrowheads="1"/>
          </p:cNvSpPr>
          <p:nvPr/>
        </p:nvSpPr>
        <p:spPr bwMode="auto">
          <a:xfrm>
            <a:off x="8075757" y="5721978"/>
            <a:ext cx="2208158" cy="738654"/>
          </a:xfrm>
          <a:prstGeom prst="rect">
            <a:avLst/>
          </a:prstGeom>
          <a:noFill/>
          <a:ln w="57150">
            <a:solidFill>
              <a:srgbClr val="663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5" rIns="91430" bIns="45715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rPr>
              <a:t>High-Res RR  (HRRRv4)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WRF ARW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9552563" y="5521589"/>
            <a:ext cx="0" cy="2475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/>
          <p:nvPr/>
        </p:nvGrpSpPr>
        <p:grpSpPr>
          <a:xfrm>
            <a:off x="8318961" y="3320252"/>
            <a:ext cx="2024063" cy="1511504"/>
            <a:chOff x="6124575" y="2747551"/>
            <a:chExt cx="2024063" cy="1511504"/>
          </a:xfrm>
        </p:grpSpPr>
        <p:grpSp>
          <p:nvGrpSpPr>
            <p:cNvPr id="192" name="Group 21"/>
            <p:cNvGrpSpPr>
              <a:grpSpLocks/>
            </p:cNvGrpSpPr>
            <p:nvPr/>
          </p:nvGrpSpPr>
          <p:grpSpPr bwMode="auto">
            <a:xfrm>
              <a:off x="6669088" y="3662364"/>
              <a:ext cx="1479550" cy="596691"/>
              <a:chOff x="7265988" y="4059238"/>
              <a:chExt cx="1479550" cy="596477"/>
            </a:xfrm>
          </p:grpSpPr>
          <p:sp>
            <p:nvSpPr>
              <p:cNvPr id="195" name="Text Box 2"/>
              <p:cNvSpPr txBox="1">
                <a:spLocks noChangeArrowheads="1"/>
              </p:cNvSpPr>
              <p:nvPr/>
            </p:nvSpPr>
            <p:spPr bwMode="auto">
              <a:xfrm>
                <a:off x="7394575" y="4059238"/>
                <a:ext cx="1100138" cy="33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Air Quality</a:t>
                </a:r>
              </a:p>
            </p:txBody>
          </p:sp>
          <p:sp>
            <p:nvSpPr>
              <p:cNvPr id="196" name="Rectangle 28"/>
              <p:cNvSpPr>
                <a:spLocks noChangeArrowheads="1"/>
              </p:cNvSpPr>
              <p:nvPr/>
            </p:nvSpPr>
            <p:spPr bwMode="auto">
              <a:xfrm>
                <a:off x="7265988" y="4059238"/>
                <a:ext cx="1479550" cy="558600"/>
              </a:xfrm>
              <a:prstGeom prst="rect">
                <a:avLst/>
              </a:prstGeom>
              <a:noFill/>
              <a:ln w="57150">
                <a:solidFill>
                  <a:srgbClr val="66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0" tIns="45715" rIns="91430" bIns="45715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en-US" altLang="en-US" sz="20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197" name="Line 65"/>
              <p:cNvSpPr>
                <a:spLocks noChangeShapeType="1"/>
              </p:cNvSpPr>
              <p:nvPr/>
            </p:nvSpPr>
            <p:spPr bwMode="auto">
              <a:xfrm>
                <a:off x="7450138" y="4365515"/>
                <a:ext cx="1219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0" tIns="45715" rIns="91430" bIns="45715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  <p:sp>
            <p:nvSpPr>
              <p:cNvPr id="198" name="Text Box 66"/>
              <p:cNvSpPr txBox="1">
                <a:spLocks noChangeArrowheads="1"/>
              </p:cNvSpPr>
              <p:nvPr/>
            </p:nvSpPr>
            <p:spPr bwMode="auto">
              <a:xfrm>
                <a:off x="7574915" y="4348059"/>
                <a:ext cx="842646" cy="30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CMAQv5</a:t>
                </a: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>
            <a:xfrm>
              <a:off x="6124575" y="2747551"/>
              <a:ext cx="4141" cy="1203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6124575" y="3941763"/>
              <a:ext cx="5445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4953001" y="3316916"/>
            <a:ext cx="2097447" cy="2169192"/>
            <a:chOff x="3429000" y="2743200"/>
            <a:chExt cx="2097447" cy="2169192"/>
          </a:xfrm>
        </p:grpSpPr>
        <p:sp>
          <p:nvSpPr>
            <p:cNvPr id="200" name="Rectangle 199"/>
            <p:cNvSpPr/>
            <p:nvPr/>
          </p:nvSpPr>
          <p:spPr>
            <a:xfrm>
              <a:off x="3940175" y="4462151"/>
              <a:ext cx="1573213" cy="4381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3443598" y="2743200"/>
              <a:ext cx="0" cy="19840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 Box 4"/>
            <p:cNvSpPr txBox="1">
              <a:spLocks noChangeArrowheads="1"/>
            </p:cNvSpPr>
            <p:nvPr/>
          </p:nvSpPr>
          <p:spPr bwMode="auto">
            <a:xfrm>
              <a:off x="4029075" y="4666181"/>
              <a:ext cx="1381126" cy="24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WRF-ARW &amp; NMMB</a:t>
              </a:r>
            </a:p>
          </p:txBody>
        </p:sp>
        <p:sp>
          <p:nvSpPr>
            <p:cNvPr id="203" name="Text Box 34"/>
            <p:cNvSpPr txBox="1">
              <a:spLocks noChangeArrowheads="1"/>
            </p:cNvSpPr>
            <p:nvPr/>
          </p:nvSpPr>
          <p:spPr bwMode="auto">
            <a:xfrm>
              <a:off x="3984625" y="4433576"/>
              <a:ext cx="15017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High Res Window v7</a:t>
              </a:r>
            </a:p>
          </p:txBody>
        </p:sp>
        <p:sp>
          <p:nvSpPr>
            <p:cNvPr id="204" name="Rectangle 35"/>
            <p:cNvSpPr>
              <a:spLocks noChangeArrowheads="1"/>
            </p:cNvSpPr>
            <p:nvPr/>
          </p:nvSpPr>
          <p:spPr bwMode="auto">
            <a:xfrm>
              <a:off x="3940175" y="4462151"/>
              <a:ext cx="1586272" cy="438150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205" name="Line 56"/>
            <p:cNvSpPr>
              <a:spLocks noChangeShapeType="1"/>
            </p:cNvSpPr>
            <p:nvPr/>
          </p:nvSpPr>
          <p:spPr bwMode="auto">
            <a:xfrm>
              <a:off x="4067175" y="4674876"/>
              <a:ext cx="1370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>
              <a:off x="3429000" y="4714563"/>
              <a:ext cx="5111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1990762" y="1148992"/>
            <a:ext cx="2352639" cy="1195124"/>
            <a:chOff x="627063" y="575276"/>
            <a:chExt cx="2192337" cy="1195124"/>
          </a:xfrm>
        </p:grpSpPr>
        <p:sp>
          <p:nvSpPr>
            <p:cNvPr id="208" name="Rectangle 207"/>
            <p:cNvSpPr/>
            <p:nvPr/>
          </p:nvSpPr>
          <p:spPr>
            <a:xfrm>
              <a:off x="1089025" y="647700"/>
              <a:ext cx="1658938" cy="10636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209" name="Text Box 31"/>
            <p:cNvSpPr txBox="1">
              <a:spLocks noChangeArrowheads="1"/>
            </p:cNvSpPr>
            <p:nvPr/>
          </p:nvSpPr>
          <p:spPr bwMode="auto">
            <a:xfrm>
              <a:off x="1038412" y="575276"/>
              <a:ext cx="1655387" cy="64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Climate Forecast</a:t>
              </a:r>
            </a:p>
            <a:p>
              <a:pPr algn="ctr"/>
              <a:r>
                <a:rPr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System (CFSv2)</a:t>
              </a:r>
            </a:p>
          </p:txBody>
        </p:sp>
        <p:sp>
          <p:nvSpPr>
            <p:cNvPr id="210" name="Line 46"/>
            <p:cNvSpPr>
              <a:spLocks noChangeShapeType="1"/>
            </p:cNvSpPr>
            <p:nvPr/>
          </p:nvSpPr>
          <p:spPr bwMode="auto">
            <a:xfrm>
              <a:off x="1228725" y="121285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211" name="TextBox 70"/>
            <p:cNvSpPr txBox="1">
              <a:spLocks noChangeArrowheads="1"/>
            </p:cNvSpPr>
            <p:nvPr/>
          </p:nvSpPr>
          <p:spPr bwMode="auto">
            <a:xfrm rot="16200000">
              <a:off x="357188" y="960444"/>
              <a:ext cx="1001712" cy="430199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3D-Var DA (CDAS)</a:t>
              </a:r>
            </a:p>
          </p:txBody>
        </p:sp>
        <p:sp>
          <p:nvSpPr>
            <p:cNvPr id="212" name="Rectangle 30"/>
            <p:cNvSpPr>
              <a:spLocks noChangeArrowheads="1"/>
            </p:cNvSpPr>
            <p:nvPr/>
          </p:nvSpPr>
          <p:spPr bwMode="auto">
            <a:xfrm>
              <a:off x="627063" y="647700"/>
              <a:ext cx="2120900" cy="1066800"/>
            </a:xfrm>
            <a:prstGeom prst="rect">
              <a:avLst/>
            </a:prstGeom>
            <a:noFill/>
            <a:ln w="635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213" name="Text Box 47"/>
            <p:cNvSpPr txBox="1">
              <a:spLocks noChangeArrowheads="1"/>
            </p:cNvSpPr>
            <p:nvPr/>
          </p:nvSpPr>
          <p:spPr bwMode="auto">
            <a:xfrm>
              <a:off x="990600" y="1124079"/>
              <a:ext cx="1828800" cy="64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GFS,  MOM4, GODAS, GLDAS/Noah Land,  KISS Sea Ice</a:t>
              </a: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7898230" y="1206455"/>
            <a:ext cx="1161127" cy="1826166"/>
            <a:chOff x="6374229" y="632739"/>
            <a:chExt cx="1161127" cy="1826166"/>
          </a:xfrm>
        </p:grpSpPr>
        <p:cxnSp>
          <p:nvCxnSpPr>
            <p:cNvPr id="215" name="Straight Connector 214"/>
            <p:cNvCxnSpPr>
              <a:cxnSpLocks/>
              <a:endCxn id="217" idx="2"/>
            </p:cNvCxnSpPr>
            <p:nvPr/>
          </p:nvCxnSpPr>
          <p:spPr>
            <a:xfrm flipV="1">
              <a:off x="6954792" y="2171622"/>
              <a:ext cx="1" cy="287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Shape 179"/>
            <p:cNvSpPr txBox="1"/>
            <p:nvPr/>
          </p:nvSpPr>
          <p:spPr>
            <a:xfrm>
              <a:off x="6374229" y="632739"/>
              <a:ext cx="1161127" cy="1538883"/>
            </a:xfrm>
            <a:prstGeom prst="rect">
              <a:avLst/>
            </a:prstGeom>
            <a:noFill/>
            <a:ln w="5715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ctr"/>
              <a:r>
                <a:rPr lang="en-US" b="1" dirty="0" err="1">
                  <a:latin typeface="Calibri"/>
                  <a:ea typeface="Calibri"/>
                  <a:cs typeface="Calibri"/>
                  <a:sym typeface="Calibri"/>
                </a:rPr>
                <a:t>Nearshore</a:t>
              </a: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 Waters</a:t>
              </a:r>
            </a:p>
            <a:p>
              <a:pPr algn="ctr">
                <a:buSzPct val="25000"/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SURGE: SLOSH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ESTOFS: ADCIRC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NWPS1.3: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SWAN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Great Lakes v3.4</a:t>
              </a:r>
            </a:p>
            <a:p>
              <a:pPr algn="ctr"/>
              <a:r>
                <a:rPr lang="en-US" sz="1200" b="1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WaveWatchIII</a:t>
              </a:r>
              <a:endPara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 bwMode="auto">
            <a:xfrm>
              <a:off x="6477000" y="1254901"/>
              <a:ext cx="904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 bwMode="auto">
            <a:xfrm>
              <a:off x="6486053" y="1438006"/>
              <a:ext cx="904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 bwMode="auto">
            <a:xfrm>
              <a:off x="6477000" y="1062709"/>
              <a:ext cx="904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3276601" y="5833105"/>
            <a:ext cx="1356833" cy="866775"/>
            <a:chOff x="1752600" y="5259388"/>
            <a:chExt cx="1356833" cy="866775"/>
          </a:xfrm>
        </p:grpSpPr>
        <p:cxnSp>
          <p:nvCxnSpPr>
            <p:cNvPr id="222" name="Straight Arrow Connector 221"/>
            <p:cNvCxnSpPr/>
            <p:nvPr/>
          </p:nvCxnSpPr>
          <p:spPr>
            <a:xfrm flipH="1" flipV="1">
              <a:off x="1752600" y="5686425"/>
              <a:ext cx="269218" cy="63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Group 222"/>
            <p:cNvGrpSpPr/>
            <p:nvPr/>
          </p:nvGrpSpPr>
          <p:grpSpPr>
            <a:xfrm>
              <a:off x="2014562" y="5259388"/>
              <a:ext cx="1094871" cy="866775"/>
              <a:chOff x="2895600" y="5259388"/>
              <a:chExt cx="917575" cy="866775"/>
            </a:xfrm>
          </p:grpSpPr>
          <p:sp>
            <p:nvSpPr>
              <p:cNvPr id="224" name="Text Box 12"/>
              <p:cNvSpPr txBox="1">
                <a:spLocks noChangeArrowheads="1"/>
              </p:cNvSpPr>
              <p:nvPr/>
            </p:nvSpPr>
            <p:spPr bwMode="auto">
              <a:xfrm>
                <a:off x="2895600" y="5259388"/>
                <a:ext cx="917575" cy="866775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Regional Climate Data </a:t>
                </a:r>
                <a:r>
                  <a:rPr lang="en-US" sz="1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Assimil</a:t>
                </a:r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. Syst.</a:t>
                </a:r>
              </a:p>
            </p:txBody>
          </p:sp>
          <p:sp>
            <p:nvSpPr>
              <p:cNvPr id="225" name="Rectangle 48"/>
              <p:cNvSpPr>
                <a:spLocks noChangeArrowheads="1"/>
              </p:cNvSpPr>
              <p:nvPr/>
            </p:nvSpPr>
            <p:spPr bwMode="auto">
              <a:xfrm>
                <a:off x="2971800" y="5892800"/>
                <a:ext cx="765175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ea typeface="ＭＳ Ｐゴシック"/>
                    <a:cs typeface="微软雅黑"/>
                  </a:rPr>
                  <a:t>Eta-32/NARR</a:t>
                </a:r>
              </a:p>
            </p:txBody>
          </p:sp>
          <p:sp>
            <p:nvSpPr>
              <p:cNvPr id="226" name="Line 57"/>
              <p:cNvSpPr>
                <a:spLocks noChangeShapeType="1"/>
              </p:cNvSpPr>
              <p:nvPr/>
            </p:nvSpPr>
            <p:spPr bwMode="auto">
              <a:xfrm>
                <a:off x="2971800" y="5935663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4114800" y="1704018"/>
            <a:ext cx="4766294" cy="5123545"/>
            <a:chOff x="2590800" y="1130301"/>
            <a:chExt cx="4648200" cy="5118099"/>
          </a:xfrm>
        </p:grpSpPr>
        <p:grpSp>
          <p:nvGrpSpPr>
            <p:cNvPr id="228" name="Group 227"/>
            <p:cNvGrpSpPr/>
            <p:nvPr/>
          </p:nvGrpSpPr>
          <p:grpSpPr>
            <a:xfrm>
              <a:off x="3200400" y="5259388"/>
              <a:ext cx="776563" cy="866775"/>
              <a:chOff x="2895600" y="5259388"/>
              <a:chExt cx="917575" cy="866775"/>
            </a:xfrm>
          </p:grpSpPr>
          <p:sp>
            <p:nvSpPr>
              <p:cNvPr id="237" name="Text Box 12"/>
              <p:cNvSpPr txBox="1">
                <a:spLocks noChangeArrowheads="1"/>
              </p:cNvSpPr>
              <p:nvPr/>
            </p:nvSpPr>
            <p:spPr bwMode="auto">
              <a:xfrm>
                <a:off x="2895600" y="5259388"/>
                <a:ext cx="917575" cy="866775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微软雅黑"/>
                  </a:rPr>
                  <a:t>National Water Model</a:t>
                </a:r>
              </a:p>
            </p:txBody>
          </p:sp>
          <p:sp>
            <p:nvSpPr>
              <p:cNvPr id="238" name="Rectangle 48"/>
              <p:cNvSpPr>
                <a:spLocks noChangeArrowheads="1"/>
              </p:cNvSpPr>
              <p:nvPr/>
            </p:nvSpPr>
            <p:spPr bwMode="auto">
              <a:xfrm>
                <a:off x="2971800" y="5892800"/>
                <a:ext cx="765175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ea typeface="ＭＳ Ｐゴシック"/>
                    <a:cs typeface="微软雅黑"/>
                  </a:rPr>
                  <a:t>Noah-MP</a:t>
                </a:r>
              </a:p>
            </p:txBody>
          </p:sp>
          <p:sp>
            <p:nvSpPr>
              <p:cNvPr id="239" name="Line 57"/>
              <p:cNvSpPr>
                <a:spLocks noChangeShapeType="1"/>
              </p:cNvSpPr>
              <p:nvPr/>
            </p:nvSpPr>
            <p:spPr bwMode="auto">
              <a:xfrm>
                <a:off x="2971800" y="5935663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229" name="Straight Arrow Connector 228"/>
            <p:cNvCxnSpPr/>
            <p:nvPr/>
          </p:nvCxnSpPr>
          <p:spPr>
            <a:xfrm>
              <a:off x="3276600" y="2247900"/>
              <a:ext cx="0" cy="2992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>
              <a:off x="2590800" y="2895600"/>
              <a:ext cx="7048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>
              <a:off x="2963452" y="2264829"/>
              <a:ext cx="3131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>
              <a:off x="2734852" y="1143000"/>
              <a:ext cx="2369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2950635" y="1130301"/>
              <a:ext cx="0" cy="115569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3733800" y="6248400"/>
              <a:ext cx="3505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flipH="1" flipV="1">
              <a:off x="3733800" y="6092825"/>
              <a:ext cx="1587" cy="1555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7239000" y="5943600"/>
              <a:ext cx="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/>
          <p:cNvGrpSpPr/>
          <p:nvPr/>
        </p:nvGrpSpPr>
        <p:grpSpPr>
          <a:xfrm>
            <a:off x="4520034" y="3485820"/>
            <a:ext cx="6079854" cy="2078996"/>
            <a:chOff x="3172194" y="2912104"/>
            <a:chExt cx="6079854" cy="2078996"/>
          </a:xfrm>
        </p:grpSpPr>
        <p:sp>
          <p:nvSpPr>
            <p:cNvPr id="241" name="TextBox 70"/>
            <p:cNvSpPr txBox="1">
              <a:spLocks noChangeArrowheads="1"/>
            </p:cNvSpPr>
            <p:nvPr/>
          </p:nvSpPr>
          <p:spPr bwMode="auto">
            <a:xfrm rot="16200000">
              <a:off x="6928094" y="4464654"/>
              <a:ext cx="662641" cy="36933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3D-VAR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charset="0"/>
                  <a:cs typeface="微软雅黑"/>
                </a:rPr>
                <a:t>DA</a:t>
              </a:r>
            </a:p>
          </p:txBody>
        </p:sp>
        <p:sp>
          <p:nvSpPr>
            <p:cNvPr id="242" name="Line 65"/>
            <p:cNvSpPr>
              <a:spLocks noChangeShapeType="1"/>
            </p:cNvSpPr>
            <p:nvPr/>
          </p:nvSpPr>
          <p:spPr bwMode="auto">
            <a:xfrm flipV="1">
              <a:off x="7544958" y="4674876"/>
              <a:ext cx="1564608" cy="16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243" name="Text Box 66"/>
            <p:cNvSpPr txBox="1">
              <a:spLocks noChangeArrowheads="1"/>
            </p:cNvSpPr>
            <p:nvPr/>
          </p:nvSpPr>
          <p:spPr bwMode="auto">
            <a:xfrm>
              <a:off x="7868036" y="4683125"/>
              <a:ext cx="944469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WRF ARW</a:t>
              </a:r>
            </a:p>
          </p:txBody>
        </p:sp>
        <p:sp>
          <p:nvSpPr>
            <p:cNvPr id="244" name="Text Box 29"/>
            <p:cNvSpPr txBox="1">
              <a:spLocks noChangeArrowheads="1"/>
            </p:cNvSpPr>
            <p:nvPr/>
          </p:nvSpPr>
          <p:spPr bwMode="auto">
            <a:xfrm>
              <a:off x="7043887" y="4318476"/>
              <a:ext cx="2208161" cy="646321"/>
            </a:xfrm>
            <a:prstGeom prst="rect">
              <a:avLst/>
            </a:prstGeom>
            <a:noFill/>
            <a:ln w="5715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rPr>
                <a:t>       </a:t>
              </a:r>
              <a:r>
                <a:rPr lang="en-US" alt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rPr>
                <a:t>Rapid Refresh RAPv5</a:t>
              </a: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cxnSp>
          <p:nvCxnSpPr>
            <p:cNvPr id="245" name="Straight Connector 244"/>
            <p:cNvCxnSpPr>
              <a:cxnSpLocks/>
            </p:cNvCxnSpPr>
            <p:nvPr/>
          </p:nvCxnSpPr>
          <p:spPr>
            <a:xfrm>
              <a:off x="3190881" y="4964797"/>
              <a:ext cx="3835315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cxnSpLocks/>
            </p:cNvCxnSpPr>
            <p:nvPr/>
          </p:nvCxnSpPr>
          <p:spPr>
            <a:xfrm>
              <a:off x="3172194" y="2912104"/>
              <a:ext cx="0" cy="20789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4953001" y="3772532"/>
            <a:ext cx="2233613" cy="1186203"/>
            <a:chOff x="3429000" y="3198815"/>
            <a:chExt cx="2233613" cy="1186203"/>
          </a:xfrm>
        </p:grpSpPr>
        <p:cxnSp>
          <p:nvCxnSpPr>
            <p:cNvPr id="251" name="Straight Arrow Connector 250"/>
            <p:cNvCxnSpPr>
              <a:endCxn id="256" idx="0"/>
            </p:cNvCxnSpPr>
            <p:nvPr/>
          </p:nvCxnSpPr>
          <p:spPr>
            <a:xfrm>
              <a:off x="4725194" y="3198815"/>
              <a:ext cx="0" cy="2412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Rectangle 251"/>
            <p:cNvSpPr/>
            <p:nvPr/>
          </p:nvSpPr>
          <p:spPr>
            <a:xfrm>
              <a:off x="3983038" y="3459163"/>
              <a:ext cx="1528762" cy="858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微软雅黑"/>
              </a:endParaRPr>
            </a:p>
          </p:txBody>
        </p:sp>
        <p:sp>
          <p:nvSpPr>
            <p:cNvPr id="253" name="Text Box 4"/>
            <p:cNvSpPr txBox="1">
              <a:spLocks noChangeArrowheads="1"/>
            </p:cNvSpPr>
            <p:nvPr/>
          </p:nvSpPr>
          <p:spPr bwMode="auto">
            <a:xfrm>
              <a:off x="3819525" y="3923056"/>
              <a:ext cx="18430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defTabSz="682625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682625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6826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68262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6826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WRF-ARW &amp; NMMB 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13</a:t>
              </a:r>
              <a:r>
                <a:rPr 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 members each</a:t>
              </a:r>
            </a:p>
          </p:txBody>
        </p:sp>
        <p:sp>
          <p:nvSpPr>
            <p:cNvPr id="254" name="Text Box 34"/>
            <p:cNvSpPr txBox="1">
              <a:spLocks noChangeArrowheads="1"/>
            </p:cNvSpPr>
            <p:nvPr/>
          </p:nvSpPr>
          <p:spPr bwMode="auto">
            <a:xfrm>
              <a:off x="3966369" y="3440113"/>
              <a:ext cx="1501775" cy="6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Short-Range Ensemble Forecast (SREFv7) 26 members</a:t>
              </a:r>
            </a:p>
          </p:txBody>
        </p:sp>
        <p:sp>
          <p:nvSpPr>
            <p:cNvPr id="255" name="Line 56"/>
            <p:cNvSpPr>
              <a:spLocks noChangeShapeType="1"/>
            </p:cNvSpPr>
            <p:nvPr/>
          </p:nvSpPr>
          <p:spPr bwMode="auto">
            <a:xfrm>
              <a:off x="4070350" y="3975143"/>
              <a:ext cx="1370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256" name="Rectangle 35"/>
            <p:cNvSpPr>
              <a:spLocks noChangeArrowheads="1"/>
            </p:cNvSpPr>
            <p:nvPr/>
          </p:nvSpPr>
          <p:spPr bwMode="auto">
            <a:xfrm>
              <a:off x="3938588" y="3440113"/>
              <a:ext cx="1573212" cy="882650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cxnSp>
          <p:nvCxnSpPr>
            <p:cNvPr id="257" name="Straight Arrow Connector 256"/>
            <p:cNvCxnSpPr>
              <a:endCxn id="256" idx="1"/>
            </p:cNvCxnSpPr>
            <p:nvPr/>
          </p:nvCxnSpPr>
          <p:spPr>
            <a:xfrm flipV="1">
              <a:off x="3429000" y="3881438"/>
              <a:ext cx="509588" cy="47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1771651" y="4289712"/>
            <a:ext cx="3378843" cy="1576732"/>
            <a:chOff x="247650" y="3715996"/>
            <a:chExt cx="3378843" cy="1576732"/>
          </a:xfrm>
        </p:grpSpPr>
        <p:cxnSp>
          <p:nvCxnSpPr>
            <p:cNvPr id="262" name="Straight Arrow Connector 261"/>
            <p:cNvCxnSpPr>
              <a:cxnSpLocks/>
            </p:cNvCxnSpPr>
            <p:nvPr/>
          </p:nvCxnSpPr>
          <p:spPr>
            <a:xfrm flipV="1">
              <a:off x="255588" y="5133978"/>
              <a:ext cx="3360737" cy="1521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H="1">
              <a:off x="3624906" y="5137153"/>
              <a:ext cx="1587" cy="1555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247650" y="3715996"/>
              <a:ext cx="0" cy="144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3786189" y="1990017"/>
            <a:ext cx="3975059" cy="738664"/>
            <a:chOff x="2261297" y="1553050"/>
            <a:chExt cx="3975059" cy="738664"/>
          </a:xfrm>
        </p:grpSpPr>
        <p:grpSp>
          <p:nvGrpSpPr>
            <p:cNvPr id="266" name="Group 6"/>
            <p:cNvGrpSpPr>
              <a:grpSpLocks/>
            </p:cNvGrpSpPr>
            <p:nvPr/>
          </p:nvGrpSpPr>
          <p:grpSpPr bwMode="auto">
            <a:xfrm>
              <a:off x="5060947" y="1553050"/>
              <a:ext cx="1175409" cy="738664"/>
              <a:chOff x="4770830" y="2267819"/>
              <a:chExt cx="1098613" cy="1274243"/>
            </a:xfrm>
          </p:grpSpPr>
          <p:sp>
            <p:nvSpPr>
              <p:cNvPr id="270" name="Text Box 64"/>
              <p:cNvSpPr txBox="1">
                <a:spLocks noChangeArrowheads="1"/>
              </p:cNvSpPr>
              <p:nvPr/>
            </p:nvSpPr>
            <p:spPr bwMode="auto">
              <a:xfrm>
                <a:off x="4770830" y="2267819"/>
                <a:ext cx="1098613" cy="1274243"/>
              </a:xfrm>
              <a:prstGeom prst="rect">
                <a:avLst/>
              </a:prstGeom>
              <a:noFill/>
              <a:ln w="57150">
                <a:solidFill>
                  <a:srgbClr val="33CC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ＭＳ Ｐゴシック"/>
                    <a:cs typeface="微软雅黑"/>
                  </a:rPr>
                  <a:t>Ocean (RTOFSv2)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ＭＳ Ｐゴシック"/>
                    <a:cs typeface="微软雅黑"/>
                  </a:rPr>
                  <a:t>    HYCOM, CICE4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endPara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/>
                  <a:cs typeface="微软雅黑"/>
                </a:endParaRPr>
              </a:p>
            </p:txBody>
          </p:sp>
          <p:sp>
            <p:nvSpPr>
              <p:cNvPr id="271" name="Line 59"/>
              <p:cNvSpPr>
                <a:spLocks noChangeShapeType="1"/>
              </p:cNvSpPr>
              <p:nvPr/>
            </p:nvSpPr>
            <p:spPr bwMode="auto">
              <a:xfrm flipV="1">
                <a:off x="4856448" y="2629305"/>
                <a:ext cx="948145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/>
                  <a:cs typeface="微软雅黑"/>
                </a:endParaRPr>
              </a:p>
            </p:txBody>
          </p:sp>
        </p:grpSp>
        <p:cxnSp>
          <p:nvCxnSpPr>
            <p:cNvPr id="267" name="Straight Connector 266"/>
            <p:cNvCxnSpPr>
              <a:cxnSpLocks/>
            </p:cNvCxnSpPr>
            <p:nvPr/>
          </p:nvCxnSpPr>
          <p:spPr>
            <a:xfrm flipV="1">
              <a:off x="2261297" y="1879600"/>
              <a:ext cx="2563116" cy="2754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flipV="1">
              <a:off x="4827588" y="1743114"/>
              <a:ext cx="231775" cy="6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4813300" y="1752600"/>
              <a:ext cx="0" cy="1317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Line 59"/>
          <p:cNvSpPr>
            <a:spLocks noChangeShapeType="1"/>
          </p:cNvSpPr>
          <p:nvPr/>
        </p:nvSpPr>
        <p:spPr bwMode="auto">
          <a:xfrm>
            <a:off x="6747606" y="1634961"/>
            <a:ext cx="974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微软雅黑"/>
            </a:endParaRPr>
          </a:p>
        </p:txBody>
      </p:sp>
      <p:sp>
        <p:nvSpPr>
          <p:cNvPr id="274" name="Text Box 64"/>
          <p:cNvSpPr txBox="1">
            <a:spLocks noChangeArrowheads="1"/>
          </p:cNvSpPr>
          <p:nvPr/>
        </p:nvSpPr>
        <p:spPr bwMode="auto">
          <a:xfrm>
            <a:off x="6630311" y="1223507"/>
            <a:ext cx="1061554" cy="630932"/>
          </a:xfrm>
          <a:prstGeom prst="rect">
            <a:avLst/>
          </a:prstGeom>
          <a:noFill/>
          <a:ln w="57150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Global Waves (GWMv3)</a:t>
            </a:r>
            <a:endParaRPr 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  <a:p>
            <a:pPr algn="ctr"/>
            <a:r>
              <a:rPr lang="en-US" sz="1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WaveWatch</a:t>
            </a: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 III</a:t>
            </a:r>
          </a:p>
        </p:txBody>
      </p:sp>
      <p:cxnSp>
        <p:nvCxnSpPr>
          <p:cNvPr id="275" name="Straight Arrow Connector 274"/>
          <p:cNvCxnSpPr/>
          <p:nvPr/>
        </p:nvCxnSpPr>
        <p:spPr>
          <a:xfrm flipV="1">
            <a:off x="6332540" y="1543679"/>
            <a:ext cx="266958" cy="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V="1">
            <a:off x="6338025" y="1564316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/>
          </p:cNvCxnSpPr>
          <p:nvPr/>
        </p:nvCxnSpPr>
        <p:spPr>
          <a:xfrm>
            <a:off x="7419976" y="3315329"/>
            <a:ext cx="898985" cy="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7400930" y="3198810"/>
            <a:ext cx="1739861" cy="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70">
            <a:extLst>
              <a:ext uri="{FF2B5EF4-FFF2-40B4-BE49-F238E27FC236}">
                <a16:creationId xmlns:a16="http://schemas.microsoft.com/office/drawing/2014/main" id="{D07F91A3-42EB-462F-9469-E00870E6DE0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339602" y="2245034"/>
            <a:ext cx="717106" cy="230822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微软雅黑"/>
              </a:rPr>
              <a:t>3D-Var DA</a:t>
            </a:r>
          </a:p>
        </p:txBody>
      </p: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AE6916B-005D-4975-A448-800515AD5414}"/>
              </a:ext>
            </a:extLst>
          </p:cNvPr>
          <p:cNvGrpSpPr/>
          <p:nvPr/>
        </p:nvGrpSpPr>
        <p:grpSpPr>
          <a:xfrm>
            <a:off x="5692062" y="5780846"/>
            <a:ext cx="1266368" cy="838199"/>
            <a:chOff x="5557837" y="5105400"/>
            <a:chExt cx="940635" cy="1071563"/>
          </a:xfrm>
        </p:grpSpPr>
        <p:sp>
          <p:nvSpPr>
            <p:cNvPr id="282" name="Rectangle 35">
              <a:extLst>
                <a:ext uri="{FF2B5EF4-FFF2-40B4-BE49-F238E27FC236}">
                  <a16:creationId xmlns:a16="http://schemas.microsoft.com/office/drawing/2014/main" id="{E50CD84A-3B5B-4DF2-B8C2-272BCCF1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837" y="5105400"/>
              <a:ext cx="838200" cy="10715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5" rIns="91430" bIns="45715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微软雅黑"/>
              </a:endParaRPr>
            </a:p>
          </p:txBody>
        </p:sp>
        <p:sp>
          <p:nvSpPr>
            <p:cNvPr id="283" name="Text Box 78">
              <a:extLst>
                <a:ext uri="{FF2B5EF4-FFF2-40B4-BE49-F238E27FC236}">
                  <a16:creationId xmlns:a16="http://schemas.microsoft.com/office/drawing/2014/main" id="{154A99CF-0517-40BE-88C0-6AC0E793A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949" y="5181600"/>
              <a:ext cx="929523" cy="66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Times New Roman" charset="0"/>
                </a:rPr>
                <a:t>Space Weather</a:t>
              </a:r>
            </a:p>
          </p:txBody>
        </p:sp>
        <p:sp>
          <p:nvSpPr>
            <p:cNvPr id="284" name="Line 57">
              <a:extLst>
                <a:ext uri="{FF2B5EF4-FFF2-40B4-BE49-F238E27FC236}">
                  <a16:creationId xmlns:a16="http://schemas.microsoft.com/office/drawing/2014/main" id="{86366979-9BC5-4C5E-9DFD-09238571E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4037" y="5828728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微软雅黑"/>
              </a:endParaRPr>
            </a:p>
          </p:txBody>
        </p:sp>
        <p:sp>
          <p:nvSpPr>
            <p:cNvPr id="285" name="Text Box 80">
              <a:extLst>
                <a:ext uri="{FF2B5EF4-FFF2-40B4-BE49-F238E27FC236}">
                  <a16:creationId xmlns:a16="http://schemas.microsoft.com/office/drawing/2014/main" id="{51A62E2F-EF30-49BC-B770-0C69551E4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0635" y="5776914"/>
              <a:ext cx="773881" cy="39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微软雅黑"/>
                </a:rPr>
                <a:t> GSM WAM</a:t>
              </a:r>
            </a:p>
          </p:txBody>
        </p:sp>
      </p:grpSp>
      <p:sp>
        <p:nvSpPr>
          <p:cNvPr id="4" name="TextBox 70">
            <a:extLst>
              <a:ext uri="{FF2B5EF4-FFF2-40B4-BE49-F238E27FC236}">
                <a16:creationId xmlns:a16="http://schemas.microsoft.com/office/drawing/2014/main" id="{BE8ECF84-D710-4A0A-A603-D6528189F8E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75751" y="6074249"/>
            <a:ext cx="831854" cy="230822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微软雅黑"/>
              </a:rPr>
              <a:t>3D-Var DA</a:t>
            </a:r>
          </a:p>
        </p:txBody>
      </p:sp>
      <p:sp>
        <p:nvSpPr>
          <p:cNvPr id="5" name="TextBox 70">
            <a:extLst>
              <a:ext uri="{FF2B5EF4-FFF2-40B4-BE49-F238E27FC236}">
                <a16:creationId xmlns:a16="http://schemas.microsoft.com/office/drawing/2014/main" id="{235F3A65-DB80-4937-B625-2F8DF4F28D3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12306" y="5910375"/>
            <a:ext cx="717106" cy="369322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微软雅黑"/>
              </a:rPr>
              <a:t>Ens</a:t>
            </a:r>
            <a:r>
              <a: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微软雅黑"/>
              </a:rPr>
              <a:t> DA (HRRDAS)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50A52-3C61-4C8D-B984-ABDBC70334F3}"/>
              </a:ext>
            </a:extLst>
          </p:cNvPr>
          <p:cNvCxnSpPr/>
          <p:nvPr/>
        </p:nvCxnSpPr>
        <p:spPr>
          <a:xfrm>
            <a:off x="8574618" y="6106183"/>
            <a:ext cx="160920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DFC1A4DA-F4A5-4A37-A4A4-6454276421BF}"/>
              </a:ext>
            </a:extLst>
          </p:cNvPr>
          <p:cNvCxnSpPr>
            <a:cxnSpLocks/>
          </p:cNvCxnSpPr>
          <p:nvPr/>
        </p:nvCxnSpPr>
        <p:spPr>
          <a:xfrm flipH="1" flipV="1">
            <a:off x="7400929" y="3503380"/>
            <a:ext cx="411573" cy="1360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02B21CF-F802-4E4D-A0AE-4E8D410F912C}"/>
              </a:ext>
            </a:extLst>
          </p:cNvPr>
          <p:cNvCxnSpPr>
            <a:cxnSpLocks/>
          </p:cNvCxnSpPr>
          <p:nvPr/>
        </p:nvCxnSpPr>
        <p:spPr>
          <a:xfrm flipH="1">
            <a:off x="7898231" y="6106183"/>
            <a:ext cx="20319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09F27DB8-057A-4D6C-B076-1FA646EBDEDE}"/>
              </a:ext>
            </a:extLst>
          </p:cNvPr>
          <p:cNvCxnSpPr/>
          <p:nvPr/>
        </p:nvCxnSpPr>
        <p:spPr>
          <a:xfrm>
            <a:off x="7813255" y="3516983"/>
            <a:ext cx="0" cy="7318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5">
            <a:extLst>
              <a:ext uri="{FF2B5EF4-FFF2-40B4-BE49-F238E27FC236}">
                <a16:creationId xmlns:a16="http://schemas.microsoft.com/office/drawing/2014/main" id="{5F8C510B-901F-419B-B0DE-A4F20B601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310" y="4248820"/>
            <a:ext cx="1054497" cy="79691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en-US" sz="2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/>
              <a:cs typeface="微软雅黑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1F81850-213D-423A-BFD7-7DF3BB8E4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906" y="4651627"/>
            <a:ext cx="10089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6826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6826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6826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6826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6826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WRF-ARW, NMMB, FV3 CAM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87FF7B5C-CD6E-4FC2-B949-13A7239B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923" y="4291388"/>
            <a:ext cx="11264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微软雅黑"/>
              </a:rPr>
              <a:t>High Res Ensemble Forecast (HREFv3)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微软雅黑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A96376-89EB-4C48-928A-E64734DE2A73}"/>
              </a:ext>
            </a:extLst>
          </p:cNvPr>
          <p:cNvCxnSpPr/>
          <p:nvPr/>
        </p:nvCxnSpPr>
        <p:spPr>
          <a:xfrm>
            <a:off x="7232848" y="4632955"/>
            <a:ext cx="963017" cy="841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04B37C66-019B-4992-90E1-0F13EC678718}"/>
              </a:ext>
            </a:extLst>
          </p:cNvPr>
          <p:cNvCxnSpPr>
            <a:cxnSpLocks/>
          </p:cNvCxnSpPr>
          <p:nvPr/>
        </p:nvCxnSpPr>
        <p:spPr>
          <a:xfrm>
            <a:off x="7898230" y="5007292"/>
            <a:ext cx="0" cy="1095108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4237779E-4279-4D45-BA77-899D273E856F}"/>
              </a:ext>
            </a:extLst>
          </p:cNvPr>
          <p:cNvCxnSpPr/>
          <p:nvPr/>
        </p:nvCxnSpPr>
        <p:spPr bwMode="auto">
          <a:xfrm>
            <a:off x="7999490" y="2363291"/>
            <a:ext cx="904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47A44FAC-060D-45E5-8A3E-3352B7DCA529}"/>
              </a:ext>
            </a:extLst>
          </p:cNvPr>
          <p:cNvCxnSpPr>
            <a:cxnSpLocks/>
          </p:cNvCxnSpPr>
          <p:nvPr/>
        </p:nvCxnSpPr>
        <p:spPr>
          <a:xfrm flipH="1">
            <a:off x="5553076" y="2545438"/>
            <a:ext cx="98366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DB97C27F-D333-493D-ABC7-1A1DFB91D546}"/>
              </a:ext>
            </a:extLst>
          </p:cNvPr>
          <p:cNvCxnSpPr>
            <a:cxnSpLocks/>
          </p:cNvCxnSpPr>
          <p:nvPr/>
        </p:nvCxnSpPr>
        <p:spPr>
          <a:xfrm flipV="1">
            <a:off x="5572335" y="2205225"/>
            <a:ext cx="18840" cy="3201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97BF0FDE-A81C-4CF0-9EE1-2A62DDC55E9C}"/>
              </a:ext>
            </a:extLst>
          </p:cNvPr>
          <p:cNvCxnSpPr>
            <a:cxnSpLocks/>
          </p:cNvCxnSpPr>
          <p:nvPr/>
        </p:nvCxnSpPr>
        <p:spPr>
          <a:xfrm flipH="1">
            <a:off x="7606715" y="3032621"/>
            <a:ext cx="88460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44236213-3A5C-4BF8-B1CE-519DFC67B69C}"/>
              </a:ext>
            </a:extLst>
          </p:cNvPr>
          <p:cNvCxnSpPr>
            <a:cxnSpLocks/>
          </p:cNvCxnSpPr>
          <p:nvPr/>
        </p:nvCxnSpPr>
        <p:spPr>
          <a:xfrm flipV="1">
            <a:off x="7625917" y="2710165"/>
            <a:ext cx="10434" cy="3178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8F87B653-D7AE-4801-89C2-08CE277C4C22}"/>
              </a:ext>
            </a:extLst>
          </p:cNvPr>
          <p:cNvCxnSpPr>
            <a:cxnSpLocks/>
          </p:cNvCxnSpPr>
          <p:nvPr/>
        </p:nvCxnSpPr>
        <p:spPr>
          <a:xfrm flipV="1">
            <a:off x="7691385" y="1674952"/>
            <a:ext cx="206845" cy="22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74C2B8A7-6C52-42E1-A7F9-ECA89DC666F1}"/>
              </a:ext>
            </a:extLst>
          </p:cNvPr>
          <p:cNvCxnSpPr>
            <a:cxnSpLocks/>
          </p:cNvCxnSpPr>
          <p:nvPr/>
        </p:nvCxnSpPr>
        <p:spPr>
          <a:xfrm>
            <a:off x="3786188" y="2326316"/>
            <a:ext cx="0" cy="35401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3927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65E0-29C3-4807-AFEF-CB91AAE7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the UFS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573F5-44A9-4643-9EA0-48EE5DA9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829" y="952500"/>
            <a:ext cx="10578300" cy="4953000"/>
          </a:xfrm>
        </p:spPr>
        <p:txBody>
          <a:bodyPr/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proxima_nova"/>
              </a:rPr>
              <a:t>Shared codes </a:t>
            </a:r>
            <a:r>
              <a:rPr lang="en-US" sz="2800" dirty="0">
                <a:solidFill>
                  <a:srgbClr val="333333"/>
                </a:solidFill>
                <a:latin typeface="proxima_nova"/>
              </a:rPr>
              <a:t>to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proxima_nova"/>
              </a:rPr>
              <a:t>enable academic &amp; industry researchers help NOAA accelerate the transition of research innovations into operations. </a:t>
            </a:r>
            <a:endParaRPr lang="en-US" sz="2800" dirty="0">
              <a:solidFill>
                <a:srgbClr val="333333"/>
              </a:solidFill>
              <a:latin typeface="proxima_nova"/>
            </a:endParaRP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proxima_nova"/>
              </a:rPr>
              <a:t>UFS code developed by a broad community and is openly available to the public, with documentation and support for users</a:t>
            </a:r>
          </a:p>
          <a:p>
            <a:pPr lvl="1"/>
            <a:r>
              <a:rPr lang="en-US" sz="2400" dirty="0">
                <a:solidFill>
                  <a:srgbClr val="333333"/>
                </a:solidFill>
                <a:latin typeface="proxima_nova"/>
              </a:rPr>
              <a:t>Link to EPIC and JEDI</a:t>
            </a:r>
            <a:endParaRPr lang="en-US" sz="2400" b="0" i="0" dirty="0">
              <a:solidFill>
                <a:srgbClr val="333333"/>
              </a:solidFill>
              <a:effectLst/>
              <a:latin typeface="proxima_nova"/>
            </a:endParaRPr>
          </a:p>
          <a:p>
            <a:r>
              <a:rPr lang="en-US" sz="2800" dirty="0">
                <a:solidFill>
                  <a:srgbClr val="333333"/>
                </a:solidFill>
                <a:latin typeface="proxima_nova"/>
              </a:rPr>
              <a:t>Enables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proxima_nova"/>
              </a:rPr>
              <a:t>NOAA to simplify its production suite of forecasting models from many independent systems, each of which has to be improved and maintained separately, to a single seamless modeling system with fewer, more comprehensive applications. </a:t>
            </a: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proxima_nova"/>
              </a:rPr>
              <a:t>UFS applications, which each provide guidance for a particular forecast, span local to global domains and predictive time scales from sub-hourly analyses to seasonal predictions (next slide)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207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 flipH="1">
            <a:off x="1368983" y="433953"/>
            <a:ext cx="945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3200" b="1" dirty="0">
                <a:solidFill>
                  <a:srgbClr val="003366"/>
                </a:solidFill>
              </a:rPr>
              <a:t>NPS Transitioning to UFS Applications</a:t>
            </a:r>
            <a:endParaRPr sz="3200" b="1" dirty="0">
              <a:solidFill>
                <a:srgbClr val="003366"/>
              </a:solidFill>
            </a:endParaRPr>
          </a:p>
        </p:txBody>
      </p:sp>
      <p:pic>
        <p:nvPicPr>
          <p:cNvPr id="198" name="Google Shape;19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0195"/>
            <a:ext cx="12191997" cy="517385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0"/>
          <p:cNvSpPr txBox="1"/>
          <p:nvPr/>
        </p:nvSpPr>
        <p:spPr>
          <a:xfrm>
            <a:off x="1" y="6618889"/>
            <a:ext cx="415600" cy="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 sz="1067"/>
              <a:pPr algn="ctr"/>
              <a:t>5</a:t>
            </a:fld>
            <a:endParaRPr sz="1067"/>
          </a:p>
        </p:txBody>
      </p:sp>
    </p:spTree>
    <p:extLst>
      <p:ext uri="{BB962C8B-B14F-4D97-AF65-F5344CB8AC3E}">
        <p14:creationId xmlns:p14="http://schemas.microsoft.com/office/powerpoint/2010/main" val="28327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 flipH="1">
            <a:off x="1368983" y="433953"/>
            <a:ext cx="945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40"/>
          <p:cNvSpPr txBox="1"/>
          <p:nvPr/>
        </p:nvSpPr>
        <p:spPr>
          <a:xfrm>
            <a:off x="1" y="6618889"/>
            <a:ext cx="415600" cy="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5E13-E677-48B5-B3EB-A6F79E8A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829" y="908417"/>
            <a:ext cx="10578300" cy="4432177"/>
          </a:xfrm>
        </p:spPr>
        <p:txBody>
          <a:bodyPr/>
          <a:lstStyle/>
          <a:p>
            <a:r>
              <a:rPr lang="en-US" dirty="0"/>
              <a:t>Coupled models and DA  - expanded observations</a:t>
            </a:r>
          </a:p>
          <a:p>
            <a:pPr lvl="1"/>
            <a:r>
              <a:rPr lang="en-US" sz="2400" dirty="0"/>
              <a:t>Vertical sounding – T and moisture</a:t>
            </a:r>
          </a:p>
          <a:p>
            <a:pPr lvl="1"/>
            <a:r>
              <a:rPr lang="en-US" sz="2400" dirty="0"/>
              <a:t>Surface properties (L/O/C) – T, type, wind, fluxes</a:t>
            </a:r>
          </a:p>
          <a:p>
            <a:pPr lvl="1"/>
            <a:r>
              <a:rPr lang="en-US" sz="2400" dirty="0"/>
              <a:t>Wind (vertically resolved sufficient to include shear)</a:t>
            </a:r>
          </a:p>
          <a:p>
            <a:pPr lvl="1"/>
            <a:r>
              <a:rPr lang="en-US" sz="2400" dirty="0"/>
              <a:t>Aerosols and chemical species</a:t>
            </a:r>
          </a:p>
          <a:p>
            <a:pPr lvl="1"/>
            <a:r>
              <a:rPr lang="en-US" sz="2400" dirty="0"/>
              <a:t>Quantitative precipitation</a:t>
            </a:r>
          </a:p>
          <a:p>
            <a:pPr lvl="1"/>
            <a:r>
              <a:rPr lang="en-US" sz="2400" dirty="0"/>
              <a:t>Ocean Color</a:t>
            </a:r>
          </a:p>
          <a:p>
            <a:r>
              <a:rPr lang="en-US" dirty="0"/>
              <a:t>Needs more uniform across scales by 2035</a:t>
            </a:r>
          </a:p>
          <a:p>
            <a:pPr lvl="1"/>
            <a:r>
              <a:rPr lang="en-US" sz="2400" dirty="0"/>
              <a:t>For both variables and attributes</a:t>
            </a:r>
          </a:p>
          <a:p>
            <a:r>
              <a:rPr lang="en-US" dirty="0"/>
              <a:t>Specific attributes being provided by SMEs</a:t>
            </a:r>
          </a:p>
          <a:p>
            <a:pPr lvl="1"/>
            <a:r>
              <a:rPr lang="en-US" sz="2400" dirty="0"/>
              <a:t>TIPIO’s NOSIA survey update</a:t>
            </a:r>
          </a:p>
          <a:p>
            <a:pPr lvl="1"/>
            <a:r>
              <a:rPr lang="en-US" sz="2400" dirty="0"/>
              <a:t>XORWG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21C9BF-2A87-4899-B8F7-2D76716E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829" y="114429"/>
            <a:ext cx="9867300" cy="792000"/>
          </a:xfrm>
        </p:spPr>
        <p:txBody>
          <a:bodyPr/>
          <a:lstStyle/>
          <a:p>
            <a:r>
              <a:rPr lang="en-US" dirty="0"/>
              <a:t>Implications for Observations for NWP models</a:t>
            </a:r>
          </a:p>
        </p:txBody>
      </p:sp>
    </p:spTree>
    <p:extLst>
      <p:ext uri="{BB962C8B-B14F-4D97-AF65-F5344CB8AC3E}">
        <p14:creationId xmlns:p14="http://schemas.microsoft.com/office/powerpoint/2010/main" val="76111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 flipH="1">
            <a:off x="1368983" y="433953"/>
            <a:ext cx="945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40"/>
          <p:cNvSpPr txBox="1"/>
          <p:nvPr/>
        </p:nvSpPr>
        <p:spPr>
          <a:xfrm>
            <a:off x="1" y="6618889"/>
            <a:ext cx="415600" cy="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E5E13-E677-48B5-B3EB-A6F79E8A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829" y="1212911"/>
            <a:ext cx="10578300" cy="4432177"/>
          </a:xfrm>
        </p:spPr>
        <p:txBody>
          <a:bodyPr/>
          <a:lstStyle/>
          <a:p>
            <a:pPr marL="8255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21C9BF-2A87-4899-B8F7-2D76716E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66053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8c3ef54360_1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6651" b="26652"/>
          <a:stretch/>
        </p:blipFill>
        <p:spPr>
          <a:xfrm>
            <a:off x="517358" y="4267200"/>
            <a:ext cx="11674500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25" name="Google Shape;325;g8c3ef54360_1_0"/>
          <p:cNvSpPr txBox="1">
            <a:spLocks noGrp="1"/>
          </p:cNvSpPr>
          <p:nvPr>
            <p:ph type="body" idx="4"/>
          </p:nvPr>
        </p:nvSpPr>
        <p:spPr>
          <a:xfrm>
            <a:off x="3345775" y="169944"/>
            <a:ext cx="8473500" cy="3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/>
              <a:t>Thank you</a:t>
            </a:r>
            <a:endParaRPr sz="4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6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dirty="0"/>
              <a:t>Additional questions can be addressed to brian.gross@noaa.gov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ef54360_0_281"/>
          <p:cNvSpPr txBox="1">
            <a:spLocks noGrp="1"/>
          </p:cNvSpPr>
          <p:nvPr>
            <p:ph type="title"/>
          </p:nvPr>
        </p:nvSpPr>
        <p:spPr>
          <a:xfrm>
            <a:off x="763850" y="313275"/>
            <a:ext cx="101088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100"/>
              <a:buFont typeface="Arial"/>
              <a:buNone/>
            </a:pPr>
            <a:r>
              <a:rPr lang="en-US" sz="3100"/>
              <a:t>Architectural View of NWP Processing with NOAA Data Lake Pilot Support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8c3ef54360_0_281"/>
          <p:cNvPicPr preferRelativeResize="0"/>
          <p:nvPr/>
        </p:nvPicPr>
        <p:blipFill rotWithShape="1">
          <a:blip r:embed="rId3">
            <a:alphaModFix/>
          </a:blip>
          <a:srcRect t="13329" r="1234" b="14305"/>
          <a:stretch/>
        </p:blipFill>
        <p:spPr>
          <a:xfrm>
            <a:off x="1234325" y="1368575"/>
            <a:ext cx="10108876" cy="344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8c3ef54360_0_281"/>
          <p:cNvPicPr preferRelativeResize="0"/>
          <p:nvPr/>
        </p:nvPicPr>
        <p:blipFill rotWithShape="1">
          <a:blip r:embed="rId3">
            <a:alphaModFix/>
          </a:blip>
          <a:srcRect t="82862" r="73956"/>
          <a:stretch/>
        </p:blipFill>
        <p:spPr>
          <a:xfrm>
            <a:off x="638900" y="5023250"/>
            <a:ext cx="2012374" cy="6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8c3ef54360_0_281"/>
          <p:cNvSpPr/>
          <p:nvPr/>
        </p:nvSpPr>
        <p:spPr>
          <a:xfrm>
            <a:off x="3359144" y="4833382"/>
            <a:ext cx="7854900" cy="1424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g8c3ef54360_0_281"/>
          <p:cNvGrpSpPr/>
          <p:nvPr/>
        </p:nvGrpSpPr>
        <p:grpSpPr>
          <a:xfrm>
            <a:off x="3536000" y="4914024"/>
            <a:ext cx="7555257" cy="1250149"/>
            <a:chOff x="3283406" y="5175943"/>
            <a:chExt cx="8059800" cy="1487918"/>
          </a:xfrm>
        </p:grpSpPr>
        <p:sp>
          <p:nvSpPr>
            <p:cNvPr id="303" name="Google Shape;303;g8c3ef54360_0_281"/>
            <p:cNvSpPr txBox="1"/>
            <p:nvPr/>
          </p:nvSpPr>
          <p:spPr>
            <a:xfrm>
              <a:off x="5502362" y="5175943"/>
              <a:ext cx="3621600" cy="561600"/>
            </a:xfrm>
            <a:prstGeom prst="rect">
              <a:avLst/>
            </a:prstGeom>
            <a:solidFill>
              <a:srgbClr val="EAD1DC"/>
            </a:solidFill>
            <a:ln w="19050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/>
                <a:t>First Deployment</a:t>
              </a: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- Model Initial Conditions &amp; Reanalysis</a:t>
              </a: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8c3ef54360_0_281"/>
            <p:cNvSpPr txBox="1"/>
            <p:nvPr/>
          </p:nvSpPr>
          <p:spPr>
            <a:xfrm>
              <a:off x="3283406" y="5853332"/>
              <a:ext cx="5840400" cy="378000"/>
            </a:xfrm>
            <a:prstGeom prst="rect">
              <a:avLst/>
            </a:prstGeom>
            <a:solidFill>
              <a:srgbClr val="D5A6BD"/>
            </a:solidFill>
            <a:ln w="9525" cap="flat" cmpd="sng">
              <a:solidFill>
                <a:srgbClr val="666666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/>
                <a:t>Early 2021 Deployment</a:t>
              </a: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en-US" sz="1200" b="1"/>
                <a:t>Near </a:t>
              </a: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Real-Time Observations</a:t>
              </a: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8c3ef54360_0_281"/>
            <p:cNvSpPr txBox="1"/>
            <p:nvPr/>
          </p:nvSpPr>
          <p:spPr>
            <a:xfrm>
              <a:off x="3283406" y="6285860"/>
              <a:ext cx="8059800" cy="378000"/>
            </a:xfrm>
            <a:prstGeom prst="rect">
              <a:avLst/>
            </a:prstGeom>
            <a:solidFill>
              <a:srgbClr val="B4A7D6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Future </a:t>
              </a:r>
              <a:r>
                <a:rPr lang="en-US" sz="1200" b="1"/>
                <a:t>2021 and 2022 Deployments</a:t>
              </a: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- </a:t>
              </a:r>
              <a:r>
                <a:rPr lang="en-US" sz="1200" b="1"/>
                <a:t>Opoprtunity to include </a:t>
              </a:r>
              <a:r>
                <a:rPr lang="en-US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Archive &amp; Retrospective Data</a:t>
              </a: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g8c3ef54360_0_281"/>
          <p:cNvSpPr txBox="1"/>
          <p:nvPr/>
        </p:nvSpPr>
        <p:spPr>
          <a:xfrm>
            <a:off x="9218150" y="4985775"/>
            <a:ext cx="21252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NOAA Data Lake Support to NWP</a:t>
            </a:r>
            <a:endParaRPr sz="1800" b="1" i="1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. Title Slide">
  <a:themeElements>
    <a:clrScheme name="PTT 1">
      <a:dk1>
        <a:srgbClr val="0B4596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070C0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788</Words>
  <Application>Microsoft Office PowerPoint</Application>
  <PresentationFormat>Widescreen</PresentationFormat>
  <Paragraphs>193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proxima_nova</vt:lpstr>
      <vt:lpstr>Calibri Light</vt:lpstr>
      <vt:lpstr>Calibri</vt:lpstr>
      <vt:lpstr>Arial Narrow</vt:lpstr>
      <vt:lpstr>Times New Roman</vt:lpstr>
      <vt:lpstr>Arial</vt:lpstr>
      <vt:lpstr>1. Title Slide</vt:lpstr>
      <vt:lpstr>1_3. Content Slide - no icon</vt:lpstr>
      <vt:lpstr>Office Theme</vt:lpstr>
      <vt:lpstr>PowerPoint Presentation</vt:lpstr>
      <vt:lpstr>Overview</vt:lpstr>
      <vt:lpstr>NOAA’s Operational Numerical Model Guidance Suite - Current</vt:lpstr>
      <vt:lpstr>Key Features of the UFS</vt:lpstr>
      <vt:lpstr>PowerPoint Presentation</vt:lpstr>
      <vt:lpstr>Implications for Observations for NWP models</vt:lpstr>
      <vt:lpstr>Questions and Discussion</vt:lpstr>
      <vt:lpstr>PowerPoint Presentation</vt:lpstr>
      <vt:lpstr>Architectural View of NWP Processing with NOAA Data Lake Pilot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Jacqui.Fenner</dc:creator>
  <cp:lastModifiedBy>Home Admin-Man</cp:lastModifiedBy>
  <cp:revision>16</cp:revision>
  <dcterms:created xsi:type="dcterms:W3CDTF">2016-09-21T16:38:36Z</dcterms:created>
  <dcterms:modified xsi:type="dcterms:W3CDTF">2020-11-08T19:46:29Z</dcterms:modified>
</cp:coreProperties>
</file>