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875" r:id="rId2"/>
    <p:sldId id="872" r:id="rId3"/>
    <p:sldId id="420" r:id="rId4"/>
    <p:sldId id="422" r:id="rId5"/>
    <p:sldId id="421" r:id="rId6"/>
    <p:sldId id="257" r:id="rId7"/>
    <p:sldId id="881" r:id="rId8"/>
    <p:sldId id="882" r:id="rId9"/>
    <p:sldId id="883" r:id="rId10"/>
    <p:sldId id="258" r:id="rId11"/>
    <p:sldId id="259" r:id="rId12"/>
    <p:sldId id="873" r:id="rId13"/>
    <p:sldId id="8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671"/>
    <p:restoredTop sz="91293"/>
  </p:normalViewPr>
  <p:slideViewPr>
    <p:cSldViewPr snapToGrid="0" snapToObjects="1">
      <p:cViewPr varScale="1">
        <p:scale>
          <a:sx n="116" d="100"/>
          <a:sy n="116" d="100"/>
        </p:scale>
        <p:origin x="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6914D-590B-0643-91BE-B13F4E530DDE}" type="datetimeFigureOut">
              <a:rPr lang="en-US" smtClean="0"/>
              <a:t>9/15/20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B689E-EDED-2145-9372-C3B510121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0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96a9683e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96a9683e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2603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6a9683e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6a9683e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8401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6a9683e8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6a9683e8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4904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6ba78ade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6ba78ade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0122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6a9683e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6a9683e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7286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6a9683e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6a9683e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8671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3FF29-0F20-754F-BE2E-A30C664A5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C4071-96AF-AD41-9571-96C07B6A6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1D4B5-8C66-8149-91ED-A7D1D6643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7490B-3F1B-CD44-BB20-40C0589A6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OSA Optical Sensors and Sensing Congress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9CA6E-D517-7F43-9E2A-1D457C3E3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309A-1A6A-D34A-BCA5-9BEDA0D4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8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4E22B-AEAB-304F-985A-2396ED64E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BFCEA2-1F08-0E43-BDCF-4D5DF5076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E4BFA-9E3E-B64D-91D2-3A6B391A7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39B92-A383-7947-83EC-9D62271C2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OSA Optical Sensors and Sensing Congress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C66AC-A50F-6B46-AF93-8B4E24B4F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309A-1A6A-D34A-BCA5-9BEDA0D4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3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992464-5596-1549-AE49-A16D0C595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ED1744-F44D-9545-942E-C28F15A3F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0D64B-FC92-5A4F-AB4D-6863B8467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92F07-E023-E845-A8E3-56845C56B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OSA Optical Sensors and Sensing Congress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E708E-53AE-954F-93C2-68E35DBF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309A-1A6A-D34A-BCA5-9BEDA0D4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05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52577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15508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17AC2-B8E6-7B43-8AD3-33543F725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903A9-73DD-DC4C-82EA-0030CE044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A5F06-5CF6-A541-8BDD-DF139E823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CD214-93B6-4A48-9A35-32028DA8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OSA Optical Sensors and Sensing Congress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2F6A4-53A7-BF46-A689-D4CA8C7B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309A-1A6A-D34A-BCA5-9BEDA0D4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2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D4D89-D3BF-BE45-AE61-0167B95CB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E9221-3909-3940-84E2-FBE30A4D6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E79B2-4E76-5E4A-96B5-069A14565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E028D-CDBF-824C-ACA9-0CC1BA5AD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OSA Optical Sensors and Sensing Congress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0DEB9-3B3A-9945-B645-BC00BDDA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309A-1A6A-D34A-BCA5-9BEDA0D4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2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70ACD-8150-1A48-AF0F-0D094636C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DCC57-9FC2-924F-BEFD-359A2157E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5AC50-4D4F-0848-9116-2FCF7EB4C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215F3-A4EC-BF48-8A76-3CD73F63C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815EC-5D03-D54C-AEFF-61BE0B399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OSA Optical Sensors and Sensing Congress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D2F6E-F4CC-A640-A40C-4557E0BD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309A-1A6A-D34A-BCA5-9BEDA0D4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6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70E1E-F558-3C46-A7EC-36B766CF7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0CCE9-7CE0-3246-BE4F-2C6F94DB6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2FC1D-DCB7-7145-985C-60509AA1D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609598-53E1-8349-A62F-54895C571C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C1F25E-DA4D-084F-BB08-2F334862B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7E4B29-B1D4-344C-8DE9-1B267E4BD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7F06E2-7D5A-1940-80C7-D5F7700DF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OSA Optical Sensors and Sensing Congress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9A2EF5-44D0-0541-ADE2-7FE03008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309A-1A6A-D34A-BCA5-9BEDA0D4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2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4416-659C-8941-B38D-734EEEAD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83048-A0E6-BC40-A054-B1F4FEB6E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F66000-110A-E046-95D7-74FF61244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OSA Optical Sensors and Sensing Congress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33E7D-D19B-024F-8743-73C81B7AE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309A-1A6A-D34A-BCA5-9BEDA0D4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2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41670D-C05E-AD48-BA31-421B0ED09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9273AE-AEAD-7446-B81F-35953D44C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OSA Optical Sensors and Sensing Congress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BF5B1-2A4E-0141-A2D7-5BEC9D99E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309A-1A6A-D34A-BCA5-9BEDA0D4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15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856FC-117F-034C-A874-503BBDA69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582B2-59CA-C54B-8620-D3D7E371E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55BAB-3A48-DE40-8F98-DF8D71A7C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1F269-D514-364A-870E-CA098DF1E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DCB3D-FA08-604E-895D-075249D2A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OSA Optical Sensors and Sensing Congress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7369C-1D3E-1846-B201-68010F51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309A-1A6A-D34A-BCA5-9BEDA0D4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0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3A262-EB10-B041-AF31-4E9EFC21A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C40690-7543-9045-A025-2892007EAB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D167D-C9B2-EC45-B1FD-9D922AB95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D82E1-DEF1-DE49-8708-8C5F7FFE7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8CA11-6E83-5149-9303-D4ACEE7A0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OSA Optical Sensors and Sensing Congress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A2F9F-C432-E74E-8EBF-256298CF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309A-1A6A-D34A-BCA5-9BEDA0D4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16CC5A-03A7-D34B-8DD9-7E79880AB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876B4-3DB3-904E-9B98-119C748E8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FE9B3-1EF5-8B43-80A6-A6CC37182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ECECF-8994-2544-8496-AC85D5C46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OSA Optical Sensors and Sensing Congress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E1318-DAB3-CA43-86D9-719D79A14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7309A-1A6A-D34A-BCA5-9BEDA0D4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5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Assessment of 3D-winds technologies, capabilities, and impacts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524000" y="4361694"/>
            <a:ext cx="9144000" cy="1040300"/>
          </a:xfrm>
        </p:spPr>
        <p:txBody>
          <a:bodyPr/>
          <a:lstStyle/>
          <a:p>
            <a:r>
              <a:rPr lang="en-US" dirty="0"/>
              <a:t>Mike Hardesty, Kevin Garrett, Lidia </a:t>
            </a:r>
            <a:r>
              <a:rPr lang="en-US" dirty="0" err="1"/>
              <a:t>Cucurull</a:t>
            </a:r>
            <a:r>
              <a:rPr lang="en-US" dirty="0"/>
              <a:t>, Kayo Ide, and David Santek</a:t>
            </a:r>
          </a:p>
        </p:txBody>
      </p:sp>
    </p:spTree>
    <p:extLst>
      <p:ext uri="{BB962C8B-B14F-4D97-AF65-F5344CB8AC3E}">
        <p14:creationId xmlns:p14="http://schemas.microsoft.com/office/powerpoint/2010/main" val="1996769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067" dirty="0"/>
              <a:t>NOAA P-3 Aeolus Validation</a:t>
            </a:r>
            <a:endParaRPr sz="3067" dirty="0"/>
          </a:p>
        </p:txBody>
      </p:sp>
      <p:sp>
        <p:nvSpPr>
          <p:cNvPr id="67" name="Google Shape;67;p15"/>
          <p:cNvSpPr txBox="1"/>
          <p:nvPr/>
        </p:nvSpPr>
        <p:spPr>
          <a:xfrm>
            <a:off x="169420" y="1525500"/>
            <a:ext cx="6723753" cy="50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40256">
              <a:buSzPts val="1600"/>
              <a:buChar char="●"/>
            </a:pPr>
            <a:r>
              <a:rPr lang="en-US" sz="2133" b="1" dirty="0"/>
              <a:t>Goal</a:t>
            </a:r>
            <a:r>
              <a:rPr lang="en-US" sz="2133" dirty="0"/>
              <a:t>: Release dropsondes while passing under Aeolus in a tropical cyclone environment for comparison and validation.</a:t>
            </a:r>
          </a:p>
          <a:p>
            <a:pPr marL="609585" indent="-440256">
              <a:buSzPts val="1600"/>
              <a:buChar char="●"/>
            </a:pPr>
            <a:endParaRPr lang="en-US" sz="2133" dirty="0"/>
          </a:p>
          <a:p>
            <a:pPr marL="609585" indent="-440256">
              <a:buSzPts val="1600"/>
              <a:buChar char="●"/>
            </a:pPr>
            <a:r>
              <a:rPr lang="en-US" sz="2133" dirty="0"/>
              <a:t>Performed in two tropical cyclones (2019)</a:t>
            </a:r>
            <a:endParaRPr sz="2133" dirty="0"/>
          </a:p>
          <a:p>
            <a:pPr marL="1219170" lvl="1" indent="-440256">
              <a:buSzPts val="1600"/>
              <a:buChar char="○"/>
            </a:pPr>
            <a:r>
              <a:rPr lang="en-US" sz="2133" dirty="0"/>
              <a:t>Tropical Storm Barry</a:t>
            </a:r>
          </a:p>
          <a:p>
            <a:pPr marL="1219170" lvl="1" indent="-440256">
              <a:buSzPts val="1600"/>
              <a:buChar char="○"/>
            </a:pPr>
            <a:r>
              <a:rPr lang="en-US" sz="2133" dirty="0"/>
              <a:t>Hurricane Humberto</a:t>
            </a:r>
            <a:endParaRPr sz="2133" dirty="0"/>
          </a:p>
          <a:p>
            <a:pPr marL="609585"/>
            <a:endParaRPr sz="2133" dirty="0"/>
          </a:p>
          <a:p>
            <a:pPr marL="609585" indent="-440256">
              <a:buSzPts val="1600"/>
              <a:buChar char="●"/>
            </a:pPr>
            <a:r>
              <a:rPr lang="en-US" sz="2133" dirty="0"/>
              <a:t>Dropsonde and Aeolus observations collocated within 100 km / 1 </a:t>
            </a:r>
            <a:r>
              <a:rPr lang="en-US" sz="2133" dirty="0" err="1"/>
              <a:t>hr</a:t>
            </a:r>
            <a:r>
              <a:rPr lang="en-US" sz="2133" dirty="0"/>
              <a:t> was </a:t>
            </a:r>
            <a:r>
              <a:rPr lang="en-US" sz="2133" i="1" dirty="0"/>
              <a:t>insufficient</a:t>
            </a:r>
            <a:endParaRPr sz="2133" i="1" dirty="0"/>
          </a:p>
          <a:p>
            <a:pPr marL="1219170" lvl="1" indent="-440256">
              <a:buSzPts val="1600"/>
              <a:buChar char="○"/>
            </a:pPr>
            <a:r>
              <a:rPr lang="en-US" sz="2133" dirty="0"/>
              <a:t>Due to the flight altitude of the P-3 (typically flown ~3-6 km) and the majority of Aeolus data collected higher in the atmosphere</a:t>
            </a:r>
            <a:endParaRPr sz="2133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4A1F348-A1E0-FB45-833B-8EE20C63F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699" y="3669325"/>
            <a:ext cx="3992732" cy="318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8E26F8E-B792-214A-9D5F-1F66EA664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972" y="320303"/>
            <a:ext cx="2640955" cy="241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18202D6-CC8D-E84B-97AC-F47E963A5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70" y="1005165"/>
            <a:ext cx="3319317" cy="269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FA74E2-5634-F84C-90C1-B1111FF61522}"/>
              </a:ext>
            </a:extLst>
          </p:cNvPr>
          <p:cNvSpPr txBox="1"/>
          <p:nvPr/>
        </p:nvSpPr>
        <p:spPr>
          <a:xfrm>
            <a:off x="9366744" y="452695"/>
            <a:ext cx="2381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Rayleigh comparison in Barry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F2257E-CC15-3F48-8F95-42D1B21D8BD5}"/>
              </a:ext>
            </a:extLst>
          </p:cNvPr>
          <p:cNvSpPr/>
          <p:nvPr/>
        </p:nvSpPr>
        <p:spPr>
          <a:xfrm>
            <a:off x="10034953" y="3814483"/>
            <a:ext cx="1766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Vertical distribution of Aeolus observations in Barry</a:t>
            </a:r>
          </a:p>
        </p:txBody>
      </p:sp>
    </p:spTree>
    <p:extLst>
      <p:ext uri="{BB962C8B-B14F-4D97-AF65-F5344CB8AC3E}">
        <p14:creationId xmlns:p14="http://schemas.microsoft.com/office/powerpoint/2010/main" val="3496250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067" dirty="0"/>
              <a:t>NOAA G-IV Aeolus Validation and Ongoing Research</a:t>
            </a:r>
            <a:endParaRPr sz="3067" dirty="0"/>
          </a:p>
        </p:txBody>
      </p:sp>
      <p:sp>
        <p:nvSpPr>
          <p:cNvPr id="67" name="Google Shape;67;p15"/>
          <p:cNvSpPr txBox="1"/>
          <p:nvPr/>
        </p:nvSpPr>
        <p:spPr>
          <a:xfrm>
            <a:off x="4201344" y="1150367"/>
            <a:ext cx="7702656" cy="3574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40256">
              <a:buSzPts val="1600"/>
              <a:buChar char="●"/>
            </a:pPr>
            <a:r>
              <a:rPr lang="en-US" sz="2133" b="1" dirty="0"/>
              <a:t>Goal</a:t>
            </a:r>
            <a:r>
              <a:rPr lang="en-US" sz="2133" dirty="0"/>
              <a:t>: Release dropsondes from the G-IV while passing under Aeolus in a tropical cyclone environment for comparison and validation.</a:t>
            </a:r>
            <a:br>
              <a:rPr lang="en-US" sz="2133" dirty="0"/>
            </a:br>
            <a:r>
              <a:rPr lang="en-US" sz="2133" i="1" dirty="0">
                <a:solidFill>
                  <a:schemeClr val="bg2"/>
                </a:solidFill>
              </a:rPr>
              <a:t>Currently planned for Tropical Depression 20</a:t>
            </a:r>
            <a:endParaRPr lang="en-US" sz="2133" dirty="0">
              <a:solidFill>
                <a:schemeClr val="bg2"/>
              </a:solidFill>
            </a:endParaRPr>
          </a:p>
          <a:p>
            <a:pPr marL="609585" indent="-440256">
              <a:buSzPts val="1600"/>
              <a:buChar char="●"/>
            </a:pPr>
            <a:endParaRPr lang="en-US" sz="2133" dirty="0"/>
          </a:p>
          <a:p>
            <a:pPr marL="609585" indent="-440256">
              <a:buSzPts val="1600"/>
              <a:buChar char="●"/>
            </a:pPr>
            <a:r>
              <a:rPr lang="en-US" sz="2133" dirty="0"/>
              <a:t>Collocate 2019 G-IV dropsondes with Aeolus </a:t>
            </a:r>
            <a:endParaRPr sz="2133" dirty="0"/>
          </a:p>
          <a:p>
            <a:pPr marL="1219170" lvl="1" indent="-440256">
              <a:buSzPts val="1600"/>
              <a:buChar char="○"/>
            </a:pPr>
            <a:r>
              <a:rPr lang="en-US" sz="2133" dirty="0"/>
              <a:t>Hurricane Dorian</a:t>
            </a:r>
          </a:p>
          <a:p>
            <a:pPr marL="609585"/>
            <a:endParaRPr lang="en-US" sz="2133" dirty="0"/>
          </a:p>
          <a:p>
            <a:pPr marL="609585" indent="-440256">
              <a:buSzPts val="1600"/>
              <a:buChar char="●"/>
            </a:pPr>
            <a:r>
              <a:rPr lang="en-US" sz="2133" dirty="0"/>
              <a:t>Collocate 2019 P-3 tail Doppler Radar winds</a:t>
            </a:r>
          </a:p>
          <a:p>
            <a:pPr marL="1219170" lvl="1" indent="-440256">
              <a:buSzPts val="1600"/>
              <a:buChar char="○"/>
            </a:pPr>
            <a:r>
              <a:rPr lang="en-US" sz="2133" dirty="0"/>
              <a:t>Hurricane Humberto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244AA9-002B-B14C-BC63-480D3380E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02" y="1292492"/>
            <a:ext cx="3176141" cy="31513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CDFE53-FB32-5843-A064-35FFE8D7A045}"/>
              </a:ext>
            </a:extLst>
          </p:cNvPr>
          <p:cNvSpPr/>
          <p:nvPr/>
        </p:nvSpPr>
        <p:spPr>
          <a:xfrm>
            <a:off x="251479" y="4439942"/>
            <a:ext cx="42384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/>
              <a:t>Figure from the 2020 NOAA Hurricane Field Program Plan: </a:t>
            </a:r>
            <a:r>
              <a:rPr lang="en-US" sz="2000" dirty="0"/>
              <a:t>Sample Aeolus ascending (red) and descending (blue) satellite passes. The solid lines denote the nadir points directly below the satellite. The dashed curves denote the desired aircraft </a:t>
            </a:r>
            <a:r>
              <a:rPr lang="en-US" sz="2000" dirty="0" err="1"/>
              <a:t>underflight</a:t>
            </a:r>
            <a:r>
              <a:rPr lang="en-US" sz="2000" dirty="0"/>
              <a:t> locations</a:t>
            </a:r>
            <a:r>
              <a:rPr lang="en-US" sz="2400" dirty="0"/>
              <a:t>.</a:t>
            </a:r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F43E3281-46F7-9944-ABAB-4FD4601765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 t="7476" r="6137" b="5084"/>
          <a:stretch/>
        </p:blipFill>
        <p:spPr bwMode="auto">
          <a:xfrm>
            <a:off x="5052651" y="4583731"/>
            <a:ext cx="2911267" cy="221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7C7D3D45-8BB9-F14F-AFA9-158EFC265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" t="6154" r="6025" b="5128"/>
          <a:stretch/>
        </p:blipFill>
        <p:spPr bwMode="auto">
          <a:xfrm>
            <a:off x="8052672" y="4543176"/>
            <a:ext cx="3002189" cy="229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C15110-6DA3-8D4F-A3C3-049AE43A6B1B}"/>
              </a:ext>
            </a:extLst>
          </p:cNvPr>
          <p:cNvSpPr txBox="1"/>
          <p:nvPr/>
        </p:nvSpPr>
        <p:spPr>
          <a:xfrm>
            <a:off x="5166686" y="4689235"/>
            <a:ext cx="5432193" cy="3590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33" i="1" dirty="0"/>
              <a:t>Examples: Aeolus overpasses with G-IV Dorian flight tracks</a:t>
            </a:r>
          </a:p>
        </p:txBody>
      </p:sp>
    </p:spTree>
    <p:extLst>
      <p:ext uri="{BB962C8B-B14F-4D97-AF65-F5344CB8AC3E}">
        <p14:creationId xmlns:p14="http://schemas.microsoft.com/office/powerpoint/2010/main" val="4232548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Ongoing and planned 3D-winds OSSEs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QOSAP/AOML</a:t>
            </a:r>
          </a:p>
          <a:p>
            <a:r>
              <a:rPr lang="en-US" dirty="0"/>
              <a:t>PI: Lidia </a:t>
            </a:r>
            <a:r>
              <a:rPr lang="en-US" dirty="0" err="1"/>
              <a:t>Cucurull</a:t>
            </a:r>
            <a:endParaRPr lang="en-US" dirty="0"/>
          </a:p>
          <a:p>
            <a:r>
              <a:rPr lang="en-US" dirty="0"/>
              <a:t>Team: Sean Casey, Andres Vidal, Mike Mueller, Paulo Paz , Agnes Lim (CIMMS)</a:t>
            </a:r>
          </a:p>
        </p:txBody>
      </p:sp>
    </p:spTree>
    <p:extLst>
      <p:ext uri="{BB962C8B-B14F-4D97-AF65-F5344CB8AC3E}">
        <p14:creationId xmlns:p14="http://schemas.microsoft.com/office/powerpoint/2010/main" val="119574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27FAA697-248C-7645-B7B6-CA1A9B14D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388" y="913944"/>
            <a:ext cx="10812379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 kern="0" dirty="0">
              <a:solidFill>
                <a:srgbClr val="000000"/>
              </a:solidFill>
              <a:latin typeface="Times New Roman"/>
              <a:cs typeface="Arial"/>
              <a:sym typeface="Arial"/>
            </a:endParaRPr>
          </a:p>
          <a:p>
            <a:pPr>
              <a:spcBef>
                <a:spcPct val="0"/>
              </a:spcBef>
            </a:pPr>
            <a:r>
              <a:rPr lang="en-US" altLang="en-US" sz="2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OSSE System (QOSAP and OSAAP)</a:t>
            </a:r>
          </a:p>
          <a:p>
            <a:pPr lvl="1">
              <a:spcBef>
                <a:spcPct val="0"/>
              </a:spcBef>
            </a:pPr>
            <a:r>
              <a:rPr lang="en-US" altLang="en-US" sz="20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ECO1280 Nature Run </a:t>
            </a:r>
          </a:p>
          <a:p>
            <a:pPr lvl="1">
              <a:spcBef>
                <a:spcPct val="0"/>
              </a:spcBef>
            </a:pPr>
            <a:r>
              <a:rPr lang="en-US" altLang="en-US" sz="20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Consolidated Observing Systems Simulator (COSS)</a:t>
            </a:r>
          </a:p>
          <a:p>
            <a:pPr lvl="1">
              <a:spcBef>
                <a:spcPct val="0"/>
              </a:spcBef>
            </a:pPr>
            <a:r>
              <a:rPr lang="en-US" altLang="en-US" sz="20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Error-added observations</a:t>
            </a:r>
          </a:p>
          <a:p>
            <a:pPr lvl="1">
              <a:spcBef>
                <a:spcPct val="0"/>
              </a:spcBef>
            </a:pPr>
            <a:r>
              <a:rPr lang="en-US" altLang="en-US" sz="20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FV3GFS global system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en-US" altLang="en-US" sz="20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2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Ongoing (OPPA)</a:t>
            </a:r>
          </a:p>
          <a:p>
            <a:pPr lvl="1">
              <a:spcBef>
                <a:spcPct val="0"/>
              </a:spcBef>
            </a:pPr>
            <a:r>
              <a:rPr lang="en-US" altLang="en-US" sz="20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AMVs </a:t>
            </a:r>
          </a:p>
          <a:p>
            <a:pPr lvl="1">
              <a:spcBef>
                <a:spcPct val="0"/>
              </a:spcBef>
            </a:pPr>
            <a:r>
              <a:rPr lang="en-US" altLang="en-US" sz="20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Active sensor (Aeolus type)</a:t>
            </a:r>
          </a:p>
          <a:p>
            <a:pPr>
              <a:spcBef>
                <a:spcPct val="0"/>
              </a:spcBef>
            </a:pPr>
            <a:endParaRPr lang="en-US" altLang="en-US" sz="2400" kern="0" dirty="0">
              <a:solidFill>
                <a:srgbClr val="000000"/>
              </a:solidFill>
              <a:latin typeface="Times New Roman"/>
              <a:cs typeface="Arial"/>
              <a:sym typeface="Arial"/>
            </a:endParaRPr>
          </a:p>
          <a:p>
            <a:pPr>
              <a:spcBef>
                <a:spcPct val="0"/>
              </a:spcBef>
            </a:pPr>
            <a:r>
              <a:rPr lang="en-US" altLang="en-US" sz="2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Planned (OSAAP)</a:t>
            </a:r>
          </a:p>
          <a:p>
            <a:pPr lvl="1">
              <a:spcBef>
                <a:spcPct val="0"/>
              </a:spcBef>
            </a:pPr>
            <a:r>
              <a:rPr lang="en-US" altLang="en-US" sz="20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Global AMVs from sounders</a:t>
            </a:r>
          </a:p>
          <a:p>
            <a:pPr lvl="1">
              <a:spcBef>
                <a:spcPct val="0"/>
              </a:spcBef>
            </a:pPr>
            <a:r>
              <a:rPr lang="en-US" altLang="en-US" sz="20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Wind lidar based on UV laser and associates scattering (high altitude winds)</a:t>
            </a:r>
          </a:p>
          <a:p>
            <a:pPr lvl="1">
              <a:spcBef>
                <a:spcPct val="0"/>
              </a:spcBef>
            </a:pPr>
            <a:r>
              <a:rPr lang="en-US" altLang="en-US" sz="20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Wind lidar based on IR laser and associated scattering (lower altitude winds) </a:t>
            </a:r>
          </a:p>
          <a:p>
            <a:pPr lvl="1">
              <a:spcBef>
                <a:spcPct val="0"/>
              </a:spcBef>
            </a:pPr>
            <a:r>
              <a:rPr lang="en-US" altLang="en-US" sz="20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Others?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3C141D-37B3-B54D-9958-6B28BBDB0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119" y="108332"/>
            <a:ext cx="67249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kern="0" dirty="0">
                <a:latin typeface="Times New Roman"/>
                <a:cs typeface="Arial"/>
                <a:sym typeface="Arial"/>
              </a:rPr>
              <a:t>Global Wind observation Value</a:t>
            </a:r>
          </a:p>
        </p:txBody>
      </p:sp>
    </p:spTree>
    <p:extLst>
      <p:ext uri="{BB962C8B-B14F-4D97-AF65-F5344CB8AC3E}">
        <p14:creationId xmlns:p14="http://schemas.microsoft.com/office/powerpoint/2010/main" val="219440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Aeolus NWP impact on TCs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19489" y="4589463"/>
            <a:ext cx="11721947" cy="1500187"/>
          </a:xfrm>
        </p:spPr>
        <p:txBody>
          <a:bodyPr>
            <a:normAutofit/>
          </a:bodyPr>
          <a:lstStyle/>
          <a:p>
            <a:r>
              <a:rPr lang="en-US" sz="2000" dirty="0"/>
              <a:t>QOSAP/AOML</a:t>
            </a:r>
          </a:p>
          <a:p>
            <a:r>
              <a:rPr lang="en-US" sz="2000" dirty="0"/>
              <a:t>PI: Lidia </a:t>
            </a:r>
            <a:r>
              <a:rPr lang="en-US" sz="2000" dirty="0" err="1"/>
              <a:t>Cucurull</a:t>
            </a:r>
            <a:endParaRPr lang="en-US" sz="2000" dirty="0"/>
          </a:p>
          <a:p>
            <a:r>
              <a:rPr lang="en-US" sz="2000" dirty="0"/>
              <a:t>Team: Karina Apodaca (FV3GFS), Iliana </a:t>
            </a:r>
            <a:r>
              <a:rPr lang="en-US" sz="2000" dirty="0" err="1"/>
              <a:t>Genkova</a:t>
            </a:r>
            <a:r>
              <a:rPr lang="en-US" sz="2000" dirty="0"/>
              <a:t> (EMC, FV3GFS), Peter Marinescu (HWRF), Lisa Bucci (Validation)</a:t>
            </a:r>
          </a:p>
        </p:txBody>
      </p:sp>
    </p:spTree>
    <p:extLst>
      <p:ext uri="{BB962C8B-B14F-4D97-AF65-F5344CB8AC3E}">
        <p14:creationId xmlns:p14="http://schemas.microsoft.com/office/powerpoint/2010/main" val="181899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E19A59-DE99-0A47-B094-AE4088C4BCE2}"/>
              </a:ext>
            </a:extLst>
          </p:cNvPr>
          <p:cNvSpPr txBox="1"/>
          <p:nvPr/>
        </p:nvSpPr>
        <p:spPr>
          <a:xfrm>
            <a:off x="271849" y="993845"/>
            <a:ext cx="114563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Estimated of an accurate probability model for Aeolus observations, this is needed for adopting </a:t>
            </a:r>
            <a:r>
              <a:rPr lang="en-US" sz="3200" dirty="0" err="1"/>
              <a:t>VarQC</a:t>
            </a:r>
            <a:r>
              <a:rPr lang="en-US" sz="3200" dirty="0"/>
              <a:t> for the Aeolus DWL observation operator in GSI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Completed a 1-month statistical assessment experiment of the HLOS assimilation in FV3GFS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Obtained innovation statistics and PDF moments for the Mie cloudy and Rayleigh clear observation regimes for </a:t>
            </a:r>
            <a:r>
              <a:rPr lang="en-US" sz="3200" dirty="0" err="1"/>
              <a:t>VarQC</a:t>
            </a:r>
            <a:r>
              <a:rPr lang="en-US" sz="3200" dirty="0"/>
              <a:t> tuning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Assessment of innovation statistics indicate departures from the pure Gaussian form indicating Aeolus assimilation may benefit from advanced QC by assigning adaptive weights to observation outliers</a:t>
            </a:r>
          </a:p>
          <a:p>
            <a:r>
              <a:rPr lang="en-US" sz="3200" dirty="0"/>
              <a:t>          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5CB1BE1-1484-0949-86FE-7A501DDF9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74" y="265376"/>
            <a:ext cx="11360800" cy="7636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Improved assimilation of Aeolus HLOS in FV3GFS</a:t>
            </a:r>
          </a:p>
        </p:txBody>
      </p:sp>
    </p:spTree>
    <p:extLst>
      <p:ext uri="{BB962C8B-B14F-4D97-AF65-F5344CB8AC3E}">
        <p14:creationId xmlns:p14="http://schemas.microsoft.com/office/powerpoint/2010/main" val="1796713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3F2F84-A17D-4649-9A24-D41ED5A35CF2}"/>
              </a:ext>
            </a:extLst>
          </p:cNvPr>
          <p:cNvSpPr/>
          <p:nvPr/>
        </p:nvSpPr>
        <p:spPr>
          <a:xfrm>
            <a:off x="436363" y="1204810"/>
            <a:ext cx="56596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Histograms of innovations and analysis residuals are used to obtain statistical moments of Aeolus PDF’s</a:t>
            </a:r>
          </a:p>
          <a:p>
            <a:endParaRPr lang="en-US" sz="2400" dirty="0"/>
          </a:p>
          <a:p>
            <a:r>
              <a:rPr lang="en-US" sz="2400" dirty="0"/>
              <a:t>Innovation statistics for August 2019 Mie cloudy channel</a:t>
            </a:r>
          </a:p>
          <a:p>
            <a:endParaRPr lang="en-US" sz="2400" dirty="0"/>
          </a:p>
          <a:p>
            <a:r>
              <a:rPr lang="en-US" sz="2400" dirty="0"/>
              <a:t>Significant departures from the</a:t>
            </a:r>
          </a:p>
          <a:p>
            <a:r>
              <a:rPr lang="en-US" sz="2400" dirty="0"/>
              <a:t>pure Gaussian form can be seen, </a:t>
            </a:r>
            <a:r>
              <a:rPr lang="en-US" sz="2400" dirty="0" err="1"/>
              <a:t>VarQC</a:t>
            </a:r>
            <a:r>
              <a:rPr lang="en-US" sz="2400" dirty="0"/>
              <a:t> can account for non-Gaussian effects</a:t>
            </a:r>
          </a:p>
          <a:p>
            <a:endParaRPr lang="en-US" sz="2400" dirty="0"/>
          </a:p>
          <a:p>
            <a:r>
              <a:rPr lang="en-US" sz="2400" dirty="0"/>
              <a:t>By adding adaptive weights observations at the tails of the PDF might still influence the analysis, they rejecting them</a:t>
            </a:r>
          </a:p>
          <a:p>
            <a:endParaRPr lang="en-US" sz="2400" dirty="0"/>
          </a:p>
        </p:txBody>
      </p:sp>
      <p:pic>
        <p:nvPicPr>
          <p:cNvPr id="8" name="ezgif_mie_cloudy.mp4" descr="ezgif_mie_cloudy.mp4">
            <a:hlinkClick r:id="" action="ppaction://media"/>
            <a:extLst>
              <a:ext uri="{FF2B5EF4-FFF2-40B4-BE49-F238E27FC236}">
                <a16:creationId xmlns:a16="http://schemas.microsoft.com/office/drawing/2014/main" id="{DD567211-0A0A-3D47-B0E7-800B44059DA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0547" y="1722842"/>
            <a:ext cx="5979844" cy="44825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77F30A-A444-6B44-8622-00624CA526F3}"/>
              </a:ext>
            </a:extLst>
          </p:cNvPr>
          <p:cNvSpPr/>
          <p:nvPr/>
        </p:nvSpPr>
        <p:spPr>
          <a:xfrm>
            <a:off x="7232373" y="153817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solidFill>
                  <a:srgbClr val="595959"/>
                </a:solidFill>
                <a:latin typeface="Arial" panose="020B0604020202020204" pitchFamily="34" charset="0"/>
              </a:rPr>
              <a:t>FM-B period Mie Cloudy O-B PDF</a:t>
            </a:r>
            <a:endParaRPr lang="en-US" u="sng" dirty="0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2F90406B-9826-F040-9633-EEB1A91FDF82}"/>
              </a:ext>
            </a:extLst>
          </p:cNvPr>
          <p:cNvSpPr txBox="1">
            <a:spLocks/>
          </p:cNvSpPr>
          <p:nvPr/>
        </p:nvSpPr>
        <p:spPr>
          <a:xfrm>
            <a:off x="367374" y="265376"/>
            <a:ext cx="11360800" cy="763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1"/>
                </a:solidFill>
              </a:rPr>
              <a:t>Current work on </a:t>
            </a:r>
            <a:r>
              <a:rPr lang="en-US" b="1" dirty="0" err="1">
                <a:solidFill>
                  <a:schemeClr val="accent1"/>
                </a:solidFill>
              </a:rPr>
              <a:t>VarQC</a:t>
            </a:r>
            <a:r>
              <a:rPr lang="en-US" b="1" dirty="0">
                <a:solidFill>
                  <a:schemeClr val="accent1"/>
                </a:solidFill>
              </a:rPr>
              <a:t> for Aeolus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78087A-8760-0A42-BDC4-CF71EA79119A}"/>
              </a:ext>
            </a:extLst>
          </p:cNvPr>
          <p:cNvSpPr txBox="1"/>
          <p:nvPr/>
        </p:nvSpPr>
        <p:spPr>
          <a:xfrm>
            <a:off x="10163276" y="3665954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Gaussian fit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741656A-0A22-0E48-A6E9-BED5018E43D8}"/>
              </a:ext>
            </a:extLst>
          </p:cNvPr>
          <p:cNvCxnSpPr/>
          <p:nvPr/>
        </p:nvCxnSpPr>
        <p:spPr>
          <a:xfrm flipH="1">
            <a:off x="9879496" y="4035286"/>
            <a:ext cx="924340" cy="5963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21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826858-EE96-0543-A691-49A88831F4CC}"/>
              </a:ext>
            </a:extLst>
          </p:cNvPr>
          <p:cNvSpPr/>
          <p:nvPr/>
        </p:nvSpPr>
        <p:spPr>
          <a:xfrm>
            <a:off x="367375" y="1525657"/>
            <a:ext cx="527963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Innovation statistics for August 2019 Rayleigh clear channel</a:t>
            </a:r>
          </a:p>
          <a:p>
            <a:br>
              <a:rPr lang="en-US" sz="2400" dirty="0"/>
            </a:br>
            <a:r>
              <a:rPr lang="en-US" sz="2400" dirty="0"/>
              <a:t>Positive Kurtosis and skewness indicating  observed Aeolus winds are larger than the background</a:t>
            </a:r>
          </a:p>
          <a:p>
            <a:endParaRPr lang="en-US" sz="2400" dirty="0"/>
          </a:p>
          <a:p>
            <a:r>
              <a:rPr lang="en-US" sz="2400" dirty="0"/>
              <a:t>By assessing skewness in the</a:t>
            </a:r>
          </a:p>
          <a:p>
            <a:r>
              <a:rPr lang="en-US" sz="2400" dirty="0"/>
              <a:t>the innovations we hope to</a:t>
            </a:r>
          </a:p>
          <a:p>
            <a:r>
              <a:rPr lang="en-US" sz="2400" dirty="0"/>
              <a:t>give less weight to observations that are far from their model equivalent</a:t>
            </a:r>
          </a:p>
          <a:p>
            <a:br>
              <a:rPr lang="en-US" sz="2400" dirty="0"/>
            </a:br>
            <a:endParaRPr lang="en-US" sz="2400" dirty="0"/>
          </a:p>
        </p:txBody>
      </p:sp>
      <p:pic>
        <p:nvPicPr>
          <p:cNvPr id="6" name="ezgif.comMie_cloudy.mp4" descr="ezgif.comMie_cloudy.mp4">
            <a:hlinkClick r:id="" action="ppaction://media"/>
            <a:extLst>
              <a:ext uri="{FF2B5EF4-FFF2-40B4-BE49-F238E27FC236}">
                <a16:creationId xmlns:a16="http://schemas.microsoft.com/office/drawing/2014/main" id="{6F9437C3-3512-1D40-8AF3-3CC7B27598B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17878" y="1525656"/>
            <a:ext cx="6225135" cy="46664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43DA862-4353-BA49-BC6C-100D06F70B38}"/>
              </a:ext>
            </a:extLst>
          </p:cNvPr>
          <p:cNvSpPr/>
          <p:nvPr/>
        </p:nvSpPr>
        <p:spPr>
          <a:xfrm>
            <a:off x="6704544" y="115632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>
                <a:solidFill>
                  <a:srgbClr val="595959"/>
                </a:solidFill>
                <a:latin typeface="Arial" panose="020B0604020202020204" pitchFamily="34" charset="0"/>
              </a:rPr>
              <a:t>FM-B period Rayleigh Clear O-B PDF</a:t>
            </a:r>
            <a:endParaRPr lang="en-US" b="1" u="sng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C34032A5-74B5-8C4E-B0D8-D4DE33C0A1EB}"/>
              </a:ext>
            </a:extLst>
          </p:cNvPr>
          <p:cNvSpPr txBox="1">
            <a:spLocks/>
          </p:cNvSpPr>
          <p:nvPr/>
        </p:nvSpPr>
        <p:spPr>
          <a:xfrm>
            <a:off x="367374" y="265376"/>
            <a:ext cx="11360800" cy="763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1"/>
                </a:solidFill>
              </a:rPr>
              <a:t>Current work on </a:t>
            </a:r>
            <a:r>
              <a:rPr lang="en-US" b="1" dirty="0" err="1">
                <a:solidFill>
                  <a:schemeClr val="accent1"/>
                </a:solidFill>
              </a:rPr>
              <a:t>VarQC</a:t>
            </a:r>
            <a:r>
              <a:rPr lang="en-US" b="1" dirty="0">
                <a:solidFill>
                  <a:schemeClr val="accent1"/>
                </a:solidFill>
              </a:rPr>
              <a:t> for Aeolus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76AF2E-7F63-A84E-BAC3-AEEE90C04DDE}"/>
              </a:ext>
            </a:extLst>
          </p:cNvPr>
          <p:cNvSpPr txBox="1"/>
          <p:nvPr/>
        </p:nvSpPr>
        <p:spPr>
          <a:xfrm>
            <a:off x="9388023" y="4123155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Gaussian fit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FD7A00-9C16-7A44-8236-97D01428675E}"/>
              </a:ext>
            </a:extLst>
          </p:cNvPr>
          <p:cNvCxnSpPr/>
          <p:nvPr/>
        </p:nvCxnSpPr>
        <p:spPr>
          <a:xfrm flipH="1">
            <a:off x="9104243" y="4492487"/>
            <a:ext cx="924340" cy="5963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12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15600" y="4917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067" dirty="0"/>
              <a:t>ADM-Aeolus Impacts on HWRF Tropical Cyclone Forecasts</a:t>
            </a:r>
            <a:endParaRPr sz="3067" dirty="0"/>
          </a:p>
        </p:txBody>
      </p:sp>
      <p:sp>
        <p:nvSpPr>
          <p:cNvPr id="60" name="Google Shape;60;p14"/>
          <p:cNvSpPr txBox="1"/>
          <p:nvPr/>
        </p:nvSpPr>
        <p:spPr>
          <a:xfrm>
            <a:off x="415600" y="1322307"/>
            <a:ext cx="5588800" cy="53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23323">
              <a:buSzPts val="1400"/>
              <a:buChar char="●"/>
            </a:pPr>
            <a:r>
              <a:rPr lang="en" sz="2400" dirty="0"/>
              <a:t>Hurricane Weather Research and Forecasting (HWRF) Model</a:t>
            </a:r>
            <a:endParaRPr sz="2400" dirty="0"/>
          </a:p>
          <a:p>
            <a:pPr marL="1219170" lvl="1" indent="-414856">
              <a:buSzPts val="1300"/>
              <a:buChar char="○"/>
            </a:pPr>
            <a:r>
              <a:rPr lang="en" sz="1733" dirty="0"/>
              <a:t>Regional, operational TC prediction</a:t>
            </a:r>
            <a:endParaRPr sz="1733" dirty="0"/>
          </a:p>
          <a:p>
            <a:pPr marL="1219170" lvl="1" indent="-414856">
              <a:buSzPts val="1300"/>
              <a:buChar char="○"/>
            </a:pPr>
            <a:r>
              <a:rPr lang="en" sz="1733" dirty="0"/>
              <a:t>3 nested grids (2 moving nests)</a:t>
            </a:r>
            <a:endParaRPr sz="1733" dirty="0"/>
          </a:p>
          <a:p>
            <a:pPr marL="1828754" lvl="2" indent="-397923">
              <a:buSzPts val="1100"/>
              <a:buChar char="■"/>
            </a:pPr>
            <a:r>
              <a:rPr lang="en" sz="1467" dirty="0"/>
              <a:t>13km, 4km, 1.5km horizontal grid spacing</a:t>
            </a:r>
            <a:endParaRPr sz="1467" dirty="0"/>
          </a:p>
          <a:p>
            <a:pPr marL="1828754" lvl="2" indent="-397923">
              <a:buSzPts val="1100"/>
              <a:buChar char="■"/>
            </a:pPr>
            <a:r>
              <a:rPr lang="en" sz="1467" dirty="0"/>
              <a:t>Assimilation on inner two grids</a:t>
            </a:r>
            <a:endParaRPr sz="1467" dirty="0"/>
          </a:p>
          <a:p>
            <a:pPr marL="609585"/>
            <a:endParaRPr sz="2400" dirty="0"/>
          </a:p>
          <a:p>
            <a:pPr marL="609585" indent="-423323">
              <a:buSzPts val="1400"/>
              <a:buChar char="●"/>
            </a:pPr>
            <a:r>
              <a:rPr lang="en" sz="2400" dirty="0"/>
              <a:t>HWRF Simulation Experiments</a:t>
            </a:r>
            <a:endParaRPr sz="2400" dirty="0"/>
          </a:p>
          <a:p>
            <a:pPr marL="1219170" lvl="1" indent="-414856">
              <a:buSzPts val="1300"/>
              <a:buChar char="○"/>
            </a:pPr>
            <a:r>
              <a:rPr lang="en" sz="1733" dirty="0"/>
              <a:t>CTL (operational mode with conventional and satellite data assimilation)</a:t>
            </a:r>
            <a:endParaRPr sz="1733" dirty="0"/>
          </a:p>
          <a:p>
            <a:pPr marL="1219170" lvl="1" indent="-414856">
              <a:buSzPts val="1300"/>
              <a:buChar char="○"/>
            </a:pPr>
            <a:r>
              <a:rPr lang="en" sz="1733" dirty="0"/>
              <a:t>CTL + Aeolus (No Bias Correction)</a:t>
            </a:r>
            <a:endParaRPr sz="1733" dirty="0"/>
          </a:p>
          <a:p>
            <a:pPr marL="609585"/>
            <a:endParaRPr sz="2400" dirty="0"/>
          </a:p>
          <a:p>
            <a:pPr marL="609585" indent="-423323">
              <a:buSzPts val="1400"/>
              <a:buChar char="●"/>
            </a:pPr>
            <a:r>
              <a:rPr lang="en" sz="2400" dirty="0"/>
              <a:t>Additional Experiments</a:t>
            </a:r>
            <a:endParaRPr sz="2400" dirty="0"/>
          </a:p>
          <a:p>
            <a:pPr marL="1219170" lvl="1" indent="-406390">
              <a:buSzPts val="1200"/>
              <a:buChar char="○"/>
            </a:pPr>
            <a:r>
              <a:rPr lang="en" sz="1600" dirty="0"/>
              <a:t>CTL + Aeolus: With Bias Correction</a:t>
            </a:r>
            <a:endParaRPr sz="1600" dirty="0"/>
          </a:p>
          <a:p>
            <a:pPr marL="1219170" lvl="1" indent="-406390">
              <a:buSzPts val="1200"/>
              <a:buChar char="○"/>
            </a:pPr>
            <a:r>
              <a:rPr lang="en" sz="1600" dirty="0"/>
              <a:t>CTL + Aeolus: With GFS initial conditions that incorporate Aeolus DA</a:t>
            </a:r>
            <a:endParaRPr sz="1600" dirty="0"/>
          </a:p>
          <a:p>
            <a:pPr marL="1219170" lvl="1" indent="-406390">
              <a:buSzPts val="1200"/>
              <a:buChar char="○"/>
            </a:pPr>
            <a:r>
              <a:rPr lang="en" sz="1600" dirty="0"/>
              <a:t>CTL: With GFS initial conditions that incorporate Aeolus</a:t>
            </a:r>
            <a:endParaRPr sz="1600" dirty="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2400" y="1359833"/>
            <a:ext cx="6257835" cy="4822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443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067" dirty="0"/>
              <a:t>Tropical Cyclone Cases</a:t>
            </a:r>
            <a:endParaRPr sz="3067" dirty="0"/>
          </a:p>
        </p:txBody>
      </p:sp>
      <p:sp>
        <p:nvSpPr>
          <p:cNvPr id="67" name="Google Shape;67;p15"/>
          <p:cNvSpPr txBox="1"/>
          <p:nvPr/>
        </p:nvSpPr>
        <p:spPr>
          <a:xfrm>
            <a:off x="415600" y="1525500"/>
            <a:ext cx="7068800" cy="50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40256">
              <a:buSzPts val="1600"/>
              <a:buChar char="●"/>
            </a:pPr>
            <a:r>
              <a:rPr lang="en" sz="2133" dirty="0"/>
              <a:t>Focus on FMB period (August - September 2019)</a:t>
            </a:r>
            <a:endParaRPr sz="2133" dirty="0"/>
          </a:p>
          <a:p>
            <a:pPr marL="1219170" lvl="1" indent="-440256">
              <a:buSzPts val="1600"/>
              <a:buChar char="○"/>
            </a:pPr>
            <a:r>
              <a:rPr lang="en" sz="2133" dirty="0"/>
              <a:t>Period after laser replacement with lower biases (B Laser)</a:t>
            </a:r>
            <a:endParaRPr sz="2133" dirty="0"/>
          </a:p>
          <a:p>
            <a:pPr marL="609585"/>
            <a:endParaRPr sz="2133" dirty="0"/>
          </a:p>
          <a:p>
            <a:pPr marL="609585" indent="-440256">
              <a:buSzPts val="1600"/>
              <a:buChar char="●"/>
            </a:pPr>
            <a:r>
              <a:rPr lang="en" sz="2133" dirty="0"/>
              <a:t>Initial TC cases with poor track and/or intensity forecasts:</a:t>
            </a:r>
            <a:endParaRPr sz="2133" dirty="0"/>
          </a:p>
          <a:p>
            <a:pPr marL="1219170" lvl="1" indent="-440256">
              <a:buSzPts val="1600"/>
              <a:buChar char="○"/>
            </a:pPr>
            <a:r>
              <a:rPr lang="en" sz="2133" dirty="0"/>
              <a:t>Hurricane Dorian (Atlantic)</a:t>
            </a:r>
            <a:endParaRPr sz="2133" dirty="0"/>
          </a:p>
          <a:p>
            <a:pPr marL="1219170" lvl="1" indent="-440256">
              <a:buSzPts val="1600"/>
              <a:buChar char="○"/>
            </a:pPr>
            <a:r>
              <a:rPr lang="en" sz="2133" dirty="0"/>
              <a:t>Hurricane Humberto (Atlantic)</a:t>
            </a:r>
            <a:endParaRPr sz="2133" dirty="0"/>
          </a:p>
          <a:p>
            <a:pPr marL="1219170" lvl="1" indent="-440256">
              <a:buSzPts val="1600"/>
              <a:buChar char="○"/>
            </a:pPr>
            <a:r>
              <a:rPr lang="en" sz="2133" dirty="0"/>
              <a:t>Hurricane Lorena (E. Pacific)</a:t>
            </a:r>
            <a:endParaRPr sz="2133" dirty="0"/>
          </a:p>
          <a:p>
            <a:pPr marL="1219170"/>
            <a:endParaRPr sz="2133" dirty="0"/>
          </a:p>
          <a:p>
            <a:pPr marL="609585" indent="-440256">
              <a:buSzPts val="1600"/>
              <a:buChar char="●"/>
            </a:pPr>
            <a:r>
              <a:rPr lang="en" sz="2133" dirty="0"/>
              <a:t>Other potential storms for additional cases:</a:t>
            </a:r>
            <a:endParaRPr sz="2133" dirty="0"/>
          </a:p>
          <a:p>
            <a:pPr marL="1219170" lvl="1" indent="-440256">
              <a:buSzPts val="1600"/>
              <a:buChar char="○"/>
            </a:pPr>
            <a:r>
              <a:rPr lang="en" sz="2133" dirty="0"/>
              <a:t>2019: Lorenzo, Ivo, Kiko, Mario</a:t>
            </a:r>
            <a:endParaRPr sz="2133" dirty="0"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0900" y="267033"/>
            <a:ext cx="3610800" cy="2628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3600" y="4258734"/>
            <a:ext cx="3151667" cy="228753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8075033" y="593367"/>
            <a:ext cx="1340400" cy="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Dorian</a:t>
            </a:r>
            <a:endParaRPr sz="2400" dirty="0"/>
          </a:p>
        </p:txBody>
      </p:sp>
      <p:sp>
        <p:nvSpPr>
          <p:cNvPr id="71" name="Google Shape;71;p15"/>
          <p:cNvSpPr txBox="1"/>
          <p:nvPr/>
        </p:nvSpPr>
        <p:spPr>
          <a:xfrm>
            <a:off x="7324800" y="5566533"/>
            <a:ext cx="1696000" cy="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Lorena</a:t>
            </a:r>
            <a:endParaRPr sz="2400" dirty="0"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35800" y="2640536"/>
            <a:ext cx="3323733" cy="243153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9649667" y="3038267"/>
            <a:ext cx="1696000" cy="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Humberto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646399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067" dirty="0"/>
              <a:t>Assimilating Aeolus Observations into HWRF</a:t>
            </a:r>
            <a:endParaRPr sz="3067" dirty="0"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0901" y="2970799"/>
            <a:ext cx="5511033" cy="3275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768" y="2978334"/>
            <a:ext cx="5511033" cy="326163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1608433" y="2420300"/>
            <a:ext cx="3467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solidFill>
                  <a:srgbClr val="0000FF"/>
                </a:solidFill>
              </a:rPr>
              <a:t>Rayleigh Clear Observations*</a:t>
            </a:r>
            <a:endParaRPr sz="2400" dirty="0">
              <a:solidFill>
                <a:srgbClr val="0000FF"/>
              </a:solidFill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7156100" y="2420300"/>
            <a:ext cx="3467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>
                <a:solidFill>
                  <a:srgbClr val="FF0000"/>
                </a:solidFill>
              </a:rPr>
              <a:t>Mie Cloudy Observations*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6865600" y="6295400"/>
            <a:ext cx="51584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333" dirty="0"/>
              <a:t>*Data shown from Hurricane Lorena (09/17/19 - 09/22/19)</a:t>
            </a:r>
            <a:endParaRPr sz="1333" dirty="0"/>
          </a:p>
        </p:txBody>
      </p:sp>
      <p:sp>
        <p:nvSpPr>
          <p:cNvPr id="84" name="Google Shape;84;p16"/>
          <p:cNvSpPr txBox="1"/>
          <p:nvPr/>
        </p:nvSpPr>
        <p:spPr>
          <a:xfrm>
            <a:off x="415600" y="1423900"/>
            <a:ext cx="8443600" cy="8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40256">
              <a:buSzPts val="1600"/>
              <a:buChar char="●"/>
            </a:pPr>
            <a:r>
              <a:rPr lang="en" sz="2133" dirty="0"/>
              <a:t>Altering the initial model state towards the observations</a:t>
            </a:r>
            <a:endParaRPr sz="2133" dirty="0"/>
          </a:p>
          <a:p>
            <a:pPr marL="1219170" lvl="1" indent="-440256">
              <a:buSzPts val="1600"/>
              <a:buChar char="○"/>
            </a:pPr>
            <a:r>
              <a:rPr lang="en" sz="2133" dirty="0"/>
              <a:t>Narrowing of O-A distribution with means closer to 0</a:t>
            </a:r>
            <a:endParaRPr sz="2133" dirty="0"/>
          </a:p>
        </p:txBody>
      </p:sp>
    </p:spTree>
    <p:extLst>
      <p:ext uri="{BB962C8B-B14F-4D97-AF65-F5344CB8AC3E}">
        <p14:creationId xmlns:p14="http://schemas.microsoft.com/office/powerpoint/2010/main" val="1108622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3267" y="413334"/>
            <a:ext cx="7915800" cy="627986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4000" y="288567"/>
            <a:ext cx="1975200" cy="399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2133" dirty="0"/>
              <a:t>Assimilating Aeolus </a:t>
            </a:r>
            <a:br>
              <a:rPr lang="en" sz="2133" dirty="0"/>
            </a:br>
            <a:r>
              <a:rPr lang="en" sz="2133" dirty="0"/>
              <a:t>Observations into HWRF</a:t>
            </a:r>
            <a:br>
              <a:rPr lang="en" sz="2133" dirty="0"/>
            </a:br>
            <a:br>
              <a:rPr lang="en" sz="2133" dirty="0"/>
            </a:br>
            <a:r>
              <a:rPr lang="en" sz="2133" b="1" dirty="0"/>
              <a:t>300 hPa U Winds</a:t>
            </a:r>
            <a:br>
              <a:rPr lang="en" sz="2133" b="1" dirty="0"/>
            </a:br>
            <a:r>
              <a:rPr lang="en" sz="2133" b="1" dirty="0"/>
              <a:t>Hurricane Lorena</a:t>
            </a:r>
            <a:br>
              <a:rPr lang="en" sz="2133" b="1" dirty="0"/>
            </a:br>
            <a:r>
              <a:rPr lang="en" sz="2133" b="1" dirty="0"/>
              <a:t>09/18/2019 00Z</a:t>
            </a:r>
            <a:endParaRPr sz="2133" b="1" dirty="0"/>
          </a:p>
        </p:txBody>
      </p:sp>
      <p:sp>
        <p:nvSpPr>
          <p:cNvPr id="91" name="Google Shape;91;p17"/>
          <p:cNvSpPr/>
          <p:nvPr/>
        </p:nvSpPr>
        <p:spPr>
          <a:xfrm>
            <a:off x="3553533" y="4682200"/>
            <a:ext cx="5543600" cy="209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92" name="Google Shape;92;p17"/>
          <p:cNvSpPr txBox="1"/>
          <p:nvPr/>
        </p:nvSpPr>
        <p:spPr>
          <a:xfrm>
            <a:off x="251400" y="5055333"/>
            <a:ext cx="55436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23323">
              <a:buSzPts val="1400"/>
              <a:buChar char="●"/>
            </a:pPr>
            <a:r>
              <a:rPr lang="en" sz="2400" dirty="0"/>
              <a:t>Next Steps: Assessing how these initial model state changes alter tropical cyclone forecasts, including track, intensity and structure</a:t>
            </a:r>
            <a:endParaRPr sz="2400" dirty="0"/>
          </a:p>
        </p:txBody>
      </p:sp>
      <p:sp>
        <p:nvSpPr>
          <p:cNvPr id="93" name="Google Shape;93;p17"/>
          <p:cNvSpPr txBox="1"/>
          <p:nvPr/>
        </p:nvSpPr>
        <p:spPr>
          <a:xfrm>
            <a:off x="2473433" y="1069600"/>
            <a:ext cx="1507600" cy="6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733" dirty="0"/>
              <a:t>CTL </a:t>
            </a:r>
            <a:br>
              <a:rPr lang="en" sz="1733" dirty="0"/>
            </a:br>
            <a:r>
              <a:rPr lang="en" sz="1733" dirty="0"/>
              <a:t>(No Aeolus)</a:t>
            </a:r>
            <a:endParaRPr sz="1733" dirty="0"/>
          </a:p>
        </p:txBody>
      </p:sp>
      <p:sp>
        <p:nvSpPr>
          <p:cNvPr id="94" name="Google Shape;94;p17"/>
          <p:cNvSpPr txBox="1"/>
          <p:nvPr/>
        </p:nvSpPr>
        <p:spPr>
          <a:xfrm>
            <a:off x="2473433" y="3062467"/>
            <a:ext cx="1507600" cy="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733" dirty="0"/>
              <a:t>CTL + Aeolus </a:t>
            </a:r>
            <a:endParaRPr sz="1733" dirty="0"/>
          </a:p>
        </p:txBody>
      </p:sp>
      <p:sp>
        <p:nvSpPr>
          <p:cNvPr id="95" name="Google Shape;95;p17"/>
          <p:cNvSpPr txBox="1"/>
          <p:nvPr/>
        </p:nvSpPr>
        <p:spPr>
          <a:xfrm>
            <a:off x="4172867" y="101600"/>
            <a:ext cx="1641200" cy="6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733" dirty="0"/>
              <a:t>Background</a:t>
            </a:r>
            <a:endParaRPr sz="1733" dirty="0"/>
          </a:p>
        </p:txBody>
      </p:sp>
      <p:sp>
        <p:nvSpPr>
          <p:cNvPr id="96" name="Google Shape;96;p17"/>
          <p:cNvSpPr txBox="1"/>
          <p:nvPr/>
        </p:nvSpPr>
        <p:spPr>
          <a:xfrm>
            <a:off x="6814467" y="101600"/>
            <a:ext cx="1641200" cy="6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733" dirty="0"/>
              <a:t>Analysis</a:t>
            </a:r>
            <a:endParaRPr sz="1733" dirty="0"/>
          </a:p>
        </p:txBody>
      </p:sp>
      <p:sp>
        <p:nvSpPr>
          <p:cNvPr id="97" name="Google Shape;97;p17"/>
          <p:cNvSpPr txBox="1"/>
          <p:nvPr/>
        </p:nvSpPr>
        <p:spPr>
          <a:xfrm>
            <a:off x="9456067" y="101600"/>
            <a:ext cx="1641200" cy="6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733" dirty="0"/>
              <a:t>Increment</a:t>
            </a:r>
            <a:endParaRPr sz="1733" dirty="0"/>
          </a:p>
        </p:txBody>
      </p:sp>
      <p:sp>
        <p:nvSpPr>
          <p:cNvPr id="98" name="Google Shape;98;p17"/>
          <p:cNvSpPr txBox="1"/>
          <p:nvPr/>
        </p:nvSpPr>
        <p:spPr>
          <a:xfrm>
            <a:off x="9312500" y="4568633"/>
            <a:ext cx="1886400" cy="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067" dirty="0"/>
              <a:t>Difference in Increments </a:t>
            </a:r>
            <a:endParaRPr sz="1067" dirty="0"/>
          </a:p>
        </p:txBody>
      </p:sp>
      <p:sp>
        <p:nvSpPr>
          <p:cNvPr id="99" name="Google Shape;99;p17"/>
          <p:cNvSpPr/>
          <p:nvPr/>
        </p:nvSpPr>
        <p:spPr>
          <a:xfrm rot="-402416">
            <a:off x="7074254" y="2759697"/>
            <a:ext cx="462364" cy="160124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00" name="Google Shape;100;p17"/>
          <p:cNvSpPr/>
          <p:nvPr/>
        </p:nvSpPr>
        <p:spPr>
          <a:xfrm rot="-402416">
            <a:off x="9706854" y="4829931"/>
            <a:ext cx="462364" cy="160124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01" name="Google Shape;101;p17"/>
          <p:cNvSpPr txBox="1"/>
          <p:nvPr/>
        </p:nvSpPr>
        <p:spPr>
          <a:xfrm>
            <a:off x="6431300" y="4488000"/>
            <a:ext cx="1767200" cy="4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333" dirty="0">
                <a:solidFill>
                  <a:srgbClr val="FF0000"/>
                </a:solidFill>
              </a:rPr>
              <a:t>Aeolus HLOS winds</a:t>
            </a:r>
            <a:endParaRPr sz="1333" dirty="0">
              <a:solidFill>
                <a:srgbClr val="FF0000"/>
              </a:solidFill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7976100" y="4782233"/>
            <a:ext cx="1641200" cy="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467" dirty="0">
                <a:solidFill>
                  <a:srgbClr val="FF0000"/>
                </a:solidFill>
              </a:rPr>
              <a:t>Aeolus O-Bs</a:t>
            </a:r>
            <a:endParaRPr sz="1467" dirty="0">
              <a:solidFill>
                <a:srgbClr val="FF0000"/>
              </a:solidFill>
            </a:endParaRPr>
          </a:p>
        </p:txBody>
      </p:sp>
      <p:cxnSp>
        <p:nvCxnSpPr>
          <p:cNvPr id="103" name="Google Shape;103;p17"/>
          <p:cNvCxnSpPr/>
          <p:nvPr/>
        </p:nvCxnSpPr>
        <p:spPr>
          <a:xfrm rot="10800000" flipH="1">
            <a:off x="7314900" y="3960000"/>
            <a:ext cx="28800" cy="629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4" name="Google Shape;104;p17"/>
          <p:cNvCxnSpPr/>
          <p:nvPr/>
        </p:nvCxnSpPr>
        <p:spPr>
          <a:xfrm>
            <a:off x="8477500" y="5210200"/>
            <a:ext cx="1352000" cy="20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5" name="Google Shape;105;p17"/>
          <p:cNvSpPr/>
          <p:nvPr/>
        </p:nvSpPr>
        <p:spPr>
          <a:xfrm>
            <a:off x="2418300" y="2588900"/>
            <a:ext cx="9470400" cy="2035600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06" name="Google Shape;106;p17"/>
          <p:cNvSpPr txBox="1"/>
          <p:nvPr/>
        </p:nvSpPr>
        <p:spPr>
          <a:xfrm>
            <a:off x="5966069" y="5091067"/>
            <a:ext cx="2633200" cy="1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dirty="0">
                <a:solidFill>
                  <a:srgbClr val="FF0000"/>
                </a:solidFill>
              </a:rPr>
              <a:t>Significant changes in initial model state due to Aeolus wind assimilation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2418300" y="495600"/>
            <a:ext cx="9470400" cy="20356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1514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62957</TotalTime>
  <Words>857</Words>
  <Application>Microsoft Macintosh PowerPoint</Application>
  <PresentationFormat>Widescreen</PresentationFormat>
  <Paragraphs>121</Paragraphs>
  <Slides>13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Assessment of 3D-winds technologies, capabilities, and impacts</vt:lpstr>
      <vt:lpstr>Aeolus NWP impact on TCs</vt:lpstr>
      <vt:lpstr>Improved assimilation of Aeolus HLOS in FV3GFS</vt:lpstr>
      <vt:lpstr>PowerPoint Presentation</vt:lpstr>
      <vt:lpstr>PowerPoint Presentation</vt:lpstr>
      <vt:lpstr>ADM-Aeolus Impacts on HWRF Tropical Cyclone Forecasts</vt:lpstr>
      <vt:lpstr>Tropical Cyclone Cases</vt:lpstr>
      <vt:lpstr>Assimilating Aeolus Observations into HWRF</vt:lpstr>
      <vt:lpstr>Assimilating Aeolus  Observations into HWRF  300 hPa U Winds Hurricane Lorena 09/18/2019 00Z</vt:lpstr>
      <vt:lpstr>NOAA P-3 Aeolus Validation</vt:lpstr>
      <vt:lpstr>NOAA G-IV Aeolus Validation and Ongoing Research</vt:lpstr>
      <vt:lpstr>Ongoing and planned 3D-winds OSSEs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Hardesty</dc:creator>
  <cp:lastModifiedBy>lidia.cucurull@gmail.com</cp:lastModifiedBy>
  <cp:revision>94</cp:revision>
  <dcterms:created xsi:type="dcterms:W3CDTF">2019-11-21T21:39:51Z</dcterms:created>
  <dcterms:modified xsi:type="dcterms:W3CDTF">2020-09-15T19:21:49Z</dcterms:modified>
</cp:coreProperties>
</file>