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09" r:id="rId3"/>
    <p:sldId id="389" r:id="rId4"/>
    <p:sldId id="407" r:id="rId5"/>
    <p:sldId id="276" r:id="rId6"/>
    <p:sldId id="388" r:id="rId7"/>
    <p:sldId id="879" r:id="rId8"/>
    <p:sldId id="408" r:id="rId9"/>
    <p:sldId id="275" r:id="rId10"/>
    <p:sldId id="404" r:id="rId11"/>
    <p:sldId id="405" r:id="rId12"/>
    <p:sldId id="398" r:id="rId13"/>
    <p:sldId id="878" r:id="rId14"/>
    <p:sldId id="393" r:id="rId15"/>
    <p:sldId id="401" r:id="rId16"/>
    <p:sldId id="403" r:id="rId17"/>
    <p:sldId id="392" r:id="rId18"/>
    <p:sldId id="886" r:id="rId19"/>
    <p:sldId id="887" r:id="rId20"/>
    <p:sldId id="880" r:id="rId21"/>
    <p:sldId id="881" r:id="rId22"/>
    <p:sldId id="882" r:id="rId23"/>
    <p:sldId id="883" r:id="rId24"/>
    <p:sldId id="884" r:id="rId25"/>
    <p:sldId id="8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/>
    <p:restoredTop sz="91293"/>
  </p:normalViewPr>
  <p:slideViewPr>
    <p:cSldViewPr snapToGrid="0" snapToObjects="1">
      <p:cViewPr varScale="1">
        <p:scale>
          <a:sx n="58" d="100"/>
          <a:sy n="58" d="100"/>
        </p:scale>
        <p:origin x="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914D-590B-0643-91BE-B13F4E530DDE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B689E-EDED-2145-9372-C3B510121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0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61070-2CB6-AD49-887D-56EE35F2F5B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08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B689E-EDED-2145-9372-C3B5101213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4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61070-2CB6-AD49-887D-56EE35F2F5B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0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FF29-0F20-754F-BE2E-A30C664A5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C4071-96AF-AD41-9571-96C07B6A6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D4B5-8C66-8149-91ED-A7D1D664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7490B-3F1B-CD44-BB20-40C0589A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9CA6E-D517-7F43-9E2A-1D457C3E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8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E22B-AEAB-304F-985A-2396ED64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FCEA2-1F08-0E43-BDCF-4D5DF5076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E4BFA-9E3E-B64D-91D2-3A6B391A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39B92-A383-7947-83EC-9D62271C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C66AC-A50F-6B46-AF93-8B4E24B4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3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92464-5596-1549-AE49-A16D0C595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D1744-F44D-9545-942E-C28F15A3F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0D64B-FC92-5A4F-AB4D-6863B846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92F07-E023-E845-A8E3-56845C56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E708E-53AE-954F-93C2-68E35DBF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5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623947" y="30957"/>
            <a:ext cx="986735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>
            <a:spLocks noGrp="1"/>
          </p:cNvSpPr>
          <p:nvPr>
            <p:ph type="pic" idx="2"/>
          </p:nvPr>
        </p:nvSpPr>
        <p:spPr>
          <a:xfrm>
            <a:off x="6604001" y="1219200"/>
            <a:ext cx="4978400" cy="19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499055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177" lvl="0" indent="-40637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353" lvl="1" indent="-3809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530" lvl="2" indent="-35558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706" lvl="3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5883" lvl="4" indent="-330183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060" lvl="5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236" lvl="6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3" lvl="7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0" lvl="8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3"/>
          </p:nvPr>
        </p:nvSpPr>
        <p:spPr>
          <a:xfrm>
            <a:off x="6604000" y="3429000"/>
            <a:ext cx="499055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177" lvl="0" indent="-406379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2800" b="0">
                <a:solidFill>
                  <a:srgbClr val="07336F"/>
                </a:solidFill>
              </a:defRPr>
            </a:lvl1pPr>
            <a:lvl2pPr marL="914353" lvl="1" indent="-3809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2400">
                <a:solidFill>
                  <a:srgbClr val="07336F"/>
                </a:solidFill>
              </a:defRPr>
            </a:lvl2pPr>
            <a:lvl3pPr marL="1371530" lvl="2" indent="-35558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000">
                <a:solidFill>
                  <a:srgbClr val="07336F"/>
                </a:solidFill>
              </a:defRPr>
            </a:lvl3pPr>
            <a:lvl4pPr marL="1828706" lvl="3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4pPr>
            <a:lvl5pPr marL="2285883" lvl="4" indent="-330183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1600">
                <a:solidFill>
                  <a:srgbClr val="07336F"/>
                </a:solidFill>
              </a:defRPr>
            </a:lvl5pPr>
            <a:lvl6pPr marL="2743060" lvl="5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/>
            </a:lvl6pPr>
            <a:lvl7pPr marL="3200236" lvl="6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3" lvl="7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0" lvl="8" indent="-34288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26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7AC2-B8E6-7B43-8AD3-33543F72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903A9-73DD-DC4C-82EA-0030CE044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A5F06-5CF6-A541-8BDD-DF139E82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D214-93B6-4A48-9A35-32028DA8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2F6A4-53A7-BF46-A689-D4CA8C7B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4D89-D3BF-BE45-AE61-0167B95C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E9221-3909-3940-84E2-FBE30A4D6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79B2-4E76-5E4A-96B5-069A1456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E028D-CDBF-824C-ACA9-0CC1BA5A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DEB9-3B3A-9945-B645-BC00BDDA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2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0ACD-8150-1A48-AF0F-0D094636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CC57-9FC2-924F-BEFD-359A2157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5AC50-4D4F-0848-9116-2FCF7EB4C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215F3-A4EC-BF48-8A76-3CD73F63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815EC-5D03-D54C-AEFF-61BE0B39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D2F6E-F4CC-A640-A40C-4557E0BD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6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0E1E-F558-3C46-A7EC-36B766CF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CCE9-7CE0-3246-BE4F-2C6F94DB6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2FC1D-DCB7-7145-985C-60509AA1D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09598-53E1-8349-A62F-54895C571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1F25E-DA4D-084F-BB08-2F334862B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7E4B29-B1D4-344C-8DE9-1B267E4B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F06E2-7D5A-1940-80C7-D5F7700D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A2EF5-44D0-0541-ADE2-7FE03008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2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4416-659C-8941-B38D-734EEEAD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83048-A0E6-BC40-A054-B1F4FEB6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66000-110A-E046-95D7-74FF612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3E7D-D19B-024F-8743-73C81B7A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2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1670D-C05E-AD48-BA31-421B0ED0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73AE-AEAD-7446-B81F-35953D44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BF5B1-2A4E-0141-A2D7-5BEC9D99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1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56FC-117F-034C-A874-503BBDA6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82B2-59CA-C54B-8620-D3D7E371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55BAB-3A48-DE40-8F98-DF8D71A7C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1F269-D514-364A-870E-CA098DF1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DCB3D-FA08-604E-895D-075249D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7369C-1D3E-1846-B201-68010F51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A262-EB10-B041-AF31-4E9EFC21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40690-7543-9045-A025-2892007EA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167D-C9B2-EC45-B1FD-9D922AB95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D82E1-DEF1-DE49-8708-8C5F7FFE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8CA11-6E83-5149-9303-D4ACEE7A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OSA Optical Sensors and Sensing Congress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A2F9F-C432-E74E-8EBF-256298CF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6CC5A-03A7-D34B-8DD9-7E79880A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876B4-3DB3-904E-9B98-119C748E8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FE9B3-1EF5-8B43-80A6-A6CC37182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CECF-8994-2544-8496-AC85D5C46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OSA Optical Sensors and Sensing Congress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1318-DAB3-CA43-86D9-719D79A14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7309A-1A6A-D34A-BCA5-9BEDA0D4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5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tif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92840322-ECBE-A04B-BAB4-0846C5551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2504" y="2640330"/>
            <a:ext cx="10311787" cy="2080617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000" dirty="0">
                <a:ea typeface="ＭＳ Ｐゴシック" charset="0"/>
                <a:sym typeface="Gill Sans" charset="0"/>
              </a:rPr>
              <a:t>Comparison of Aeolus winds to AIRS 3D winds</a:t>
            </a:r>
            <a:br>
              <a:rPr lang="en-US" sz="4000" dirty="0">
                <a:ea typeface="ＭＳ Ｐゴシック" charset="0"/>
                <a:sym typeface="Gill Sans" charset="0"/>
              </a:rPr>
            </a:br>
            <a:r>
              <a:rPr lang="en-US" sz="2400" dirty="0">
                <a:ea typeface="ＭＳ Ｐゴシック" charset="0"/>
                <a:sym typeface="Gill Sans" charset="0"/>
              </a:rPr>
              <a:t>David Santek, Brett Hoover, Elisabeth Weisz, Chia Moeller, Hong Zhang</a:t>
            </a:r>
            <a:br>
              <a:rPr lang="en-US" sz="2400" dirty="0">
                <a:ea typeface="ＭＳ Ｐゴシック" charset="0"/>
                <a:sym typeface="Gill Sans" charset="0"/>
              </a:rPr>
            </a:br>
            <a:br>
              <a:rPr lang="en-US" sz="2400" dirty="0">
                <a:ea typeface="ＭＳ Ｐゴシック" charset="0"/>
                <a:sym typeface="Gill Sans" charset="0"/>
              </a:rPr>
            </a:br>
            <a:r>
              <a:rPr lang="en-US" sz="2400" dirty="0">
                <a:ea typeface="ＭＳ Ｐゴシック" charset="0"/>
                <a:sym typeface="Gill Sans" charset="0"/>
              </a:rPr>
              <a:t>Cooperative Institute for Meteorological Satellite Studies (CIMSS)</a:t>
            </a:r>
            <a:endParaRPr lang="en-US" sz="4000" dirty="0">
              <a:ea typeface="ＭＳ Ｐゴシック" charset="0"/>
              <a:sym typeface="Gill San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96D41-4DE1-B74B-950D-9801FFF50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E5D25D-6CA2-7C42-8461-803B8DA7FDD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07882B5-2260-4347-9B1D-1A3AFE56B03B}"/>
              </a:ext>
            </a:extLst>
          </p:cNvPr>
          <p:cNvSpPr txBox="1">
            <a:spLocks noChangeArrowheads="1"/>
          </p:cNvSpPr>
          <p:nvPr/>
        </p:nvSpPr>
        <p:spPr>
          <a:xfrm>
            <a:off x="1022504" y="5429250"/>
            <a:ext cx="10311787" cy="838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dirty="0">
                <a:ea typeface="ＭＳ Ｐゴシック" charset="0"/>
                <a:sym typeface="Gill Sans" charset="0"/>
              </a:rPr>
              <a:t>Presented at SAT meeting 14 Sep 2020</a:t>
            </a:r>
            <a:br>
              <a:rPr lang="en-US" sz="2400" dirty="0">
                <a:ea typeface="ＭＳ Ｐゴシック" charset="0"/>
                <a:sym typeface="Gill Sans" charset="0"/>
              </a:rPr>
            </a:br>
            <a:r>
              <a:rPr lang="en-US" sz="2400" dirty="0">
                <a:ea typeface="ＭＳ Ｐゴシック" charset="0"/>
                <a:sym typeface="Gill Sans" charset="0"/>
              </a:rPr>
              <a:t>Updated with latest results (slides 20-25) on 11 May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84091-04E0-6E4B-A7F6-FCD4A443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160734"/>
            <a:ext cx="7358063" cy="857250"/>
          </a:xfrm>
        </p:spPr>
        <p:txBody>
          <a:bodyPr>
            <a:normAutofit/>
          </a:bodyPr>
          <a:lstStyle/>
          <a:p>
            <a:pPr algn="ctr"/>
            <a:r>
              <a:rPr lang="en-US" sz="4640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6E14-8C41-7C4E-8690-5E5FAFB7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39453"/>
            <a:ext cx="9215438" cy="44041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Aeolus Rayleigh vs AIRS 3D winds </a:t>
            </a:r>
            <a:br>
              <a:rPr lang="en-US" sz="3200" dirty="0"/>
            </a:br>
            <a:r>
              <a:rPr lang="en-US" sz="3200" dirty="0"/>
              <a:t>August through September 2019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Only polar regions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Intercomparison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Each compared to rawinsondes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Co-located compared to ERA5 reanalysis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6C305-A465-F940-A4CC-43669FA6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1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605928"/>
          </a:xfrm>
        </p:spPr>
        <p:txBody>
          <a:bodyPr/>
          <a:lstStyle/>
          <a:p>
            <a:pPr algn="ctr"/>
            <a:r>
              <a:rPr lang="en-US" sz="4640" dirty="0"/>
              <a:t>Aeolus Rayleigh vs AIRS </a:t>
            </a:r>
            <a:br>
              <a:rPr lang="en-US" sz="4640" dirty="0"/>
            </a:br>
            <a:r>
              <a:rPr lang="en-US" sz="2812" dirty="0"/>
              <a:t>HLOS wind speed</a:t>
            </a:r>
            <a:endParaRPr lang="en-US" sz="464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4702365" y="6308877"/>
            <a:ext cx="3048079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687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11" name="Picture 10" descr="A picture containing map, man&#10;&#10;Description automatically generated">
            <a:extLst>
              <a:ext uri="{FF2B5EF4-FFF2-40B4-BE49-F238E27FC236}">
                <a16:creationId xmlns:a16="http://schemas.microsoft.com/office/drawing/2014/main" id="{6FFD0ED3-B177-6648-8992-0AD8ACF1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788" y="1682467"/>
            <a:ext cx="5601477" cy="4425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AEDFB-86E8-5A4C-AF38-A631820A1863}"/>
              </a:ext>
            </a:extLst>
          </p:cNvPr>
          <p:cNvSpPr txBox="1"/>
          <p:nvPr/>
        </p:nvSpPr>
        <p:spPr>
          <a:xfrm>
            <a:off x="1299990" y="2170323"/>
            <a:ext cx="1314784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138,671</a:t>
            </a:r>
          </a:p>
          <a:p>
            <a:r>
              <a:rPr lang="en-US" dirty="0"/>
              <a:t>r  = 0.91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8B82F-6DCC-C346-BB80-8AB251E87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7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553766"/>
          </a:xfrm>
        </p:spPr>
        <p:txBody>
          <a:bodyPr/>
          <a:lstStyle/>
          <a:p>
            <a:pPr algn="ctr"/>
            <a:r>
              <a:rPr lang="en-US" sz="5625" dirty="0"/>
              <a:t>Aeolus Rayleigh vs AIRS</a:t>
            </a:r>
            <a:br>
              <a:rPr lang="en-US" sz="5625" dirty="0"/>
            </a:br>
            <a:r>
              <a:rPr lang="en-US" sz="2250" dirty="0"/>
              <a:t>HLOS wind speed (only high-quality AIRS AMVs: QI &gt; 0.65)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1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22A04B2-6AED-F34A-8023-8E4E39E3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86" y="1768078"/>
            <a:ext cx="5252842" cy="4195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0C8AB-D78D-D94B-BBF3-A4FEBF2BB492}"/>
              </a:ext>
            </a:extLst>
          </p:cNvPr>
          <p:cNvSpPr txBox="1"/>
          <p:nvPr/>
        </p:nvSpPr>
        <p:spPr>
          <a:xfrm>
            <a:off x="1299990" y="2170323"/>
            <a:ext cx="108074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2,689</a:t>
            </a:r>
          </a:p>
          <a:p>
            <a:r>
              <a:rPr lang="en-US" dirty="0"/>
              <a:t>r  = 0.95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AEB7D-9F5A-3046-9515-F9536443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1"/>
            <a:ext cx="7358063" cy="900792"/>
          </a:xfrm>
        </p:spPr>
        <p:txBody>
          <a:bodyPr/>
          <a:lstStyle/>
          <a:p>
            <a:pPr algn="ctr"/>
            <a:r>
              <a:rPr lang="en-US" sz="4219" dirty="0"/>
              <a:t>AIRS 3D winds vs </a:t>
            </a:r>
            <a:r>
              <a:rPr lang="en-US" sz="4219" dirty="0" err="1"/>
              <a:t>rawindsondes</a:t>
            </a:r>
            <a:endParaRPr lang="en-US" sz="421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0C89A-1E23-9747-B9AB-2F93FAA18AEE}"/>
              </a:ext>
            </a:extLst>
          </p:cNvPr>
          <p:cNvSpPr/>
          <p:nvPr/>
        </p:nvSpPr>
        <p:spPr>
          <a:xfrm>
            <a:off x="8066315" y="1556657"/>
            <a:ext cx="63137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702A9-596B-214B-9D15-9EACC606AC50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E956720-5F5E-2D49-AAEA-7C4BFC49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05" y="1014413"/>
            <a:ext cx="6593608" cy="494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82D7D-AD30-2E49-80D2-55EB91277DBC}"/>
              </a:ext>
            </a:extLst>
          </p:cNvPr>
          <p:cNvSpPr txBox="1"/>
          <p:nvPr/>
        </p:nvSpPr>
        <p:spPr>
          <a:xfrm>
            <a:off x="925306" y="2228671"/>
            <a:ext cx="1953699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= 4,738</a:t>
            </a:r>
          </a:p>
          <a:p>
            <a:r>
              <a:rPr lang="en-US" dirty="0">
                <a:solidFill>
                  <a:srgbClr val="FF0000"/>
                </a:solidFill>
              </a:rPr>
              <a:t>Bias  =   -0.22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RMSD = 5.09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/>
              <a:t>r = 0.84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E7316-F5A4-8642-BFB9-40471B74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94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304447"/>
          </a:xfrm>
        </p:spPr>
        <p:txBody>
          <a:bodyPr/>
          <a:lstStyle/>
          <a:p>
            <a:pPr algn="ctr"/>
            <a:r>
              <a:rPr lang="en-US" sz="4219" dirty="0"/>
              <a:t>Aeolus Rayleigh vs rawinsondes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F47B2-1EA3-0E4F-A536-8411DCB956CF}"/>
              </a:ext>
            </a:extLst>
          </p:cNvPr>
          <p:cNvSpPr/>
          <p:nvPr/>
        </p:nvSpPr>
        <p:spPr>
          <a:xfrm rot="19251917">
            <a:off x="5054028" y="2064503"/>
            <a:ext cx="1812564" cy="90026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C4D6F6D-4DA0-0E40-8959-E22A7175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28012"/>
            <a:ext cx="5715000" cy="5148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A2688-449C-9643-A91E-DBACA668572D}"/>
              </a:ext>
            </a:extLst>
          </p:cNvPr>
          <p:cNvSpPr txBox="1"/>
          <p:nvPr/>
        </p:nvSpPr>
        <p:spPr>
          <a:xfrm>
            <a:off x="925306" y="2228671"/>
            <a:ext cx="1953699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= 6,825</a:t>
            </a:r>
          </a:p>
          <a:p>
            <a:r>
              <a:rPr lang="en-US" dirty="0">
                <a:solidFill>
                  <a:srgbClr val="FF0000"/>
                </a:solidFill>
              </a:rPr>
              <a:t>Bias  =   +0.83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RMSD =  7.56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/>
              <a:t>r = 0.83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C13187-62D6-5C45-9FDC-05AD6C2F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5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125141"/>
          </a:xfrm>
        </p:spPr>
        <p:txBody>
          <a:bodyPr/>
          <a:lstStyle/>
          <a:p>
            <a:pPr algn="ctr"/>
            <a:r>
              <a:rPr lang="en-US" sz="5062" dirty="0"/>
              <a:t>Comparisons to ERA5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2A162CC-65F6-A446-9FF4-221C02AD00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020605"/>
              </p:ext>
            </p:extLst>
          </p:nvPr>
        </p:nvGraphicFramePr>
        <p:xfrm>
          <a:off x="3111954" y="2985975"/>
          <a:ext cx="5968092" cy="232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402">
                  <a:extLst>
                    <a:ext uri="{9D8B030D-6E8A-4147-A177-3AD203B41FA5}">
                      <a16:colId xmlns:a16="http://schemas.microsoft.com/office/drawing/2014/main" val="3744501212"/>
                    </a:ext>
                  </a:extLst>
                </a:gridCol>
                <a:gridCol w="1955402">
                  <a:extLst>
                    <a:ext uri="{9D8B030D-6E8A-4147-A177-3AD203B41FA5}">
                      <a16:colId xmlns:a16="http://schemas.microsoft.com/office/drawing/2014/main" val="2635715458"/>
                    </a:ext>
                  </a:extLst>
                </a:gridCol>
                <a:gridCol w="2057288">
                  <a:extLst>
                    <a:ext uri="{9D8B030D-6E8A-4147-A177-3AD203B41FA5}">
                      <a16:colId xmlns:a16="http://schemas.microsoft.com/office/drawing/2014/main" val="1271541706"/>
                    </a:ext>
                  </a:extLst>
                </a:gridCol>
              </a:tblGrid>
              <a:tr h="580458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AIRS vs ERA5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Aeolus vs ERA5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50061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+0.015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-0.265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162573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4.61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5.49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82994"/>
                  </a:ext>
                </a:extLst>
              </a:tr>
              <a:tr h="5804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60492"/>
                  </a:ext>
                </a:extLst>
              </a:tr>
            </a:tbl>
          </a:graphicData>
        </a:graphic>
      </p:graphicFrame>
      <p:sp>
        <p:nvSpPr>
          <p:cNvPr id="9" name="TextBox 5">
            <a:extLst>
              <a:ext uri="{FF2B5EF4-FFF2-40B4-BE49-F238E27FC236}">
                <a16:creationId xmlns:a16="http://schemas.microsoft.com/office/drawing/2014/main" id="{071DC604-AE1B-E845-8FB5-0FF5B556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844" y="5479316"/>
            <a:ext cx="70723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/>
            <a:r>
              <a:rPr lang="en-US" altLang="en-US" sz="2250" dirty="0">
                <a:solidFill>
                  <a:schemeClr val="accent2"/>
                </a:solidFill>
              </a:rPr>
              <a:t>Differences in bias are statistically significant at 95% confidence using a 2-sided student's t-test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2175BD-9790-2742-92E4-6EC453D18D56}"/>
              </a:ext>
            </a:extLst>
          </p:cNvPr>
          <p:cNvSpPr txBox="1">
            <a:spLocks/>
          </p:cNvSpPr>
          <p:nvPr/>
        </p:nvSpPr>
        <p:spPr>
          <a:xfrm>
            <a:off x="2559844" y="1110712"/>
            <a:ext cx="7358063" cy="143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Aeolus Rayleigh and AIRS 3D winds compared to ERA5 for 10 days in summer of 2019</a:t>
            </a:r>
          </a:p>
          <a:p>
            <a:pPr marL="0" indent="0" algn="ctr">
              <a:buNone/>
            </a:pPr>
            <a:r>
              <a:rPr lang="en-US" dirty="0"/>
              <a:t>Results in ~36,000 AIRS/Aeolus co-locations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88847-BF42-BA49-A510-FDAC7C95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857250"/>
          </a:xfrm>
        </p:spPr>
        <p:txBody>
          <a:bodyPr/>
          <a:lstStyle/>
          <a:p>
            <a:pPr algn="ctr"/>
            <a:r>
              <a:rPr lang="en-US" sz="5062" dirty="0"/>
              <a:t>Comparisons to ERA5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71DC604-AE1B-E845-8FB5-0FF5B556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797" y="4822031"/>
            <a:ext cx="8090297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 eaLnBrk="1" hangingPunct="1"/>
            <a:r>
              <a:rPr lang="en-US" altLang="en-US" sz="2250" dirty="0">
                <a:solidFill>
                  <a:schemeClr val="tx1"/>
                </a:solidFill>
              </a:rPr>
              <a:t>AIRS and Aeolus have similar bias and RMSE throughout </a:t>
            </a:r>
            <a:br>
              <a:rPr lang="en-US" altLang="en-US" sz="2250" dirty="0">
                <a:solidFill>
                  <a:schemeClr val="tx1"/>
                </a:solidFill>
              </a:rPr>
            </a:br>
            <a:r>
              <a:rPr lang="en-US" altLang="en-US" sz="2250" dirty="0">
                <a:solidFill>
                  <a:schemeClr val="tx1"/>
                </a:solidFill>
              </a:rPr>
              <a:t>mid- and upper-troposphere</a:t>
            </a:r>
          </a:p>
          <a:p>
            <a:pPr marL="0" indent="0" algn="ctr" eaLnBrk="1" hangingPunct="1"/>
            <a:endParaRPr lang="en-US" altLang="en-US" sz="2250" dirty="0">
              <a:solidFill>
                <a:schemeClr val="tx1"/>
              </a:solidFill>
            </a:endParaRPr>
          </a:p>
          <a:p>
            <a:pPr marL="0" indent="0" algn="ctr" eaLnBrk="1" hangingPunct="1"/>
            <a:r>
              <a:rPr lang="en-US" altLang="en-US" sz="2250" dirty="0">
                <a:solidFill>
                  <a:schemeClr val="tx1"/>
                </a:solidFill>
              </a:rPr>
              <a:t>Largest differences are in the lower troposphere and the stratosphere: </a:t>
            </a:r>
            <a:r>
              <a:rPr lang="en-US" altLang="en-US" sz="2250" dirty="0">
                <a:solidFill>
                  <a:schemeClr val="accent2"/>
                </a:solidFill>
              </a:rPr>
              <a:t>AIRS 3D winds compare more closely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A5074C-B441-E84C-8B01-C36179B3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094" y="1178719"/>
            <a:ext cx="5518547" cy="3353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3D9C6-0A33-DE4D-8AF1-C6A4AA67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61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77AC72E9-B9D7-4549-8E22-FB580AD4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2672"/>
              </a:spcBef>
              <a:buClr>
                <a:srgbClr val="FFFFFF"/>
              </a:buClr>
              <a:buNone/>
            </a:pPr>
            <a:r>
              <a:rPr lang="en-US" altLang="en-US" sz="2812" dirty="0"/>
              <a:t>Summary</a:t>
            </a:r>
            <a:endParaRPr lang="pl-PL" altLang="en-US" sz="2812" dirty="0"/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BC3F79CE-9EA0-9545-ABE3-15F61735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1" y="1660922"/>
            <a:ext cx="5886449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2250" dirty="0">
                <a:solidFill>
                  <a:schemeClr val="tx1"/>
                </a:solidFill>
              </a:rPr>
              <a:t>Since there are </a:t>
            </a:r>
            <a:r>
              <a:rPr lang="en-US" altLang="en-US" sz="2250" dirty="0">
                <a:solidFill>
                  <a:schemeClr val="accent2"/>
                </a:solidFill>
              </a:rPr>
              <a:t>several inherent differences </a:t>
            </a:r>
            <a:r>
              <a:rPr lang="en-US" altLang="en-US" sz="2250" dirty="0">
                <a:solidFill>
                  <a:schemeClr val="tx1"/>
                </a:solidFill>
              </a:rPr>
              <a:t>in the spatial coverage, temporal sampling, and wind measurement this </a:t>
            </a:r>
            <a:r>
              <a:rPr lang="en-US" altLang="en-US" sz="2250" dirty="0">
                <a:solidFill>
                  <a:schemeClr val="accent2"/>
                </a:solidFill>
              </a:rPr>
              <a:t>high correlation indicates</a:t>
            </a:r>
            <a:r>
              <a:rPr lang="en-US" altLang="en-US" sz="2250" dirty="0">
                <a:solidFill>
                  <a:srgbClr val="FFFF00"/>
                </a:solidFill>
              </a:rPr>
              <a:t> </a:t>
            </a:r>
            <a:r>
              <a:rPr lang="en-US" altLang="en-US" sz="2250" dirty="0">
                <a:solidFill>
                  <a:schemeClr val="tx1"/>
                </a:solidFill>
              </a:rPr>
              <a:t>these two sources of 3D </a:t>
            </a:r>
            <a:r>
              <a:rPr lang="en-US" altLang="en-US" sz="2250" dirty="0">
                <a:solidFill>
                  <a:schemeClr val="accent2"/>
                </a:solidFill>
              </a:rPr>
              <a:t>winds may be complementary</a:t>
            </a:r>
            <a:r>
              <a:rPr lang="en-US" altLang="en-US" sz="2250" dirty="0">
                <a:solidFill>
                  <a:schemeClr val="tx1"/>
                </a:solidFill>
              </a:rPr>
              <a:t>, with similar quality.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47852-1A5E-6040-9794-3BF5BED9D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36C9-563B-F542-8456-ADF03EB37D6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D142E5-0329-604F-8E6B-5B9BB340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53" y="3890150"/>
            <a:ext cx="3239691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66" dirty="0"/>
              <a:t>Aeolus vs AIRS HLOS-equivalent wind speed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A7D3505-7A0A-CD49-9DE4-B16739B9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1" y="4250392"/>
            <a:ext cx="9474994" cy="203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2109" dirty="0">
                <a:solidFill>
                  <a:schemeClr val="tx1"/>
                </a:solidFill>
              </a:rPr>
              <a:t>This helps to justify a </a:t>
            </a:r>
            <a:r>
              <a:rPr lang="en-US" altLang="en-US" sz="2109" dirty="0">
                <a:solidFill>
                  <a:schemeClr val="accent2"/>
                </a:solidFill>
              </a:rPr>
              <a:t>combined mission </a:t>
            </a:r>
            <a:r>
              <a:rPr lang="en-US" altLang="en-US" sz="2109" dirty="0">
                <a:solidFill>
                  <a:schemeClr val="tx1"/>
                </a:solidFill>
              </a:rPr>
              <a:t>of a DWL with a hyperspectral IR instrument: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9" dirty="0">
                <a:solidFill>
                  <a:schemeClr val="accent2"/>
                </a:solidFill>
              </a:rPr>
              <a:t>DWL</a:t>
            </a:r>
            <a:r>
              <a:rPr lang="en-US" altLang="en-US" sz="2109" dirty="0"/>
              <a:t> </a:t>
            </a:r>
            <a:r>
              <a:rPr lang="en-US" altLang="en-US" sz="2109" dirty="0">
                <a:solidFill>
                  <a:schemeClr val="tx1"/>
                </a:solidFill>
              </a:rPr>
              <a:t>gives high-quality 3D profiles of HLOS winds along a path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9" dirty="0">
                <a:solidFill>
                  <a:schemeClr val="accent2"/>
                </a:solidFill>
              </a:rPr>
              <a:t>Hyperspectral IR </a:t>
            </a:r>
            <a:r>
              <a:rPr lang="en-US" altLang="en-US" sz="2109" dirty="0">
                <a:solidFill>
                  <a:schemeClr val="tx1"/>
                </a:solidFill>
              </a:rPr>
              <a:t>will provide potentially similar quality total wind with improved horizontal spatial coverage (reduced vertical resolution). </a:t>
            </a:r>
            <a:br>
              <a:rPr lang="en-US" altLang="en-US" sz="2109" dirty="0">
                <a:solidFill>
                  <a:schemeClr val="tx1"/>
                </a:solidFill>
              </a:rPr>
            </a:br>
            <a:r>
              <a:rPr lang="en-US" altLang="en-US" sz="2109" dirty="0">
                <a:solidFill>
                  <a:schemeClr val="accent1"/>
                </a:solidFill>
              </a:rPr>
              <a:t>Note: Higher resolution hyperspectral instrument needed.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5B8C467-8376-B543-8F79-D0F96FA7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51" y="1334255"/>
            <a:ext cx="2987936" cy="2386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D8DCC-7123-8D4F-A3B5-405C72F2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77AC72E9-B9D7-4549-8E22-FB580AD4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buClr>
                <a:srgbClr val="FFFFFF"/>
              </a:buClr>
              <a:buNone/>
            </a:pPr>
            <a:r>
              <a:rPr lang="en-US" altLang="en-US" sz="2812" dirty="0"/>
              <a:t>Update</a:t>
            </a:r>
          </a:p>
          <a:p>
            <a:pPr>
              <a:buClr>
                <a:srgbClr val="FFFFFF"/>
              </a:buClr>
              <a:buNone/>
            </a:pPr>
            <a:r>
              <a:rPr lang="en-US" altLang="en-US" sz="2000" dirty="0"/>
              <a:t>11 May 2021</a:t>
            </a:r>
            <a:endParaRPr lang="pl-PL" altLang="en-US" sz="2000" dirty="0"/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BC3F79CE-9EA0-9545-ABE3-15F61735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83882"/>
            <a:ext cx="959738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11113" indent="-11113" algn="ctr" eaLnBrk="1" hangingPunct="1"/>
            <a:r>
              <a:rPr lang="en-US" altLang="en-US" sz="2250" dirty="0">
                <a:solidFill>
                  <a:schemeClr val="tx1"/>
                </a:solidFill>
              </a:rPr>
              <a:t>The original slides 11-16 are updated on slides 20-25</a:t>
            </a:r>
          </a:p>
          <a:p>
            <a:pPr marL="11113" indent="-11113" algn="ctr" eaLnBrk="1" hangingPunct="1"/>
            <a:r>
              <a:rPr lang="en-US" altLang="en-US" sz="2250" dirty="0">
                <a:solidFill>
                  <a:schemeClr val="tx1"/>
                </a:solidFill>
              </a:rPr>
              <a:t>Slide 19 is a restatement of comparisons and co-location thresholds</a:t>
            </a:r>
          </a:p>
          <a:p>
            <a:pPr marL="11113" indent="-11113" algn="ctr" eaLnBrk="1" hangingPunct="1"/>
            <a:endParaRPr lang="en-US" altLang="en-US" sz="2250" dirty="0">
              <a:solidFill>
                <a:schemeClr val="tx1"/>
              </a:solidFill>
            </a:endParaRPr>
          </a:p>
          <a:p>
            <a:pPr marL="11113" indent="-11113" algn="ctr" eaLnBrk="1" hangingPunct="1"/>
            <a:r>
              <a:rPr lang="en-US" altLang="en-US" sz="2250" dirty="0">
                <a:solidFill>
                  <a:schemeClr val="tx1"/>
                </a:solidFill>
              </a:rPr>
              <a:t>The update uses the reprocessed Aeolus data with the ESA-recommended QC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47852-1A5E-6040-9794-3BF5BED9D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36C9-563B-F542-8456-ADF03EB37D6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D142E5-0329-604F-8E6B-5B9BB340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53" y="3890150"/>
            <a:ext cx="3239691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US" sz="1266" dirty="0"/>
              <a:t>Aeolus vs AIRS HLOS-equivalent wind speed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973006-23DB-0641-AA72-2DCD5517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6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CC9DFA-F12C-BB41-A5E4-06481B8DB17D}"/>
              </a:ext>
            </a:extLst>
          </p:cNvPr>
          <p:cNvSpPr txBox="1"/>
          <p:nvPr/>
        </p:nvSpPr>
        <p:spPr>
          <a:xfrm>
            <a:off x="8825948" y="-18884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3EF9E9-79FE-634F-AA87-6F1F6D17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981" y="6369050"/>
            <a:ext cx="2743200" cy="365125"/>
          </a:xfrm>
        </p:spPr>
        <p:txBody>
          <a:bodyPr/>
          <a:lstStyle/>
          <a:p>
            <a:fld id="{7F77309A-1A6A-D34A-BCA5-9BEDA0D487BF}" type="slidenum">
              <a:rPr lang="en-US" smtClean="0"/>
              <a:t>19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5E2A85-E98D-C243-B15E-D4ED550C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104378"/>
            <a:ext cx="10735737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Aeolus vs AIRS winds</a:t>
            </a: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0774B-6A57-CB45-B871-551F8CEB1D95}"/>
              </a:ext>
            </a:extLst>
          </p:cNvPr>
          <p:cNvSpPr txBox="1"/>
          <p:nvPr/>
        </p:nvSpPr>
        <p:spPr>
          <a:xfrm>
            <a:off x="282911" y="4098821"/>
            <a:ext cx="5432088" cy="1894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80000"/>
              </a:lnSpc>
              <a:defRPr/>
            </a:pPr>
            <a:b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</a:br>
            <a:r>
              <a:rPr lang="pl-PL" u="sng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Account</a:t>
            </a:r>
            <a:r>
              <a:rPr lang="pl-PL" u="sng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for </a:t>
            </a:r>
            <a:r>
              <a:rPr lang="pl-PL" u="sng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differences</a:t>
            </a:r>
            <a:endParaRPr lang="pl-PL" sz="1600" u="sng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endParaRPr lang="pl-PL" sz="1600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Total wind from AIRS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AMVs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was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adjusted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to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equivalent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HLOS wind (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used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viewing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angle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from co-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located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Aeolus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winds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)</a:t>
            </a:r>
          </a:p>
          <a:p>
            <a:pPr lvl="0" defTabSz="457200">
              <a:lnSpc>
                <a:spcPct val="80000"/>
              </a:lnSpc>
              <a:defRPr/>
            </a:pPr>
            <a:endParaRPr lang="pl-PL" sz="1600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For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each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AIRS AMV, co-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located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Aeolus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winds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were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super-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obbed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in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space</a:t>
            </a:r>
            <a:r>
              <a:rPr lang="pl-PL" sz="1600" dirty="0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 and </a:t>
            </a:r>
            <a:r>
              <a:rPr lang="pl-PL" sz="1600" dirty="0" err="1">
                <a:solidFill>
                  <a:srgbClr val="283030"/>
                </a:solidFill>
                <a:ea typeface="HG Mincho Light J" charset="0"/>
                <a:cs typeface="ＭＳ Ｐゴシック" charset="0"/>
                <a:sym typeface="Gill Sans" charset="0"/>
              </a:rPr>
              <a:t>time</a:t>
            </a:r>
            <a:endParaRPr lang="pl-PL" sz="1600" dirty="0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lvl="0" defTabSz="457200">
              <a:lnSpc>
                <a:spcPct val="80000"/>
              </a:lnSpc>
              <a:defRPr/>
            </a:pPr>
            <a:endParaRPr lang="pl-PL" sz="1600" dirty="0" err="1">
              <a:solidFill>
                <a:srgbClr val="283030"/>
              </a:solidFill>
              <a:ea typeface="HG Mincho Light J" charset="0"/>
              <a:cs typeface="ＭＳ Ｐゴシック" charset="0"/>
              <a:sym typeface="Gill Sans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B3139FBA-2C40-5045-8660-D960261E7E9E}"/>
              </a:ext>
            </a:extLst>
          </p:cNvPr>
          <p:cNvGraphicFramePr>
            <a:graphicFrameLocks noGrp="1"/>
          </p:cNvGraphicFramePr>
          <p:nvPr/>
        </p:nvGraphicFramePr>
        <p:xfrm>
          <a:off x="282911" y="1367556"/>
          <a:ext cx="5432088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536">
                  <a:extLst>
                    <a:ext uri="{9D8B030D-6E8A-4147-A177-3AD203B41FA5}">
                      <a16:colId xmlns:a16="http://schemas.microsoft.com/office/drawing/2014/main" val="1582168794"/>
                    </a:ext>
                  </a:extLst>
                </a:gridCol>
                <a:gridCol w="2520552">
                  <a:extLst>
                    <a:ext uri="{9D8B030D-6E8A-4147-A177-3AD203B41FA5}">
                      <a16:colId xmlns:a16="http://schemas.microsoft.com/office/drawing/2014/main" val="972778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AIRS retrieval winds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Aeolus Rayleigh clear-sky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58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Humidity feature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Molecular motion using Doppler Lidar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33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 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Horizontal Line of Sight (HLOS) wind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82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Better spatial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Better vertical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0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Average motion 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spanning 200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Near instantaneous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922291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AE9089DB-D0D6-DB48-8193-71A536FF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3E8C19-D39E-EB45-9F8A-4E7C62D0570D}"/>
              </a:ext>
            </a:extLst>
          </p:cNvPr>
          <p:cNvCxnSpPr>
            <a:cxnSpLocks/>
          </p:cNvCxnSpPr>
          <p:nvPr/>
        </p:nvCxnSpPr>
        <p:spPr>
          <a:xfrm>
            <a:off x="5908949" y="1415793"/>
            <a:ext cx="0" cy="45777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E600E81-7B78-AE4D-A950-A81B542A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85" y="1367557"/>
            <a:ext cx="5432081" cy="2565400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Comparisons</a:t>
            </a:r>
            <a:endParaRPr lang="en-US" sz="2400" dirty="0"/>
          </a:p>
          <a:p>
            <a:r>
              <a:rPr lang="en-US" sz="2400" dirty="0"/>
              <a:t>August through September 2019</a:t>
            </a:r>
          </a:p>
          <a:p>
            <a:pPr algn="l"/>
            <a:r>
              <a:rPr lang="en-US" sz="2400" dirty="0"/>
              <a:t>Only polar regions</a:t>
            </a:r>
          </a:p>
          <a:p>
            <a:pPr algn="l"/>
            <a:r>
              <a:rPr lang="en-US" sz="2400" dirty="0"/>
              <a:t>Intercomparison</a:t>
            </a:r>
          </a:p>
          <a:p>
            <a:pPr algn="l"/>
            <a:r>
              <a:rPr lang="en-US" sz="2400" dirty="0"/>
              <a:t>Each compared to rawinsondes</a:t>
            </a:r>
          </a:p>
          <a:p>
            <a:pPr algn="l"/>
            <a:r>
              <a:rPr lang="en-US" sz="2400" dirty="0"/>
              <a:t>Co-located compared to ERA5 reanalysis</a:t>
            </a:r>
          </a:p>
          <a:p>
            <a:pPr algn="l"/>
            <a:r>
              <a:rPr lang="en-US" sz="2400" dirty="0"/>
              <a:t>Aeolus: Reprocessed and ESA-recommended QC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B0BC05F-A624-794E-B471-487708F32638}"/>
              </a:ext>
            </a:extLst>
          </p:cNvPr>
          <p:cNvSpPr txBox="1">
            <a:spLocks/>
          </p:cNvSpPr>
          <p:nvPr/>
        </p:nvSpPr>
        <p:spPr>
          <a:xfrm>
            <a:off x="6201285" y="4105418"/>
            <a:ext cx="5432081" cy="1963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Co-location</a:t>
            </a:r>
            <a:endParaRPr lang="en-US" sz="1800" dirty="0"/>
          </a:p>
          <a:p>
            <a:pPr>
              <a:lnSpc>
                <a:spcPct val="70000"/>
              </a:lnSpc>
            </a:pPr>
            <a:r>
              <a:rPr lang="en-US" sz="1700" dirty="0"/>
              <a:t>Within 100 km (150 km for rawinsondes)</a:t>
            </a:r>
          </a:p>
          <a:p>
            <a:pPr>
              <a:lnSpc>
                <a:spcPct val="70000"/>
              </a:lnSpc>
            </a:pPr>
            <a:r>
              <a:rPr lang="en-US" sz="1700" dirty="0"/>
              <a:t>+/- 90 minutes (+/- 60 min. for rawinsondes)</a:t>
            </a:r>
          </a:p>
          <a:p>
            <a:pPr>
              <a:lnSpc>
                <a:spcPct val="70000"/>
              </a:lnSpc>
            </a:pPr>
            <a:r>
              <a:rPr lang="en-US" sz="1700" dirty="0"/>
              <a:t>+/- .04 difference in log10 pressures (approx. height)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+/- 60 hPa at 700 hPa</a:t>
            </a:r>
          </a:p>
          <a:p>
            <a:pPr lvl="1">
              <a:lnSpc>
                <a:spcPct val="70000"/>
              </a:lnSpc>
            </a:pPr>
            <a:r>
              <a:rPr lang="en-US" sz="1600" dirty="0"/>
              <a:t>+/- 20 hPa at 200 hPa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6BB53D9-FA0B-6944-81D9-EA6542D4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2019" y="6356350"/>
            <a:ext cx="5938659" cy="365125"/>
          </a:xfrm>
        </p:spPr>
        <p:txBody>
          <a:bodyPr/>
          <a:lstStyle/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International Winds Workshop: 12-16 April 2021</a:t>
            </a:r>
          </a:p>
        </p:txBody>
      </p:sp>
    </p:spTree>
    <p:extLst>
      <p:ext uri="{BB962C8B-B14F-4D97-AF65-F5344CB8AC3E}">
        <p14:creationId xmlns:p14="http://schemas.microsoft.com/office/powerpoint/2010/main" val="3706766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305232"/>
            <a:ext cx="8572500" cy="276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u="sng" dirty="0"/>
              <a:t>Decadal Survey recommends a 3D tropospheric wind mission</a:t>
            </a:r>
          </a:p>
          <a:p>
            <a:pPr lvl="1" algn="l">
              <a:spcBef>
                <a:spcPts val="1266"/>
              </a:spcBef>
            </a:pPr>
            <a:r>
              <a:rPr lang="en-US" altLang="en-US" sz="2531" dirty="0">
                <a:solidFill>
                  <a:schemeClr val="accent2"/>
                </a:solidFill>
              </a:rPr>
              <a:t>Using a space-based LIDAR instrument and/or </a:t>
            </a:r>
            <a:r>
              <a:rPr lang="en-US" altLang="en-US" sz="2531" dirty="0"/>
              <a:t>the use of hyperspectral infrared measurements.</a:t>
            </a:r>
          </a:p>
          <a:p>
            <a:pPr lvl="1" algn="l">
              <a:spcBef>
                <a:spcPts val="1266"/>
              </a:spcBef>
            </a:pPr>
            <a:r>
              <a:rPr lang="en-US" altLang="en-US" sz="2531" i="1" dirty="0"/>
              <a:t>The combination of lidar winds and AMV winds might also provide some advantages where one is used to calibrate the other.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dirty="0"/>
              <a:t>Motivation</a:t>
            </a:r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62D07C-2841-9943-8582-5A37F5EA48AD}"/>
              </a:ext>
            </a:extLst>
          </p:cNvPr>
          <p:cNvGrpSpPr>
            <a:grpSpLocks noChangeAspect="1"/>
          </p:cNvGrpSpPr>
          <p:nvPr/>
        </p:nvGrpSpPr>
        <p:grpSpPr>
          <a:xfrm>
            <a:off x="2586761" y="4290213"/>
            <a:ext cx="7461275" cy="1975650"/>
            <a:chOff x="3104555" y="4763988"/>
            <a:chExt cx="5661422" cy="1499072"/>
          </a:xfrm>
        </p:grpSpPr>
        <p:pic>
          <p:nvPicPr>
            <p:cNvPr id="16387" name="Picture 2">
              <a:extLst>
                <a:ext uri="{FF2B5EF4-FFF2-40B4-BE49-F238E27FC236}">
                  <a16:creationId xmlns:a16="http://schemas.microsoft.com/office/drawing/2014/main" id="{8A05CB03-E6F5-B743-A513-CD41C390E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555" y="5631285"/>
              <a:ext cx="5661422" cy="6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3">
              <a:extLst>
                <a:ext uri="{FF2B5EF4-FFF2-40B4-BE49-F238E27FC236}">
                  <a16:creationId xmlns:a16="http://schemas.microsoft.com/office/drawing/2014/main" id="{03DFF2CA-FB9F-CD4C-806E-126F7BF83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555" y="4763988"/>
              <a:ext cx="5644679" cy="844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183ED-4B84-5449-89BB-CA6D8792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3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605928"/>
          </a:xfrm>
        </p:spPr>
        <p:txBody>
          <a:bodyPr/>
          <a:lstStyle/>
          <a:p>
            <a:pPr algn="ctr"/>
            <a:r>
              <a:rPr lang="en-US" sz="4640" dirty="0"/>
              <a:t>Aeolus Rayleigh vs AIRS </a:t>
            </a:r>
            <a:br>
              <a:rPr lang="en-US" sz="4640" dirty="0"/>
            </a:br>
            <a:r>
              <a:rPr lang="en-US" sz="2812" dirty="0"/>
              <a:t>HLOS wind speed (update 11 May 2021)</a:t>
            </a:r>
            <a:endParaRPr lang="en-US" sz="464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4702365" y="6308877"/>
            <a:ext cx="3048079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687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8FF17-DEF4-9547-8D87-3465F306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6363F56-F625-994C-BB34-F5CED99A5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0" t="3227" r="6537" b="6619"/>
          <a:stretch/>
        </p:blipFill>
        <p:spPr>
          <a:xfrm>
            <a:off x="3648440" y="1255269"/>
            <a:ext cx="5155927" cy="4819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CBBA48-C764-D344-821B-FF69BB6AF5F5}"/>
              </a:ext>
            </a:extLst>
          </p:cNvPr>
          <p:cNvSpPr txBox="1"/>
          <p:nvPr/>
        </p:nvSpPr>
        <p:spPr>
          <a:xfrm>
            <a:off x="1717921" y="2044593"/>
            <a:ext cx="131478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137,431</a:t>
            </a:r>
          </a:p>
          <a:p>
            <a:r>
              <a:rPr lang="en-US" dirty="0"/>
              <a:t>r  = 0.91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C7E8A-DF2B-624B-9EE2-F8BBF58ADB57}"/>
              </a:ext>
            </a:extLst>
          </p:cNvPr>
          <p:cNvSpPr txBox="1"/>
          <p:nvPr/>
        </p:nvSpPr>
        <p:spPr>
          <a:xfrm>
            <a:off x="3905382" y="6003601"/>
            <a:ext cx="4642041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All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winds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color-coded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by AIRS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quality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; polar region</a:t>
            </a:r>
            <a:endParaRPr lang="en-US" altLang="en-US" sz="1687" dirty="0">
              <a:ea typeface="HG Mincho Light J" charset="0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4428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553766"/>
          </a:xfrm>
        </p:spPr>
        <p:txBody>
          <a:bodyPr>
            <a:normAutofit/>
          </a:bodyPr>
          <a:lstStyle/>
          <a:p>
            <a:pPr algn="ctr"/>
            <a:r>
              <a:rPr lang="en-US" sz="5625" dirty="0"/>
              <a:t>Aeolus Rayleigh vs AIRS</a:t>
            </a:r>
            <a:br>
              <a:rPr lang="en-US" sz="5625" dirty="0"/>
            </a:br>
            <a:r>
              <a:rPr lang="en-US" sz="2250" dirty="0"/>
              <a:t>HLOS wind speed (only high-quality AIRS AMVs: QI &gt; 0.65)</a:t>
            </a:r>
            <a:br>
              <a:rPr lang="en-US" sz="2250" dirty="0"/>
            </a:br>
            <a:r>
              <a:rPr lang="en-US" sz="2250" dirty="0"/>
              <a:t>(update 11 May 2021)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1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0C8AB-D78D-D94B-BBF3-A4FEBF2BB492}"/>
              </a:ext>
            </a:extLst>
          </p:cNvPr>
          <p:cNvSpPr txBox="1"/>
          <p:nvPr/>
        </p:nvSpPr>
        <p:spPr>
          <a:xfrm>
            <a:off x="1299990" y="2170323"/>
            <a:ext cx="108074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 = 2,669</a:t>
            </a:r>
          </a:p>
          <a:p>
            <a:r>
              <a:rPr lang="en-US" dirty="0"/>
              <a:t>r  = 0.95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87604-6D3A-6743-9CBF-7A72E7A8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709A0E9B-FF51-C749-A888-B7EA8AB27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0" t="1855" r="4568" b="5260"/>
          <a:stretch/>
        </p:blipFill>
        <p:spPr>
          <a:xfrm>
            <a:off x="3619128" y="1472109"/>
            <a:ext cx="4760151" cy="46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1"/>
            <a:ext cx="7358063" cy="9007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19" dirty="0"/>
              <a:t>AIRS 3D winds vs </a:t>
            </a:r>
            <a:r>
              <a:rPr lang="en-US" sz="4219" dirty="0" err="1"/>
              <a:t>rawindsondes</a:t>
            </a:r>
            <a:br>
              <a:rPr lang="en-US" sz="4219" dirty="0"/>
            </a:br>
            <a:r>
              <a:rPr lang="en-US" sz="2700" dirty="0"/>
              <a:t>(unchanged slide 13)</a:t>
            </a:r>
            <a:endParaRPr lang="en-US" sz="421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0C89A-1E23-9747-B9AB-2F93FAA18AEE}"/>
              </a:ext>
            </a:extLst>
          </p:cNvPr>
          <p:cNvSpPr/>
          <p:nvPr/>
        </p:nvSpPr>
        <p:spPr>
          <a:xfrm>
            <a:off x="8066315" y="1556657"/>
            <a:ext cx="631372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702A9-596B-214B-9D15-9EACC606AC50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E956720-5F5E-2D49-AAEA-7C4BFC49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05" y="1014413"/>
            <a:ext cx="6593608" cy="494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82D7D-AD30-2E49-80D2-55EB91277DBC}"/>
              </a:ext>
            </a:extLst>
          </p:cNvPr>
          <p:cNvSpPr txBox="1"/>
          <p:nvPr/>
        </p:nvSpPr>
        <p:spPr>
          <a:xfrm>
            <a:off x="925306" y="2228671"/>
            <a:ext cx="1953699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= 4,738</a:t>
            </a:r>
          </a:p>
          <a:p>
            <a:r>
              <a:rPr lang="en-US" dirty="0">
                <a:solidFill>
                  <a:srgbClr val="FF0000"/>
                </a:solidFill>
              </a:rPr>
              <a:t>Bias  =   -0.22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RMSD = 5.09 ms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dirty="0"/>
              <a:t>r = 0.84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243CA-BE25-8D4E-8863-332E897D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05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304447"/>
          </a:xfrm>
        </p:spPr>
        <p:txBody>
          <a:bodyPr>
            <a:normAutofit/>
          </a:bodyPr>
          <a:lstStyle/>
          <a:p>
            <a:pPr algn="ctr"/>
            <a:r>
              <a:rPr lang="en-US" sz="4219" dirty="0"/>
              <a:t>Aeolus Rayleigh vs rawinsondes</a:t>
            </a:r>
            <a:br>
              <a:rPr lang="en-US" sz="4219" dirty="0"/>
            </a:br>
            <a:r>
              <a:rPr lang="en-US" sz="2800" dirty="0"/>
              <a:t>(update 11 May 2021)</a:t>
            </a:r>
            <a:endParaRPr lang="en-US" sz="562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ED80-C93D-4A4B-ADD1-99DF2011BDF6}"/>
              </a:ext>
            </a:extLst>
          </p:cNvPr>
          <p:cNvSpPr txBox="1"/>
          <p:nvPr/>
        </p:nvSpPr>
        <p:spPr>
          <a:xfrm>
            <a:off x="5116262" y="6076661"/>
            <a:ext cx="2220288" cy="243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August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through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200" dirty="0" err="1">
                <a:ea typeface="HG Mincho Light J" charset="0"/>
                <a:cs typeface="MS PGothic" panose="020B0600070205080204" pitchFamily="34" charset="-128"/>
              </a:rPr>
              <a:t>September</a:t>
            </a:r>
            <a:r>
              <a:rPr lang="pl-PL" altLang="en-US" sz="1200" dirty="0">
                <a:ea typeface="HG Mincho Light J" charset="0"/>
                <a:cs typeface="MS PGothic" panose="020B0600070205080204" pitchFamily="34" charset="-128"/>
              </a:rPr>
              <a:t> 2019</a:t>
            </a:r>
            <a:endParaRPr lang="en-US" altLang="en-US" sz="1200" dirty="0">
              <a:ea typeface="HG Mincho Light J" charset="0"/>
              <a:cs typeface="MS PGothic" panose="020B0600070205080204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F47B2-1EA3-0E4F-A536-8411DCB956CF}"/>
              </a:ext>
            </a:extLst>
          </p:cNvPr>
          <p:cNvSpPr/>
          <p:nvPr/>
        </p:nvSpPr>
        <p:spPr>
          <a:xfrm rot="19251917">
            <a:off x="5054028" y="2064503"/>
            <a:ext cx="1812564" cy="90026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357F5-F8CC-CE40-9535-FB573F85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D945F4FE-A858-E149-8A71-1031EE1E1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7" t="4751" r="5937" b="3809"/>
          <a:stretch/>
        </p:blipFill>
        <p:spPr>
          <a:xfrm>
            <a:off x="3769434" y="1304447"/>
            <a:ext cx="4653132" cy="43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9427B1-A11D-CC46-B0DC-2AACE3FAA09D}"/>
              </a:ext>
            </a:extLst>
          </p:cNvPr>
          <p:cNvSpPr txBox="1"/>
          <p:nvPr/>
        </p:nvSpPr>
        <p:spPr>
          <a:xfrm>
            <a:off x="1264808" y="1921999"/>
            <a:ext cx="1705082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 = 6,024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Bias  =   -1.1 ms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</a:rPr>
              <a:t>RMSD = 5.9 ms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</a:p>
          <a:p>
            <a:r>
              <a:rPr lang="en-US" sz="1600" dirty="0"/>
              <a:t>r = 0.89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3D3D7-A808-F841-886B-2642480AA205}"/>
              </a:ext>
            </a:extLst>
          </p:cNvPr>
          <p:cNvSpPr txBox="1"/>
          <p:nvPr/>
        </p:nvSpPr>
        <p:spPr>
          <a:xfrm>
            <a:off x="2824999" y="5613618"/>
            <a:ext cx="6802824" cy="305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Aeolus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vs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rawinsonde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HLOS-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equivalent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wind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speed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color-coded</a:t>
            </a:r>
            <a:r>
              <a:rPr lang="pl-PL" altLang="en-US" sz="1687" dirty="0">
                <a:ea typeface="HG Mincho Light J" charset="0"/>
                <a:cs typeface="MS PGothic" panose="020B0600070205080204" pitchFamily="34" charset="-128"/>
              </a:rPr>
              <a:t> by </a:t>
            </a:r>
            <a:r>
              <a:rPr lang="pl-PL" altLang="en-US" sz="1687" dirty="0" err="1">
                <a:ea typeface="HG Mincho Light J" charset="0"/>
                <a:cs typeface="MS PGothic" panose="020B0600070205080204" pitchFamily="34" charset="-128"/>
              </a:rPr>
              <a:t>pressure</a:t>
            </a:r>
            <a:endParaRPr lang="en-US" altLang="en-US" sz="1687" dirty="0">
              <a:solidFill>
                <a:schemeClr val="accent1"/>
              </a:solidFill>
              <a:ea typeface="HG Mincho Light J" charset="0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5424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11251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62" dirty="0"/>
              <a:t>Comparisons to ERA5</a:t>
            </a:r>
            <a:br>
              <a:rPr lang="en-US" sz="5062" dirty="0"/>
            </a:br>
            <a:r>
              <a:rPr lang="en-US" sz="3100" dirty="0"/>
              <a:t>(update 11 May 2021)</a:t>
            </a:r>
            <a:endParaRPr lang="en-US" sz="5062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2175BD-9790-2742-92E4-6EC453D18D56}"/>
              </a:ext>
            </a:extLst>
          </p:cNvPr>
          <p:cNvSpPr txBox="1">
            <a:spLocks/>
          </p:cNvSpPr>
          <p:nvPr/>
        </p:nvSpPr>
        <p:spPr>
          <a:xfrm>
            <a:off x="2571274" y="1394884"/>
            <a:ext cx="7358063" cy="143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Aeolus Rayleigh and AIRS 3D winds compared to ERA5 for 10 days in summer of 2019</a:t>
            </a:r>
          </a:p>
          <a:p>
            <a:pPr marL="0" indent="0" algn="ctr">
              <a:buNone/>
            </a:pPr>
            <a:r>
              <a:rPr lang="en-US" dirty="0"/>
              <a:t>Results in ~36,000 AIRS/Aeolus co-locations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CEB0C-A0A6-BF49-BC8E-A4BA11334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3C53509C-DC41-8A44-AD50-19C55AA404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653352"/>
              </p:ext>
            </p:extLst>
          </p:nvPr>
        </p:nvGraphicFramePr>
        <p:xfrm>
          <a:off x="3458775" y="3097092"/>
          <a:ext cx="5274449" cy="1783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35">
                  <a:extLst>
                    <a:ext uri="{9D8B030D-6E8A-4147-A177-3AD203B41FA5}">
                      <a16:colId xmlns:a16="http://schemas.microsoft.com/office/drawing/2014/main" val="3744501212"/>
                    </a:ext>
                  </a:extLst>
                </a:gridCol>
                <a:gridCol w="1728135">
                  <a:extLst>
                    <a:ext uri="{9D8B030D-6E8A-4147-A177-3AD203B41FA5}">
                      <a16:colId xmlns:a16="http://schemas.microsoft.com/office/drawing/2014/main" val="2635715458"/>
                    </a:ext>
                  </a:extLst>
                </a:gridCol>
                <a:gridCol w="1818179">
                  <a:extLst>
                    <a:ext uri="{9D8B030D-6E8A-4147-A177-3AD203B41FA5}">
                      <a16:colId xmlns:a16="http://schemas.microsoft.com/office/drawing/2014/main" val="1271541706"/>
                    </a:ext>
                  </a:extLst>
                </a:gridCol>
              </a:tblGrid>
              <a:tr h="44598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AIRS vs ERA5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Aeolus vs ERA5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50061"/>
                  </a:ext>
                </a:extLst>
              </a:tr>
              <a:tr h="4459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+0.02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+0.17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162573"/>
                  </a:ext>
                </a:extLst>
              </a:tr>
              <a:tr h="4459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4.57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4.52 ms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82994"/>
                  </a:ext>
                </a:extLst>
              </a:tr>
              <a:tr h="4459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60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399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F0D5-4A69-264D-9276-12503BDD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69" y="0"/>
            <a:ext cx="7358063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62" dirty="0"/>
              <a:t>Comparisons to ERA5</a:t>
            </a:r>
            <a:br>
              <a:rPr lang="en-US" sz="5062" dirty="0"/>
            </a:br>
            <a:r>
              <a:rPr lang="en-US" sz="3100" dirty="0"/>
              <a:t>(update 11 May 2021)</a:t>
            </a:r>
            <a:endParaRPr lang="en-US" sz="5062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65445-ADFD-E142-8AE4-BE940584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48C9C6FA-191A-B84E-8ABE-44AF5329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589544"/>
            <a:ext cx="3166110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marL="0" indent="0" algn="ctr" eaLnBrk="1" hangingPunct="1"/>
            <a:r>
              <a:rPr lang="en-US" altLang="en-US" sz="2250" dirty="0">
                <a:solidFill>
                  <a:schemeClr val="tx1"/>
                </a:solidFill>
              </a:rPr>
              <a:t>AIRS and Aeolus have similar bias and RMSE throughout the entire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8EDC0-40F8-C840-94D2-D708124BC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43" r="6577"/>
          <a:stretch/>
        </p:blipFill>
        <p:spPr>
          <a:xfrm>
            <a:off x="3486151" y="982070"/>
            <a:ext cx="5853154" cy="5053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F32789-8A96-4A4C-9C88-BB76DB6EC348}"/>
              </a:ext>
            </a:extLst>
          </p:cNvPr>
          <p:cNvSpPr txBox="1"/>
          <p:nvPr/>
        </p:nvSpPr>
        <p:spPr>
          <a:xfrm>
            <a:off x="3586867" y="6035950"/>
            <a:ext cx="58531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Aeolus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400" dirty="0">
                <a:solidFill>
                  <a:srgbClr val="283030"/>
                </a:solidFill>
                <a:latin typeface="Arial"/>
              </a:rPr>
              <a:t>w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speed bias (dashed) and RMSD (solid) compared to ERA5</a:t>
            </a:r>
          </a:p>
        </p:txBody>
      </p:sp>
    </p:spTree>
    <p:extLst>
      <p:ext uri="{BB962C8B-B14F-4D97-AF65-F5344CB8AC3E}">
        <p14:creationId xmlns:p14="http://schemas.microsoft.com/office/powerpoint/2010/main" val="8114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173" y="1936766"/>
            <a:ext cx="4875609" cy="39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Vertical distribution of wind information in the troposphere and stratosphere. Considering two methods:</a:t>
            </a:r>
          </a:p>
          <a:p>
            <a:pPr marL="401822" indent="-401822" algn="l">
              <a:spcBef>
                <a:spcPts val="1266"/>
              </a:spcBef>
            </a:pPr>
            <a:r>
              <a:rPr lang="en-US" altLang="en-US" sz="2531" dirty="0"/>
              <a:t>Direct measurement using Lidar (Aeolus)</a:t>
            </a:r>
          </a:p>
          <a:p>
            <a:pPr marL="401822" indent="-401822" algn="l">
              <a:spcBef>
                <a:spcPts val="1266"/>
              </a:spcBef>
            </a:pPr>
            <a:r>
              <a:rPr lang="en-US" altLang="en-US" sz="2531" dirty="0"/>
              <a:t>Tracking moisture and ozone features on pressure surfaces (Aqua AIRS retrievals)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dirty="0"/>
              <a:t>What are 3D winds?</a:t>
            </a:r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450B0-89C4-8D48-B3D4-E444F2738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830" y="1339453"/>
            <a:ext cx="2932697" cy="5089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AC002-A208-E940-A08F-33F979ED0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6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4">
            <a:extLst>
              <a:ext uri="{FF2B5EF4-FFF2-40B4-BE49-F238E27FC236}">
                <a16:creationId xmlns:a16="http://schemas.microsoft.com/office/drawing/2014/main" id="{89F4C316-B88E-D34B-9E0A-BC9CD8FB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875234"/>
            <a:ext cx="8572500" cy="38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Validation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/>
              <a:t>They both provide a vertical distribution of winds in </a:t>
            </a:r>
            <a:r>
              <a:rPr lang="en-US" altLang="en-US" sz="2531" dirty="0">
                <a:solidFill>
                  <a:schemeClr val="accent1"/>
                </a:solidFill>
              </a:rPr>
              <a:t>clear sky and above cloud 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/>
              <a:t>Examine statistical differences between the winds: spatially and vertically</a:t>
            </a:r>
          </a:p>
          <a:p>
            <a:pPr marL="924190" lvl="1" indent="-401822" algn="l">
              <a:spcBef>
                <a:spcPts val="1266"/>
              </a:spcBef>
              <a:buFont typeface="Arial" panose="020B0604020202020204" pitchFamily="34" charset="0"/>
              <a:buChar char="•"/>
            </a:pPr>
            <a:r>
              <a:rPr lang="en-US" altLang="en-US" sz="2531" dirty="0"/>
              <a:t>Compare co-located  winds to independent data: Rawinsondes, model </a:t>
            </a:r>
            <a:r>
              <a:rPr lang="en-US" altLang="en-US" sz="2531" dirty="0" err="1"/>
              <a:t>reanalyses</a:t>
            </a:r>
            <a:endParaRPr lang="en-US" altLang="en-US" sz="2531" dirty="0"/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Are they complementary or redundant?</a:t>
            </a: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2CEBF2E-9FDF-FF48-B82F-3F4A0702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219" y="428625"/>
            <a:ext cx="760809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marL="3175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4937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735013" indent="-493713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179513" indent="-493713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1624013" indent="-493713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0812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5384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29956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452813" indent="-493713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>
              <a:spcBef>
                <a:spcPts val="141"/>
              </a:spcBef>
              <a:buClr>
                <a:srgbClr val="FFFFFF"/>
              </a:buClr>
              <a:buNone/>
            </a:pPr>
            <a:r>
              <a:rPr lang="en-US" altLang="en-US" sz="2812" dirty="0"/>
              <a:t>Why compare AIRS 3D winds to Aeolus winds?</a:t>
            </a:r>
            <a:endParaRPr lang="pl-PL" altLang="en-US" sz="2812" dirty="0"/>
          </a:p>
          <a:p>
            <a:pPr eaLnBrk="1" hangingPunct="1">
              <a:buClr>
                <a:srgbClr val="FFFFFF"/>
              </a:buClr>
              <a:buFont typeface="Gill Sans" panose="020B0502020104020203" pitchFamily="34" charset="-79"/>
              <a:buNone/>
            </a:pPr>
            <a:endParaRPr lang="en-US" altLang="en-US" sz="1406" u="sng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753F5-01C9-2643-90A4-A0EBBCE4C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CBD0B-54B4-E34C-BD30-927CC77F220C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7F94C-5372-FE45-B4AF-E6F9E992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/>
          <a:lstStyle/>
          <a:p>
            <a:pPr algn="ctr"/>
            <a:r>
              <a:rPr lang="en-US" sz="4640" dirty="0"/>
              <a:t>Aeolus vs AIRS</a:t>
            </a:r>
            <a:endParaRPr lang="en-US" sz="4640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76888" y="5636525"/>
            <a:ext cx="3742912" cy="535675"/>
          </a:xfrm>
        </p:spPr>
        <p:txBody>
          <a:bodyPr/>
          <a:lstStyle/>
          <a:p>
            <a:pPr marL="50798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Aeolus</a:t>
            </a:r>
            <a:endParaRPr lang="en-US" dirty="0">
              <a:solidFill>
                <a:schemeClr val="tx1"/>
              </a:solidFill>
            </a:endParaRPr>
          </a:p>
          <a:p>
            <a:pPr marL="50798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449705" y="5685430"/>
            <a:ext cx="3742912" cy="486770"/>
          </a:xfrm>
        </p:spPr>
        <p:txBody>
          <a:bodyPr/>
          <a:lstStyle/>
          <a:p>
            <a:pPr marL="50798" indent="0" algn="ctr">
              <a:buNone/>
            </a:pPr>
            <a:r>
              <a:rPr lang="en-US" sz="2600" b="1" dirty="0">
                <a:solidFill>
                  <a:schemeClr val="tx1"/>
                </a:solidFill>
              </a:rPr>
              <a:t>AIRS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81A9CF-0FEA-2A4C-8F00-0E6AB310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7" r="7275"/>
          <a:stretch/>
        </p:blipFill>
        <p:spPr>
          <a:xfrm>
            <a:off x="2648205" y="1224169"/>
            <a:ext cx="3126326" cy="4233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DEB1F-7BC1-A544-AEE5-882F5040E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24169"/>
            <a:ext cx="4134396" cy="2544961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AF929F5-6C1D-404A-952B-C7D1755CB093}"/>
              </a:ext>
            </a:extLst>
          </p:cNvPr>
          <p:cNvSpPr txBox="1">
            <a:spLocks/>
          </p:cNvSpPr>
          <p:nvPr/>
        </p:nvSpPr>
        <p:spPr>
          <a:xfrm>
            <a:off x="6148444" y="3714859"/>
            <a:ext cx="3877108" cy="186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Atmospheric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Infrared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Sounder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(AIRS)</a:t>
            </a:r>
          </a:p>
          <a:p>
            <a:pPr marL="50798" indent="0" algn="ctr">
              <a:buNone/>
            </a:pP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Hyperspectral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Infrared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instrument</a:t>
            </a:r>
          </a:p>
          <a:p>
            <a:pPr marL="50798" indent="0" algn="ctr">
              <a:buNone/>
            </a:pP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2378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Channels</a:t>
            </a: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Results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in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vertical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profiles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of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temperature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humidity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ozone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in the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troposphere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and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stratosphere</a:t>
            </a: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pl-PL" sz="1800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7D118-84C4-AF44-89CA-6C5865BCB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4">
            <a:extLst>
              <a:ext uri="{FF2B5EF4-FFF2-40B4-BE49-F238E27FC236}">
                <a16:creationId xmlns:a16="http://schemas.microsoft.com/office/drawing/2014/main" id="{17491B9E-FFA3-9847-8941-BD7608A5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64" y="1178719"/>
            <a:ext cx="11005849" cy="27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  <a:sym typeface="Gill Sans" panose="020B0502020104020203" pitchFamily="34" charset="-79"/>
              </a:defRPr>
            </a:lvl9pPr>
          </a:lstStyle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Aeolus:</a:t>
            </a:r>
            <a:r>
              <a:rPr lang="en-US" altLang="en-US" sz="2531" dirty="0">
                <a:solidFill>
                  <a:srgbClr val="FFFFFF"/>
                </a:solidFill>
              </a:rPr>
              <a:t> </a:t>
            </a:r>
            <a:r>
              <a:rPr lang="en-US" altLang="en-US" sz="2531" dirty="0"/>
              <a:t>Doppler wind lidar (DWL) instrument. Single line-of-sight instrument, which results in the Horizontal Line of Sight (HLOS) component of the wind. </a:t>
            </a:r>
          </a:p>
          <a:p>
            <a:pPr>
              <a:spcBef>
                <a:spcPts val="1266"/>
              </a:spcBef>
              <a:buNone/>
            </a:pPr>
            <a:r>
              <a:rPr lang="en-US" altLang="en-US" sz="2300" dirty="0"/>
              <a:t>Mie:</a:t>
            </a:r>
            <a:r>
              <a:rPr lang="en-US" altLang="en-US" sz="2300" dirty="0">
                <a:solidFill>
                  <a:srgbClr val="FFFFFF"/>
                </a:solidFill>
              </a:rPr>
              <a:t> </a:t>
            </a:r>
            <a:r>
              <a:rPr lang="en-US" altLang="en-US" sz="2300" dirty="0"/>
              <a:t>Particle (aerosols and clouds)      		</a:t>
            </a:r>
            <a:r>
              <a:rPr lang="en-US" altLang="en-US" sz="2300" dirty="0">
                <a:solidFill>
                  <a:schemeClr val="accent1"/>
                </a:solidFill>
              </a:rPr>
              <a:t>Rayleigh: Molecular (cloud free)</a:t>
            </a:r>
            <a:endParaRPr lang="en-US" altLang="en-US" sz="2300" dirty="0"/>
          </a:p>
          <a:p>
            <a:pPr algn="l">
              <a:spcBef>
                <a:spcPts val="1266"/>
              </a:spcBef>
              <a:buNone/>
            </a:pPr>
            <a:r>
              <a:rPr lang="en-US" altLang="en-US" sz="2531" dirty="0">
                <a:solidFill>
                  <a:schemeClr val="accent2"/>
                </a:solidFill>
              </a:rPr>
              <a:t>AIRS 3D winds:</a:t>
            </a:r>
            <a:r>
              <a:rPr lang="en-US" altLang="en-US" sz="2531" dirty="0"/>
              <a:t>  Winds derived from tracking moisture features (troposphere) and ozone gradients (stratosphere) on pressure surfaces from AIRS retrieved vertical profiles of temperature, humidity, and ozone in clear-sky and above cloud.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D0F84-1E8D-094C-8E90-A08B87DB6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DC379-D4D6-4745-B03E-E66FD39203D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4D8823-2D4D-2040-81B1-1066F130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/>
          <a:lstStyle/>
          <a:p>
            <a:pPr algn="ctr"/>
            <a:r>
              <a:rPr lang="en-US" sz="4640" dirty="0"/>
              <a:t>Aeolus vs AIRS</a:t>
            </a:r>
            <a:endParaRPr lang="en-US" sz="4640" dirty="0">
              <a:solidFill>
                <a:srgbClr val="FFFF00"/>
              </a:solidFill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C2D53E2-E435-924D-86AD-D574C65E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41" y="4055402"/>
            <a:ext cx="6847387" cy="2448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8609F-7B8D-0D40-8A76-696F6D488345}"/>
              </a:ext>
            </a:extLst>
          </p:cNvPr>
          <p:cNvSpPr txBox="1"/>
          <p:nvPr/>
        </p:nvSpPr>
        <p:spPr>
          <a:xfrm>
            <a:off x="685799" y="4326790"/>
            <a:ext cx="4219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temperature and dewpoint profiles for clear sky (</a:t>
            </a:r>
            <a:r>
              <a:rPr lang="en-US" b="1" dirty="0"/>
              <a:t>a</a:t>
            </a:r>
            <a:r>
              <a:rPr lang="en-US" dirty="0"/>
              <a:t>), above low cloud (</a:t>
            </a:r>
            <a:r>
              <a:rPr lang="en-US" b="1" dirty="0"/>
              <a:t>b</a:t>
            </a:r>
            <a:r>
              <a:rPr lang="en-US" dirty="0"/>
              <a:t>), above high cloud (</a:t>
            </a:r>
            <a:r>
              <a:rPr lang="en-US" b="1" dirty="0"/>
              <a:t>c</a:t>
            </a:r>
            <a:r>
              <a:rPr lang="en-US" dirty="0"/>
              <a:t>) as compared to the model background. Retrievals (black) and NCEP/GFS (magenta).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861DB87-D82F-4A41-8B53-C9412C03320E}"/>
              </a:ext>
            </a:extLst>
          </p:cNvPr>
          <p:cNvSpPr/>
          <p:nvPr/>
        </p:nvSpPr>
        <p:spPr>
          <a:xfrm>
            <a:off x="506776" y="4039147"/>
            <a:ext cx="11480437" cy="246464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81CEFE-EFE8-3642-8C66-1406A416B7D9}"/>
              </a:ext>
            </a:extLst>
          </p:cNvPr>
          <p:cNvSpPr/>
          <p:nvPr/>
        </p:nvSpPr>
        <p:spPr>
          <a:xfrm>
            <a:off x="1414463" y="2114549"/>
            <a:ext cx="9629775" cy="48577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AD9142-1820-1746-BE5C-C5DB30CE6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40" dirty="0"/>
              <a:t>Hyperspectral IR Retrievals</a:t>
            </a:r>
            <a:br>
              <a:rPr lang="en-US" sz="4640" dirty="0"/>
            </a:br>
            <a:r>
              <a:rPr lang="en-US" sz="2700" dirty="0">
                <a:solidFill>
                  <a:schemeClr val="accent2"/>
                </a:solidFill>
              </a:rPr>
              <a:t>Temperature and humidity Information Content</a:t>
            </a:r>
            <a:endParaRPr lang="en-US" sz="4640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C5D16-8132-C340-80AE-7E728E73B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" y="2197054"/>
            <a:ext cx="3570040" cy="24638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73F5377-ED21-0148-87DD-56FB54F8CB25}"/>
              </a:ext>
            </a:extLst>
          </p:cNvPr>
          <p:cNvSpPr txBox="1">
            <a:spLocks/>
          </p:cNvSpPr>
          <p:nvPr/>
        </p:nvSpPr>
        <p:spPr>
          <a:xfrm>
            <a:off x="185625" y="1342675"/>
            <a:ext cx="3349400" cy="8371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600" dirty="0">
                <a:latin typeface="+mn-lt"/>
              </a:rPr>
              <a:t>Six Model Atmospheres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Temperature and Water Vapor Profiles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5098D5-61DD-4144-B91D-68FE560C5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2"/>
          <a:stretch/>
        </p:blipFill>
        <p:spPr>
          <a:xfrm>
            <a:off x="3700462" y="1164408"/>
            <a:ext cx="4164210" cy="3357831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96BFB4-0B76-B54D-9B72-C0F8750FA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r="7817"/>
          <a:stretch/>
        </p:blipFill>
        <p:spPr>
          <a:xfrm>
            <a:off x="7864672" y="1164408"/>
            <a:ext cx="4086674" cy="34017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2D3A30-49C1-FD4D-B35B-984755527116}"/>
              </a:ext>
            </a:extLst>
          </p:cNvPr>
          <p:cNvSpPr txBox="1">
            <a:spLocks/>
          </p:cNvSpPr>
          <p:nvPr/>
        </p:nvSpPr>
        <p:spPr>
          <a:xfrm>
            <a:off x="4074638" y="4562315"/>
            <a:ext cx="3756805" cy="1135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600" dirty="0">
                <a:latin typeface="+mn-lt"/>
              </a:rPr>
              <a:t>Information Content (IC)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Information gained from a measurement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Expressed in ‘bits’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Temperature: ~40 bits  Humidity: ~30 bits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043E4C-E961-4247-98A0-96547EA1EF7A}"/>
              </a:ext>
            </a:extLst>
          </p:cNvPr>
          <p:cNvSpPr txBox="1">
            <a:spLocks/>
          </p:cNvSpPr>
          <p:nvPr/>
        </p:nvSpPr>
        <p:spPr>
          <a:xfrm>
            <a:off x="8288337" y="4562315"/>
            <a:ext cx="3718037" cy="1135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1600" dirty="0">
                <a:latin typeface="+mn-lt"/>
              </a:rPr>
              <a:t>Degrees of Freedom (DOF)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Independent pieces of information</a:t>
            </a:r>
            <a:br>
              <a:rPr lang="en-US" sz="1600" dirty="0">
                <a:solidFill>
                  <a:schemeClr val="accent1"/>
                </a:solidFill>
                <a:latin typeface="+mn-lt"/>
              </a:rPr>
            </a:br>
            <a:r>
              <a:rPr lang="en-US" sz="1600" dirty="0">
                <a:solidFill>
                  <a:schemeClr val="accent1"/>
                </a:solidFill>
                <a:latin typeface="+mn-lt"/>
              </a:rPr>
              <a:t> (shown in pressure layers)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+mn-lt"/>
              </a:rPr>
              <a:t>Temperature: &gt;2/layer.  Humidity: &gt;2/layer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CEAC2-CA56-D343-B3C1-172C722B3C62}"/>
              </a:ext>
            </a:extLst>
          </p:cNvPr>
          <p:cNvSpPr txBox="1"/>
          <p:nvPr/>
        </p:nvSpPr>
        <p:spPr>
          <a:xfrm>
            <a:off x="8288336" y="5942172"/>
            <a:ext cx="3718037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Agrees with T and q retrieval vertical resolution of 1 to 1.5 km (70-100 </a:t>
            </a:r>
            <a:r>
              <a:rPr lang="en-US" dirty="0" err="1">
                <a:solidFill>
                  <a:schemeClr val="accent2"/>
                </a:solidFill>
              </a:rPr>
              <a:t>hPa</a:t>
            </a:r>
            <a:r>
              <a:rPr lang="en-US">
                <a:solidFill>
                  <a:schemeClr val="accent2"/>
                </a:solidFill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7D415-82E3-C042-8EB1-3FA5D3182A6D}"/>
              </a:ext>
            </a:extLst>
          </p:cNvPr>
          <p:cNvSpPr txBox="1"/>
          <p:nvPr/>
        </p:nvSpPr>
        <p:spPr>
          <a:xfrm>
            <a:off x="3897242" y="5942171"/>
            <a:ext cx="4111596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Can be compared to other retrievals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ATMS: T and q 6-9 bits (all-sky conditions)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AD7C91-952F-F94A-B102-0866B146EF06}"/>
              </a:ext>
            </a:extLst>
          </p:cNvPr>
          <p:cNvSpPr txBox="1">
            <a:spLocks/>
          </p:cNvSpPr>
          <p:nvPr/>
        </p:nvSpPr>
        <p:spPr>
          <a:xfrm>
            <a:off x="158024" y="4860656"/>
            <a:ext cx="3349400" cy="17278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Tropical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Mid-</a:t>
            </a:r>
            <a:r>
              <a:rPr lang="en-US" sz="1600" dirty="0" err="1">
                <a:latin typeface="+mn-lt"/>
              </a:rPr>
              <a:t>lat</a:t>
            </a:r>
            <a:r>
              <a:rPr lang="en-US" sz="1600" dirty="0">
                <a:latin typeface="+mn-lt"/>
              </a:rPr>
              <a:t> summer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Mid-</a:t>
            </a:r>
            <a:r>
              <a:rPr lang="en-US" sz="1600" dirty="0" err="1">
                <a:latin typeface="+mn-lt"/>
              </a:rPr>
              <a:t>lat</a:t>
            </a:r>
            <a:r>
              <a:rPr lang="en-US" sz="1600" dirty="0">
                <a:latin typeface="+mn-lt"/>
              </a:rPr>
              <a:t> winter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Subarctic summer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Subarctic winter</a:t>
            </a:r>
          </a:p>
          <a:p>
            <a:pPr marL="342900" indent="-342900">
              <a:buClrTx/>
              <a:buSzPct val="100000"/>
              <a:buAutoNum type="arabicPeriod"/>
            </a:pPr>
            <a:r>
              <a:rPr lang="en-US" sz="1600" dirty="0">
                <a:latin typeface="+mn-lt"/>
              </a:rPr>
              <a:t>Standard Atmosphere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816B5-65F2-F748-8F65-F9BE75D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960" y="30957"/>
            <a:ext cx="8200657" cy="1014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40" dirty="0"/>
              <a:t>AIRS</a:t>
            </a:r>
            <a:br>
              <a:rPr lang="en-US" sz="4640" dirty="0"/>
            </a:br>
            <a:r>
              <a:rPr lang="en-US" sz="2250" dirty="0">
                <a:solidFill>
                  <a:schemeClr val="accent2"/>
                </a:solidFill>
              </a:rPr>
              <a:t>Atmospheric Motion Vectors (AMVs)</a:t>
            </a:r>
            <a:endParaRPr lang="en-US" sz="4640" dirty="0">
              <a:solidFill>
                <a:schemeClr val="accent2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FB22339-C85D-7E4C-A4DA-2F8290920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60" y="1263047"/>
            <a:ext cx="4011304" cy="401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25447-574C-5447-8CF4-C6D990106615}"/>
              </a:ext>
            </a:extLst>
          </p:cNvPr>
          <p:cNvSpPr txBox="1">
            <a:spLocks/>
          </p:cNvSpPr>
          <p:nvPr/>
        </p:nvSpPr>
        <p:spPr>
          <a:xfrm>
            <a:off x="1863328" y="5313353"/>
            <a:ext cx="3877108" cy="39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20 </a:t>
            </a:r>
            <a:r>
              <a:rPr lang="pl-PL" sz="1800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July</a:t>
            </a:r>
            <a:r>
              <a:rPr lang="pl-PL" sz="1800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2012: 0325, 0505, 0643 UTC</a:t>
            </a:r>
            <a:endParaRPr lang="en-US" sz="18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E02D35-1A6E-E949-AAF9-68B04315350A}"/>
              </a:ext>
            </a:extLst>
          </p:cNvPr>
          <p:cNvSpPr txBox="1">
            <a:spLocks/>
          </p:cNvSpPr>
          <p:nvPr/>
        </p:nvSpPr>
        <p:spPr>
          <a:xfrm>
            <a:off x="1935115" y="5750714"/>
            <a:ext cx="4068150" cy="78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798" indent="0" algn="ctr">
              <a:buNone/>
            </a:pP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Wind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vectors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on 400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hPa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pressure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surface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centered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on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North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Pole</a:t>
            </a:r>
          </a:p>
          <a:p>
            <a:pPr marL="50798" indent="0" algn="ctr">
              <a:buNone/>
            </a:pP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Blue: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All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winds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 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Yellow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: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Quality</a:t>
            </a:r>
            <a:r>
              <a:rPr lang="pl-PL" sz="1687" dirty="0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 </a:t>
            </a:r>
            <a:r>
              <a:rPr lang="pl-PL" sz="1687" dirty="0" err="1">
                <a:solidFill>
                  <a:schemeClr val="tx1"/>
                </a:solidFill>
                <a:ea typeface="HG Mincho Light J" charset="0"/>
                <a:cs typeface="ＭＳ Ｐゴシック" charset="0"/>
                <a:sym typeface="Gill Sans" charset="0"/>
              </a:rPr>
              <a:t>controlled</a:t>
            </a:r>
            <a:endParaRPr lang="pl-PL" sz="1687" dirty="0">
              <a:solidFill>
                <a:schemeClr val="tx1"/>
              </a:solidFill>
              <a:ea typeface="HG Mincho Light J" charset="0"/>
              <a:cs typeface="ＭＳ Ｐゴシック" charset="0"/>
              <a:sym typeface="Gill Sans" charset="0"/>
            </a:endParaRPr>
          </a:p>
          <a:p>
            <a:pPr marL="50798" indent="0" algn="ctr">
              <a:buNone/>
            </a:pPr>
            <a:endParaRPr lang="en-US" sz="1687" dirty="0">
              <a:solidFill>
                <a:schemeClr val="tx1"/>
              </a:solidFill>
            </a:endParaRPr>
          </a:p>
        </p:txBody>
      </p:sp>
      <p:pic>
        <p:nvPicPr>
          <p:cNvPr id="11" name="Picture 9" descr="airscomp2012202.gif">
            <a:extLst>
              <a:ext uri="{FF2B5EF4-FFF2-40B4-BE49-F238E27FC236}">
                <a16:creationId xmlns:a16="http://schemas.microsoft.com/office/drawing/2014/main" id="{DC238E17-8081-9442-88C0-9BCBAE0F2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89" y="1202413"/>
            <a:ext cx="407193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1EBB28A4-E4BE-C547-A2E4-F47B05031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719" y="5420881"/>
            <a:ext cx="3696891" cy="123229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pl-PL" sz="1969" dirty="0">
                <a:ea typeface="HG Mincho Light J" charset="0"/>
                <a:cs typeface="ＭＳ Ｐゴシック" charset="0"/>
                <a:sym typeface="Gill Sans" charset="0"/>
              </a:rPr>
              <a:t>AIRS 20 July 2012 0505 UTC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Ozone: 103 to 201 </a:t>
            </a:r>
            <a:r>
              <a:rPr lang="pl-PL" sz="1969" dirty="0" err="1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hPa</a:t>
            </a:r>
            <a: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 </a:t>
            </a:r>
            <a:b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</a:br>
            <a:r>
              <a:rPr lang="pl-PL" sz="1969" dirty="0" err="1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Moisture</a:t>
            </a:r>
            <a:r>
              <a:rPr lang="pl-PL" sz="1969" dirty="0"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: 359 to 616 hPa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sz="1969" dirty="0">
              <a:ea typeface="HG Mincho Light J" charset="0"/>
              <a:cs typeface="ＭＳ Ｐゴシック" charset="0"/>
              <a:sym typeface="Gill Sans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377E34-FAEC-CB47-A6EC-B4086656F12E}"/>
              </a:ext>
            </a:extLst>
          </p:cNvPr>
          <p:cNvSpPr/>
          <p:nvPr/>
        </p:nvSpPr>
        <p:spPr>
          <a:xfrm>
            <a:off x="6372875" y="6351966"/>
            <a:ext cx="446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66"/>
              </a:spcBef>
              <a:buNone/>
            </a:pP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www.mdpi.com</a:t>
            </a:r>
            <a:r>
              <a:rPr lang="en-US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/2072-4292/11/22/2597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AD75F8-08C6-2A4A-BF35-A90C39B0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7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533" y="210344"/>
            <a:ext cx="7400512" cy="792162"/>
          </a:xfrm>
        </p:spPr>
        <p:txBody>
          <a:bodyPr/>
          <a:lstStyle/>
          <a:p>
            <a:pPr algn="ctr"/>
            <a:r>
              <a:rPr lang="en-US" sz="4640" dirty="0"/>
              <a:t>Comparison of 3D winds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76888" y="1219200"/>
            <a:ext cx="3742912" cy="3549253"/>
          </a:xfrm>
        </p:spPr>
        <p:txBody>
          <a:bodyPr/>
          <a:lstStyle/>
          <a:p>
            <a:pPr marL="50798" indent="0">
              <a:buNone/>
            </a:pPr>
            <a:r>
              <a:rPr lang="en-US" sz="2600" b="1" dirty="0">
                <a:solidFill>
                  <a:schemeClr val="tx1"/>
                </a:solidFill>
              </a:rPr>
              <a:t>Aeolus winds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Wind component perpendicular to the satellite path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Better vertical resolution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Near-instantaneous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477000" y="1219200"/>
            <a:ext cx="3742912" cy="4953000"/>
          </a:xfrm>
        </p:spPr>
        <p:txBody>
          <a:bodyPr/>
          <a:lstStyle/>
          <a:p>
            <a:pPr marL="50798" indent="0">
              <a:buNone/>
            </a:pPr>
            <a:r>
              <a:rPr lang="en-US" sz="2600" b="1" dirty="0">
                <a:solidFill>
                  <a:schemeClr val="tx1"/>
                </a:solidFill>
              </a:rPr>
              <a:t>AIRS 3D winds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Total wind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Better spatial coverage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Average motion over 200 minutes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334B29-D7B1-AC46-9F54-725F0BC8C229}"/>
              </a:ext>
            </a:extLst>
          </p:cNvPr>
          <p:cNvSpPr txBox="1">
            <a:spLocks/>
          </p:cNvSpPr>
          <p:nvPr/>
        </p:nvSpPr>
        <p:spPr bwMode="auto">
          <a:xfrm>
            <a:off x="1863328" y="4888706"/>
            <a:ext cx="8518922" cy="15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650230" lvl="0" indent="-577982" algn="l" rtl="0" eaLnBrk="0" fontAlgn="base" hangingPunct="0">
              <a:lnSpc>
                <a:spcPct val="100000"/>
              </a:lnSpc>
              <a:spcBef>
                <a:spcPts val="796"/>
              </a:spcBef>
              <a:spcAft>
                <a:spcPts val="0"/>
              </a:spcAft>
              <a:buClr>
                <a:srgbClr val="07336F"/>
              </a:buClr>
              <a:buSzPts val="2800"/>
              <a:buChar char="•"/>
              <a:defRPr sz="3982" b="0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1pPr>
            <a:lvl2pPr marL="1300460" lvl="1" indent="-541858" algn="l" rtl="0" eaLnBrk="0" fontAlgn="base" hangingPunct="0">
              <a:lnSpc>
                <a:spcPct val="100000"/>
              </a:lnSpc>
              <a:spcBef>
                <a:spcPts val="683"/>
              </a:spcBef>
              <a:spcAft>
                <a:spcPts val="0"/>
              </a:spcAft>
              <a:buClr>
                <a:srgbClr val="07336F"/>
              </a:buClr>
              <a:buSzPts val="2400"/>
              <a:buChar char="•"/>
              <a:defRPr sz="3413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2pPr>
            <a:lvl3pPr marL="1950690" lvl="2" indent="-505734" algn="l" rtl="0" eaLnBrk="0" fontAlgn="base" hangingPunct="0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>
                <a:srgbClr val="07336F"/>
              </a:buClr>
              <a:buSzPts val="2000"/>
              <a:buChar char="•"/>
              <a:defRPr sz="2844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3pPr>
            <a:lvl4pPr marL="2600919" lvl="3" indent="-487672" algn="l" rtl="0" eaLnBrk="0" fontAlgn="base" hangingPunct="0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2560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4pPr>
            <a:lvl5pPr marL="3251149" lvl="4" indent="-469610" algn="l" rtl="0" eaLnBrk="0" fontAlgn="base" hangingPunct="0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rgbClr val="07336F"/>
              </a:buClr>
              <a:buSzPts val="1600"/>
              <a:buChar char="•"/>
              <a:defRPr sz="2276">
                <a:solidFill>
                  <a:srgbClr val="07336F"/>
                </a:solidFill>
                <a:latin typeface="+mn-lt"/>
                <a:ea typeface="ＭＳ Ｐゴシック" panose="020B0600070205080204" pitchFamily="34" charset="-128"/>
                <a:cs typeface="MS PGothic" charset="0"/>
                <a:sym typeface="Gill Sans" panose="020B0502020104020203" pitchFamily="34" charset="-79"/>
              </a:defRPr>
            </a:lvl5pPr>
            <a:lvl6pPr marL="3901379" lvl="5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6pPr>
            <a:lvl7pPr marL="4551609" lvl="6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7pPr>
            <a:lvl8pPr marL="5201839" lvl="7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8pPr>
            <a:lvl9pPr marL="5852069" lvl="8" indent="-487672" algn="l" rtl="0" fontAlgn="base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>
                <a:solidFill>
                  <a:schemeClr val="tx1"/>
                </a:solidFill>
                <a:latin typeface="+mn-lt"/>
                <a:sym typeface="Gill Sans" charset="0"/>
              </a:defRPr>
            </a:lvl9pPr>
          </a:lstStyle>
          <a:p>
            <a:pPr marL="50798" indent="0" algn="ctr">
              <a:buNone/>
            </a:pPr>
            <a:r>
              <a:rPr lang="en-US" sz="1969" u="sng" kern="0" dirty="0">
                <a:solidFill>
                  <a:schemeClr val="tx1"/>
                </a:solidFill>
              </a:rPr>
              <a:t>To account for differences</a:t>
            </a:r>
          </a:p>
          <a:p>
            <a:pPr marL="50798" indent="0" algn="ctr">
              <a:buNone/>
            </a:pPr>
            <a:r>
              <a:rPr lang="en-US" sz="1969" dirty="0">
                <a:solidFill>
                  <a:schemeClr val="accent2"/>
                </a:solidFill>
              </a:rPr>
              <a:t>Total wind from AIRS AMVs was adjusted to equivalent HLOS wind </a:t>
            </a:r>
            <a:br>
              <a:rPr lang="en-US" sz="1969" dirty="0">
                <a:solidFill>
                  <a:schemeClr val="accent2"/>
                </a:solidFill>
              </a:rPr>
            </a:br>
            <a:r>
              <a:rPr lang="en-US" sz="1969" dirty="0">
                <a:solidFill>
                  <a:schemeClr val="accent2"/>
                </a:solidFill>
              </a:rPr>
              <a:t>(used viewing angle from co-located Aeolus winds)</a:t>
            </a:r>
          </a:p>
          <a:p>
            <a:pPr marL="50798" indent="0" algn="ctr">
              <a:buNone/>
            </a:pPr>
            <a:r>
              <a:rPr lang="en-US" sz="1969" kern="0" dirty="0">
                <a:solidFill>
                  <a:schemeClr val="accent2"/>
                </a:solidFill>
              </a:rPr>
              <a:t>For each AIRS AMV, co-located Aeolus winds were super-</a:t>
            </a:r>
            <a:r>
              <a:rPr lang="en-US" sz="1969" kern="0" dirty="0" err="1">
                <a:solidFill>
                  <a:schemeClr val="accent2"/>
                </a:solidFill>
              </a:rPr>
              <a:t>obbed</a:t>
            </a:r>
            <a:r>
              <a:rPr lang="en-US" sz="1969" kern="0" dirty="0">
                <a:solidFill>
                  <a:schemeClr val="accent2"/>
                </a:solidFill>
              </a:rPr>
              <a:t> in space and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88A67-09BE-BE40-AC04-32DB03749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15" y="72433"/>
            <a:ext cx="898071" cy="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59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66932</TotalTime>
  <Words>1362</Words>
  <Application>Microsoft Office PowerPoint</Application>
  <PresentationFormat>Widescreen</PresentationFormat>
  <Paragraphs>206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MS PGothic</vt:lpstr>
      <vt:lpstr>MS PGothic</vt:lpstr>
      <vt:lpstr>Arial</vt:lpstr>
      <vt:lpstr>Calibri</vt:lpstr>
      <vt:lpstr>Calibri Light</vt:lpstr>
      <vt:lpstr>Gill Sans</vt:lpstr>
      <vt:lpstr>HG Mincho Light J</vt:lpstr>
      <vt:lpstr>Times New Roman</vt:lpstr>
      <vt:lpstr>Office Theme</vt:lpstr>
      <vt:lpstr>Comparison of Aeolus winds to AIRS 3D winds David Santek, Brett Hoover, Elisabeth Weisz, Chia Moeller, Hong Zhang  Cooperative Institute for Meteorological Satellite Studies (CIMSS)</vt:lpstr>
      <vt:lpstr>PowerPoint Presentation</vt:lpstr>
      <vt:lpstr>PowerPoint Presentation</vt:lpstr>
      <vt:lpstr>PowerPoint Presentation</vt:lpstr>
      <vt:lpstr>Aeolus vs AIRS</vt:lpstr>
      <vt:lpstr>Aeolus vs AIRS</vt:lpstr>
      <vt:lpstr>Hyperspectral IR Retrievals Temperature and humidity Information Content</vt:lpstr>
      <vt:lpstr>AIRS Atmospheric Motion Vectors (AMVs)</vt:lpstr>
      <vt:lpstr>Comparison of 3D winds</vt:lpstr>
      <vt:lpstr>Comparisons</vt:lpstr>
      <vt:lpstr>Aeolus Rayleigh vs AIRS  HLOS wind speed</vt:lpstr>
      <vt:lpstr>Aeolus Rayleigh vs AIRS HLOS wind speed (only high-quality AIRS AMVs: QI &gt; 0.65)</vt:lpstr>
      <vt:lpstr>AIRS 3D winds vs rawindsondes</vt:lpstr>
      <vt:lpstr>Aeolus Rayleigh vs rawinsondes</vt:lpstr>
      <vt:lpstr>Comparisons to ERA5</vt:lpstr>
      <vt:lpstr>Comparisons to ERA5</vt:lpstr>
      <vt:lpstr>PowerPoint Presentation</vt:lpstr>
      <vt:lpstr>PowerPoint Presentation</vt:lpstr>
      <vt:lpstr>Aeolus vs AIRS winds</vt:lpstr>
      <vt:lpstr>Aeolus Rayleigh vs AIRS  HLOS wind speed (update 11 May 2021)</vt:lpstr>
      <vt:lpstr>Aeolus Rayleigh vs AIRS HLOS wind speed (only high-quality AIRS AMVs: QI &gt; 0.65) (update 11 May 2021)</vt:lpstr>
      <vt:lpstr>AIRS 3D winds vs rawindsondes (unchanged slide 13)</vt:lpstr>
      <vt:lpstr>Aeolus Rayleigh vs rawinsondes (update 11 May 2021)</vt:lpstr>
      <vt:lpstr>Comparisons to ERA5 (update 11 May 2021)</vt:lpstr>
      <vt:lpstr>Comparisons to ERA5 (update 11 May 2021)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Mike Hardesty</dc:creator>
  <cp:keywords/>
  <dc:description/>
  <cp:lastModifiedBy>Stacy Bunin</cp:lastModifiedBy>
  <cp:revision>106</cp:revision>
  <dcterms:created xsi:type="dcterms:W3CDTF">2019-11-21T21:39:51Z</dcterms:created>
  <dcterms:modified xsi:type="dcterms:W3CDTF">2021-05-11T17:29:46Z</dcterms:modified>
  <cp:category/>
</cp:coreProperties>
</file>