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jpeg"/>
  <Override PartName="/ppt/media/image24.jpg" ContentType="image/jpeg"/>
  <Override PartName="/ppt/media/image3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0" r:id="rId2"/>
    <p:sldMasterId id="2147483663" r:id="rId3"/>
    <p:sldMasterId id="2147483751" r:id="rId4"/>
    <p:sldMasterId id="2147483763" r:id="rId5"/>
    <p:sldMasterId id="2147483779" r:id="rId6"/>
    <p:sldMasterId id="2147483795" r:id="rId7"/>
  </p:sldMasterIdLst>
  <p:notesMasterIdLst>
    <p:notesMasterId r:id="rId25"/>
  </p:notesMasterIdLst>
  <p:handoutMasterIdLst>
    <p:handoutMasterId r:id="rId26"/>
  </p:handoutMasterIdLst>
  <p:sldIdLst>
    <p:sldId id="261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552" r:id="rId21"/>
    <p:sldId id="553" r:id="rId22"/>
    <p:sldId id="556" r:id="rId23"/>
    <p:sldId id="569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qui.Fenner" initials="JF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944"/>
    <a:srgbClr val="178D33"/>
    <a:srgbClr val="000000"/>
    <a:srgbClr val="FF6600"/>
    <a:srgbClr val="12C4EE"/>
    <a:srgbClr val="FFCC00"/>
    <a:srgbClr val="0099D8"/>
    <a:srgbClr val="F82502"/>
    <a:srgbClr val="08347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66" autoAdjust="0"/>
  </p:normalViewPr>
  <p:slideViewPr>
    <p:cSldViewPr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644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3BA5-C073-4D7E-8DA9-4460F837BCB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E8567-529E-4E93-9055-162CDE84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68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30988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fld id="{D1FFB363-EF0B-4660-A569-502528F56899}" type="datetimeFigureOut">
              <a:rPr lang="en-US" smtClean="0"/>
              <a:pPr/>
              <a:t>8/31/2020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2725" y="387350"/>
            <a:ext cx="7435850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725670"/>
            <a:ext cx="5608320" cy="387350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fld id="{0D624F33-020E-4850-B51E-33AEA03549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85750" indent="-2857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rgbClr val="000000"/>
        </a:solidFill>
        <a:latin typeface="Arial Narrow" panose="020B0606020202030204" pitchFamily="34" charset="0"/>
        <a:ea typeface="+mn-ea"/>
        <a:cs typeface="+mn-cs"/>
      </a:defRPr>
    </a:lvl1pPr>
    <a:lvl2pPr marL="742950" indent="-2857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rgbClr val="000000"/>
        </a:solidFill>
        <a:latin typeface="Arial Narrow" panose="020B0606020202030204" pitchFamily="34" charset="0"/>
        <a:ea typeface="+mn-ea"/>
        <a:cs typeface="+mn-cs"/>
      </a:defRPr>
    </a:lvl2pPr>
    <a:lvl3pPr marL="1200150" indent="-2857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rgbClr val="000000"/>
        </a:solidFill>
        <a:latin typeface="Arial Narrow" panose="020B0606020202030204" pitchFamily="34" charset="0"/>
        <a:ea typeface="+mn-ea"/>
        <a:cs typeface="+mn-cs"/>
      </a:defRPr>
    </a:lvl3pPr>
    <a:lvl4pPr marL="1657350" indent="-2857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rgbClr val="000000"/>
        </a:solidFill>
        <a:latin typeface="Arial Narrow" panose="020B0606020202030204" pitchFamily="34" charset="0"/>
        <a:ea typeface="+mn-ea"/>
        <a:cs typeface="+mn-cs"/>
      </a:defRPr>
    </a:lvl4pPr>
    <a:lvl5pPr marL="2114550" indent="-285750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rgbClr val="000000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2725" y="387350"/>
            <a:ext cx="7435850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24F33-020E-4850-B51E-33AEA03549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5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24F33-020E-4850-B51E-33AEA035492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0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about:blank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about:blank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1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1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1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47747" y="1"/>
            <a:ext cx="11644253" cy="4267199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747" y="4267200"/>
            <a:ext cx="11641127" cy="259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762314"/>
            <a:ext cx="8128000" cy="1371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4400" b="1" dirty="0">
                <a:solidFill>
                  <a:srgbClr val="0B4596"/>
                </a:solidFill>
                <a:ea typeface="+mj-ea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en-US" dirty="0">
                <a:solidFill>
                  <a:srgbClr val="0B4596"/>
                </a:solidFill>
              </a:rPr>
              <a:t>PPT Title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015999" y="2602688"/>
            <a:ext cx="1828800" cy="956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1800" b="1" baseline="0" dirty="0">
                <a:solidFill>
                  <a:srgbClr val="0B4596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sz="1800" b="1" dirty="0">
                <a:solidFill>
                  <a:srgbClr val="0B4596"/>
                </a:solidFill>
                <a:latin typeface="Arial Narrow" panose="020B0606020202030204" pitchFamily="34" charset="0"/>
              </a:rPr>
              <a:t>Office</a:t>
            </a:r>
            <a:r>
              <a:rPr lang="en-US" sz="1800" b="1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Information</a:t>
            </a:r>
            <a:endParaRPr lang="en-US" baseline="0" dirty="0">
              <a:solidFill>
                <a:srgbClr val="0099D8"/>
              </a:solidFill>
            </a:endParaRPr>
          </a:p>
          <a:p>
            <a:pPr marL="0" lvl="0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033699" y="3734113"/>
            <a:ext cx="1727199" cy="196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1600" b="0" dirty="0">
                <a:solidFill>
                  <a:srgbClr val="0099D8"/>
                </a:solidFill>
              </a:defRPr>
            </a:lvl1pPr>
          </a:lstStyle>
          <a:p>
            <a:r>
              <a:rPr lang="en-US" sz="1600" dirty="0">
                <a:solidFill>
                  <a:srgbClr val="0099D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MM/DD/YYYY</a:t>
            </a:r>
          </a:p>
        </p:txBody>
      </p:sp>
      <p:pic>
        <p:nvPicPr>
          <p:cNvPr id="26" name="Picture 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00" y="533401"/>
            <a:ext cx="2349515" cy="21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3353382" y="3316288"/>
            <a:ext cx="8123355" cy="798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Author, Title, Affiliation  (optional)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3047999" y="609913"/>
            <a:ext cx="0" cy="34734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94" name="Rectangle 93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Rectangle 94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6" name="Picture 13" descr="C:\Users\jacqui.fenner\Desktop\PTT templates\images\noaa icons\noaa_icons-04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4" descr="C:\Users\jacqui.fenner\Desktop\PTT templates\images\noaa icons\noaa_icons-05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15" descr="C:\Users\jacqui.fenner\Desktop\PTT templates\images\noaa icons\noaa_icons-06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16" descr="C:\Users\jacqui.fenner\Desktop\PTT templates\images\noaa icons\noaa_icons-07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17" descr="C:\Users\jacqui.fenner\Desktop\PTT templates\images\noaa icons\noaa_icons-08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9" descr="C:\Users\jacqui.fenner\Desktop\PTT templates\images\noaa icons\noaa_icons-10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" name="Group 101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103" name="Group 102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" name="Straight Connector 103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53382" y="2262188"/>
            <a:ext cx="8123355" cy="938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PPT Subtitle</a:t>
            </a:r>
          </a:p>
        </p:txBody>
      </p:sp>
    </p:spTree>
    <p:extLst>
      <p:ext uri="{BB962C8B-B14F-4D97-AF65-F5344CB8AC3E}">
        <p14:creationId xmlns:p14="http://schemas.microsoft.com/office/powerpoint/2010/main" val="10387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3600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3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3124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0595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44196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1219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1510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04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748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1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15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003851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31200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67526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917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75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351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003851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331200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667526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262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0" y="1219200"/>
            <a:ext cx="10566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1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981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429000"/>
            <a:ext cx="4990549" cy="2743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304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546549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1675" y="1041400"/>
            <a:ext cx="10578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4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0" y="152401"/>
            <a:ext cx="983024" cy="851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427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747" y="4267200"/>
            <a:ext cx="11641127" cy="259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48000" y="609913"/>
            <a:ext cx="0" cy="34734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762314"/>
            <a:ext cx="8128000" cy="1371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4400" b="1" baseline="0" dirty="0">
                <a:solidFill>
                  <a:srgbClr val="0B4596"/>
                </a:solidFill>
                <a:ea typeface="+mj-ea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en-US" dirty="0">
                <a:solidFill>
                  <a:srgbClr val="0B4596"/>
                </a:solidFill>
              </a:rPr>
              <a:t>PPT Title</a:t>
            </a:r>
          </a:p>
          <a:p>
            <a:pPr marL="0" lvl="0">
              <a:spcBef>
                <a:spcPct val="0"/>
              </a:spcBef>
            </a:pP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00" y="2602688"/>
            <a:ext cx="1828800" cy="956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1800" b="1" baseline="0" dirty="0">
                <a:solidFill>
                  <a:srgbClr val="0B4596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r>
              <a:rPr lang="en-US" sz="1800" b="1" dirty="0">
                <a:solidFill>
                  <a:srgbClr val="0B4596"/>
                </a:solidFill>
                <a:latin typeface="Arial Narrow" panose="020B0606020202030204" pitchFamily="34" charset="0"/>
              </a:rPr>
              <a:t>Office</a:t>
            </a:r>
            <a:r>
              <a:rPr lang="en-US" sz="1800" b="1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Information</a:t>
            </a:r>
            <a:endParaRPr lang="en-US" baseline="0" dirty="0">
              <a:solidFill>
                <a:srgbClr val="0099D8"/>
              </a:solidFill>
            </a:endParaRPr>
          </a:p>
          <a:p>
            <a:pPr marL="0" lvl="0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033701" y="3734113"/>
            <a:ext cx="1727199" cy="196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1600" b="0" dirty="0">
                <a:solidFill>
                  <a:srgbClr val="0099D8"/>
                </a:solidFill>
              </a:defRPr>
            </a:lvl1pPr>
          </a:lstStyle>
          <a:p>
            <a:r>
              <a:rPr lang="en-US" sz="1600" dirty="0">
                <a:solidFill>
                  <a:srgbClr val="0099D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MM/DD/YYYY</a:t>
            </a:r>
          </a:p>
        </p:txBody>
      </p:sp>
      <p:pic>
        <p:nvPicPr>
          <p:cNvPr id="26" name="Picture 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00" y="533401"/>
            <a:ext cx="2349517" cy="21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3353382" y="3316288"/>
            <a:ext cx="8123355" cy="798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Author, Title, Affiliation  (optional)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53382" y="2262188"/>
            <a:ext cx="8123355" cy="938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>
                <a:solidFill>
                  <a:srgbClr val="00B0F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PPT Subtitle</a:t>
            </a: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8" name="Rectangle 67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70" name="Picture 13" descr="C:\Users\jacqui.fenner\Desktop\PTT templates\images\noaa icons\noaa_icons-04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4" descr="C:\Users\jacqui.fenner\Desktop\PTT templates\images\noaa icons\noaa_icons-05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5" descr="C:\Users\jacqui.fenner\Desktop\PTT templates\images\noaa icons\noaa_icons-06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6" descr="C:\Users\jacqui.fenner\Desktop\PTT templates\images\noaa icons\noaa_icons-07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7" descr="C:\Users\jacqui.fenner\Desktop\PTT templates\images\noaa icons\noaa_icons-08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9" descr="C:\Users\jacqui.fenner\Desktop\PTT templates\images\noaa icons\noaa_icons-10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6" name="Group 75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7" name="Group 76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Straight Connector 77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7597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5465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8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4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152401"/>
            <a:ext cx="1079672" cy="809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388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3433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0" y="1203334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807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3124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82417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8" name="Picture 7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40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44196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1219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8546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8" name="Picture 7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4937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5465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04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580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6481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1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705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3433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003851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31200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67526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765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4449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75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351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003851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331200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667526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23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444949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0" y="1219200"/>
            <a:ext cx="10566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067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10322" y="0"/>
            <a:ext cx="561340" cy="6400800"/>
          </a:xfrm>
          <a:custGeom>
            <a:avLst/>
            <a:gdLst/>
            <a:ahLst/>
            <a:cxnLst/>
            <a:rect l="l" t="t" r="r" b="b"/>
            <a:pathLst>
              <a:path w="421005" h="4800600" extrusionOk="0">
                <a:moveTo>
                  <a:pt x="0" y="4800601"/>
                </a:moveTo>
                <a:lnTo>
                  <a:pt x="420623" y="4800601"/>
                </a:lnTo>
                <a:lnTo>
                  <a:pt x="420623" y="0"/>
                </a:lnTo>
                <a:lnTo>
                  <a:pt x="0" y="0"/>
                </a:lnTo>
                <a:lnTo>
                  <a:pt x="0" y="4800601"/>
                </a:lnTo>
                <a:close/>
              </a:path>
            </a:pathLst>
          </a:custGeom>
          <a:solidFill>
            <a:srgbClr val="0099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17434" y="3197352"/>
            <a:ext cx="546945" cy="1070187"/>
          </a:xfrm>
          <a:custGeom>
            <a:avLst/>
            <a:gdLst/>
            <a:ahLst/>
            <a:cxnLst/>
            <a:rect l="l" t="t" r="r" b="b"/>
            <a:pathLst>
              <a:path w="410209" h="802639" extrusionOk="0">
                <a:moveTo>
                  <a:pt x="0" y="0"/>
                </a:moveTo>
                <a:lnTo>
                  <a:pt x="409955" y="0"/>
                </a:lnTo>
                <a:lnTo>
                  <a:pt x="409955" y="802385"/>
                </a:lnTo>
                <a:lnTo>
                  <a:pt x="0" y="802385"/>
                </a:lnTo>
                <a:lnTo>
                  <a:pt x="0" y="0"/>
                </a:lnTo>
                <a:close/>
              </a:path>
            </a:pathLst>
          </a:custGeom>
          <a:solidFill>
            <a:srgbClr val="0B459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5" y="5714999"/>
            <a:ext cx="605695" cy="32400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5" y="4648200"/>
            <a:ext cx="605695" cy="3240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5" y="3581400"/>
            <a:ext cx="605695" cy="32400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5" y="2514600"/>
            <a:ext cx="605695" cy="3240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" y="1447800"/>
            <a:ext cx="605695" cy="32400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5" y="381000"/>
            <a:ext cx="605695" cy="32400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6295" y="4267200"/>
            <a:ext cx="561340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16295" y="3200400"/>
            <a:ext cx="561340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16295" y="2133600"/>
            <a:ext cx="561340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16295" y="5334000"/>
            <a:ext cx="561340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16295" y="1066800"/>
            <a:ext cx="561340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16295" y="6397625"/>
            <a:ext cx="561340" cy="0"/>
          </a:xfrm>
          <a:custGeom>
            <a:avLst/>
            <a:gdLst/>
            <a:ahLst/>
            <a:cxnLst/>
            <a:rect l="l" t="t" r="r" b="b"/>
            <a:pathLst>
              <a:path w="421005" h="120000" extrusionOk="0">
                <a:moveTo>
                  <a:pt x="0" y="0"/>
                </a:moveTo>
                <a:lnTo>
                  <a:pt x="42062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571152" y="0"/>
            <a:ext cx="0" cy="6400800"/>
          </a:xfrm>
          <a:custGeom>
            <a:avLst/>
            <a:gdLst/>
            <a:ahLst/>
            <a:cxnLst/>
            <a:rect l="l" t="t" r="r" b="b"/>
            <a:pathLst>
              <a:path w="120000" h="4800600" extrusionOk="0">
                <a:moveTo>
                  <a:pt x="0" y="0"/>
                </a:moveTo>
                <a:lnTo>
                  <a:pt x="0" y="480060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0" y="6400801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9144000" h="342900" extrusionOk="0">
                <a:moveTo>
                  <a:pt x="0" y="0"/>
                </a:moveTo>
                <a:lnTo>
                  <a:pt x="9143999" y="0"/>
                </a:lnTo>
                <a:lnTo>
                  <a:pt x="9143999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304804" y="6443462"/>
            <a:ext cx="495849" cy="3718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853107" y="6449257"/>
            <a:ext cx="480396" cy="36029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11074405" y="41624"/>
            <a:ext cx="1015999" cy="7619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513684" y="952545"/>
            <a:ext cx="111646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body" idx="1"/>
          </p:nvPr>
        </p:nvSpPr>
        <p:spPr>
          <a:xfrm>
            <a:off x="1352559" y="1636631"/>
            <a:ext cx="948688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ftr" idx="11"/>
          </p:nvPr>
        </p:nvSpPr>
        <p:spPr>
          <a:xfrm>
            <a:off x="7338339" y="6541975"/>
            <a:ext cx="388958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dt" idx="10"/>
          </p:nvPr>
        </p:nvSpPr>
        <p:spPr>
          <a:xfrm>
            <a:off x="609600" y="6377943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sldNum" idx="12"/>
          </p:nvPr>
        </p:nvSpPr>
        <p:spPr>
          <a:xfrm>
            <a:off x="11490618" y="6541976"/>
            <a:ext cx="12615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spcBef>
                <a:spcPts val="0"/>
              </a:spcBef>
              <a:buNone/>
              <a:defRPr sz="750" b="0" i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spcBef>
                <a:spcPts val="0"/>
              </a:spcBef>
              <a:buNone/>
              <a:defRPr sz="750" b="0" i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spcBef>
                <a:spcPts val="0"/>
              </a:spcBef>
              <a:buNone/>
              <a:defRPr sz="750" b="0" i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spcBef>
                <a:spcPts val="0"/>
              </a:spcBef>
              <a:buNone/>
              <a:defRPr sz="750" b="0" i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spcBef>
                <a:spcPts val="0"/>
              </a:spcBef>
              <a:buNone/>
              <a:defRPr sz="750" b="0" i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spcBef>
                <a:spcPts val="0"/>
              </a:spcBef>
              <a:buNone/>
              <a:defRPr sz="750" b="0" i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spcBef>
                <a:spcPts val="0"/>
              </a:spcBef>
              <a:buNone/>
              <a:defRPr sz="750" b="0" i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spcBef>
                <a:spcPts val="0"/>
              </a:spcBef>
              <a:buNone/>
              <a:defRPr sz="750" b="0" i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spcBef>
                <a:spcPts val="0"/>
              </a:spcBef>
              <a:buNone/>
              <a:defRPr sz="750" b="0" i="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8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09331" y="-16844"/>
            <a:ext cx="11641127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0102" y="4267200"/>
            <a:ext cx="11638772" cy="259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87028" y="2718817"/>
            <a:ext cx="1828800" cy="96012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baseline="0">
                <a:solidFill>
                  <a:srgbClr val="D6F5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 b="1">
                <a:latin typeface="Arial Narrow" panose="020B0606020202030204" pitchFamily="34" charset="0"/>
              </a:defRPr>
            </a:lvl2pPr>
            <a:lvl3pPr marL="914400" indent="0">
              <a:buNone/>
              <a:defRPr sz="1800" b="1">
                <a:latin typeface="Arial Narrow" panose="020B0606020202030204" pitchFamily="34" charset="0"/>
              </a:defRPr>
            </a:lvl3pPr>
            <a:lvl4pPr marL="1371600" indent="0">
              <a:buNone/>
              <a:defRPr sz="1800" b="1">
                <a:latin typeface="Arial Narrow" panose="020B0606020202030204" pitchFamily="34" charset="0"/>
              </a:defRPr>
            </a:lvl4pPr>
            <a:lvl5pPr marL="1828800" indent="0">
              <a:buNone/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Office Information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893115" y="3695782"/>
            <a:ext cx="1822713" cy="3081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0" baseline="0">
                <a:solidFill>
                  <a:srgbClr val="D6F5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 b="1">
                <a:latin typeface="Arial Narrow" panose="020B0606020202030204" pitchFamily="34" charset="0"/>
              </a:defRPr>
            </a:lvl2pPr>
            <a:lvl3pPr marL="914400" indent="0">
              <a:buNone/>
              <a:defRPr sz="1800" b="1">
                <a:latin typeface="Arial Narrow" panose="020B0606020202030204" pitchFamily="34" charset="0"/>
              </a:defRPr>
            </a:lvl3pPr>
            <a:lvl4pPr marL="1371600" indent="0">
              <a:buNone/>
              <a:defRPr sz="1800" b="1">
                <a:latin typeface="Arial Narrow" panose="020B0606020202030204" pitchFamily="34" charset="0"/>
              </a:defRPr>
            </a:lvl4pPr>
            <a:lvl5pPr marL="1828800" indent="0">
              <a:buNone/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768746"/>
            <a:ext cx="8128000" cy="13585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PPT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53382" y="2262188"/>
            <a:ext cx="8123355" cy="938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PPT 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352800" y="3311238"/>
            <a:ext cx="8128000" cy="692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Author, Title, Affiliation  (optional)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3047999" y="609600"/>
            <a:ext cx="0" cy="34734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175" y="226996"/>
            <a:ext cx="2538119" cy="25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9" name="Rectangle 68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71" name="Picture 13" descr="C:\Users\jacqui.fenner\Desktop\PTT templates\images\noaa icons\noaa_icons-04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C:\Users\jacqui.fenner\Desktop\PTT templates\images\noaa icons\noaa_icons-05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5" descr="C:\Users\jacqui.fenner\Desktop\PTT templates\images\noaa icons\noaa_icons-06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6" descr="C:\Users\jacqui.fenner\Desktop\PTT templates\images\noaa icons\noaa_icons-07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C:\Users\jacqui.fenner\Desktop\PTT templates\images\noaa icons\noaa_icons-08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9" descr="C:\Users\jacqui.fenner\Desktop\PTT templates\images\noaa icons\noaa_icons-10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" name="Group 76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8" name="Group 77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226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4CAF8-0364-3E48-8B85-5143979517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99746" y="1216153"/>
            <a:ext cx="10582655" cy="49560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365AF-869D-6046-A704-B6A2E316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mr-IN" dirty="0"/>
              <a:t>25/07/19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AE4A4-9F78-3D4A-A371-00D75746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[Project] OPPA MSR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012271F-DC7A-F047-A26E-1DCAB8BE2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29214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981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429000"/>
            <a:ext cx="4990549" cy="2743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4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184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8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102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3600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476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3124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6093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44196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1219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64229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04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55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1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45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003851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31200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67526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978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851" y="274638"/>
            <a:ext cx="8546549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1675" y="1041400"/>
            <a:ext cx="10578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4" descr="Image result for nesdis 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0" y="152401"/>
            <a:ext cx="983024" cy="851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3377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75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351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003851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331200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667526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7111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0" y="1219200"/>
            <a:ext cx="10566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3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8DCE5B4-AC65-4AF4-8C83-5CAA29D26789}" type="datetimeFigureOut">
              <a:rPr lang="en-US" smtClean="0">
                <a:solidFill>
                  <a:srgbClr val="0A4595"/>
                </a:solidFill>
              </a:rPr>
              <a:pPr/>
              <a:t>8/31/2020</a:t>
            </a:fld>
            <a:endParaRPr lang="en-US">
              <a:solidFill>
                <a:srgbClr val="0A459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A459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56A339-4EAB-4A2B-BFA5-44952A71E4C3}" type="slidenum">
              <a:rPr lang="en-US" smtClean="0">
                <a:solidFill>
                  <a:srgbClr val="0A4595"/>
                </a:solidFill>
              </a:rPr>
              <a:pPr/>
              <a:t>‹#›</a:t>
            </a:fld>
            <a:endParaRPr lang="en-US">
              <a:solidFill>
                <a:srgbClr val="0A45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17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7747" y="0"/>
            <a:ext cx="11644253" cy="64492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6" name="Rectangle 65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68" name="Picture 13" descr="C:\Users\jacqui.fenner\Desktop\PTT templates\images\noaa icons\noaa_icons-04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C:\Users\jacqui.fenner\Desktop\PTT templates\images\noaa icons\noaa_icons-05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5" descr="C:\Users\jacqui.fenner\Desktop\PTT templates\images\noaa icons\noaa_icons-06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6" descr="C:\Users\jacqui.fenner\Desktop\PTT templates\images\noaa icons\noaa_icons-07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7" descr="C:\Users\jacqui.fenner\Desktop\PTT templates\images\noaa icons\noaa_icons-08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9" descr="C:\Users\jacqui.fenner\Desktop\PTT templates\images\noaa icons\noaa_icons-10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Group 73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5" name="Group 74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16000" y="1066800"/>
            <a:ext cx="10578551" cy="1295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Divider Slide 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230AF19D-3812-4E85-9F3D-A917BA6571C2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Picture 2" descr="G:\STALL\ST Comms\Templates &amp; Resources\Logos\Other Emblems\DOC Logo\DOC Color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15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981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2" y="1219200"/>
            <a:ext cx="49905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429000"/>
            <a:ext cx="4990549" cy="2743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226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658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8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69209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473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3600" y="1219200"/>
            <a:ext cx="69209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516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1" y="12192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2" y="3124200"/>
            <a:ext cx="10578549" cy="3048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2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1939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1" y="44196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2" y="1219200"/>
            <a:ext cx="10578549" cy="3048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2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4723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7747" y="0"/>
            <a:ext cx="11644253" cy="64492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6" name="Rectangle 65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8" name="Picture 13" descr="C:\Users\jacqui.fenner\Desktop\PTT templates\images\noaa icons\noaa_icons-04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C:\Users\jacqui.fenner\Desktop\PTT templates\images\noaa icons\noaa_icons-05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5" descr="C:\Users\jacqui.fenner\Desktop\PTT templates\images\noaa icons\noaa_icons-06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6" descr="C:\Users\jacqui.fenner\Desktop\PTT templates\images\noaa icons\noaa_icons-07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7" descr="C:\Users\jacqui.fenner\Desktop\PTT templates\images\noaa icons\noaa_icons-08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9" descr="C:\Users\jacqui.fenner\Desktop\PTT templates\images\noaa icons\noaa_icons-10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Group 73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5" name="Group 74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16000" y="1066800"/>
            <a:ext cx="10578551" cy="1295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Divider Slide 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</a:t>
            </a:r>
            <a:r>
              <a:rPr lang="en-US" sz="1000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fld id="{230AF19D-3812-4E85-9F3D-A917BA6571C2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Picture 2" descr="G:\STALL\ST Comms\Templates &amp; Resources\Logos\Other Emblems\DOC Logo\DOC Color.pn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nesdis star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855200" y="152401"/>
            <a:ext cx="1079672" cy="809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116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219200"/>
            <a:ext cx="49905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04000" y="1219200"/>
            <a:ext cx="49905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566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1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2" y="3048000"/>
            <a:ext cx="4990549" cy="3124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048000"/>
            <a:ext cx="4990549" cy="3124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719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003852" y="1219200"/>
            <a:ext cx="32633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31200" y="1219200"/>
            <a:ext cx="32633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67527" y="1219200"/>
            <a:ext cx="3263349" cy="49530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9906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1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75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351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003852" y="3048000"/>
            <a:ext cx="3263349" cy="3124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331200" y="3048000"/>
            <a:ext cx="3263349" cy="3124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667527" y="3048000"/>
            <a:ext cx="3263349" cy="3124200"/>
          </a:xfrm>
        </p:spPr>
        <p:txBody>
          <a:bodyPr/>
          <a:lstStyle>
            <a:lvl1pPr>
              <a:defRPr sz="21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0552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0" y="1219200"/>
            <a:ext cx="10566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438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8DCE5B4-AC65-4AF4-8C83-5CAA29D26789}" type="datetimeFigureOut">
              <a:rPr lang="en-US" smtClean="0">
                <a:solidFill>
                  <a:srgbClr val="0A4595"/>
                </a:solidFill>
              </a:rPr>
              <a:pPr/>
              <a:t>8/31/2020</a:t>
            </a:fld>
            <a:endParaRPr lang="en-US">
              <a:solidFill>
                <a:srgbClr val="0A459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A459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756A339-4EAB-4A2B-BFA5-44952A71E4C3}" type="slidenum">
              <a:rPr lang="en-US" smtClean="0">
                <a:solidFill>
                  <a:srgbClr val="0A4595"/>
                </a:solidFill>
              </a:rPr>
              <a:pPr/>
              <a:t>‹#›</a:t>
            </a:fld>
            <a:endParaRPr lang="en-US">
              <a:solidFill>
                <a:srgbClr val="0A45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50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7748" y="0"/>
            <a:ext cx="11644253" cy="64492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6" name="Rectangle 65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68" name="Picture 13" descr="C:\Users\jacqui.fenner\Desktop\PTT templates\images\noaa icons\noaa_icons-04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C:\Users\jacqui.fenner\Desktop\PTT templates\images\noaa icons\noaa_icons-05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5" descr="C:\Users\jacqui.fenner\Desktop\PTT templates\images\noaa icons\noaa_icons-06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6" descr="C:\Users\jacqui.fenner\Desktop\PTT templates\images\noaa icons\noaa_icons-07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7" descr="C:\Users\jacqui.fenner\Desktop\PTT templates\images\noaa icons\noaa_icons-08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9" descr="C:\Users\jacqui.fenner\Desktop\PTT templates\images\noaa icons\noaa_icons-10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Group 73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5" name="Group 74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16002" y="1066801"/>
            <a:ext cx="10578551" cy="1295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Divider Slide 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930400" y="6551712"/>
            <a:ext cx="96520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5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230AF19D-3812-4E85-9F3D-A917BA6571C2}" type="slidenum">
              <a:rPr lang="en-US" sz="750" smtClean="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75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Picture 2" descr="G:\STALL\ST Comms\Templates &amp; Resources\Logos\Other Emblems\DOC Logo\DOC Color.pn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4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25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981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429000"/>
            <a:ext cx="4990549" cy="2743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7073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815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8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5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7747" y="0"/>
            <a:ext cx="11644253" cy="6449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5" name="Rectangle 64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7" name="Picture 13" descr="C:\Users\jacqui.fenner\Desktop\PTT templates\images\noaa icons\noaa_icons-04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4" descr="C:\Users\jacqui.fenner\Desktop\PTT templates\images\noaa icons\noaa_icons-05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" descr="C:\Users\jacqui.fenner\Desktop\PTT templates\images\noaa icons\noaa_icons-06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6" descr="C:\Users\jacqui.fenner\Desktop\PTT templates\images\noaa icons\noaa_icons-07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7" descr="C:\Users\jacqui.fenner\Desktop\PTT templates\images\noaa icons\noaa_icons-08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9" descr="C:\Users\jacqui.fenner\Desktop\PTT templates\images\noaa icons\noaa_icons-10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Group 72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4" name="Group 73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16001" y="1066800"/>
            <a:ext cx="10526097" cy="1295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4400">
                <a:solidFill>
                  <a:srgbClr val="0B4596"/>
                </a:solidFill>
              </a:defRPr>
            </a:lvl1pPr>
          </a:lstStyle>
          <a:p>
            <a:r>
              <a:rPr lang="en-US" dirty="0"/>
              <a:t>Divider Slide 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" descr="G:\STALL\ST Comms\Templates &amp; Resources\Logos\Other Emblems\DOC Logo\DOC Color.pn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</a:t>
            </a:r>
            <a:r>
              <a:rPr lang="en-US" sz="1000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fld id="{B29DFF88-664D-4572-958B-31C354FF1575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278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3600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89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3124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89921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Wide 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4419600"/>
            <a:ext cx="10562379" cy="17526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03851" y="1219200"/>
            <a:ext cx="10578549" cy="3048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19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04000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002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1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048000"/>
            <a:ext cx="49905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678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003851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8331200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67526" y="1219200"/>
            <a:ext cx="32633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7316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016000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75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335149" y="1219200"/>
            <a:ext cx="3247251" cy="1600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003851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8331200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667526" y="3048000"/>
            <a:ext cx="3263349" cy="3124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861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6000" y="1219200"/>
            <a:ext cx="10566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57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47747" y="1"/>
            <a:ext cx="11641127" cy="4267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0102" y="4267200"/>
            <a:ext cx="11638772" cy="259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040445" y="2590798"/>
            <a:ext cx="1828800" cy="960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baseline="0">
                <a:solidFill>
                  <a:srgbClr val="D6F5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 b="1">
                <a:latin typeface="Arial Narrow" panose="020B0606020202030204" pitchFamily="34" charset="0"/>
              </a:defRPr>
            </a:lvl2pPr>
            <a:lvl3pPr marL="914400" indent="0">
              <a:buNone/>
              <a:defRPr sz="1800" b="1">
                <a:latin typeface="Arial Narrow" panose="020B0606020202030204" pitchFamily="34" charset="0"/>
              </a:defRPr>
            </a:lvl3pPr>
            <a:lvl4pPr marL="1371600" indent="0">
              <a:buNone/>
              <a:defRPr sz="1800" b="1">
                <a:latin typeface="Arial Narrow" panose="020B0606020202030204" pitchFamily="34" charset="0"/>
              </a:defRPr>
            </a:lvl4pPr>
            <a:lvl5pPr marL="1828800" indent="0">
              <a:buNone/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Office Information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040445" y="3733801"/>
            <a:ext cx="1727200" cy="268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baseline="0">
                <a:solidFill>
                  <a:srgbClr val="D6F5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 b="1">
                <a:latin typeface="Arial Narrow" panose="020B0606020202030204" pitchFamily="34" charset="0"/>
              </a:defRPr>
            </a:lvl2pPr>
            <a:lvl3pPr marL="914400" indent="0">
              <a:buNone/>
              <a:defRPr sz="1800" b="1">
                <a:latin typeface="Arial Narrow" panose="020B0606020202030204" pitchFamily="34" charset="0"/>
              </a:defRPr>
            </a:lvl3pPr>
            <a:lvl4pPr marL="1371600" indent="0">
              <a:buNone/>
              <a:defRPr sz="1800" b="1">
                <a:latin typeface="Arial Narrow" panose="020B0606020202030204" pitchFamily="34" charset="0"/>
              </a:defRPr>
            </a:lvl4pPr>
            <a:lvl5pPr marL="1828800" indent="0">
              <a:buNone/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MM/DD/YYYY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768746"/>
            <a:ext cx="8128000" cy="13585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PPT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53382" y="2262188"/>
            <a:ext cx="8123355" cy="938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PPT 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352800" y="3311238"/>
            <a:ext cx="8128000" cy="692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Author, Title, Affiliation  (optional)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3047999" y="609600"/>
            <a:ext cx="0" cy="34734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00" y="533400"/>
            <a:ext cx="2349515" cy="21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9" name="Rectangle 68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71" name="Picture 13" descr="C:\Users\jacqui.fenner\Desktop\PTT templates\images\noaa icons\noaa_icons-04.png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C:\Users\jacqui.fenner\Desktop\PTT templates\images\noaa icons\noaa_icons-05.png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5" descr="C:\Users\jacqui.fenner\Desktop\PTT templates\images\noaa icons\noaa_icons-06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6" descr="C:\Users\jacqui.fenner\Desktop\PTT templates\images\noaa icons\noaa_icons-07.png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C:\Users\jacqui.fenner\Desktop\PTT templates\images\noaa icons\noaa_icons-08.png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9" descr="C:\Users\jacqui.fenner\Desktop\PTT templates\images\noaa icons\noaa_icons-10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" name="Group 76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8" name="Group 77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048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604000" y="1219200"/>
            <a:ext cx="4978400" cy="19812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49905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604000" y="3429000"/>
            <a:ext cx="4990549" cy="27432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65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566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Tall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8000" y="1219200"/>
            <a:ext cx="3454400" cy="4953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1" y="1219200"/>
            <a:ext cx="6920949" cy="4953000"/>
          </a:xfrm>
        </p:spPr>
        <p:txBody>
          <a:bodyPr/>
          <a:lstStyle>
            <a:lvl1pPr>
              <a:defRPr sz="2800" b="0" baseline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0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hyperlink" Target="about:blank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3.png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21" Type="http://schemas.openxmlformats.org/officeDocument/2006/relationships/hyperlink" Target="http://www.noaa.gov/fisheries" TargetMode="Externa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hyperlink" Target="http://www.noaa.gov/research" TargetMode="External"/><Relationship Id="rId25" Type="http://schemas.openxmlformats.org/officeDocument/2006/relationships/hyperlink" Target="http://www.noaa.gov/weather" TargetMode="Externa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29" Type="http://schemas.openxmlformats.org/officeDocument/2006/relationships/hyperlink" Target="http://www.noaa.gov/" TargetMode="Externa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2.xml"/><Relationship Id="rId15" Type="http://schemas.openxmlformats.org/officeDocument/2006/relationships/hyperlink" Target="http://www.noaa.gov/marine-aviation" TargetMode="External"/><Relationship Id="rId23" Type="http://schemas.openxmlformats.org/officeDocument/2006/relationships/hyperlink" Target="http://www.noaa.gov/oceans-coasts" TargetMode="External"/><Relationship Id="rId28" Type="http://schemas.openxmlformats.org/officeDocument/2006/relationships/image" Target="../media/image10.png"/><Relationship Id="rId10" Type="http://schemas.openxmlformats.org/officeDocument/2006/relationships/slideLayout" Target="../slideLayouts/slideLayout27.xml"/><Relationship Id="rId19" Type="http://schemas.openxmlformats.org/officeDocument/2006/relationships/hyperlink" Target="http://www.noaa.gov/satellites" TargetMode="External"/><Relationship Id="rId31" Type="http://schemas.openxmlformats.org/officeDocument/2006/relationships/image" Target="../media/image1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4.xml"/><Relationship Id="rId22" Type="http://schemas.openxmlformats.org/officeDocument/2006/relationships/image" Target="../media/image5.png"/><Relationship Id="rId27" Type="http://schemas.openxmlformats.org/officeDocument/2006/relationships/hyperlink" Target="https://www.commerce.gov/" TargetMode="External"/><Relationship Id="rId30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3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2.jpeg"/><Relationship Id="rId5" Type="http://schemas.openxmlformats.org/officeDocument/2006/relationships/slideLayout" Target="../slideLayouts/slideLayout35.xml"/><Relationship Id="rId15" Type="http://schemas.openxmlformats.org/officeDocument/2006/relationships/hyperlink" Target="about:blank" TargetMode="Externa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Relationship Id="rId22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3.png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46.xml"/><Relationship Id="rId21" Type="http://schemas.openxmlformats.org/officeDocument/2006/relationships/hyperlink" Target="http://www.noaa.gov/fisheries" TargetMode="Externa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hyperlink" Target="http://www.noaa.gov/research" TargetMode="External"/><Relationship Id="rId25" Type="http://schemas.openxmlformats.org/officeDocument/2006/relationships/hyperlink" Target="http://www.noaa.gov/weather" TargetMode="Externa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29" Type="http://schemas.openxmlformats.org/officeDocument/2006/relationships/hyperlink" Target="http://www.noaa.gov/" TargetMode="Externa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8.xml"/><Relationship Id="rId15" Type="http://schemas.openxmlformats.org/officeDocument/2006/relationships/hyperlink" Target="http://www.noaa.gov/marine-aviation" TargetMode="External"/><Relationship Id="rId23" Type="http://schemas.openxmlformats.org/officeDocument/2006/relationships/hyperlink" Target="http://www.noaa.gov/oceans-coasts" TargetMode="External"/><Relationship Id="rId28" Type="http://schemas.openxmlformats.org/officeDocument/2006/relationships/image" Target="../media/image10.png"/><Relationship Id="rId10" Type="http://schemas.openxmlformats.org/officeDocument/2006/relationships/slideLayout" Target="../slideLayouts/slideLayout53.xml"/><Relationship Id="rId19" Type="http://schemas.openxmlformats.org/officeDocument/2006/relationships/hyperlink" Target="http://www.noaa.gov/satellites" TargetMode="External"/><Relationship Id="rId31" Type="http://schemas.openxmlformats.org/officeDocument/2006/relationships/image" Target="../media/image12.jpe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6.xml"/><Relationship Id="rId22" Type="http://schemas.openxmlformats.org/officeDocument/2006/relationships/image" Target="../media/image5.png"/><Relationship Id="rId27" Type="http://schemas.openxmlformats.org/officeDocument/2006/relationships/hyperlink" Target="https://www.commerce.gov/" TargetMode="External"/><Relationship Id="rId30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23" Type="http://schemas.openxmlformats.org/officeDocument/2006/relationships/image" Target="../media/image12.jpeg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hyperlink" Target="about:blank" TargetMode="Externa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86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81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25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3" name="Rectangle 62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5" name="Picture 13" descr="C:\Users\jacqui.fenner\Desktop\PTT templates\images\noaa icons\noaa_icons-04.png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4" descr="C:\Users\jacqui.fenner\Desktop\PTT templates\images\noaa icons\noaa_icons-05.png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5" descr="C:\Users\jacqui.fenner\Desktop\PTT templates\images\noaa icons\noaa_icons-06.png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6" descr="C:\Users\jacqui.fenner\Desktop\PTT templates\images\noaa icons\noaa_icons-07.png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7" descr="C:\Users\jacqui.fenner\Desktop\PTT templates\images\noaa icons\noaa_icons-08.png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9" descr="C:\Users\jacqui.fenner\Desktop\PTT templates\images\noaa icons\noaa_icons-10.png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" name="Group 70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2" name="Group 71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105785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26" name="Picture 2" descr="G:\STALL\ST Comms\Templates &amp; Resources\Logos\Other Emblems\DOC Logo\DOC Color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</a:t>
            </a:r>
            <a:r>
              <a:rPr lang="en-US" sz="1000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fld id="{2A3725BE-4565-4DDD-8541-60CD868A6DB8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4" r:id="rId2"/>
    <p:sldLayoutId id="2147483724" r:id="rId3"/>
    <p:sldLayoutId id="2147483690" r:id="rId4"/>
    <p:sldLayoutId id="2147483673" r:id="rId5"/>
    <p:sldLayoutId id="2147483712" r:id="rId6"/>
    <p:sldLayoutId id="2147483670" r:id="rId7"/>
    <p:sldLayoutId id="2147483666" r:id="rId8"/>
    <p:sldLayoutId id="2147483667" r:id="rId9"/>
    <p:sldLayoutId id="2147483669" r:id="rId10"/>
    <p:sldLayoutId id="21474836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9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1775" indent="-231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83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3988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4" name="Rectangle 63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6" name="Picture 13" descr="C:\Users\jacqui.fenner\Desktop\PTT templates\images\noaa icons\noaa_icons-04.png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4" descr="C:\Users\jacqui.fenner\Desktop\PTT templates\images\noaa icons\noaa_icons-05.png">
              <a:hlinkClick r:id="rId17"/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5" descr="C:\Users\jacqui.fenner\Desktop\PTT templates\images\noaa icons\noaa_icons-06.png">
              <a:hlinkClick r:id="rId19"/>
            </p:cNvPr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6" descr="C:\Users\jacqui.fenner\Desktop\PTT templates\images\noaa icons\noaa_icons-07.png">
              <a:hlinkClick r:id="rId21"/>
            </p:cNvPr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7" descr="C:\Users\jacqui.fenner\Desktop\PTT templates\images\noaa icons\noaa_icons-08.png">
              <a:hlinkClick r:id="rId23"/>
            </p:cNvPr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9" descr="C:\Users\jacqui.fenner\Desktop\PTT templates\images\noaa icons\noaa_icons-10.png">
              <a:hlinkClick r:id="rId25"/>
            </p:cNvPr>
            <p:cNvPicPr>
              <a:picLocks noChangeAspect="1" noChangeArrowheads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3" name="Group 72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98673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26" name="Picture 2" descr="G:\STALL\ST Comms\Templates &amp; Resources\Logos\Other Emblems\DOC Logo\DOC Color.png">
            <a:hlinkClick r:id="rId27"/>
          </p:cNvPr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29"/>
          </p:cNvPr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</a:t>
            </a:r>
            <a:r>
              <a:rPr lang="en-US" sz="1000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fld id="{BAD75039-5660-4072-AAD8-5764B7DF14A3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799" y="152399"/>
            <a:ext cx="1005839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3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812" r:id="rId12"/>
    <p:sldLayoutId id="214748381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9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4" name="Rectangle 63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66" name="Picture 13" descr="C:\Users\jacqui.fenner\Desktop\PTT templates\images\noaa icons\noaa_icons-04.png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4" descr="C:\Users\jacqui.fenner\Desktop\PTT templates\images\noaa icons\noaa_icons-05.png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5" descr="C:\Users\jacqui.fenner\Desktop\PTT templates\images\noaa icons\noaa_icons-06.png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6" descr="C:\Users\jacqui.fenner\Desktop\PTT templates\images\noaa icons\noaa_icons-07.png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7" descr="C:\Users\jacqui.fenner\Desktop\PTT templates\images\noaa icons\noaa_icons-08.png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9" descr="C:\Users\jacqui.fenner\Desktop\PTT templates\images\noaa icons\noaa_icons-10.png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3" name="Group 72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81401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26" name="Picture 2" descr="G:\STALL\ST Comms\Templates &amp; Resources\Logos\Other Emblems\DOC Logo\DOC Color.pn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BAD75039-5660-4072-AAD8-5764B7DF14A3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0" y="152400"/>
            <a:ext cx="101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nesdis star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753601" y="152400"/>
            <a:ext cx="1051153" cy="78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81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9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4" name="Rectangle 63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66" name="Picture 13" descr="C:\Users\jacqui.fenner\Desktop\PTT templates\images\noaa icons\noaa_icons-04.png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4" descr="C:\Users\jacqui.fenner\Desktop\PTT templates\images\noaa icons\noaa_icons-05.png">
              <a:hlinkClick r:id="rId17"/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5" descr="C:\Users\jacqui.fenner\Desktop\PTT templates\images\noaa icons\noaa_icons-06.png">
              <a:hlinkClick r:id="rId19"/>
            </p:cNvPr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6" descr="C:\Users\jacqui.fenner\Desktop\PTT templates\images\noaa icons\noaa_icons-07.png">
              <a:hlinkClick r:id="rId21"/>
            </p:cNvPr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7" descr="C:\Users\jacqui.fenner\Desktop\PTT templates\images\noaa icons\noaa_icons-08.png">
              <a:hlinkClick r:id="rId23"/>
            </p:cNvPr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9" descr="C:\Users\jacqui.fenner\Desktop\PTT templates\images\noaa icons\noaa_icons-10.png">
              <a:hlinkClick r:id="rId25"/>
            </p:cNvPr>
            <p:cNvPicPr>
              <a:picLocks noChangeAspect="1" noChangeArrowheads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3" name="Group 72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852" y="274638"/>
            <a:ext cx="98673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852" y="1219200"/>
            <a:ext cx="10578549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26" name="Picture 2" descr="G:\STALL\ST Comms\Templates &amp; Resources\Logos\Other Emblems\DOC Logo\DOC Color.png">
            <a:hlinkClick r:id="rId27"/>
          </p:cNvPr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29"/>
          </p:cNvPr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4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930400" y="6551712"/>
            <a:ext cx="965200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5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  </a:t>
            </a:r>
            <a:fld id="{BAD75039-5660-4072-AAD8-5764B7DF14A3}" type="slidenum">
              <a:rPr lang="en-US" sz="750" smtClean="0">
                <a:solidFill>
                  <a:srgbClr val="0B4596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en-US" sz="75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0" y="152400"/>
            <a:ext cx="101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6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3" r:id="rId13"/>
  </p:sldLayoutIdLst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rgbClr val="0099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429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29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858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87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-40517" y="0"/>
            <a:ext cx="629920" cy="6858000"/>
            <a:chOff x="-15240" y="0"/>
            <a:chExt cx="472440" cy="6858000"/>
          </a:xfrm>
        </p:grpSpPr>
        <p:sp>
          <p:nvSpPr>
            <p:cNvPr id="64" name="Rectangle 63"/>
            <p:cNvSpPr/>
            <p:nvPr userDrawn="1"/>
          </p:nvSpPr>
          <p:spPr>
            <a:xfrm>
              <a:off x="10668" y="0"/>
              <a:ext cx="420624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16002" y="3197352"/>
              <a:ext cx="409956" cy="1069848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66" name="Picture 13" descr="C:\Users\jacqui.fenner\Desktop\PTT templates\images\noaa icons\noaa_icons-04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5714999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4" descr="C:\Users\jacqui.fenner\Desktop\PTT templates\images\noaa icons\noaa_icons-05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46482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5" descr="C:\Users\jacqui.fenner\Desktop\PTT templates\images\noaa icons\noaa_icons-06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5814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6" descr="C:\Users\jacqui.fenner\Desktop\PTT templates\images\noaa icons\noaa_icons-07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25146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7" descr="C:\Users\jacqui.fenner\Desktop\PTT templates\images\noaa icons\noaa_icons-08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14478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9" descr="C:\Users\jacqui.fenner\Desktop\PTT templates\images\noaa icons\noaa_icons-10.png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381000"/>
              <a:ext cx="472440" cy="32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/>
            <p:cNvGrpSpPr/>
            <p:nvPr userDrawn="1"/>
          </p:nvGrpSpPr>
          <p:grpSpPr>
            <a:xfrm>
              <a:off x="15148" y="0"/>
              <a:ext cx="420624" cy="6858000"/>
              <a:chOff x="15148" y="0"/>
              <a:chExt cx="420624" cy="6858000"/>
            </a:xfrm>
          </p:grpSpPr>
          <p:grpSp>
            <p:nvGrpSpPr>
              <p:cNvPr id="73" name="Group 72"/>
              <p:cNvGrpSpPr/>
              <p:nvPr userDrawn="1"/>
            </p:nvGrpSpPr>
            <p:grpSpPr>
              <a:xfrm>
                <a:off x="15148" y="1066800"/>
                <a:ext cx="420624" cy="5334000"/>
                <a:chOff x="15148" y="1066800"/>
                <a:chExt cx="420624" cy="5334000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15148" y="42672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15148" y="32004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15148" y="21336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15148" y="53340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15148" y="1066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15148" y="6400800"/>
                  <a:ext cx="420624" cy="0"/>
                </a:xfrm>
                <a:prstGeom prst="line">
                  <a:avLst/>
                </a:prstGeom>
                <a:ln>
                  <a:solidFill>
                    <a:schemeClr val="bg1">
                      <a:alpha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 userDrawn="1"/>
            </p:nvCxnSpPr>
            <p:spPr>
              <a:xfrm>
                <a:off x="43129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947" y="30957"/>
            <a:ext cx="9867349" cy="7921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851" y="1219200"/>
            <a:ext cx="10578549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26" name="Picture 2" descr="G:\STALL\ST Comms\Templates &amp; Resources\Logos\Other Emblems\DOC Logo\DOC Color.pn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3457"/>
            <a:ext cx="495851" cy="3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3" y="6449252"/>
            <a:ext cx="480397" cy="3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930400" y="6551712"/>
            <a:ext cx="965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Department of Commerce  //  National Oceanic and Atmospheric Administration  //</a:t>
            </a:r>
            <a:r>
              <a:rPr lang="en-US" sz="1000" baseline="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r>
              <a:rPr lang="en-US" sz="1000" dirty="0">
                <a:solidFill>
                  <a:srgbClr val="0B4596"/>
                </a:solidFill>
                <a:latin typeface="Arial Narrow" panose="020B0606020202030204" pitchFamily="34" charset="0"/>
              </a:rPr>
              <a:t> </a:t>
            </a:r>
            <a:fld id="{BAD75039-5660-4072-AAD8-5764B7DF14A3}" type="slidenum">
              <a:rPr lang="en-US" sz="1000" smtClean="0">
                <a:solidFill>
                  <a:srgbClr val="0B4596"/>
                </a:solidFill>
                <a:latin typeface="Arial Narrow" panose="020B0606020202030204" pitchFamily="34" charset="0"/>
              </a:rPr>
              <a:t>‹#›</a:t>
            </a:fld>
            <a:endParaRPr lang="en-US" sz="1000" dirty="0">
              <a:solidFill>
                <a:srgbClr val="0B4596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4400" y="41621"/>
            <a:ext cx="101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8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99D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7" b="18877"/>
          <a:stretch>
            <a:fillRect/>
          </a:stretch>
        </p:blipFill>
        <p:spPr>
          <a:xfrm>
            <a:off x="550102" y="4267200"/>
            <a:ext cx="11641898" cy="25908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66800" y="2699561"/>
            <a:ext cx="1524000" cy="960120"/>
          </a:xfrm>
        </p:spPr>
        <p:txBody>
          <a:bodyPr/>
          <a:lstStyle/>
          <a:p>
            <a:pPr algn="ctr"/>
            <a:r>
              <a:rPr lang="en-US" b="0" dirty="0">
                <a:latin typeface="Franklin Gothic Medium" panose="020B0603020102020204" pitchFamily="34" charset="0"/>
              </a:rPr>
              <a:t>Satellite and Information Service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1066800" y="3676580"/>
            <a:ext cx="1497199" cy="573721"/>
          </a:xfrm>
        </p:spPr>
        <p:txBody>
          <a:bodyPr/>
          <a:lstStyle/>
          <a:p>
            <a:pPr algn="ctr"/>
            <a:r>
              <a:rPr lang="en-US" sz="1400" dirty="0" smtClean="0">
                <a:latin typeface="Franklin Gothic Medium" panose="020B0603020102020204" pitchFamily="34" charset="0"/>
              </a:rPr>
              <a:t>31 AUG </a:t>
            </a:r>
            <a:r>
              <a:rPr lang="en-US" sz="1400" dirty="0">
                <a:latin typeface="Franklin Gothic Medium" panose="020B0603020102020204" pitchFamily="34" charset="0"/>
              </a:rPr>
              <a:t>2020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00400" y="451105"/>
            <a:ext cx="7245658" cy="12452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Exploitation of Shortwave IR sounder observations in NOAA Global NWP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3409644" y="2133600"/>
            <a:ext cx="8553755" cy="2301818"/>
          </a:xfrm>
        </p:spPr>
        <p:txBody>
          <a:bodyPr/>
          <a:lstStyle/>
          <a:p>
            <a:r>
              <a:rPr lang="en-US" sz="2400" b="1" dirty="0">
                <a:solidFill>
                  <a:schemeClr val="bg2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Kevin Garrett</a:t>
            </a:r>
          </a:p>
          <a:p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NOAA/NESDIS Center for Satellite Applications and Research</a:t>
            </a:r>
          </a:p>
          <a:p>
            <a:endParaRPr lang="en-US" sz="800" dirty="0">
              <a:solidFill>
                <a:schemeClr val="bg2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Erin Jones, Kayo Ide (University of Maryland/CISESS)</a:t>
            </a:r>
          </a:p>
          <a:p>
            <a:pPr>
              <a:spcBef>
                <a:spcPts val="0"/>
              </a:spcBef>
            </a:pP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Yingtao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Ma (Colorado State University/CIRA)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Chris Barnet (STC</a:t>
            </a:r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200" i="1" dirty="0" smtClean="0">
                <a:solidFill>
                  <a:schemeClr val="bg2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Funded under NESDIS/OPPA Technology Maturation Program (TMP)</a:t>
            </a:r>
            <a:endParaRPr lang="en-US" sz="1200" i="1" dirty="0">
              <a:solidFill>
                <a:schemeClr val="bg2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  <a:p>
            <a:endParaRPr lang="en-US" sz="1200" dirty="0">
              <a:latin typeface="Franklin Gothic Medium" panose="020B0603020102020204" pitchFamily="34" charset="0"/>
            </a:endParaRPr>
          </a:p>
        </p:txBody>
      </p:sp>
      <p:pic>
        <p:nvPicPr>
          <p:cNvPr id="7" name="Picture 4" descr="Image result for nesdis s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1800" y="418964"/>
            <a:ext cx="1093165" cy="1093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6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4509"/>
            <a:ext cx="4446481" cy="444648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impact on tropical winds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5400">
              <a:spcBef>
                <a:spcPts val="50"/>
              </a:spcBef>
              <a:defRPr/>
            </a:pPr>
            <a:fld id="{81D60167-4931-47E6-BA6A-407CBD079E47}" type="slidenum">
              <a:rPr lang="en-US" sz="750">
                <a:solidFill>
                  <a:srgbClr val="0B4596"/>
                </a:solidFill>
                <a:latin typeface="Arial Narrow"/>
              </a:rPr>
              <a:pPr marL="25400">
                <a:spcBef>
                  <a:spcPts val="50"/>
                </a:spcBef>
                <a:defRPr/>
              </a:pPr>
              <a:t>10</a:t>
            </a:fld>
            <a:endParaRPr lang="en-US" sz="750" dirty="0">
              <a:solidFill>
                <a:srgbClr val="0B4596"/>
              </a:solidFill>
              <a:latin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0050" y="5460171"/>
            <a:ext cx="7136863" cy="764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200 and 850 </a:t>
            </a:r>
            <a:r>
              <a:rPr lang="en-US" dirty="0" err="1"/>
              <a:t>hPa</a:t>
            </a:r>
            <a:r>
              <a:rPr lang="en-US" dirty="0"/>
              <a:t> Tropical Wind RMSE as a function of forecast hour (top).</a:t>
            </a:r>
          </a:p>
          <a:p>
            <a:r>
              <a:rPr lang="en-US" dirty="0"/>
              <a:t>Change in RMSE score relative to Baseline (bottom).</a:t>
            </a:r>
          </a:p>
          <a:p>
            <a:r>
              <a:rPr lang="en-US" b="1" dirty="0"/>
              <a:t>Verified against ECMWF.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9040" y="3386063"/>
            <a:ext cx="1487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Significance intervals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14742" y="3598938"/>
            <a:ext cx="336839" cy="251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4508"/>
            <a:ext cx="4446481" cy="44464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7088" y="2146072"/>
            <a:ext cx="84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3569" y="2146071"/>
            <a:ext cx="84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43912" y="4050268"/>
            <a:ext cx="76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Better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23716" y="3709294"/>
            <a:ext cx="78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5365" y="838200"/>
            <a:ext cx="36390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 RMSE, 200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284681" y="838200"/>
            <a:ext cx="36390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 RMSE, 850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91951" y="5145106"/>
            <a:ext cx="14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Forecast Hour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31506" y="5145106"/>
            <a:ext cx="14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Forecast Hour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20200" y="1371600"/>
            <a:ext cx="2483627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Sounders in general show neutral impact on Tropical wind scores.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4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76" y="1134351"/>
            <a:ext cx="3894849" cy="38948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51" y="1134351"/>
            <a:ext cx="3894849" cy="38948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0" y="1134351"/>
            <a:ext cx="3894849" cy="389484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3851" y="274638"/>
            <a:ext cx="9206949" cy="563562"/>
          </a:xfrm>
        </p:spPr>
        <p:txBody>
          <a:bodyPr/>
          <a:lstStyle/>
          <a:p>
            <a:r>
              <a:rPr lang="en-US" dirty="0"/>
              <a:t>Forecast impact on </a:t>
            </a:r>
            <a:r>
              <a:rPr lang="en-US" dirty="0" smtClean="0"/>
              <a:t>global Relative Humidity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5400">
              <a:spcBef>
                <a:spcPts val="50"/>
              </a:spcBef>
              <a:defRPr/>
            </a:pPr>
            <a:fld id="{81D60167-4931-47E6-BA6A-407CBD079E47}" type="slidenum">
              <a:rPr lang="en-US" sz="750">
                <a:solidFill>
                  <a:srgbClr val="0B4596"/>
                </a:solidFill>
                <a:latin typeface="Arial Narrow"/>
              </a:rPr>
              <a:pPr marL="25400">
                <a:spcBef>
                  <a:spcPts val="50"/>
                </a:spcBef>
                <a:defRPr/>
              </a:pPr>
              <a:t>11</a:t>
            </a:fld>
            <a:endParaRPr lang="en-US" sz="750" dirty="0">
              <a:solidFill>
                <a:srgbClr val="0B4596"/>
              </a:solidFill>
              <a:latin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257800"/>
            <a:ext cx="7283666" cy="764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200, 500, and 850 </a:t>
            </a:r>
            <a:r>
              <a:rPr lang="en-US" dirty="0" err="1"/>
              <a:t>hPa</a:t>
            </a:r>
            <a:r>
              <a:rPr lang="en-US" dirty="0"/>
              <a:t> </a:t>
            </a:r>
            <a:r>
              <a:rPr lang="en-US" dirty="0" smtClean="0"/>
              <a:t>Global RH RMSE </a:t>
            </a:r>
            <a:r>
              <a:rPr lang="en-US" dirty="0"/>
              <a:t>as a function of forecast hour (top).</a:t>
            </a:r>
          </a:p>
          <a:p>
            <a:r>
              <a:rPr lang="en-US" dirty="0"/>
              <a:t>Change in RMSE score relative to Baseline (bottom).</a:t>
            </a:r>
          </a:p>
          <a:p>
            <a:r>
              <a:rPr lang="en-US" dirty="0"/>
              <a:t>Verified against ECMWF.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2209" y="3833893"/>
            <a:ext cx="1487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Significance intervals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635970" y="4032677"/>
            <a:ext cx="336839" cy="251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629374" y="5296567"/>
            <a:ext cx="2712227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reduction in RMSE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SW IR enabled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9830" y="4551402"/>
            <a:ext cx="767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Better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6056" y="3587234"/>
            <a:ext cx="7833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1134351"/>
            <a:ext cx="33342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RH </a:t>
            </a:r>
            <a:r>
              <a:rPr lang="en-US" dirty="0"/>
              <a:t>RMSE, 200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48627" y="4812268"/>
            <a:ext cx="14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Forecast Hour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42965" y="1134351"/>
            <a:ext cx="33342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RH </a:t>
            </a:r>
            <a:r>
              <a:rPr lang="en-US" dirty="0"/>
              <a:t>RMSE, </a:t>
            </a:r>
            <a:r>
              <a:rPr lang="en-US" dirty="0" smtClean="0"/>
              <a:t>500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610600" y="1132642"/>
            <a:ext cx="33342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RH </a:t>
            </a:r>
            <a:r>
              <a:rPr lang="en-US" dirty="0"/>
              <a:t>RMSE, </a:t>
            </a:r>
            <a:r>
              <a:rPr lang="en-US" dirty="0" smtClean="0"/>
              <a:t>850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555706" y="4812268"/>
            <a:ext cx="14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Forecast Hour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000" y="4812268"/>
            <a:ext cx="14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Forecast Hour</a:t>
            </a:r>
          </a:p>
        </p:txBody>
      </p:sp>
    </p:spTree>
    <p:extLst>
      <p:ext uri="{BB962C8B-B14F-4D97-AF65-F5344CB8AC3E}">
        <p14:creationId xmlns:p14="http://schemas.microsoft.com/office/powerpoint/2010/main" val="1744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82" y="1106727"/>
            <a:ext cx="3886200" cy="5029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62" y="1106727"/>
            <a:ext cx="3886200" cy="502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Forecast Scores vs. ECMWF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8" y="1098440"/>
            <a:ext cx="3886200" cy="50291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37583" y="5663826"/>
            <a:ext cx="823630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Calibri"/>
              </a:rPr>
              <a:t>Baseline</a:t>
            </a:r>
            <a:endParaRPr lang="en-US" sz="1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2412" y="1060986"/>
            <a:ext cx="937658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Assessment Metric (SAM): Global forecast verification against ECMWF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9293" y="5663826"/>
            <a:ext cx="823630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Calibri"/>
              </a:rPr>
              <a:t>No IR</a:t>
            </a:r>
            <a:endParaRPr lang="en-US" sz="1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94303" y="5663825"/>
            <a:ext cx="849097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178D33"/>
                </a:solidFill>
                <a:latin typeface="Calibri"/>
              </a:rPr>
              <a:t>SWIR </a:t>
            </a:r>
            <a:r>
              <a:rPr lang="en-US" sz="1400" b="1" dirty="0" err="1" smtClean="0">
                <a:solidFill>
                  <a:srgbClr val="178D33"/>
                </a:solidFill>
                <a:latin typeface="Calibri"/>
              </a:rPr>
              <a:t>Exp</a:t>
            </a:r>
            <a:endParaRPr lang="en-US" sz="1400" b="1" dirty="0">
              <a:solidFill>
                <a:srgbClr val="178D33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38957" y="5663826"/>
            <a:ext cx="823630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Calibri"/>
              </a:rPr>
              <a:t>Baseline</a:t>
            </a:r>
            <a:endParaRPr lang="en-US" sz="1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83967" y="5663825"/>
            <a:ext cx="849097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L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WIR </a:t>
            </a:r>
            <a:r>
              <a:rPr lang="en-US" sz="1400" b="1" dirty="0" err="1" smtClean="0">
                <a:solidFill>
                  <a:srgbClr val="FF0000"/>
                </a:solidFill>
                <a:latin typeface="Calibri"/>
              </a:rPr>
              <a:t>Exp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50667" y="5663826"/>
            <a:ext cx="737876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Calibri"/>
              </a:rPr>
              <a:t>No IR</a:t>
            </a:r>
            <a:endParaRPr lang="en-US" sz="1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57597" y="5663825"/>
            <a:ext cx="887177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178D33"/>
                </a:solidFill>
                <a:latin typeface="Calibri"/>
              </a:rPr>
              <a:t>SWIR </a:t>
            </a:r>
            <a:r>
              <a:rPr lang="en-US" sz="1400" b="1" dirty="0" err="1" smtClean="0">
                <a:solidFill>
                  <a:srgbClr val="178D33"/>
                </a:solidFill>
                <a:latin typeface="Calibri"/>
              </a:rPr>
              <a:t>Exp</a:t>
            </a:r>
            <a:endParaRPr lang="en-US" sz="1400" b="1" dirty="0">
              <a:solidFill>
                <a:srgbClr val="178D33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59956" y="5663825"/>
            <a:ext cx="823630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Calibri"/>
              </a:rPr>
              <a:t>Baseline</a:t>
            </a:r>
            <a:endParaRPr lang="en-US" sz="1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04966" y="5663824"/>
            <a:ext cx="849097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L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WIR </a:t>
            </a:r>
            <a:r>
              <a:rPr lang="en-US" sz="1400" b="1" dirty="0" err="1" smtClean="0">
                <a:solidFill>
                  <a:srgbClr val="FF0000"/>
                </a:solidFill>
                <a:latin typeface="Calibri"/>
              </a:rPr>
              <a:t>Exp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71666" y="5663825"/>
            <a:ext cx="823630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Calibri"/>
              </a:rPr>
              <a:t>No IR</a:t>
            </a:r>
            <a:endParaRPr lang="en-US" sz="14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916676" y="5663824"/>
            <a:ext cx="849097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178D33"/>
                </a:solidFill>
                <a:latin typeface="Calibri"/>
              </a:rPr>
              <a:t>SWIR </a:t>
            </a:r>
            <a:r>
              <a:rPr lang="en-US" sz="1400" b="1" dirty="0" err="1" smtClean="0">
                <a:solidFill>
                  <a:srgbClr val="178D33"/>
                </a:solidFill>
                <a:latin typeface="Calibri"/>
              </a:rPr>
              <a:t>Exp</a:t>
            </a:r>
            <a:endParaRPr lang="en-US" sz="1400" b="1" dirty="0">
              <a:solidFill>
                <a:srgbClr val="178D33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213" y="1488170"/>
            <a:ext cx="770477" cy="4226830"/>
          </a:xfrm>
          <a:prstGeom prst="rect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36154" y="5663825"/>
            <a:ext cx="795536" cy="463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L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WIR </a:t>
            </a:r>
            <a:r>
              <a:rPr lang="en-US" sz="1400" b="1" dirty="0" err="1" smtClean="0">
                <a:solidFill>
                  <a:srgbClr val="FF0000"/>
                </a:solidFill>
                <a:latin typeface="Calibri"/>
              </a:rPr>
              <a:t>Exp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1584610"/>
            <a:ext cx="128841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 normalized over all parameters, layers, and forecast lead times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5249" y="1455997"/>
            <a:ext cx="770477" cy="4226830"/>
          </a:xfrm>
          <a:prstGeom prst="rect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92911" y="1584610"/>
            <a:ext cx="1964327" cy="107721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significant improvement Tropics and SHX vs LWIR scores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24507" y="1503904"/>
            <a:ext cx="770477" cy="4226830"/>
          </a:xfrm>
          <a:prstGeom prst="rect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188543" y="1471731"/>
            <a:ext cx="770477" cy="4226830"/>
          </a:xfrm>
          <a:prstGeom prst="rect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18770" y="1585959"/>
            <a:ext cx="1288416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 lead time scores normalized for all stats, layers, and parameters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89935" y="1582946"/>
            <a:ext cx="2038585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significant improvement Day 4-7 vs LWIR scores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58656" y="1504067"/>
            <a:ext cx="770477" cy="4226830"/>
          </a:xfrm>
          <a:prstGeom prst="rect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922692" y="1471894"/>
            <a:ext cx="770477" cy="4226830"/>
          </a:xfrm>
          <a:prstGeom prst="rect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27576" y="1584610"/>
            <a:ext cx="1288416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scores normalized over all stats, layers, and forecast lead times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95483" y="1584610"/>
            <a:ext cx="2175307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significant improvement in T, V, RH vs LWIR scores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7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System Experiment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5400">
              <a:spcBef>
                <a:spcPts val="50"/>
              </a:spcBef>
              <a:defRPr/>
            </a:pPr>
            <a:fld id="{81D60167-4931-47E6-BA6A-407CBD079E47}" type="slidenum">
              <a:rPr lang="en-US" sz="750">
                <a:solidFill>
                  <a:srgbClr val="0B4596"/>
                </a:solidFill>
                <a:latin typeface="Arial Narrow"/>
              </a:rPr>
              <a:pPr marL="25400">
                <a:spcBef>
                  <a:spcPts val="50"/>
                </a:spcBef>
                <a:defRPr/>
              </a:pPr>
              <a:t>13</a:t>
            </a:fld>
            <a:endParaRPr lang="en-US" sz="750" dirty="0">
              <a:solidFill>
                <a:srgbClr val="0B4596"/>
              </a:solidFill>
              <a:latin typeface="Arial Narrow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270814"/>
              </p:ext>
            </p:extLst>
          </p:nvPr>
        </p:nvGraphicFramePr>
        <p:xfrm>
          <a:off x="914400" y="1447800"/>
          <a:ext cx="3442447" cy="4097655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427630">
                  <a:extLst>
                    <a:ext uri="{9D8B030D-6E8A-4147-A177-3AD203B41FA5}">
                      <a16:colId xmlns:a16="http://schemas.microsoft.com/office/drawing/2014/main" val="4041507256"/>
                    </a:ext>
                  </a:extLst>
                </a:gridCol>
                <a:gridCol w="1010770">
                  <a:extLst>
                    <a:ext uri="{9D8B030D-6E8A-4147-A177-3AD203B41FA5}">
                      <a16:colId xmlns:a16="http://schemas.microsoft.com/office/drawing/2014/main" val="360994843"/>
                    </a:ext>
                  </a:extLst>
                </a:gridCol>
                <a:gridCol w="1004047">
                  <a:extLst>
                    <a:ext uri="{9D8B030D-6E8A-4147-A177-3AD203B41FA5}">
                      <a16:colId xmlns:a16="http://schemas.microsoft.com/office/drawing/2014/main" val="276431325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r>
                        <a:rPr lang="en-US" dirty="0"/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Baseline (Ops)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SW IR (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Exp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3516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Conventional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3071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Sat-winds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918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IASI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3198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AIRS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726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CrIS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LW IR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8277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CrIS</a:t>
                      </a:r>
                      <a:r>
                        <a:rPr lang="en-US" baseline="0" dirty="0">
                          <a:solidFill>
                            <a:sysClr val="windowText" lastClr="000000"/>
                          </a:solidFill>
                        </a:rPr>
                        <a:t> SW IR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30081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ATMS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7450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AMSU/MHS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21478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GPSRO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32769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543800" y="1461436"/>
            <a:ext cx="4155122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prstClr val="black"/>
                </a:solidFill>
              </a:rPr>
              <a:t>Use current operational FV3GFS 4DEnVar at C384 (~25 km)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run 2018-12-01 to 2019-01-31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Verified 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analysis and ECMWF analysis</a:t>
            </a:r>
            <a:endParaRPr 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is using analyses/forecasts from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2019-12-08 to 2019-01-24</a:t>
            </a:r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61FA6-F5A0-4579-BF75-E9D1D061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879" y="1239052"/>
            <a:ext cx="4265719" cy="4265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D2120-51B6-49BC-A27F-3C3648956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1239052"/>
            <a:ext cx="4265719" cy="4265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9508" y="5454672"/>
            <a:ext cx="6578599" cy="764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500 </a:t>
            </a:r>
            <a:r>
              <a:rPr lang="en-US" dirty="0" err="1"/>
              <a:t>mb</a:t>
            </a:r>
            <a:r>
              <a:rPr lang="en-US" dirty="0"/>
              <a:t> Anomaly Correlation as a function of forecast hour (top).</a:t>
            </a:r>
          </a:p>
          <a:p>
            <a:r>
              <a:rPr lang="en-US" dirty="0"/>
              <a:t>Change in AC score relative to Baseline (bottom).</a:t>
            </a:r>
          </a:p>
          <a:p>
            <a:r>
              <a:rPr lang="en-US" b="1" dirty="0"/>
              <a:t>Verified against ECMWF.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5365" y="838200"/>
            <a:ext cx="36390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Height AC, 500 </a:t>
            </a:r>
            <a:r>
              <a:rPr lang="en-US" dirty="0" err="1"/>
              <a:t>hPa</a:t>
            </a:r>
            <a:r>
              <a:rPr lang="en-US" dirty="0"/>
              <a:t>, NH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4681" y="838200"/>
            <a:ext cx="36390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Height AC, 500 </a:t>
            </a:r>
            <a:r>
              <a:rPr lang="en-US" dirty="0" err="1"/>
              <a:t>hPa</a:t>
            </a:r>
            <a:r>
              <a:rPr lang="en-US" dirty="0"/>
              <a:t>, 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1951" y="5145106"/>
            <a:ext cx="14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Forecast Hour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1506" y="5145106"/>
            <a:ext cx="14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Forecast Hour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20200" y="1371600"/>
            <a:ext cx="2483627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Impact switching from LW IR to SW IR on 500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Height Anomaly Correlation.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1003851" y="274638"/>
            <a:ext cx="8546549" cy="563562"/>
          </a:xfrm>
        </p:spPr>
        <p:txBody>
          <a:bodyPr/>
          <a:lstStyle/>
          <a:p>
            <a:r>
              <a:rPr lang="en-US" sz="2800" dirty="0"/>
              <a:t>Forecast impact on height anomaly correlation</a:t>
            </a:r>
          </a:p>
        </p:txBody>
      </p:sp>
    </p:spTree>
    <p:extLst>
      <p:ext uri="{BB962C8B-B14F-4D97-AF65-F5344CB8AC3E}">
        <p14:creationId xmlns:p14="http://schemas.microsoft.com/office/powerpoint/2010/main" val="32490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61FA6-F5A0-4579-BF75-E9D1D061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1" y="1143000"/>
            <a:ext cx="4270248" cy="4270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D2120-51B6-49BC-A27F-3C3648956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952" y="1143000"/>
            <a:ext cx="4270248" cy="4270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0050" y="5460171"/>
            <a:ext cx="7136863" cy="764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200 and 850 </a:t>
            </a:r>
            <a:r>
              <a:rPr lang="en-US" dirty="0" err="1"/>
              <a:t>hPa</a:t>
            </a:r>
            <a:r>
              <a:rPr lang="en-US" dirty="0"/>
              <a:t> Tropical Wind RMSE as a function of forecast hour (top).</a:t>
            </a:r>
          </a:p>
          <a:p>
            <a:r>
              <a:rPr lang="en-US" dirty="0"/>
              <a:t>Change in RMSE score relative to Baseline (bottom).</a:t>
            </a:r>
          </a:p>
          <a:p>
            <a:r>
              <a:rPr lang="en-US" b="1" dirty="0"/>
              <a:t>Verified against ECMWF.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7088" y="2146072"/>
            <a:ext cx="84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3569" y="2146071"/>
            <a:ext cx="84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5365" y="838200"/>
            <a:ext cx="36390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 RMSE, 200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1951" y="5145106"/>
            <a:ext cx="14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Forecast Hour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1506" y="5145106"/>
            <a:ext cx="14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Forecast Hour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0200" y="1371600"/>
            <a:ext cx="2483627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positive impact on Tropical winds RMSE with SWIR assimilated.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4681" y="838200"/>
            <a:ext cx="36390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 RMSE, 850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23" name="Title 8"/>
          <p:cNvSpPr>
            <a:spLocks noGrp="1"/>
          </p:cNvSpPr>
          <p:nvPr>
            <p:ph type="title"/>
          </p:nvPr>
        </p:nvSpPr>
        <p:spPr>
          <a:xfrm>
            <a:off x="1003851" y="274638"/>
            <a:ext cx="8546549" cy="563562"/>
          </a:xfrm>
        </p:spPr>
        <p:txBody>
          <a:bodyPr/>
          <a:lstStyle/>
          <a:p>
            <a:r>
              <a:rPr lang="en-US" dirty="0"/>
              <a:t>Forecast impact on tropical winds</a:t>
            </a:r>
          </a:p>
        </p:txBody>
      </p:sp>
    </p:spTree>
    <p:extLst>
      <p:ext uri="{BB962C8B-B14F-4D97-AF65-F5344CB8AC3E}">
        <p14:creationId xmlns:p14="http://schemas.microsoft.com/office/powerpoint/2010/main" val="28695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69ACA75B-9800-4943-86E5-F1AB6ECA5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638"/>
            <a:ext cx="5846297" cy="6172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3034749" cy="1325562"/>
          </a:xfrm>
        </p:spPr>
        <p:txBody>
          <a:bodyPr/>
          <a:lstStyle/>
          <a:p>
            <a:r>
              <a:rPr lang="en-US" dirty="0" smtClean="0"/>
              <a:t>Overall Forecast Score vs ECMWF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1750" y="1905000"/>
            <a:ext cx="3193049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Assessment Metric (SAM): Global forecast verification against ECMWF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1750" y="3124200"/>
            <a:ext cx="2483627" cy="206210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Forecasts with SWIR assimilated show statistically significant improvement.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assimilation shows largest impact in temperature forecast.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1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15047"/>
              </p:ext>
            </p:extLst>
          </p:nvPr>
        </p:nvGraphicFramePr>
        <p:xfrm>
          <a:off x="1003851" y="975156"/>
          <a:ext cx="461645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949">
                  <a:extLst>
                    <a:ext uri="{9D8B030D-6E8A-4147-A177-3AD203B41FA5}">
                      <a16:colId xmlns:a16="http://schemas.microsoft.com/office/drawing/2014/main" val="107588701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11906377"/>
                    </a:ext>
                  </a:extLst>
                </a:gridCol>
                <a:gridCol w="1429302">
                  <a:extLst>
                    <a:ext uri="{9D8B030D-6E8A-4147-A177-3AD203B41FA5}">
                      <a16:colId xmlns:a16="http://schemas.microsoft.com/office/drawing/2014/main" val="1242483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LWIR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78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 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3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 N2O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8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</a:t>
                      </a:r>
                      <a:r>
                        <a:rPr lang="en-US" baseline="0" dirty="0" smtClean="0"/>
                        <a:t> 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40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 O3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FB9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5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H2O absorption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0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6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 (</a:t>
                      </a:r>
                      <a:r>
                        <a:rPr lang="en-US" dirty="0" err="1" smtClean="0"/>
                        <a:t>Vert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237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FB9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95800"/>
                  </a:ext>
                </a:extLst>
              </a:tr>
            </a:tbl>
          </a:graphicData>
        </a:graphic>
      </p:graphicFrame>
      <p:pic>
        <p:nvPicPr>
          <p:cNvPr id="1026" name="Picture 2" descr="Spectral coverage of various ultra-spectral sounding instrumen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10" y="1135918"/>
            <a:ext cx="5026025" cy="32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3810" y="4423530"/>
            <a:ext cx="1149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100" i="1" dirty="0" smtClean="0">
                <a:solidFill>
                  <a:prstClr val="black"/>
                </a:solidFill>
                <a:latin typeface="Calibri"/>
              </a:rPr>
              <a:t>Smith et al. 2009</a:t>
            </a:r>
            <a:endParaRPr lang="en-US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3577" y="5001923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100" i="1" dirty="0" smtClean="0">
                <a:solidFill>
                  <a:prstClr val="black"/>
                </a:solidFill>
                <a:latin typeface="Calibri"/>
              </a:rPr>
              <a:t>Potential Limitations for NWP</a:t>
            </a:r>
            <a:endParaRPr lang="en-US" sz="11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2762" y="4423530"/>
            <a:ext cx="838200" cy="353672"/>
          </a:xfrm>
          <a:prstGeom prst="rect">
            <a:avLst/>
          </a:prstGeom>
          <a:solidFill>
            <a:srgbClr val="1FB9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33577" y="4423530"/>
            <a:ext cx="838200" cy="3699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60079" y="4423530"/>
            <a:ext cx="838200" cy="3699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06709" y="4423530"/>
            <a:ext cx="838200" cy="369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186210" y="4869718"/>
            <a:ext cx="2667000" cy="132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8228" y="5293641"/>
            <a:ext cx="10136972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provide significant positive impact of LWIR as NWP systems are currently configured. At a minimum, SWIR sounders could complement traditional LWIR sounders. For simply providing temperature information to NWP, SWIR likely could be an </a:t>
            </a:r>
            <a:r>
              <a:rPr 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solution to LWIR.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23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Motivation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675" y="1041400"/>
            <a:ext cx="6674525" cy="5359400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1800" dirty="0" err="1"/>
              <a:t>Cubesat</a:t>
            </a:r>
            <a:r>
              <a:rPr lang="en-US" sz="1800" dirty="0"/>
              <a:t> technology supports an alternative/cost effective/agile constellation of shortwave/</a:t>
            </a:r>
            <a:r>
              <a:rPr lang="en-US" sz="1800" dirty="0" err="1"/>
              <a:t>midwave</a:t>
            </a:r>
            <a:r>
              <a:rPr lang="en-US" sz="1800" dirty="0"/>
              <a:t> IR (SW/MWIR) sensors to provide temperature and water vapor profile information to numerical weather prediction (NWP).</a:t>
            </a:r>
          </a:p>
          <a:p>
            <a:pPr marL="285750" indent="-285750"/>
            <a:r>
              <a:rPr lang="en-US" sz="1800" dirty="0"/>
              <a:t>A SWIR constellation could compliment LWIR sounders and add robustness to the global observation system</a:t>
            </a:r>
          </a:p>
          <a:p>
            <a:pPr marL="285750" indent="-285750"/>
            <a:r>
              <a:rPr lang="en-US" sz="1800" dirty="0"/>
              <a:t>Shortwave IR data (4 µm CO</a:t>
            </a:r>
            <a:r>
              <a:rPr lang="en-US" sz="1800" baseline="-25000" dirty="0"/>
              <a:t>2</a:t>
            </a:r>
            <a:r>
              <a:rPr lang="en-US" sz="1800" dirty="0"/>
              <a:t> band), however, is not operationally assimilated in NWP models (LWIR only)</a:t>
            </a:r>
          </a:p>
          <a:p>
            <a:pPr marL="0" indent="0">
              <a:buNone/>
            </a:pPr>
            <a:r>
              <a:rPr lang="en-US" sz="2600" b="1" dirty="0" smtClean="0"/>
              <a:t>Overarching Objective:</a:t>
            </a:r>
            <a:endParaRPr lang="en-US" sz="2600" b="1" dirty="0"/>
          </a:p>
          <a:p>
            <a:pPr marL="285750" indent="-285750"/>
            <a:r>
              <a:rPr lang="en-US" sz="1800" dirty="0"/>
              <a:t>To help shape future satellite global observing system architecture, </a:t>
            </a:r>
            <a:r>
              <a:rPr lang="en-US" sz="1800" dirty="0" smtClean="0"/>
              <a:t>assess if a </a:t>
            </a:r>
            <a:r>
              <a:rPr lang="en-US" sz="1800" dirty="0"/>
              <a:t>SWIR-only solution </a:t>
            </a:r>
            <a:r>
              <a:rPr lang="en-US" sz="1800" dirty="0" smtClean="0"/>
              <a:t>can achieve </a:t>
            </a:r>
            <a:r>
              <a:rPr lang="en-US" sz="1800" dirty="0"/>
              <a:t>or exceed positive impact provided by LWIR radiances in medium-range, global </a:t>
            </a:r>
            <a:r>
              <a:rPr lang="en-US" sz="1800" dirty="0" smtClean="0"/>
              <a:t>NWP.</a:t>
            </a:r>
            <a:endParaRPr lang="en-US" sz="1800" dirty="0"/>
          </a:p>
          <a:p>
            <a:pPr marL="0" indent="0">
              <a:buNone/>
            </a:pPr>
            <a:r>
              <a:rPr lang="en-US" sz="2200" b="1" dirty="0"/>
              <a:t>Additional </a:t>
            </a:r>
            <a:r>
              <a:rPr lang="en-US" sz="2200" b="1" dirty="0" smtClean="0"/>
              <a:t>objectives:</a:t>
            </a:r>
            <a:endParaRPr lang="en-US" sz="2200" b="1" dirty="0"/>
          </a:p>
          <a:p>
            <a:pPr marL="288925" lvl="1" indent="-285750"/>
            <a:r>
              <a:rPr lang="en-US" sz="1600" dirty="0"/>
              <a:t>Extend NOAA global NWP to assimilation SWIR data (</a:t>
            </a:r>
            <a:r>
              <a:rPr lang="en-US" sz="1600" dirty="0" err="1" smtClean="0"/>
              <a:t>CrIS</a:t>
            </a:r>
            <a:r>
              <a:rPr lang="en-US" sz="1600" dirty="0" smtClean="0"/>
              <a:t>/IASI/AIRS)</a:t>
            </a:r>
            <a:endParaRPr lang="en-US" sz="1600" dirty="0"/>
          </a:p>
          <a:p>
            <a:pPr marL="288925" lvl="1" indent="-285750"/>
            <a:r>
              <a:rPr lang="en-US" sz="1600" dirty="0"/>
              <a:t>Improved radiance forward operator for SWIR (CRTM)</a:t>
            </a:r>
          </a:p>
          <a:p>
            <a:pPr marL="288925" lvl="1" indent="-285750"/>
            <a:r>
              <a:rPr lang="en-US" sz="1600" dirty="0" smtClean="0"/>
              <a:t>Compare impact of SWIR vs LWIR assimilation on FV3GFS forecasts</a:t>
            </a:r>
          </a:p>
          <a:p>
            <a:pPr marL="288925" lvl="1" indent="-285750"/>
            <a:r>
              <a:rPr lang="en-US" sz="1600" dirty="0" smtClean="0"/>
              <a:t>Transition SWIR/LWIR assimilation to NCEP operations (pending impact results)</a:t>
            </a:r>
            <a:endParaRPr lang="en-US" sz="1600" dirty="0"/>
          </a:p>
          <a:p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76400"/>
            <a:ext cx="4350570" cy="17152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72400" y="3600784"/>
            <a:ext cx="419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NCEP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radiance monitoring plot showing assimilation of LW IR observations but only monitoring of SW IR observations in the FV3GFS.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48600" y="3048000"/>
            <a:ext cx="228600" cy="45719"/>
          </a:xfrm>
          <a:prstGeom prst="rect">
            <a:avLst/>
          </a:prstGeom>
          <a:solidFill>
            <a:srgbClr val="178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SWIR status in NOAA NWP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project focuses on the NOAA global FV3GFS (using the </a:t>
            </a:r>
            <a:r>
              <a:rPr lang="en-US" dirty="0" err="1" smtClean="0"/>
              <a:t>Gridpoint</a:t>
            </a:r>
            <a:r>
              <a:rPr lang="en-US" dirty="0" smtClean="0"/>
              <a:t> Statistical Interpolation – GSI 4DEnVar assimilation)</a:t>
            </a:r>
          </a:p>
          <a:p>
            <a:r>
              <a:rPr lang="en-US" dirty="0" smtClean="0"/>
              <a:t>GSI has capability to ingest 3 </a:t>
            </a:r>
            <a:r>
              <a:rPr lang="en-US" dirty="0" err="1" smtClean="0"/>
              <a:t>CrIS</a:t>
            </a:r>
            <a:r>
              <a:rPr lang="en-US" dirty="0" smtClean="0"/>
              <a:t> datasets: 399 NSR, 431 FSR, and 2211 FSR</a:t>
            </a:r>
          </a:p>
          <a:p>
            <a:pPr lvl="1"/>
            <a:r>
              <a:rPr lang="en-US" dirty="0" smtClean="0"/>
              <a:t>This study will exploit SWIR observations from the 431 FSR which is operationally assimilated at NCEP</a:t>
            </a:r>
          </a:p>
          <a:p>
            <a:pPr lvl="1"/>
            <a:r>
              <a:rPr lang="en-US" dirty="0" smtClean="0"/>
              <a:t>2211 FSR is not tanked at NCEP (volume too large)</a:t>
            </a:r>
          </a:p>
          <a:p>
            <a:pPr lvl="1"/>
            <a:r>
              <a:rPr lang="en-US" dirty="0" smtClean="0"/>
              <a:t>431 FSR provides adequate spectral coverage for study</a:t>
            </a:r>
          </a:p>
          <a:p>
            <a:r>
              <a:rPr lang="en-US" dirty="0" smtClean="0"/>
              <a:t>92 LWIR channels and 8 MWIR channels are assimilated operationally.</a:t>
            </a:r>
          </a:p>
          <a:p>
            <a:r>
              <a:rPr lang="en-US" dirty="0" smtClean="0"/>
              <a:t>All SWIR channels are monitored with strict QC</a:t>
            </a:r>
          </a:p>
          <a:p>
            <a:r>
              <a:rPr lang="en-US" dirty="0" smtClean="0"/>
              <a:t>Note: FV3GFS also assimilates LWIR from </a:t>
            </a:r>
            <a:r>
              <a:rPr lang="en-US" dirty="0" err="1" smtClean="0"/>
              <a:t>CrIS</a:t>
            </a:r>
            <a:r>
              <a:rPr lang="en-US" dirty="0" smtClean="0"/>
              <a:t> 616 and AIRS 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on SWIR assimilation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5400">
              <a:spcBef>
                <a:spcPts val="50"/>
              </a:spcBef>
              <a:defRPr/>
            </a:pPr>
            <a:fld id="{81D60167-4931-47E6-BA6A-407CBD079E47}" type="slidenum">
              <a:rPr lang="en-US" sz="750">
                <a:solidFill>
                  <a:srgbClr val="0B4596"/>
                </a:solidFill>
                <a:latin typeface="Arial Narrow"/>
              </a:rPr>
              <a:pPr marL="25400">
                <a:spcBef>
                  <a:spcPts val="50"/>
                </a:spcBef>
                <a:defRPr/>
              </a:pPr>
              <a:t>4</a:t>
            </a:fld>
            <a:endParaRPr lang="en-US" sz="750" dirty="0">
              <a:solidFill>
                <a:srgbClr val="0B4596"/>
              </a:solidFill>
              <a:latin typeface="Arial Narro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21D92-C8F4-470E-9DE7-711966857F2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854" r="469" b="2425"/>
          <a:stretch/>
        </p:blipFill>
        <p:spPr>
          <a:xfrm>
            <a:off x="587961" y="1808547"/>
            <a:ext cx="7162800" cy="3618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D58C4-8E2E-4E48-9607-EDD53A7332DD}"/>
              </a:ext>
            </a:extLst>
          </p:cNvPr>
          <p:cNvSpPr txBox="1"/>
          <p:nvPr/>
        </p:nvSpPr>
        <p:spPr>
          <a:xfrm>
            <a:off x="1939473" y="5508740"/>
            <a:ext cx="3048000" cy="46166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79C3FB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6600"/>
                </a:solidFill>
              </a:rPr>
              <a:t>~35 </a:t>
            </a:r>
            <a:r>
              <a:rPr lang="en-US" sz="1200" dirty="0" err="1">
                <a:solidFill>
                  <a:srgbClr val="FF6600"/>
                </a:solidFill>
              </a:rPr>
              <a:t>dof</a:t>
            </a:r>
            <a:r>
              <a:rPr lang="en-US" sz="1200" dirty="0">
                <a:solidFill>
                  <a:srgbClr val="FF6600"/>
                </a:solidFill>
              </a:rPr>
              <a:t> for </a:t>
            </a:r>
            <a:r>
              <a:rPr lang="en-US" sz="1200" dirty="0">
                <a:solidFill>
                  <a:srgbClr val="FF0000"/>
                </a:solidFill>
              </a:rPr>
              <a:t>SW (red)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~35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dof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for LW (690-790 cm</a:t>
            </a:r>
            <a:r>
              <a:rPr lang="en-US" sz="12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black dots)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46B87B-DDD7-4C20-9819-F9EF82A3FF49}"/>
              </a:ext>
            </a:extLst>
          </p:cNvPr>
          <p:cNvCxnSpPr>
            <a:cxnSpLocks/>
          </p:cNvCxnSpPr>
          <p:nvPr/>
        </p:nvCxnSpPr>
        <p:spPr>
          <a:xfrm flipV="1">
            <a:off x="3153432" y="4572004"/>
            <a:ext cx="341808" cy="99059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F9AC2D-5C23-4D00-9BA7-A5FAF9C530BE}"/>
              </a:ext>
            </a:extLst>
          </p:cNvPr>
          <p:cNvCxnSpPr>
            <a:cxnSpLocks/>
          </p:cNvCxnSpPr>
          <p:nvPr/>
        </p:nvCxnSpPr>
        <p:spPr>
          <a:xfrm flipH="1" flipV="1">
            <a:off x="5246866" y="4572000"/>
            <a:ext cx="623459" cy="933189"/>
          </a:xfrm>
          <a:prstGeom prst="straightConnector1">
            <a:avLst/>
          </a:prstGeom>
          <a:ln w="317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6A972A-497F-4975-8C6D-9C997A93B657}"/>
              </a:ext>
            </a:extLst>
          </p:cNvPr>
          <p:cNvCxnSpPr>
            <a:cxnSpLocks/>
          </p:cNvCxnSpPr>
          <p:nvPr/>
        </p:nvCxnSpPr>
        <p:spPr>
          <a:xfrm flipH="1" flipV="1">
            <a:off x="3487415" y="4572001"/>
            <a:ext cx="395670" cy="1167571"/>
          </a:xfrm>
          <a:prstGeom prst="straightConnector1">
            <a:avLst/>
          </a:prstGeom>
          <a:ln w="31750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60" y="2461756"/>
            <a:ext cx="1828800" cy="1306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78" y="2461758"/>
            <a:ext cx="1828800" cy="13062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41980" y="2655566"/>
            <a:ext cx="338554" cy="9432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prstClr val="black"/>
                </a:solidFill>
                <a:latin typeface="Calibri"/>
              </a:rPr>
              <a:t>Temperature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1145" y="2252990"/>
            <a:ext cx="1674094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b="1" dirty="0" err="1">
                <a:solidFill>
                  <a:prstClr val="black"/>
                </a:solidFill>
                <a:latin typeface="Calibri"/>
              </a:rPr>
              <a:t>CrIS</a:t>
            </a:r>
            <a:r>
              <a:rPr lang="en-US" sz="1100" b="1" dirty="0">
                <a:solidFill>
                  <a:prstClr val="black"/>
                </a:solidFill>
                <a:latin typeface="Calibri"/>
              </a:rPr>
              <a:t> LW Kernel Functions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6866" y="2252990"/>
            <a:ext cx="1674094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b="1" dirty="0" err="1">
                <a:solidFill>
                  <a:prstClr val="black"/>
                </a:solidFill>
                <a:latin typeface="Calibri"/>
              </a:rPr>
              <a:t>CrIS</a:t>
            </a:r>
            <a:r>
              <a:rPr lang="en-US" sz="1100" b="1" dirty="0">
                <a:solidFill>
                  <a:prstClr val="black"/>
                </a:solidFill>
                <a:latin typeface="Calibri"/>
              </a:rPr>
              <a:t> SW Kernel Functions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0207" y="2711367"/>
            <a:ext cx="1830118" cy="2462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b="1" i="1" dirty="0">
                <a:solidFill>
                  <a:srgbClr val="C00000"/>
                </a:solidFill>
                <a:latin typeface="Calibri"/>
              </a:rPr>
              <a:t>(LW) Sounding Channels (SW)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55640" y="2915188"/>
            <a:ext cx="270032" cy="31935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46895" y="2941180"/>
            <a:ext cx="223431" cy="39680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7715878" y="1130617"/>
            <a:ext cx="4315703" cy="4739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Data assimilation system enhancements needed to enable SWIR: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prstClr val="black"/>
                </a:solidFill>
                <a:latin typeface="+mn-lt"/>
              </a:rPr>
              <a:t>Forward operator, Community Radiative Transfer Model (CRTM)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Modeling of BRDF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NLTE correction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Cloud detection scheme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SWIR channels in place of LWIR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New observation errors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From fixed 1 K to scene-dependent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Overhaul quality control based on above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Activate 52 SWIR channels (2380 – 2507 cm</a:t>
            </a:r>
            <a:r>
              <a:rPr lang="en-US" sz="2000" b="1" kern="0" baseline="3000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-1</a:t>
            </a:r>
            <a:r>
              <a:rPr lang="en-US" sz="2000" b="1" kern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Disable 92 LWIR channels</a:t>
            </a:r>
          </a:p>
          <a:p>
            <a:pPr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2636" y="1119369"/>
            <a:ext cx="530791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channels show similar information content as LWIR temperature (CO</a:t>
            </a:r>
            <a:r>
              <a:rPr lang="en-US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channels.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96211" y="5132658"/>
            <a:ext cx="1426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100" i="1" dirty="0">
                <a:solidFill>
                  <a:prstClr val="black"/>
                </a:solidFill>
                <a:latin typeface="Calibri"/>
              </a:rPr>
              <a:t>Courtesy Chris Barnet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CD58C4-8E2E-4E48-9607-EDD53A7332DD}"/>
              </a:ext>
            </a:extLst>
          </p:cNvPr>
          <p:cNvSpPr txBox="1"/>
          <p:nvPr/>
        </p:nvSpPr>
        <p:spPr>
          <a:xfrm>
            <a:off x="5185708" y="5508739"/>
            <a:ext cx="2237497" cy="46166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79C3FB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~65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dof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for LW (black)</a:t>
            </a:r>
          </a:p>
          <a:p>
            <a:pPr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3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1" y="274638"/>
            <a:ext cx="8902149" cy="563562"/>
          </a:xfrm>
        </p:spPr>
        <p:txBody>
          <a:bodyPr/>
          <a:lstStyle/>
          <a:p>
            <a:r>
              <a:rPr lang="en-US" dirty="0"/>
              <a:t>SWIR cloud detection for clear-sky radiances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254511" cy="202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86" y="1593409"/>
            <a:ext cx="3255264" cy="203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886" y="3787588"/>
            <a:ext cx="3164543" cy="1837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813" y="3787587"/>
            <a:ext cx="3166481" cy="18375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25549" y="1447800"/>
            <a:ext cx="2954717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 </a:t>
            </a:r>
            <a:r>
              <a:rPr lang="en-US" dirty="0" smtClean="0"/>
              <a:t>Fraction % </a:t>
            </a:r>
            <a:r>
              <a:rPr lang="en-US" dirty="0"/>
              <a:t>using LW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72160" y="1447800"/>
            <a:ext cx="290179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 </a:t>
            </a:r>
            <a:r>
              <a:rPr lang="en-US" dirty="0" smtClean="0"/>
              <a:t>Fraction % </a:t>
            </a:r>
            <a:r>
              <a:rPr lang="en-US" dirty="0"/>
              <a:t>using 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292" y="1209979"/>
                <a:ext cx="4686300" cy="3215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Based on (Eyre and </a:t>
                </a:r>
                <a:r>
                  <a:rPr lang="en-US" dirty="0" err="1">
                    <a:solidFill>
                      <a:schemeClr val="tx2"/>
                    </a:solidFill>
                  </a:rPr>
                  <a:t>Menzel</a:t>
                </a:r>
                <a:r>
                  <a:rPr lang="en-US" dirty="0">
                    <a:solidFill>
                      <a:schemeClr val="tx2"/>
                    </a:solidFill>
                  </a:rPr>
                  <a:t>, 1988), The scheme is to find cloud top height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that minimizes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𝑐𝑙𝑟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𝑐𝑙𝑑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𝑐𝑙𝑟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1600" dirty="0">
                                      <a:solidFill>
                                        <a:schemeClr val="tx2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GSI uses the tangent linear approach.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𝑐𝑙𝑑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𝑐𝑙𝑟</m:t>
                              </m:r>
                            </m:sup>
                          </m:sSubSup>
                        </m:e>
                      </m:d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𝑐𝑙𝑟</m:t>
                          </m:r>
                        </m:sup>
                      </m:sSubSup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𝑐𝑙𝑟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𝑠𝑓𝑐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l-G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𝑠𝑓𝑐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𝑐𝑙𝑑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𝑐𝑙𝑟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92" y="1209979"/>
                <a:ext cx="4686300" cy="3215689"/>
              </a:xfrm>
              <a:prstGeom prst="rect">
                <a:avLst/>
              </a:prstGeom>
              <a:blipFill>
                <a:blip r:embed="rId6"/>
                <a:stretch>
                  <a:fillRect l="-1040" t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86271" y="4474281"/>
            <a:ext cx="4547729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SWIR-based cloud detection allows more SWIR observations to pass cloud check – likely due to increased vertical resolution.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55404" y="3624908"/>
            <a:ext cx="2954717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Number of Observations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02015" y="3624908"/>
            <a:ext cx="290179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Number of Observations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5522210"/>
            <a:ext cx="21150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Wavenumber (cm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32244" y="5522210"/>
            <a:ext cx="21150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Wavenumber (cm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5577843" y="2198653"/>
            <a:ext cx="3002423" cy="464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991409" y="2224656"/>
            <a:ext cx="2995020" cy="464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Scene-Dependent Observation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5400">
              <a:spcBef>
                <a:spcPts val="50"/>
              </a:spcBef>
              <a:defRPr/>
            </a:pPr>
            <a:fld id="{81D60167-4931-47E6-BA6A-407CBD079E47}" type="slidenum">
              <a:rPr lang="en-US" sz="750">
                <a:solidFill>
                  <a:srgbClr val="0B4596"/>
                </a:solidFill>
                <a:latin typeface="Arial Narrow"/>
              </a:rPr>
              <a:pPr marL="25400">
                <a:spcBef>
                  <a:spcPts val="50"/>
                </a:spcBef>
                <a:defRPr/>
              </a:pPr>
              <a:t>6</a:t>
            </a:fld>
            <a:endParaRPr lang="en-US" sz="750" dirty="0">
              <a:solidFill>
                <a:srgbClr val="0B4596"/>
              </a:solidFill>
              <a:latin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19213" r="13432" b="4398"/>
          <a:stretch/>
        </p:blipFill>
        <p:spPr>
          <a:xfrm>
            <a:off x="7876731" y="3695148"/>
            <a:ext cx="3259192" cy="27057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96201" y="5599153"/>
            <a:ext cx="1211147" cy="4456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Scene-Dep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20021" r="15109" b="5511"/>
          <a:stretch/>
        </p:blipFill>
        <p:spPr>
          <a:xfrm>
            <a:off x="7910765" y="990600"/>
            <a:ext cx="3191124" cy="25908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96200" y="2833070"/>
            <a:ext cx="1211147" cy="445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~Constant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28968" y="951855"/>
            <a:ext cx="2954717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690 cm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err="1"/>
              <a:t>Obs</a:t>
            </a:r>
            <a:r>
              <a:rPr lang="en-US" dirty="0"/>
              <a:t> Error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28967" y="3698604"/>
            <a:ext cx="2954717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2380 cm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err="1"/>
              <a:t>Obs</a:t>
            </a:r>
            <a:r>
              <a:rPr lang="en-US" dirty="0"/>
              <a:t> Error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3CE24D-643B-4531-8561-AD75237DC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1715"/>
            <a:ext cx="6079357" cy="34739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42F322-F90E-428C-966F-95D86DE75575}"/>
              </a:ext>
            </a:extLst>
          </p:cNvPr>
          <p:cNvSpPr txBox="1"/>
          <p:nvPr/>
        </p:nvSpPr>
        <p:spPr>
          <a:xfrm>
            <a:off x="1828801" y="1785943"/>
            <a:ext cx="2819401" cy="307777"/>
          </a:xfrm>
          <a:prstGeom prst="rect">
            <a:avLst/>
          </a:prstGeom>
          <a:solidFill>
            <a:srgbClr val="FF0000">
              <a:alpha val="16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SWIR has strong scene sensitivity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FA4FAE-87FB-4B93-8DA3-0E4BB51DDAFC}"/>
              </a:ext>
            </a:extLst>
          </p:cNvPr>
          <p:cNvCxnSpPr>
            <a:cxnSpLocks/>
          </p:cNvCxnSpPr>
          <p:nvPr/>
        </p:nvCxnSpPr>
        <p:spPr>
          <a:xfrm flipH="1">
            <a:off x="2400301" y="2114368"/>
            <a:ext cx="440155" cy="760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6B457A-F4E6-44B8-9D40-B0C0DF2ED8B9}"/>
              </a:ext>
            </a:extLst>
          </p:cNvPr>
          <p:cNvCxnSpPr>
            <a:cxnSpLocks/>
          </p:cNvCxnSpPr>
          <p:nvPr/>
        </p:nvCxnSpPr>
        <p:spPr>
          <a:xfrm>
            <a:off x="2840456" y="2114368"/>
            <a:ext cx="188495" cy="676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A97FE74-B283-46C7-A0C3-D26276994722}"/>
              </a:ext>
            </a:extLst>
          </p:cNvPr>
          <p:cNvSpPr txBox="1"/>
          <p:nvPr/>
        </p:nvSpPr>
        <p:spPr>
          <a:xfrm>
            <a:off x="1905001" y="4215238"/>
            <a:ext cx="2438400" cy="307777"/>
          </a:xfrm>
          <a:prstGeom prst="rect">
            <a:avLst/>
          </a:prstGeom>
          <a:solidFill>
            <a:schemeClr val="accent6">
              <a:lumMod val="75000"/>
              <a:alpha val="16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LWIR, is very insensitive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824A02-CA6F-42E5-9681-29769905445D}"/>
              </a:ext>
            </a:extLst>
          </p:cNvPr>
          <p:cNvCxnSpPr>
            <a:stCxn id="23" idx="0"/>
          </p:cNvCxnSpPr>
          <p:nvPr/>
        </p:nvCxnSpPr>
        <p:spPr>
          <a:xfrm flipV="1">
            <a:off x="3124201" y="3974970"/>
            <a:ext cx="762000" cy="240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57A4AE-694B-414A-8947-F0091782CA5B}"/>
              </a:ext>
            </a:extLst>
          </p:cNvPr>
          <p:cNvCxnSpPr>
            <a:stCxn id="23" idx="0"/>
          </p:cNvCxnSpPr>
          <p:nvPr/>
        </p:nvCxnSpPr>
        <p:spPr>
          <a:xfrm flipH="1" flipV="1">
            <a:off x="2667001" y="4025126"/>
            <a:ext cx="457200" cy="19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600200" y="807423"/>
            <a:ext cx="51054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Non-linearity in the Planck function -&gt; noise dependent on scene temperature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659758" y="5151624"/>
                <a:ext cx="5333999" cy="1492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Observation error scaled from error at reference scene temperature using derivative of Planck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58" y="5151624"/>
                <a:ext cx="5333999" cy="1492909"/>
              </a:xfrm>
              <a:prstGeom prst="rect">
                <a:avLst/>
              </a:prstGeom>
              <a:blipFill>
                <a:blip r:embed="rId5"/>
                <a:stretch>
                  <a:fillRect l="-914" t="-2041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424813" y="4722198"/>
            <a:ext cx="1443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100" b="1" i="1" dirty="0">
                <a:solidFill>
                  <a:prstClr val="black"/>
                </a:solidFill>
                <a:latin typeface="Calibri"/>
              </a:rPr>
              <a:t>Courtesy Chris Barnet</a:t>
            </a:r>
          </a:p>
        </p:txBody>
      </p:sp>
    </p:spTree>
    <p:extLst>
      <p:ext uri="{BB962C8B-B14F-4D97-AF65-F5344CB8AC3E}">
        <p14:creationId xmlns:p14="http://schemas.microsoft.com/office/powerpoint/2010/main" val="31856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System Experiment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5400">
              <a:spcBef>
                <a:spcPts val="50"/>
              </a:spcBef>
              <a:defRPr/>
            </a:pPr>
            <a:fld id="{81D60167-4931-47E6-BA6A-407CBD079E47}" type="slidenum">
              <a:rPr lang="en-US" sz="750">
                <a:solidFill>
                  <a:srgbClr val="0B4596"/>
                </a:solidFill>
                <a:latin typeface="Arial Narrow"/>
              </a:rPr>
              <a:pPr marL="25400">
                <a:spcBef>
                  <a:spcPts val="50"/>
                </a:spcBef>
                <a:defRPr/>
              </a:pPr>
              <a:t>7</a:t>
            </a:fld>
            <a:endParaRPr lang="en-US" sz="750" dirty="0">
              <a:solidFill>
                <a:srgbClr val="0B4596"/>
              </a:solidFill>
              <a:latin typeface="Arial Narrow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99021"/>
              </p:ext>
            </p:extLst>
          </p:nvPr>
        </p:nvGraphicFramePr>
        <p:xfrm>
          <a:off x="914400" y="1447800"/>
          <a:ext cx="5396753" cy="4371975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427630">
                  <a:extLst>
                    <a:ext uri="{9D8B030D-6E8A-4147-A177-3AD203B41FA5}">
                      <a16:colId xmlns:a16="http://schemas.microsoft.com/office/drawing/2014/main" val="4041507256"/>
                    </a:ext>
                  </a:extLst>
                </a:gridCol>
                <a:gridCol w="1010770">
                  <a:extLst>
                    <a:ext uri="{9D8B030D-6E8A-4147-A177-3AD203B41FA5}">
                      <a16:colId xmlns:a16="http://schemas.microsoft.com/office/drawing/2014/main" val="36099484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6100775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64313257"/>
                    </a:ext>
                  </a:extLst>
                </a:gridCol>
                <a:gridCol w="977153">
                  <a:extLst>
                    <a:ext uri="{9D8B030D-6E8A-4147-A177-3AD203B41FA5}">
                      <a16:colId xmlns:a16="http://schemas.microsoft.com/office/drawing/2014/main" val="3678784014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r>
                        <a:rPr lang="en-US" dirty="0"/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Baseline (Ops)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LW IR (Control)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SW IR (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Exp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No IR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Exp</a:t>
                      </a:r>
                      <a:r>
                        <a:rPr lang="en-US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noIR</a:t>
                      </a:r>
                      <a:r>
                        <a:rPr lang="en-US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3516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Conventional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3071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Sat-winds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918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IASI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3198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AIRS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726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CrIS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LW IR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8277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CrIS</a:t>
                      </a:r>
                      <a:r>
                        <a:rPr lang="en-US" baseline="0" dirty="0">
                          <a:solidFill>
                            <a:sysClr val="windowText" lastClr="000000"/>
                          </a:solidFill>
                        </a:rPr>
                        <a:t> SW IR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30081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ATMS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7450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AMSU/MHS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21478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GPSRO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32769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543800" y="1461436"/>
            <a:ext cx="4155122" cy="400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prstClr val="black"/>
                </a:solidFill>
              </a:rPr>
              <a:t>Use current operational FV3GFS 4DEnVar at C384 (~25 km)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run 2018-12-01 to 2019-01-31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assimilated per table; AIRS/IASI turned off to enhance signal of </a:t>
            </a:r>
            <a:r>
              <a:rPr lang="en-US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LW and SW impact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Verified against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analysis and ECMWF analysis</a:t>
            </a:r>
            <a:endParaRPr 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is using analyses/forecasts from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2019-12-08 to 2019-01-24</a:t>
            </a:r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minus background/analysis</a:t>
            </a:r>
            <a:br>
              <a:rPr lang="en-US" dirty="0" smtClean="0"/>
            </a:br>
            <a:r>
              <a:rPr lang="en-US" sz="1600" dirty="0" smtClean="0"/>
              <a:t>1 cycle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482342" y="5863944"/>
            <a:ext cx="601980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+2000 LWIR observations assimilated in the UTLS region</a:t>
            </a:r>
          </a:p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+2000 SWIR observations assimilated in the mid-lower troposphere 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2" y="1719187"/>
            <a:ext cx="5264953" cy="3804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95" y="1719187"/>
            <a:ext cx="5261460" cy="380460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85293" y="1721920"/>
            <a:ext cx="82950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85293" y="3019808"/>
            <a:ext cx="82950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stdv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85293" y="4261103"/>
            <a:ext cx="82950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n.obs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98647" y="5449308"/>
            <a:ext cx="197250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Channel Number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05800" y="5463610"/>
            <a:ext cx="197250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Channel Number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787949" y="1728016"/>
            <a:ext cx="82950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790824" y="3019808"/>
            <a:ext cx="82950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stdv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787949" y="4267199"/>
            <a:ext cx="82950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n.obs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794459" y="4724400"/>
            <a:ext cx="1074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00200" y="4572000"/>
            <a:ext cx="0" cy="551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010400" y="4648200"/>
            <a:ext cx="0" cy="551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514600" y="4495800"/>
            <a:ext cx="0" cy="62736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924800" y="4724400"/>
            <a:ext cx="0" cy="47908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191000" y="5123165"/>
            <a:ext cx="0" cy="2108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9220202" y="4809487"/>
            <a:ext cx="45578" cy="3898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724400" y="5152382"/>
            <a:ext cx="0" cy="21083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9677400" y="4928224"/>
            <a:ext cx="76200" cy="22415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733800" y="4876800"/>
            <a:ext cx="0" cy="322565"/>
          </a:xfrm>
          <a:prstGeom prst="straightConnector1">
            <a:avLst/>
          </a:prstGeom>
          <a:ln>
            <a:solidFill>
              <a:srgbClr val="178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8787949" y="4715518"/>
            <a:ext cx="51251" cy="513064"/>
          </a:xfrm>
          <a:prstGeom prst="straightConnector1">
            <a:avLst/>
          </a:prstGeom>
          <a:ln>
            <a:solidFill>
              <a:srgbClr val="178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18556" y="1198801"/>
            <a:ext cx="4334621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CrIS</a:t>
            </a:r>
            <a:r>
              <a:rPr 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O-B/O-A for 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SWIR Region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28379" y="1200090"/>
            <a:ext cx="4334622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CrIS</a:t>
            </a:r>
            <a:r>
              <a:rPr 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O-B/O-A for 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LWIR Region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6863" y="444576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8k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809803" y="5038082"/>
            <a:ext cx="1074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14409" y="475383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47C02B-19E3-4E4C-B41A-E7F46A423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1" y="1012539"/>
            <a:ext cx="4408318" cy="44083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2DBE88-A405-4C21-9713-F55CEC09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3" y="991226"/>
            <a:ext cx="4342774" cy="434277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Forecast impact on height anomaly 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5400">
              <a:spcBef>
                <a:spcPts val="50"/>
              </a:spcBef>
              <a:defRPr/>
            </a:pPr>
            <a:fld id="{81D60167-4931-47E6-BA6A-407CBD079E47}" type="slidenum">
              <a:rPr lang="en-US" sz="750">
                <a:solidFill>
                  <a:srgbClr val="0B4596"/>
                </a:solidFill>
                <a:latin typeface="Arial Narrow"/>
              </a:rPr>
              <a:pPr marL="25400">
                <a:spcBef>
                  <a:spcPts val="50"/>
                </a:spcBef>
                <a:defRPr/>
              </a:pPr>
              <a:t>9</a:t>
            </a:fld>
            <a:endParaRPr lang="en-US" sz="750" dirty="0">
              <a:solidFill>
                <a:srgbClr val="0B4596"/>
              </a:solidFill>
              <a:latin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9508" y="5454672"/>
            <a:ext cx="6578599" cy="764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500 </a:t>
            </a:r>
            <a:r>
              <a:rPr lang="en-US" dirty="0" err="1"/>
              <a:t>mb</a:t>
            </a:r>
            <a:r>
              <a:rPr lang="en-US" dirty="0"/>
              <a:t> Anomaly Correlation as a function of forecast hour (top).</a:t>
            </a:r>
          </a:p>
          <a:p>
            <a:r>
              <a:rPr lang="en-US" dirty="0"/>
              <a:t>Change in AC score relative to Baseline (bottom).</a:t>
            </a:r>
          </a:p>
          <a:p>
            <a:r>
              <a:rPr lang="en-US" b="1" dirty="0"/>
              <a:t>Verified against ECMWF.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8771" y="3686787"/>
            <a:ext cx="1487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Significance intervals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61539" y="3565181"/>
            <a:ext cx="77675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41310" y="2495094"/>
            <a:ext cx="224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Northern Hemisphere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4163" y="2495094"/>
            <a:ext cx="224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Southern Hemisphere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3716" y="3056276"/>
            <a:ext cx="76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Better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15829" y="3686787"/>
            <a:ext cx="78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2367" y="3584769"/>
            <a:ext cx="76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4824" y="4256606"/>
            <a:ext cx="7833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85365" y="838200"/>
            <a:ext cx="36390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Height AC, 500 </a:t>
            </a:r>
            <a:r>
              <a:rPr lang="en-US" dirty="0" err="1"/>
              <a:t>hPa</a:t>
            </a:r>
            <a:r>
              <a:rPr lang="en-US" dirty="0"/>
              <a:t>, NH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4681" y="838200"/>
            <a:ext cx="36390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Height AC, 500 </a:t>
            </a:r>
            <a:r>
              <a:rPr lang="en-US" dirty="0" err="1"/>
              <a:t>hPa</a:t>
            </a:r>
            <a:r>
              <a:rPr lang="en-US" dirty="0"/>
              <a:t>, 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1951" y="5145106"/>
            <a:ext cx="14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Forecast Hour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1506" y="5145106"/>
            <a:ext cx="1493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Forecast Hour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0200" y="1371600"/>
            <a:ext cx="2483627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with SW IR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enabled is improved in NH and SH over LW IR assimilation, but neither is statistically significant over Baseline.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1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Title Slide">
  <a:themeElements>
    <a:clrScheme name="PTT 1">
      <a:dk1>
        <a:srgbClr val="0B4596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070C0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. Divider Slide">
  <a:themeElements>
    <a:clrScheme name="PTT 2">
      <a:dk1>
        <a:srgbClr val="00A7F2"/>
      </a:dk1>
      <a:lt1>
        <a:sysClr val="window" lastClr="FFFFFF"/>
      </a:lt1>
      <a:dk2>
        <a:srgbClr val="005B84"/>
      </a:dk2>
      <a:lt2>
        <a:srgbClr val="DCDCDC"/>
      </a:lt2>
      <a:accent1>
        <a:srgbClr val="96541E"/>
      </a:accent1>
      <a:accent2>
        <a:srgbClr val="4B6C9E"/>
      </a:accent2>
      <a:accent3>
        <a:srgbClr val="B7BDEA"/>
      </a:accent3>
      <a:accent4>
        <a:srgbClr val="CF6F6F"/>
      </a:accent4>
      <a:accent5>
        <a:srgbClr val="FFC000"/>
      </a:accent5>
      <a:accent6>
        <a:srgbClr val="9C7E00"/>
      </a:accent6>
      <a:hlink>
        <a:srgbClr val="0DC6D9"/>
      </a:hlink>
      <a:folHlink>
        <a:srgbClr val="788A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. Content Slide - no icon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. Content Slide - with icon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4. Content Slide - with icon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4. Content Slide - with icon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4. Content Slide - with icon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PTT 1">
      <a:dk1>
        <a:srgbClr val="0A4595"/>
      </a:dk1>
      <a:lt1>
        <a:sysClr val="window" lastClr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45411</TotalTime>
  <Words>1545</Words>
  <Application>Microsoft Office PowerPoint</Application>
  <PresentationFormat>Widescreen</PresentationFormat>
  <Paragraphs>242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 Narrow</vt:lpstr>
      <vt:lpstr>Calibri</vt:lpstr>
      <vt:lpstr>Cambria Math</vt:lpstr>
      <vt:lpstr>Franklin Gothic Medium</vt:lpstr>
      <vt:lpstr>Mangal</vt:lpstr>
      <vt:lpstr>Tahoma</vt:lpstr>
      <vt:lpstr>1. Title Slide</vt:lpstr>
      <vt:lpstr>2. Divider Slide</vt:lpstr>
      <vt:lpstr>3. Content Slide - no icon</vt:lpstr>
      <vt:lpstr>4. Content Slide - with icon</vt:lpstr>
      <vt:lpstr>1_4. Content Slide - with icon</vt:lpstr>
      <vt:lpstr>2_4. Content Slide - with icon</vt:lpstr>
      <vt:lpstr>3_4. Content Slide - with icon</vt:lpstr>
      <vt:lpstr>PowerPoint Presentation</vt:lpstr>
      <vt:lpstr>Project Motivation and Objectives</vt:lpstr>
      <vt:lpstr>Current SWIR status in NOAA NWP</vt:lpstr>
      <vt:lpstr>Outlook on SWIR assimilation</vt:lpstr>
      <vt:lpstr>SWIR cloud detection for clear-sky radiances </vt:lpstr>
      <vt:lpstr>Scene-Dependent Observation Errors</vt:lpstr>
      <vt:lpstr>Observing System Experiment setup</vt:lpstr>
      <vt:lpstr>Observation minus background/analysis 1 cycle</vt:lpstr>
      <vt:lpstr>Forecast impact on height anomaly correlation</vt:lpstr>
      <vt:lpstr>Forecast impact on tropical winds</vt:lpstr>
      <vt:lpstr>Forecast impact on global Relative Humidity</vt:lpstr>
      <vt:lpstr>Overall Forecast Scores vs. ECMWF</vt:lpstr>
      <vt:lpstr>Observing System Experiment setup</vt:lpstr>
      <vt:lpstr>Forecast impact on height anomaly correlation</vt:lpstr>
      <vt:lpstr>Forecast impact on tropical winds</vt:lpstr>
      <vt:lpstr>Overall Forecast Score vs ECMWF</vt:lpstr>
      <vt:lpstr>Discussion</vt:lpstr>
    </vt:vector>
  </TitlesOfParts>
  <Company>NMFS NOAA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Jacqui.Fenner</dc:creator>
  <cp:lastModifiedBy>Kevin Garrett</cp:lastModifiedBy>
  <cp:revision>1286</cp:revision>
  <cp:lastPrinted>2018-04-25T16:22:51Z</cp:lastPrinted>
  <dcterms:created xsi:type="dcterms:W3CDTF">2016-09-21T16:38:36Z</dcterms:created>
  <dcterms:modified xsi:type="dcterms:W3CDTF">2020-08-31T14:20:01Z</dcterms:modified>
</cp:coreProperties>
</file>