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5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6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media/image22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  <p:sldMasterId id="2147483680" r:id="rId2"/>
    <p:sldMasterId id="2147483663" r:id="rId3"/>
    <p:sldMasterId id="2147483751" r:id="rId4"/>
    <p:sldMasterId id="2147483763" r:id="rId5"/>
    <p:sldMasterId id="2147483779" r:id="rId6"/>
    <p:sldMasterId id="2147483795" r:id="rId7"/>
  </p:sldMasterIdLst>
  <p:notesMasterIdLst>
    <p:notesMasterId r:id="rId19"/>
  </p:notesMasterIdLst>
  <p:handoutMasterIdLst>
    <p:handoutMasterId r:id="rId20"/>
  </p:handoutMasterIdLst>
  <p:sldIdLst>
    <p:sldId id="261" r:id="rId8"/>
    <p:sldId id="559" r:id="rId9"/>
    <p:sldId id="560" r:id="rId10"/>
    <p:sldId id="562" r:id="rId11"/>
    <p:sldId id="561" r:id="rId12"/>
    <p:sldId id="564" r:id="rId13"/>
    <p:sldId id="563" r:id="rId14"/>
    <p:sldId id="565" r:id="rId15"/>
    <p:sldId id="566" r:id="rId16"/>
    <p:sldId id="567" r:id="rId17"/>
    <p:sldId id="568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cqui.Fenner" initials="JF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B944"/>
    <a:srgbClr val="178D33"/>
    <a:srgbClr val="000000"/>
    <a:srgbClr val="FF6600"/>
    <a:srgbClr val="12C4EE"/>
    <a:srgbClr val="FFCC00"/>
    <a:srgbClr val="0099D8"/>
    <a:srgbClr val="F82502"/>
    <a:srgbClr val="08347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3666" autoAdjust="0"/>
  </p:normalViewPr>
  <p:slideViewPr>
    <p:cSldViewPr>
      <p:cViewPr varScale="1">
        <p:scale>
          <a:sx n="83" d="100"/>
          <a:sy n="83" d="100"/>
        </p:scale>
        <p:origin x="96" y="61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2644" y="4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DB3BA5-C073-4D7E-8DA9-4460F837BCBF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FE8567-529E-4E93-9055-162CDE84D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068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30988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solidFill>
                  <a:srgbClr val="000000"/>
                </a:solidFill>
                <a:latin typeface="Arial Narrow" panose="020B0606020202030204" pitchFamily="34" charset="0"/>
              </a:defRPr>
            </a:lvl1pPr>
          </a:lstStyle>
          <a:p>
            <a:fld id="{D1FFB363-EF0B-4660-A569-502528F56899}" type="datetimeFigureOut">
              <a:rPr lang="en-US" smtClean="0"/>
              <a:pPr/>
              <a:t>10/4/2021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12725" y="387350"/>
            <a:ext cx="7435850" cy="41830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725670"/>
            <a:ext cx="5608320" cy="387350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solidFill>
                  <a:srgbClr val="000000"/>
                </a:solidFill>
                <a:latin typeface="Arial Narrow" panose="020B0606020202030204" pitchFamily="34" charset="0"/>
              </a:defRPr>
            </a:lvl1pPr>
          </a:lstStyle>
          <a:p>
            <a:fld id="{0D624F33-020E-4850-B51E-33AEA035492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2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85750" indent="-285750" algn="l" defTabSz="914400" rtl="0" eaLnBrk="1" latinLnBrk="0" hangingPunct="1">
      <a:buFont typeface="Arial" panose="020B0604020202020204" pitchFamily="34" charset="0"/>
      <a:buChar char="•"/>
      <a:defRPr sz="1800" kern="1200">
        <a:solidFill>
          <a:srgbClr val="000000"/>
        </a:solidFill>
        <a:latin typeface="Arial Narrow" panose="020B0606020202030204" pitchFamily="34" charset="0"/>
        <a:ea typeface="+mn-ea"/>
        <a:cs typeface="+mn-cs"/>
      </a:defRPr>
    </a:lvl1pPr>
    <a:lvl2pPr marL="742950" indent="-285750" algn="l" defTabSz="914400" rtl="0" eaLnBrk="1" latinLnBrk="0" hangingPunct="1">
      <a:buFont typeface="Arial" panose="020B0604020202020204" pitchFamily="34" charset="0"/>
      <a:buChar char="•"/>
      <a:defRPr sz="1800" kern="1200">
        <a:solidFill>
          <a:srgbClr val="000000"/>
        </a:solidFill>
        <a:latin typeface="Arial Narrow" panose="020B0606020202030204" pitchFamily="34" charset="0"/>
        <a:ea typeface="+mn-ea"/>
        <a:cs typeface="+mn-cs"/>
      </a:defRPr>
    </a:lvl2pPr>
    <a:lvl3pPr marL="1200150" indent="-285750" algn="l" defTabSz="914400" rtl="0" eaLnBrk="1" latinLnBrk="0" hangingPunct="1">
      <a:buFont typeface="Arial" panose="020B0604020202020204" pitchFamily="34" charset="0"/>
      <a:buChar char="•"/>
      <a:defRPr sz="1800" kern="1200">
        <a:solidFill>
          <a:srgbClr val="000000"/>
        </a:solidFill>
        <a:latin typeface="Arial Narrow" panose="020B0606020202030204" pitchFamily="34" charset="0"/>
        <a:ea typeface="+mn-ea"/>
        <a:cs typeface="+mn-cs"/>
      </a:defRPr>
    </a:lvl3pPr>
    <a:lvl4pPr marL="1657350" indent="-285750" algn="l" defTabSz="914400" rtl="0" eaLnBrk="1" latinLnBrk="0" hangingPunct="1">
      <a:buFont typeface="Arial" panose="020B0604020202020204" pitchFamily="34" charset="0"/>
      <a:buChar char="•"/>
      <a:defRPr sz="1800" kern="1200">
        <a:solidFill>
          <a:srgbClr val="000000"/>
        </a:solidFill>
        <a:latin typeface="Arial Narrow" panose="020B0606020202030204" pitchFamily="34" charset="0"/>
        <a:ea typeface="+mn-ea"/>
        <a:cs typeface="+mn-cs"/>
      </a:defRPr>
    </a:lvl4pPr>
    <a:lvl5pPr marL="2114550" indent="-285750" algn="l" defTabSz="914400" rtl="0" eaLnBrk="1" latinLnBrk="0" hangingPunct="1">
      <a:buFont typeface="Arial" panose="020B0604020202020204" pitchFamily="34" charset="0"/>
      <a:buChar char="•"/>
      <a:defRPr sz="1800" kern="1200">
        <a:solidFill>
          <a:srgbClr val="000000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12725" y="387350"/>
            <a:ext cx="7435850" cy="41830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24F33-020E-4850-B51E-33AEA035492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350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oaa.gov/satellites" TargetMode="Externa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hyperlink" Target="http://www.noaa.gov/oceans-coasts" TargetMode="External"/><Relationship Id="rId2" Type="http://schemas.openxmlformats.org/officeDocument/2006/relationships/hyperlink" Target="http://www.noaa.gov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noaa.gov/research" TargetMode="Externa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hyperlink" Target="http://www.noaa.gov/fisheries" TargetMode="External"/><Relationship Id="rId4" Type="http://schemas.openxmlformats.org/officeDocument/2006/relationships/hyperlink" Target="http://www.noaa.gov/marine-aviation" TargetMode="External"/><Relationship Id="rId9" Type="http://schemas.openxmlformats.org/officeDocument/2006/relationships/image" Target="../media/image4.png"/><Relationship Id="rId14" Type="http://schemas.openxmlformats.org/officeDocument/2006/relationships/hyperlink" Target="http://www.noaa.gov/weather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about:blank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jp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oaa.gov/satellites" TargetMode="External"/><Relationship Id="rId13" Type="http://schemas.openxmlformats.org/officeDocument/2006/relationships/image" Target="../media/image6.png"/><Relationship Id="rId3" Type="http://schemas.openxmlformats.org/officeDocument/2006/relationships/image" Target="../media/image8.png"/><Relationship Id="rId7" Type="http://schemas.openxmlformats.org/officeDocument/2006/relationships/image" Target="../media/image3.png"/><Relationship Id="rId12" Type="http://schemas.openxmlformats.org/officeDocument/2006/relationships/hyperlink" Target="http://www.noaa.gov/oceans-coasts" TargetMode="External"/><Relationship Id="rId2" Type="http://schemas.openxmlformats.org/officeDocument/2006/relationships/hyperlink" Target="http://www.noaa.gov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noaa.gov/research" TargetMode="Externa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hyperlink" Target="http://www.noaa.gov/fisheries" TargetMode="External"/><Relationship Id="rId4" Type="http://schemas.openxmlformats.org/officeDocument/2006/relationships/hyperlink" Target="http://www.noaa.gov/marine-aviation" TargetMode="External"/><Relationship Id="rId9" Type="http://schemas.openxmlformats.org/officeDocument/2006/relationships/image" Target="../media/image4.png"/><Relationship Id="rId14" Type="http://schemas.openxmlformats.org/officeDocument/2006/relationships/hyperlink" Target="http://www.noaa.gov/weather" TargetMode="Externa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hyperlink" Target="about:blank" TargetMode="External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openxmlformats.org/officeDocument/2006/relationships/image" Target="../media/image10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oaa.gov/fisheries" TargetMode="External"/><Relationship Id="rId13" Type="http://schemas.openxmlformats.org/officeDocument/2006/relationships/image" Target="../media/image7.png"/><Relationship Id="rId1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hyperlink" Target="http://www.noaa.gov/weather" TargetMode="External"/><Relationship Id="rId17" Type="http://schemas.openxmlformats.org/officeDocument/2006/relationships/image" Target="../media/image11.png"/><Relationship Id="rId2" Type="http://schemas.openxmlformats.org/officeDocument/2006/relationships/hyperlink" Target="http://www.noaa.gov/marine-aviation" TargetMode="External"/><Relationship Id="rId16" Type="http://schemas.openxmlformats.org/officeDocument/2006/relationships/hyperlink" Target="http://www.noaa.gov/" TargetMode="External"/><Relationship Id="rId1" Type="http://schemas.openxmlformats.org/officeDocument/2006/relationships/slideMaster" Target="../slideMasters/slideMaster2.xml"/><Relationship Id="rId6" Type="http://schemas.openxmlformats.org/officeDocument/2006/relationships/hyperlink" Target="http://www.noaa.gov/satellites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10.png"/><Relationship Id="rId10" Type="http://schemas.openxmlformats.org/officeDocument/2006/relationships/hyperlink" Target="http://www.noaa.gov/oceans-coasts" TargetMode="External"/><Relationship Id="rId4" Type="http://schemas.openxmlformats.org/officeDocument/2006/relationships/hyperlink" Target="http://www.noaa.gov/research" TargetMode="External"/><Relationship Id="rId9" Type="http://schemas.openxmlformats.org/officeDocument/2006/relationships/image" Target="../media/image5.png"/><Relationship Id="rId14" Type="http://schemas.openxmlformats.org/officeDocument/2006/relationships/hyperlink" Target="https://www.commerce.gov/" TargetMode="Externa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oaa.gov/fisheries" TargetMode="External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hyperlink" Target="http://www.noaa.gov/weather" TargetMode="External"/><Relationship Id="rId17" Type="http://schemas.openxmlformats.org/officeDocument/2006/relationships/image" Target="../media/image11.png"/><Relationship Id="rId2" Type="http://schemas.openxmlformats.org/officeDocument/2006/relationships/hyperlink" Target="http://www.noaa.gov/marine-aviation" TargetMode="External"/><Relationship Id="rId16" Type="http://schemas.openxmlformats.org/officeDocument/2006/relationships/hyperlink" Target="http://www.noaa.gov/" TargetMode="External"/><Relationship Id="rId1" Type="http://schemas.openxmlformats.org/officeDocument/2006/relationships/slideMaster" Target="../slideMasters/slideMaster6.xml"/><Relationship Id="rId6" Type="http://schemas.openxmlformats.org/officeDocument/2006/relationships/hyperlink" Target="http://www.noaa.gov/satellites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10.png"/><Relationship Id="rId10" Type="http://schemas.openxmlformats.org/officeDocument/2006/relationships/hyperlink" Target="http://www.noaa.gov/oceans-coasts" TargetMode="External"/><Relationship Id="rId4" Type="http://schemas.openxmlformats.org/officeDocument/2006/relationships/hyperlink" Target="http://www.noaa.gov/research" TargetMode="External"/><Relationship Id="rId9" Type="http://schemas.openxmlformats.org/officeDocument/2006/relationships/image" Target="../media/image5.png"/><Relationship Id="rId14" Type="http://schemas.openxmlformats.org/officeDocument/2006/relationships/hyperlink" Target="https://www.commerce.gov/" TargetMode="Externa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oaa.gov/fisheries" TargetMode="External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hyperlink" Target="http://www.noaa.gov/weather" TargetMode="External"/><Relationship Id="rId17" Type="http://schemas.openxmlformats.org/officeDocument/2006/relationships/image" Target="../media/image11.png"/><Relationship Id="rId2" Type="http://schemas.openxmlformats.org/officeDocument/2006/relationships/hyperlink" Target="http://www.noaa.gov/marine-aviation" TargetMode="External"/><Relationship Id="rId16" Type="http://schemas.openxmlformats.org/officeDocument/2006/relationships/hyperlink" Target="http://www.noaa.gov/" TargetMode="External"/><Relationship Id="rId1" Type="http://schemas.openxmlformats.org/officeDocument/2006/relationships/slideMaster" Target="../slideMasters/slideMaster2.xml"/><Relationship Id="rId6" Type="http://schemas.openxmlformats.org/officeDocument/2006/relationships/hyperlink" Target="http://www.noaa.gov/satellites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10.png"/><Relationship Id="rId10" Type="http://schemas.openxmlformats.org/officeDocument/2006/relationships/hyperlink" Target="http://www.noaa.gov/oceans-coasts" TargetMode="External"/><Relationship Id="rId4" Type="http://schemas.openxmlformats.org/officeDocument/2006/relationships/hyperlink" Target="http://www.noaa.gov/research" TargetMode="External"/><Relationship Id="rId9" Type="http://schemas.openxmlformats.org/officeDocument/2006/relationships/image" Target="../media/image5.png"/><Relationship Id="rId14" Type="http://schemas.openxmlformats.org/officeDocument/2006/relationships/hyperlink" Target="https://www.commerce.gov/" TargetMode="Externa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oaa.gov/satellites" TargetMode="External"/><Relationship Id="rId13" Type="http://schemas.openxmlformats.org/officeDocument/2006/relationships/image" Target="../media/image6.png"/><Relationship Id="rId3" Type="http://schemas.openxmlformats.org/officeDocument/2006/relationships/image" Target="../media/image8.png"/><Relationship Id="rId7" Type="http://schemas.openxmlformats.org/officeDocument/2006/relationships/image" Target="../media/image3.png"/><Relationship Id="rId12" Type="http://schemas.openxmlformats.org/officeDocument/2006/relationships/hyperlink" Target="http://www.noaa.gov/oceans-coasts" TargetMode="External"/><Relationship Id="rId2" Type="http://schemas.openxmlformats.org/officeDocument/2006/relationships/hyperlink" Target="http://www.noaa.gov/" TargetMode="External"/><Relationship Id="rId1" Type="http://schemas.openxmlformats.org/officeDocument/2006/relationships/slideMaster" Target="../slideMasters/slideMaster7.xml"/><Relationship Id="rId6" Type="http://schemas.openxmlformats.org/officeDocument/2006/relationships/hyperlink" Target="http://www.noaa.gov/research" TargetMode="Externa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hyperlink" Target="http://www.noaa.gov/fisheries" TargetMode="External"/><Relationship Id="rId4" Type="http://schemas.openxmlformats.org/officeDocument/2006/relationships/hyperlink" Target="http://www.noaa.gov/marine-aviation" TargetMode="External"/><Relationship Id="rId9" Type="http://schemas.openxmlformats.org/officeDocument/2006/relationships/image" Target="../media/image4.png"/><Relationship Id="rId14" Type="http://schemas.openxmlformats.org/officeDocument/2006/relationships/hyperlink" Target="http://www.noaa.gov/weather" TargetMode="Externa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547747" y="1"/>
            <a:ext cx="11644253" cy="4267199"/>
          </a:xfrm>
          <a:prstGeom prst="rect">
            <a:avLst/>
          </a:prstGeom>
          <a:solidFill>
            <a:srgbClr val="D6F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547747" y="4267200"/>
            <a:ext cx="11641127" cy="2590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3352800" y="762314"/>
            <a:ext cx="8128000" cy="137128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lang="en-US" sz="4400" b="1" dirty="0">
                <a:solidFill>
                  <a:srgbClr val="0B4596"/>
                </a:solidFill>
                <a:ea typeface="+mj-ea"/>
              </a:defRPr>
            </a:lvl1pPr>
          </a:lstStyle>
          <a:p>
            <a:pPr marL="0" lvl="0">
              <a:spcBef>
                <a:spcPct val="0"/>
              </a:spcBef>
            </a:pPr>
            <a:r>
              <a:rPr lang="en-US" dirty="0">
                <a:solidFill>
                  <a:srgbClr val="0B4596"/>
                </a:solidFill>
              </a:rPr>
              <a:t>PPT Title</a:t>
            </a:r>
            <a:endParaRPr lang="en-US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1015999" y="2602688"/>
            <a:ext cx="1828800" cy="95689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lang="en-US" sz="1800" b="1" baseline="0" dirty="0">
                <a:solidFill>
                  <a:srgbClr val="0B4596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r>
              <a:rPr lang="en-US" sz="1800" b="1" dirty="0">
                <a:solidFill>
                  <a:srgbClr val="0B4596"/>
                </a:solidFill>
                <a:latin typeface="Arial Narrow" panose="020B0606020202030204" pitchFamily="34" charset="0"/>
              </a:rPr>
              <a:t>Office</a:t>
            </a:r>
            <a:r>
              <a:rPr lang="en-US" sz="1800" b="1" baseline="0" dirty="0">
                <a:solidFill>
                  <a:srgbClr val="0B4596"/>
                </a:solidFill>
                <a:latin typeface="Arial Narrow" panose="020B0606020202030204" pitchFamily="34" charset="0"/>
              </a:rPr>
              <a:t> Information</a:t>
            </a:r>
            <a:endParaRPr lang="en-US" baseline="0" dirty="0">
              <a:solidFill>
                <a:srgbClr val="0099D8"/>
              </a:solidFill>
            </a:endParaRPr>
          </a:p>
          <a:p>
            <a:pPr marL="0" lvl="0"/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0" lvl="0"/>
            <a:endParaRPr lang="en-US" dirty="0"/>
          </a:p>
        </p:txBody>
      </p:sp>
      <p:sp>
        <p:nvSpPr>
          <p:cNvPr id="31" name="Text Placeholder 8"/>
          <p:cNvSpPr>
            <a:spLocks noGrp="1"/>
          </p:cNvSpPr>
          <p:nvPr>
            <p:ph type="body" sz="quarter" idx="20" hasCustomPrompt="1"/>
          </p:nvPr>
        </p:nvSpPr>
        <p:spPr>
          <a:xfrm>
            <a:off x="1033699" y="3734113"/>
            <a:ext cx="1727199" cy="1968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lang="en-US" sz="1600" b="0" dirty="0">
                <a:solidFill>
                  <a:srgbClr val="0099D8"/>
                </a:solidFill>
              </a:defRPr>
            </a:lvl1pPr>
          </a:lstStyle>
          <a:p>
            <a:r>
              <a:rPr lang="en-US" sz="1600" dirty="0">
                <a:solidFill>
                  <a:srgbClr val="0099D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MM/DD/YYYY</a:t>
            </a:r>
          </a:p>
        </p:txBody>
      </p:sp>
      <p:pic>
        <p:nvPicPr>
          <p:cNvPr id="26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1200" y="533401"/>
            <a:ext cx="2349515" cy="2133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7"/>
          <p:cNvSpPr>
            <a:spLocks noGrp="1"/>
          </p:cNvSpPr>
          <p:nvPr>
            <p:ph sz="quarter" idx="21" hasCustomPrompt="1"/>
          </p:nvPr>
        </p:nvSpPr>
        <p:spPr>
          <a:xfrm>
            <a:off x="3353382" y="3316288"/>
            <a:ext cx="8123355" cy="79851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aseline="0"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Author, Title, Affiliation  (optional)</a:t>
            </a:r>
          </a:p>
        </p:txBody>
      </p:sp>
      <p:cxnSp>
        <p:nvCxnSpPr>
          <p:cNvPr id="37" name="Straight Connector 36"/>
          <p:cNvCxnSpPr/>
          <p:nvPr userDrawn="1"/>
        </p:nvCxnSpPr>
        <p:spPr>
          <a:xfrm>
            <a:off x="3047999" y="609913"/>
            <a:ext cx="0" cy="347345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Group 92"/>
          <p:cNvGrpSpPr/>
          <p:nvPr userDrawn="1"/>
        </p:nvGrpSpPr>
        <p:grpSpPr>
          <a:xfrm>
            <a:off x="-40517" y="0"/>
            <a:ext cx="629920" cy="6858000"/>
            <a:chOff x="-15240" y="0"/>
            <a:chExt cx="472440" cy="6858000"/>
          </a:xfrm>
        </p:grpSpPr>
        <p:sp>
          <p:nvSpPr>
            <p:cNvPr id="94" name="Rectangle 93"/>
            <p:cNvSpPr/>
            <p:nvPr userDrawn="1"/>
          </p:nvSpPr>
          <p:spPr>
            <a:xfrm>
              <a:off x="10668" y="0"/>
              <a:ext cx="420624" cy="6858000"/>
            </a:xfrm>
            <a:prstGeom prst="rect">
              <a:avLst/>
            </a:prstGeom>
            <a:solidFill>
              <a:srgbClr val="0099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5" name="Rectangle 94"/>
            <p:cNvSpPr/>
            <p:nvPr userDrawn="1"/>
          </p:nvSpPr>
          <p:spPr>
            <a:xfrm>
              <a:off x="16002" y="3197352"/>
              <a:ext cx="409956" cy="1069848"/>
            </a:xfrm>
            <a:prstGeom prst="rect">
              <a:avLst/>
            </a:prstGeom>
            <a:solidFill>
              <a:srgbClr val="0B45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96" name="Picture 13" descr="C:\Users\jacqui.fenner\Desktop\PTT templates\images\noaa icons\noaa_icons-04.png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5714999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14" descr="C:\Users\jacqui.fenner\Desktop\PTT templates\images\noaa icons\noaa_icons-05.png">
              <a:hlinkClick r:id="rId6"/>
            </p:cNvPr>
            <p:cNvPicPr>
              <a:picLocks noChangeAspect="1" noChangeArrowheads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46482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8" name="Picture 15" descr="C:\Users\jacqui.fenner\Desktop\PTT templates\images\noaa icons\noaa_icons-06.png">
              <a:hlinkClick r:id="rId8"/>
            </p:cNvPr>
            <p:cNvPicPr>
              <a:picLocks noChangeAspect="1" noChangeArrowheads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5814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9" name="Picture 16" descr="C:\Users\jacqui.fenner\Desktop\PTT templates\images\noaa icons\noaa_icons-07.png">
              <a:hlinkClick r:id="rId10"/>
            </p:cNvPr>
            <p:cNvPicPr>
              <a:picLocks noChangeAspect="1" noChangeArrowheads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25146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0" name="Picture 17" descr="C:\Users\jacqui.fenner\Desktop\PTT templates\images\noaa icons\noaa_icons-08.png">
              <a:hlinkClick r:id="rId12"/>
            </p:cNvPr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14478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1" name="Picture 19" descr="C:\Users\jacqui.fenner\Desktop\PTT templates\images\noaa icons\noaa_icons-10.png">
              <a:hlinkClick r:id="rId14"/>
            </p:cNvPr>
            <p:cNvPicPr>
              <a:picLocks noChangeAspect="1" noChangeArrowheads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810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02" name="Group 101"/>
            <p:cNvGrpSpPr/>
            <p:nvPr userDrawn="1"/>
          </p:nvGrpSpPr>
          <p:grpSpPr>
            <a:xfrm>
              <a:off x="15148" y="0"/>
              <a:ext cx="420624" cy="6858000"/>
              <a:chOff x="15148" y="0"/>
              <a:chExt cx="420624" cy="6858000"/>
            </a:xfrm>
          </p:grpSpPr>
          <p:grpSp>
            <p:nvGrpSpPr>
              <p:cNvPr id="103" name="Group 102"/>
              <p:cNvGrpSpPr/>
              <p:nvPr userDrawn="1"/>
            </p:nvGrpSpPr>
            <p:grpSpPr>
              <a:xfrm>
                <a:off x="15148" y="1066800"/>
                <a:ext cx="420624" cy="5334000"/>
                <a:chOff x="15148" y="1066800"/>
                <a:chExt cx="420624" cy="5334000"/>
              </a:xfrm>
            </p:grpSpPr>
            <p:cxnSp>
              <p:nvCxnSpPr>
                <p:cNvPr id="105" name="Straight Connector 104"/>
                <p:cNvCxnSpPr/>
                <p:nvPr userDrawn="1"/>
              </p:nvCxnSpPr>
              <p:spPr>
                <a:xfrm>
                  <a:off x="15148" y="42672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 userDrawn="1"/>
              </p:nvCxnSpPr>
              <p:spPr>
                <a:xfrm>
                  <a:off x="15148" y="32004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 userDrawn="1"/>
              </p:nvCxnSpPr>
              <p:spPr>
                <a:xfrm>
                  <a:off x="15148" y="21336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 userDrawn="1"/>
              </p:nvCxnSpPr>
              <p:spPr>
                <a:xfrm>
                  <a:off x="15148" y="53340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/>
                <p:cNvCxnSpPr/>
                <p:nvPr userDrawn="1"/>
              </p:nvCxnSpPr>
              <p:spPr>
                <a:xfrm>
                  <a:off x="15148" y="1066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/>
                <p:cNvCxnSpPr/>
                <p:nvPr userDrawn="1"/>
              </p:nvCxnSpPr>
              <p:spPr>
                <a:xfrm>
                  <a:off x="15148" y="6400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4" name="Straight Connector 103"/>
              <p:cNvCxnSpPr/>
              <p:nvPr userDrawn="1"/>
            </p:nvCxnSpPr>
            <p:spPr>
              <a:xfrm>
                <a:off x="431292" y="0"/>
                <a:ext cx="0" cy="6858000"/>
              </a:xfrm>
              <a:prstGeom prst="line">
                <a:avLst/>
              </a:prstGeom>
              <a:ln>
                <a:solidFill>
                  <a:schemeClr val="bg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9" name="Text Placeholder 13"/>
          <p:cNvSpPr>
            <a:spLocks noGrp="1"/>
          </p:cNvSpPr>
          <p:nvPr>
            <p:ph type="body" sz="quarter" idx="23" hasCustomPrompt="1"/>
          </p:nvPr>
        </p:nvSpPr>
        <p:spPr>
          <a:xfrm>
            <a:off x="3353382" y="2262188"/>
            <a:ext cx="8123355" cy="9382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="0">
                <a:solidFill>
                  <a:srgbClr val="00B0F0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PPT Subtitle</a:t>
            </a:r>
          </a:p>
        </p:txBody>
      </p:sp>
    </p:spTree>
    <p:extLst>
      <p:ext uri="{BB962C8B-B14F-4D97-AF65-F5344CB8AC3E}">
        <p14:creationId xmlns:p14="http://schemas.microsoft.com/office/powerpoint/2010/main" val="103874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Tall Pic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1219200"/>
            <a:ext cx="3454400" cy="49530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3600" y="1219200"/>
            <a:ext cx="69209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83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Wide Pic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1219200"/>
            <a:ext cx="10562379" cy="17526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6" hasCustomPrompt="1"/>
          </p:nvPr>
        </p:nvSpPr>
        <p:spPr>
          <a:xfrm>
            <a:off x="1003851" y="3124200"/>
            <a:ext cx="10578549" cy="3048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003851" y="274638"/>
            <a:ext cx="10578549" cy="7921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4205957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Wide Pic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4419600"/>
            <a:ext cx="10562379" cy="17526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6" hasCustomPrompt="1"/>
          </p:nvPr>
        </p:nvSpPr>
        <p:spPr>
          <a:xfrm>
            <a:off x="1003851" y="1219200"/>
            <a:ext cx="10578549" cy="3048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003851" y="274638"/>
            <a:ext cx="10578549" cy="7921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015106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16000" y="1219200"/>
            <a:ext cx="49905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604000" y="1219200"/>
            <a:ext cx="49905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0748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, 2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6001" y="1219200"/>
            <a:ext cx="4978400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604000" y="1219200"/>
            <a:ext cx="4978400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1" y="3048000"/>
            <a:ext cx="49905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7" hasCustomPrompt="1"/>
          </p:nvPr>
        </p:nvSpPr>
        <p:spPr>
          <a:xfrm>
            <a:off x="6604000" y="3048000"/>
            <a:ext cx="49905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92150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9" hasCustomPrompt="1"/>
          </p:nvPr>
        </p:nvSpPr>
        <p:spPr>
          <a:xfrm>
            <a:off x="1003851" y="1219200"/>
            <a:ext cx="32633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20" hasCustomPrompt="1"/>
          </p:nvPr>
        </p:nvSpPr>
        <p:spPr>
          <a:xfrm>
            <a:off x="8331200" y="1219200"/>
            <a:ext cx="32633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21" hasCustomPrompt="1"/>
          </p:nvPr>
        </p:nvSpPr>
        <p:spPr>
          <a:xfrm>
            <a:off x="4667526" y="1219200"/>
            <a:ext cx="32633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369172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, 3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1219200"/>
            <a:ext cx="3247251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677549" y="1219200"/>
            <a:ext cx="3247251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8335149" y="1219200"/>
            <a:ext cx="3247251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1" hasCustomPrompt="1"/>
          </p:nvPr>
        </p:nvSpPr>
        <p:spPr>
          <a:xfrm>
            <a:off x="1003851" y="3048000"/>
            <a:ext cx="32633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8331200" y="3048000"/>
            <a:ext cx="32633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23" hasCustomPrompt="1"/>
          </p:nvPr>
        </p:nvSpPr>
        <p:spPr>
          <a:xfrm>
            <a:off x="4667526" y="3048000"/>
            <a:ext cx="32633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926257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g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6000" y="1219200"/>
            <a:ext cx="10566400" cy="49530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9180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, Small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604000" y="1219200"/>
            <a:ext cx="4978400" cy="1981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1" y="1219200"/>
            <a:ext cx="49905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7" hasCustomPrompt="1"/>
          </p:nvPr>
        </p:nvSpPr>
        <p:spPr>
          <a:xfrm>
            <a:off x="6604000" y="3429000"/>
            <a:ext cx="4990549" cy="2743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33042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3851" y="274638"/>
            <a:ext cx="8546549" cy="5635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21675" y="1041400"/>
            <a:ext cx="105785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4" descr="Image result for nesdis st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0" y="152401"/>
            <a:ext cx="983024" cy="8515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5427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547747" y="4267200"/>
            <a:ext cx="11641127" cy="2590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3048000" y="609913"/>
            <a:ext cx="0" cy="347345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3352800" y="762314"/>
            <a:ext cx="8128000" cy="137128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lang="en-US" sz="4400" b="1" baseline="0" dirty="0">
                <a:solidFill>
                  <a:srgbClr val="0B4596"/>
                </a:solidFill>
                <a:ea typeface="+mj-ea"/>
              </a:defRPr>
            </a:lvl1pPr>
          </a:lstStyle>
          <a:p>
            <a:pPr marL="0" lvl="0">
              <a:spcBef>
                <a:spcPct val="0"/>
              </a:spcBef>
            </a:pPr>
            <a:r>
              <a:rPr lang="en-US" dirty="0">
                <a:solidFill>
                  <a:srgbClr val="0B4596"/>
                </a:solidFill>
              </a:rPr>
              <a:t>PPT Title</a:t>
            </a:r>
          </a:p>
          <a:p>
            <a:pPr marL="0" lvl="0">
              <a:spcBef>
                <a:spcPct val="0"/>
              </a:spcBef>
            </a:pPr>
            <a:endParaRPr lang="en-US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1016000" y="2602688"/>
            <a:ext cx="1828800" cy="95689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lang="en-US" sz="1800" b="1" baseline="0" dirty="0">
                <a:solidFill>
                  <a:srgbClr val="0B4596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r>
              <a:rPr lang="en-US" sz="1800" b="1" dirty="0">
                <a:solidFill>
                  <a:srgbClr val="0B4596"/>
                </a:solidFill>
                <a:latin typeface="Arial Narrow" panose="020B0606020202030204" pitchFamily="34" charset="0"/>
              </a:rPr>
              <a:t>Office</a:t>
            </a:r>
            <a:r>
              <a:rPr lang="en-US" sz="1800" b="1" baseline="0" dirty="0">
                <a:solidFill>
                  <a:srgbClr val="0B4596"/>
                </a:solidFill>
                <a:latin typeface="Arial Narrow" panose="020B0606020202030204" pitchFamily="34" charset="0"/>
              </a:rPr>
              <a:t> Information</a:t>
            </a:r>
            <a:endParaRPr lang="en-US" baseline="0" dirty="0">
              <a:solidFill>
                <a:srgbClr val="0099D8"/>
              </a:solidFill>
            </a:endParaRPr>
          </a:p>
          <a:p>
            <a:pPr marL="0" lvl="0"/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0" lvl="0"/>
            <a:endParaRPr lang="en-US" dirty="0"/>
          </a:p>
        </p:txBody>
      </p:sp>
      <p:sp>
        <p:nvSpPr>
          <p:cNvPr id="31" name="Text Placeholder 8"/>
          <p:cNvSpPr>
            <a:spLocks noGrp="1"/>
          </p:cNvSpPr>
          <p:nvPr>
            <p:ph type="body" sz="quarter" idx="20" hasCustomPrompt="1"/>
          </p:nvPr>
        </p:nvSpPr>
        <p:spPr>
          <a:xfrm>
            <a:off x="1033701" y="3734113"/>
            <a:ext cx="1727199" cy="1968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lang="en-US" sz="1600" b="0" dirty="0">
                <a:solidFill>
                  <a:srgbClr val="0099D8"/>
                </a:solidFill>
              </a:defRPr>
            </a:lvl1pPr>
          </a:lstStyle>
          <a:p>
            <a:r>
              <a:rPr lang="en-US" sz="1600" dirty="0">
                <a:solidFill>
                  <a:srgbClr val="0099D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MM/DD/YYYY</a:t>
            </a:r>
          </a:p>
        </p:txBody>
      </p:sp>
      <p:pic>
        <p:nvPicPr>
          <p:cNvPr id="26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1200" y="533401"/>
            <a:ext cx="2349517" cy="2133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7"/>
          <p:cNvSpPr>
            <a:spLocks noGrp="1"/>
          </p:cNvSpPr>
          <p:nvPr>
            <p:ph sz="quarter" idx="21" hasCustomPrompt="1"/>
          </p:nvPr>
        </p:nvSpPr>
        <p:spPr>
          <a:xfrm>
            <a:off x="3353382" y="3316288"/>
            <a:ext cx="8123355" cy="79851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aseline="0"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Author, Title, Affiliation  (optional)</a:t>
            </a:r>
          </a:p>
        </p:txBody>
      </p:sp>
      <p:sp>
        <p:nvSpPr>
          <p:cNvPr id="28" name="Text Placeholder 13"/>
          <p:cNvSpPr>
            <a:spLocks noGrp="1"/>
          </p:cNvSpPr>
          <p:nvPr>
            <p:ph type="body" sz="quarter" idx="23" hasCustomPrompt="1"/>
          </p:nvPr>
        </p:nvSpPr>
        <p:spPr>
          <a:xfrm>
            <a:off x="3353382" y="2262188"/>
            <a:ext cx="8123355" cy="9382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="0">
                <a:solidFill>
                  <a:srgbClr val="00B0F0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PPT Subtitle</a:t>
            </a:r>
          </a:p>
        </p:txBody>
      </p:sp>
      <p:grpSp>
        <p:nvGrpSpPr>
          <p:cNvPr id="67" name="Group 66"/>
          <p:cNvGrpSpPr/>
          <p:nvPr userDrawn="1"/>
        </p:nvGrpSpPr>
        <p:grpSpPr>
          <a:xfrm>
            <a:off x="-40517" y="0"/>
            <a:ext cx="629920" cy="6858000"/>
            <a:chOff x="-15240" y="0"/>
            <a:chExt cx="472440" cy="6858000"/>
          </a:xfrm>
        </p:grpSpPr>
        <p:sp>
          <p:nvSpPr>
            <p:cNvPr id="68" name="Rectangle 67"/>
            <p:cNvSpPr/>
            <p:nvPr userDrawn="1"/>
          </p:nvSpPr>
          <p:spPr>
            <a:xfrm>
              <a:off x="10668" y="0"/>
              <a:ext cx="420624" cy="6858000"/>
            </a:xfrm>
            <a:prstGeom prst="rect">
              <a:avLst/>
            </a:prstGeom>
            <a:solidFill>
              <a:srgbClr val="0099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Rectangle 68"/>
            <p:cNvSpPr/>
            <p:nvPr userDrawn="1"/>
          </p:nvSpPr>
          <p:spPr>
            <a:xfrm>
              <a:off x="16002" y="3197352"/>
              <a:ext cx="409956" cy="1069848"/>
            </a:xfrm>
            <a:prstGeom prst="rect">
              <a:avLst/>
            </a:prstGeom>
            <a:solidFill>
              <a:srgbClr val="0B45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70" name="Picture 13" descr="C:\Users\jacqui.fenner\Desktop\PTT templates\images\noaa icons\noaa_icons-04.png">
              <a:hlinkClick r:id="rId2"/>
            </p:cNvPr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5714999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" name="Picture 14" descr="C:\Users\jacqui.fenner\Desktop\PTT templates\images\noaa icons\noaa_icons-05.png">
              <a:hlinkClick r:id="rId2"/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46482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" name="Picture 15" descr="C:\Users\jacqui.fenner\Desktop\PTT templates\images\noaa icons\noaa_icons-06.png">
              <a:hlinkClick r:id="rId2"/>
            </p:cNvPr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5814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" name="Picture 16" descr="C:\Users\jacqui.fenner\Desktop\PTT templates\images\noaa icons\noaa_icons-07.png">
              <a:hlinkClick r:id="rId2"/>
            </p:cNvPr>
            <p:cNvPicPr>
              <a:picLocks noChangeAspect="1" noChangeArrowheads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25146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4" name="Picture 17" descr="C:\Users\jacqui.fenner\Desktop\PTT templates\images\noaa icons\noaa_icons-08.png">
              <a:hlinkClick r:id="rId2"/>
            </p:cNvPr>
            <p:cNvPicPr>
              <a:picLocks noChangeAspect="1" noChangeArrowheads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14478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5" name="Picture 19" descr="C:\Users\jacqui.fenner\Desktop\PTT templates\images\noaa icons\noaa_icons-10.png">
              <a:hlinkClick r:id="rId2"/>
            </p:cNvPr>
            <p:cNvPicPr>
              <a:picLocks noChangeAspect="1" noChangeArrowheads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810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6" name="Group 75"/>
            <p:cNvGrpSpPr/>
            <p:nvPr userDrawn="1"/>
          </p:nvGrpSpPr>
          <p:grpSpPr>
            <a:xfrm>
              <a:off x="15148" y="0"/>
              <a:ext cx="420624" cy="6858000"/>
              <a:chOff x="15148" y="0"/>
              <a:chExt cx="420624" cy="6858000"/>
            </a:xfrm>
          </p:grpSpPr>
          <p:grpSp>
            <p:nvGrpSpPr>
              <p:cNvPr id="77" name="Group 76"/>
              <p:cNvGrpSpPr/>
              <p:nvPr userDrawn="1"/>
            </p:nvGrpSpPr>
            <p:grpSpPr>
              <a:xfrm>
                <a:off x="15148" y="1066800"/>
                <a:ext cx="420624" cy="5334000"/>
                <a:chOff x="15148" y="1066800"/>
                <a:chExt cx="420624" cy="5334000"/>
              </a:xfrm>
            </p:grpSpPr>
            <p:cxnSp>
              <p:nvCxnSpPr>
                <p:cNvPr id="79" name="Straight Connector 78"/>
                <p:cNvCxnSpPr/>
                <p:nvPr userDrawn="1"/>
              </p:nvCxnSpPr>
              <p:spPr>
                <a:xfrm>
                  <a:off x="15148" y="42672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 userDrawn="1"/>
              </p:nvCxnSpPr>
              <p:spPr>
                <a:xfrm>
                  <a:off x="15148" y="32004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 userDrawn="1"/>
              </p:nvCxnSpPr>
              <p:spPr>
                <a:xfrm>
                  <a:off x="15148" y="21336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 userDrawn="1"/>
              </p:nvCxnSpPr>
              <p:spPr>
                <a:xfrm>
                  <a:off x="15148" y="53340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 userDrawn="1"/>
              </p:nvCxnSpPr>
              <p:spPr>
                <a:xfrm>
                  <a:off x="15148" y="1066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 userDrawn="1"/>
              </p:nvCxnSpPr>
              <p:spPr>
                <a:xfrm>
                  <a:off x="15148" y="6400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/>
              <p:cNvCxnSpPr/>
              <p:nvPr userDrawn="1"/>
            </p:nvCxnSpPr>
            <p:spPr>
              <a:xfrm>
                <a:off x="431292" y="0"/>
                <a:ext cx="0" cy="6858000"/>
              </a:xfrm>
              <a:prstGeom prst="line">
                <a:avLst/>
              </a:prstGeom>
              <a:ln>
                <a:solidFill>
                  <a:schemeClr val="bg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8575978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Tall 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3851" y="274638"/>
            <a:ext cx="8546549" cy="7921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8128000" y="1219200"/>
            <a:ext cx="3454400" cy="49530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1" y="1219200"/>
            <a:ext cx="69209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4" descr="Image result for nesdis st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152401"/>
            <a:ext cx="1079672" cy="8097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33880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Tall Pic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3851" y="274638"/>
            <a:ext cx="8343349" cy="7921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1219200"/>
            <a:ext cx="3454400" cy="49530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0" y="1203334"/>
            <a:ext cx="69209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Image result for nesdis st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53601" y="152400"/>
            <a:ext cx="1051153" cy="7883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11807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Wide Pic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1219200"/>
            <a:ext cx="10562379" cy="17526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6" hasCustomPrompt="1"/>
          </p:nvPr>
        </p:nvSpPr>
        <p:spPr>
          <a:xfrm>
            <a:off x="1003851" y="3124200"/>
            <a:ext cx="10578549" cy="3048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003851" y="274638"/>
            <a:ext cx="8241749" cy="7921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Slide Title</a:t>
            </a:r>
          </a:p>
        </p:txBody>
      </p:sp>
      <p:pic>
        <p:nvPicPr>
          <p:cNvPr id="8" name="Picture 7" descr="Image result for nesdis st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53601" y="152400"/>
            <a:ext cx="1051153" cy="7883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964037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Wide Pic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4419600"/>
            <a:ext cx="10562379" cy="17526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6" hasCustomPrompt="1"/>
          </p:nvPr>
        </p:nvSpPr>
        <p:spPr>
          <a:xfrm>
            <a:off x="1003851" y="1219200"/>
            <a:ext cx="10578549" cy="3048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003851" y="274638"/>
            <a:ext cx="8546549" cy="7921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Slide Title</a:t>
            </a:r>
          </a:p>
        </p:txBody>
      </p:sp>
      <p:pic>
        <p:nvPicPr>
          <p:cNvPr id="8" name="Picture 7" descr="Image result for nesdis st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53601" y="152400"/>
            <a:ext cx="1051153" cy="7883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349371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3851" y="274638"/>
            <a:ext cx="8546549" cy="7921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16000" y="1219200"/>
            <a:ext cx="49905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604000" y="1219200"/>
            <a:ext cx="49905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Image result for nesdis st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53601" y="152400"/>
            <a:ext cx="1051153" cy="7883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915809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, 2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3851" y="274638"/>
            <a:ext cx="8648149" cy="7921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6001" y="1219200"/>
            <a:ext cx="4978400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604000" y="1219200"/>
            <a:ext cx="4978400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1" y="3048000"/>
            <a:ext cx="49905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7" hasCustomPrompt="1"/>
          </p:nvPr>
        </p:nvSpPr>
        <p:spPr>
          <a:xfrm>
            <a:off x="6604000" y="3048000"/>
            <a:ext cx="49905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Image result for nesdis st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53601" y="152400"/>
            <a:ext cx="1051153" cy="7883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007059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3851" y="274638"/>
            <a:ext cx="8343349" cy="7921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9" hasCustomPrompt="1"/>
          </p:nvPr>
        </p:nvSpPr>
        <p:spPr>
          <a:xfrm>
            <a:off x="1003851" y="1219200"/>
            <a:ext cx="32633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20" hasCustomPrompt="1"/>
          </p:nvPr>
        </p:nvSpPr>
        <p:spPr>
          <a:xfrm>
            <a:off x="8331200" y="1219200"/>
            <a:ext cx="32633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21" hasCustomPrompt="1"/>
          </p:nvPr>
        </p:nvSpPr>
        <p:spPr>
          <a:xfrm>
            <a:off x="4667526" y="1219200"/>
            <a:ext cx="32633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6" name="Picture 5" descr="Image result for nesdis st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53601" y="152400"/>
            <a:ext cx="1051153" cy="7883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917657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, 3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3851" y="274638"/>
            <a:ext cx="8444949" cy="7921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1219200"/>
            <a:ext cx="3247251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677549" y="1219200"/>
            <a:ext cx="3247251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8335149" y="1219200"/>
            <a:ext cx="3247251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1" hasCustomPrompt="1"/>
          </p:nvPr>
        </p:nvSpPr>
        <p:spPr>
          <a:xfrm>
            <a:off x="1003851" y="3048000"/>
            <a:ext cx="32633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8331200" y="3048000"/>
            <a:ext cx="32633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23" hasCustomPrompt="1"/>
          </p:nvPr>
        </p:nvSpPr>
        <p:spPr>
          <a:xfrm>
            <a:off x="4667526" y="3048000"/>
            <a:ext cx="32633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9" name="Picture 8" descr="Image result for nesdis st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53601" y="152400"/>
            <a:ext cx="1051153" cy="7883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09236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g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3851" y="274638"/>
            <a:ext cx="8444949" cy="7921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6000" y="1219200"/>
            <a:ext cx="10566400" cy="49530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5" name="Picture 4" descr="Image result for nesdis st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53601" y="152400"/>
            <a:ext cx="1051153" cy="7883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970677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"/>
          <p:cNvSpPr/>
          <p:nvPr/>
        </p:nvSpPr>
        <p:spPr>
          <a:xfrm>
            <a:off x="10322" y="0"/>
            <a:ext cx="561340" cy="6400800"/>
          </a:xfrm>
          <a:custGeom>
            <a:avLst/>
            <a:gdLst/>
            <a:ahLst/>
            <a:cxnLst/>
            <a:rect l="l" t="t" r="r" b="b"/>
            <a:pathLst>
              <a:path w="421005" h="4800600" extrusionOk="0">
                <a:moveTo>
                  <a:pt x="0" y="4800601"/>
                </a:moveTo>
                <a:lnTo>
                  <a:pt x="420623" y="4800601"/>
                </a:lnTo>
                <a:lnTo>
                  <a:pt x="420623" y="0"/>
                </a:lnTo>
                <a:lnTo>
                  <a:pt x="0" y="0"/>
                </a:lnTo>
                <a:lnTo>
                  <a:pt x="0" y="4800601"/>
                </a:lnTo>
                <a:close/>
              </a:path>
            </a:pathLst>
          </a:custGeom>
          <a:solidFill>
            <a:srgbClr val="0099D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17434" y="3197352"/>
            <a:ext cx="546945" cy="1070187"/>
          </a:xfrm>
          <a:custGeom>
            <a:avLst/>
            <a:gdLst/>
            <a:ahLst/>
            <a:cxnLst/>
            <a:rect l="l" t="t" r="r" b="b"/>
            <a:pathLst>
              <a:path w="410209" h="802639" extrusionOk="0">
                <a:moveTo>
                  <a:pt x="0" y="0"/>
                </a:moveTo>
                <a:lnTo>
                  <a:pt x="409955" y="0"/>
                </a:lnTo>
                <a:lnTo>
                  <a:pt x="409955" y="802385"/>
                </a:lnTo>
                <a:lnTo>
                  <a:pt x="0" y="802385"/>
                </a:lnTo>
                <a:lnTo>
                  <a:pt x="0" y="0"/>
                </a:lnTo>
                <a:close/>
              </a:path>
            </a:pathLst>
          </a:custGeom>
          <a:solidFill>
            <a:srgbClr val="0B4596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5" y="5714999"/>
            <a:ext cx="605695" cy="324008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5" y="4648200"/>
            <a:ext cx="605695" cy="32400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5" y="3581400"/>
            <a:ext cx="605695" cy="324008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5" y="2514600"/>
            <a:ext cx="605695" cy="324008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5" y="1447800"/>
            <a:ext cx="605695" cy="324008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3"/>
          <p:cNvSpPr/>
          <p:nvPr/>
        </p:nvSpPr>
        <p:spPr>
          <a:xfrm>
            <a:off x="5" y="381000"/>
            <a:ext cx="605695" cy="324008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16295" y="4267200"/>
            <a:ext cx="561340" cy="0"/>
          </a:xfrm>
          <a:custGeom>
            <a:avLst/>
            <a:gdLst/>
            <a:ahLst/>
            <a:cxnLst/>
            <a:rect l="l" t="t" r="r" b="b"/>
            <a:pathLst>
              <a:path w="421005" h="120000" extrusionOk="0">
                <a:moveTo>
                  <a:pt x="0" y="0"/>
                </a:moveTo>
                <a:lnTo>
                  <a:pt x="420623" y="0"/>
                </a:ln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3"/>
          <p:cNvSpPr/>
          <p:nvPr/>
        </p:nvSpPr>
        <p:spPr>
          <a:xfrm>
            <a:off x="16295" y="3200400"/>
            <a:ext cx="561340" cy="0"/>
          </a:xfrm>
          <a:custGeom>
            <a:avLst/>
            <a:gdLst/>
            <a:ahLst/>
            <a:cxnLst/>
            <a:rect l="l" t="t" r="r" b="b"/>
            <a:pathLst>
              <a:path w="421005" h="120000" extrusionOk="0">
                <a:moveTo>
                  <a:pt x="0" y="0"/>
                </a:moveTo>
                <a:lnTo>
                  <a:pt x="420623" y="0"/>
                </a:ln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3"/>
          <p:cNvSpPr/>
          <p:nvPr/>
        </p:nvSpPr>
        <p:spPr>
          <a:xfrm>
            <a:off x="16295" y="2133600"/>
            <a:ext cx="561340" cy="0"/>
          </a:xfrm>
          <a:custGeom>
            <a:avLst/>
            <a:gdLst/>
            <a:ahLst/>
            <a:cxnLst/>
            <a:rect l="l" t="t" r="r" b="b"/>
            <a:pathLst>
              <a:path w="421005" h="120000" extrusionOk="0">
                <a:moveTo>
                  <a:pt x="0" y="0"/>
                </a:moveTo>
                <a:lnTo>
                  <a:pt x="420623" y="0"/>
                </a:ln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3"/>
          <p:cNvSpPr/>
          <p:nvPr/>
        </p:nvSpPr>
        <p:spPr>
          <a:xfrm>
            <a:off x="16295" y="5334000"/>
            <a:ext cx="561340" cy="0"/>
          </a:xfrm>
          <a:custGeom>
            <a:avLst/>
            <a:gdLst/>
            <a:ahLst/>
            <a:cxnLst/>
            <a:rect l="l" t="t" r="r" b="b"/>
            <a:pathLst>
              <a:path w="421005" h="120000" extrusionOk="0">
                <a:moveTo>
                  <a:pt x="0" y="0"/>
                </a:moveTo>
                <a:lnTo>
                  <a:pt x="420623" y="0"/>
                </a:ln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3"/>
          <p:cNvSpPr/>
          <p:nvPr/>
        </p:nvSpPr>
        <p:spPr>
          <a:xfrm>
            <a:off x="16295" y="1066800"/>
            <a:ext cx="561340" cy="0"/>
          </a:xfrm>
          <a:custGeom>
            <a:avLst/>
            <a:gdLst/>
            <a:ahLst/>
            <a:cxnLst/>
            <a:rect l="l" t="t" r="r" b="b"/>
            <a:pathLst>
              <a:path w="421005" h="120000" extrusionOk="0">
                <a:moveTo>
                  <a:pt x="0" y="0"/>
                </a:moveTo>
                <a:lnTo>
                  <a:pt x="420623" y="0"/>
                </a:ln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3"/>
          <p:cNvSpPr/>
          <p:nvPr/>
        </p:nvSpPr>
        <p:spPr>
          <a:xfrm>
            <a:off x="16295" y="6397625"/>
            <a:ext cx="561340" cy="0"/>
          </a:xfrm>
          <a:custGeom>
            <a:avLst/>
            <a:gdLst/>
            <a:ahLst/>
            <a:cxnLst/>
            <a:rect l="l" t="t" r="r" b="b"/>
            <a:pathLst>
              <a:path w="421005" h="120000" extrusionOk="0">
                <a:moveTo>
                  <a:pt x="0" y="0"/>
                </a:moveTo>
                <a:lnTo>
                  <a:pt x="420623" y="0"/>
                </a:ln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3"/>
          <p:cNvSpPr/>
          <p:nvPr/>
        </p:nvSpPr>
        <p:spPr>
          <a:xfrm>
            <a:off x="571152" y="0"/>
            <a:ext cx="0" cy="6400800"/>
          </a:xfrm>
          <a:custGeom>
            <a:avLst/>
            <a:gdLst/>
            <a:ahLst/>
            <a:cxnLst/>
            <a:rect l="l" t="t" r="r" b="b"/>
            <a:pathLst>
              <a:path w="120000" h="4800600" extrusionOk="0">
                <a:moveTo>
                  <a:pt x="0" y="0"/>
                </a:moveTo>
                <a:lnTo>
                  <a:pt x="0" y="4800601"/>
                </a:ln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3"/>
          <p:cNvSpPr/>
          <p:nvPr/>
        </p:nvSpPr>
        <p:spPr>
          <a:xfrm>
            <a:off x="0" y="6400801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9144000" h="342900" extrusionOk="0">
                <a:moveTo>
                  <a:pt x="0" y="0"/>
                </a:moveTo>
                <a:lnTo>
                  <a:pt x="9143999" y="0"/>
                </a:lnTo>
                <a:lnTo>
                  <a:pt x="9143999" y="342899"/>
                </a:lnTo>
                <a:lnTo>
                  <a:pt x="0" y="342899"/>
                </a:lnTo>
                <a:lnTo>
                  <a:pt x="0" y="0"/>
                </a:lnTo>
                <a:close/>
              </a:path>
            </a:pathLst>
          </a:custGeom>
          <a:solidFill>
            <a:srgbClr val="D6F4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3"/>
          <p:cNvSpPr/>
          <p:nvPr/>
        </p:nvSpPr>
        <p:spPr>
          <a:xfrm>
            <a:off x="304804" y="6443462"/>
            <a:ext cx="495849" cy="371887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3"/>
          <p:cNvSpPr/>
          <p:nvPr/>
        </p:nvSpPr>
        <p:spPr>
          <a:xfrm>
            <a:off x="853107" y="6449257"/>
            <a:ext cx="480396" cy="360297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3"/>
          <p:cNvSpPr/>
          <p:nvPr/>
        </p:nvSpPr>
        <p:spPr>
          <a:xfrm>
            <a:off x="11074405" y="41624"/>
            <a:ext cx="1015999" cy="761999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3"/>
          <p:cNvSpPr txBox="1">
            <a:spLocks noGrp="1"/>
          </p:cNvSpPr>
          <p:nvPr>
            <p:ph type="title"/>
          </p:nvPr>
        </p:nvSpPr>
        <p:spPr>
          <a:xfrm>
            <a:off x="513684" y="952545"/>
            <a:ext cx="1116462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>
                <a:solidFill>
                  <a:srgbClr val="0099D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"/>
          <p:cNvSpPr txBox="1">
            <a:spLocks noGrp="1"/>
          </p:cNvSpPr>
          <p:nvPr>
            <p:ph type="body" idx="1"/>
          </p:nvPr>
        </p:nvSpPr>
        <p:spPr>
          <a:xfrm>
            <a:off x="1352559" y="1636631"/>
            <a:ext cx="948688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"/>
          <p:cNvSpPr txBox="1">
            <a:spLocks noGrp="1"/>
          </p:cNvSpPr>
          <p:nvPr>
            <p:ph type="ftr" idx="11"/>
          </p:nvPr>
        </p:nvSpPr>
        <p:spPr>
          <a:xfrm>
            <a:off x="7338339" y="6541975"/>
            <a:ext cx="3889588" cy="115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750" b="0" i="0">
                <a:solidFill>
                  <a:srgbClr val="0B4596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"/>
          <p:cNvSpPr txBox="1">
            <a:spLocks noGrp="1"/>
          </p:cNvSpPr>
          <p:nvPr>
            <p:ph type="dt" idx="10"/>
          </p:nvPr>
        </p:nvSpPr>
        <p:spPr>
          <a:xfrm>
            <a:off x="609600" y="6377943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3"/>
          <p:cNvSpPr txBox="1">
            <a:spLocks noGrp="1"/>
          </p:cNvSpPr>
          <p:nvPr>
            <p:ph type="sldNum" idx="12"/>
          </p:nvPr>
        </p:nvSpPr>
        <p:spPr>
          <a:xfrm>
            <a:off x="11490618" y="6541976"/>
            <a:ext cx="126153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25400" marR="0" lvl="0" indent="0" algn="l">
              <a:spcBef>
                <a:spcPts val="0"/>
              </a:spcBef>
              <a:buNone/>
              <a:defRPr sz="750" b="0" i="0">
                <a:solidFill>
                  <a:srgbClr val="0B4596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25400" marR="0" lvl="1" indent="0" algn="l">
              <a:spcBef>
                <a:spcPts val="0"/>
              </a:spcBef>
              <a:buNone/>
              <a:defRPr sz="750" b="0" i="0">
                <a:solidFill>
                  <a:srgbClr val="0B4596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25400" marR="0" lvl="2" indent="0" algn="l">
              <a:spcBef>
                <a:spcPts val="0"/>
              </a:spcBef>
              <a:buNone/>
              <a:defRPr sz="750" b="0" i="0">
                <a:solidFill>
                  <a:srgbClr val="0B4596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25400" marR="0" lvl="3" indent="0" algn="l">
              <a:spcBef>
                <a:spcPts val="0"/>
              </a:spcBef>
              <a:buNone/>
              <a:defRPr sz="750" b="0" i="0">
                <a:solidFill>
                  <a:srgbClr val="0B4596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5400" marR="0" lvl="4" indent="0" algn="l">
              <a:spcBef>
                <a:spcPts val="0"/>
              </a:spcBef>
              <a:buNone/>
              <a:defRPr sz="750" b="0" i="0">
                <a:solidFill>
                  <a:srgbClr val="0B4596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5400" marR="0" lvl="5" indent="0" algn="l">
              <a:spcBef>
                <a:spcPts val="0"/>
              </a:spcBef>
              <a:buNone/>
              <a:defRPr sz="750" b="0" i="0">
                <a:solidFill>
                  <a:srgbClr val="0B4596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5400" marR="0" lvl="6" indent="0" algn="l">
              <a:spcBef>
                <a:spcPts val="0"/>
              </a:spcBef>
              <a:buNone/>
              <a:defRPr sz="750" b="0" i="0">
                <a:solidFill>
                  <a:srgbClr val="0B4596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25400" marR="0" lvl="7" indent="0" algn="l">
              <a:spcBef>
                <a:spcPts val="0"/>
              </a:spcBef>
              <a:buNone/>
              <a:defRPr sz="750" b="0" i="0">
                <a:solidFill>
                  <a:srgbClr val="0B4596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25400" marR="0" lvl="8" indent="0" algn="l">
              <a:spcBef>
                <a:spcPts val="0"/>
              </a:spcBef>
              <a:buNone/>
              <a:defRPr sz="750" b="0" i="0">
                <a:solidFill>
                  <a:srgbClr val="0B4596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83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509331" y="-16844"/>
            <a:ext cx="11641127" cy="42671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550102" y="4267200"/>
            <a:ext cx="11638772" cy="2590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0" hasCustomPrompt="1"/>
          </p:nvPr>
        </p:nvSpPr>
        <p:spPr>
          <a:xfrm>
            <a:off x="887028" y="2718817"/>
            <a:ext cx="1828800" cy="96012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800" b="1" baseline="0">
                <a:solidFill>
                  <a:srgbClr val="D6F5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800" b="1">
                <a:latin typeface="Arial Narrow" panose="020B0606020202030204" pitchFamily="34" charset="0"/>
              </a:defRPr>
            </a:lvl2pPr>
            <a:lvl3pPr marL="914400" indent="0">
              <a:buNone/>
              <a:defRPr sz="1800" b="1">
                <a:latin typeface="Arial Narrow" panose="020B0606020202030204" pitchFamily="34" charset="0"/>
              </a:defRPr>
            </a:lvl3pPr>
            <a:lvl4pPr marL="1371600" indent="0">
              <a:buNone/>
              <a:defRPr sz="1800" b="1">
                <a:latin typeface="Arial Narrow" panose="020B0606020202030204" pitchFamily="34" charset="0"/>
              </a:defRPr>
            </a:lvl4pPr>
            <a:lvl5pPr marL="1828800" indent="0">
              <a:buNone/>
              <a:defRPr sz="1800" b="1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Office Information</a:t>
            </a:r>
          </a:p>
        </p:txBody>
      </p:sp>
      <p:sp>
        <p:nvSpPr>
          <p:cNvPr id="37" name="Text Placeholder 9"/>
          <p:cNvSpPr>
            <a:spLocks noGrp="1"/>
          </p:cNvSpPr>
          <p:nvPr>
            <p:ph type="body" sz="quarter" idx="21" hasCustomPrompt="1"/>
          </p:nvPr>
        </p:nvSpPr>
        <p:spPr>
          <a:xfrm>
            <a:off x="893115" y="3695782"/>
            <a:ext cx="1822713" cy="308183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600" b="0" baseline="0">
                <a:solidFill>
                  <a:srgbClr val="D6F5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800" b="1">
                <a:latin typeface="Arial Narrow" panose="020B0606020202030204" pitchFamily="34" charset="0"/>
              </a:defRPr>
            </a:lvl2pPr>
            <a:lvl3pPr marL="914400" indent="0">
              <a:buNone/>
              <a:defRPr sz="1800" b="1">
                <a:latin typeface="Arial Narrow" panose="020B0606020202030204" pitchFamily="34" charset="0"/>
              </a:defRPr>
            </a:lvl3pPr>
            <a:lvl4pPr marL="1371600" indent="0">
              <a:buNone/>
              <a:defRPr sz="1800" b="1">
                <a:latin typeface="Arial Narrow" panose="020B0606020202030204" pitchFamily="34" charset="0"/>
              </a:defRPr>
            </a:lvl4pPr>
            <a:lvl5pPr marL="1828800" indent="0">
              <a:buNone/>
              <a:defRPr sz="1800" b="1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MM/DD/YYYY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2" hasCustomPrompt="1"/>
          </p:nvPr>
        </p:nvSpPr>
        <p:spPr>
          <a:xfrm>
            <a:off x="3352800" y="768746"/>
            <a:ext cx="8128000" cy="135858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4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PPT Title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3" hasCustomPrompt="1"/>
          </p:nvPr>
        </p:nvSpPr>
        <p:spPr>
          <a:xfrm>
            <a:off x="3353382" y="2262188"/>
            <a:ext cx="8123355" cy="9382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="0">
                <a:solidFill>
                  <a:schemeClr val="accent1">
                    <a:lumMod val="20000"/>
                    <a:lumOff val="8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PPT Subtitle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4" hasCustomPrompt="1"/>
          </p:nvPr>
        </p:nvSpPr>
        <p:spPr>
          <a:xfrm>
            <a:off x="3352800" y="3311238"/>
            <a:ext cx="8128000" cy="6927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Author, Title, Affiliation  (optional)</a:t>
            </a:r>
          </a:p>
        </p:txBody>
      </p:sp>
      <p:cxnSp>
        <p:nvCxnSpPr>
          <p:cNvPr id="38" name="Straight Connector 37"/>
          <p:cNvCxnSpPr/>
          <p:nvPr userDrawn="1"/>
        </p:nvCxnSpPr>
        <p:spPr>
          <a:xfrm>
            <a:off x="3047999" y="609600"/>
            <a:ext cx="0" cy="347345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6175" y="226996"/>
            <a:ext cx="2538119" cy="2513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8" name="Group 67"/>
          <p:cNvGrpSpPr/>
          <p:nvPr userDrawn="1"/>
        </p:nvGrpSpPr>
        <p:grpSpPr>
          <a:xfrm>
            <a:off x="-40517" y="0"/>
            <a:ext cx="629920" cy="6858000"/>
            <a:chOff x="-15240" y="0"/>
            <a:chExt cx="472440" cy="6858000"/>
          </a:xfrm>
        </p:grpSpPr>
        <p:sp>
          <p:nvSpPr>
            <p:cNvPr id="69" name="Rectangle 68"/>
            <p:cNvSpPr/>
            <p:nvPr userDrawn="1"/>
          </p:nvSpPr>
          <p:spPr>
            <a:xfrm>
              <a:off x="10668" y="0"/>
              <a:ext cx="420624" cy="6858000"/>
            </a:xfrm>
            <a:prstGeom prst="rect">
              <a:avLst/>
            </a:prstGeom>
            <a:solidFill>
              <a:srgbClr val="0099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Rectangle 69"/>
            <p:cNvSpPr/>
            <p:nvPr userDrawn="1"/>
          </p:nvSpPr>
          <p:spPr>
            <a:xfrm>
              <a:off x="16002" y="3197352"/>
              <a:ext cx="409956" cy="1069848"/>
            </a:xfrm>
            <a:prstGeom prst="rect">
              <a:avLst/>
            </a:prstGeom>
            <a:solidFill>
              <a:srgbClr val="0B45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71" name="Picture 13" descr="C:\Users\jacqui.fenner\Desktop\PTT templates\images\noaa icons\noaa_icons-04.png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5714999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" name="Picture 14" descr="C:\Users\jacqui.fenner\Desktop\PTT templates\images\noaa icons\noaa_icons-05.png">
              <a:hlinkClick r:id="rId6"/>
            </p:cNvPr>
            <p:cNvPicPr>
              <a:picLocks noChangeAspect="1" noChangeArrowheads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46482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" name="Picture 15" descr="C:\Users\jacqui.fenner\Desktop\PTT templates\images\noaa icons\noaa_icons-06.png">
              <a:hlinkClick r:id="rId8"/>
            </p:cNvPr>
            <p:cNvPicPr>
              <a:picLocks noChangeAspect="1" noChangeArrowheads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5814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4" name="Picture 16" descr="C:\Users\jacqui.fenner\Desktop\PTT templates\images\noaa icons\noaa_icons-07.png">
              <a:hlinkClick r:id="rId10"/>
            </p:cNvPr>
            <p:cNvPicPr>
              <a:picLocks noChangeAspect="1" noChangeArrowheads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25146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5" name="Picture 17" descr="C:\Users\jacqui.fenner\Desktop\PTT templates\images\noaa icons\noaa_icons-08.png">
              <a:hlinkClick r:id="rId12"/>
            </p:cNvPr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14478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6" name="Picture 19" descr="C:\Users\jacqui.fenner\Desktop\PTT templates\images\noaa icons\noaa_icons-10.png">
              <a:hlinkClick r:id="rId14"/>
            </p:cNvPr>
            <p:cNvPicPr>
              <a:picLocks noChangeAspect="1" noChangeArrowheads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810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7" name="Group 76"/>
            <p:cNvGrpSpPr/>
            <p:nvPr userDrawn="1"/>
          </p:nvGrpSpPr>
          <p:grpSpPr>
            <a:xfrm>
              <a:off x="15148" y="0"/>
              <a:ext cx="420624" cy="6858000"/>
              <a:chOff x="15148" y="0"/>
              <a:chExt cx="420624" cy="6858000"/>
            </a:xfrm>
          </p:grpSpPr>
          <p:grpSp>
            <p:nvGrpSpPr>
              <p:cNvPr id="78" name="Group 77"/>
              <p:cNvGrpSpPr/>
              <p:nvPr userDrawn="1"/>
            </p:nvGrpSpPr>
            <p:grpSpPr>
              <a:xfrm>
                <a:off x="15148" y="1066800"/>
                <a:ext cx="420624" cy="5334000"/>
                <a:chOff x="15148" y="1066800"/>
                <a:chExt cx="420624" cy="5334000"/>
              </a:xfrm>
            </p:grpSpPr>
            <p:cxnSp>
              <p:nvCxnSpPr>
                <p:cNvPr id="80" name="Straight Connector 79"/>
                <p:cNvCxnSpPr/>
                <p:nvPr userDrawn="1"/>
              </p:nvCxnSpPr>
              <p:spPr>
                <a:xfrm>
                  <a:off x="15148" y="42672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 userDrawn="1"/>
              </p:nvCxnSpPr>
              <p:spPr>
                <a:xfrm>
                  <a:off x="15148" y="32004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 userDrawn="1"/>
              </p:nvCxnSpPr>
              <p:spPr>
                <a:xfrm>
                  <a:off x="15148" y="21336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 userDrawn="1"/>
              </p:nvCxnSpPr>
              <p:spPr>
                <a:xfrm>
                  <a:off x="15148" y="53340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 userDrawn="1"/>
              </p:nvCxnSpPr>
              <p:spPr>
                <a:xfrm>
                  <a:off x="15148" y="1066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/>
                <p:nvPr userDrawn="1"/>
              </p:nvCxnSpPr>
              <p:spPr>
                <a:xfrm>
                  <a:off x="15148" y="6400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9" name="Straight Connector 78"/>
              <p:cNvCxnSpPr/>
              <p:nvPr userDrawn="1"/>
            </p:nvCxnSpPr>
            <p:spPr>
              <a:xfrm>
                <a:off x="431292" y="0"/>
                <a:ext cx="0" cy="6858000"/>
              </a:xfrm>
              <a:prstGeom prst="line">
                <a:avLst/>
              </a:prstGeom>
              <a:ln>
                <a:solidFill>
                  <a:schemeClr val="bg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672260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4CAF8-0364-3E48-8B85-5143979517A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99746" y="1216153"/>
            <a:ext cx="10582655" cy="495604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365AF-869D-6046-A704-B6A2E316A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mr-IN" dirty="0"/>
              <a:t>25/07/19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8AE4A4-9F78-3D4A-A371-00D757467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[Project] OPPA MSR</a:t>
            </a:r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9012271F-DC7A-F047-A26E-1DCAB8BE2D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7292142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, Small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604000" y="1219200"/>
            <a:ext cx="4978400" cy="1981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1" y="1219200"/>
            <a:ext cx="49905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7" hasCustomPrompt="1"/>
          </p:nvPr>
        </p:nvSpPr>
        <p:spPr>
          <a:xfrm>
            <a:off x="6604000" y="3429000"/>
            <a:ext cx="4990549" cy="2743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448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21844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Tall 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8128000" y="1219200"/>
            <a:ext cx="3454400" cy="49530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1" y="1219200"/>
            <a:ext cx="69209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71022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Tall Pic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1219200"/>
            <a:ext cx="3454400" cy="49530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3600" y="1219200"/>
            <a:ext cx="69209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24765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Wide Pic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1219200"/>
            <a:ext cx="10562379" cy="17526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6" hasCustomPrompt="1"/>
          </p:nvPr>
        </p:nvSpPr>
        <p:spPr>
          <a:xfrm>
            <a:off x="1003851" y="3124200"/>
            <a:ext cx="10578549" cy="3048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003851" y="274638"/>
            <a:ext cx="10578549" cy="7921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7060936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Wide Pic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4419600"/>
            <a:ext cx="10562379" cy="17526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6" hasCustomPrompt="1"/>
          </p:nvPr>
        </p:nvSpPr>
        <p:spPr>
          <a:xfrm>
            <a:off x="1003851" y="1219200"/>
            <a:ext cx="10578549" cy="3048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003851" y="274638"/>
            <a:ext cx="10578549" cy="7921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4642299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16000" y="1219200"/>
            <a:ext cx="49905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604000" y="1219200"/>
            <a:ext cx="49905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5557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, 2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6001" y="1219200"/>
            <a:ext cx="4978400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604000" y="1219200"/>
            <a:ext cx="4978400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1" y="3048000"/>
            <a:ext cx="49905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7" hasCustomPrompt="1"/>
          </p:nvPr>
        </p:nvSpPr>
        <p:spPr>
          <a:xfrm>
            <a:off x="6604000" y="3048000"/>
            <a:ext cx="49905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8455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9" hasCustomPrompt="1"/>
          </p:nvPr>
        </p:nvSpPr>
        <p:spPr>
          <a:xfrm>
            <a:off x="1003851" y="1219200"/>
            <a:ext cx="32633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20" hasCustomPrompt="1"/>
          </p:nvPr>
        </p:nvSpPr>
        <p:spPr>
          <a:xfrm>
            <a:off x="8331200" y="1219200"/>
            <a:ext cx="32633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21" hasCustomPrompt="1"/>
          </p:nvPr>
        </p:nvSpPr>
        <p:spPr>
          <a:xfrm>
            <a:off x="4667526" y="1219200"/>
            <a:ext cx="32633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09784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3851" y="274638"/>
            <a:ext cx="8546549" cy="5635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21675" y="1041400"/>
            <a:ext cx="105785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4" descr="Image result for nesdis st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0" y="152401"/>
            <a:ext cx="983024" cy="8515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933773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, 3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1219200"/>
            <a:ext cx="3247251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677549" y="1219200"/>
            <a:ext cx="3247251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8335149" y="1219200"/>
            <a:ext cx="3247251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1" hasCustomPrompt="1"/>
          </p:nvPr>
        </p:nvSpPr>
        <p:spPr>
          <a:xfrm>
            <a:off x="1003851" y="3048000"/>
            <a:ext cx="32633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8331200" y="3048000"/>
            <a:ext cx="32633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23" hasCustomPrompt="1"/>
          </p:nvPr>
        </p:nvSpPr>
        <p:spPr>
          <a:xfrm>
            <a:off x="4667526" y="3048000"/>
            <a:ext cx="32633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0711162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g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6000" y="1219200"/>
            <a:ext cx="10566400" cy="49530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5393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8DCE5B4-AC65-4AF4-8C83-5CAA29D26789}" type="datetimeFigureOut">
              <a:rPr lang="en-US" smtClean="0">
                <a:solidFill>
                  <a:srgbClr val="0A4595"/>
                </a:solidFill>
              </a:rPr>
              <a:pPr/>
              <a:t>10/4/2021</a:t>
            </a:fld>
            <a:endParaRPr lang="en-US">
              <a:solidFill>
                <a:srgbClr val="0A459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0A459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756A339-4EAB-4A2B-BFA5-44952A71E4C3}" type="slidenum">
              <a:rPr lang="en-US" smtClean="0">
                <a:solidFill>
                  <a:srgbClr val="0A4595"/>
                </a:solidFill>
              </a:rPr>
              <a:pPr/>
              <a:t>‹#›</a:t>
            </a:fld>
            <a:endParaRPr lang="en-US">
              <a:solidFill>
                <a:srgbClr val="0A45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8173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547747" y="0"/>
            <a:ext cx="11644253" cy="644925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-40517" y="0"/>
            <a:ext cx="629920" cy="6858000"/>
            <a:chOff x="-15240" y="0"/>
            <a:chExt cx="472440" cy="6858000"/>
          </a:xfrm>
        </p:grpSpPr>
        <p:sp>
          <p:nvSpPr>
            <p:cNvPr id="66" name="Rectangle 65"/>
            <p:cNvSpPr/>
            <p:nvPr userDrawn="1"/>
          </p:nvSpPr>
          <p:spPr>
            <a:xfrm>
              <a:off x="10668" y="0"/>
              <a:ext cx="420624" cy="6858000"/>
            </a:xfrm>
            <a:prstGeom prst="rect">
              <a:avLst/>
            </a:prstGeom>
            <a:solidFill>
              <a:srgbClr val="0099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7" name="Rectangle 66"/>
            <p:cNvSpPr/>
            <p:nvPr userDrawn="1"/>
          </p:nvSpPr>
          <p:spPr>
            <a:xfrm>
              <a:off x="16002" y="3197352"/>
              <a:ext cx="409956" cy="1069848"/>
            </a:xfrm>
            <a:prstGeom prst="rect">
              <a:avLst/>
            </a:prstGeom>
            <a:solidFill>
              <a:srgbClr val="0B45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pic>
          <p:nvPicPr>
            <p:cNvPr id="68" name="Picture 13" descr="C:\Users\jacqui.fenner\Desktop\PTT templates\images\noaa icons\noaa_icons-04.png">
              <a:hlinkClick r:id="rId2"/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5714999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" name="Picture 14" descr="C:\Users\jacqui.fenner\Desktop\PTT templates\images\noaa icons\noaa_icons-05.png">
              <a:hlinkClick r:id="rId2"/>
            </p:cNvPr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46482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0" name="Picture 15" descr="C:\Users\jacqui.fenner\Desktop\PTT templates\images\noaa icons\noaa_icons-06.png">
              <a:hlinkClick r:id="rId2"/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5814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" name="Picture 16" descr="C:\Users\jacqui.fenner\Desktop\PTT templates\images\noaa icons\noaa_icons-07.png">
              <a:hlinkClick r:id="rId2"/>
            </p:cNvPr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25146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" name="Picture 17" descr="C:\Users\jacqui.fenner\Desktop\PTT templates\images\noaa icons\noaa_icons-08.png">
              <a:hlinkClick r:id="rId2"/>
            </p:cNvPr>
            <p:cNvPicPr>
              <a:picLocks noChangeAspect="1" noChangeArrowheads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14478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" name="Picture 19" descr="C:\Users\jacqui.fenner\Desktop\PTT templates\images\noaa icons\noaa_icons-10.png">
              <a:hlinkClick r:id="rId2"/>
            </p:cNvPr>
            <p:cNvPicPr>
              <a:picLocks noChangeAspect="1" noChangeArrowheads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810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4" name="Group 73"/>
            <p:cNvGrpSpPr/>
            <p:nvPr userDrawn="1"/>
          </p:nvGrpSpPr>
          <p:grpSpPr>
            <a:xfrm>
              <a:off x="15148" y="0"/>
              <a:ext cx="420624" cy="6858000"/>
              <a:chOff x="15148" y="0"/>
              <a:chExt cx="420624" cy="6858000"/>
            </a:xfrm>
          </p:grpSpPr>
          <p:grpSp>
            <p:nvGrpSpPr>
              <p:cNvPr id="75" name="Group 74"/>
              <p:cNvGrpSpPr/>
              <p:nvPr userDrawn="1"/>
            </p:nvGrpSpPr>
            <p:grpSpPr>
              <a:xfrm>
                <a:off x="15148" y="1066800"/>
                <a:ext cx="420624" cy="5334000"/>
                <a:chOff x="15148" y="1066800"/>
                <a:chExt cx="420624" cy="5334000"/>
              </a:xfrm>
            </p:grpSpPr>
            <p:cxnSp>
              <p:nvCxnSpPr>
                <p:cNvPr id="77" name="Straight Connector 76"/>
                <p:cNvCxnSpPr/>
                <p:nvPr userDrawn="1"/>
              </p:nvCxnSpPr>
              <p:spPr>
                <a:xfrm>
                  <a:off x="15148" y="42672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 userDrawn="1"/>
              </p:nvCxnSpPr>
              <p:spPr>
                <a:xfrm>
                  <a:off x="15148" y="32004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 userDrawn="1"/>
              </p:nvCxnSpPr>
              <p:spPr>
                <a:xfrm>
                  <a:off x="15148" y="21336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 userDrawn="1"/>
              </p:nvCxnSpPr>
              <p:spPr>
                <a:xfrm>
                  <a:off x="15148" y="53340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 userDrawn="1"/>
              </p:nvCxnSpPr>
              <p:spPr>
                <a:xfrm>
                  <a:off x="15148" y="1066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 userDrawn="1"/>
              </p:nvCxnSpPr>
              <p:spPr>
                <a:xfrm>
                  <a:off x="15148" y="6400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6" name="Straight Connector 75"/>
              <p:cNvCxnSpPr/>
              <p:nvPr userDrawn="1"/>
            </p:nvCxnSpPr>
            <p:spPr>
              <a:xfrm>
                <a:off x="431292" y="0"/>
                <a:ext cx="0" cy="6858000"/>
              </a:xfrm>
              <a:prstGeom prst="line">
                <a:avLst/>
              </a:prstGeom>
              <a:ln>
                <a:solidFill>
                  <a:schemeClr val="bg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016000" y="1066800"/>
            <a:ext cx="10578551" cy="129540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Divider Slide Text</a:t>
            </a:r>
          </a:p>
        </p:txBody>
      </p:sp>
      <p:sp>
        <p:nvSpPr>
          <p:cNvPr id="24" name="Rectangle 23"/>
          <p:cNvSpPr/>
          <p:nvPr userDrawn="1"/>
        </p:nvSpPr>
        <p:spPr>
          <a:xfrm>
            <a:off x="0" y="6400801"/>
            <a:ext cx="12192000" cy="457200"/>
          </a:xfrm>
          <a:prstGeom prst="rect">
            <a:avLst/>
          </a:prstGeom>
          <a:solidFill>
            <a:srgbClr val="D6F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1930400" y="6551712"/>
            <a:ext cx="96520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000" dirty="0">
                <a:solidFill>
                  <a:srgbClr val="0B4596"/>
                </a:solidFill>
                <a:latin typeface="Arial Narrow" panose="020B0606020202030204" pitchFamily="34" charset="0"/>
              </a:rPr>
              <a:t>Department of Commerce  //  National Oceanic and Atmospheric Administration  //  </a:t>
            </a:r>
            <a:fld id="{230AF19D-3812-4E85-9F3D-A917BA6571C2}" type="slidenum">
              <a:rPr lang="en-US" sz="1000" smtClean="0">
                <a:solidFill>
                  <a:srgbClr val="0B4596"/>
                </a:solidFill>
                <a:latin typeface="Arial Narrow" panose="020B0606020202030204" pitchFamily="34" charset="0"/>
              </a:rPr>
              <a:pPr algn="r"/>
              <a:t>‹#›</a:t>
            </a:fld>
            <a:endParaRPr lang="en-US" sz="1000" dirty="0">
              <a:solidFill>
                <a:srgbClr val="0B4596"/>
              </a:solidFill>
              <a:latin typeface="Arial Narrow" panose="020B0606020202030204" pitchFamily="34" charset="0"/>
            </a:endParaRPr>
          </a:p>
        </p:txBody>
      </p:sp>
      <p:pic>
        <p:nvPicPr>
          <p:cNvPr id="30" name="Picture 2" descr="G:\STALL\ST Comms\Templates &amp; Resources\Logos\Other Emblems\DOC Logo\DOC Color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443457"/>
            <a:ext cx="495851" cy="37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3103" y="6449252"/>
            <a:ext cx="480397" cy="36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161571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, Small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604000" y="1219200"/>
            <a:ext cx="4978400" cy="1981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2" y="1219200"/>
            <a:ext cx="4990549" cy="4953000"/>
          </a:xfrm>
        </p:spPr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7" hasCustomPrompt="1"/>
          </p:nvPr>
        </p:nvSpPr>
        <p:spPr>
          <a:xfrm>
            <a:off x="6604000" y="3429000"/>
            <a:ext cx="4990549" cy="2743200"/>
          </a:xfrm>
        </p:spPr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522689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465854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Tall 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8128000" y="1219200"/>
            <a:ext cx="3454400" cy="49530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1" y="1219200"/>
            <a:ext cx="6920949" cy="4953000"/>
          </a:xfrm>
        </p:spPr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747331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Tall Pic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1219200"/>
            <a:ext cx="3454400" cy="49530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3600" y="1219200"/>
            <a:ext cx="6920949" cy="4953000"/>
          </a:xfrm>
        </p:spPr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051607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Wide Pic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1" y="1219200"/>
            <a:ext cx="10562379" cy="17526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6" hasCustomPrompt="1"/>
          </p:nvPr>
        </p:nvSpPr>
        <p:spPr>
          <a:xfrm>
            <a:off x="1003852" y="3124200"/>
            <a:ext cx="10578549" cy="3048000"/>
          </a:xfrm>
        </p:spPr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003852" y="274638"/>
            <a:ext cx="10578549" cy="7921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04193981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Wide Pic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1" y="4419600"/>
            <a:ext cx="10562379" cy="17526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6" hasCustomPrompt="1"/>
          </p:nvPr>
        </p:nvSpPr>
        <p:spPr>
          <a:xfrm>
            <a:off x="1003852" y="1219200"/>
            <a:ext cx="10578549" cy="3048000"/>
          </a:xfrm>
        </p:spPr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003852" y="274638"/>
            <a:ext cx="10578549" cy="7921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74723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547747" y="0"/>
            <a:ext cx="11644253" cy="644925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-40517" y="0"/>
            <a:ext cx="629920" cy="6858000"/>
            <a:chOff x="-15240" y="0"/>
            <a:chExt cx="472440" cy="6858000"/>
          </a:xfrm>
        </p:grpSpPr>
        <p:sp>
          <p:nvSpPr>
            <p:cNvPr id="66" name="Rectangle 65"/>
            <p:cNvSpPr/>
            <p:nvPr userDrawn="1"/>
          </p:nvSpPr>
          <p:spPr>
            <a:xfrm>
              <a:off x="10668" y="0"/>
              <a:ext cx="420624" cy="6858000"/>
            </a:xfrm>
            <a:prstGeom prst="rect">
              <a:avLst/>
            </a:prstGeom>
            <a:solidFill>
              <a:srgbClr val="0099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Rectangle 66"/>
            <p:cNvSpPr/>
            <p:nvPr userDrawn="1"/>
          </p:nvSpPr>
          <p:spPr>
            <a:xfrm>
              <a:off x="16002" y="3197352"/>
              <a:ext cx="409956" cy="1069848"/>
            </a:xfrm>
            <a:prstGeom prst="rect">
              <a:avLst/>
            </a:prstGeom>
            <a:solidFill>
              <a:srgbClr val="0B45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68" name="Picture 13" descr="C:\Users\jacqui.fenner\Desktop\PTT templates\images\noaa icons\noaa_icons-04.png">
              <a:hlinkClick r:id="rId2"/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5714999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" name="Picture 14" descr="C:\Users\jacqui.fenner\Desktop\PTT templates\images\noaa icons\noaa_icons-05.png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46482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0" name="Picture 15" descr="C:\Users\jacqui.fenner\Desktop\PTT templates\images\noaa icons\noaa_icons-06.png">
              <a:hlinkClick r:id="rId6"/>
            </p:cNvPr>
            <p:cNvPicPr>
              <a:picLocks noChangeAspect="1" noChangeArrowheads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5814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" name="Picture 16" descr="C:\Users\jacqui.fenner\Desktop\PTT templates\images\noaa icons\noaa_icons-07.png">
              <a:hlinkClick r:id="rId8"/>
            </p:cNvPr>
            <p:cNvPicPr>
              <a:picLocks noChangeAspect="1" noChangeArrowheads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25146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" name="Picture 17" descr="C:\Users\jacqui.fenner\Desktop\PTT templates\images\noaa icons\noaa_icons-08.png">
              <a:hlinkClick r:id="rId10"/>
            </p:cNvPr>
            <p:cNvPicPr>
              <a:picLocks noChangeAspect="1" noChangeArrowheads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14478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" name="Picture 19" descr="C:\Users\jacqui.fenner\Desktop\PTT templates\images\noaa icons\noaa_icons-10.png">
              <a:hlinkClick r:id="rId12"/>
            </p:cNvPr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810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4" name="Group 73"/>
            <p:cNvGrpSpPr/>
            <p:nvPr userDrawn="1"/>
          </p:nvGrpSpPr>
          <p:grpSpPr>
            <a:xfrm>
              <a:off x="15148" y="0"/>
              <a:ext cx="420624" cy="6858000"/>
              <a:chOff x="15148" y="0"/>
              <a:chExt cx="420624" cy="6858000"/>
            </a:xfrm>
          </p:grpSpPr>
          <p:grpSp>
            <p:nvGrpSpPr>
              <p:cNvPr id="75" name="Group 74"/>
              <p:cNvGrpSpPr/>
              <p:nvPr userDrawn="1"/>
            </p:nvGrpSpPr>
            <p:grpSpPr>
              <a:xfrm>
                <a:off x="15148" y="1066800"/>
                <a:ext cx="420624" cy="5334000"/>
                <a:chOff x="15148" y="1066800"/>
                <a:chExt cx="420624" cy="5334000"/>
              </a:xfrm>
            </p:grpSpPr>
            <p:cxnSp>
              <p:nvCxnSpPr>
                <p:cNvPr id="77" name="Straight Connector 76"/>
                <p:cNvCxnSpPr/>
                <p:nvPr userDrawn="1"/>
              </p:nvCxnSpPr>
              <p:spPr>
                <a:xfrm>
                  <a:off x="15148" y="42672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 userDrawn="1"/>
              </p:nvCxnSpPr>
              <p:spPr>
                <a:xfrm>
                  <a:off x="15148" y="32004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 userDrawn="1"/>
              </p:nvCxnSpPr>
              <p:spPr>
                <a:xfrm>
                  <a:off x="15148" y="21336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 userDrawn="1"/>
              </p:nvCxnSpPr>
              <p:spPr>
                <a:xfrm>
                  <a:off x="15148" y="53340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 userDrawn="1"/>
              </p:nvCxnSpPr>
              <p:spPr>
                <a:xfrm>
                  <a:off x="15148" y="1066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 userDrawn="1"/>
              </p:nvCxnSpPr>
              <p:spPr>
                <a:xfrm>
                  <a:off x="15148" y="6400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6" name="Straight Connector 75"/>
              <p:cNvCxnSpPr/>
              <p:nvPr userDrawn="1"/>
            </p:nvCxnSpPr>
            <p:spPr>
              <a:xfrm>
                <a:off x="431292" y="0"/>
                <a:ext cx="0" cy="6858000"/>
              </a:xfrm>
              <a:prstGeom prst="line">
                <a:avLst/>
              </a:prstGeom>
              <a:ln>
                <a:solidFill>
                  <a:schemeClr val="bg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016000" y="1066800"/>
            <a:ext cx="10578551" cy="129540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Divider Slide Text</a:t>
            </a:r>
          </a:p>
        </p:txBody>
      </p:sp>
      <p:sp>
        <p:nvSpPr>
          <p:cNvPr id="24" name="Rectangle 23"/>
          <p:cNvSpPr/>
          <p:nvPr userDrawn="1"/>
        </p:nvSpPr>
        <p:spPr>
          <a:xfrm>
            <a:off x="0" y="6400801"/>
            <a:ext cx="12192000" cy="457200"/>
          </a:xfrm>
          <a:prstGeom prst="rect">
            <a:avLst/>
          </a:prstGeom>
          <a:solidFill>
            <a:srgbClr val="D6F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7" name="TextBox 26"/>
          <p:cNvSpPr txBox="1"/>
          <p:nvPr userDrawn="1"/>
        </p:nvSpPr>
        <p:spPr>
          <a:xfrm>
            <a:off x="1930400" y="6551712"/>
            <a:ext cx="96520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000" dirty="0">
                <a:solidFill>
                  <a:srgbClr val="0B4596"/>
                </a:solidFill>
                <a:latin typeface="Arial Narrow" panose="020B0606020202030204" pitchFamily="34" charset="0"/>
              </a:rPr>
              <a:t>Department of Commerce  //  National Oceanic and Atmospheric Administration  //</a:t>
            </a:r>
            <a:r>
              <a:rPr lang="en-US" sz="1000" baseline="0" dirty="0">
                <a:solidFill>
                  <a:srgbClr val="0B4596"/>
                </a:solidFill>
                <a:latin typeface="Arial Narrow" panose="020B0606020202030204" pitchFamily="34" charset="0"/>
              </a:rPr>
              <a:t> </a:t>
            </a:r>
            <a:r>
              <a:rPr lang="en-US" sz="1000" dirty="0">
                <a:solidFill>
                  <a:srgbClr val="0B4596"/>
                </a:solidFill>
                <a:latin typeface="Arial Narrow" panose="020B0606020202030204" pitchFamily="34" charset="0"/>
              </a:rPr>
              <a:t> </a:t>
            </a:r>
            <a:fld id="{230AF19D-3812-4E85-9F3D-A917BA6571C2}" type="slidenum">
              <a:rPr lang="en-US" sz="1000" smtClean="0">
                <a:solidFill>
                  <a:srgbClr val="0B4596"/>
                </a:solidFill>
                <a:latin typeface="Arial Narrow" panose="020B0606020202030204" pitchFamily="34" charset="0"/>
              </a:rPr>
              <a:t>‹#›</a:t>
            </a:fld>
            <a:endParaRPr lang="en-US" sz="1000" dirty="0">
              <a:solidFill>
                <a:srgbClr val="0B4596"/>
              </a:solidFill>
              <a:latin typeface="Arial Narrow" panose="020B0606020202030204" pitchFamily="34" charset="0"/>
            </a:endParaRPr>
          </a:p>
        </p:txBody>
      </p:sp>
      <p:pic>
        <p:nvPicPr>
          <p:cNvPr id="30" name="Picture 2" descr="G:\STALL\ST Comms\Templates &amp; Resources\Logos\Other Emblems\DOC Logo\DOC Color.png">
            <a:hlinkClick r:id="rId14"/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443457"/>
            <a:ext cx="495851" cy="37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>
            <a:hlinkClick r:id="rId16"/>
          </p:cNvPr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3103" y="6449252"/>
            <a:ext cx="480397" cy="36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Image result for nesdis star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9855200" y="152401"/>
            <a:ext cx="1079672" cy="8097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0811678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16000" y="1219200"/>
            <a:ext cx="4990549" cy="4953000"/>
          </a:xfrm>
        </p:spPr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604000" y="1219200"/>
            <a:ext cx="4990549" cy="4953000"/>
          </a:xfrm>
        </p:spPr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956618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, 2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6001" y="1219200"/>
            <a:ext cx="4978400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604000" y="1219200"/>
            <a:ext cx="4978400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2" y="3048000"/>
            <a:ext cx="4990549" cy="3124200"/>
          </a:xfrm>
        </p:spPr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7" hasCustomPrompt="1"/>
          </p:nvPr>
        </p:nvSpPr>
        <p:spPr>
          <a:xfrm>
            <a:off x="6604000" y="3048000"/>
            <a:ext cx="4990549" cy="3124200"/>
          </a:xfrm>
        </p:spPr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5871955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9" hasCustomPrompt="1"/>
          </p:nvPr>
        </p:nvSpPr>
        <p:spPr>
          <a:xfrm>
            <a:off x="1003852" y="1219200"/>
            <a:ext cx="3263349" cy="4953000"/>
          </a:xfrm>
        </p:spPr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20" hasCustomPrompt="1"/>
          </p:nvPr>
        </p:nvSpPr>
        <p:spPr>
          <a:xfrm>
            <a:off x="8331200" y="1219200"/>
            <a:ext cx="3263349" cy="4953000"/>
          </a:xfrm>
        </p:spPr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21" hasCustomPrompt="1"/>
          </p:nvPr>
        </p:nvSpPr>
        <p:spPr>
          <a:xfrm>
            <a:off x="4667527" y="1219200"/>
            <a:ext cx="3263349" cy="4953000"/>
          </a:xfrm>
        </p:spPr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9990636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, 3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1" y="1219200"/>
            <a:ext cx="3247251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677549" y="1219200"/>
            <a:ext cx="3247251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8335149" y="1219200"/>
            <a:ext cx="3247251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1" hasCustomPrompt="1"/>
          </p:nvPr>
        </p:nvSpPr>
        <p:spPr>
          <a:xfrm>
            <a:off x="1003852" y="3048000"/>
            <a:ext cx="3263349" cy="3124200"/>
          </a:xfrm>
        </p:spPr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8331200" y="3048000"/>
            <a:ext cx="3263349" cy="3124200"/>
          </a:xfrm>
        </p:spPr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23" hasCustomPrompt="1"/>
          </p:nvPr>
        </p:nvSpPr>
        <p:spPr>
          <a:xfrm>
            <a:off x="4667527" y="3048000"/>
            <a:ext cx="3263349" cy="3124200"/>
          </a:xfrm>
        </p:spPr>
        <p:txBody>
          <a:bodyPr/>
          <a:lstStyle>
            <a:lvl1pPr>
              <a:defRPr sz="21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15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35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8055267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g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6000" y="1219200"/>
            <a:ext cx="10566400" cy="49530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34385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A8DCE5B4-AC65-4AF4-8C83-5CAA29D26789}" type="datetimeFigureOut">
              <a:rPr lang="en-US" smtClean="0">
                <a:solidFill>
                  <a:srgbClr val="0A4595"/>
                </a:solidFill>
              </a:rPr>
              <a:pPr/>
              <a:t>10/4/2021</a:t>
            </a:fld>
            <a:endParaRPr lang="en-US">
              <a:solidFill>
                <a:srgbClr val="0A459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0A459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C756A339-4EAB-4A2B-BFA5-44952A71E4C3}" type="slidenum">
              <a:rPr lang="en-US" smtClean="0">
                <a:solidFill>
                  <a:srgbClr val="0A4595"/>
                </a:solidFill>
              </a:rPr>
              <a:pPr/>
              <a:t>‹#›</a:t>
            </a:fld>
            <a:endParaRPr lang="en-US">
              <a:solidFill>
                <a:srgbClr val="0A45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1501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547748" y="0"/>
            <a:ext cx="11644253" cy="644925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-40517" y="0"/>
            <a:ext cx="629920" cy="6858000"/>
            <a:chOff x="-15240" y="0"/>
            <a:chExt cx="472440" cy="6858000"/>
          </a:xfrm>
        </p:grpSpPr>
        <p:sp>
          <p:nvSpPr>
            <p:cNvPr id="66" name="Rectangle 65"/>
            <p:cNvSpPr/>
            <p:nvPr userDrawn="1"/>
          </p:nvSpPr>
          <p:spPr>
            <a:xfrm>
              <a:off x="10668" y="0"/>
              <a:ext cx="420624" cy="6858000"/>
            </a:xfrm>
            <a:prstGeom prst="rect">
              <a:avLst/>
            </a:prstGeom>
            <a:solidFill>
              <a:srgbClr val="0099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7" name="Rectangle 66"/>
            <p:cNvSpPr/>
            <p:nvPr userDrawn="1"/>
          </p:nvSpPr>
          <p:spPr>
            <a:xfrm>
              <a:off x="16002" y="3197352"/>
              <a:ext cx="409956" cy="1069848"/>
            </a:xfrm>
            <a:prstGeom prst="rect">
              <a:avLst/>
            </a:prstGeom>
            <a:solidFill>
              <a:srgbClr val="0B45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pic>
          <p:nvPicPr>
            <p:cNvPr id="68" name="Picture 13" descr="C:\Users\jacqui.fenner\Desktop\PTT templates\images\noaa icons\noaa_icons-04.png">
              <a:hlinkClick r:id="rId2"/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5714999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" name="Picture 14" descr="C:\Users\jacqui.fenner\Desktop\PTT templates\images\noaa icons\noaa_icons-05.png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46482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0" name="Picture 15" descr="C:\Users\jacqui.fenner\Desktop\PTT templates\images\noaa icons\noaa_icons-06.png">
              <a:hlinkClick r:id="rId6"/>
            </p:cNvPr>
            <p:cNvPicPr>
              <a:picLocks noChangeAspect="1" noChangeArrowheads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5814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" name="Picture 16" descr="C:\Users\jacqui.fenner\Desktop\PTT templates\images\noaa icons\noaa_icons-07.png">
              <a:hlinkClick r:id="rId8"/>
            </p:cNvPr>
            <p:cNvPicPr>
              <a:picLocks noChangeAspect="1" noChangeArrowheads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25146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" name="Picture 17" descr="C:\Users\jacqui.fenner\Desktop\PTT templates\images\noaa icons\noaa_icons-08.png">
              <a:hlinkClick r:id="rId10"/>
            </p:cNvPr>
            <p:cNvPicPr>
              <a:picLocks noChangeAspect="1" noChangeArrowheads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14478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" name="Picture 19" descr="C:\Users\jacqui.fenner\Desktop\PTT templates\images\noaa icons\noaa_icons-10.png">
              <a:hlinkClick r:id="rId12"/>
            </p:cNvPr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810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4" name="Group 73"/>
            <p:cNvGrpSpPr/>
            <p:nvPr userDrawn="1"/>
          </p:nvGrpSpPr>
          <p:grpSpPr>
            <a:xfrm>
              <a:off x="15148" y="0"/>
              <a:ext cx="420624" cy="6858000"/>
              <a:chOff x="15148" y="0"/>
              <a:chExt cx="420624" cy="6858000"/>
            </a:xfrm>
          </p:grpSpPr>
          <p:grpSp>
            <p:nvGrpSpPr>
              <p:cNvPr id="75" name="Group 74"/>
              <p:cNvGrpSpPr/>
              <p:nvPr userDrawn="1"/>
            </p:nvGrpSpPr>
            <p:grpSpPr>
              <a:xfrm>
                <a:off x="15148" y="1066800"/>
                <a:ext cx="420624" cy="5334000"/>
                <a:chOff x="15148" y="1066800"/>
                <a:chExt cx="420624" cy="5334000"/>
              </a:xfrm>
            </p:grpSpPr>
            <p:cxnSp>
              <p:nvCxnSpPr>
                <p:cNvPr id="77" name="Straight Connector 76"/>
                <p:cNvCxnSpPr/>
                <p:nvPr userDrawn="1"/>
              </p:nvCxnSpPr>
              <p:spPr>
                <a:xfrm>
                  <a:off x="15148" y="42672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 userDrawn="1"/>
              </p:nvCxnSpPr>
              <p:spPr>
                <a:xfrm>
                  <a:off x="15148" y="32004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 userDrawn="1"/>
              </p:nvCxnSpPr>
              <p:spPr>
                <a:xfrm>
                  <a:off x="15148" y="21336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 userDrawn="1"/>
              </p:nvCxnSpPr>
              <p:spPr>
                <a:xfrm>
                  <a:off x="15148" y="53340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 userDrawn="1"/>
              </p:nvCxnSpPr>
              <p:spPr>
                <a:xfrm>
                  <a:off x="15148" y="1066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 userDrawn="1"/>
              </p:nvCxnSpPr>
              <p:spPr>
                <a:xfrm>
                  <a:off x="15148" y="6400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6" name="Straight Connector 75"/>
              <p:cNvCxnSpPr/>
              <p:nvPr userDrawn="1"/>
            </p:nvCxnSpPr>
            <p:spPr>
              <a:xfrm>
                <a:off x="431292" y="0"/>
                <a:ext cx="0" cy="6858000"/>
              </a:xfrm>
              <a:prstGeom prst="line">
                <a:avLst/>
              </a:prstGeom>
              <a:ln>
                <a:solidFill>
                  <a:schemeClr val="bg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016002" y="1066801"/>
            <a:ext cx="10578551" cy="129540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 sz="3300"/>
            </a:lvl1pPr>
          </a:lstStyle>
          <a:p>
            <a:r>
              <a:rPr lang="en-US" dirty="0"/>
              <a:t>Divider Slide Text</a:t>
            </a:r>
          </a:p>
        </p:txBody>
      </p:sp>
      <p:sp>
        <p:nvSpPr>
          <p:cNvPr id="24" name="Rectangle 23"/>
          <p:cNvSpPr/>
          <p:nvPr userDrawn="1"/>
        </p:nvSpPr>
        <p:spPr>
          <a:xfrm>
            <a:off x="0" y="6400801"/>
            <a:ext cx="12192000" cy="457200"/>
          </a:xfrm>
          <a:prstGeom prst="rect">
            <a:avLst/>
          </a:prstGeom>
          <a:solidFill>
            <a:srgbClr val="D6F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1930400" y="6551712"/>
            <a:ext cx="9652000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50" dirty="0">
                <a:solidFill>
                  <a:srgbClr val="0B4596"/>
                </a:solidFill>
                <a:latin typeface="Arial Narrow" panose="020B0606020202030204" pitchFamily="34" charset="0"/>
              </a:rPr>
              <a:t>Department of Commerce  //  National Oceanic and Atmospheric Administration  //  </a:t>
            </a:r>
            <a:fld id="{230AF19D-3812-4E85-9F3D-A917BA6571C2}" type="slidenum">
              <a:rPr lang="en-US" sz="750" smtClean="0">
                <a:solidFill>
                  <a:srgbClr val="0B4596"/>
                </a:solidFill>
                <a:latin typeface="Arial Narrow" panose="020B0606020202030204" pitchFamily="34" charset="0"/>
              </a:rPr>
              <a:pPr algn="r"/>
              <a:t>‹#›</a:t>
            </a:fld>
            <a:endParaRPr lang="en-US" sz="750" dirty="0">
              <a:solidFill>
                <a:srgbClr val="0B4596"/>
              </a:solidFill>
              <a:latin typeface="Arial Narrow" panose="020B0606020202030204" pitchFamily="34" charset="0"/>
            </a:endParaRPr>
          </a:p>
        </p:txBody>
      </p:sp>
      <p:pic>
        <p:nvPicPr>
          <p:cNvPr id="30" name="Picture 2" descr="G:\STALL\ST Comms\Templates &amp; Resources\Logos\Other Emblems\DOC Logo\DOC Color.png">
            <a:hlinkClick r:id="rId14"/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6443457"/>
            <a:ext cx="495851" cy="37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>
            <a:hlinkClick r:id="rId16"/>
          </p:cNvPr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3104" y="6449252"/>
            <a:ext cx="480397" cy="36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42540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, Small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604000" y="1219200"/>
            <a:ext cx="4978400" cy="1981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1" y="1219200"/>
            <a:ext cx="49905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7" hasCustomPrompt="1"/>
          </p:nvPr>
        </p:nvSpPr>
        <p:spPr>
          <a:xfrm>
            <a:off x="6604000" y="3429000"/>
            <a:ext cx="4990549" cy="2743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9670734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781557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Tall 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8128000" y="1219200"/>
            <a:ext cx="3454400" cy="49530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1" y="1219200"/>
            <a:ext cx="69209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954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547747" y="0"/>
            <a:ext cx="11644253" cy="6449252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64" name="Group 63"/>
          <p:cNvGrpSpPr/>
          <p:nvPr userDrawn="1"/>
        </p:nvGrpSpPr>
        <p:grpSpPr>
          <a:xfrm>
            <a:off x="-40517" y="0"/>
            <a:ext cx="629920" cy="6858000"/>
            <a:chOff x="-15240" y="0"/>
            <a:chExt cx="472440" cy="6858000"/>
          </a:xfrm>
        </p:grpSpPr>
        <p:sp>
          <p:nvSpPr>
            <p:cNvPr id="65" name="Rectangle 64"/>
            <p:cNvSpPr/>
            <p:nvPr userDrawn="1"/>
          </p:nvSpPr>
          <p:spPr>
            <a:xfrm>
              <a:off x="10668" y="0"/>
              <a:ext cx="420624" cy="6858000"/>
            </a:xfrm>
            <a:prstGeom prst="rect">
              <a:avLst/>
            </a:prstGeom>
            <a:solidFill>
              <a:srgbClr val="0099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Rectangle 65"/>
            <p:cNvSpPr/>
            <p:nvPr userDrawn="1"/>
          </p:nvSpPr>
          <p:spPr>
            <a:xfrm>
              <a:off x="16002" y="3197352"/>
              <a:ext cx="409956" cy="1069848"/>
            </a:xfrm>
            <a:prstGeom prst="rect">
              <a:avLst/>
            </a:prstGeom>
            <a:solidFill>
              <a:srgbClr val="0B45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67" name="Picture 13" descr="C:\Users\jacqui.fenner\Desktop\PTT templates\images\noaa icons\noaa_icons-04.png">
              <a:hlinkClick r:id="rId2"/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5714999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" name="Picture 14" descr="C:\Users\jacqui.fenner\Desktop\PTT templates\images\noaa icons\noaa_icons-05.png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46482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" name="Picture 15" descr="C:\Users\jacqui.fenner\Desktop\PTT templates\images\noaa icons\noaa_icons-06.png">
              <a:hlinkClick r:id="rId6"/>
            </p:cNvPr>
            <p:cNvPicPr>
              <a:picLocks noChangeAspect="1" noChangeArrowheads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5814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0" name="Picture 16" descr="C:\Users\jacqui.fenner\Desktop\PTT templates\images\noaa icons\noaa_icons-07.png">
              <a:hlinkClick r:id="rId8"/>
            </p:cNvPr>
            <p:cNvPicPr>
              <a:picLocks noChangeAspect="1" noChangeArrowheads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25146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" name="Picture 17" descr="C:\Users\jacqui.fenner\Desktop\PTT templates\images\noaa icons\noaa_icons-08.png">
              <a:hlinkClick r:id="rId10"/>
            </p:cNvPr>
            <p:cNvPicPr>
              <a:picLocks noChangeAspect="1" noChangeArrowheads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14478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" name="Picture 19" descr="C:\Users\jacqui.fenner\Desktop\PTT templates\images\noaa icons\noaa_icons-10.png">
              <a:hlinkClick r:id="rId12"/>
            </p:cNvPr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810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3" name="Group 72"/>
            <p:cNvGrpSpPr/>
            <p:nvPr userDrawn="1"/>
          </p:nvGrpSpPr>
          <p:grpSpPr>
            <a:xfrm>
              <a:off x="15148" y="0"/>
              <a:ext cx="420624" cy="6858000"/>
              <a:chOff x="15148" y="0"/>
              <a:chExt cx="420624" cy="6858000"/>
            </a:xfrm>
          </p:grpSpPr>
          <p:grpSp>
            <p:nvGrpSpPr>
              <p:cNvPr id="74" name="Group 73"/>
              <p:cNvGrpSpPr/>
              <p:nvPr userDrawn="1"/>
            </p:nvGrpSpPr>
            <p:grpSpPr>
              <a:xfrm>
                <a:off x="15148" y="1066800"/>
                <a:ext cx="420624" cy="5334000"/>
                <a:chOff x="15148" y="1066800"/>
                <a:chExt cx="420624" cy="5334000"/>
              </a:xfrm>
            </p:grpSpPr>
            <p:cxnSp>
              <p:nvCxnSpPr>
                <p:cNvPr id="76" name="Straight Connector 75"/>
                <p:cNvCxnSpPr/>
                <p:nvPr userDrawn="1"/>
              </p:nvCxnSpPr>
              <p:spPr>
                <a:xfrm>
                  <a:off x="15148" y="42672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 userDrawn="1"/>
              </p:nvCxnSpPr>
              <p:spPr>
                <a:xfrm>
                  <a:off x="15148" y="32004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 userDrawn="1"/>
              </p:nvCxnSpPr>
              <p:spPr>
                <a:xfrm>
                  <a:off x="15148" y="21336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 userDrawn="1"/>
              </p:nvCxnSpPr>
              <p:spPr>
                <a:xfrm>
                  <a:off x="15148" y="53340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 userDrawn="1"/>
              </p:nvCxnSpPr>
              <p:spPr>
                <a:xfrm>
                  <a:off x="15148" y="1066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 userDrawn="1"/>
              </p:nvCxnSpPr>
              <p:spPr>
                <a:xfrm>
                  <a:off x="15148" y="6400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5" name="Straight Connector 74"/>
              <p:cNvCxnSpPr/>
              <p:nvPr userDrawn="1"/>
            </p:nvCxnSpPr>
            <p:spPr>
              <a:xfrm>
                <a:off x="431292" y="0"/>
                <a:ext cx="0" cy="6858000"/>
              </a:xfrm>
              <a:prstGeom prst="line">
                <a:avLst/>
              </a:prstGeom>
              <a:ln>
                <a:solidFill>
                  <a:schemeClr val="bg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016001" y="1066800"/>
            <a:ext cx="10526097" cy="129540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 sz="4400">
                <a:solidFill>
                  <a:srgbClr val="0B4596"/>
                </a:solidFill>
              </a:defRPr>
            </a:lvl1pPr>
          </a:lstStyle>
          <a:p>
            <a:r>
              <a:rPr lang="en-US" dirty="0"/>
              <a:t>Divider Slide Text</a:t>
            </a:r>
          </a:p>
        </p:txBody>
      </p:sp>
      <p:sp>
        <p:nvSpPr>
          <p:cNvPr id="24" name="Rectangle 23"/>
          <p:cNvSpPr/>
          <p:nvPr userDrawn="1"/>
        </p:nvSpPr>
        <p:spPr>
          <a:xfrm>
            <a:off x="0" y="6400801"/>
            <a:ext cx="12192000" cy="457200"/>
          </a:xfrm>
          <a:prstGeom prst="rect">
            <a:avLst/>
          </a:prstGeom>
          <a:solidFill>
            <a:srgbClr val="D6F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25" name="Picture 2" descr="G:\STALL\ST Comms\Templates &amp; Resources\Logos\Other Emblems\DOC Logo\DOC Color.png">
            <a:hlinkClick r:id="rId14"/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443457"/>
            <a:ext cx="495851" cy="37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>
            <a:hlinkClick r:id="rId16"/>
          </p:cNvPr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3103" y="6449252"/>
            <a:ext cx="480397" cy="36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 userDrawn="1"/>
        </p:nvSpPr>
        <p:spPr>
          <a:xfrm>
            <a:off x="1930400" y="6551712"/>
            <a:ext cx="96520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000" dirty="0">
                <a:solidFill>
                  <a:srgbClr val="0B4596"/>
                </a:solidFill>
                <a:latin typeface="Arial Narrow" panose="020B0606020202030204" pitchFamily="34" charset="0"/>
              </a:rPr>
              <a:t>Department of Commerce  //  National Oceanic and Atmospheric Administration  //</a:t>
            </a:r>
            <a:r>
              <a:rPr lang="en-US" sz="1000" baseline="0" dirty="0">
                <a:solidFill>
                  <a:srgbClr val="0B4596"/>
                </a:solidFill>
                <a:latin typeface="Arial Narrow" panose="020B0606020202030204" pitchFamily="34" charset="0"/>
              </a:rPr>
              <a:t> </a:t>
            </a:r>
            <a:r>
              <a:rPr lang="en-US" sz="1000" dirty="0">
                <a:solidFill>
                  <a:srgbClr val="0B4596"/>
                </a:solidFill>
                <a:latin typeface="Arial Narrow" panose="020B0606020202030204" pitchFamily="34" charset="0"/>
              </a:rPr>
              <a:t> </a:t>
            </a:r>
            <a:fld id="{B29DFF88-664D-4572-958B-31C354FF1575}" type="slidenum">
              <a:rPr lang="en-US" sz="1000" smtClean="0">
                <a:solidFill>
                  <a:srgbClr val="0B4596"/>
                </a:solidFill>
                <a:latin typeface="Arial Narrow" panose="020B0606020202030204" pitchFamily="34" charset="0"/>
              </a:rPr>
              <a:t>‹#›</a:t>
            </a:fld>
            <a:endParaRPr lang="en-US" sz="1000" dirty="0">
              <a:solidFill>
                <a:srgbClr val="0B4596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32787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Tall Pic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1219200"/>
            <a:ext cx="3454400" cy="49530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3600" y="1219200"/>
            <a:ext cx="69209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2890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Wide Pic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1219200"/>
            <a:ext cx="10562379" cy="17526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6" hasCustomPrompt="1"/>
          </p:nvPr>
        </p:nvSpPr>
        <p:spPr>
          <a:xfrm>
            <a:off x="1003851" y="3124200"/>
            <a:ext cx="10578549" cy="3048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003851" y="274638"/>
            <a:ext cx="10578549" cy="7921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40899213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Wide Pic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4419600"/>
            <a:ext cx="10562379" cy="17526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6" hasCustomPrompt="1"/>
          </p:nvPr>
        </p:nvSpPr>
        <p:spPr>
          <a:xfrm>
            <a:off x="1003851" y="1219200"/>
            <a:ext cx="10578549" cy="3048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003851" y="274638"/>
            <a:ext cx="10578549" cy="7921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1916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16000" y="1219200"/>
            <a:ext cx="49905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604000" y="1219200"/>
            <a:ext cx="49905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000258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, 2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6001" y="1219200"/>
            <a:ext cx="4978400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604000" y="1219200"/>
            <a:ext cx="4978400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1" y="3048000"/>
            <a:ext cx="49905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7" hasCustomPrompt="1"/>
          </p:nvPr>
        </p:nvSpPr>
        <p:spPr>
          <a:xfrm>
            <a:off x="6604000" y="3048000"/>
            <a:ext cx="49905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767846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9" hasCustomPrompt="1"/>
          </p:nvPr>
        </p:nvSpPr>
        <p:spPr>
          <a:xfrm>
            <a:off x="1003851" y="1219200"/>
            <a:ext cx="32633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20" hasCustomPrompt="1"/>
          </p:nvPr>
        </p:nvSpPr>
        <p:spPr>
          <a:xfrm>
            <a:off x="8331200" y="1219200"/>
            <a:ext cx="32633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21" hasCustomPrompt="1"/>
          </p:nvPr>
        </p:nvSpPr>
        <p:spPr>
          <a:xfrm>
            <a:off x="4667526" y="1219200"/>
            <a:ext cx="32633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7731612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, 3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016000" y="1219200"/>
            <a:ext cx="3247251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677549" y="1219200"/>
            <a:ext cx="3247251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8335149" y="1219200"/>
            <a:ext cx="3247251" cy="1600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1" hasCustomPrompt="1"/>
          </p:nvPr>
        </p:nvSpPr>
        <p:spPr>
          <a:xfrm>
            <a:off x="1003851" y="3048000"/>
            <a:ext cx="32633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8331200" y="3048000"/>
            <a:ext cx="32633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23" hasCustomPrompt="1"/>
          </p:nvPr>
        </p:nvSpPr>
        <p:spPr>
          <a:xfrm>
            <a:off x="4667526" y="3048000"/>
            <a:ext cx="3263349" cy="3124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78613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g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6000" y="1219200"/>
            <a:ext cx="10566400" cy="49530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25788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547747" y="1"/>
            <a:ext cx="11641127" cy="42671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550102" y="4267200"/>
            <a:ext cx="11638772" cy="2590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0" hasCustomPrompt="1"/>
          </p:nvPr>
        </p:nvSpPr>
        <p:spPr>
          <a:xfrm>
            <a:off x="1040445" y="2590798"/>
            <a:ext cx="1828800" cy="96012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="1" baseline="0">
                <a:solidFill>
                  <a:srgbClr val="D6F5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800" b="1">
                <a:latin typeface="Arial Narrow" panose="020B0606020202030204" pitchFamily="34" charset="0"/>
              </a:defRPr>
            </a:lvl2pPr>
            <a:lvl3pPr marL="914400" indent="0">
              <a:buNone/>
              <a:defRPr sz="1800" b="1">
                <a:latin typeface="Arial Narrow" panose="020B0606020202030204" pitchFamily="34" charset="0"/>
              </a:defRPr>
            </a:lvl3pPr>
            <a:lvl4pPr marL="1371600" indent="0">
              <a:buNone/>
              <a:defRPr sz="1800" b="1">
                <a:latin typeface="Arial Narrow" panose="020B0606020202030204" pitchFamily="34" charset="0"/>
              </a:defRPr>
            </a:lvl4pPr>
            <a:lvl5pPr marL="1828800" indent="0">
              <a:buNone/>
              <a:defRPr sz="1800" b="1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Office Information</a:t>
            </a:r>
          </a:p>
        </p:txBody>
      </p:sp>
      <p:sp>
        <p:nvSpPr>
          <p:cNvPr id="37" name="Text Placeholder 9"/>
          <p:cNvSpPr>
            <a:spLocks noGrp="1"/>
          </p:cNvSpPr>
          <p:nvPr>
            <p:ph type="body" sz="quarter" idx="21" hasCustomPrompt="1"/>
          </p:nvPr>
        </p:nvSpPr>
        <p:spPr>
          <a:xfrm>
            <a:off x="1040445" y="3733801"/>
            <a:ext cx="1727200" cy="26892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 b="0" baseline="0">
                <a:solidFill>
                  <a:srgbClr val="D6F5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800" b="1">
                <a:latin typeface="Arial Narrow" panose="020B0606020202030204" pitchFamily="34" charset="0"/>
              </a:defRPr>
            </a:lvl2pPr>
            <a:lvl3pPr marL="914400" indent="0">
              <a:buNone/>
              <a:defRPr sz="1800" b="1">
                <a:latin typeface="Arial Narrow" panose="020B0606020202030204" pitchFamily="34" charset="0"/>
              </a:defRPr>
            </a:lvl3pPr>
            <a:lvl4pPr marL="1371600" indent="0">
              <a:buNone/>
              <a:defRPr sz="1800" b="1">
                <a:latin typeface="Arial Narrow" panose="020B0606020202030204" pitchFamily="34" charset="0"/>
              </a:defRPr>
            </a:lvl4pPr>
            <a:lvl5pPr marL="1828800" indent="0">
              <a:buNone/>
              <a:defRPr sz="1800" b="1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MM/DD/YYYY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2" hasCustomPrompt="1"/>
          </p:nvPr>
        </p:nvSpPr>
        <p:spPr>
          <a:xfrm>
            <a:off x="3352800" y="768746"/>
            <a:ext cx="8128000" cy="135858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4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PPT Title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3" hasCustomPrompt="1"/>
          </p:nvPr>
        </p:nvSpPr>
        <p:spPr>
          <a:xfrm>
            <a:off x="3353382" y="2262188"/>
            <a:ext cx="8123355" cy="9382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="0">
                <a:solidFill>
                  <a:schemeClr val="accent1">
                    <a:lumMod val="20000"/>
                    <a:lumOff val="8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PPT Subtitle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4" hasCustomPrompt="1"/>
          </p:nvPr>
        </p:nvSpPr>
        <p:spPr>
          <a:xfrm>
            <a:off x="3352800" y="3311238"/>
            <a:ext cx="8128000" cy="6927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Author, Title, Affiliation  (optional)</a:t>
            </a:r>
          </a:p>
        </p:txBody>
      </p:sp>
      <p:cxnSp>
        <p:nvCxnSpPr>
          <p:cNvPr id="38" name="Straight Connector 37"/>
          <p:cNvCxnSpPr/>
          <p:nvPr userDrawn="1"/>
        </p:nvCxnSpPr>
        <p:spPr>
          <a:xfrm>
            <a:off x="3047999" y="609600"/>
            <a:ext cx="0" cy="347345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1200" y="533400"/>
            <a:ext cx="2349515" cy="2133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8" name="Group 67"/>
          <p:cNvGrpSpPr/>
          <p:nvPr userDrawn="1"/>
        </p:nvGrpSpPr>
        <p:grpSpPr>
          <a:xfrm>
            <a:off x="-40517" y="0"/>
            <a:ext cx="629920" cy="6858000"/>
            <a:chOff x="-15240" y="0"/>
            <a:chExt cx="472440" cy="6858000"/>
          </a:xfrm>
        </p:grpSpPr>
        <p:sp>
          <p:nvSpPr>
            <p:cNvPr id="69" name="Rectangle 68"/>
            <p:cNvSpPr/>
            <p:nvPr userDrawn="1"/>
          </p:nvSpPr>
          <p:spPr>
            <a:xfrm>
              <a:off x="10668" y="0"/>
              <a:ext cx="420624" cy="6858000"/>
            </a:xfrm>
            <a:prstGeom prst="rect">
              <a:avLst/>
            </a:prstGeom>
            <a:solidFill>
              <a:srgbClr val="0099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70" name="Rectangle 69"/>
            <p:cNvSpPr/>
            <p:nvPr userDrawn="1"/>
          </p:nvSpPr>
          <p:spPr>
            <a:xfrm>
              <a:off x="16002" y="3197352"/>
              <a:ext cx="409956" cy="1069848"/>
            </a:xfrm>
            <a:prstGeom prst="rect">
              <a:avLst/>
            </a:prstGeom>
            <a:solidFill>
              <a:srgbClr val="0B45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pic>
          <p:nvPicPr>
            <p:cNvPr id="71" name="Picture 13" descr="C:\Users\jacqui.fenner\Desktop\PTT templates\images\noaa icons\noaa_icons-04.png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5714999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" name="Picture 14" descr="C:\Users\jacqui.fenner\Desktop\PTT templates\images\noaa icons\noaa_icons-05.png">
              <a:hlinkClick r:id="rId6"/>
            </p:cNvPr>
            <p:cNvPicPr>
              <a:picLocks noChangeAspect="1" noChangeArrowheads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46482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" name="Picture 15" descr="C:\Users\jacqui.fenner\Desktop\PTT templates\images\noaa icons\noaa_icons-06.png">
              <a:hlinkClick r:id="rId8"/>
            </p:cNvPr>
            <p:cNvPicPr>
              <a:picLocks noChangeAspect="1" noChangeArrowheads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5814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4" name="Picture 16" descr="C:\Users\jacqui.fenner\Desktop\PTT templates\images\noaa icons\noaa_icons-07.png">
              <a:hlinkClick r:id="rId10"/>
            </p:cNvPr>
            <p:cNvPicPr>
              <a:picLocks noChangeAspect="1" noChangeArrowheads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25146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5" name="Picture 17" descr="C:\Users\jacqui.fenner\Desktop\PTT templates\images\noaa icons\noaa_icons-08.png">
              <a:hlinkClick r:id="rId12"/>
            </p:cNvPr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14478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6" name="Picture 19" descr="C:\Users\jacqui.fenner\Desktop\PTT templates\images\noaa icons\noaa_icons-10.png">
              <a:hlinkClick r:id="rId14"/>
            </p:cNvPr>
            <p:cNvPicPr>
              <a:picLocks noChangeAspect="1" noChangeArrowheads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810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7" name="Group 76"/>
            <p:cNvGrpSpPr/>
            <p:nvPr userDrawn="1"/>
          </p:nvGrpSpPr>
          <p:grpSpPr>
            <a:xfrm>
              <a:off x="15148" y="0"/>
              <a:ext cx="420624" cy="6858000"/>
              <a:chOff x="15148" y="0"/>
              <a:chExt cx="420624" cy="6858000"/>
            </a:xfrm>
          </p:grpSpPr>
          <p:grpSp>
            <p:nvGrpSpPr>
              <p:cNvPr id="78" name="Group 77"/>
              <p:cNvGrpSpPr/>
              <p:nvPr userDrawn="1"/>
            </p:nvGrpSpPr>
            <p:grpSpPr>
              <a:xfrm>
                <a:off x="15148" y="1066800"/>
                <a:ext cx="420624" cy="5334000"/>
                <a:chOff x="15148" y="1066800"/>
                <a:chExt cx="420624" cy="5334000"/>
              </a:xfrm>
            </p:grpSpPr>
            <p:cxnSp>
              <p:nvCxnSpPr>
                <p:cNvPr id="80" name="Straight Connector 79"/>
                <p:cNvCxnSpPr/>
                <p:nvPr userDrawn="1"/>
              </p:nvCxnSpPr>
              <p:spPr>
                <a:xfrm>
                  <a:off x="15148" y="42672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 userDrawn="1"/>
              </p:nvCxnSpPr>
              <p:spPr>
                <a:xfrm>
                  <a:off x="15148" y="32004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 userDrawn="1"/>
              </p:nvCxnSpPr>
              <p:spPr>
                <a:xfrm>
                  <a:off x="15148" y="21336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 userDrawn="1"/>
              </p:nvCxnSpPr>
              <p:spPr>
                <a:xfrm>
                  <a:off x="15148" y="53340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 userDrawn="1"/>
              </p:nvCxnSpPr>
              <p:spPr>
                <a:xfrm>
                  <a:off x="15148" y="1066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/>
                <p:nvPr userDrawn="1"/>
              </p:nvCxnSpPr>
              <p:spPr>
                <a:xfrm>
                  <a:off x="15148" y="6400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9" name="Straight Connector 78"/>
              <p:cNvCxnSpPr/>
              <p:nvPr userDrawn="1"/>
            </p:nvCxnSpPr>
            <p:spPr>
              <a:xfrm>
                <a:off x="431292" y="0"/>
                <a:ext cx="0" cy="6858000"/>
              </a:xfrm>
              <a:prstGeom prst="line">
                <a:avLst/>
              </a:prstGeom>
              <a:ln>
                <a:solidFill>
                  <a:schemeClr val="bg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04854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, Small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604000" y="1219200"/>
            <a:ext cx="4978400" cy="19812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1" y="1219200"/>
            <a:ext cx="49905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7" hasCustomPrompt="1"/>
          </p:nvPr>
        </p:nvSpPr>
        <p:spPr>
          <a:xfrm>
            <a:off x="6604000" y="3429000"/>
            <a:ext cx="4990549" cy="27432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165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6566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, Tall 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8128000" y="1219200"/>
            <a:ext cx="3454400" cy="49530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1" y="1219200"/>
            <a:ext cx="6920949" cy="4953000"/>
          </a:xfrm>
        </p:spPr>
        <p:txBody>
          <a:bodyPr/>
          <a:lstStyle>
            <a:lvl1pPr>
              <a:defRPr sz="2800" b="0" baseline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09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hyperlink" Target="about:blank" TargetMode="External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9.xml"/><Relationship Id="rId21" Type="http://schemas.openxmlformats.org/officeDocument/2006/relationships/image" Target="../media/image11.png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4.png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6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image" Target="../media/image3.png"/><Relationship Id="rId26" Type="http://schemas.openxmlformats.org/officeDocument/2006/relationships/image" Target="../media/image7.png"/><Relationship Id="rId3" Type="http://schemas.openxmlformats.org/officeDocument/2006/relationships/slideLayout" Target="../slideLayouts/slideLayout20.xml"/><Relationship Id="rId21" Type="http://schemas.openxmlformats.org/officeDocument/2006/relationships/hyperlink" Target="http://www.noaa.gov/fisheries" TargetMode="Externa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hyperlink" Target="http://www.noaa.gov/research" TargetMode="External"/><Relationship Id="rId25" Type="http://schemas.openxmlformats.org/officeDocument/2006/relationships/hyperlink" Target="http://www.noaa.gov/weather" TargetMode="External"/><Relationship Id="rId2" Type="http://schemas.openxmlformats.org/officeDocument/2006/relationships/slideLayout" Target="../slideLayouts/slideLayout19.xml"/><Relationship Id="rId16" Type="http://schemas.openxmlformats.org/officeDocument/2006/relationships/image" Target="../media/image2.png"/><Relationship Id="rId20" Type="http://schemas.openxmlformats.org/officeDocument/2006/relationships/image" Target="../media/image4.png"/><Relationship Id="rId29" Type="http://schemas.openxmlformats.org/officeDocument/2006/relationships/hyperlink" Target="http://www.noaa.gov/" TargetMode="Externa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6.png"/><Relationship Id="rId5" Type="http://schemas.openxmlformats.org/officeDocument/2006/relationships/slideLayout" Target="../slideLayouts/slideLayout22.xml"/><Relationship Id="rId15" Type="http://schemas.openxmlformats.org/officeDocument/2006/relationships/hyperlink" Target="http://www.noaa.gov/marine-aviation" TargetMode="External"/><Relationship Id="rId23" Type="http://schemas.openxmlformats.org/officeDocument/2006/relationships/hyperlink" Target="http://www.noaa.gov/oceans-coasts" TargetMode="External"/><Relationship Id="rId28" Type="http://schemas.openxmlformats.org/officeDocument/2006/relationships/image" Target="../media/image10.png"/><Relationship Id="rId10" Type="http://schemas.openxmlformats.org/officeDocument/2006/relationships/slideLayout" Target="../slideLayouts/slideLayout27.xml"/><Relationship Id="rId19" Type="http://schemas.openxmlformats.org/officeDocument/2006/relationships/hyperlink" Target="http://www.noaa.gov/satellites" TargetMode="External"/><Relationship Id="rId31" Type="http://schemas.openxmlformats.org/officeDocument/2006/relationships/image" Target="../media/image12.jpe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4.xml"/><Relationship Id="rId22" Type="http://schemas.openxmlformats.org/officeDocument/2006/relationships/image" Target="../media/image5.png"/><Relationship Id="rId27" Type="http://schemas.openxmlformats.org/officeDocument/2006/relationships/hyperlink" Target="https://www.commerce.gov/" TargetMode="External"/><Relationship Id="rId30" Type="http://schemas.openxmlformats.org/officeDocument/2006/relationships/image" Target="../media/image1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3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17" Type="http://schemas.openxmlformats.org/officeDocument/2006/relationships/image" Target="../media/image3.png"/><Relationship Id="rId25" Type="http://schemas.openxmlformats.org/officeDocument/2006/relationships/image" Target="../media/image9.png"/><Relationship Id="rId2" Type="http://schemas.openxmlformats.org/officeDocument/2006/relationships/slideLayout" Target="../slideLayouts/slideLayout32.xml"/><Relationship Id="rId16" Type="http://schemas.openxmlformats.org/officeDocument/2006/relationships/image" Target="../media/image2.pn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24" Type="http://schemas.openxmlformats.org/officeDocument/2006/relationships/image" Target="../media/image12.jpeg"/><Relationship Id="rId5" Type="http://schemas.openxmlformats.org/officeDocument/2006/relationships/slideLayout" Target="../slideLayouts/slideLayout35.xml"/><Relationship Id="rId15" Type="http://schemas.openxmlformats.org/officeDocument/2006/relationships/hyperlink" Target="about:blank" TargetMode="External"/><Relationship Id="rId23" Type="http://schemas.openxmlformats.org/officeDocument/2006/relationships/image" Target="../media/image11.png"/><Relationship Id="rId10" Type="http://schemas.openxmlformats.org/officeDocument/2006/relationships/slideLayout" Target="../slideLayouts/slideLayout4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theme" Target="../theme/theme5.xml"/><Relationship Id="rId22" Type="http://schemas.openxmlformats.org/officeDocument/2006/relationships/image" Target="../media/image10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18" Type="http://schemas.openxmlformats.org/officeDocument/2006/relationships/image" Target="../media/image3.png"/><Relationship Id="rId26" Type="http://schemas.openxmlformats.org/officeDocument/2006/relationships/image" Target="../media/image7.png"/><Relationship Id="rId3" Type="http://schemas.openxmlformats.org/officeDocument/2006/relationships/slideLayout" Target="../slideLayouts/slideLayout46.xml"/><Relationship Id="rId21" Type="http://schemas.openxmlformats.org/officeDocument/2006/relationships/hyperlink" Target="http://www.noaa.gov/fisheries" TargetMode="Externa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17" Type="http://schemas.openxmlformats.org/officeDocument/2006/relationships/hyperlink" Target="http://www.noaa.gov/research" TargetMode="External"/><Relationship Id="rId25" Type="http://schemas.openxmlformats.org/officeDocument/2006/relationships/hyperlink" Target="http://www.noaa.gov/weather" TargetMode="External"/><Relationship Id="rId2" Type="http://schemas.openxmlformats.org/officeDocument/2006/relationships/slideLayout" Target="../slideLayouts/slideLayout45.xml"/><Relationship Id="rId16" Type="http://schemas.openxmlformats.org/officeDocument/2006/relationships/image" Target="../media/image2.png"/><Relationship Id="rId20" Type="http://schemas.openxmlformats.org/officeDocument/2006/relationships/image" Target="../media/image4.png"/><Relationship Id="rId29" Type="http://schemas.openxmlformats.org/officeDocument/2006/relationships/hyperlink" Target="http://www.noaa.gov/" TargetMode="Externa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24" Type="http://schemas.openxmlformats.org/officeDocument/2006/relationships/image" Target="../media/image6.png"/><Relationship Id="rId5" Type="http://schemas.openxmlformats.org/officeDocument/2006/relationships/slideLayout" Target="../slideLayouts/slideLayout48.xml"/><Relationship Id="rId15" Type="http://schemas.openxmlformats.org/officeDocument/2006/relationships/hyperlink" Target="http://www.noaa.gov/marine-aviation" TargetMode="External"/><Relationship Id="rId23" Type="http://schemas.openxmlformats.org/officeDocument/2006/relationships/hyperlink" Target="http://www.noaa.gov/oceans-coasts" TargetMode="External"/><Relationship Id="rId28" Type="http://schemas.openxmlformats.org/officeDocument/2006/relationships/image" Target="../media/image10.png"/><Relationship Id="rId10" Type="http://schemas.openxmlformats.org/officeDocument/2006/relationships/slideLayout" Target="../slideLayouts/slideLayout53.xml"/><Relationship Id="rId19" Type="http://schemas.openxmlformats.org/officeDocument/2006/relationships/hyperlink" Target="http://www.noaa.gov/satellites" TargetMode="External"/><Relationship Id="rId31" Type="http://schemas.openxmlformats.org/officeDocument/2006/relationships/image" Target="../media/image12.jpeg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theme" Target="../theme/theme6.xml"/><Relationship Id="rId22" Type="http://schemas.openxmlformats.org/officeDocument/2006/relationships/image" Target="../media/image5.png"/><Relationship Id="rId27" Type="http://schemas.openxmlformats.org/officeDocument/2006/relationships/hyperlink" Target="https://www.commerce.gov/" TargetMode="External"/><Relationship Id="rId30" Type="http://schemas.openxmlformats.org/officeDocument/2006/relationships/image" Target="../media/image11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theme" Target="../theme/theme7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59.xml"/><Relationship Id="rId21" Type="http://schemas.openxmlformats.org/officeDocument/2006/relationships/image" Target="../media/image10.png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58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image" Target="../media/image2.png"/><Relationship Id="rId23" Type="http://schemas.openxmlformats.org/officeDocument/2006/relationships/image" Target="../media/image12.jpeg"/><Relationship Id="rId10" Type="http://schemas.openxmlformats.org/officeDocument/2006/relationships/slideLayout" Target="../slideLayouts/slideLayout66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hyperlink" Target="about:blank" TargetMode="External"/><Relationship Id="rId22" Type="http://schemas.openxmlformats.org/officeDocument/2006/relationships/image" Target="../media/image1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8861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8" r:id="rId2"/>
    <p:sldLayoutId id="2147483687" r:id="rId3"/>
    <p:sldLayoutId id="214748381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2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145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2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1717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4258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84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2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145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2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1717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 61"/>
          <p:cNvGrpSpPr/>
          <p:nvPr userDrawn="1"/>
        </p:nvGrpSpPr>
        <p:grpSpPr>
          <a:xfrm>
            <a:off x="-40517" y="0"/>
            <a:ext cx="629920" cy="6858000"/>
            <a:chOff x="-15240" y="0"/>
            <a:chExt cx="472440" cy="6858000"/>
          </a:xfrm>
        </p:grpSpPr>
        <p:sp>
          <p:nvSpPr>
            <p:cNvPr id="63" name="Rectangle 62"/>
            <p:cNvSpPr/>
            <p:nvPr userDrawn="1"/>
          </p:nvSpPr>
          <p:spPr>
            <a:xfrm>
              <a:off x="10668" y="0"/>
              <a:ext cx="420624" cy="6858000"/>
            </a:xfrm>
            <a:prstGeom prst="rect">
              <a:avLst/>
            </a:prstGeom>
            <a:solidFill>
              <a:srgbClr val="0099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Rectangle 63"/>
            <p:cNvSpPr/>
            <p:nvPr userDrawn="1"/>
          </p:nvSpPr>
          <p:spPr>
            <a:xfrm>
              <a:off x="16002" y="3197352"/>
              <a:ext cx="409956" cy="1069848"/>
            </a:xfrm>
            <a:prstGeom prst="rect">
              <a:avLst/>
            </a:prstGeom>
            <a:solidFill>
              <a:srgbClr val="0B45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65" name="Picture 13" descr="C:\Users\jacqui.fenner\Desktop\PTT templates\images\noaa icons\noaa_icons-04.png">
              <a:hlinkClick r:id="rId13"/>
            </p:cNvPr>
            <p:cNvPicPr>
              <a:picLocks noChangeAspect="1" noChangeArrowheads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5714999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" name="Picture 14" descr="C:\Users\jacqui.fenner\Desktop\PTT templates\images\noaa icons\noaa_icons-05.png">
              <a:hlinkClick r:id="rId13"/>
            </p:cNvPr>
            <p:cNvPicPr>
              <a:picLocks noChangeAspect="1" noChangeArrowheads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46482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7" name="Picture 15" descr="C:\Users\jacqui.fenner\Desktop\PTT templates\images\noaa icons\noaa_icons-06.png">
              <a:hlinkClick r:id="rId13"/>
            </p:cNvPr>
            <p:cNvPicPr>
              <a:picLocks noChangeAspect="1" noChangeArrowheads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5814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" name="Picture 16" descr="C:\Users\jacqui.fenner\Desktop\PTT templates\images\noaa icons\noaa_icons-07.png">
              <a:hlinkClick r:id="rId13"/>
            </p:cNvPr>
            <p:cNvPicPr>
              <a:picLocks noChangeAspect="1" noChangeArrowheads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25146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" name="Picture 17" descr="C:\Users\jacqui.fenner\Desktop\PTT templates\images\noaa icons\noaa_icons-08.png">
              <a:hlinkClick r:id="rId13"/>
            </p:cNvPr>
            <p:cNvPicPr>
              <a:picLocks noChangeAspect="1" noChangeArrowheads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14478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0" name="Picture 19" descr="C:\Users\jacqui.fenner\Desktop\PTT templates\images\noaa icons\noaa_icons-10.png">
              <a:hlinkClick r:id="rId13"/>
            </p:cNvPr>
            <p:cNvPicPr>
              <a:picLocks noChangeAspect="1" noChangeArrowheads="1"/>
            </p:cNvPicPr>
            <p:nvPr userDrawn="1"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810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1" name="Group 70"/>
            <p:cNvGrpSpPr/>
            <p:nvPr userDrawn="1"/>
          </p:nvGrpSpPr>
          <p:grpSpPr>
            <a:xfrm>
              <a:off x="15148" y="0"/>
              <a:ext cx="420624" cy="6858000"/>
              <a:chOff x="15148" y="0"/>
              <a:chExt cx="420624" cy="6858000"/>
            </a:xfrm>
          </p:grpSpPr>
          <p:grpSp>
            <p:nvGrpSpPr>
              <p:cNvPr id="72" name="Group 71"/>
              <p:cNvGrpSpPr/>
              <p:nvPr userDrawn="1"/>
            </p:nvGrpSpPr>
            <p:grpSpPr>
              <a:xfrm>
                <a:off x="15148" y="1066800"/>
                <a:ext cx="420624" cy="5334000"/>
                <a:chOff x="15148" y="1066800"/>
                <a:chExt cx="420624" cy="5334000"/>
              </a:xfrm>
            </p:grpSpPr>
            <p:cxnSp>
              <p:nvCxnSpPr>
                <p:cNvPr id="74" name="Straight Connector 73"/>
                <p:cNvCxnSpPr/>
                <p:nvPr userDrawn="1"/>
              </p:nvCxnSpPr>
              <p:spPr>
                <a:xfrm>
                  <a:off x="15148" y="42672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 userDrawn="1"/>
              </p:nvCxnSpPr>
              <p:spPr>
                <a:xfrm>
                  <a:off x="15148" y="32004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 userDrawn="1"/>
              </p:nvCxnSpPr>
              <p:spPr>
                <a:xfrm>
                  <a:off x="15148" y="21336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 userDrawn="1"/>
              </p:nvCxnSpPr>
              <p:spPr>
                <a:xfrm>
                  <a:off x="15148" y="53340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 userDrawn="1"/>
              </p:nvCxnSpPr>
              <p:spPr>
                <a:xfrm>
                  <a:off x="15148" y="1066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 userDrawn="1"/>
              </p:nvCxnSpPr>
              <p:spPr>
                <a:xfrm>
                  <a:off x="15148" y="6400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3" name="Straight Connector 72"/>
              <p:cNvCxnSpPr/>
              <p:nvPr userDrawn="1"/>
            </p:nvCxnSpPr>
            <p:spPr>
              <a:xfrm>
                <a:off x="431292" y="0"/>
                <a:ext cx="0" cy="6858000"/>
              </a:xfrm>
              <a:prstGeom prst="line">
                <a:avLst/>
              </a:prstGeom>
              <a:ln>
                <a:solidFill>
                  <a:schemeClr val="bg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6400801"/>
            <a:ext cx="12192000" cy="457200"/>
          </a:xfrm>
          <a:prstGeom prst="rect">
            <a:avLst/>
          </a:prstGeom>
          <a:solidFill>
            <a:srgbClr val="D6F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3851" y="274638"/>
            <a:ext cx="10578549" cy="7921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3851" y="1219200"/>
            <a:ext cx="10578549" cy="4953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pic>
        <p:nvPicPr>
          <p:cNvPr id="1026" name="Picture 2" descr="G:\STALL\ST Comms\Templates &amp; Resources\Logos\Other Emblems\DOC Logo\DOC Color.png">
            <a:hlinkClick r:id="rId13"/>
          </p:cNvPr>
          <p:cNvPicPr>
            <a:picLocks noChangeAspect="1" noChangeArrowheads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443457"/>
            <a:ext cx="495851" cy="37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hlinkClick r:id="rId13"/>
          </p:cNvPr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3103" y="6449252"/>
            <a:ext cx="480397" cy="36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 userDrawn="1"/>
        </p:nvSpPr>
        <p:spPr>
          <a:xfrm>
            <a:off x="1930400" y="6551712"/>
            <a:ext cx="96520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000" dirty="0">
                <a:solidFill>
                  <a:srgbClr val="0B4596"/>
                </a:solidFill>
                <a:latin typeface="Arial Narrow" panose="020B0606020202030204" pitchFamily="34" charset="0"/>
              </a:rPr>
              <a:t>Department of Commerce  //  National Oceanic and Atmospheric Administration  //</a:t>
            </a:r>
            <a:r>
              <a:rPr lang="en-US" sz="1000" baseline="0" dirty="0">
                <a:solidFill>
                  <a:srgbClr val="0B4596"/>
                </a:solidFill>
                <a:latin typeface="Arial Narrow" panose="020B0606020202030204" pitchFamily="34" charset="0"/>
              </a:rPr>
              <a:t> </a:t>
            </a:r>
            <a:r>
              <a:rPr lang="en-US" sz="1000" dirty="0">
                <a:solidFill>
                  <a:srgbClr val="0B4596"/>
                </a:solidFill>
                <a:latin typeface="Arial Narrow" panose="020B0606020202030204" pitchFamily="34" charset="0"/>
              </a:rPr>
              <a:t> </a:t>
            </a:r>
            <a:fld id="{2A3725BE-4565-4DDD-8541-60CD868A6DB8}" type="slidenum">
              <a:rPr lang="en-US" sz="1000" smtClean="0">
                <a:solidFill>
                  <a:srgbClr val="0B4596"/>
                </a:solidFill>
                <a:latin typeface="Arial Narrow" panose="020B0606020202030204" pitchFamily="34" charset="0"/>
              </a:rPr>
              <a:t>‹#›</a:t>
            </a:fld>
            <a:endParaRPr lang="en-US" sz="1000" dirty="0">
              <a:solidFill>
                <a:srgbClr val="0B4596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750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664" r:id="rId2"/>
    <p:sldLayoutId id="2147483724" r:id="rId3"/>
    <p:sldLayoutId id="2147483690" r:id="rId4"/>
    <p:sldLayoutId id="2147483673" r:id="rId5"/>
    <p:sldLayoutId id="2147483712" r:id="rId6"/>
    <p:sldLayoutId id="2147483670" r:id="rId7"/>
    <p:sldLayoutId id="2147483666" r:id="rId8"/>
    <p:sldLayoutId id="2147483667" r:id="rId9"/>
    <p:sldLayoutId id="2147483669" r:id="rId10"/>
    <p:sldLayoutId id="2147483668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99D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31775" indent="-2317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68325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-"/>
        <a:defRPr sz="24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423988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1717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/>
          <p:cNvGrpSpPr/>
          <p:nvPr userDrawn="1"/>
        </p:nvGrpSpPr>
        <p:grpSpPr>
          <a:xfrm>
            <a:off x="-40517" y="0"/>
            <a:ext cx="629920" cy="6858000"/>
            <a:chOff x="-15240" y="0"/>
            <a:chExt cx="472440" cy="6858000"/>
          </a:xfrm>
        </p:grpSpPr>
        <p:sp>
          <p:nvSpPr>
            <p:cNvPr id="64" name="Rectangle 63"/>
            <p:cNvSpPr/>
            <p:nvPr userDrawn="1"/>
          </p:nvSpPr>
          <p:spPr>
            <a:xfrm>
              <a:off x="10668" y="0"/>
              <a:ext cx="420624" cy="6858000"/>
            </a:xfrm>
            <a:prstGeom prst="rect">
              <a:avLst/>
            </a:prstGeom>
            <a:solidFill>
              <a:srgbClr val="0099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Rectangle 64"/>
            <p:cNvSpPr/>
            <p:nvPr userDrawn="1"/>
          </p:nvSpPr>
          <p:spPr>
            <a:xfrm>
              <a:off x="16002" y="3197352"/>
              <a:ext cx="409956" cy="1069848"/>
            </a:xfrm>
            <a:prstGeom prst="rect">
              <a:avLst/>
            </a:prstGeom>
            <a:solidFill>
              <a:srgbClr val="0B45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66" name="Picture 13" descr="C:\Users\jacqui.fenner\Desktop\PTT templates\images\noaa icons\noaa_icons-04.png">
              <a:hlinkClick r:id="rId15"/>
            </p:cNvPr>
            <p:cNvPicPr>
              <a:picLocks noChangeAspect="1" noChangeArrowheads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5714999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7" name="Picture 14" descr="C:\Users\jacqui.fenner\Desktop\PTT templates\images\noaa icons\noaa_icons-05.png">
              <a:hlinkClick r:id="rId17"/>
            </p:cNvPr>
            <p:cNvPicPr>
              <a:picLocks noChangeAspect="1" noChangeArrowheads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46482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" name="Picture 15" descr="C:\Users\jacqui.fenner\Desktop\PTT templates\images\noaa icons\noaa_icons-06.png">
              <a:hlinkClick r:id="rId19"/>
            </p:cNvPr>
            <p:cNvPicPr>
              <a:picLocks noChangeAspect="1" noChangeArrowheads="1"/>
            </p:cNvPicPr>
            <p:nvPr userDrawn="1"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5814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" name="Picture 16" descr="C:\Users\jacqui.fenner\Desktop\PTT templates\images\noaa icons\noaa_icons-07.png">
              <a:hlinkClick r:id="rId21"/>
            </p:cNvPr>
            <p:cNvPicPr>
              <a:picLocks noChangeAspect="1" noChangeArrowheads="1"/>
            </p:cNvPicPr>
            <p:nvPr userDrawn="1"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25146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0" name="Picture 17" descr="C:\Users\jacqui.fenner\Desktop\PTT templates\images\noaa icons\noaa_icons-08.png">
              <a:hlinkClick r:id="rId23"/>
            </p:cNvPr>
            <p:cNvPicPr>
              <a:picLocks noChangeAspect="1" noChangeArrowheads="1"/>
            </p:cNvPicPr>
            <p:nvPr userDrawn="1"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14478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" name="Picture 19" descr="C:\Users\jacqui.fenner\Desktop\PTT templates\images\noaa icons\noaa_icons-10.png">
              <a:hlinkClick r:id="rId25"/>
            </p:cNvPr>
            <p:cNvPicPr>
              <a:picLocks noChangeAspect="1" noChangeArrowheads="1"/>
            </p:cNvPicPr>
            <p:nvPr userDrawn="1"/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810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2" name="Group 71"/>
            <p:cNvGrpSpPr/>
            <p:nvPr userDrawn="1"/>
          </p:nvGrpSpPr>
          <p:grpSpPr>
            <a:xfrm>
              <a:off x="15148" y="0"/>
              <a:ext cx="420624" cy="6858000"/>
              <a:chOff x="15148" y="0"/>
              <a:chExt cx="420624" cy="6858000"/>
            </a:xfrm>
          </p:grpSpPr>
          <p:grpSp>
            <p:nvGrpSpPr>
              <p:cNvPr id="73" name="Group 72"/>
              <p:cNvGrpSpPr/>
              <p:nvPr userDrawn="1"/>
            </p:nvGrpSpPr>
            <p:grpSpPr>
              <a:xfrm>
                <a:off x="15148" y="1066800"/>
                <a:ext cx="420624" cy="5334000"/>
                <a:chOff x="15148" y="1066800"/>
                <a:chExt cx="420624" cy="5334000"/>
              </a:xfrm>
            </p:grpSpPr>
            <p:cxnSp>
              <p:nvCxnSpPr>
                <p:cNvPr id="75" name="Straight Connector 74"/>
                <p:cNvCxnSpPr/>
                <p:nvPr userDrawn="1"/>
              </p:nvCxnSpPr>
              <p:spPr>
                <a:xfrm>
                  <a:off x="15148" y="42672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 userDrawn="1"/>
              </p:nvCxnSpPr>
              <p:spPr>
                <a:xfrm>
                  <a:off x="15148" y="32004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 userDrawn="1"/>
              </p:nvCxnSpPr>
              <p:spPr>
                <a:xfrm>
                  <a:off x="15148" y="21336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 userDrawn="1"/>
              </p:nvCxnSpPr>
              <p:spPr>
                <a:xfrm>
                  <a:off x="15148" y="53340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 userDrawn="1"/>
              </p:nvCxnSpPr>
              <p:spPr>
                <a:xfrm>
                  <a:off x="15148" y="1066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 userDrawn="1"/>
              </p:nvCxnSpPr>
              <p:spPr>
                <a:xfrm>
                  <a:off x="15148" y="6400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/>
              <p:cNvCxnSpPr/>
              <p:nvPr userDrawn="1"/>
            </p:nvCxnSpPr>
            <p:spPr>
              <a:xfrm>
                <a:off x="431292" y="0"/>
                <a:ext cx="0" cy="6858000"/>
              </a:xfrm>
              <a:prstGeom prst="line">
                <a:avLst/>
              </a:prstGeom>
              <a:ln>
                <a:solidFill>
                  <a:schemeClr val="bg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6400801"/>
            <a:ext cx="12192000" cy="457200"/>
          </a:xfrm>
          <a:prstGeom prst="rect">
            <a:avLst/>
          </a:prstGeom>
          <a:solidFill>
            <a:srgbClr val="D6F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3851" y="274638"/>
            <a:ext cx="9867349" cy="7921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3851" y="1219200"/>
            <a:ext cx="10578549" cy="4953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pic>
        <p:nvPicPr>
          <p:cNvPr id="1026" name="Picture 2" descr="G:\STALL\ST Comms\Templates &amp; Resources\Logos\Other Emblems\DOC Logo\DOC Color.png">
            <a:hlinkClick r:id="rId27"/>
          </p:cNvPr>
          <p:cNvPicPr>
            <a:picLocks noChangeAspect="1" noChangeArrowheads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443457"/>
            <a:ext cx="495851" cy="37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hlinkClick r:id="rId29"/>
          </p:cNvPr>
          <p:cNvPicPr>
            <a:picLocks noChangeAspect="1" noChangeArrowheads="1"/>
          </p:cNvPicPr>
          <p:nvPr userDrawn="1"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3103" y="6449252"/>
            <a:ext cx="480397" cy="36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 userDrawn="1"/>
        </p:nvSpPr>
        <p:spPr>
          <a:xfrm>
            <a:off x="1930400" y="6551712"/>
            <a:ext cx="96520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000" dirty="0">
                <a:solidFill>
                  <a:srgbClr val="0B4596"/>
                </a:solidFill>
                <a:latin typeface="Arial Narrow" panose="020B0606020202030204" pitchFamily="34" charset="0"/>
              </a:rPr>
              <a:t>Department of Commerce  //  National Oceanic and Atmospheric Administration  //</a:t>
            </a:r>
            <a:r>
              <a:rPr lang="en-US" sz="1000" baseline="0" dirty="0">
                <a:solidFill>
                  <a:srgbClr val="0B4596"/>
                </a:solidFill>
                <a:latin typeface="Arial Narrow" panose="020B0606020202030204" pitchFamily="34" charset="0"/>
              </a:rPr>
              <a:t> </a:t>
            </a:r>
            <a:r>
              <a:rPr lang="en-US" sz="1000" dirty="0">
                <a:solidFill>
                  <a:srgbClr val="0B4596"/>
                </a:solidFill>
                <a:latin typeface="Arial Narrow" panose="020B0606020202030204" pitchFamily="34" charset="0"/>
              </a:rPr>
              <a:t> </a:t>
            </a:r>
            <a:fld id="{BAD75039-5660-4072-AAD8-5764B7DF14A3}" type="slidenum">
              <a:rPr lang="en-US" sz="1000" smtClean="0">
                <a:solidFill>
                  <a:srgbClr val="0B4596"/>
                </a:solidFill>
                <a:latin typeface="Arial Narrow" panose="020B0606020202030204" pitchFamily="34" charset="0"/>
              </a:rPr>
              <a:t>‹#›</a:t>
            </a:fld>
            <a:endParaRPr lang="en-US" sz="1000" dirty="0">
              <a:solidFill>
                <a:srgbClr val="0B4596"/>
              </a:solidFill>
              <a:latin typeface="Arial Narrow" panose="020B0606020202030204" pitchFamily="34" charset="0"/>
            </a:endParaRPr>
          </a:p>
        </p:txBody>
      </p:sp>
      <p:pic>
        <p:nvPicPr>
          <p:cNvPr id="26" name="Picture 2">
            <a:hlinkClick r:id="rId19"/>
          </p:cNvPr>
          <p:cNvPicPr>
            <a:picLocks noChangeAspect="1" noChangeArrowheads="1"/>
          </p:cNvPicPr>
          <p:nvPr userDrawn="1"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72799" y="152399"/>
            <a:ext cx="1005839" cy="838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7132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812" r:id="rId12"/>
    <p:sldLayoutId id="214748381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99D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145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1717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/>
          <p:cNvGrpSpPr/>
          <p:nvPr userDrawn="1"/>
        </p:nvGrpSpPr>
        <p:grpSpPr>
          <a:xfrm>
            <a:off x="-40517" y="0"/>
            <a:ext cx="629920" cy="6858000"/>
            <a:chOff x="-15240" y="0"/>
            <a:chExt cx="472440" cy="6858000"/>
          </a:xfrm>
        </p:grpSpPr>
        <p:sp>
          <p:nvSpPr>
            <p:cNvPr id="64" name="Rectangle 63"/>
            <p:cNvSpPr/>
            <p:nvPr userDrawn="1"/>
          </p:nvSpPr>
          <p:spPr>
            <a:xfrm>
              <a:off x="10668" y="0"/>
              <a:ext cx="420624" cy="6858000"/>
            </a:xfrm>
            <a:prstGeom prst="rect">
              <a:avLst/>
            </a:prstGeom>
            <a:solidFill>
              <a:srgbClr val="0099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5" name="Rectangle 64"/>
            <p:cNvSpPr/>
            <p:nvPr userDrawn="1"/>
          </p:nvSpPr>
          <p:spPr>
            <a:xfrm>
              <a:off x="16002" y="3197352"/>
              <a:ext cx="409956" cy="1069848"/>
            </a:xfrm>
            <a:prstGeom prst="rect">
              <a:avLst/>
            </a:prstGeom>
            <a:solidFill>
              <a:srgbClr val="0B45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pic>
          <p:nvPicPr>
            <p:cNvPr id="66" name="Picture 13" descr="C:\Users\jacqui.fenner\Desktop\PTT templates\images\noaa icons\noaa_icons-04.png">
              <a:hlinkClick r:id="rId15"/>
            </p:cNvPr>
            <p:cNvPicPr>
              <a:picLocks noChangeAspect="1" noChangeArrowheads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5714999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7" name="Picture 14" descr="C:\Users\jacqui.fenner\Desktop\PTT templates\images\noaa icons\noaa_icons-05.png">
              <a:hlinkClick r:id="rId15"/>
            </p:cNvPr>
            <p:cNvPicPr>
              <a:picLocks noChangeAspect="1" noChangeArrowheads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46482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" name="Picture 15" descr="C:\Users\jacqui.fenner\Desktop\PTT templates\images\noaa icons\noaa_icons-06.png">
              <a:hlinkClick r:id="rId15"/>
            </p:cNvPr>
            <p:cNvPicPr>
              <a:picLocks noChangeAspect="1" noChangeArrowheads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5814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" name="Picture 16" descr="C:\Users\jacqui.fenner\Desktop\PTT templates\images\noaa icons\noaa_icons-07.png">
              <a:hlinkClick r:id="rId15"/>
            </p:cNvPr>
            <p:cNvPicPr>
              <a:picLocks noChangeAspect="1" noChangeArrowheads="1"/>
            </p:cNvPicPr>
            <p:nvPr userDrawn="1"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25146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0" name="Picture 17" descr="C:\Users\jacqui.fenner\Desktop\PTT templates\images\noaa icons\noaa_icons-08.png">
              <a:hlinkClick r:id="rId15"/>
            </p:cNvPr>
            <p:cNvPicPr>
              <a:picLocks noChangeAspect="1" noChangeArrowheads="1"/>
            </p:cNvPicPr>
            <p:nvPr userDrawn="1"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14478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" name="Picture 19" descr="C:\Users\jacqui.fenner\Desktop\PTT templates\images\noaa icons\noaa_icons-10.png">
              <a:hlinkClick r:id="rId15"/>
            </p:cNvPr>
            <p:cNvPicPr>
              <a:picLocks noChangeAspect="1" noChangeArrowheads="1"/>
            </p:cNvPicPr>
            <p:nvPr userDrawn="1"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810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2" name="Group 71"/>
            <p:cNvGrpSpPr/>
            <p:nvPr userDrawn="1"/>
          </p:nvGrpSpPr>
          <p:grpSpPr>
            <a:xfrm>
              <a:off x="15148" y="0"/>
              <a:ext cx="420624" cy="6858000"/>
              <a:chOff x="15148" y="0"/>
              <a:chExt cx="420624" cy="6858000"/>
            </a:xfrm>
          </p:grpSpPr>
          <p:grpSp>
            <p:nvGrpSpPr>
              <p:cNvPr id="73" name="Group 72"/>
              <p:cNvGrpSpPr/>
              <p:nvPr userDrawn="1"/>
            </p:nvGrpSpPr>
            <p:grpSpPr>
              <a:xfrm>
                <a:off x="15148" y="1066800"/>
                <a:ext cx="420624" cy="5334000"/>
                <a:chOff x="15148" y="1066800"/>
                <a:chExt cx="420624" cy="5334000"/>
              </a:xfrm>
            </p:grpSpPr>
            <p:cxnSp>
              <p:nvCxnSpPr>
                <p:cNvPr id="75" name="Straight Connector 74"/>
                <p:cNvCxnSpPr/>
                <p:nvPr userDrawn="1"/>
              </p:nvCxnSpPr>
              <p:spPr>
                <a:xfrm>
                  <a:off x="15148" y="42672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 userDrawn="1"/>
              </p:nvCxnSpPr>
              <p:spPr>
                <a:xfrm>
                  <a:off x="15148" y="32004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 userDrawn="1"/>
              </p:nvCxnSpPr>
              <p:spPr>
                <a:xfrm>
                  <a:off x="15148" y="21336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 userDrawn="1"/>
              </p:nvCxnSpPr>
              <p:spPr>
                <a:xfrm>
                  <a:off x="15148" y="53340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 userDrawn="1"/>
              </p:nvCxnSpPr>
              <p:spPr>
                <a:xfrm>
                  <a:off x="15148" y="1066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 userDrawn="1"/>
              </p:nvCxnSpPr>
              <p:spPr>
                <a:xfrm>
                  <a:off x="15148" y="6400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/>
              <p:cNvCxnSpPr/>
              <p:nvPr userDrawn="1"/>
            </p:nvCxnSpPr>
            <p:spPr>
              <a:xfrm>
                <a:off x="431292" y="0"/>
                <a:ext cx="0" cy="6858000"/>
              </a:xfrm>
              <a:prstGeom prst="line">
                <a:avLst/>
              </a:prstGeom>
              <a:ln>
                <a:solidFill>
                  <a:schemeClr val="bg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6400801"/>
            <a:ext cx="12192000" cy="457200"/>
          </a:xfrm>
          <a:prstGeom prst="rect">
            <a:avLst/>
          </a:prstGeom>
          <a:solidFill>
            <a:srgbClr val="D6F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3851" y="274638"/>
            <a:ext cx="8140149" cy="7921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3851" y="1219200"/>
            <a:ext cx="10578549" cy="4953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pic>
        <p:nvPicPr>
          <p:cNvPr id="1026" name="Picture 2" descr="G:\STALL\ST Comms\Templates &amp; Resources\Logos\Other Emblems\DOC Logo\DOC Color.png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443457"/>
            <a:ext cx="495851" cy="37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3103" y="6449252"/>
            <a:ext cx="480397" cy="36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 userDrawn="1"/>
        </p:nvSpPr>
        <p:spPr>
          <a:xfrm>
            <a:off x="1930400" y="6551712"/>
            <a:ext cx="96520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000" dirty="0">
                <a:solidFill>
                  <a:srgbClr val="0B4596"/>
                </a:solidFill>
                <a:latin typeface="Arial Narrow" panose="020B0606020202030204" pitchFamily="34" charset="0"/>
              </a:rPr>
              <a:t>Department of Commerce  //  National Oceanic and Atmospheric Administration  //  </a:t>
            </a:r>
            <a:fld id="{BAD75039-5660-4072-AAD8-5764B7DF14A3}" type="slidenum">
              <a:rPr lang="en-US" sz="1000" smtClean="0">
                <a:solidFill>
                  <a:srgbClr val="0B4596"/>
                </a:solidFill>
                <a:latin typeface="Arial Narrow" panose="020B0606020202030204" pitchFamily="34" charset="0"/>
              </a:rPr>
              <a:pPr algn="r"/>
              <a:t>‹#›</a:t>
            </a:fld>
            <a:endParaRPr lang="en-US" sz="1000" dirty="0">
              <a:solidFill>
                <a:srgbClr val="0B4596"/>
              </a:solidFill>
              <a:latin typeface="Arial Narrow" panose="020B0606020202030204" pitchFamily="34" charset="0"/>
            </a:endParaRPr>
          </a:p>
        </p:txBody>
      </p:sp>
      <p:pic>
        <p:nvPicPr>
          <p:cNvPr id="26" name="Picture 2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72800" y="152400"/>
            <a:ext cx="1016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6" descr="Image result for nesdis star"/>
          <p:cNvPicPr>
            <a:picLocks noChangeAspect="1" noChangeArrowheads="1"/>
          </p:cNvPicPr>
          <p:nvPr userDrawn="1"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9753601" y="152400"/>
            <a:ext cx="1051153" cy="7883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93818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7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99D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145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1717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/>
          <p:cNvGrpSpPr/>
          <p:nvPr userDrawn="1"/>
        </p:nvGrpSpPr>
        <p:grpSpPr>
          <a:xfrm>
            <a:off x="-40517" y="0"/>
            <a:ext cx="629920" cy="6858000"/>
            <a:chOff x="-15240" y="0"/>
            <a:chExt cx="472440" cy="6858000"/>
          </a:xfrm>
        </p:grpSpPr>
        <p:sp>
          <p:nvSpPr>
            <p:cNvPr id="64" name="Rectangle 63"/>
            <p:cNvSpPr/>
            <p:nvPr userDrawn="1"/>
          </p:nvSpPr>
          <p:spPr>
            <a:xfrm>
              <a:off x="10668" y="0"/>
              <a:ext cx="420624" cy="6858000"/>
            </a:xfrm>
            <a:prstGeom prst="rect">
              <a:avLst/>
            </a:prstGeom>
            <a:solidFill>
              <a:srgbClr val="0099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5" name="Rectangle 64"/>
            <p:cNvSpPr/>
            <p:nvPr userDrawn="1"/>
          </p:nvSpPr>
          <p:spPr>
            <a:xfrm>
              <a:off x="16002" y="3197352"/>
              <a:ext cx="409956" cy="1069848"/>
            </a:xfrm>
            <a:prstGeom prst="rect">
              <a:avLst/>
            </a:prstGeom>
            <a:solidFill>
              <a:srgbClr val="0B45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pic>
          <p:nvPicPr>
            <p:cNvPr id="66" name="Picture 13" descr="C:\Users\jacqui.fenner\Desktop\PTT templates\images\noaa icons\noaa_icons-04.png">
              <a:hlinkClick r:id="rId15"/>
            </p:cNvPr>
            <p:cNvPicPr>
              <a:picLocks noChangeAspect="1" noChangeArrowheads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5714999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7" name="Picture 14" descr="C:\Users\jacqui.fenner\Desktop\PTT templates\images\noaa icons\noaa_icons-05.png">
              <a:hlinkClick r:id="rId17"/>
            </p:cNvPr>
            <p:cNvPicPr>
              <a:picLocks noChangeAspect="1" noChangeArrowheads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46482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" name="Picture 15" descr="C:\Users\jacqui.fenner\Desktop\PTT templates\images\noaa icons\noaa_icons-06.png">
              <a:hlinkClick r:id="rId19"/>
            </p:cNvPr>
            <p:cNvPicPr>
              <a:picLocks noChangeAspect="1" noChangeArrowheads="1"/>
            </p:cNvPicPr>
            <p:nvPr userDrawn="1"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5814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" name="Picture 16" descr="C:\Users\jacqui.fenner\Desktop\PTT templates\images\noaa icons\noaa_icons-07.png">
              <a:hlinkClick r:id="rId21"/>
            </p:cNvPr>
            <p:cNvPicPr>
              <a:picLocks noChangeAspect="1" noChangeArrowheads="1"/>
            </p:cNvPicPr>
            <p:nvPr userDrawn="1"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25146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0" name="Picture 17" descr="C:\Users\jacqui.fenner\Desktop\PTT templates\images\noaa icons\noaa_icons-08.png">
              <a:hlinkClick r:id="rId23"/>
            </p:cNvPr>
            <p:cNvPicPr>
              <a:picLocks noChangeAspect="1" noChangeArrowheads="1"/>
            </p:cNvPicPr>
            <p:nvPr userDrawn="1"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14478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" name="Picture 19" descr="C:\Users\jacqui.fenner\Desktop\PTT templates\images\noaa icons\noaa_icons-10.png">
              <a:hlinkClick r:id="rId25"/>
            </p:cNvPr>
            <p:cNvPicPr>
              <a:picLocks noChangeAspect="1" noChangeArrowheads="1"/>
            </p:cNvPicPr>
            <p:nvPr userDrawn="1"/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810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2" name="Group 71"/>
            <p:cNvGrpSpPr/>
            <p:nvPr userDrawn="1"/>
          </p:nvGrpSpPr>
          <p:grpSpPr>
            <a:xfrm>
              <a:off x="15148" y="0"/>
              <a:ext cx="420624" cy="6858000"/>
              <a:chOff x="15148" y="0"/>
              <a:chExt cx="420624" cy="6858000"/>
            </a:xfrm>
          </p:grpSpPr>
          <p:grpSp>
            <p:nvGrpSpPr>
              <p:cNvPr id="73" name="Group 72"/>
              <p:cNvGrpSpPr/>
              <p:nvPr userDrawn="1"/>
            </p:nvGrpSpPr>
            <p:grpSpPr>
              <a:xfrm>
                <a:off x="15148" y="1066800"/>
                <a:ext cx="420624" cy="5334000"/>
                <a:chOff x="15148" y="1066800"/>
                <a:chExt cx="420624" cy="5334000"/>
              </a:xfrm>
            </p:grpSpPr>
            <p:cxnSp>
              <p:nvCxnSpPr>
                <p:cNvPr id="75" name="Straight Connector 74"/>
                <p:cNvCxnSpPr/>
                <p:nvPr userDrawn="1"/>
              </p:nvCxnSpPr>
              <p:spPr>
                <a:xfrm>
                  <a:off x="15148" y="42672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 userDrawn="1"/>
              </p:nvCxnSpPr>
              <p:spPr>
                <a:xfrm>
                  <a:off x="15148" y="32004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 userDrawn="1"/>
              </p:nvCxnSpPr>
              <p:spPr>
                <a:xfrm>
                  <a:off x="15148" y="21336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 userDrawn="1"/>
              </p:nvCxnSpPr>
              <p:spPr>
                <a:xfrm>
                  <a:off x="15148" y="53340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 userDrawn="1"/>
              </p:nvCxnSpPr>
              <p:spPr>
                <a:xfrm>
                  <a:off x="15148" y="1066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 userDrawn="1"/>
              </p:nvCxnSpPr>
              <p:spPr>
                <a:xfrm>
                  <a:off x="15148" y="6400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/>
              <p:cNvCxnSpPr/>
              <p:nvPr userDrawn="1"/>
            </p:nvCxnSpPr>
            <p:spPr>
              <a:xfrm>
                <a:off x="431292" y="0"/>
                <a:ext cx="0" cy="6858000"/>
              </a:xfrm>
              <a:prstGeom prst="line">
                <a:avLst/>
              </a:prstGeom>
              <a:ln>
                <a:solidFill>
                  <a:schemeClr val="bg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6400801"/>
            <a:ext cx="12192000" cy="457200"/>
          </a:xfrm>
          <a:prstGeom prst="rect">
            <a:avLst/>
          </a:prstGeom>
          <a:solidFill>
            <a:srgbClr val="D6F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3852" y="274638"/>
            <a:ext cx="9867349" cy="7921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3852" y="1219200"/>
            <a:ext cx="10578549" cy="4953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pic>
        <p:nvPicPr>
          <p:cNvPr id="1026" name="Picture 2" descr="G:\STALL\ST Comms\Templates &amp; Resources\Logos\Other Emblems\DOC Logo\DOC Color.png">
            <a:hlinkClick r:id="rId27"/>
          </p:cNvPr>
          <p:cNvPicPr>
            <a:picLocks noChangeAspect="1" noChangeArrowheads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6443457"/>
            <a:ext cx="495851" cy="37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hlinkClick r:id="rId29"/>
          </p:cNvPr>
          <p:cNvPicPr>
            <a:picLocks noChangeAspect="1" noChangeArrowheads="1"/>
          </p:cNvPicPr>
          <p:nvPr userDrawn="1"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3104" y="6449252"/>
            <a:ext cx="480397" cy="36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 userDrawn="1"/>
        </p:nvSpPr>
        <p:spPr>
          <a:xfrm>
            <a:off x="1930400" y="6551712"/>
            <a:ext cx="9652000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50" dirty="0">
                <a:solidFill>
                  <a:srgbClr val="0B4596"/>
                </a:solidFill>
                <a:latin typeface="Arial Narrow" panose="020B0606020202030204" pitchFamily="34" charset="0"/>
              </a:rPr>
              <a:t>Department of Commerce  //  National Oceanic and Atmospheric Administration  //  </a:t>
            </a:r>
            <a:fld id="{BAD75039-5660-4072-AAD8-5764B7DF14A3}" type="slidenum">
              <a:rPr lang="en-US" sz="750" smtClean="0">
                <a:solidFill>
                  <a:srgbClr val="0B4596"/>
                </a:solidFill>
                <a:latin typeface="Arial Narrow" panose="020B0606020202030204" pitchFamily="34" charset="0"/>
              </a:rPr>
              <a:pPr algn="r"/>
              <a:t>‹#›</a:t>
            </a:fld>
            <a:endParaRPr lang="en-US" sz="750" dirty="0">
              <a:solidFill>
                <a:srgbClr val="0B4596"/>
              </a:solidFill>
              <a:latin typeface="Arial Narrow" panose="020B0606020202030204" pitchFamily="34" charset="0"/>
            </a:endParaRPr>
          </a:p>
        </p:txBody>
      </p:sp>
      <p:pic>
        <p:nvPicPr>
          <p:cNvPr id="26" name="Picture 2">
            <a:hlinkClick r:id="rId19"/>
          </p:cNvPr>
          <p:cNvPicPr>
            <a:picLocks noChangeAspect="1" noChangeArrowheads="1"/>
          </p:cNvPicPr>
          <p:nvPr userDrawn="1"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72800" y="152400"/>
            <a:ext cx="1016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0663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3" r:id="rId13"/>
  </p:sldLayoutIdLst>
  <p:txStyles>
    <p:titleStyle>
      <a:lvl1pPr algn="l" defTabSz="685800" rtl="0" eaLnBrk="1" latinLnBrk="0" hangingPunct="1">
        <a:spcBef>
          <a:spcPct val="0"/>
        </a:spcBef>
        <a:buNone/>
        <a:defRPr sz="2400" b="1" kern="1200">
          <a:solidFill>
            <a:srgbClr val="0099D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34290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429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858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6287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/>
          <p:cNvGrpSpPr/>
          <p:nvPr userDrawn="1"/>
        </p:nvGrpSpPr>
        <p:grpSpPr>
          <a:xfrm>
            <a:off x="-40517" y="0"/>
            <a:ext cx="629920" cy="6858000"/>
            <a:chOff x="-15240" y="0"/>
            <a:chExt cx="472440" cy="6858000"/>
          </a:xfrm>
        </p:grpSpPr>
        <p:sp>
          <p:nvSpPr>
            <p:cNvPr id="64" name="Rectangle 63"/>
            <p:cNvSpPr/>
            <p:nvPr userDrawn="1"/>
          </p:nvSpPr>
          <p:spPr>
            <a:xfrm>
              <a:off x="10668" y="0"/>
              <a:ext cx="420624" cy="6858000"/>
            </a:xfrm>
            <a:prstGeom prst="rect">
              <a:avLst/>
            </a:prstGeom>
            <a:solidFill>
              <a:srgbClr val="0099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5" name="Rectangle 64"/>
            <p:cNvSpPr/>
            <p:nvPr userDrawn="1"/>
          </p:nvSpPr>
          <p:spPr>
            <a:xfrm>
              <a:off x="16002" y="3197352"/>
              <a:ext cx="409956" cy="1069848"/>
            </a:xfrm>
            <a:prstGeom prst="rect">
              <a:avLst/>
            </a:prstGeom>
            <a:solidFill>
              <a:srgbClr val="0B45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pic>
          <p:nvPicPr>
            <p:cNvPr id="66" name="Picture 13" descr="C:\Users\jacqui.fenner\Desktop\PTT templates\images\noaa icons\noaa_icons-04.png">
              <a:hlinkClick r:id="rId14"/>
            </p:cNvPr>
            <p:cNvPicPr>
              <a:picLocks noChangeAspect="1" noChangeArrowheads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5714999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7" name="Picture 14" descr="C:\Users\jacqui.fenner\Desktop\PTT templates\images\noaa icons\noaa_icons-05.png">
              <a:hlinkClick r:id="rId14"/>
            </p:cNvPr>
            <p:cNvPicPr>
              <a:picLocks noChangeAspect="1" noChangeArrowheads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46482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" name="Picture 15" descr="C:\Users\jacqui.fenner\Desktop\PTT templates\images\noaa icons\noaa_icons-06.png">
              <a:hlinkClick r:id="rId14"/>
            </p:cNvPr>
            <p:cNvPicPr>
              <a:picLocks noChangeAspect="1" noChangeArrowheads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5814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" name="Picture 16" descr="C:\Users\jacqui.fenner\Desktop\PTT templates\images\noaa icons\noaa_icons-07.png">
              <a:hlinkClick r:id="rId14"/>
            </p:cNvPr>
            <p:cNvPicPr>
              <a:picLocks noChangeAspect="1" noChangeArrowheads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25146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0" name="Picture 17" descr="C:\Users\jacqui.fenner\Desktop\PTT templates\images\noaa icons\noaa_icons-08.png">
              <a:hlinkClick r:id="rId14"/>
            </p:cNvPr>
            <p:cNvPicPr>
              <a:picLocks noChangeAspect="1" noChangeArrowheads="1"/>
            </p:cNvPicPr>
            <p:nvPr userDrawn="1"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14478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" name="Picture 19" descr="C:\Users\jacqui.fenner\Desktop\PTT templates\images\noaa icons\noaa_icons-10.png">
              <a:hlinkClick r:id="rId14"/>
            </p:cNvPr>
            <p:cNvPicPr>
              <a:picLocks noChangeAspect="1" noChangeArrowheads="1"/>
            </p:cNvPicPr>
            <p:nvPr userDrawn="1"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" y="381000"/>
              <a:ext cx="472440" cy="32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2" name="Group 71"/>
            <p:cNvGrpSpPr/>
            <p:nvPr userDrawn="1"/>
          </p:nvGrpSpPr>
          <p:grpSpPr>
            <a:xfrm>
              <a:off x="15148" y="0"/>
              <a:ext cx="420624" cy="6858000"/>
              <a:chOff x="15148" y="0"/>
              <a:chExt cx="420624" cy="6858000"/>
            </a:xfrm>
          </p:grpSpPr>
          <p:grpSp>
            <p:nvGrpSpPr>
              <p:cNvPr id="73" name="Group 72"/>
              <p:cNvGrpSpPr/>
              <p:nvPr userDrawn="1"/>
            </p:nvGrpSpPr>
            <p:grpSpPr>
              <a:xfrm>
                <a:off x="15148" y="1066800"/>
                <a:ext cx="420624" cy="5334000"/>
                <a:chOff x="15148" y="1066800"/>
                <a:chExt cx="420624" cy="5334000"/>
              </a:xfrm>
            </p:grpSpPr>
            <p:cxnSp>
              <p:nvCxnSpPr>
                <p:cNvPr id="75" name="Straight Connector 74"/>
                <p:cNvCxnSpPr/>
                <p:nvPr userDrawn="1"/>
              </p:nvCxnSpPr>
              <p:spPr>
                <a:xfrm>
                  <a:off x="15148" y="42672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 userDrawn="1"/>
              </p:nvCxnSpPr>
              <p:spPr>
                <a:xfrm>
                  <a:off x="15148" y="32004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 userDrawn="1"/>
              </p:nvCxnSpPr>
              <p:spPr>
                <a:xfrm>
                  <a:off x="15148" y="21336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 userDrawn="1"/>
              </p:nvCxnSpPr>
              <p:spPr>
                <a:xfrm>
                  <a:off x="15148" y="53340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 userDrawn="1"/>
              </p:nvCxnSpPr>
              <p:spPr>
                <a:xfrm>
                  <a:off x="15148" y="1066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 userDrawn="1"/>
              </p:nvCxnSpPr>
              <p:spPr>
                <a:xfrm>
                  <a:off x="15148" y="6400800"/>
                  <a:ext cx="420624" cy="0"/>
                </a:xfrm>
                <a:prstGeom prst="line">
                  <a:avLst/>
                </a:prstGeom>
                <a:ln>
                  <a:solidFill>
                    <a:schemeClr val="bg1">
                      <a:alpha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/>
              <p:cNvCxnSpPr/>
              <p:nvPr userDrawn="1"/>
            </p:nvCxnSpPr>
            <p:spPr>
              <a:xfrm>
                <a:off x="431292" y="0"/>
                <a:ext cx="0" cy="6858000"/>
              </a:xfrm>
              <a:prstGeom prst="line">
                <a:avLst/>
              </a:prstGeom>
              <a:ln>
                <a:solidFill>
                  <a:schemeClr val="bg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6400801"/>
            <a:ext cx="12192000" cy="457200"/>
          </a:xfrm>
          <a:prstGeom prst="rect">
            <a:avLst/>
          </a:prstGeom>
          <a:solidFill>
            <a:srgbClr val="D6F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947" y="30957"/>
            <a:ext cx="9867349" cy="7921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3851" y="1219200"/>
            <a:ext cx="10578549" cy="4953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pic>
        <p:nvPicPr>
          <p:cNvPr id="1026" name="Picture 2" descr="G:\STALL\ST Comms\Templates &amp; Resources\Logos\Other Emblems\DOC Logo\DOC Color.png">
            <a:hlinkClick r:id="rId14"/>
          </p:cNvPr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443457"/>
            <a:ext cx="495851" cy="37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hlinkClick r:id="rId14"/>
          </p:cNvPr>
          <p:cNvPicPr>
            <a:picLocks noChangeAspect="1" noChangeArrowheads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3103" y="6449252"/>
            <a:ext cx="480397" cy="36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 userDrawn="1"/>
        </p:nvSpPr>
        <p:spPr>
          <a:xfrm>
            <a:off x="1930400" y="6551712"/>
            <a:ext cx="96520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000" dirty="0">
                <a:solidFill>
                  <a:srgbClr val="0B4596"/>
                </a:solidFill>
                <a:latin typeface="Arial Narrow" panose="020B0606020202030204" pitchFamily="34" charset="0"/>
              </a:rPr>
              <a:t>Department of Commerce  //  National Oceanic and Atmospheric Administration  //</a:t>
            </a:r>
            <a:r>
              <a:rPr lang="en-US" sz="1000" baseline="0" dirty="0">
                <a:solidFill>
                  <a:srgbClr val="0B4596"/>
                </a:solidFill>
                <a:latin typeface="Arial Narrow" panose="020B0606020202030204" pitchFamily="34" charset="0"/>
              </a:rPr>
              <a:t> </a:t>
            </a:r>
            <a:r>
              <a:rPr lang="en-US" sz="1000" dirty="0">
                <a:solidFill>
                  <a:srgbClr val="0B4596"/>
                </a:solidFill>
                <a:latin typeface="Arial Narrow" panose="020B0606020202030204" pitchFamily="34" charset="0"/>
              </a:rPr>
              <a:t> </a:t>
            </a:r>
            <a:fld id="{BAD75039-5660-4072-AAD8-5764B7DF14A3}" type="slidenum">
              <a:rPr lang="en-US" sz="1000" smtClean="0">
                <a:solidFill>
                  <a:srgbClr val="0B4596"/>
                </a:solidFill>
                <a:latin typeface="Arial Narrow" panose="020B0606020202030204" pitchFamily="34" charset="0"/>
              </a:rPr>
              <a:t>‹#›</a:t>
            </a:fld>
            <a:endParaRPr lang="en-US" sz="1000" dirty="0">
              <a:solidFill>
                <a:srgbClr val="0B4596"/>
              </a:solidFill>
              <a:latin typeface="Arial Narrow" panose="020B0606020202030204" pitchFamily="34" charset="0"/>
            </a:endParaRPr>
          </a:p>
        </p:txBody>
      </p:sp>
      <p:pic>
        <p:nvPicPr>
          <p:cNvPr id="26" name="Picture 2">
            <a:hlinkClick r:id="rId14"/>
          </p:cNvPr>
          <p:cNvPicPr>
            <a:picLocks noChangeAspect="1" noChangeArrowheads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074400" y="41621"/>
            <a:ext cx="1016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501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8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99D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145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1717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ather.gov/media/sti/nggps/UFS%20SIP%20FY19-21_20181129.pdf" TargetMode="External"/><Relationship Id="rId2" Type="http://schemas.openxmlformats.org/officeDocument/2006/relationships/hyperlink" Target="https://www.ufscommunity.org/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77" b="18877"/>
          <a:stretch>
            <a:fillRect/>
          </a:stretch>
        </p:blipFill>
        <p:spPr>
          <a:xfrm>
            <a:off x="550102" y="4267200"/>
            <a:ext cx="11641898" cy="2590800"/>
          </a:xfrm>
        </p:spPr>
      </p:pic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066800" y="2699561"/>
            <a:ext cx="1524000" cy="960120"/>
          </a:xfrm>
        </p:spPr>
        <p:txBody>
          <a:bodyPr/>
          <a:lstStyle/>
          <a:p>
            <a:pPr algn="ctr"/>
            <a:r>
              <a:rPr lang="en-US" b="0" dirty="0">
                <a:latin typeface="Franklin Gothic Medium" panose="020B0603020102020204" pitchFamily="34" charset="0"/>
              </a:rPr>
              <a:t>Satellite and Information Service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1066800" y="3676580"/>
            <a:ext cx="1497199" cy="573721"/>
          </a:xfrm>
        </p:spPr>
        <p:txBody>
          <a:bodyPr/>
          <a:lstStyle/>
          <a:p>
            <a:pPr algn="ctr"/>
            <a:r>
              <a:rPr lang="en-US" sz="1400" dirty="0">
                <a:latin typeface="Franklin Gothic Medium" panose="020B0603020102020204" pitchFamily="34" charset="0"/>
              </a:rPr>
              <a:t>04 October 2021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2"/>
          </p:nvPr>
        </p:nvSpPr>
        <p:spPr>
          <a:xfrm>
            <a:off x="3200400" y="451105"/>
            <a:ext cx="7245658" cy="124524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Review of NOAA Unified Forecast System Future Observation Needs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24"/>
          </p:nvPr>
        </p:nvSpPr>
        <p:spPr>
          <a:xfrm>
            <a:off x="3409644" y="1905000"/>
            <a:ext cx="8553755" cy="2301818"/>
          </a:xfrm>
        </p:spPr>
        <p:txBody>
          <a:bodyPr/>
          <a:lstStyle/>
          <a:p>
            <a:r>
              <a:rPr lang="en-US" sz="2400" b="1" dirty="0">
                <a:solidFill>
                  <a:schemeClr val="bg2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Kevin Garrett</a:t>
            </a:r>
          </a:p>
          <a:p>
            <a:r>
              <a:rPr lang="en-US" sz="2000" dirty="0">
                <a:solidFill>
                  <a:schemeClr val="bg2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NOAA/NESDIS Center for Satellite Applications and Research</a:t>
            </a:r>
          </a:p>
          <a:p>
            <a:endParaRPr lang="en-US" sz="2000" dirty="0">
              <a:solidFill>
                <a:schemeClr val="bg2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bg2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With previous inputs from:</a:t>
            </a:r>
          </a:p>
          <a:p>
            <a:r>
              <a:rPr lang="en-US" sz="1600" dirty="0">
                <a:solidFill>
                  <a:schemeClr val="bg2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Curtis Alexander, </a:t>
            </a:r>
            <a:r>
              <a:rPr lang="en-US" sz="1600" dirty="0" err="1">
                <a:solidFill>
                  <a:schemeClr val="bg2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DaNa</a:t>
            </a:r>
            <a:r>
              <a:rPr lang="en-US" sz="1600" dirty="0">
                <a:solidFill>
                  <a:schemeClr val="bg2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Carlis</a:t>
            </a:r>
            <a:r>
              <a:rPr lang="en-US" sz="1600" dirty="0">
                <a:solidFill>
                  <a:schemeClr val="bg2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, Steve Weygandt, Jim </a:t>
            </a:r>
            <a:r>
              <a:rPr lang="en-US" sz="1600" dirty="0" err="1">
                <a:solidFill>
                  <a:schemeClr val="bg2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Yoe</a:t>
            </a:r>
            <a:r>
              <a:rPr lang="en-US" sz="1600" dirty="0">
                <a:solidFill>
                  <a:schemeClr val="bg2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and many others</a:t>
            </a:r>
          </a:p>
          <a:p>
            <a:endParaRPr lang="en-US" sz="1600" dirty="0">
              <a:solidFill>
                <a:schemeClr val="bg2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bg2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SAT Briefing</a:t>
            </a:r>
            <a:endParaRPr lang="en-US" sz="600" dirty="0">
              <a:solidFill>
                <a:schemeClr val="bg2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  <a:p>
            <a:endParaRPr lang="en-US" sz="1200" dirty="0">
              <a:latin typeface="Franklin Gothic Medium" panose="020B0603020102020204" pitchFamily="34" charset="0"/>
            </a:endParaRPr>
          </a:p>
        </p:txBody>
      </p:sp>
      <p:pic>
        <p:nvPicPr>
          <p:cNvPr id="7" name="Picture 4" descr="Image result for nesdis st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591800" y="418964"/>
            <a:ext cx="1093165" cy="1093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94630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models drive future constellations?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369715"/>
            <a:ext cx="7551822" cy="22596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524000"/>
            <a:ext cx="7543800" cy="26103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88" r="26618"/>
          <a:stretch/>
        </p:blipFill>
        <p:spPr>
          <a:xfrm>
            <a:off x="8458200" y="1515319"/>
            <a:ext cx="2483322" cy="292677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8600" y="2393381"/>
            <a:ext cx="66313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dirty="0"/>
              <a:t>GFS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5268724"/>
            <a:ext cx="81381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dirty="0"/>
              <a:t>RRFS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0" y="5029200"/>
            <a:ext cx="2919517" cy="95410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800" dirty="0"/>
              <a:t>Global vs Regional </a:t>
            </a:r>
          </a:p>
          <a:p>
            <a:r>
              <a:rPr lang="en-US" sz="2800" dirty="0"/>
              <a:t>Requirements</a:t>
            </a:r>
          </a:p>
        </p:txBody>
      </p:sp>
    </p:spTree>
    <p:extLst>
      <p:ext uri="{BB962C8B-B14F-4D97-AF65-F5344CB8AC3E}">
        <p14:creationId xmlns:p14="http://schemas.microsoft.com/office/powerpoint/2010/main" val="119075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Fill in gaps (UFS areas)</a:t>
            </a:r>
          </a:p>
          <a:p>
            <a:pPr lvl="1"/>
            <a:r>
              <a:rPr lang="en-US" dirty="0"/>
              <a:t>Narrow-down model requirements (increased granularity)</a:t>
            </a:r>
          </a:p>
          <a:p>
            <a:pPr lvl="1"/>
            <a:r>
              <a:rPr lang="en-US" dirty="0"/>
              <a:t>Strengthen linkage to existing requirements and to other efforts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944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Unified Forecast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Unified Forecast System (UFS) is “envisioned to be a community-based, coupled comprehensive Earth system model”</a:t>
            </a:r>
          </a:p>
          <a:p>
            <a:pPr lvl="1"/>
            <a:r>
              <a:rPr lang="en-US" dirty="0"/>
              <a:t>Spans regional to global domains</a:t>
            </a:r>
          </a:p>
          <a:p>
            <a:pPr lvl="1"/>
            <a:r>
              <a:rPr lang="en-US" dirty="0"/>
              <a:t>Predictive times scales (sub hourly to seasonal)</a:t>
            </a:r>
          </a:p>
          <a:p>
            <a:pPr lvl="1"/>
            <a:r>
              <a:rPr lang="en-US" dirty="0"/>
              <a:t>Ocean, Land, Cryosphere, Atmosphere, Space </a:t>
            </a:r>
            <a:r>
              <a:rPr lang="en-US" dirty="0" err="1"/>
              <a:t>Wx</a:t>
            </a:r>
            <a:r>
              <a:rPr lang="en-US" dirty="0"/>
              <a:t>, Air Quality, etc.</a:t>
            </a:r>
          </a:p>
          <a:p>
            <a:pPr lvl="1"/>
            <a:r>
              <a:rPr lang="en-US" dirty="0"/>
              <a:t>Research and Operational</a:t>
            </a:r>
          </a:p>
          <a:p>
            <a:pPr lvl="1"/>
            <a:r>
              <a:rPr lang="en-US" dirty="0"/>
              <a:t>Preprocessing, Data Assimilation, Forecasting, Post. &amp; Verification</a:t>
            </a:r>
          </a:p>
          <a:p>
            <a:pPr lvl="1"/>
            <a:r>
              <a:rPr lang="en-US" dirty="0"/>
              <a:t>Shared components (infrastructure, physics, </a:t>
            </a:r>
            <a:r>
              <a:rPr lang="en-US" dirty="0" err="1"/>
              <a:t>etc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sz="2000" dirty="0">
                <a:hlinkClick r:id="rId2"/>
              </a:rPr>
              <a:t>https://www.ufscommunity.org/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hlinkClick r:id="rId3"/>
              </a:rPr>
              <a:t>https://www.weather.gov/media/sti/nggps/UFS%20SIP%20FY19-21_20181129.pdf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37615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UFS Rainbow Diagram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B25B31-A13B-4F44-9CBA-B00B8851D2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420"/>
          <a:stretch/>
        </p:blipFill>
        <p:spPr>
          <a:xfrm>
            <a:off x="314876" y="1143000"/>
            <a:ext cx="11562248" cy="491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781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Capture future model observational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675" y="1524000"/>
            <a:ext cx="10578549" cy="4470400"/>
          </a:xfrm>
        </p:spPr>
        <p:txBody>
          <a:bodyPr/>
          <a:lstStyle/>
          <a:p>
            <a:r>
              <a:rPr lang="en-US" dirty="0"/>
              <a:t>The GEO-XO Requirements Working Group (XORWG) NWP </a:t>
            </a:r>
            <a:r>
              <a:rPr lang="en-US" dirty="0" err="1"/>
              <a:t>Subteam</a:t>
            </a:r>
            <a:r>
              <a:rPr lang="en-US" dirty="0"/>
              <a:t> tasked to identify NWP observation needs from GEO 2030-2050 (parameters but not detailed attributes)</a:t>
            </a:r>
          </a:p>
          <a:p>
            <a:r>
              <a:rPr lang="en-US" dirty="0"/>
              <a:t>Developed a comprehensive catalog to capture needs more broadly</a:t>
            </a:r>
          </a:p>
          <a:p>
            <a:pPr lvl="1"/>
            <a:r>
              <a:rPr lang="en-US" dirty="0"/>
              <a:t>Aligned with UFS portfolio (NWP focus)</a:t>
            </a:r>
          </a:p>
          <a:p>
            <a:pPr lvl="1"/>
            <a:r>
              <a:rPr lang="en-US" dirty="0"/>
              <a:t>Captured evolution of modeling enterprise/capability (as much as possible); includes both current use and future needs</a:t>
            </a:r>
          </a:p>
          <a:p>
            <a:pPr lvl="1"/>
            <a:r>
              <a:rPr lang="en-US" dirty="0"/>
              <a:t>Not just limited to GEO (orbit agnostic)</a:t>
            </a:r>
          </a:p>
          <a:p>
            <a:pPr lvl="1"/>
            <a:r>
              <a:rPr lang="en-US" dirty="0"/>
              <a:t>Linkage to other observation requirements repositories (NSOSA, COURL); more needed</a:t>
            </a:r>
          </a:p>
        </p:txBody>
      </p:sp>
    </p:spTree>
    <p:extLst>
      <p:ext uri="{BB962C8B-B14F-4D97-AF65-F5344CB8AC3E}">
        <p14:creationId xmlns:p14="http://schemas.microsoft.com/office/powerpoint/2010/main" val="3013811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019456" y="2268187"/>
            <a:ext cx="2076544" cy="3560423"/>
          </a:xfrm>
          <a:prstGeom prst="rect">
            <a:avLst/>
          </a:prstGeom>
          <a:solidFill>
            <a:srgbClr val="00B0F0">
              <a:alpha val="18000"/>
            </a:srgb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UFS Models</a:t>
            </a:r>
          </a:p>
        </p:txBody>
      </p:sp>
      <p:sp>
        <p:nvSpPr>
          <p:cNvPr id="9" name="Rectangle 8"/>
          <p:cNvSpPr/>
          <p:nvPr/>
        </p:nvSpPr>
        <p:spPr>
          <a:xfrm>
            <a:off x="4469757" y="3367228"/>
            <a:ext cx="1600200" cy="10155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/>
              <a:t>Model X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Linking UFS Capabilities to Observations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838796" y="1604881"/>
            <a:ext cx="6500237" cy="4578292"/>
            <a:chOff x="4838796" y="1604881"/>
            <a:chExt cx="6500237" cy="4578292"/>
          </a:xfrm>
        </p:grpSpPr>
        <p:sp>
          <p:nvSpPr>
            <p:cNvPr id="11" name="Freeform 10"/>
            <p:cNvSpPr/>
            <p:nvPr/>
          </p:nvSpPr>
          <p:spPr>
            <a:xfrm>
              <a:off x="4838796" y="3761210"/>
              <a:ext cx="1250045" cy="625022"/>
            </a:xfrm>
            <a:custGeom>
              <a:avLst/>
              <a:gdLst>
                <a:gd name="connsiteX0" fmla="*/ 0 w 1250045"/>
                <a:gd name="connsiteY0" fmla="*/ 62502 h 625022"/>
                <a:gd name="connsiteX1" fmla="*/ 62502 w 1250045"/>
                <a:gd name="connsiteY1" fmla="*/ 0 h 625022"/>
                <a:gd name="connsiteX2" fmla="*/ 1187543 w 1250045"/>
                <a:gd name="connsiteY2" fmla="*/ 0 h 625022"/>
                <a:gd name="connsiteX3" fmla="*/ 1250045 w 1250045"/>
                <a:gd name="connsiteY3" fmla="*/ 62502 h 625022"/>
                <a:gd name="connsiteX4" fmla="*/ 1250045 w 1250045"/>
                <a:gd name="connsiteY4" fmla="*/ 562520 h 625022"/>
                <a:gd name="connsiteX5" fmla="*/ 1187543 w 1250045"/>
                <a:gd name="connsiteY5" fmla="*/ 625022 h 625022"/>
                <a:gd name="connsiteX6" fmla="*/ 62502 w 1250045"/>
                <a:gd name="connsiteY6" fmla="*/ 625022 h 625022"/>
                <a:gd name="connsiteX7" fmla="*/ 0 w 1250045"/>
                <a:gd name="connsiteY7" fmla="*/ 562520 h 625022"/>
                <a:gd name="connsiteX8" fmla="*/ 0 w 1250045"/>
                <a:gd name="connsiteY8" fmla="*/ 62502 h 625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0045" h="625022">
                  <a:moveTo>
                    <a:pt x="0" y="62502"/>
                  </a:moveTo>
                  <a:cubicBezTo>
                    <a:pt x="0" y="27983"/>
                    <a:pt x="27983" y="0"/>
                    <a:pt x="62502" y="0"/>
                  </a:cubicBezTo>
                  <a:lnTo>
                    <a:pt x="1187543" y="0"/>
                  </a:lnTo>
                  <a:cubicBezTo>
                    <a:pt x="1222062" y="0"/>
                    <a:pt x="1250045" y="27983"/>
                    <a:pt x="1250045" y="62502"/>
                  </a:cubicBezTo>
                  <a:lnTo>
                    <a:pt x="1250045" y="562520"/>
                  </a:lnTo>
                  <a:cubicBezTo>
                    <a:pt x="1250045" y="597039"/>
                    <a:pt x="1222062" y="625022"/>
                    <a:pt x="1187543" y="625022"/>
                  </a:cubicBezTo>
                  <a:lnTo>
                    <a:pt x="62502" y="625022"/>
                  </a:lnTo>
                  <a:cubicBezTo>
                    <a:pt x="27983" y="625022"/>
                    <a:pt x="0" y="597039"/>
                    <a:pt x="0" y="562520"/>
                  </a:cubicBezTo>
                  <a:lnTo>
                    <a:pt x="0" y="62502"/>
                  </a:lnTo>
                  <a:close/>
                </a:path>
              </a:pathLst>
            </a:custGeom>
            <a:solidFill>
              <a:srgbClr val="ED7D31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926" tIns="25926" rIns="25926" bIns="259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Model Attributes</a:t>
              </a:r>
            </a:p>
          </p:txBody>
        </p:sp>
        <p:sp>
          <p:nvSpPr>
            <p:cNvPr id="12" name="Freeform 11"/>
            <p:cNvSpPr/>
            <p:nvPr/>
          </p:nvSpPr>
          <p:spPr>
            <a:xfrm rot="17132988">
              <a:off x="5406245" y="3162968"/>
              <a:ext cx="1865211" cy="24565"/>
            </a:xfrm>
            <a:custGeom>
              <a:avLst/>
              <a:gdLst>
                <a:gd name="connsiteX0" fmla="*/ 0 w 1865211"/>
                <a:gd name="connsiteY0" fmla="*/ 12282 h 24565"/>
                <a:gd name="connsiteX1" fmla="*/ 1865211 w 1865211"/>
                <a:gd name="connsiteY1" fmla="*/ 12282 h 24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65211" h="24565">
                  <a:moveTo>
                    <a:pt x="0" y="12282"/>
                  </a:moveTo>
                  <a:lnTo>
                    <a:pt x="1865211" y="12282"/>
                  </a:lnTo>
                </a:path>
              </a:pathLst>
            </a:custGeom>
            <a:noFill/>
            <a:ln w="12700" cap="flat" cmpd="sng" algn="ctr"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98674" tIns="-34348" rIns="991936" bIns="58912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6588860" y="1964269"/>
              <a:ext cx="1250045" cy="625022"/>
            </a:xfrm>
            <a:custGeom>
              <a:avLst/>
              <a:gdLst>
                <a:gd name="connsiteX0" fmla="*/ 0 w 1250045"/>
                <a:gd name="connsiteY0" fmla="*/ 62502 h 625022"/>
                <a:gd name="connsiteX1" fmla="*/ 62502 w 1250045"/>
                <a:gd name="connsiteY1" fmla="*/ 0 h 625022"/>
                <a:gd name="connsiteX2" fmla="*/ 1187543 w 1250045"/>
                <a:gd name="connsiteY2" fmla="*/ 0 h 625022"/>
                <a:gd name="connsiteX3" fmla="*/ 1250045 w 1250045"/>
                <a:gd name="connsiteY3" fmla="*/ 62502 h 625022"/>
                <a:gd name="connsiteX4" fmla="*/ 1250045 w 1250045"/>
                <a:gd name="connsiteY4" fmla="*/ 562520 h 625022"/>
                <a:gd name="connsiteX5" fmla="*/ 1187543 w 1250045"/>
                <a:gd name="connsiteY5" fmla="*/ 625022 h 625022"/>
                <a:gd name="connsiteX6" fmla="*/ 62502 w 1250045"/>
                <a:gd name="connsiteY6" fmla="*/ 625022 h 625022"/>
                <a:gd name="connsiteX7" fmla="*/ 0 w 1250045"/>
                <a:gd name="connsiteY7" fmla="*/ 562520 h 625022"/>
                <a:gd name="connsiteX8" fmla="*/ 0 w 1250045"/>
                <a:gd name="connsiteY8" fmla="*/ 62502 h 625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0045" h="625022">
                  <a:moveTo>
                    <a:pt x="0" y="62502"/>
                  </a:moveTo>
                  <a:cubicBezTo>
                    <a:pt x="0" y="27983"/>
                    <a:pt x="27983" y="0"/>
                    <a:pt x="62502" y="0"/>
                  </a:cubicBezTo>
                  <a:lnTo>
                    <a:pt x="1187543" y="0"/>
                  </a:lnTo>
                  <a:cubicBezTo>
                    <a:pt x="1222062" y="0"/>
                    <a:pt x="1250045" y="27983"/>
                    <a:pt x="1250045" y="62502"/>
                  </a:cubicBezTo>
                  <a:lnTo>
                    <a:pt x="1250045" y="562520"/>
                  </a:lnTo>
                  <a:cubicBezTo>
                    <a:pt x="1250045" y="597039"/>
                    <a:pt x="1222062" y="625022"/>
                    <a:pt x="1187543" y="625022"/>
                  </a:cubicBezTo>
                  <a:lnTo>
                    <a:pt x="62502" y="625022"/>
                  </a:lnTo>
                  <a:cubicBezTo>
                    <a:pt x="27983" y="625022"/>
                    <a:pt x="0" y="597039"/>
                    <a:pt x="0" y="562520"/>
                  </a:cubicBezTo>
                  <a:lnTo>
                    <a:pt x="0" y="62502"/>
                  </a:lnTo>
                  <a:close/>
                </a:path>
              </a:pathLst>
            </a:custGeom>
            <a:solidFill>
              <a:srgbClr val="FFC000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926" tIns="25926" rIns="25926" bIns="259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Domain/Coverage</a:t>
              </a:r>
            </a:p>
          </p:txBody>
        </p:sp>
        <p:sp>
          <p:nvSpPr>
            <p:cNvPr id="14" name="Freeform 13"/>
            <p:cNvSpPr/>
            <p:nvPr/>
          </p:nvSpPr>
          <p:spPr>
            <a:xfrm rot="17692822">
              <a:off x="5744617" y="3522357"/>
              <a:ext cx="1188468" cy="24565"/>
            </a:xfrm>
            <a:custGeom>
              <a:avLst/>
              <a:gdLst>
                <a:gd name="connsiteX0" fmla="*/ 0 w 1188468"/>
                <a:gd name="connsiteY0" fmla="*/ 12282 h 24565"/>
                <a:gd name="connsiteX1" fmla="*/ 1188468 w 1188468"/>
                <a:gd name="connsiteY1" fmla="*/ 12282 h 24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88468" h="24565">
                  <a:moveTo>
                    <a:pt x="0" y="12282"/>
                  </a:moveTo>
                  <a:lnTo>
                    <a:pt x="1188468" y="12282"/>
                  </a:lnTo>
                </a:path>
              </a:pathLst>
            </a:custGeom>
            <a:noFill/>
            <a:ln w="12700" cap="flat" cmpd="sng" algn="ctr"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7221" tIns="-17430" rIns="636646" bIns="41994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6588860" y="2683046"/>
              <a:ext cx="1250045" cy="625022"/>
            </a:xfrm>
            <a:custGeom>
              <a:avLst/>
              <a:gdLst>
                <a:gd name="connsiteX0" fmla="*/ 0 w 1250045"/>
                <a:gd name="connsiteY0" fmla="*/ 62502 h 625022"/>
                <a:gd name="connsiteX1" fmla="*/ 62502 w 1250045"/>
                <a:gd name="connsiteY1" fmla="*/ 0 h 625022"/>
                <a:gd name="connsiteX2" fmla="*/ 1187543 w 1250045"/>
                <a:gd name="connsiteY2" fmla="*/ 0 h 625022"/>
                <a:gd name="connsiteX3" fmla="*/ 1250045 w 1250045"/>
                <a:gd name="connsiteY3" fmla="*/ 62502 h 625022"/>
                <a:gd name="connsiteX4" fmla="*/ 1250045 w 1250045"/>
                <a:gd name="connsiteY4" fmla="*/ 562520 h 625022"/>
                <a:gd name="connsiteX5" fmla="*/ 1187543 w 1250045"/>
                <a:gd name="connsiteY5" fmla="*/ 625022 h 625022"/>
                <a:gd name="connsiteX6" fmla="*/ 62502 w 1250045"/>
                <a:gd name="connsiteY6" fmla="*/ 625022 h 625022"/>
                <a:gd name="connsiteX7" fmla="*/ 0 w 1250045"/>
                <a:gd name="connsiteY7" fmla="*/ 562520 h 625022"/>
                <a:gd name="connsiteX8" fmla="*/ 0 w 1250045"/>
                <a:gd name="connsiteY8" fmla="*/ 62502 h 625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0045" h="625022">
                  <a:moveTo>
                    <a:pt x="0" y="62502"/>
                  </a:moveTo>
                  <a:cubicBezTo>
                    <a:pt x="0" y="27983"/>
                    <a:pt x="27983" y="0"/>
                    <a:pt x="62502" y="0"/>
                  </a:cubicBezTo>
                  <a:lnTo>
                    <a:pt x="1187543" y="0"/>
                  </a:lnTo>
                  <a:cubicBezTo>
                    <a:pt x="1222062" y="0"/>
                    <a:pt x="1250045" y="27983"/>
                    <a:pt x="1250045" y="62502"/>
                  </a:cubicBezTo>
                  <a:lnTo>
                    <a:pt x="1250045" y="562520"/>
                  </a:lnTo>
                  <a:cubicBezTo>
                    <a:pt x="1250045" y="597039"/>
                    <a:pt x="1222062" y="625022"/>
                    <a:pt x="1187543" y="625022"/>
                  </a:cubicBezTo>
                  <a:lnTo>
                    <a:pt x="62502" y="625022"/>
                  </a:lnTo>
                  <a:cubicBezTo>
                    <a:pt x="27983" y="625022"/>
                    <a:pt x="0" y="597039"/>
                    <a:pt x="0" y="562520"/>
                  </a:cubicBezTo>
                  <a:lnTo>
                    <a:pt x="0" y="62502"/>
                  </a:lnTo>
                  <a:close/>
                </a:path>
              </a:pathLst>
            </a:custGeom>
            <a:solidFill>
              <a:srgbClr val="FFC000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926" tIns="25926" rIns="25926" bIns="259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(Assimilation) Cycling Interval</a:t>
              </a:r>
            </a:p>
          </p:txBody>
        </p:sp>
        <p:sp>
          <p:nvSpPr>
            <p:cNvPr id="16" name="Freeform 15"/>
            <p:cNvSpPr/>
            <p:nvPr/>
          </p:nvSpPr>
          <p:spPr>
            <a:xfrm rot="19457599">
              <a:off x="6030964" y="3881745"/>
              <a:ext cx="615774" cy="24565"/>
            </a:xfrm>
            <a:custGeom>
              <a:avLst/>
              <a:gdLst>
                <a:gd name="connsiteX0" fmla="*/ 0 w 615774"/>
                <a:gd name="connsiteY0" fmla="*/ 12282 h 24565"/>
                <a:gd name="connsiteX1" fmla="*/ 615774 w 615774"/>
                <a:gd name="connsiteY1" fmla="*/ 12282 h 24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15774" h="24565">
                  <a:moveTo>
                    <a:pt x="0" y="12282"/>
                  </a:moveTo>
                  <a:lnTo>
                    <a:pt x="615774" y="12282"/>
                  </a:lnTo>
                </a:path>
              </a:pathLst>
            </a:custGeom>
            <a:noFill/>
            <a:ln w="12700" cap="flat" cmpd="sng" algn="ctr"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5192" tIns="-3113" rIns="335981" bIns="27677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>
              <a:off x="6588860" y="3401822"/>
              <a:ext cx="1250045" cy="625022"/>
            </a:xfrm>
            <a:custGeom>
              <a:avLst/>
              <a:gdLst>
                <a:gd name="connsiteX0" fmla="*/ 0 w 1250045"/>
                <a:gd name="connsiteY0" fmla="*/ 62502 h 625022"/>
                <a:gd name="connsiteX1" fmla="*/ 62502 w 1250045"/>
                <a:gd name="connsiteY1" fmla="*/ 0 h 625022"/>
                <a:gd name="connsiteX2" fmla="*/ 1187543 w 1250045"/>
                <a:gd name="connsiteY2" fmla="*/ 0 h 625022"/>
                <a:gd name="connsiteX3" fmla="*/ 1250045 w 1250045"/>
                <a:gd name="connsiteY3" fmla="*/ 62502 h 625022"/>
                <a:gd name="connsiteX4" fmla="*/ 1250045 w 1250045"/>
                <a:gd name="connsiteY4" fmla="*/ 562520 h 625022"/>
                <a:gd name="connsiteX5" fmla="*/ 1187543 w 1250045"/>
                <a:gd name="connsiteY5" fmla="*/ 625022 h 625022"/>
                <a:gd name="connsiteX6" fmla="*/ 62502 w 1250045"/>
                <a:gd name="connsiteY6" fmla="*/ 625022 h 625022"/>
                <a:gd name="connsiteX7" fmla="*/ 0 w 1250045"/>
                <a:gd name="connsiteY7" fmla="*/ 562520 h 625022"/>
                <a:gd name="connsiteX8" fmla="*/ 0 w 1250045"/>
                <a:gd name="connsiteY8" fmla="*/ 62502 h 625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0045" h="625022">
                  <a:moveTo>
                    <a:pt x="0" y="62502"/>
                  </a:moveTo>
                  <a:cubicBezTo>
                    <a:pt x="0" y="27983"/>
                    <a:pt x="27983" y="0"/>
                    <a:pt x="62502" y="0"/>
                  </a:cubicBezTo>
                  <a:lnTo>
                    <a:pt x="1187543" y="0"/>
                  </a:lnTo>
                  <a:cubicBezTo>
                    <a:pt x="1222062" y="0"/>
                    <a:pt x="1250045" y="27983"/>
                    <a:pt x="1250045" y="62502"/>
                  </a:cubicBezTo>
                  <a:lnTo>
                    <a:pt x="1250045" y="562520"/>
                  </a:lnTo>
                  <a:cubicBezTo>
                    <a:pt x="1250045" y="597039"/>
                    <a:pt x="1222062" y="625022"/>
                    <a:pt x="1187543" y="625022"/>
                  </a:cubicBezTo>
                  <a:lnTo>
                    <a:pt x="62502" y="625022"/>
                  </a:lnTo>
                  <a:cubicBezTo>
                    <a:pt x="27983" y="625022"/>
                    <a:pt x="0" y="597039"/>
                    <a:pt x="0" y="562520"/>
                  </a:cubicBezTo>
                  <a:lnTo>
                    <a:pt x="0" y="62502"/>
                  </a:lnTo>
                  <a:close/>
                </a:path>
              </a:pathLst>
            </a:custGeom>
            <a:solidFill>
              <a:srgbClr val="FFC000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926" tIns="25926" rIns="25926" bIns="259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Observations</a:t>
              </a:r>
            </a:p>
          </p:txBody>
        </p:sp>
        <p:sp>
          <p:nvSpPr>
            <p:cNvPr id="18" name="Freeform 17"/>
            <p:cNvSpPr/>
            <p:nvPr/>
          </p:nvSpPr>
          <p:spPr>
            <a:xfrm rot="19457599">
              <a:off x="7781028" y="3522357"/>
              <a:ext cx="615774" cy="24565"/>
            </a:xfrm>
            <a:custGeom>
              <a:avLst/>
              <a:gdLst>
                <a:gd name="connsiteX0" fmla="*/ 0 w 615774"/>
                <a:gd name="connsiteY0" fmla="*/ 12282 h 24565"/>
                <a:gd name="connsiteX1" fmla="*/ 615774 w 615774"/>
                <a:gd name="connsiteY1" fmla="*/ 12282 h 24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15774" h="24565">
                  <a:moveTo>
                    <a:pt x="0" y="12282"/>
                  </a:moveTo>
                  <a:lnTo>
                    <a:pt x="615774" y="12282"/>
                  </a:lnTo>
                </a:path>
              </a:pathLst>
            </a:custGeom>
            <a:noFill/>
            <a:ln w="12700" cap="flat" cmpd="sng" algn="ctr">
              <a:solidFill>
                <a:srgbClr val="4472C4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5192" tIns="-3113" rIns="335981" bIns="27677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>
              <a:off x="8338924" y="3042434"/>
              <a:ext cx="1250045" cy="625022"/>
            </a:xfrm>
            <a:custGeom>
              <a:avLst/>
              <a:gdLst>
                <a:gd name="connsiteX0" fmla="*/ 0 w 1250045"/>
                <a:gd name="connsiteY0" fmla="*/ 62502 h 625022"/>
                <a:gd name="connsiteX1" fmla="*/ 62502 w 1250045"/>
                <a:gd name="connsiteY1" fmla="*/ 0 h 625022"/>
                <a:gd name="connsiteX2" fmla="*/ 1187543 w 1250045"/>
                <a:gd name="connsiteY2" fmla="*/ 0 h 625022"/>
                <a:gd name="connsiteX3" fmla="*/ 1250045 w 1250045"/>
                <a:gd name="connsiteY3" fmla="*/ 62502 h 625022"/>
                <a:gd name="connsiteX4" fmla="*/ 1250045 w 1250045"/>
                <a:gd name="connsiteY4" fmla="*/ 562520 h 625022"/>
                <a:gd name="connsiteX5" fmla="*/ 1187543 w 1250045"/>
                <a:gd name="connsiteY5" fmla="*/ 625022 h 625022"/>
                <a:gd name="connsiteX6" fmla="*/ 62502 w 1250045"/>
                <a:gd name="connsiteY6" fmla="*/ 625022 h 625022"/>
                <a:gd name="connsiteX7" fmla="*/ 0 w 1250045"/>
                <a:gd name="connsiteY7" fmla="*/ 562520 h 625022"/>
                <a:gd name="connsiteX8" fmla="*/ 0 w 1250045"/>
                <a:gd name="connsiteY8" fmla="*/ 62502 h 625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0045" h="625022">
                  <a:moveTo>
                    <a:pt x="0" y="62502"/>
                  </a:moveTo>
                  <a:cubicBezTo>
                    <a:pt x="0" y="27983"/>
                    <a:pt x="27983" y="0"/>
                    <a:pt x="62502" y="0"/>
                  </a:cubicBezTo>
                  <a:lnTo>
                    <a:pt x="1187543" y="0"/>
                  </a:lnTo>
                  <a:cubicBezTo>
                    <a:pt x="1222062" y="0"/>
                    <a:pt x="1250045" y="27983"/>
                    <a:pt x="1250045" y="62502"/>
                  </a:cubicBezTo>
                  <a:lnTo>
                    <a:pt x="1250045" y="562520"/>
                  </a:lnTo>
                  <a:cubicBezTo>
                    <a:pt x="1250045" y="597039"/>
                    <a:pt x="1222062" y="625022"/>
                    <a:pt x="1187543" y="625022"/>
                  </a:cubicBezTo>
                  <a:lnTo>
                    <a:pt x="62502" y="625022"/>
                  </a:lnTo>
                  <a:cubicBezTo>
                    <a:pt x="27983" y="625022"/>
                    <a:pt x="0" y="597039"/>
                    <a:pt x="0" y="562520"/>
                  </a:cubicBezTo>
                  <a:lnTo>
                    <a:pt x="0" y="62502"/>
                  </a:lnTo>
                  <a:close/>
                </a:path>
              </a:pathLst>
            </a:custGeom>
            <a:solidFill>
              <a:srgbClr val="4472C4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926" tIns="25926" rIns="25926" bIns="259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GEO Observation 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Attributes</a:t>
              </a:r>
            </a:p>
          </p:txBody>
        </p:sp>
        <p:sp>
          <p:nvSpPr>
            <p:cNvPr id="20" name="Freeform 19"/>
            <p:cNvSpPr/>
            <p:nvPr/>
          </p:nvSpPr>
          <p:spPr>
            <a:xfrm rot="17350740">
              <a:off x="9077964" y="2623886"/>
              <a:ext cx="1522030" cy="24565"/>
            </a:xfrm>
            <a:custGeom>
              <a:avLst/>
              <a:gdLst>
                <a:gd name="connsiteX0" fmla="*/ 0 w 1522030"/>
                <a:gd name="connsiteY0" fmla="*/ 12282 h 24565"/>
                <a:gd name="connsiteX1" fmla="*/ 1522030 w 1522030"/>
                <a:gd name="connsiteY1" fmla="*/ 12282 h 24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2030" h="24565">
                  <a:moveTo>
                    <a:pt x="0" y="12282"/>
                  </a:moveTo>
                  <a:lnTo>
                    <a:pt x="1522030" y="12282"/>
                  </a:lnTo>
                </a:path>
              </a:pathLst>
            </a:custGeom>
            <a:noFill/>
            <a:ln w="12700" cap="flat" cmpd="sng" algn="ctr"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5663" tIns="-25769" rIns="811766" bIns="50333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20"/>
            <p:cNvSpPr/>
            <p:nvPr/>
          </p:nvSpPr>
          <p:spPr>
            <a:xfrm>
              <a:off x="10088988" y="1604881"/>
              <a:ext cx="1250045" cy="625022"/>
            </a:xfrm>
            <a:custGeom>
              <a:avLst/>
              <a:gdLst>
                <a:gd name="connsiteX0" fmla="*/ 0 w 1250045"/>
                <a:gd name="connsiteY0" fmla="*/ 62502 h 625022"/>
                <a:gd name="connsiteX1" fmla="*/ 62502 w 1250045"/>
                <a:gd name="connsiteY1" fmla="*/ 0 h 625022"/>
                <a:gd name="connsiteX2" fmla="*/ 1187543 w 1250045"/>
                <a:gd name="connsiteY2" fmla="*/ 0 h 625022"/>
                <a:gd name="connsiteX3" fmla="*/ 1250045 w 1250045"/>
                <a:gd name="connsiteY3" fmla="*/ 62502 h 625022"/>
                <a:gd name="connsiteX4" fmla="*/ 1250045 w 1250045"/>
                <a:gd name="connsiteY4" fmla="*/ 562520 h 625022"/>
                <a:gd name="connsiteX5" fmla="*/ 1187543 w 1250045"/>
                <a:gd name="connsiteY5" fmla="*/ 625022 h 625022"/>
                <a:gd name="connsiteX6" fmla="*/ 62502 w 1250045"/>
                <a:gd name="connsiteY6" fmla="*/ 625022 h 625022"/>
                <a:gd name="connsiteX7" fmla="*/ 0 w 1250045"/>
                <a:gd name="connsiteY7" fmla="*/ 562520 h 625022"/>
                <a:gd name="connsiteX8" fmla="*/ 0 w 1250045"/>
                <a:gd name="connsiteY8" fmla="*/ 62502 h 625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0045" h="625022">
                  <a:moveTo>
                    <a:pt x="0" y="62502"/>
                  </a:moveTo>
                  <a:cubicBezTo>
                    <a:pt x="0" y="27983"/>
                    <a:pt x="27983" y="0"/>
                    <a:pt x="62502" y="0"/>
                  </a:cubicBezTo>
                  <a:lnTo>
                    <a:pt x="1187543" y="0"/>
                  </a:lnTo>
                  <a:cubicBezTo>
                    <a:pt x="1222062" y="0"/>
                    <a:pt x="1250045" y="27983"/>
                    <a:pt x="1250045" y="62502"/>
                  </a:cubicBezTo>
                  <a:lnTo>
                    <a:pt x="1250045" y="562520"/>
                  </a:lnTo>
                  <a:cubicBezTo>
                    <a:pt x="1250045" y="597039"/>
                    <a:pt x="1222062" y="625022"/>
                    <a:pt x="1187543" y="625022"/>
                  </a:cubicBezTo>
                  <a:lnTo>
                    <a:pt x="62502" y="625022"/>
                  </a:lnTo>
                  <a:cubicBezTo>
                    <a:pt x="27983" y="625022"/>
                    <a:pt x="0" y="597039"/>
                    <a:pt x="0" y="562520"/>
                  </a:cubicBezTo>
                  <a:lnTo>
                    <a:pt x="0" y="62502"/>
                  </a:lnTo>
                  <a:close/>
                </a:path>
              </a:pathLst>
            </a:custGeom>
            <a:solidFill>
              <a:srgbClr val="70AD47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926" tIns="25926" rIns="25926" bIns="259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Observation Type</a:t>
              </a:r>
            </a:p>
          </p:txBody>
        </p:sp>
        <p:sp>
          <p:nvSpPr>
            <p:cNvPr id="22" name="Freeform 21"/>
            <p:cNvSpPr/>
            <p:nvPr/>
          </p:nvSpPr>
          <p:spPr>
            <a:xfrm rot="18289469">
              <a:off x="9401184" y="2983274"/>
              <a:ext cx="875589" cy="24565"/>
            </a:xfrm>
            <a:custGeom>
              <a:avLst/>
              <a:gdLst>
                <a:gd name="connsiteX0" fmla="*/ 0 w 875589"/>
                <a:gd name="connsiteY0" fmla="*/ 12282 h 24565"/>
                <a:gd name="connsiteX1" fmla="*/ 875589 w 875589"/>
                <a:gd name="connsiteY1" fmla="*/ 12282 h 24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5589" h="24565">
                  <a:moveTo>
                    <a:pt x="0" y="12282"/>
                  </a:moveTo>
                  <a:lnTo>
                    <a:pt x="875589" y="12282"/>
                  </a:lnTo>
                </a:path>
              </a:pathLst>
            </a:custGeom>
            <a:noFill/>
            <a:ln w="12700" cap="flat" cmpd="sng" algn="ctr"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8604" tIns="-9608" rIns="472384" bIns="34172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>
              <a:off x="10088988" y="2323658"/>
              <a:ext cx="1250045" cy="625022"/>
            </a:xfrm>
            <a:custGeom>
              <a:avLst/>
              <a:gdLst>
                <a:gd name="connsiteX0" fmla="*/ 0 w 1250045"/>
                <a:gd name="connsiteY0" fmla="*/ 62502 h 625022"/>
                <a:gd name="connsiteX1" fmla="*/ 62502 w 1250045"/>
                <a:gd name="connsiteY1" fmla="*/ 0 h 625022"/>
                <a:gd name="connsiteX2" fmla="*/ 1187543 w 1250045"/>
                <a:gd name="connsiteY2" fmla="*/ 0 h 625022"/>
                <a:gd name="connsiteX3" fmla="*/ 1250045 w 1250045"/>
                <a:gd name="connsiteY3" fmla="*/ 62502 h 625022"/>
                <a:gd name="connsiteX4" fmla="*/ 1250045 w 1250045"/>
                <a:gd name="connsiteY4" fmla="*/ 562520 h 625022"/>
                <a:gd name="connsiteX5" fmla="*/ 1187543 w 1250045"/>
                <a:gd name="connsiteY5" fmla="*/ 625022 h 625022"/>
                <a:gd name="connsiteX6" fmla="*/ 62502 w 1250045"/>
                <a:gd name="connsiteY6" fmla="*/ 625022 h 625022"/>
                <a:gd name="connsiteX7" fmla="*/ 0 w 1250045"/>
                <a:gd name="connsiteY7" fmla="*/ 562520 h 625022"/>
                <a:gd name="connsiteX8" fmla="*/ 0 w 1250045"/>
                <a:gd name="connsiteY8" fmla="*/ 62502 h 625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0045" h="625022">
                  <a:moveTo>
                    <a:pt x="0" y="62502"/>
                  </a:moveTo>
                  <a:cubicBezTo>
                    <a:pt x="0" y="27983"/>
                    <a:pt x="27983" y="0"/>
                    <a:pt x="62502" y="0"/>
                  </a:cubicBezTo>
                  <a:lnTo>
                    <a:pt x="1187543" y="0"/>
                  </a:lnTo>
                  <a:cubicBezTo>
                    <a:pt x="1222062" y="0"/>
                    <a:pt x="1250045" y="27983"/>
                    <a:pt x="1250045" y="62502"/>
                  </a:cubicBezTo>
                  <a:lnTo>
                    <a:pt x="1250045" y="562520"/>
                  </a:lnTo>
                  <a:cubicBezTo>
                    <a:pt x="1250045" y="597039"/>
                    <a:pt x="1222062" y="625022"/>
                    <a:pt x="1187543" y="625022"/>
                  </a:cubicBezTo>
                  <a:lnTo>
                    <a:pt x="62502" y="625022"/>
                  </a:lnTo>
                  <a:cubicBezTo>
                    <a:pt x="27983" y="625022"/>
                    <a:pt x="0" y="597039"/>
                    <a:pt x="0" y="562520"/>
                  </a:cubicBezTo>
                  <a:lnTo>
                    <a:pt x="0" y="62502"/>
                  </a:lnTo>
                  <a:close/>
                </a:path>
              </a:pathLst>
            </a:custGeom>
            <a:solidFill>
              <a:srgbClr val="70AD47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926" tIns="25926" rIns="25926" bIns="259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Assimilated?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9588970" y="3342663"/>
              <a:ext cx="500018" cy="24565"/>
            </a:xfrm>
            <a:custGeom>
              <a:avLst/>
              <a:gdLst>
                <a:gd name="connsiteX0" fmla="*/ 0 w 500018"/>
                <a:gd name="connsiteY0" fmla="*/ 12282 h 24565"/>
                <a:gd name="connsiteX1" fmla="*/ 500018 w 500018"/>
                <a:gd name="connsiteY1" fmla="*/ 12282 h 24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0018" h="24565">
                  <a:moveTo>
                    <a:pt x="0" y="12282"/>
                  </a:moveTo>
                  <a:lnTo>
                    <a:pt x="500018" y="12282"/>
                  </a:lnTo>
                </a:path>
              </a:pathLst>
            </a:custGeom>
            <a:noFill/>
            <a:ln w="12700" cap="flat" cmpd="sng" algn="ctr"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0209" tIns="-218" rIns="275209" bIns="24783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>
              <a:off x="10088988" y="3042434"/>
              <a:ext cx="1250045" cy="625022"/>
            </a:xfrm>
            <a:custGeom>
              <a:avLst/>
              <a:gdLst>
                <a:gd name="connsiteX0" fmla="*/ 0 w 1250045"/>
                <a:gd name="connsiteY0" fmla="*/ 62502 h 625022"/>
                <a:gd name="connsiteX1" fmla="*/ 62502 w 1250045"/>
                <a:gd name="connsiteY1" fmla="*/ 0 h 625022"/>
                <a:gd name="connsiteX2" fmla="*/ 1187543 w 1250045"/>
                <a:gd name="connsiteY2" fmla="*/ 0 h 625022"/>
                <a:gd name="connsiteX3" fmla="*/ 1250045 w 1250045"/>
                <a:gd name="connsiteY3" fmla="*/ 62502 h 625022"/>
                <a:gd name="connsiteX4" fmla="*/ 1250045 w 1250045"/>
                <a:gd name="connsiteY4" fmla="*/ 562520 h 625022"/>
                <a:gd name="connsiteX5" fmla="*/ 1187543 w 1250045"/>
                <a:gd name="connsiteY5" fmla="*/ 625022 h 625022"/>
                <a:gd name="connsiteX6" fmla="*/ 62502 w 1250045"/>
                <a:gd name="connsiteY6" fmla="*/ 625022 h 625022"/>
                <a:gd name="connsiteX7" fmla="*/ 0 w 1250045"/>
                <a:gd name="connsiteY7" fmla="*/ 562520 h 625022"/>
                <a:gd name="connsiteX8" fmla="*/ 0 w 1250045"/>
                <a:gd name="connsiteY8" fmla="*/ 62502 h 625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0045" h="625022">
                  <a:moveTo>
                    <a:pt x="0" y="62502"/>
                  </a:moveTo>
                  <a:cubicBezTo>
                    <a:pt x="0" y="27983"/>
                    <a:pt x="27983" y="0"/>
                    <a:pt x="62502" y="0"/>
                  </a:cubicBezTo>
                  <a:lnTo>
                    <a:pt x="1187543" y="0"/>
                  </a:lnTo>
                  <a:cubicBezTo>
                    <a:pt x="1222062" y="0"/>
                    <a:pt x="1250045" y="27983"/>
                    <a:pt x="1250045" y="62502"/>
                  </a:cubicBezTo>
                  <a:lnTo>
                    <a:pt x="1250045" y="562520"/>
                  </a:lnTo>
                  <a:cubicBezTo>
                    <a:pt x="1250045" y="597039"/>
                    <a:pt x="1222062" y="625022"/>
                    <a:pt x="1187543" y="625022"/>
                  </a:cubicBezTo>
                  <a:lnTo>
                    <a:pt x="62502" y="625022"/>
                  </a:lnTo>
                  <a:cubicBezTo>
                    <a:pt x="27983" y="625022"/>
                    <a:pt x="0" y="597039"/>
                    <a:pt x="0" y="562520"/>
                  </a:cubicBezTo>
                  <a:lnTo>
                    <a:pt x="0" y="62502"/>
                  </a:lnTo>
                  <a:close/>
                </a:path>
              </a:pathLst>
            </a:custGeom>
            <a:solidFill>
              <a:srgbClr val="70AD47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926" tIns="25926" rIns="25926" bIns="259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Resolution</a:t>
              </a:r>
            </a:p>
          </p:txBody>
        </p:sp>
        <p:sp>
          <p:nvSpPr>
            <p:cNvPr id="26" name="Freeform 25"/>
            <p:cNvSpPr/>
            <p:nvPr/>
          </p:nvSpPr>
          <p:spPr>
            <a:xfrm rot="3310531">
              <a:off x="9401184" y="3702051"/>
              <a:ext cx="875589" cy="24565"/>
            </a:xfrm>
            <a:custGeom>
              <a:avLst/>
              <a:gdLst>
                <a:gd name="connsiteX0" fmla="*/ 0 w 875589"/>
                <a:gd name="connsiteY0" fmla="*/ 12282 h 24565"/>
                <a:gd name="connsiteX1" fmla="*/ 875589 w 875589"/>
                <a:gd name="connsiteY1" fmla="*/ 12282 h 24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5589" h="24565">
                  <a:moveTo>
                    <a:pt x="0" y="12282"/>
                  </a:moveTo>
                  <a:lnTo>
                    <a:pt x="875589" y="12282"/>
                  </a:lnTo>
                </a:path>
              </a:pathLst>
            </a:custGeom>
            <a:noFill/>
            <a:ln w="12700" cap="flat" cmpd="sng" algn="ctr"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8604" tIns="-9608" rIns="472384" bIns="34172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>
              <a:off x="10088988" y="3761210"/>
              <a:ext cx="1250045" cy="625022"/>
            </a:xfrm>
            <a:custGeom>
              <a:avLst/>
              <a:gdLst>
                <a:gd name="connsiteX0" fmla="*/ 0 w 1250045"/>
                <a:gd name="connsiteY0" fmla="*/ 62502 h 625022"/>
                <a:gd name="connsiteX1" fmla="*/ 62502 w 1250045"/>
                <a:gd name="connsiteY1" fmla="*/ 0 h 625022"/>
                <a:gd name="connsiteX2" fmla="*/ 1187543 w 1250045"/>
                <a:gd name="connsiteY2" fmla="*/ 0 h 625022"/>
                <a:gd name="connsiteX3" fmla="*/ 1250045 w 1250045"/>
                <a:gd name="connsiteY3" fmla="*/ 62502 h 625022"/>
                <a:gd name="connsiteX4" fmla="*/ 1250045 w 1250045"/>
                <a:gd name="connsiteY4" fmla="*/ 562520 h 625022"/>
                <a:gd name="connsiteX5" fmla="*/ 1187543 w 1250045"/>
                <a:gd name="connsiteY5" fmla="*/ 625022 h 625022"/>
                <a:gd name="connsiteX6" fmla="*/ 62502 w 1250045"/>
                <a:gd name="connsiteY6" fmla="*/ 625022 h 625022"/>
                <a:gd name="connsiteX7" fmla="*/ 0 w 1250045"/>
                <a:gd name="connsiteY7" fmla="*/ 562520 h 625022"/>
                <a:gd name="connsiteX8" fmla="*/ 0 w 1250045"/>
                <a:gd name="connsiteY8" fmla="*/ 62502 h 625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0045" h="625022">
                  <a:moveTo>
                    <a:pt x="0" y="62502"/>
                  </a:moveTo>
                  <a:cubicBezTo>
                    <a:pt x="0" y="27983"/>
                    <a:pt x="27983" y="0"/>
                    <a:pt x="62502" y="0"/>
                  </a:cubicBezTo>
                  <a:lnTo>
                    <a:pt x="1187543" y="0"/>
                  </a:lnTo>
                  <a:cubicBezTo>
                    <a:pt x="1222062" y="0"/>
                    <a:pt x="1250045" y="27983"/>
                    <a:pt x="1250045" y="62502"/>
                  </a:cubicBezTo>
                  <a:lnTo>
                    <a:pt x="1250045" y="562520"/>
                  </a:lnTo>
                  <a:cubicBezTo>
                    <a:pt x="1250045" y="597039"/>
                    <a:pt x="1222062" y="625022"/>
                    <a:pt x="1187543" y="625022"/>
                  </a:cubicBezTo>
                  <a:lnTo>
                    <a:pt x="62502" y="625022"/>
                  </a:lnTo>
                  <a:cubicBezTo>
                    <a:pt x="27983" y="625022"/>
                    <a:pt x="0" y="597039"/>
                    <a:pt x="0" y="562520"/>
                  </a:cubicBezTo>
                  <a:lnTo>
                    <a:pt x="0" y="62502"/>
                  </a:lnTo>
                  <a:close/>
                </a:path>
              </a:pathLst>
            </a:custGeom>
            <a:solidFill>
              <a:srgbClr val="70AD47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926" tIns="25926" rIns="25926" bIns="259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Thinning</a:t>
              </a:r>
            </a:p>
          </p:txBody>
        </p:sp>
        <p:sp>
          <p:nvSpPr>
            <p:cNvPr id="28" name="Freeform 27"/>
            <p:cNvSpPr/>
            <p:nvPr/>
          </p:nvSpPr>
          <p:spPr>
            <a:xfrm rot="4249260">
              <a:off x="9077964" y="4061439"/>
              <a:ext cx="1522030" cy="24565"/>
            </a:xfrm>
            <a:custGeom>
              <a:avLst/>
              <a:gdLst>
                <a:gd name="connsiteX0" fmla="*/ 0 w 1522030"/>
                <a:gd name="connsiteY0" fmla="*/ 12282 h 24565"/>
                <a:gd name="connsiteX1" fmla="*/ 1522030 w 1522030"/>
                <a:gd name="connsiteY1" fmla="*/ 12282 h 24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2030" h="24565">
                  <a:moveTo>
                    <a:pt x="0" y="12282"/>
                  </a:moveTo>
                  <a:lnTo>
                    <a:pt x="1522030" y="12282"/>
                  </a:lnTo>
                </a:path>
              </a:pathLst>
            </a:custGeom>
            <a:noFill/>
            <a:ln w="12700" cap="flat" cmpd="sng" algn="ctr"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5665" tIns="-25768" rIns="811764" bIns="50332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>
              <a:off x="10088988" y="4479986"/>
              <a:ext cx="1250045" cy="625022"/>
            </a:xfrm>
            <a:custGeom>
              <a:avLst/>
              <a:gdLst>
                <a:gd name="connsiteX0" fmla="*/ 0 w 1250045"/>
                <a:gd name="connsiteY0" fmla="*/ 62502 h 625022"/>
                <a:gd name="connsiteX1" fmla="*/ 62502 w 1250045"/>
                <a:gd name="connsiteY1" fmla="*/ 0 h 625022"/>
                <a:gd name="connsiteX2" fmla="*/ 1187543 w 1250045"/>
                <a:gd name="connsiteY2" fmla="*/ 0 h 625022"/>
                <a:gd name="connsiteX3" fmla="*/ 1250045 w 1250045"/>
                <a:gd name="connsiteY3" fmla="*/ 62502 h 625022"/>
                <a:gd name="connsiteX4" fmla="*/ 1250045 w 1250045"/>
                <a:gd name="connsiteY4" fmla="*/ 562520 h 625022"/>
                <a:gd name="connsiteX5" fmla="*/ 1187543 w 1250045"/>
                <a:gd name="connsiteY5" fmla="*/ 625022 h 625022"/>
                <a:gd name="connsiteX6" fmla="*/ 62502 w 1250045"/>
                <a:gd name="connsiteY6" fmla="*/ 625022 h 625022"/>
                <a:gd name="connsiteX7" fmla="*/ 0 w 1250045"/>
                <a:gd name="connsiteY7" fmla="*/ 562520 h 625022"/>
                <a:gd name="connsiteX8" fmla="*/ 0 w 1250045"/>
                <a:gd name="connsiteY8" fmla="*/ 62502 h 625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0045" h="625022">
                  <a:moveTo>
                    <a:pt x="0" y="62502"/>
                  </a:moveTo>
                  <a:cubicBezTo>
                    <a:pt x="0" y="27983"/>
                    <a:pt x="27983" y="0"/>
                    <a:pt x="62502" y="0"/>
                  </a:cubicBezTo>
                  <a:lnTo>
                    <a:pt x="1187543" y="0"/>
                  </a:lnTo>
                  <a:cubicBezTo>
                    <a:pt x="1222062" y="0"/>
                    <a:pt x="1250045" y="27983"/>
                    <a:pt x="1250045" y="62502"/>
                  </a:cubicBezTo>
                  <a:lnTo>
                    <a:pt x="1250045" y="562520"/>
                  </a:lnTo>
                  <a:cubicBezTo>
                    <a:pt x="1250045" y="597039"/>
                    <a:pt x="1222062" y="625022"/>
                    <a:pt x="1187543" y="625022"/>
                  </a:cubicBezTo>
                  <a:lnTo>
                    <a:pt x="62502" y="625022"/>
                  </a:lnTo>
                  <a:cubicBezTo>
                    <a:pt x="27983" y="625022"/>
                    <a:pt x="0" y="597039"/>
                    <a:pt x="0" y="562520"/>
                  </a:cubicBezTo>
                  <a:lnTo>
                    <a:pt x="0" y="62502"/>
                  </a:lnTo>
                  <a:close/>
                </a:path>
              </a:pathLst>
            </a:custGeom>
            <a:solidFill>
              <a:srgbClr val="70AD47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926" tIns="25926" rIns="25926" bIns="259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Latency, Refresh, etc.</a:t>
              </a:r>
            </a:p>
          </p:txBody>
        </p:sp>
        <p:sp>
          <p:nvSpPr>
            <p:cNvPr id="30" name="Freeform 29"/>
            <p:cNvSpPr/>
            <p:nvPr/>
          </p:nvSpPr>
          <p:spPr>
            <a:xfrm rot="2142401">
              <a:off x="7781028" y="3881745"/>
              <a:ext cx="615774" cy="24565"/>
            </a:xfrm>
            <a:custGeom>
              <a:avLst/>
              <a:gdLst>
                <a:gd name="connsiteX0" fmla="*/ 0 w 615774"/>
                <a:gd name="connsiteY0" fmla="*/ 12282 h 24565"/>
                <a:gd name="connsiteX1" fmla="*/ 615774 w 615774"/>
                <a:gd name="connsiteY1" fmla="*/ 12282 h 24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15774" h="24565">
                  <a:moveTo>
                    <a:pt x="0" y="12282"/>
                  </a:moveTo>
                  <a:lnTo>
                    <a:pt x="615774" y="12282"/>
                  </a:lnTo>
                </a:path>
              </a:pathLst>
            </a:custGeom>
            <a:noFill/>
            <a:ln w="12700" cap="flat" cmpd="sng" algn="ctr">
              <a:solidFill>
                <a:srgbClr val="4472C4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5192" tIns="-3113" rIns="335981" bIns="27677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Freeform 30"/>
            <p:cNvSpPr/>
            <p:nvPr/>
          </p:nvSpPr>
          <p:spPr>
            <a:xfrm>
              <a:off x="8338924" y="3761210"/>
              <a:ext cx="1250045" cy="625022"/>
            </a:xfrm>
            <a:custGeom>
              <a:avLst/>
              <a:gdLst>
                <a:gd name="connsiteX0" fmla="*/ 0 w 1250045"/>
                <a:gd name="connsiteY0" fmla="*/ 62502 h 625022"/>
                <a:gd name="connsiteX1" fmla="*/ 62502 w 1250045"/>
                <a:gd name="connsiteY1" fmla="*/ 0 h 625022"/>
                <a:gd name="connsiteX2" fmla="*/ 1187543 w 1250045"/>
                <a:gd name="connsiteY2" fmla="*/ 0 h 625022"/>
                <a:gd name="connsiteX3" fmla="*/ 1250045 w 1250045"/>
                <a:gd name="connsiteY3" fmla="*/ 62502 h 625022"/>
                <a:gd name="connsiteX4" fmla="*/ 1250045 w 1250045"/>
                <a:gd name="connsiteY4" fmla="*/ 562520 h 625022"/>
                <a:gd name="connsiteX5" fmla="*/ 1187543 w 1250045"/>
                <a:gd name="connsiteY5" fmla="*/ 625022 h 625022"/>
                <a:gd name="connsiteX6" fmla="*/ 62502 w 1250045"/>
                <a:gd name="connsiteY6" fmla="*/ 625022 h 625022"/>
                <a:gd name="connsiteX7" fmla="*/ 0 w 1250045"/>
                <a:gd name="connsiteY7" fmla="*/ 562520 h 625022"/>
                <a:gd name="connsiteX8" fmla="*/ 0 w 1250045"/>
                <a:gd name="connsiteY8" fmla="*/ 62502 h 625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0045" h="625022">
                  <a:moveTo>
                    <a:pt x="0" y="62502"/>
                  </a:moveTo>
                  <a:cubicBezTo>
                    <a:pt x="0" y="27983"/>
                    <a:pt x="27983" y="0"/>
                    <a:pt x="62502" y="0"/>
                  </a:cubicBezTo>
                  <a:lnTo>
                    <a:pt x="1187543" y="0"/>
                  </a:lnTo>
                  <a:cubicBezTo>
                    <a:pt x="1222062" y="0"/>
                    <a:pt x="1250045" y="27983"/>
                    <a:pt x="1250045" y="62502"/>
                  </a:cubicBezTo>
                  <a:lnTo>
                    <a:pt x="1250045" y="562520"/>
                  </a:lnTo>
                  <a:cubicBezTo>
                    <a:pt x="1250045" y="597039"/>
                    <a:pt x="1222062" y="625022"/>
                    <a:pt x="1187543" y="625022"/>
                  </a:cubicBezTo>
                  <a:lnTo>
                    <a:pt x="62502" y="625022"/>
                  </a:lnTo>
                  <a:cubicBezTo>
                    <a:pt x="27983" y="625022"/>
                    <a:pt x="0" y="597039"/>
                    <a:pt x="0" y="562520"/>
                  </a:cubicBezTo>
                  <a:lnTo>
                    <a:pt x="0" y="62502"/>
                  </a:lnTo>
                  <a:close/>
                </a:path>
              </a:pathLst>
            </a:custGeom>
            <a:solidFill>
              <a:srgbClr val="4472C4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926" tIns="25926" rIns="25926" bIns="259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LEO Observation Attributes</a:t>
              </a:r>
            </a:p>
          </p:txBody>
        </p:sp>
        <p:sp>
          <p:nvSpPr>
            <p:cNvPr id="32" name="Freeform 31"/>
            <p:cNvSpPr/>
            <p:nvPr/>
          </p:nvSpPr>
          <p:spPr>
            <a:xfrm rot="2142401">
              <a:off x="6030964" y="4241133"/>
              <a:ext cx="615774" cy="24565"/>
            </a:xfrm>
            <a:custGeom>
              <a:avLst/>
              <a:gdLst>
                <a:gd name="connsiteX0" fmla="*/ 0 w 615774"/>
                <a:gd name="connsiteY0" fmla="*/ 12282 h 24565"/>
                <a:gd name="connsiteX1" fmla="*/ 615774 w 615774"/>
                <a:gd name="connsiteY1" fmla="*/ 12282 h 24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15774" h="24565">
                  <a:moveTo>
                    <a:pt x="0" y="12282"/>
                  </a:moveTo>
                  <a:lnTo>
                    <a:pt x="615774" y="12282"/>
                  </a:lnTo>
                </a:path>
              </a:pathLst>
            </a:custGeom>
            <a:noFill/>
            <a:ln w="12700" cap="flat" cmpd="sng" algn="ctr"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5192" tIns="-3113" rIns="335981" bIns="27677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Freeform 32"/>
            <p:cNvSpPr/>
            <p:nvPr/>
          </p:nvSpPr>
          <p:spPr>
            <a:xfrm>
              <a:off x="6588860" y="4120598"/>
              <a:ext cx="1250045" cy="625022"/>
            </a:xfrm>
            <a:custGeom>
              <a:avLst/>
              <a:gdLst>
                <a:gd name="connsiteX0" fmla="*/ 0 w 1250045"/>
                <a:gd name="connsiteY0" fmla="*/ 62502 h 625022"/>
                <a:gd name="connsiteX1" fmla="*/ 62502 w 1250045"/>
                <a:gd name="connsiteY1" fmla="*/ 0 h 625022"/>
                <a:gd name="connsiteX2" fmla="*/ 1187543 w 1250045"/>
                <a:gd name="connsiteY2" fmla="*/ 0 h 625022"/>
                <a:gd name="connsiteX3" fmla="*/ 1250045 w 1250045"/>
                <a:gd name="connsiteY3" fmla="*/ 62502 h 625022"/>
                <a:gd name="connsiteX4" fmla="*/ 1250045 w 1250045"/>
                <a:gd name="connsiteY4" fmla="*/ 562520 h 625022"/>
                <a:gd name="connsiteX5" fmla="*/ 1187543 w 1250045"/>
                <a:gd name="connsiteY5" fmla="*/ 625022 h 625022"/>
                <a:gd name="connsiteX6" fmla="*/ 62502 w 1250045"/>
                <a:gd name="connsiteY6" fmla="*/ 625022 h 625022"/>
                <a:gd name="connsiteX7" fmla="*/ 0 w 1250045"/>
                <a:gd name="connsiteY7" fmla="*/ 562520 h 625022"/>
                <a:gd name="connsiteX8" fmla="*/ 0 w 1250045"/>
                <a:gd name="connsiteY8" fmla="*/ 62502 h 625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0045" h="625022">
                  <a:moveTo>
                    <a:pt x="0" y="62502"/>
                  </a:moveTo>
                  <a:cubicBezTo>
                    <a:pt x="0" y="27983"/>
                    <a:pt x="27983" y="0"/>
                    <a:pt x="62502" y="0"/>
                  </a:cubicBezTo>
                  <a:lnTo>
                    <a:pt x="1187543" y="0"/>
                  </a:lnTo>
                  <a:cubicBezTo>
                    <a:pt x="1222062" y="0"/>
                    <a:pt x="1250045" y="27983"/>
                    <a:pt x="1250045" y="62502"/>
                  </a:cubicBezTo>
                  <a:lnTo>
                    <a:pt x="1250045" y="562520"/>
                  </a:lnTo>
                  <a:cubicBezTo>
                    <a:pt x="1250045" y="597039"/>
                    <a:pt x="1222062" y="625022"/>
                    <a:pt x="1187543" y="625022"/>
                  </a:cubicBezTo>
                  <a:lnTo>
                    <a:pt x="62502" y="625022"/>
                  </a:lnTo>
                  <a:cubicBezTo>
                    <a:pt x="27983" y="625022"/>
                    <a:pt x="0" y="597039"/>
                    <a:pt x="0" y="562520"/>
                  </a:cubicBezTo>
                  <a:lnTo>
                    <a:pt x="0" y="62502"/>
                  </a:lnTo>
                  <a:close/>
                </a:path>
              </a:pathLst>
            </a:custGeom>
            <a:solidFill>
              <a:srgbClr val="FFC000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926" tIns="25926" rIns="25926" bIns="259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Resolution</a:t>
              </a:r>
            </a:p>
          </p:txBody>
        </p:sp>
        <p:sp>
          <p:nvSpPr>
            <p:cNvPr id="34" name="Freeform 33"/>
            <p:cNvSpPr/>
            <p:nvPr/>
          </p:nvSpPr>
          <p:spPr>
            <a:xfrm rot="3907178">
              <a:off x="5744617" y="4600521"/>
              <a:ext cx="1188468" cy="24565"/>
            </a:xfrm>
            <a:custGeom>
              <a:avLst/>
              <a:gdLst>
                <a:gd name="connsiteX0" fmla="*/ 0 w 1188468"/>
                <a:gd name="connsiteY0" fmla="*/ 12282 h 24565"/>
                <a:gd name="connsiteX1" fmla="*/ 1188468 w 1188468"/>
                <a:gd name="connsiteY1" fmla="*/ 12282 h 24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88468" h="24565">
                  <a:moveTo>
                    <a:pt x="0" y="12282"/>
                  </a:moveTo>
                  <a:lnTo>
                    <a:pt x="1188468" y="12282"/>
                  </a:lnTo>
                </a:path>
              </a:pathLst>
            </a:custGeom>
            <a:noFill/>
            <a:ln w="12700" cap="flat" cmpd="sng" algn="ctr"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7222" tIns="-17429" rIns="636645" bIns="41993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Freeform 34"/>
            <p:cNvSpPr/>
            <p:nvPr/>
          </p:nvSpPr>
          <p:spPr>
            <a:xfrm>
              <a:off x="6588860" y="4839375"/>
              <a:ext cx="1250045" cy="625022"/>
            </a:xfrm>
            <a:custGeom>
              <a:avLst/>
              <a:gdLst>
                <a:gd name="connsiteX0" fmla="*/ 0 w 1250045"/>
                <a:gd name="connsiteY0" fmla="*/ 62502 h 625022"/>
                <a:gd name="connsiteX1" fmla="*/ 62502 w 1250045"/>
                <a:gd name="connsiteY1" fmla="*/ 0 h 625022"/>
                <a:gd name="connsiteX2" fmla="*/ 1187543 w 1250045"/>
                <a:gd name="connsiteY2" fmla="*/ 0 h 625022"/>
                <a:gd name="connsiteX3" fmla="*/ 1250045 w 1250045"/>
                <a:gd name="connsiteY3" fmla="*/ 62502 h 625022"/>
                <a:gd name="connsiteX4" fmla="*/ 1250045 w 1250045"/>
                <a:gd name="connsiteY4" fmla="*/ 562520 h 625022"/>
                <a:gd name="connsiteX5" fmla="*/ 1187543 w 1250045"/>
                <a:gd name="connsiteY5" fmla="*/ 625022 h 625022"/>
                <a:gd name="connsiteX6" fmla="*/ 62502 w 1250045"/>
                <a:gd name="connsiteY6" fmla="*/ 625022 h 625022"/>
                <a:gd name="connsiteX7" fmla="*/ 0 w 1250045"/>
                <a:gd name="connsiteY7" fmla="*/ 562520 h 625022"/>
                <a:gd name="connsiteX8" fmla="*/ 0 w 1250045"/>
                <a:gd name="connsiteY8" fmla="*/ 62502 h 625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0045" h="625022">
                  <a:moveTo>
                    <a:pt x="0" y="62502"/>
                  </a:moveTo>
                  <a:cubicBezTo>
                    <a:pt x="0" y="27983"/>
                    <a:pt x="27983" y="0"/>
                    <a:pt x="62502" y="0"/>
                  </a:cubicBezTo>
                  <a:lnTo>
                    <a:pt x="1187543" y="0"/>
                  </a:lnTo>
                  <a:cubicBezTo>
                    <a:pt x="1222062" y="0"/>
                    <a:pt x="1250045" y="27983"/>
                    <a:pt x="1250045" y="62502"/>
                  </a:cubicBezTo>
                  <a:lnTo>
                    <a:pt x="1250045" y="562520"/>
                  </a:lnTo>
                  <a:cubicBezTo>
                    <a:pt x="1250045" y="597039"/>
                    <a:pt x="1222062" y="625022"/>
                    <a:pt x="1187543" y="625022"/>
                  </a:cubicBezTo>
                  <a:lnTo>
                    <a:pt x="62502" y="625022"/>
                  </a:lnTo>
                  <a:cubicBezTo>
                    <a:pt x="27983" y="625022"/>
                    <a:pt x="0" y="597039"/>
                    <a:pt x="0" y="562520"/>
                  </a:cubicBezTo>
                  <a:lnTo>
                    <a:pt x="0" y="62502"/>
                  </a:lnTo>
                  <a:close/>
                </a:path>
              </a:pathLst>
            </a:custGeom>
            <a:solidFill>
              <a:srgbClr val="FFC000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926" tIns="25926" rIns="25926" bIns="259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Latency/Run-time</a:t>
              </a:r>
            </a:p>
          </p:txBody>
        </p:sp>
        <p:sp>
          <p:nvSpPr>
            <p:cNvPr id="36" name="Freeform 35"/>
            <p:cNvSpPr/>
            <p:nvPr/>
          </p:nvSpPr>
          <p:spPr>
            <a:xfrm rot="4467012">
              <a:off x="5406245" y="4959909"/>
              <a:ext cx="1865211" cy="24565"/>
            </a:xfrm>
            <a:custGeom>
              <a:avLst/>
              <a:gdLst>
                <a:gd name="connsiteX0" fmla="*/ 0 w 1865211"/>
                <a:gd name="connsiteY0" fmla="*/ 12282 h 24565"/>
                <a:gd name="connsiteX1" fmla="*/ 1865211 w 1865211"/>
                <a:gd name="connsiteY1" fmla="*/ 12282 h 24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65211" h="24565">
                  <a:moveTo>
                    <a:pt x="0" y="12282"/>
                  </a:moveTo>
                  <a:lnTo>
                    <a:pt x="1865211" y="12282"/>
                  </a:lnTo>
                </a:path>
              </a:pathLst>
            </a:custGeom>
            <a:noFill/>
            <a:ln w="12700" cap="flat" cmpd="sng" algn="ctr"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98675" tIns="-34349" rIns="991935" bIns="58913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>
              <a:off x="6588860" y="5558151"/>
              <a:ext cx="1250045" cy="625022"/>
            </a:xfrm>
            <a:custGeom>
              <a:avLst/>
              <a:gdLst>
                <a:gd name="connsiteX0" fmla="*/ 0 w 1250045"/>
                <a:gd name="connsiteY0" fmla="*/ 62502 h 625022"/>
                <a:gd name="connsiteX1" fmla="*/ 62502 w 1250045"/>
                <a:gd name="connsiteY1" fmla="*/ 0 h 625022"/>
                <a:gd name="connsiteX2" fmla="*/ 1187543 w 1250045"/>
                <a:gd name="connsiteY2" fmla="*/ 0 h 625022"/>
                <a:gd name="connsiteX3" fmla="*/ 1250045 w 1250045"/>
                <a:gd name="connsiteY3" fmla="*/ 62502 h 625022"/>
                <a:gd name="connsiteX4" fmla="*/ 1250045 w 1250045"/>
                <a:gd name="connsiteY4" fmla="*/ 562520 h 625022"/>
                <a:gd name="connsiteX5" fmla="*/ 1187543 w 1250045"/>
                <a:gd name="connsiteY5" fmla="*/ 625022 h 625022"/>
                <a:gd name="connsiteX6" fmla="*/ 62502 w 1250045"/>
                <a:gd name="connsiteY6" fmla="*/ 625022 h 625022"/>
                <a:gd name="connsiteX7" fmla="*/ 0 w 1250045"/>
                <a:gd name="connsiteY7" fmla="*/ 562520 h 625022"/>
                <a:gd name="connsiteX8" fmla="*/ 0 w 1250045"/>
                <a:gd name="connsiteY8" fmla="*/ 62502 h 625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0045" h="625022">
                  <a:moveTo>
                    <a:pt x="0" y="62502"/>
                  </a:moveTo>
                  <a:cubicBezTo>
                    <a:pt x="0" y="27983"/>
                    <a:pt x="27983" y="0"/>
                    <a:pt x="62502" y="0"/>
                  </a:cubicBezTo>
                  <a:lnTo>
                    <a:pt x="1187543" y="0"/>
                  </a:lnTo>
                  <a:cubicBezTo>
                    <a:pt x="1222062" y="0"/>
                    <a:pt x="1250045" y="27983"/>
                    <a:pt x="1250045" y="62502"/>
                  </a:cubicBezTo>
                  <a:lnTo>
                    <a:pt x="1250045" y="562520"/>
                  </a:lnTo>
                  <a:cubicBezTo>
                    <a:pt x="1250045" y="597039"/>
                    <a:pt x="1222062" y="625022"/>
                    <a:pt x="1187543" y="625022"/>
                  </a:cubicBezTo>
                  <a:lnTo>
                    <a:pt x="62502" y="625022"/>
                  </a:lnTo>
                  <a:cubicBezTo>
                    <a:pt x="27983" y="625022"/>
                    <a:pt x="0" y="597039"/>
                    <a:pt x="0" y="562520"/>
                  </a:cubicBezTo>
                  <a:lnTo>
                    <a:pt x="0" y="62502"/>
                  </a:lnTo>
                  <a:close/>
                </a:path>
              </a:pathLst>
            </a:custGeom>
            <a:solidFill>
              <a:srgbClr val="FFC000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926" tIns="25926" rIns="25926" bIns="259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Observation volume </a:t>
              </a:r>
            </a:p>
          </p:txBody>
        </p:sp>
      </p:grpSp>
      <p:sp>
        <p:nvSpPr>
          <p:cNvPr id="7" name="Content Placeholder 2"/>
          <p:cNvSpPr txBox="1">
            <a:spLocks/>
          </p:cNvSpPr>
          <p:nvPr/>
        </p:nvSpPr>
        <p:spPr>
          <a:xfrm>
            <a:off x="680545" y="2268187"/>
            <a:ext cx="2882462" cy="2114627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Develop catalog that encompasses the current and future state of the UFS.</a:t>
            </a:r>
          </a:p>
        </p:txBody>
      </p:sp>
    </p:spTree>
    <p:extLst>
      <p:ext uri="{BB962C8B-B14F-4D97-AF65-F5344CB8AC3E}">
        <p14:creationId xmlns:p14="http://schemas.microsoft.com/office/powerpoint/2010/main" val="1012973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 attribute requirements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8156" y="2227082"/>
            <a:ext cx="4305901" cy="258163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905000"/>
            <a:ext cx="6801150" cy="407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607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all models providing input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295400"/>
            <a:ext cx="11805376" cy="23267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677" y="3962400"/>
            <a:ext cx="7774329" cy="231197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05" y="3962400"/>
            <a:ext cx="3886801" cy="2311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985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Continued Summary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066800"/>
            <a:ext cx="8153400" cy="228168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99" y="1066800"/>
            <a:ext cx="3886801" cy="2289789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85800" y="3810000"/>
            <a:ext cx="10578549" cy="2794000"/>
          </a:xfrm>
        </p:spPr>
        <p:txBody>
          <a:bodyPr/>
          <a:lstStyle/>
          <a:p>
            <a:r>
              <a:rPr lang="en-US" dirty="0"/>
              <a:t>Some notes:</a:t>
            </a:r>
          </a:p>
          <a:p>
            <a:pPr lvl="1"/>
            <a:r>
              <a:rPr lang="en-US" dirty="0"/>
              <a:t>Highest radiance requirements heavily driven by SRW/CAM</a:t>
            </a:r>
          </a:p>
          <a:p>
            <a:pPr lvl="1"/>
            <a:r>
              <a:rPr lang="en-US" dirty="0"/>
              <a:t>Some information (needs) gaps remaining (Ocean, Hurricane)</a:t>
            </a:r>
          </a:p>
          <a:p>
            <a:pPr lvl="1"/>
            <a:r>
              <a:rPr lang="en-US" dirty="0"/>
              <a:t>Attribute ranges may require fine tuning, boundaries (min/max)</a:t>
            </a:r>
          </a:p>
          <a:p>
            <a:pPr lvl="1"/>
            <a:r>
              <a:rPr lang="en-US" dirty="0"/>
              <a:t>Shift to make technology agnostic?</a:t>
            </a:r>
          </a:p>
        </p:txBody>
      </p:sp>
    </p:spTree>
    <p:extLst>
      <p:ext uri="{BB962C8B-B14F-4D97-AF65-F5344CB8AC3E}">
        <p14:creationId xmlns:p14="http://schemas.microsoft.com/office/powerpoint/2010/main" val="606949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Mapping needs to requirements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88" r="26618"/>
          <a:stretch/>
        </p:blipFill>
        <p:spPr>
          <a:xfrm>
            <a:off x="8839200" y="1524000"/>
            <a:ext cx="2483322" cy="23933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990600"/>
            <a:ext cx="8458200" cy="29267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495800"/>
            <a:ext cx="11326806" cy="22958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3" y="4069772"/>
            <a:ext cx="11288700" cy="46679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419600" y="838200"/>
            <a:ext cx="2286000" cy="32315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257800" y="5114990"/>
            <a:ext cx="1905000" cy="37141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257800" y="5693418"/>
            <a:ext cx="3124200" cy="37141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463503" y="5322008"/>
            <a:ext cx="1905000" cy="37141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0" y="2002931"/>
            <a:ext cx="66313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dirty="0"/>
              <a:t>GFS</a:t>
            </a:r>
          </a:p>
        </p:txBody>
      </p:sp>
    </p:spTree>
    <p:extLst>
      <p:ext uri="{BB962C8B-B14F-4D97-AF65-F5344CB8AC3E}">
        <p14:creationId xmlns:p14="http://schemas.microsoft.com/office/powerpoint/2010/main" val="473136199"/>
      </p:ext>
    </p:extLst>
  </p:cSld>
  <p:clrMapOvr>
    <a:masterClrMapping/>
  </p:clrMapOvr>
</p:sld>
</file>

<file path=ppt/theme/theme1.xml><?xml version="1.0" encoding="utf-8"?>
<a:theme xmlns:a="http://schemas.openxmlformats.org/drawingml/2006/main" name="1. Title Slide">
  <a:themeElements>
    <a:clrScheme name="PTT 1">
      <a:dk1>
        <a:srgbClr val="0B4596"/>
      </a:dk1>
      <a:lt1>
        <a:sysClr val="window" lastClr="FFFFFF"/>
      </a:lt1>
      <a:dk2>
        <a:srgbClr val="323B42"/>
      </a:dk2>
      <a:lt2>
        <a:srgbClr val="D6F5FF"/>
      </a:lt2>
      <a:accent1>
        <a:srgbClr val="0099D8"/>
      </a:accent1>
      <a:accent2>
        <a:srgbClr val="0070C0"/>
      </a:accent2>
      <a:accent3>
        <a:srgbClr val="34C8C9"/>
      </a:accent3>
      <a:accent4>
        <a:srgbClr val="CC9C4A"/>
      </a:accent4>
      <a:accent5>
        <a:srgbClr val="A52B15"/>
      </a:accent5>
      <a:accent6>
        <a:srgbClr val="A74FA9"/>
      </a:accent6>
      <a:hlink>
        <a:srgbClr val="0A52F6"/>
      </a:hlink>
      <a:folHlink>
        <a:srgbClr val="0072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. Divider Slide">
  <a:themeElements>
    <a:clrScheme name="PTT 2">
      <a:dk1>
        <a:srgbClr val="00A7F2"/>
      </a:dk1>
      <a:lt1>
        <a:sysClr val="window" lastClr="FFFFFF"/>
      </a:lt1>
      <a:dk2>
        <a:srgbClr val="005B84"/>
      </a:dk2>
      <a:lt2>
        <a:srgbClr val="DCDCDC"/>
      </a:lt2>
      <a:accent1>
        <a:srgbClr val="96541E"/>
      </a:accent1>
      <a:accent2>
        <a:srgbClr val="4B6C9E"/>
      </a:accent2>
      <a:accent3>
        <a:srgbClr val="B7BDEA"/>
      </a:accent3>
      <a:accent4>
        <a:srgbClr val="CF6F6F"/>
      </a:accent4>
      <a:accent5>
        <a:srgbClr val="FFC000"/>
      </a:accent5>
      <a:accent6>
        <a:srgbClr val="9C7E00"/>
      </a:accent6>
      <a:hlink>
        <a:srgbClr val="0DC6D9"/>
      </a:hlink>
      <a:folHlink>
        <a:srgbClr val="788A9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. Content Slide - no icon">
  <a:themeElements>
    <a:clrScheme name="PTT 1">
      <a:dk1>
        <a:srgbClr val="0A4595"/>
      </a:dk1>
      <a:lt1>
        <a:sysClr val="window" lastClr="FFFFFF"/>
      </a:lt1>
      <a:dk2>
        <a:srgbClr val="323B42"/>
      </a:dk2>
      <a:lt2>
        <a:srgbClr val="D6F5FF"/>
      </a:lt2>
      <a:accent1>
        <a:srgbClr val="0099D8"/>
      </a:accent1>
      <a:accent2>
        <a:srgbClr val="0A4595"/>
      </a:accent2>
      <a:accent3>
        <a:srgbClr val="34C8C9"/>
      </a:accent3>
      <a:accent4>
        <a:srgbClr val="CC9C4A"/>
      </a:accent4>
      <a:accent5>
        <a:srgbClr val="A52B15"/>
      </a:accent5>
      <a:accent6>
        <a:srgbClr val="A74FA9"/>
      </a:accent6>
      <a:hlink>
        <a:srgbClr val="0A52F6"/>
      </a:hlink>
      <a:folHlink>
        <a:srgbClr val="0072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. Content Slide - with icon">
  <a:themeElements>
    <a:clrScheme name="PTT 1">
      <a:dk1>
        <a:srgbClr val="0A4595"/>
      </a:dk1>
      <a:lt1>
        <a:sysClr val="window" lastClr="FFFFFF"/>
      </a:lt1>
      <a:dk2>
        <a:srgbClr val="323B42"/>
      </a:dk2>
      <a:lt2>
        <a:srgbClr val="D6F5FF"/>
      </a:lt2>
      <a:accent1>
        <a:srgbClr val="0099D8"/>
      </a:accent1>
      <a:accent2>
        <a:srgbClr val="0A4595"/>
      </a:accent2>
      <a:accent3>
        <a:srgbClr val="34C8C9"/>
      </a:accent3>
      <a:accent4>
        <a:srgbClr val="CC9C4A"/>
      </a:accent4>
      <a:accent5>
        <a:srgbClr val="A52B15"/>
      </a:accent5>
      <a:accent6>
        <a:srgbClr val="A74FA9"/>
      </a:accent6>
      <a:hlink>
        <a:srgbClr val="0A52F6"/>
      </a:hlink>
      <a:folHlink>
        <a:srgbClr val="0072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4. Content Slide - with icon">
  <a:themeElements>
    <a:clrScheme name="PTT 1">
      <a:dk1>
        <a:srgbClr val="0A4595"/>
      </a:dk1>
      <a:lt1>
        <a:sysClr val="window" lastClr="FFFFFF"/>
      </a:lt1>
      <a:dk2>
        <a:srgbClr val="323B42"/>
      </a:dk2>
      <a:lt2>
        <a:srgbClr val="D6F5FF"/>
      </a:lt2>
      <a:accent1>
        <a:srgbClr val="0099D8"/>
      </a:accent1>
      <a:accent2>
        <a:srgbClr val="0A4595"/>
      </a:accent2>
      <a:accent3>
        <a:srgbClr val="34C8C9"/>
      </a:accent3>
      <a:accent4>
        <a:srgbClr val="CC9C4A"/>
      </a:accent4>
      <a:accent5>
        <a:srgbClr val="A52B15"/>
      </a:accent5>
      <a:accent6>
        <a:srgbClr val="A74FA9"/>
      </a:accent6>
      <a:hlink>
        <a:srgbClr val="0A52F6"/>
      </a:hlink>
      <a:folHlink>
        <a:srgbClr val="0072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4. Content Slide - with icon">
  <a:themeElements>
    <a:clrScheme name="PTT 1">
      <a:dk1>
        <a:srgbClr val="0A4595"/>
      </a:dk1>
      <a:lt1>
        <a:sysClr val="window" lastClr="FFFFFF"/>
      </a:lt1>
      <a:dk2>
        <a:srgbClr val="323B42"/>
      </a:dk2>
      <a:lt2>
        <a:srgbClr val="D6F5FF"/>
      </a:lt2>
      <a:accent1>
        <a:srgbClr val="0099D8"/>
      </a:accent1>
      <a:accent2>
        <a:srgbClr val="0A4595"/>
      </a:accent2>
      <a:accent3>
        <a:srgbClr val="34C8C9"/>
      </a:accent3>
      <a:accent4>
        <a:srgbClr val="CC9C4A"/>
      </a:accent4>
      <a:accent5>
        <a:srgbClr val="A52B15"/>
      </a:accent5>
      <a:accent6>
        <a:srgbClr val="A74FA9"/>
      </a:accent6>
      <a:hlink>
        <a:srgbClr val="0A52F6"/>
      </a:hlink>
      <a:folHlink>
        <a:srgbClr val="0072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3_4. Content Slide - with icon">
  <a:themeElements>
    <a:clrScheme name="PTT 1">
      <a:dk1>
        <a:srgbClr val="0A4595"/>
      </a:dk1>
      <a:lt1>
        <a:sysClr val="window" lastClr="FFFFFF"/>
      </a:lt1>
      <a:dk2>
        <a:srgbClr val="323B42"/>
      </a:dk2>
      <a:lt2>
        <a:srgbClr val="D6F5FF"/>
      </a:lt2>
      <a:accent1>
        <a:srgbClr val="0099D8"/>
      </a:accent1>
      <a:accent2>
        <a:srgbClr val="0A4595"/>
      </a:accent2>
      <a:accent3>
        <a:srgbClr val="34C8C9"/>
      </a:accent3>
      <a:accent4>
        <a:srgbClr val="CC9C4A"/>
      </a:accent4>
      <a:accent5>
        <a:srgbClr val="A52B15"/>
      </a:accent5>
      <a:accent6>
        <a:srgbClr val="A74FA9"/>
      </a:accent6>
      <a:hlink>
        <a:srgbClr val="0A52F6"/>
      </a:hlink>
      <a:folHlink>
        <a:srgbClr val="0072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PTT 1">
      <a:dk1>
        <a:srgbClr val="0A4595"/>
      </a:dk1>
      <a:lt1>
        <a:sysClr val="window" lastClr="FFFFFF"/>
      </a:lt1>
      <a:dk2>
        <a:srgbClr val="323B42"/>
      </a:dk2>
      <a:lt2>
        <a:srgbClr val="D6F5FF"/>
      </a:lt2>
      <a:accent1>
        <a:srgbClr val="0099D8"/>
      </a:accent1>
      <a:accent2>
        <a:srgbClr val="0A4595"/>
      </a:accent2>
      <a:accent3>
        <a:srgbClr val="34C8C9"/>
      </a:accent3>
      <a:accent4>
        <a:srgbClr val="CC9C4A"/>
      </a:accent4>
      <a:accent5>
        <a:srgbClr val="A52B15"/>
      </a:accent5>
      <a:accent6>
        <a:srgbClr val="A74FA9"/>
      </a:accent6>
      <a:hlink>
        <a:srgbClr val="0A52F6"/>
      </a:hlink>
      <a:folHlink>
        <a:srgbClr val="0072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45720</TotalTime>
  <Words>402</Words>
  <Application>Microsoft Office PowerPoint</Application>
  <PresentationFormat>Widescreen</PresentationFormat>
  <Paragraphs>67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4" baseType="lpstr">
      <vt:lpstr>Arial</vt:lpstr>
      <vt:lpstr>Arial Narrow</vt:lpstr>
      <vt:lpstr>Calibri</vt:lpstr>
      <vt:lpstr>Franklin Gothic Medium</vt:lpstr>
      <vt:lpstr>Mangal</vt:lpstr>
      <vt:lpstr>Tahoma</vt:lpstr>
      <vt:lpstr>1. Title Slide</vt:lpstr>
      <vt:lpstr>2. Divider Slide</vt:lpstr>
      <vt:lpstr>3. Content Slide - no icon</vt:lpstr>
      <vt:lpstr>4. Content Slide - with icon</vt:lpstr>
      <vt:lpstr>1_4. Content Slide - with icon</vt:lpstr>
      <vt:lpstr>2_4. Content Slide - with icon</vt:lpstr>
      <vt:lpstr>3_4. Content Slide - with icon</vt:lpstr>
      <vt:lpstr>PowerPoint Presentation</vt:lpstr>
      <vt:lpstr>Unified Forecast System</vt:lpstr>
      <vt:lpstr>UFS Rainbow Diagram</vt:lpstr>
      <vt:lpstr>Capture future model observational requirements</vt:lpstr>
      <vt:lpstr>Linking UFS Capabilities to Observations</vt:lpstr>
      <vt:lpstr>Observation attribute requirements</vt:lpstr>
      <vt:lpstr>Summary of all models providing input</vt:lpstr>
      <vt:lpstr>Continued Summary</vt:lpstr>
      <vt:lpstr>Mapping needs to requirements</vt:lpstr>
      <vt:lpstr>Which models drive future constellations?</vt:lpstr>
      <vt:lpstr>Next steps</vt:lpstr>
    </vt:vector>
  </TitlesOfParts>
  <Company>NMFS NOAA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Jacqui.Fenner</dc:creator>
  <cp:lastModifiedBy>Kevin Garrett</cp:lastModifiedBy>
  <cp:revision>1315</cp:revision>
  <cp:lastPrinted>2018-04-25T16:22:51Z</cp:lastPrinted>
  <dcterms:created xsi:type="dcterms:W3CDTF">2016-09-21T16:38:36Z</dcterms:created>
  <dcterms:modified xsi:type="dcterms:W3CDTF">2021-10-04T14:53:03Z</dcterms:modified>
</cp:coreProperties>
</file>