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1059E8A-3D61-491B-B278-1C013B249975}">
  <a:tblStyle styleId="{91059E8A-3D61-491B-B278-1C013B24997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afd3aa6729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afd3aa6729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afd3aa672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afd3aa672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afd3aa6729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afd3aa672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afd3aa6729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afd3aa6729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b927d12a8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b927d12a8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b98c3469f1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b98c3469f1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afd3aa6729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afd3aa672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382050"/>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b="1" lang="en" sz="4080"/>
              <a:t>SAT Discussion on Smallsats: </a:t>
            </a:r>
            <a:endParaRPr b="1" sz="4080"/>
          </a:p>
          <a:p>
            <a:pPr indent="0" lvl="0" marL="0" rtl="0" algn="ctr">
              <a:spcBef>
                <a:spcPts val="0"/>
              </a:spcBef>
              <a:spcAft>
                <a:spcPts val="0"/>
              </a:spcAft>
              <a:buSzPts val="990"/>
              <a:buNone/>
            </a:pPr>
            <a:r>
              <a:rPr b="1" lang="en" sz="4080"/>
              <a:t>Quality vs Quantity</a:t>
            </a:r>
            <a:endParaRPr b="1" sz="4080"/>
          </a:p>
          <a:p>
            <a:pPr indent="0" lvl="0" marL="0" rtl="0" algn="ctr">
              <a:spcBef>
                <a:spcPts val="0"/>
              </a:spcBef>
              <a:spcAft>
                <a:spcPts val="0"/>
              </a:spcAft>
              <a:buSzPts val="990"/>
              <a:buNone/>
            </a:pPr>
            <a:r>
              <a:t/>
            </a:r>
            <a:endParaRPr b="1" sz="4080"/>
          </a:p>
          <a:p>
            <a:pPr indent="0" lvl="0" marL="457200" rtl="0" algn="l">
              <a:spcBef>
                <a:spcPts val="0"/>
              </a:spcBef>
              <a:spcAft>
                <a:spcPts val="0"/>
              </a:spcAft>
              <a:buNone/>
            </a:pPr>
            <a:r>
              <a:t/>
            </a:r>
            <a:endParaRPr i="1" sz="2380"/>
          </a:p>
        </p:txBody>
      </p:sp>
      <p:sp>
        <p:nvSpPr>
          <p:cNvPr id="55" name="Google Shape;55;p13"/>
          <p:cNvSpPr txBox="1"/>
          <p:nvPr>
            <p:ph idx="1" type="subTitle"/>
          </p:nvPr>
        </p:nvSpPr>
        <p:spPr>
          <a:xfrm>
            <a:off x="311700" y="376467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S.-A. Boukabara, E. Maddy, S. Bunin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89725"/>
            <a:ext cx="8757000" cy="6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What are Our Sounding Commitments?   (to WMO)</a:t>
            </a:r>
            <a:endParaRPr b="1"/>
          </a:p>
        </p:txBody>
      </p:sp>
      <p:sp>
        <p:nvSpPr>
          <p:cNvPr id="61" name="Google Shape;61;p14"/>
          <p:cNvSpPr txBox="1"/>
          <p:nvPr>
            <p:ph idx="1" type="body"/>
          </p:nvPr>
        </p:nvSpPr>
        <p:spPr>
          <a:xfrm>
            <a:off x="311700" y="744325"/>
            <a:ext cx="8520600" cy="4297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WMO WIGOS 2040 vision</a:t>
            </a:r>
            <a:endParaRPr/>
          </a:p>
          <a:p>
            <a:pPr indent="-317500" lvl="1" marL="914400" rtl="0" algn="l">
              <a:spcBef>
                <a:spcPts val="0"/>
              </a:spcBef>
              <a:spcAft>
                <a:spcPts val="0"/>
              </a:spcAft>
              <a:buClr>
                <a:srgbClr val="FF0000"/>
              </a:buClr>
              <a:buSzPts val="1400"/>
              <a:buChar char="-"/>
            </a:pPr>
            <a:r>
              <a:rPr b="1" lang="en" sz="1100">
                <a:solidFill>
                  <a:srgbClr val="FF0000"/>
                </a:solidFill>
                <a:highlight>
                  <a:srgbClr val="FFFFFF"/>
                </a:highlight>
              </a:rPr>
              <a:t>Subcomponent 1: </a:t>
            </a:r>
            <a:r>
              <a:rPr lang="en" sz="1100">
                <a:solidFill>
                  <a:srgbClr val="FF0000"/>
                </a:solidFill>
                <a:highlight>
                  <a:srgbClr val="FFFFFF"/>
                </a:highlight>
              </a:rPr>
              <a:t>Backbone system with specified orbital configuration and measurement approaches - This subcomponent shall provide the basis for Members’ commitments and should respond to their vital data needs;  These are documented in the CGMS baseline (see next slide)</a:t>
            </a:r>
            <a:endParaRPr sz="1100">
              <a:solidFill>
                <a:srgbClr val="FF0000"/>
              </a:solidFill>
              <a:highlight>
                <a:srgbClr val="FFFFFF"/>
              </a:highlight>
            </a:endParaRPr>
          </a:p>
          <a:p>
            <a:pPr indent="-317500" lvl="1" marL="914400" rtl="0" algn="l">
              <a:spcBef>
                <a:spcPts val="0"/>
              </a:spcBef>
              <a:spcAft>
                <a:spcPts val="0"/>
              </a:spcAft>
              <a:buSzPts val="1400"/>
              <a:buChar char="-"/>
            </a:pPr>
            <a:r>
              <a:rPr b="1" lang="en" sz="1100">
                <a:solidFill>
                  <a:srgbClr val="222222"/>
                </a:solidFill>
                <a:highlight>
                  <a:srgbClr val="FFFFFF"/>
                </a:highlight>
              </a:rPr>
              <a:t>Subcomponent 2:</a:t>
            </a:r>
            <a:r>
              <a:rPr lang="en" sz="1100">
                <a:solidFill>
                  <a:srgbClr val="222222"/>
                </a:solidFill>
                <a:highlight>
                  <a:srgbClr val="FFFFFF"/>
                </a:highlight>
              </a:rPr>
              <a:t> Backbone system with open orbit configuration and flexibility to optimize implementation - This subcomponent shall be the basis for the open contributions of WMO Members and shall respond to target data goals. </a:t>
            </a:r>
            <a:endParaRPr sz="1100">
              <a:solidFill>
                <a:srgbClr val="222222"/>
              </a:solidFill>
              <a:highlight>
                <a:srgbClr val="FFFFFF"/>
              </a:highlight>
            </a:endParaRPr>
          </a:p>
          <a:p>
            <a:pPr indent="-317500" lvl="1" marL="914400" rtl="0" algn="l">
              <a:spcBef>
                <a:spcPts val="0"/>
              </a:spcBef>
              <a:spcAft>
                <a:spcPts val="0"/>
              </a:spcAft>
              <a:buClr>
                <a:srgbClr val="0000FF"/>
              </a:buClr>
              <a:buSzPts val="1400"/>
              <a:buChar char="-"/>
            </a:pPr>
            <a:r>
              <a:rPr b="1" lang="en" sz="1100">
                <a:solidFill>
                  <a:srgbClr val="0000FF"/>
                </a:solidFill>
                <a:highlight>
                  <a:srgbClr val="FFFFFF"/>
                </a:highlight>
              </a:rPr>
              <a:t>Subcomponent 3: </a:t>
            </a:r>
            <a:r>
              <a:rPr lang="en" sz="1100">
                <a:solidFill>
                  <a:srgbClr val="0000FF"/>
                </a:solidFill>
                <a:highlight>
                  <a:srgbClr val="FFFFFF"/>
                </a:highlight>
              </a:rPr>
              <a:t>Operational pathfinders and technology and science demonstrators - This subcomponent shall respond to research and development needs. </a:t>
            </a:r>
            <a:endParaRPr sz="1100">
              <a:solidFill>
                <a:srgbClr val="0000FF"/>
              </a:solidFill>
              <a:highlight>
                <a:srgbClr val="FFFFFF"/>
              </a:highlight>
            </a:endParaRPr>
          </a:p>
          <a:p>
            <a:pPr indent="-317500" lvl="1" marL="914400" rtl="0" algn="l">
              <a:spcBef>
                <a:spcPts val="0"/>
              </a:spcBef>
              <a:spcAft>
                <a:spcPts val="0"/>
              </a:spcAft>
              <a:buClr>
                <a:srgbClr val="FF00FF"/>
              </a:buClr>
              <a:buSzPts val="1400"/>
              <a:buChar char="-"/>
            </a:pPr>
            <a:r>
              <a:rPr b="1" lang="en" sz="1100">
                <a:solidFill>
                  <a:srgbClr val="FF00FF"/>
                </a:solidFill>
                <a:highlight>
                  <a:srgbClr val="FFFFFF"/>
                </a:highlight>
              </a:rPr>
              <a:t>Subcomponent 4: </a:t>
            </a:r>
            <a:r>
              <a:rPr lang="en" sz="1100">
                <a:solidFill>
                  <a:srgbClr val="FF00FF"/>
                </a:solidFill>
                <a:highlight>
                  <a:srgbClr val="FFFFFF"/>
                </a:highlight>
              </a:rPr>
              <a:t>Additional capabilities - This subcomponent shall include additional contributions by WMO Members, as well as from the academic and private sectors. </a:t>
            </a:r>
            <a:endParaRPr sz="1100">
              <a:solidFill>
                <a:srgbClr val="FF00FF"/>
              </a:solidFill>
              <a:highlight>
                <a:srgbClr val="FFFFFF"/>
              </a:highlight>
            </a:endParaRPr>
          </a:p>
          <a:p>
            <a:pPr indent="0" lvl="0" marL="914400" rtl="0" algn="l">
              <a:spcBef>
                <a:spcPts val="1200"/>
              </a:spcBef>
              <a:spcAft>
                <a:spcPts val="0"/>
              </a:spcAft>
              <a:buNone/>
            </a:pPr>
            <a:r>
              <a:t/>
            </a:r>
            <a:endParaRPr sz="1100">
              <a:solidFill>
                <a:srgbClr val="222222"/>
              </a:solidFill>
              <a:highlight>
                <a:srgbClr val="FFFFFF"/>
              </a:highlight>
            </a:endParaRPr>
          </a:p>
          <a:p>
            <a:pPr indent="-298450" lvl="0" marL="457200" rtl="0" algn="l">
              <a:spcBef>
                <a:spcPts val="1200"/>
              </a:spcBef>
              <a:spcAft>
                <a:spcPts val="0"/>
              </a:spcAft>
              <a:buClr>
                <a:srgbClr val="222222"/>
              </a:buClr>
              <a:buSzPts val="1100"/>
              <a:buChar char="-"/>
            </a:pPr>
            <a:r>
              <a:rPr lang="en" sz="1100">
                <a:solidFill>
                  <a:srgbClr val="222222"/>
                </a:solidFill>
                <a:highlight>
                  <a:srgbClr val="FFFFFF"/>
                </a:highlight>
              </a:rPr>
              <a:t>The division of the observing capabilities into four subcomponents does not imply sequential priorities, that is, it is not expected that all Subcomponent 1 systems will necessarily be realized before elements of other subcomponents are addressed. The main distinction between the various subcomponents is the current level of consensus about the optimal measurement approach, especially the demonstrated maturity of that approach: there is stronger consensus for the capabilities included in Subcomponent 1 compared to those in Subcomponent 2, and so forth. It is likely that the boundaries between the groups will shift over time, </a:t>
            </a:r>
            <a:r>
              <a:rPr b="1" lang="en" sz="1100" u="sng">
                <a:solidFill>
                  <a:srgbClr val="222222"/>
                </a:solidFill>
                <a:highlight>
                  <a:srgbClr val="FFFFFF"/>
                </a:highlight>
              </a:rPr>
              <a:t>for instance, </a:t>
            </a:r>
            <a:r>
              <a:rPr b="1" lang="en" sz="1100" u="sng">
                <a:solidFill>
                  <a:srgbClr val="FF0000"/>
                </a:solidFill>
                <a:highlight>
                  <a:srgbClr val="FFFFFF"/>
                </a:highlight>
              </a:rPr>
              <a:t>some capabilities currently listed in Subcomponent 2 could transfer to Subcomponent 1.</a:t>
            </a:r>
            <a:endParaRPr b="1" sz="1100">
              <a:solidFill>
                <a:srgbClr val="FF0000"/>
              </a:solidFill>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89725"/>
            <a:ext cx="8757000" cy="6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are Our Sounding Commitments?   CGMS (LEO)</a:t>
            </a:r>
            <a:endParaRPr b="1"/>
          </a:p>
        </p:txBody>
      </p:sp>
      <p:sp>
        <p:nvSpPr>
          <p:cNvPr id="67" name="Google Shape;67;p15"/>
          <p:cNvSpPr txBox="1"/>
          <p:nvPr>
            <p:ph idx="1" type="body"/>
          </p:nvPr>
        </p:nvSpPr>
        <p:spPr>
          <a:xfrm>
            <a:off x="75300" y="744325"/>
            <a:ext cx="8993400" cy="1472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Clr>
                <a:srgbClr val="222222"/>
              </a:buClr>
              <a:buSzPts val="1300"/>
              <a:buChar char="-"/>
            </a:pPr>
            <a:r>
              <a:rPr lang="en" sz="1300">
                <a:solidFill>
                  <a:srgbClr val="222222"/>
                </a:solidFill>
                <a:highlight>
                  <a:srgbClr val="FFFFFF"/>
                </a:highlight>
              </a:rPr>
              <a:t>"....LEO may be sun-synchronous or drifting. Sun-synchronous orbits may have Equatorial Crossing Time (ECT) in the “early morning” (typically, 5:30 and 17:30), the “mid-morning” (typically, 9:30 and 21:30) or the “afternoon” (typically, 13:30 and 1:30). They overfly approximatively the same location of the Earth, including high latitudes, at approximatively the same time twice/day. </a:t>
            </a:r>
            <a:r>
              <a:rPr lang="en" sz="1300" u="sng">
                <a:solidFill>
                  <a:srgbClr val="FF0000"/>
                </a:solidFill>
                <a:highlight>
                  <a:srgbClr val="FFFFFF"/>
                </a:highlight>
              </a:rPr>
              <a:t>For large-swath instruments, coverage at 4-hour intervals require three satellite at fairly-spaced ECT’s. </a:t>
            </a:r>
            <a:r>
              <a:rPr lang="en" sz="1300">
                <a:solidFill>
                  <a:srgbClr val="222222"/>
                </a:solidFill>
                <a:highlight>
                  <a:srgbClr val="FFFFFF"/>
                </a:highlight>
              </a:rPr>
              <a:t>Drifting orbit provide more frequent coverage with decreasing latitude (missing high latitudes) and ensure the viewing of the Earth at changing times of the diurnal cycle. "</a:t>
            </a:r>
            <a:endParaRPr sz="1300">
              <a:solidFill>
                <a:srgbClr val="222222"/>
              </a:solidFill>
              <a:highlight>
                <a:srgbClr val="FFFFFF"/>
              </a:highlight>
            </a:endParaRPr>
          </a:p>
        </p:txBody>
      </p:sp>
      <p:graphicFrame>
        <p:nvGraphicFramePr>
          <p:cNvPr id="68" name="Google Shape;68;p15"/>
          <p:cNvGraphicFramePr/>
          <p:nvPr/>
        </p:nvGraphicFramePr>
        <p:xfrm>
          <a:off x="0" y="2571760"/>
          <a:ext cx="3000000" cy="3000000"/>
        </p:xfrm>
        <a:graphic>
          <a:graphicData uri="http://schemas.openxmlformats.org/drawingml/2006/table">
            <a:tbl>
              <a:tblPr>
                <a:noFill/>
                <a:tableStyleId>{91059E8A-3D61-491B-B278-1C013B249975}</a:tableStyleId>
              </a:tblPr>
              <a:tblGrid>
                <a:gridCol w="2064900"/>
                <a:gridCol w="2983875"/>
                <a:gridCol w="4095225"/>
              </a:tblGrid>
              <a:tr h="557775">
                <a:tc>
                  <a:txBody>
                    <a:bodyPr/>
                    <a:lstStyle/>
                    <a:p>
                      <a:pPr indent="0" lvl="0" marL="0" rtl="0" algn="l">
                        <a:spcBef>
                          <a:spcPts val="0"/>
                        </a:spcBef>
                        <a:spcAft>
                          <a:spcPts val="0"/>
                        </a:spcAft>
                        <a:buNone/>
                      </a:pPr>
                      <a:r>
                        <a:rPr b="1" lang="en" sz="1500"/>
                        <a:t>Sensor</a:t>
                      </a:r>
                      <a:endParaRPr b="1" sz="1500"/>
                    </a:p>
                  </a:txBody>
                  <a:tcPr marT="91425" marB="91425" marR="91425" marL="91425"/>
                </a:tc>
                <a:tc>
                  <a:txBody>
                    <a:bodyPr/>
                    <a:lstStyle/>
                    <a:p>
                      <a:pPr indent="0" lvl="0" marL="0" rtl="0" algn="l">
                        <a:lnSpc>
                          <a:spcPct val="115000"/>
                        </a:lnSpc>
                        <a:spcBef>
                          <a:spcPts val="0"/>
                        </a:spcBef>
                        <a:spcAft>
                          <a:spcPts val="0"/>
                        </a:spcAft>
                        <a:buClr>
                          <a:schemeClr val="dk1"/>
                        </a:buClr>
                        <a:buSzPts val="1100"/>
                        <a:buFont typeface="Arial"/>
                        <a:buNone/>
                      </a:pPr>
                      <a:r>
                        <a:rPr b="1" lang="en" sz="1500">
                          <a:solidFill>
                            <a:srgbClr val="222222"/>
                          </a:solidFill>
                          <a:highlight>
                            <a:srgbClr val="FFFFFF"/>
                          </a:highlight>
                        </a:rPr>
                        <a:t>Observation/Measurement </a:t>
                      </a:r>
                      <a:endParaRPr b="1" sz="1500"/>
                    </a:p>
                  </a:txBody>
                  <a:tcPr marT="91425" marB="91425" marR="91425" marL="91425"/>
                </a:tc>
                <a:tc>
                  <a:txBody>
                    <a:bodyPr/>
                    <a:lstStyle/>
                    <a:p>
                      <a:pPr indent="0" lvl="0" marL="0" rtl="0" algn="l">
                        <a:lnSpc>
                          <a:spcPct val="115000"/>
                        </a:lnSpc>
                        <a:spcBef>
                          <a:spcPts val="0"/>
                        </a:spcBef>
                        <a:spcAft>
                          <a:spcPts val="0"/>
                        </a:spcAft>
                        <a:buClr>
                          <a:schemeClr val="dk1"/>
                        </a:buClr>
                        <a:buSzPts val="1100"/>
                        <a:buFont typeface="Arial"/>
                        <a:buNone/>
                      </a:pPr>
                      <a:r>
                        <a:rPr b="1" lang="en" sz="1500">
                          <a:solidFill>
                            <a:srgbClr val="222222"/>
                          </a:solidFill>
                          <a:highlight>
                            <a:srgbClr val="FFFFFF"/>
                          </a:highlight>
                        </a:rPr>
                        <a:t>Attributes</a:t>
                      </a:r>
                      <a:endParaRPr b="1" sz="1500"/>
                    </a:p>
                  </a:txBody>
                  <a:tcPr marT="91425" marB="91425" marR="91425" marL="91425"/>
                </a:tc>
              </a:tr>
              <a:tr h="991025">
                <a:tc>
                  <a:txBody>
                    <a:bodyPr/>
                    <a:lstStyle/>
                    <a:p>
                      <a:pPr indent="0" lvl="0" marL="0" rtl="0" algn="l">
                        <a:lnSpc>
                          <a:spcPct val="115000"/>
                        </a:lnSpc>
                        <a:spcBef>
                          <a:spcPts val="0"/>
                        </a:spcBef>
                        <a:spcAft>
                          <a:spcPts val="0"/>
                        </a:spcAft>
                        <a:buNone/>
                      </a:pPr>
                      <a:r>
                        <a:rPr lang="en" sz="1500">
                          <a:solidFill>
                            <a:srgbClr val="222222"/>
                          </a:solidFill>
                          <a:highlight>
                            <a:srgbClr val="FFFFFF"/>
                          </a:highlight>
                        </a:rPr>
                        <a:t>Microwave Sounder</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Atmospheric temperature, humidity, and precipitation</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3 sun-synchronous orbits, nominally early morning, mid-morning and afternoon</a:t>
                      </a:r>
                      <a:endParaRPr sz="1800"/>
                    </a:p>
                  </a:txBody>
                  <a:tcPr marT="91425" marB="91425" marR="91425" marL="91425"/>
                </a:tc>
              </a:tr>
              <a:tr h="991000">
                <a:tc>
                  <a:txBody>
                    <a:bodyPr/>
                    <a:lstStyle/>
                    <a:p>
                      <a:pPr indent="0" lvl="0" marL="0" rtl="0" algn="l">
                        <a:lnSpc>
                          <a:spcPct val="115000"/>
                        </a:lnSpc>
                        <a:spcBef>
                          <a:spcPts val="0"/>
                        </a:spcBef>
                        <a:spcAft>
                          <a:spcPts val="0"/>
                        </a:spcAft>
                        <a:buNone/>
                      </a:pPr>
                      <a:r>
                        <a:rPr lang="en" sz="1500">
                          <a:solidFill>
                            <a:srgbClr val="222222"/>
                          </a:solidFill>
                          <a:highlight>
                            <a:srgbClr val="FFFFFF"/>
                          </a:highlight>
                        </a:rPr>
                        <a:t>Infrared Sounder</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Atmospheric temperature, and humidity</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Hyperspectral on 3 sun-synchronous orbits, nominally early AM, mid-AM and PM</a:t>
                      </a:r>
                      <a:endParaRPr sz="1800"/>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420"/>
              <a:t>What is an Observing System Performance?</a:t>
            </a:r>
            <a:endParaRPr b="1" sz="2420"/>
          </a:p>
          <a:p>
            <a:pPr indent="0" lvl="0" marL="0" rtl="0" algn="l">
              <a:spcBef>
                <a:spcPts val="0"/>
              </a:spcBef>
              <a:spcAft>
                <a:spcPts val="0"/>
              </a:spcAft>
              <a:buSzPts val="990"/>
              <a:buNone/>
            </a:pPr>
            <a:r>
              <a:rPr b="1" i="1" lang="en" sz="1720"/>
              <a:t>(Main Point: a Sensor accuracy is a subset of the Obs. System Performance)</a:t>
            </a:r>
            <a:endParaRPr b="1" i="1" sz="1720"/>
          </a:p>
        </p:txBody>
      </p:sp>
      <p:sp>
        <p:nvSpPr>
          <p:cNvPr id="74" name="Google Shape;74;p16"/>
          <p:cNvSpPr txBox="1"/>
          <p:nvPr/>
        </p:nvSpPr>
        <p:spPr>
          <a:xfrm>
            <a:off x="0" y="911075"/>
            <a:ext cx="9144000" cy="4279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Performance is NOT just Accuracy of sensor measurement </a:t>
            </a:r>
            <a:endParaRPr/>
          </a:p>
          <a:p>
            <a:pPr indent="-317500" lvl="0" marL="457200" rtl="0" algn="l">
              <a:spcBef>
                <a:spcPts val="0"/>
              </a:spcBef>
              <a:spcAft>
                <a:spcPts val="0"/>
              </a:spcAft>
              <a:buSzPts val="1400"/>
              <a:buChar char="-"/>
            </a:pPr>
            <a:r>
              <a:rPr lang="en"/>
              <a:t>Performance Attributes:</a:t>
            </a:r>
            <a:endParaRPr/>
          </a:p>
          <a:p>
            <a:pPr indent="-317500" lvl="1" marL="914400" rtl="0" algn="l">
              <a:spcBef>
                <a:spcPts val="0"/>
              </a:spcBef>
              <a:spcAft>
                <a:spcPts val="0"/>
              </a:spcAft>
              <a:buSzPts val="1400"/>
              <a:buChar char="-"/>
            </a:pPr>
            <a:r>
              <a:rPr lang="en"/>
              <a:t>Information Capability	: Depends on sensors characteristics</a:t>
            </a:r>
            <a:endParaRPr/>
          </a:p>
          <a:p>
            <a:pPr indent="-317500" lvl="1" marL="914400" rtl="0" algn="l">
              <a:spcBef>
                <a:spcPts val="0"/>
              </a:spcBef>
              <a:spcAft>
                <a:spcPts val="0"/>
              </a:spcAft>
              <a:buSzPts val="1400"/>
              <a:buChar char="-"/>
            </a:pPr>
            <a:r>
              <a:rPr b="1" lang="en"/>
              <a:t>Spatial coverage	</a:t>
            </a:r>
            <a:r>
              <a:rPr lang="en"/>
              <a:t>: Depend on sensor and constellation characteristics</a:t>
            </a:r>
            <a:endParaRPr/>
          </a:p>
          <a:p>
            <a:pPr indent="-317500" lvl="1" marL="914400" rtl="0" algn="l">
              <a:spcBef>
                <a:spcPts val="0"/>
              </a:spcBef>
              <a:spcAft>
                <a:spcPts val="0"/>
              </a:spcAft>
              <a:buSzPts val="1400"/>
              <a:buChar char="-"/>
            </a:pPr>
            <a:r>
              <a:rPr b="1" lang="en"/>
              <a:t>Temporal coverage</a:t>
            </a:r>
            <a:r>
              <a:rPr lang="en"/>
              <a:t>	: Depends on constellation characteristics</a:t>
            </a:r>
            <a:endParaRPr/>
          </a:p>
          <a:p>
            <a:pPr indent="-317500" lvl="1" marL="914400" rtl="0" algn="l">
              <a:spcBef>
                <a:spcPts val="0"/>
              </a:spcBef>
              <a:spcAft>
                <a:spcPts val="0"/>
              </a:spcAft>
              <a:buSzPts val="1400"/>
              <a:buChar char="-"/>
            </a:pPr>
            <a:r>
              <a:rPr lang="en">
                <a:solidFill>
                  <a:schemeClr val="dk1"/>
                </a:solidFill>
              </a:rPr>
              <a:t>Accuracy			: Dependent on Sensor characteristics</a:t>
            </a:r>
            <a:endParaRPr/>
          </a:p>
          <a:p>
            <a:pPr indent="-317500" lvl="1" marL="914400" rtl="0" algn="l">
              <a:spcBef>
                <a:spcPts val="0"/>
              </a:spcBef>
              <a:spcAft>
                <a:spcPts val="0"/>
              </a:spcAft>
              <a:buSzPts val="1400"/>
              <a:buChar char="-"/>
            </a:pPr>
            <a:r>
              <a:rPr lang="en"/>
              <a:t>Vertical Resolution	: Depends on sensors characteristics</a:t>
            </a:r>
            <a:endParaRPr/>
          </a:p>
          <a:p>
            <a:pPr indent="-317500" lvl="1" marL="914400" rtl="0" algn="l">
              <a:spcBef>
                <a:spcPts val="0"/>
              </a:spcBef>
              <a:spcAft>
                <a:spcPts val="0"/>
              </a:spcAft>
              <a:buSzPts val="1400"/>
              <a:buChar char="-"/>
            </a:pPr>
            <a:r>
              <a:rPr lang="en"/>
              <a:t>Spatial resolution		: Depends on both sensors and constellation characteristics</a:t>
            </a:r>
            <a:endParaRPr/>
          </a:p>
          <a:p>
            <a:pPr indent="-317500" lvl="1" marL="914400" rtl="0" algn="l">
              <a:spcBef>
                <a:spcPts val="0"/>
              </a:spcBef>
              <a:spcAft>
                <a:spcPts val="0"/>
              </a:spcAft>
              <a:buSzPts val="1400"/>
              <a:buChar char="-"/>
            </a:pPr>
            <a:r>
              <a:rPr lang="en"/>
              <a:t>Measurement Density	: Depends on sensor and constellation characteristics</a:t>
            </a:r>
            <a:endParaRPr/>
          </a:p>
          <a:p>
            <a:pPr indent="-317500" lvl="1" marL="914400" rtl="0" algn="l">
              <a:spcBef>
                <a:spcPts val="0"/>
              </a:spcBef>
              <a:spcAft>
                <a:spcPts val="0"/>
              </a:spcAft>
              <a:buSzPts val="1400"/>
              <a:buChar char="-"/>
            </a:pPr>
            <a:r>
              <a:rPr lang="en"/>
              <a:t>Vertical validity range	: Depends on sensors characteristics</a:t>
            </a:r>
            <a:endParaRPr/>
          </a:p>
          <a:p>
            <a:pPr indent="-317500" lvl="1" marL="914400" rtl="0" algn="l">
              <a:spcBef>
                <a:spcPts val="0"/>
              </a:spcBef>
              <a:spcAft>
                <a:spcPts val="0"/>
              </a:spcAft>
              <a:buSzPts val="1400"/>
              <a:buChar char="-"/>
            </a:pPr>
            <a:r>
              <a:rPr lang="en"/>
              <a:t>Etc.</a:t>
            </a:r>
            <a:endParaRPr/>
          </a:p>
          <a:p>
            <a:pPr indent="-317500" lvl="0" marL="457200" rtl="0" algn="l">
              <a:spcBef>
                <a:spcPts val="0"/>
              </a:spcBef>
              <a:spcAft>
                <a:spcPts val="0"/>
              </a:spcAft>
              <a:buSzPts val="1400"/>
              <a:buChar char="-"/>
            </a:pPr>
            <a:r>
              <a:rPr lang="en"/>
              <a:t>Applications put different priorities (and requirements) on the performance attributes</a:t>
            </a:r>
            <a:endParaRPr/>
          </a:p>
          <a:p>
            <a:pPr indent="-317500" lvl="0" marL="457200" rtl="0" algn="l">
              <a:spcBef>
                <a:spcPts val="0"/>
              </a:spcBef>
              <a:spcAft>
                <a:spcPts val="0"/>
              </a:spcAft>
              <a:buSzPts val="1400"/>
              <a:buChar char="-"/>
            </a:pPr>
            <a:r>
              <a:rPr lang="en"/>
              <a:t>For example: Global NWP values a lot the </a:t>
            </a:r>
            <a:r>
              <a:rPr b="1" lang="en"/>
              <a:t>capability, accuracy (noise level of radiance), the spatial coverage, temporal coverage</a:t>
            </a:r>
            <a:r>
              <a:rPr lang="en"/>
              <a:t>, etc</a:t>
            </a:r>
            <a:endParaRPr/>
          </a:p>
          <a:p>
            <a:pPr indent="-317500" lvl="0" marL="457200" rtl="0" algn="l">
              <a:spcBef>
                <a:spcPts val="0"/>
              </a:spcBef>
              <a:spcAft>
                <a:spcPts val="0"/>
              </a:spcAft>
              <a:buSzPts val="1400"/>
              <a:buChar char="-"/>
            </a:pPr>
            <a:r>
              <a:rPr lang="en"/>
              <a:t>Precipitation monitoring, because of strong signal in MW, values spatial and temporal coverage above all (given the POD and FAR metrics used in this application skill assessment)</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b="1" lang="en"/>
              <a:t>F</a:t>
            </a:r>
            <a:r>
              <a:rPr b="1" lang="en"/>
              <a:t>or the design &amp; evolution of the space architecture, it is preferable to think about the ‘Observing Systems (sensors in constellation configuration)’ performance, rather than single sensor </a:t>
            </a:r>
            <a:r>
              <a:rPr b="1" i="1" lang="en"/>
              <a:t>accuracy</a:t>
            </a:r>
            <a:r>
              <a:rPr b="1" lang="en"/>
              <a:t>.</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0" y="-2950"/>
            <a:ext cx="91440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sz="2688">
                <a:solidFill>
                  <a:srgbClr val="FF0000"/>
                </a:solidFill>
              </a:rPr>
              <a:t>Suggested Approach for Performance &amp; Value Assessment</a:t>
            </a:r>
            <a:endParaRPr b="1" sz="2688">
              <a:solidFill>
                <a:srgbClr val="FF0000"/>
              </a:solidFill>
            </a:endParaRPr>
          </a:p>
          <a:p>
            <a:pPr indent="0" lvl="0" marL="0" rtl="0" algn="l">
              <a:spcBef>
                <a:spcPts val="0"/>
              </a:spcBef>
              <a:spcAft>
                <a:spcPts val="0"/>
              </a:spcAft>
              <a:buNone/>
            </a:pPr>
            <a:r>
              <a:rPr i="1" lang="en" sz="1244"/>
              <a:t>(How to Account for Accuracy, Refresh and Costs at the same time in assessing the Observing Systems ability to meet NOAA Requirements)</a:t>
            </a:r>
            <a:endParaRPr i="1" sz="1244"/>
          </a:p>
        </p:txBody>
      </p:sp>
      <p:sp>
        <p:nvSpPr>
          <p:cNvPr id="80" name="Google Shape;80;p17"/>
          <p:cNvSpPr txBox="1"/>
          <p:nvPr>
            <p:ph idx="1" type="body"/>
          </p:nvPr>
        </p:nvSpPr>
        <p:spPr>
          <a:xfrm>
            <a:off x="0" y="643575"/>
            <a:ext cx="9144000" cy="4414500"/>
          </a:xfrm>
          <a:prstGeom prst="rect">
            <a:avLst/>
          </a:prstGeom>
        </p:spPr>
        <p:txBody>
          <a:bodyPr anchorCtr="0" anchor="t" bIns="91425" lIns="91425" spcFirstLastPara="1" rIns="91425" wrap="square" tIns="91425">
            <a:normAutofit fontScale="40000" lnSpcReduction="20000"/>
          </a:bodyPr>
          <a:lstStyle/>
          <a:p>
            <a:pPr indent="-325120" lvl="0" marL="457200" rtl="0" algn="l">
              <a:spcBef>
                <a:spcPts val="0"/>
              </a:spcBef>
              <a:spcAft>
                <a:spcPts val="0"/>
              </a:spcAft>
              <a:buSzPct val="100000"/>
              <a:buChar char="-"/>
            </a:pPr>
            <a:r>
              <a:rPr b="1" lang="en" sz="3800"/>
              <a:t>Step 1:</a:t>
            </a:r>
            <a:r>
              <a:rPr lang="en" sz="3800"/>
              <a:t> </a:t>
            </a:r>
            <a:r>
              <a:rPr lang="en" sz="3800"/>
              <a:t>Define performance (SCP) in terms of accuracy, refresh, other attributes (resolution, etc) using </a:t>
            </a:r>
            <a:r>
              <a:rPr lang="en" sz="3800" u="sng"/>
              <a:t>Remote sensing Science</a:t>
            </a:r>
            <a:r>
              <a:rPr lang="en" sz="3800"/>
              <a:t> (information content extraction) and SMEs</a:t>
            </a:r>
            <a:endParaRPr sz="3800"/>
          </a:p>
          <a:p>
            <a:pPr indent="457200" lvl="0" marL="457200" rtl="0" algn="l">
              <a:lnSpc>
                <a:spcPct val="100000"/>
              </a:lnSpc>
              <a:spcBef>
                <a:spcPts val="1200"/>
              </a:spcBef>
              <a:spcAft>
                <a:spcPts val="0"/>
              </a:spcAft>
              <a:buNone/>
            </a:pPr>
            <a:r>
              <a:rPr lang="en" sz="3184"/>
              <a:t>For </a:t>
            </a:r>
            <a:r>
              <a:rPr lang="en" sz="3184"/>
              <a:t>Observing System 1: Accuracy Option A,  Refresh Rate Option </a:t>
            </a:r>
            <a:r>
              <a:rPr lang="en" sz="3184"/>
              <a:t>DA</a:t>
            </a:r>
            <a:r>
              <a:rPr lang="en" sz="3184"/>
              <a:t> , (and options of Spatial resolution)</a:t>
            </a:r>
            <a:endParaRPr sz="3184"/>
          </a:p>
          <a:p>
            <a:pPr indent="457200" lvl="0" marL="457200" rtl="0" algn="l">
              <a:lnSpc>
                <a:spcPct val="100000"/>
              </a:lnSpc>
              <a:spcBef>
                <a:spcPts val="1200"/>
              </a:spcBef>
              <a:spcAft>
                <a:spcPts val="0"/>
              </a:spcAft>
              <a:buNone/>
            </a:pPr>
            <a:r>
              <a:rPr lang="en" sz="3184"/>
              <a:t>For </a:t>
            </a:r>
            <a:r>
              <a:rPr lang="en" sz="3184"/>
              <a:t>Observing System 2: ….</a:t>
            </a:r>
            <a:endParaRPr sz="3184"/>
          </a:p>
          <a:p>
            <a:pPr indent="457200" lvl="0" marL="457200" rtl="0" algn="l">
              <a:lnSpc>
                <a:spcPct val="100000"/>
              </a:lnSpc>
              <a:spcBef>
                <a:spcPts val="1200"/>
              </a:spcBef>
              <a:spcAft>
                <a:spcPts val="0"/>
              </a:spcAft>
              <a:buNone/>
            </a:pPr>
            <a:r>
              <a:rPr lang="en" sz="3184"/>
              <a:t>Etc</a:t>
            </a:r>
            <a:endParaRPr sz="3184"/>
          </a:p>
          <a:p>
            <a:pPr indent="-325120" lvl="0" marL="457200" rtl="0" algn="l">
              <a:spcBef>
                <a:spcPts val="1200"/>
              </a:spcBef>
              <a:spcAft>
                <a:spcPts val="0"/>
              </a:spcAft>
              <a:buSzPct val="100000"/>
              <a:buChar char="-"/>
            </a:pPr>
            <a:r>
              <a:rPr b="1" lang="en" sz="3800"/>
              <a:t>Step 2: </a:t>
            </a:r>
            <a:r>
              <a:rPr lang="en" sz="3800"/>
              <a:t>Compute cost based on formula (assuming observing system is composed of N satellites</a:t>
            </a:r>
            <a:r>
              <a:rPr lang="en" sz="3100">
                <a:solidFill>
                  <a:srgbClr val="222222"/>
                </a:solidFill>
                <a:highlight>
                  <a:srgbClr val="FFFFFF"/>
                </a:highlight>
              </a:rPr>
              <a:t>, each with a number M of similar sets of sensors Sensor_j (j=1,M) on each of the satellite_i (i=1,N),</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325120" lvl="0" marL="457200" rtl="0" algn="l">
              <a:spcBef>
                <a:spcPts val="1200"/>
              </a:spcBef>
              <a:spcAft>
                <a:spcPts val="0"/>
              </a:spcAft>
              <a:buSzPct val="100000"/>
              <a:buChar char="-"/>
            </a:pPr>
            <a:r>
              <a:rPr b="1" lang="en" sz="3800"/>
              <a:t>Step 3:</a:t>
            </a:r>
            <a:r>
              <a:rPr lang="en" sz="3800"/>
              <a:t> Use ASPEN with SCP inputs and Cost estimates above. Assess using the Global NWP ref</a:t>
            </a:r>
            <a:endParaRPr/>
          </a:p>
        </p:txBody>
      </p:sp>
      <p:pic>
        <p:nvPicPr>
          <p:cNvPr id="81" name="Google Shape;81;p17"/>
          <p:cNvPicPr preferRelativeResize="0"/>
          <p:nvPr/>
        </p:nvPicPr>
        <p:blipFill rotWithShape="1">
          <a:blip r:embed="rId3">
            <a:alphaModFix/>
          </a:blip>
          <a:srcRect b="7295" l="0" r="0" t="10454"/>
          <a:stretch/>
        </p:blipFill>
        <p:spPr>
          <a:xfrm>
            <a:off x="1348400" y="2629750"/>
            <a:ext cx="6282775" cy="21114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243775" y="-804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FF0000"/>
                </a:solidFill>
              </a:rPr>
              <a:t>Questions for SAT</a:t>
            </a:r>
            <a:endParaRPr b="1">
              <a:solidFill>
                <a:srgbClr val="FF0000"/>
              </a:solidFill>
            </a:endParaRPr>
          </a:p>
        </p:txBody>
      </p:sp>
      <p:sp>
        <p:nvSpPr>
          <p:cNvPr id="87" name="Google Shape;87;p18"/>
          <p:cNvSpPr txBox="1"/>
          <p:nvPr>
            <p:ph idx="1" type="body"/>
          </p:nvPr>
        </p:nvSpPr>
        <p:spPr>
          <a:xfrm>
            <a:off x="0" y="363700"/>
            <a:ext cx="9144000" cy="46512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Clr>
                <a:srgbClr val="000000"/>
              </a:buClr>
              <a:buSzPts val="1400"/>
              <a:buChar char="-"/>
            </a:pPr>
            <a:r>
              <a:rPr lang="en" sz="1400">
                <a:solidFill>
                  <a:srgbClr val="000000"/>
                </a:solidFill>
              </a:rPr>
              <a:t>What are  the global NWP requirements in 2030-2040 and technical weights? (see table)</a:t>
            </a:r>
            <a:endParaRPr sz="1400">
              <a:solidFill>
                <a:srgbClr val="000000"/>
              </a:solidFill>
            </a:endParaRPr>
          </a:p>
          <a:p>
            <a:pPr indent="0" lvl="0" marL="0" rtl="0" algn="l">
              <a:spcBef>
                <a:spcPts val="1200"/>
              </a:spcBef>
              <a:spcAft>
                <a:spcPts val="0"/>
              </a:spcAft>
              <a:buNone/>
            </a:pPr>
            <a:r>
              <a:t/>
            </a:r>
            <a:endParaRPr sz="1400">
              <a:solidFill>
                <a:srgbClr val="000000"/>
              </a:solidFill>
            </a:endParaRPr>
          </a:p>
          <a:p>
            <a:pPr indent="0" lvl="0" marL="457200" rtl="0" algn="l">
              <a:spcBef>
                <a:spcPts val="1200"/>
              </a:spcBef>
              <a:spcAft>
                <a:spcPts val="0"/>
              </a:spcAft>
              <a:buNone/>
            </a:pPr>
            <a:r>
              <a:t/>
            </a:r>
            <a:endParaRPr sz="1400">
              <a:solidFill>
                <a:srgbClr val="000000"/>
              </a:solidFill>
            </a:endParaRPr>
          </a:p>
          <a:p>
            <a:pPr indent="0" lvl="0" marL="457200" rtl="0" algn="l">
              <a:spcBef>
                <a:spcPts val="1200"/>
              </a:spcBef>
              <a:spcAft>
                <a:spcPts val="0"/>
              </a:spcAft>
              <a:buNone/>
            </a:pPr>
            <a:r>
              <a:t/>
            </a:r>
            <a:endParaRPr sz="1400">
              <a:solidFill>
                <a:srgbClr val="000000"/>
              </a:solidFill>
            </a:endParaRPr>
          </a:p>
          <a:p>
            <a:pPr indent="0" lvl="0" marL="0" rtl="0" algn="l">
              <a:spcBef>
                <a:spcPts val="0"/>
              </a:spcBef>
              <a:spcAft>
                <a:spcPts val="0"/>
              </a:spcAft>
              <a:buNone/>
            </a:pPr>
            <a:r>
              <a:t/>
            </a:r>
            <a:endParaRPr sz="1400">
              <a:solidFill>
                <a:srgbClr val="000000"/>
              </a:solidFill>
            </a:endParaRPr>
          </a:p>
          <a:p>
            <a:pPr indent="-317500" lvl="0" marL="457200" rtl="0" algn="l">
              <a:spcBef>
                <a:spcPts val="0"/>
              </a:spcBef>
              <a:spcAft>
                <a:spcPts val="0"/>
              </a:spcAft>
              <a:buClr>
                <a:srgbClr val="000000"/>
              </a:buClr>
              <a:buSzPts val="1400"/>
              <a:buChar char="-"/>
            </a:pPr>
            <a:r>
              <a:rPr lang="en" sz="1400">
                <a:solidFill>
                  <a:srgbClr val="000000"/>
                </a:solidFill>
              </a:rPr>
              <a:t>How important we have 100% coverage, can we tolerate orbital gaps?, how much? 90% is ok?</a:t>
            </a:r>
            <a:endParaRPr sz="1400">
              <a:solidFill>
                <a:srgbClr val="000000"/>
              </a:solidFill>
            </a:endParaRPr>
          </a:p>
          <a:p>
            <a:pPr indent="-317500" lvl="0" marL="457200" rtl="0" algn="l">
              <a:spcBef>
                <a:spcPts val="0"/>
              </a:spcBef>
              <a:spcAft>
                <a:spcPts val="0"/>
              </a:spcAft>
              <a:buClr>
                <a:srgbClr val="000000"/>
              </a:buClr>
              <a:buSzPts val="1400"/>
              <a:buChar char="-"/>
            </a:pPr>
            <a:r>
              <a:rPr lang="en" sz="1400">
                <a:solidFill>
                  <a:srgbClr val="000000"/>
                </a:solidFill>
              </a:rPr>
              <a:t>If we have to make compromises on the sensor design itself (to save cost, to add spatial coverage, and temporal refresh, etc) what could be downgraded: channels, noise levels, spatial resolution, vertical resolution, etc?</a:t>
            </a:r>
            <a:endParaRPr sz="1400">
              <a:solidFill>
                <a:srgbClr val="000000"/>
              </a:solidFill>
            </a:endParaRPr>
          </a:p>
          <a:p>
            <a:pPr indent="-317500" lvl="0" marL="457200" rtl="0" algn="l">
              <a:spcBef>
                <a:spcPts val="0"/>
              </a:spcBef>
              <a:spcAft>
                <a:spcPts val="0"/>
              </a:spcAft>
              <a:buClr>
                <a:srgbClr val="000000"/>
              </a:buClr>
              <a:buSzPts val="1400"/>
              <a:buChar char="-"/>
            </a:pPr>
            <a:r>
              <a:rPr lang="en" sz="1400">
                <a:solidFill>
                  <a:srgbClr val="000000"/>
                </a:solidFill>
              </a:rPr>
              <a:t>Thoughts about the approach suggested (using ASPEN) on proposing the different technology solutions ?</a:t>
            </a:r>
            <a:endParaRPr sz="1400">
              <a:solidFill>
                <a:srgbClr val="000000"/>
              </a:solidFill>
            </a:endParaRPr>
          </a:p>
          <a:p>
            <a:pPr indent="-317500" lvl="0" marL="457200" rtl="0" algn="l">
              <a:spcBef>
                <a:spcPts val="0"/>
              </a:spcBef>
              <a:spcAft>
                <a:spcPts val="0"/>
              </a:spcAft>
              <a:buClr>
                <a:srgbClr val="000000"/>
              </a:buClr>
              <a:buSzPts val="1400"/>
              <a:buChar char="-"/>
            </a:pPr>
            <a:r>
              <a:rPr lang="en" sz="1400">
                <a:solidFill>
                  <a:srgbClr val="000000"/>
                </a:solidFill>
                <a:highlight>
                  <a:srgbClr val="FFFFFF"/>
                </a:highlight>
              </a:rPr>
              <a:t>Quality vs Quantity and optimal Observing Systems: For IR, are two orbits of a CrIS-class sounder (0930/1330) better than six or twelve orbits of disaggregated SW/MW and LW/MW sounders that increase temporal and spatial coverage?</a:t>
            </a:r>
            <a:endParaRPr sz="1400">
              <a:solidFill>
                <a:srgbClr val="000000"/>
              </a:solidFill>
              <a:highlight>
                <a:srgbClr val="FFFFFF"/>
              </a:highlight>
            </a:endParaRPr>
          </a:p>
          <a:p>
            <a:pPr indent="-317500" lvl="0" marL="457200" rtl="0" algn="l">
              <a:spcBef>
                <a:spcPts val="0"/>
              </a:spcBef>
              <a:spcAft>
                <a:spcPts val="0"/>
              </a:spcAft>
              <a:buClr>
                <a:srgbClr val="000000"/>
              </a:buClr>
              <a:buSzPts val="1400"/>
              <a:buChar char="-"/>
            </a:pPr>
            <a:r>
              <a:rPr lang="en" sz="1400">
                <a:solidFill>
                  <a:srgbClr val="000000"/>
                </a:solidFill>
                <a:highlight>
                  <a:srgbClr val="FFFFFF"/>
                </a:highlight>
              </a:rPr>
              <a:t>For Microwave, are two orbits of ATMS-class sounder preferable to 6 or 12 orbits of smallsats-type MW Sensors with significantly improved refresh rate (and seemingly ATMS-equivalent sounding accuracy)?</a:t>
            </a:r>
            <a:endParaRPr sz="1400">
              <a:solidFill>
                <a:srgbClr val="000000"/>
              </a:solidFill>
              <a:highlight>
                <a:srgbClr val="FFFFFF"/>
              </a:highlight>
            </a:endParaRPr>
          </a:p>
          <a:p>
            <a:pPr indent="-317500" lvl="0" marL="457200" rtl="0" algn="l">
              <a:spcBef>
                <a:spcPts val="0"/>
              </a:spcBef>
              <a:spcAft>
                <a:spcPts val="0"/>
              </a:spcAft>
              <a:buClr>
                <a:srgbClr val="000000"/>
              </a:buClr>
              <a:buSzPts val="1400"/>
              <a:buChar char="-"/>
            </a:pPr>
            <a:r>
              <a:rPr lang="en" sz="1400">
                <a:solidFill>
                  <a:srgbClr val="000000"/>
                </a:solidFill>
                <a:highlight>
                  <a:srgbClr val="FFFFFF"/>
                </a:highlight>
              </a:rPr>
              <a:t>What is ideal sounding capability of the future? (cost-effective smallsats/cubesats swarm of capable sounders, JPSS-style constellation with ATMS/CrIS sounders but one orbit only, Hybrid approach of both...)</a:t>
            </a:r>
            <a:endParaRPr sz="1400">
              <a:solidFill>
                <a:srgbClr val="000000"/>
              </a:solidFill>
              <a:highlight>
                <a:srgbClr val="FFFFFF"/>
              </a:highlight>
            </a:endParaRPr>
          </a:p>
        </p:txBody>
      </p:sp>
      <p:graphicFrame>
        <p:nvGraphicFramePr>
          <p:cNvPr id="88" name="Google Shape;88;p18"/>
          <p:cNvGraphicFramePr/>
          <p:nvPr/>
        </p:nvGraphicFramePr>
        <p:xfrm>
          <a:off x="1026025" y="678850"/>
          <a:ext cx="3000000" cy="3000000"/>
        </p:xfrm>
        <a:graphic>
          <a:graphicData uri="http://schemas.openxmlformats.org/drawingml/2006/table">
            <a:tbl>
              <a:tblPr>
                <a:noFill/>
                <a:tableStyleId>{91059E8A-3D61-491B-B278-1C013B249975}</a:tableStyleId>
              </a:tblPr>
              <a:tblGrid>
                <a:gridCol w="1359175"/>
                <a:gridCol w="1158900"/>
                <a:gridCol w="1259050"/>
                <a:gridCol w="1259050"/>
                <a:gridCol w="1259050"/>
                <a:gridCol w="1259050"/>
              </a:tblGrid>
              <a:tr h="548600">
                <a:tc>
                  <a:txBody>
                    <a:bodyPr/>
                    <a:lstStyle/>
                    <a:p>
                      <a:pPr indent="0" lvl="0" marL="0" rtl="0" algn="l">
                        <a:spcBef>
                          <a:spcPts val="0"/>
                        </a:spcBef>
                        <a:spcAft>
                          <a:spcPts val="0"/>
                        </a:spcAft>
                        <a:buNone/>
                      </a:pPr>
                      <a:r>
                        <a:t/>
                      </a:r>
                      <a:endParaRPr sz="700"/>
                    </a:p>
                  </a:txBody>
                  <a:tcPr marT="91425" marB="91425" marR="91425" marL="91425">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Weights</a:t>
                      </a:r>
                      <a:endParaRPr b="1" sz="800"/>
                    </a:p>
                  </a:txBody>
                  <a:tcPr marT="91425" marB="91425" marR="91425" marL="91425">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Precision/Accuracy (std) weight</a:t>
                      </a:r>
                      <a:endParaRPr b="1" sz="800"/>
                    </a:p>
                  </a:txBody>
                  <a:tcPr marT="91425" marB="91425" marR="91425" marL="91425">
                    <a:lnL cap="flat" cmpd="sng" w="38100">
                      <a:solidFill>
                        <a:srgbClr val="9E9E9E"/>
                      </a:solidFill>
                      <a:prstDash val="solid"/>
                      <a:round/>
                      <a:headEnd len="sm" w="sm" type="none"/>
                      <a:tailEnd len="sm" w="sm" type="none"/>
                    </a:lnL>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Refresh rate weight</a:t>
                      </a:r>
                      <a:endParaRPr b="1" sz="800"/>
                    </a:p>
                  </a:txBody>
                  <a:tcPr marT="91425" marB="91425" marR="91425" marL="91425">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Std/</a:t>
                      </a:r>
                      <a:r>
                        <a:rPr b="1" lang="en" sz="800"/>
                        <a:t>Accuracy Requirement Range</a:t>
                      </a:r>
                      <a:endParaRPr b="1" sz="8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Refresh Requirement Range</a:t>
                      </a:r>
                      <a:endParaRPr b="1" sz="800"/>
                    </a:p>
                  </a:txBody>
                  <a:tcPr marT="91425" marB="91425" marR="91425" marL="91425">
                    <a:lnL cap="flat" cmpd="sng" w="38100">
                      <a:solidFill>
                        <a:srgbClr val="9E9E9E"/>
                      </a:solidFill>
                      <a:prstDash val="solid"/>
                      <a:round/>
                      <a:headEnd len="sm" w="sm" type="none"/>
                      <a:tailEnd len="sm" w="sm" type="none"/>
                    </a:lnL>
                    <a:lnB cap="flat" cmpd="sng" w="38100">
                      <a:solidFill>
                        <a:srgbClr val="9E9E9E"/>
                      </a:solidFill>
                      <a:prstDash val="solid"/>
                      <a:round/>
                      <a:headEnd len="sm" w="sm" type="none"/>
                      <a:tailEnd len="sm" w="sm" type="none"/>
                    </a:lnB>
                  </a:tcPr>
                </a:tc>
              </a:tr>
              <a:tr h="548600">
                <a:tc>
                  <a:txBody>
                    <a:bodyPr/>
                    <a:lstStyle/>
                    <a:p>
                      <a:pPr indent="0" lvl="0" marL="0" rtl="0" algn="l">
                        <a:spcBef>
                          <a:spcPts val="0"/>
                        </a:spcBef>
                        <a:spcAft>
                          <a:spcPts val="0"/>
                        </a:spcAft>
                        <a:buNone/>
                      </a:pPr>
                      <a:r>
                        <a:rPr b="1" lang="en" sz="1200"/>
                        <a:t>Temperature (K)</a:t>
                      </a:r>
                      <a:endParaRPr b="1" sz="1200"/>
                    </a:p>
                  </a:txBody>
                  <a:tcPr marT="91425" marB="91425" marR="91425" marL="91425">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1</a:t>
                      </a:r>
                      <a:endParaRPr b="1" sz="12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1</a:t>
                      </a:r>
                      <a:endParaRPr b="1" sz="12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0.5</a:t>
                      </a:r>
                      <a:endParaRPr b="1" sz="12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[2.5,2,</a:t>
                      </a:r>
                      <a:r>
                        <a:rPr b="1" lang="en" sz="1200" strike="sngStrike"/>
                        <a:t>1.5 </a:t>
                      </a:r>
                      <a:r>
                        <a:rPr b="1" lang="en" sz="1200"/>
                        <a:t>1]</a:t>
                      </a:r>
                      <a:endParaRPr b="1" sz="12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[4h, 2h, 1h]</a:t>
                      </a:r>
                      <a:endParaRPr b="1" sz="12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r>
              <a:tr h="405725">
                <a:tc>
                  <a:txBody>
                    <a:bodyPr/>
                    <a:lstStyle/>
                    <a:p>
                      <a:pPr indent="0" lvl="0" marL="0" rtl="0" algn="l">
                        <a:spcBef>
                          <a:spcPts val="0"/>
                        </a:spcBef>
                        <a:spcAft>
                          <a:spcPts val="0"/>
                        </a:spcAft>
                        <a:buNone/>
                      </a:pPr>
                      <a:r>
                        <a:rPr b="1" lang="en" sz="1200"/>
                        <a:t>Moisture (%)</a:t>
                      </a:r>
                      <a:endParaRPr b="1" sz="1200"/>
                    </a:p>
                  </a:txBody>
                  <a:tcPr marT="91425" marB="91425" marR="91425" marL="91425">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b="1" lang="en" sz="1200"/>
                        <a:t>0.5</a:t>
                      </a:r>
                      <a:endParaRPr b="1" sz="12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b="1" lang="en" sz="1200"/>
                        <a:t>1</a:t>
                      </a:r>
                      <a:endParaRPr b="1" sz="1200"/>
                    </a:p>
                  </a:txBody>
                  <a:tcPr marT="91425" marB="91425" marR="91425" marL="91425">
                    <a:lnL cap="flat" cmpd="sng" w="38100">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0.5</a:t>
                      </a:r>
                      <a:endParaRPr b="1" sz="1200"/>
                    </a:p>
                  </a:txBody>
                  <a:tcPr marT="91425" marB="91425" marR="91425" marL="91425">
                    <a:lnL cap="flat" cmpd="sng" w="9525">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1200"/>
                        <a:t>[24,16,8]</a:t>
                      </a:r>
                      <a:endParaRPr b="1" sz="12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Clr>
                          <a:srgbClr val="000000"/>
                        </a:buClr>
                        <a:buSzPts val="1100"/>
                        <a:buFont typeface="Arial"/>
                        <a:buNone/>
                      </a:pPr>
                      <a:r>
                        <a:rPr b="1" lang="en" sz="1200">
                          <a:solidFill>
                            <a:srgbClr val="000000"/>
                          </a:solidFill>
                        </a:rPr>
                        <a:t>[4h, 2h, 1h]</a:t>
                      </a:r>
                      <a:endParaRPr b="1" sz="12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BACKUP</a:t>
            </a:r>
            <a:endParaRPr b="1"/>
          </a:p>
        </p:txBody>
      </p:sp>
      <p:sp>
        <p:nvSpPr>
          <p:cNvPr id="94" name="Google Shape;94;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graphicFrame>
        <p:nvGraphicFramePr>
          <p:cNvPr id="99" name="Google Shape;99;p20"/>
          <p:cNvGraphicFramePr/>
          <p:nvPr/>
        </p:nvGraphicFramePr>
        <p:xfrm>
          <a:off x="0" y="425475"/>
          <a:ext cx="3000000" cy="3000000"/>
        </p:xfrm>
        <a:graphic>
          <a:graphicData uri="http://schemas.openxmlformats.org/drawingml/2006/table">
            <a:tbl>
              <a:tblPr>
                <a:noFill/>
                <a:tableStyleId>{91059E8A-3D61-491B-B278-1C013B249975}</a:tableStyleId>
              </a:tblPr>
              <a:tblGrid>
                <a:gridCol w="2118475"/>
                <a:gridCol w="1895200"/>
                <a:gridCol w="1749775"/>
                <a:gridCol w="739650"/>
                <a:gridCol w="1068425"/>
                <a:gridCol w="1572500"/>
              </a:tblGrid>
              <a:tr h="434275">
                <a:tc>
                  <a:txBody>
                    <a:bodyPr/>
                    <a:lstStyle/>
                    <a:p>
                      <a:pPr indent="0" lvl="0" marL="0" rtl="0" algn="l">
                        <a:spcBef>
                          <a:spcPts val="0"/>
                        </a:spcBef>
                        <a:spcAft>
                          <a:spcPts val="0"/>
                        </a:spcAft>
                        <a:buNone/>
                      </a:pPr>
                      <a:r>
                        <a:t/>
                      </a:r>
                      <a:endParaRPr sz="1100"/>
                    </a:p>
                  </a:txBody>
                  <a:tcPr marT="91425" marB="91425" marR="91425" marL="91425"/>
                </a:tc>
                <a:tc>
                  <a:txBody>
                    <a:bodyPr/>
                    <a:lstStyle/>
                    <a:p>
                      <a:pPr indent="0" lvl="0" marL="0" rtl="0" algn="l">
                        <a:spcBef>
                          <a:spcPts val="0"/>
                        </a:spcBef>
                        <a:spcAft>
                          <a:spcPts val="0"/>
                        </a:spcAft>
                        <a:buNone/>
                      </a:pPr>
                      <a:r>
                        <a:rPr b="1" lang="en" sz="1100"/>
                        <a:t>Temperature performance wrt ATMS</a:t>
                      </a:r>
                      <a:endParaRPr b="1" sz="1100"/>
                    </a:p>
                  </a:txBody>
                  <a:tcPr marT="91425" marB="91425" marR="91425" marL="91425"/>
                </a:tc>
                <a:tc>
                  <a:txBody>
                    <a:bodyPr/>
                    <a:lstStyle/>
                    <a:p>
                      <a:pPr indent="0" lvl="0" marL="0" rtl="0" algn="l">
                        <a:spcBef>
                          <a:spcPts val="0"/>
                        </a:spcBef>
                        <a:spcAft>
                          <a:spcPts val="0"/>
                        </a:spcAft>
                        <a:buNone/>
                      </a:pPr>
                      <a:r>
                        <a:rPr b="1" lang="en" sz="1100"/>
                        <a:t>Moisture performance wrt ATMS</a:t>
                      </a:r>
                      <a:endParaRPr b="1" sz="1100"/>
                    </a:p>
                  </a:txBody>
                  <a:tcPr marT="91425" marB="91425" marR="91425" marL="91425"/>
                </a:tc>
                <a:tc>
                  <a:txBody>
                    <a:bodyPr/>
                    <a:lstStyle/>
                    <a:p>
                      <a:pPr indent="0" lvl="0" marL="0" rtl="0" algn="l">
                        <a:spcBef>
                          <a:spcPts val="0"/>
                        </a:spcBef>
                        <a:spcAft>
                          <a:spcPts val="0"/>
                        </a:spcAft>
                        <a:buNone/>
                      </a:pPr>
                      <a:r>
                        <a:rPr b="1" lang="en" sz="1100"/>
                        <a:t>TRL </a:t>
                      </a:r>
                      <a:endParaRPr b="1" sz="1100"/>
                    </a:p>
                  </a:txBody>
                  <a:tcPr marT="91425" marB="91425" marR="91425" marL="91425"/>
                </a:tc>
                <a:tc>
                  <a:txBody>
                    <a:bodyPr/>
                    <a:lstStyle/>
                    <a:p>
                      <a:pPr indent="0" lvl="0" marL="0" rtl="0" algn="l">
                        <a:spcBef>
                          <a:spcPts val="0"/>
                        </a:spcBef>
                        <a:spcAft>
                          <a:spcPts val="0"/>
                        </a:spcAft>
                        <a:buNone/>
                      </a:pPr>
                      <a:r>
                        <a:rPr b="1" lang="en" sz="1100"/>
                        <a:t>Added Benefits</a:t>
                      </a:r>
                      <a:endParaRPr b="1" sz="1100"/>
                    </a:p>
                  </a:txBody>
                  <a:tcPr marT="91425" marB="91425" marR="91425" marL="91425"/>
                </a:tc>
                <a:tc>
                  <a:txBody>
                    <a:bodyPr/>
                    <a:lstStyle/>
                    <a:p>
                      <a:pPr indent="0" lvl="0" marL="0" rtl="0" algn="l">
                        <a:spcBef>
                          <a:spcPts val="0"/>
                        </a:spcBef>
                        <a:spcAft>
                          <a:spcPts val="0"/>
                        </a:spcAft>
                        <a:buNone/>
                      </a:pPr>
                      <a:r>
                        <a:rPr b="1" lang="en" sz="1100"/>
                        <a:t>Approximate Cost comparison wrt A</a:t>
                      </a:r>
                      <a:endParaRPr b="1" sz="1100"/>
                    </a:p>
                  </a:txBody>
                  <a:tcPr marT="91425" marB="91425" marR="91425" marL="91425"/>
                </a:tc>
              </a:tr>
              <a:tr h="429350">
                <a:tc>
                  <a:txBody>
                    <a:bodyPr/>
                    <a:lstStyle/>
                    <a:p>
                      <a:pPr indent="0" lvl="0" marL="0" rtl="0" algn="l">
                        <a:spcBef>
                          <a:spcPts val="0"/>
                        </a:spcBef>
                        <a:spcAft>
                          <a:spcPts val="0"/>
                        </a:spcAft>
                        <a:buNone/>
                      </a:pPr>
                      <a:r>
                        <a:rPr b="1" lang="en" sz="900"/>
                        <a:t>A: </a:t>
                      </a:r>
                      <a:r>
                        <a:rPr lang="en" sz="900"/>
                        <a:t>ATMS Baseline channels, ATMS noise levels</a:t>
                      </a:r>
                      <a:endParaRPr sz="900"/>
                    </a:p>
                  </a:txBody>
                  <a:tcPr marT="91425" marB="91425" marR="91425" marL="91425"/>
                </a:tc>
                <a:tc>
                  <a:txBody>
                    <a:bodyPr/>
                    <a:lstStyle/>
                    <a:p>
                      <a:pPr indent="0" lvl="0" marL="0" rtl="0" algn="l">
                        <a:spcBef>
                          <a:spcPts val="0"/>
                        </a:spcBef>
                        <a:spcAft>
                          <a:spcPts val="0"/>
                        </a:spcAft>
                        <a:buNone/>
                      </a:pPr>
                      <a:r>
                        <a:t/>
                      </a:r>
                      <a:endParaRPr sz="600"/>
                    </a:p>
                  </a:txBody>
                  <a:tcPr marT="91425" marB="91425" marR="91425" marL="91425">
                    <a:solidFill>
                      <a:srgbClr val="00FF00"/>
                    </a:solidFill>
                  </a:tcPr>
                </a:tc>
                <a:tc>
                  <a:txBody>
                    <a:bodyPr/>
                    <a:lstStyle/>
                    <a:p>
                      <a:pPr indent="0" lvl="0" marL="0" rtl="0" algn="l">
                        <a:spcBef>
                          <a:spcPts val="0"/>
                        </a:spcBef>
                        <a:spcAft>
                          <a:spcPts val="0"/>
                        </a:spcAft>
                        <a:buNone/>
                      </a:pPr>
                      <a:r>
                        <a:t/>
                      </a:r>
                      <a:endParaRPr sz="600"/>
                    </a:p>
                  </a:txBody>
                  <a:tcPr marT="91425" marB="91425" marR="91425" marL="91425">
                    <a:solidFill>
                      <a:srgbClr val="00FF00"/>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TPW, RR, SWE, SIC, Cloud, etc</a:t>
                      </a:r>
                      <a:endParaRPr sz="900"/>
                    </a:p>
                  </a:txBody>
                  <a:tcPr marT="91425" marB="91425" marR="91425" marL="91425"/>
                </a:tc>
                <a:tc>
                  <a:txBody>
                    <a:bodyPr/>
                    <a:lstStyle/>
                    <a:p>
                      <a:pPr indent="0" lvl="0" marL="0" rtl="0" algn="l">
                        <a:spcBef>
                          <a:spcPts val="0"/>
                        </a:spcBef>
                        <a:spcAft>
                          <a:spcPts val="0"/>
                        </a:spcAft>
                        <a:buNone/>
                      </a:pPr>
                      <a:r>
                        <a:rPr lang="en" sz="900"/>
                        <a:t>Cost-A</a:t>
                      </a:r>
                      <a:endParaRPr sz="900"/>
                    </a:p>
                  </a:txBody>
                  <a:tcPr marT="91425" marB="91425" marR="91425" marL="91425">
                    <a:solidFill>
                      <a:srgbClr val="00FF00"/>
                    </a:solidFill>
                  </a:tcPr>
                </a:tc>
              </a:tr>
              <a:tr h="467275">
                <a:tc>
                  <a:txBody>
                    <a:bodyPr/>
                    <a:lstStyle/>
                    <a:p>
                      <a:pPr indent="0" lvl="0" marL="0" rtl="0" algn="l">
                        <a:spcBef>
                          <a:spcPts val="0"/>
                        </a:spcBef>
                        <a:spcAft>
                          <a:spcPts val="0"/>
                        </a:spcAft>
                        <a:buNone/>
                      </a:pPr>
                      <a:r>
                        <a:rPr b="1" lang="en" sz="900"/>
                        <a:t>B:</a:t>
                      </a:r>
                      <a:r>
                        <a:rPr lang="en" sz="900"/>
                        <a:t> A with Improved Noise (</a:t>
                      </a:r>
                      <a:r>
                        <a:rPr lang="en" sz="800">
                          <a:solidFill>
                            <a:srgbClr val="222222"/>
                          </a:solidFill>
                          <a:highlight>
                            <a:srgbClr val="FFFFFF"/>
                          </a:highlight>
                        </a:rPr>
                        <a:t>0.25K for 50GHz, 0.35K for the 183GHz</a:t>
                      </a:r>
                      <a:r>
                        <a:rPr lang="en" sz="900"/>
                        <a:t>)</a:t>
                      </a:r>
                      <a:endParaRPr sz="700"/>
                    </a:p>
                  </a:txBody>
                  <a:tcPr marT="91425" marB="91425" marR="91425" marL="91425"/>
                </a:tc>
                <a:tc>
                  <a:txBody>
                    <a:bodyPr/>
                    <a:lstStyle/>
                    <a:p>
                      <a:pPr indent="0" lvl="0" marL="0" rtl="0" algn="l">
                        <a:spcBef>
                          <a:spcPts val="0"/>
                        </a:spcBef>
                        <a:spcAft>
                          <a:spcPts val="0"/>
                        </a:spcAft>
                        <a:buNone/>
                      </a:pPr>
                      <a:r>
                        <a:rPr lang="en" sz="700"/>
                        <a:t>Improvement relative to baselines is mostly due to improved noise</a:t>
                      </a:r>
                      <a:endParaRPr sz="700"/>
                    </a:p>
                  </a:txBody>
                  <a:tcPr marT="91425" marB="91425" marR="91425" marL="91425">
                    <a:solidFill>
                      <a:srgbClr val="00FFFF"/>
                    </a:solidFill>
                  </a:tcPr>
                </a:tc>
                <a:tc>
                  <a:txBody>
                    <a:bodyPr/>
                    <a:lstStyle/>
                    <a:p>
                      <a:pPr indent="0" lvl="0" marL="0" rtl="0" algn="l">
                        <a:spcBef>
                          <a:spcPts val="0"/>
                        </a:spcBef>
                        <a:spcAft>
                          <a:spcPts val="0"/>
                        </a:spcAft>
                        <a:buNone/>
                      </a:pPr>
                      <a:r>
                        <a:t/>
                      </a:r>
                      <a:endParaRPr sz="700"/>
                    </a:p>
                  </a:txBody>
                  <a:tcPr marT="91425" marB="91425" marR="91425" marL="91425">
                    <a:solidFill>
                      <a:srgbClr val="00FFFF"/>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Cost-B = fraction of Cost-A</a:t>
                      </a:r>
                      <a:endParaRPr sz="900"/>
                    </a:p>
                  </a:txBody>
                  <a:tcPr marT="91425" marB="91425" marR="91425" marL="91425"/>
                </a:tc>
              </a:tr>
              <a:tr h="558175">
                <a:tc>
                  <a:txBody>
                    <a:bodyPr/>
                    <a:lstStyle/>
                    <a:p>
                      <a:pPr indent="0" lvl="0" marL="0" rtl="0" algn="l">
                        <a:spcBef>
                          <a:spcPts val="0"/>
                        </a:spcBef>
                        <a:spcAft>
                          <a:spcPts val="0"/>
                        </a:spcAft>
                        <a:buNone/>
                      </a:pPr>
                      <a:r>
                        <a:rPr b="1" lang="en" sz="900">
                          <a:solidFill>
                            <a:schemeClr val="dk1"/>
                          </a:solidFill>
                        </a:rPr>
                        <a:t>C:</a:t>
                      </a:r>
                      <a:r>
                        <a:rPr lang="en" sz="900">
                          <a:solidFill>
                            <a:schemeClr val="dk1"/>
                          </a:solidFill>
                        </a:rPr>
                        <a:t> A plus </a:t>
                      </a:r>
                      <a:r>
                        <a:rPr lang="en" sz="900">
                          <a:solidFill>
                            <a:schemeClr val="dk1"/>
                          </a:solidFill>
                        </a:rPr>
                        <a:t>118GHz and 204 w Improved Noise (</a:t>
                      </a:r>
                      <a:r>
                        <a:rPr lang="en" sz="800">
                          <a:solidFill>
                            <a:srgbClr val="222222"/>
                          </a:solidFill>
                          <a:highlight>
                            <a:srgbClr val="FFFFFF"/>
                          </a:highlight>
                        </a:rPr>
                        <a:t>0.25K for 50GHz, 0.35K for the 183GHz </a:t>
                      </a:r>
                      <a:r>
                        <a:rPr lang="en" sz="900">
                          <a:solidFill>
                            <a:schemeClr val="dk1"/>
                          </a:solidFill>
                        </a:rPr>
                        <a:t>0.3K for 118GHz) </a:t>
                      </a:r>
                      <a:endParaRPr sz="900">
                        <a:solidFill>
                          <a:schemeClr val="dk1"/>
                        </a:solidFill>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B cap="flat" cmpd="sng" w="9525">
                      <a:solidFill>
                        <a:srgbClr val="9E9E9E"/>
                      </a:solidFill>
                      <a:prstDash val="solid"/>
                      <a:round/>
                      <a:headEnd len="sm" w="sm" type="none"/>
                      <a:tailEnd len="sm" w="sm" type="none"/>
                    </a:lnB>
                    <a:solidFill>
                      <a:srgbClr val="00FFFF"/>
                    </a:solidFill>
                  </a:tcPr>
                </a:tc>
                <a:tc>
                  <a:txBody>
                    <a:bodyPr/>
                    <a:lstStyle/>
                    <a:p>
                      <a:pPr indent="0" lvl="0" marL="0" rtl="0" algn="l">
                        <a:spcBef>
                          <a:spcPts val="0"/>
                        </a:spcBef>
                        <a:spcAft>
                          <a:spcPts val="0"/>
                        </a:spcAft>
                        <a:buNone/>
                      </a:pPr>
                      <a:r>
                        <a:t/>
                      </a:r>
                      <a:endParaRPr sz="700"/>
                    </a:p>
                  </a:txBody>
                  <a:tcPr marT="91425" marB="91425" marR="91425" marL="91425">
                    <a:lnB cap="flat" cmpd="sng" w="9525">
                      <a:solidFill>
                        <a:srgbClr val="9E9E9E"/>
                      </a:solidFill>
                      <a:prstDash val="solid"/>
                      <a:round/>
                      <a:headEnd len="sm" w="sm" type="none"/>
                      <a:tailEnd len="sm" w="sm" type="none"/>
                    </a:lnB>
                    <a:solidFill>
                      <a:srgbClr val="00FFFF"/>
                    </a:solidFill>
                  </a:tcPr>
                </a:tc>
                <a:tc>
                  <a:txBody>
                    <a:bodyPr/>
                    <a:lstStyle/>
                    <a:p>
                      <a:pPr indent="0" lvl="0" marL="0" rtl="0" algn="l">
                        <a:spcBef>
                          <a:spcPts val="0"/>
                        </a:spcBef>
                        <a:spcAft>
                          <a:spcPts val="0"/>
                        </a:spcAft>
                        <a:buNone/>
                      </a:pPr>
                      <a:r>
                        <a:t/>
                      </a:r>
                      <a:endParaRPr sz="9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9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Cost-C </a:t>
                      </a:r>
                      <a:r>
                        <a:rPr lang="en" sz="900">
                          <a:solidFill>
                            <a:schemeClr val="dk1"/>
                          </a:solidFill>
                        </a:rPr>
                        <a:t>= fraction of Cost-A</a:t>
                      </a:r>
                      <a:endParaRPr sz="900"/>
                    </a:p>
                  </a:txBody>
                  <a:tcPr marT="91425" marB="91425" marR="91425" marL="91425">
                    <a:lnB cap="flat" cmpd="sng" w="9525">
                      <a:solidFill>
                        <a:srgbClr val="9E9E9E"/>
                      </a:solidFill>
                      <a:prstDash val="solid"/>
                      <a:round/>
                      <a:headEnd len="sm" w="sm" type="none"/>
                      <a:tailEnd len="sm" w="sm" type="none"/>
                    </a:lnB>
                  </a:tcPr>
                </a:tc>
              </a:tr>
              <a:tr h="558175">
                <a:tc>
                  <a:txBody>
                    <a:bodyPr/>
                    <a:lstStyle/>
                    <a:p>
                      <a:pPr indent="0" lvl="0" marL="0" rtl="0" algn="l">
                        <a:spcBef>
                          <a:spcPts val="0"/>
                        </a:spcBef>
                        <a:spcAft>
                          <a:spcPts val="0"/>
                        </a:spcAft>
                        <a:buNone/>
                      </a:pPr>
                      <a:r>
                        <a:rPr b="1" lang="en" sz="900">
                          <a:solidFill>
                            <a:schemeClr val="dk1"/>
                          </a:solidFill>
                        </a:rPr>
                        <a:t>D</a:t>
                      </a:r>
                      <a:r>
                        <a:rPr b="1" lang="en" sz="900">
                          <a:solidFill>
                            <a:schemeClr val="dk1"/>
                          </a:solidFill>
                        </a:rPr>
                        <a:t>:</a:t>
                      </a:r>
                      <a:r>
                        <a:rPr lang="en" sz="900">
                          <a:solidFill>
                            <a:schemeClr val="dk1"/>
                          </a:solidFill>
                        </a:rPr>
                        <a:t> A plus 118 and 204 but w Real Noise levels from ATMS, MicroMAS-2  </a:t>
                      </a:r>
                      <a:endParaRPr sz="9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700"/>
                        <a:t>F similar to E, a little worse in middle troposphere, but better in stratosphere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Cost-D </a:t>
                      </a:r>
                      <a:r>
                        <a:rPr lang="en" sz="900">
                          <a:solidFill>
                            <a:schemeClr val="dk1"/>
                          </a:solidFill>
                        </a:rPr>
                        <a:t>= fraction of Cost-A</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58175">
                <a:tc>
                  <a:txBody>
                    <a:bodyPr/>
                    <a:lstStyle/>
                    <a:p>
                      <a:pPr indent="0" lvl="0" marL="0" rtl="0" algn="l">
                        <a:spcBef>
                          <a:spcPts val="0"/>
                        </a:spcBef>
                        <a:spcAft>
                          <a:spcPts val="0"/>
                        </a:spcAft>
                        <a:buClr>
                          <a:schemeClr val="dk1"/>
                        </a:buClr>
                        <a:buSzPts val="1100"/>
                        <a:buFont typeface="Arial"/>
                        <a:buNone/>
                      </a:pPr>
                      <a:r>
                        <a:rPr b="1" lang="en" sz="900">
                          <a:solidFill>
                            <a:srgbClr val="CC0000"/>
                          </a:solidFill>
                        </a:rPr>
                        <a:t>E</a:t>
                      </a:r>
                      <a:r>
                        <a:rPr b="1" lang="en" sz="900">
                          <a:solidFill>
                            <a:srgbClr val="CC0000"/>
                          </a:solidFill>
                        </a:rPr>
                        <a:t>: A minus 23, 31 but plus 118 and 204, </a:t>
                      </a:r>
                      <a:r>
                        <a:rPr b="1" lang="en" sz="900">
                          <a:solidFill>
                            <a:srgbClr val="CC0000"/>
                          </a:solidFill>
                        </a:rPr>
                        <a:t>w Improved Noise (</a:t>
                      </a:r>
                      <a:r>
                        <a:rPr b="1" lang="en" sz="700">
                          <a:solidFill>
                            <a:srgbClr val="CC0000"/>
                          </a:solidFill>
                          <a:highlight>
                            <a:srgbClr val="FFFFFF"/>
                          </a:highlight>
                        </a:rPr>
                        <a:t>0.25K for 50GHz, 0.35K for 183GHz </a:t>
                      </a:r>
                      <a:r>
                        <a:rPr b="1" lang="en" sz="700">
                          <a:solidFill>
                            <a:srgbClr val="CC0000"/>
                          </a:solidFill>
                        </a:rPr>
                        <a:t>0.3K for 118GHz</a:t>
                      </a:r>
                      <a:r>
                        <a:rPr b="1" lang="en" sz="900">
                          <a:solidFill>
                            <a:srgbClr val="CC0000"/>
                          </a:solidFill>
                        </a:rPr>
                        <a:t>)</a:t>
                      </a:r>
                      <a:endParaRPr b="1" sz="700">
                        <a:solidFill>
                          <a:srgbClr val="CC0000"/>
                        </a:solidFill>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sz="700"/>
                    </a:p>
                  </a:txBody>
                  <a:tcPr marT="91425" marB="91425" marR="91425" marL="91425">
                    <a:lnT cap="flat" cmpd="sng" w="9525">
                      <a:solidFill>
                        <a:srgbClr val="9E9E9E"/>
                      </a:solidFill>
                      <a:prstDash val="solid"/>
                      <a:round/>
                      <a:headEnd len="sm" w="sm" type="none"/>
                      <a:tailEnd len="sm" w="sm" type="none"/>
                    </a:lnT>
                    <a:solidFill>
                      <a:srgbClr val="00FFFF"/>
                    </a:solidFill>
                  </a:tcPr>
                </a:tc>
                <a:tc>
                  <a:txBody>
                    <a:bodyPr/>
                    <a:lstStyle/>
                    <a:p>
                      <a:pPr indent="0" lvl="0" marL="0" rtl="0" algn="l">
                        <a:spcBef>
                          <a:spcPts val="0"/>
                        </a:spcBef>
                        <a:spcAft>
                          <a:spcPts val="0"/>
                        </a:spcAft>
                        <a:buNone/>
                      </a:pPr>
                      <a:r>
                        <a:rPr lang="en" sz="700"/>
                        <a:t>Small bump/degradation in middle/lower troposphere without low freq.  </a:t>
                      </a:r>
                      <a:endParaRPr sz="700"/>
                    </a:p>
                  </a:txBody>
                  <a:tcPr marT="91425" marB="91425" marR="91425" marL="91425">
                    <a:lnT cap="flat" cmpd="sng" w="9525">
                      <a:solidFill>
                        <a:srgbClr val="9E9E9E"/>
                      </a:solidFill>
                      <a:prstDash val="solid"/>
                      <a:round/>
                      <a:headEnd len="sm" w="sm" type="none"/>
                      <a:tailEnd len="sm" w="sm" type="none"/>
                    </a:lnT>
                    <a:solidFill>
                      <a:srgbClr val="00FF00"/>
                    </a:solidFill>
                  </a:tcPr>
                </a:tc>
                <a:tc>
                  <a:txBody>
                    <a:bodyPr/>
                    <a:lstStyle/>
                    <a:p>
                      <a:pPr indent="0" lvl="0" marL="0" rtl="0" algn="l">
                        <a:spcBef>
                          <a:spcPts val="0"/>
                        </a:spcBef>
                        <a:spcAft>
                          <a:spcPts val="0"/>
                        </a:spcAft>
                        <a:buNone/>
                      </a:pPr>
                      <a:r>
                        <a:t/>
                      </a:r>
                      <a:endParaRPr sz="900"/>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sz="900"/>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 sz="900"/>
                        <a:t>Cost-E </a:t>
                      </a:r>
                      <a:r>
                        <a:rPr lang="en" sz="900">
                          <a:solidFill>
                            <a:schemeClr val="dk1"/>
                          </a:solidFill>
                        </a:rPr>
                        <a:t>= fraction of Cost-A</a:t>
                      </a:r>
                      <a:endParaRPr sz="900"/>
                    </a:p>
                  </a:txBody>
                  <a:tcPr marT="91425" marB="91425" marR="91425" marL="91425">
                    <a:lnT cap="flat" cmpd="sng" w="9525">
                      <a:solidFill>
                        <a:srgbClr val="9E9E9E"/>
                      </a:solidFill>
                      <a:prstDash val="solid"/>
                      <a:round/>
                      <a:headEnd len="sm" w="sm" type="none"/>
                      <a:tailEnd len="sm" w="sm" type="none"/>
                    </a:lnT>
                  </a:tcPr>
                </a:tc>
              </a:tr>
              <a:tr h="558175">
                <a:tc>
                  <a:txBody>
                    <a:bodyPr/>
                    <a:lstStyle/>
                    <a:p>
                      <a:pPr indent="0" lvl="0" marL="0" rtl="0" algn="l">
                        <a:spcBef>
                          <a:spcPts val="0"/>
                        </a:spcBef>
                        <a:spcAft>
                          <a:spcPts val="0"/>
                        </a:spcAft>
                        <a:buClr>
                          <a:schemeClr val="dk1"/>
                        </a:buClr>
                        <a:buSzPts val="1100"/>
                        <a:buFont typeface="Arial"/>
                        <a:buNone/>
                      </a:pPr>
                      <a:r>
                        <a:rPr b="1" lang="en" sz="900">
                          <a:solidFill>
                            <a:schemeClr val="dk1"/>
                          </a:solidFill>
                        </a:rPr>
                        <a:t>F</a:t>
                      </a:r>
                      <a:r>
                        <a:rPr b="1" lang="en" sz="900">
                          <a:solidFill>
                            <a:schemeClr val="dk1"/>
                          </a:solidFill>
                        </a:rPr>
                        <a:t>:</a:t>
                      </a:r>
                      <a:r>
                        <a:rPr lang="en" sz="900">
                          <a:solidFill>
                            <a:schemeClr val="dk1"/>
                          </a:solidFill>
                        </a:rPr>
                        <a:t> A</a:t>
                      </a:r>
                      <a:r>
                        <a:rPr lang="en" sz="900">
                          <a:solidFill>
                            <a:schemeClr val="dk1"/>
                          </a:solidFill>
                        </a:rPr>
                        <a:t> but 50GHz replaced by 118 and w 204GHz and Improved Noise (</a:t>
                      </a:r>
                      <a:r>
                        <a:rPr lang="en" sz="800">
                          <a:solidFill>
                            <a:srgbClr val="222222"/>
                          </a:solidFill>
                          <a:highlight>
                            <a:srgbClr val="FFFFFF"/>
                          </a:highlight>
                        </a:rPr>
                        <a:t> 0.35K for the 183GHz </a:t>
                      </a:r>
                      <a:r>
                        <a:rPr lang="en" sz="900">
                          <a:solidFill>
                            <a:schemeClr val="dk1"/>
                          </a:solidFill>
                        </a:rPr>
                        <a:t>0.3K for 118GHz) </a:t>
                      </a:r>
                      <a:endParaRPr sz="900">
                        <a:solidFill>
                          <a:schemeClr val="dk1"/>
                        </a:solidFill>
                      </a:endParaRPr>
                    </a:p>
                  </a:txBody>
                  <a:tcPr marT="91425" marB="91425" marR="91425" marL="91425"/>
                </a:tc>
                <a:tc>
                  <a:txBody>
                    <a:bodyPr/>
                    <a:lstStyle/>
                    <a:p>
                      <a:pPr indent="0" lvl="0" marL="0" rtl="0" algn="l">
                        <a:spcBef>
                          <a:spcPts val="0"/>
                        </a:spcBef>
                        <a:spcAft>
                          <a:spcPts val="0"/>
                        </a:spcAft>
                        <a:buNone/>
                      </a:pPr>
                      <a:r>
                        <a:rPr lang="en" sz="700"/>
                        <a:t>Slight degradation in the stratosphere</a:t>
                      </a:r>
                      <a:endParaRPr sz="700"/>
                    </a:p>
                  </a:txBody>
                  <a:tcPr marT="91425" marB="91425" marR="91425" marL="91425">
                    <a:solidFill>
                      <a:srgbClr val="00FF00"/>
                    </a:solidFill>
                  </a:tcPr>
                </a:tc>
                <a:tc>
                  <a:txBody>
                    <a:bodyPr/>
                    <a:lstStyle/>
                    <a:p>
                      <a:pPr indent="0" lvl="0" marL="0" rtl="0" algn="l">
                        <a:spcBef>
                          <a:spcPts val="0"/>
                        </a:spcBef>
                        <a:spcAft>
                          <a:spcPts val="0"/>
                        </a:spcAft>
                        <a:buNone/>
                      </a:pPr>
                      <a:r>
                        <a:t/>
                      </a:r>
                      <a:endParaRPr sz="700"/>
                    </a:p>
                  </a:txBody>
                  <a:tcPr marT="91425" marB="91425" marR="91425" marL="91425">
                    <a:solidFill>
                      <a:srgbClr val="00FF00"/>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Cost-F </a:t>
                      </a:r>
                      <a:r>
                        <a:rPr lang="en" sz="900">
                          <a:solidFill>
                            <a:schemeClr val="dk1"/>
                          </a:solidFill>
                        </a:rPr>
                        <a:t>= fraction of Cost-A</a:t>
                      </a:r>
                      <a:endParaRPr sz="900"/>
                    </a:p>
                  </a:txBody>
                  <a:tcPr marT="91425" marB="91425" marR="91425" marL="91425"/>
                </a:tc>
              </a:tr>
              <a:tr h="513225">
                <a:tc>
                  <a:txBody>
                    <a:bodyPr/>
                    <a:lstStyle/>
                    <a:p>
                      <a:pPr indent="0" lvl="0" marL="0" rtl="0" algn="l">
                        <a:spcBef>
                          <a:spcPts val="0"/>
                        </a:spcBef>
                        <a:spcAft>
                          <a:spcPts val="0"/>
                        </a:spcAft>
                        <a:buNone/>
                      </a:pPr>
                      <a:r>
                        <a:rPr b="1" lang="en" sz="900">
                          <a:solidFill>
                            <a:schemeClr val="dk1"/>
                          </a:solidFill>
                        </a:rPr>
                        <a:t>G</a:t>
                      </a:r>
                      <a:r>
                        <a:rPr b="1" lang="en" sz="900">
                          <a:solidFill>
                            <a:schemeClr val="dk1"/>
                          </a:solidFill>
                        </a:rPr>
                        <a:t>: </a:t>
                      </a:r>
                      <a:r>
                        <a:rPr lang="en" sz="900">
                          <a:solidFill>
                            <a:schemeClr val="dk1"/>
                          </a:solidFill>
                        </a:rPr>
                        <a:t>TEMPEST (only WV channels)</a:t>
                      </a:r>
                      <a:endParaRPr sz="9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Cost-G </a:t>
                      </a:r>
                      <a:r>
                        <a:rPr lang="en" sz="900">
                          <a:solidFill>
                            <a:schemeClr val="dk1"/>
                          </a:solidFill>
                        </a:rPr>
                        <a:t>= fraction of Cost-A</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r>
            </a:tbl>
          </a:graphicData>
        </a:graphic>
      </p:graphicFrame>
      <p:sp>
        <p:nvSpPr>
          <p:cNvPr id="100" name="Google Shape;100;p20"/>
          <p:cNvSpPr txBox="1"/>
          <p:nvPr>
            <p:ph type="title"/>
          </p:nvPr>
        </p:nvSpPr>
        <p:spPr>
          <a:xfrm>
            <a:off x="0" y="0"/>
            <a:ext cx="914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120"/>
              <a:t>Sensors MW </a:t>
            </a:r>
            <a:r>
              <a:rPr b="1" lang="en" sz="2120" u="sng"/>
              <a:t>Precision </a:t>
            </a:r>
            <a:r>
              <a:rPr b="1" lang="en" sz="2120"/>
              <a:t>Overall Assessment </a:t>
            </a:r>
            <a:r>
              <a:rPr lang="en" sz="1220"/>
              <a:t>(Moving to High Freqs and Lower Noise)</a:t>
            </a:r>
            <a:endParaRPr sz="1220"/>
          </a:p>
        </p:txBody>
      </p:sp>
      <p:sp>
        <p:nvSpPr>
          <p:cNvPr id="101" name="Google Shape;101;p20"/>
          <p:cNvSpPr txBox="1"/>
          <p:nvPr/>
        </p:nvSpPr>
        <p:spPr>
          <a:xfrm>
            <a:off x="3587400" y="4789500"/>
            <a:ext cx="1773600" cy="3540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Equivalent (within 5%)</a:t>
            </a:r>
            <a:endParaRPr sz="1100"/>
          </a:p>
        </p:txBody>
      </p:sp>
      <p:sp>
        <p:nvSpPr>
          <p:cNvPr id="102" name="Google Shape;102;p20"/>
          <p:cNvSpPr txBox="1"/>
          <p:nvPr/>
        </p:nvSpPr>
        <p:spPr>
          <a:xfrm>
            <a:off x="5635575" y="4789500"/>
            <a:ext cx="1183800" cy="354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Lower (5-15%)</a:t>
            </a:r>
            <a:endParaRPr sz="1100"/>
          </a:p>
        </p:txBody>
      </p:sp>
      <p:sp>
        <p:nvSpPr>
          <p:cNvPr id="103" name="Google Shape;103;p20"/>
          <p:cNvSpPr txBox="1"/>
          <p:nvPr/>
        </p:nvSpPr>
        <p:spPr>
          <a:xfrm>
            <a:off x="2215950" y="4789500"/>
            <a:ext cx="1183800" cy="354000"/>
          </a:xfrm>
          <a:prstGeom prst="rect">
            <a:avLst/>
          </a:prstGeom>
          <a:solidFill>
            <a:srgbClr val="00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Higher (5-15%)</a:t>
            </a:r>
            <a:endParaRPr sz="1100"/>
          </a:p>
        </p:txBody>
      </p:sp>
      <p:sp>
        <p:nvSpPr>
          <p:cNvPr id="104" name="Google Shape;104;p20"/>
          <p:cNvSpPr txBox="1"/>
          <p:nvPr/>
        </p:nvSpPr>
        <p:spPr>
          <a:xfrm>
            <a:off x="7021550" y="4789500"/>
            <a:ext cx="2122500" cy="354000"/>
          </a:xfrm>
          <a:prstGeom prst="rect">
            <a:avLst/>
          </a:prstGeom>
          <a:solidFill>
            <a:srgbClr val="FF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Significantly Lower (&gt;15%)</a:t>
            </a:r>
            <a:endParaRPr sz="1100"/>
          </a:p>
        </p:txBody>
      </p:sp>
      <p:sp>
        <p:nvSpPr>
          <p:cNvPr id="105" name="Google Shape;105;p20"/>
          <p:cNvSpPr txBox="1"/>
          <p:nvPr/>
        </p:nvSpPr>
        <p:spPr>
          <a:xfrm>
            <a:off x="0" y="4789500"/>
            <a:ext cx="2028300" cy="354000"/>
          </a:xfrm>
          <a:prstGeom prst="rect">
            <a:avLst/>
          </a:prstGeom>
          <a:solidFill>
            <a:srgbClr val="0000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solidFill>
                  <a:srgbClr val="FFFFFF"/>
                </a:solidFill>
              </a:rPr>
              <a:t>Significantly higher (&gt;15%)</a:t>
            </a:r>
            <a:endParaRPr sz="1100">
              <a:solidFill>
                <a:srgbClr val="FFFF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