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8"/>
  </p:notesMasterIdLst>
  <p:sldIdLst>
    <p:sldId id="256" r:id="rId2"/>
    <p:sldId id="257" r:id="rId3"/>
    <p:sldId id="258" r:id="rId4"/>
    <p:sldId id="320" r:id="rId5"/>
    <p:sldId id="321" r:id="rId6"/>
    <p:sldId id="322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0B9613-9DD3-44F0-97F1-9667985BA87D}">
  <a:tblStyle styleId="{9B0B9613-9DD3-44F0-97F1-9667985BA87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8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618971e42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618971e42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618971e42a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618971e42a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Add info from the memo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618971e42a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618971e42a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Ocean - add a category for fisheries?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 rot="5400000">
            <a:off x="2718900" y="-1163586"/>
            <a:ext cx="37062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rtl="0"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2900" rtl="0"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23850" rtl="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sldNum" idx="12"/>
          </p:nvPr>
        </p:nvSpPr>
        <p:spPr>
          <a:xfrm>
            <a:off x="6862763" y="4851797"/>
            <a:ext cx="1824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title"/>
          </p:nvPr>
        </p:nvSpPr>
        <p:spPr>
          <a:xfrm>
            <a:off x="1371600" y="228600"/>
            <a:ext cx="64182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body" idx="1"/>
          </p:nvPr>
        </p:nvSpPr>
        <p:spPr>
          <a:xfrm>
            <a:off x="628650" y="926664"/>
            <a:ext cx="7886700" cy="37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 txBox="1">
            <a:spLocks noGrp="1"/>
          </p:cNvSpPr>
          <p:nvPr>
            <p:ph type="title"/>
          </p:nvPr>
        </p:nvSpPr>
        <p:spPr>
          <a:xfrm>
            <a:off x="629841" y="30004"/>
            <a:ext cx="7886700" cy="6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>
            <a:spLocks noGrp="1"/>
          </p:cNvSpPr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26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hyperlink" Target="http://www.noaa.gov/fisheries" TargetMode="Externa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://www.noaa.gov/research" TargetMode="External"/><Relationship Id="rId25" Type="http://schemas.openxmlformats.org/officeDocument/2006/relationships/hyperlink" Target="http://www.noaa.gov/weather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noaa.gov/marine-aviation" TargetMode="External"/><Relationship Id="rId23" Type="http://schemas.openxmlformats.org/officeDocument/2006/relationships/hyperlink" Target="http://www.noaa.gov/oceans-coasts" TargetMode="External"/><Relationship Id="rId28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://www.noaa.gov/satellites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image" Target="../media/image4.png"/><Relationship Id="rId27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0004"/>
            <a:ext cx="788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926664"/>
            <a:ext cx="7886700" cy="37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grpSp>
        <p:nvGrpSpPr>
          <p:cNvPr id="8" name="Google Shape;8;p1"/>
          <p:cNvGrpSpPr/>
          <p:nvPr/>
        </p:nvGrpSpPr>
        <p:grpSpPr>
          <a:xfrm>
            <a:off x="-22791" y="-1"/>
            <a:ext cx="354330" cy="5143500"/>
            <a:chOff x="-15240" y="0"/>
            <a:chExt cx="472440" cy="6858000"/>
          </a:xfrm>
        </p:grpSpPr>
        <p:sp>
          <p:nvSpPr>
            <p:cNvPr id="9" name="Google Shape;9;p1"/>
            <p:cNvSpPr/>
            <p:nvPr/>
          </p:nvSpPr>
          <p:spPr>
            <a:xfrm>
              <a:off x="10668" y="0"/>
              <a:ext cx="420600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16002" y="3197352"/>
              <a:ext cx="410100" cy="1069800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" name="Google Shape;11;p1" descr="C:\Users\jacqui.fenner\Desktop\PTT templates\images\noaa icons\noaa_icons-04.png">
              <a:hlinkClick r:id="rId15"/>
            </p:cNvPr>
            <p:cNvPicPr preferRelativeResize="0"/>
            <p:nvPr/>
          </p:nvPicPr>
          <p:blipFill rotWithShape="1">
            <a:blip r:embed="rId16">
              <a:alphaModFix/>
            </a:blip>
            <a:srcRect/>
            <a:stretch/>
          </p:blipFill>
          <p:spPr>
            <a:xfrm>
              <a:off x="-15240" y="5714999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12;p1" descr="C:\Users\jacqui.fenner\Desktop\PTT templates\images\noaa icons\noaa_icons-05.png">
              <a:hlinkClick r:id="rId17"/>
            </p:cNvPr>
            <p:cNvPicPr preferRelativeResize="0"/>
            <p:nvPr/>
          </p:nvPicPr>
          <p:blipFill rotWithShape="1">
            <a:blip r:embed="rId18">
              <a:alphaModFix/>
            </a:blip>
            <a:srcRect/>
            <a:stretch/>
          </p:blipFill>
          <p:spPr>
            <a:xfrm>
              <a:off x="-15240" y="46482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13;p1" descr="C:\Users\jacqui.fenner\Desktop\PTT templates\images\noaa icons\noaa_icons-06.png">
              <a:hlinkClick r:id="rId19"/>
            </p:cNvPr>
            <p:cNvPicPr preferRelativeResize="0"/>
            <p:nvPr/>
          </p:nvPicPr>
          <p:blipFill rotWithShape="1">
            <a:blip r:embed="rId20">
              <a:alphaModFix/>
            </a:blip>
            <a:srcRect/>
            <a:stretch/>
          </p:blipFill>
          <p:spPr>
            <a:xfrm>
              <a:off x="-15240" y="35814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4;p1" descr="C:\Users\jacqui.fenner\Desktop\PTT templates\images\noaa icons\noaa_icons-07.png">
              <a:hlinkClick r:id="rId21"/>
            </p:cNvPr>
            <p:cNvPicPr preferRelativeResize="0"/>
            <p:nvPr/>
          </p:nvPicPr>
          <p:blipFill rotWithShape="1">
            <a:blip r:embed="rId22">
              <a:alphaModFix/>
            </a:blip>
            <a:srcRect/>
            <a:stretch/>
          </p:blipFill>
          <p:spPr>
            <a:xfrm>
              <a:off x="-15240" y="25146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5;p1" descr="C:\Users\jacqui.fenner\Desktop\PTT templates\images\noaa icons\noaa_icons-08.png">
              <a:hlinkClick r:id="rId23"/>
            </p:cNvPr>
            <p:cNvPicPr preferRelativeResize="0"/>
            <p:nvPr/>
          </p:nvPicPr>
          <p:blipFill rotWithShape="1">
            <a:blip r:embed="rId24">
              <a:alphaModFix/>
            </a:blip>
            <a:srcRect/>
            <a:stretch/>
          </p:blipFill>
          <p:spPr>
            <a:xfrm>
              <a:off x="-15240" y="14478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Google Shape;16;p1" descr="C:\Users\jacqui.fenner\Desktop\PTT templates\images\noaa icons\noaa_icons-10.png">
              <a:hlinkClick r:id="rId25"/>
            </p:cNvPr>
            <p:cNvPicPr preferRelativeResize="0"/>
            <p:nvPr/>
          </p:nvPicPr>
          <p:blipFill rotWithShape="1">
            <a:blip r:embed="rId26">
              <a:alphaModFix/>
            </a:blip>
            <a:srcRect/>
            <a:stretch/>
          </p:blipFill>
          <p:spPr>
            <a:xfrm>
              <a:off x="-15240" y="3810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7" name="Google Shape;17;p1"/>
            <p:cNvGrpSpPr/>
            <p:nvPr/>
          </p:nvGrpSpPr>
          <p:grpSpPr>
            <a:xfrm>
              <a:off x="15148" y="0"/>
              <a:ext cx="420600" cy="6858000"/>
              <a:chOff x="15148" y="0"/>
              <a:chExt cx="420600" cy="6858000"/>
            </a:xfrm>
          </p:grpSpPr>
          <p:grpSp>
            <p:nvGrpSpPr>
              <p:cNvPr id="18" name="Google Shape;18;p1"/>
              <p:cNvGrpSpPr/>
              <p:nvPr/>
            </p:nvGrpSpPr>
            <p:grpSpPr>
              <a:xfrm>
                <a:off x="15148" y="1066800"/>
                <a:ext cx="420600" cy="5334000"/>
                <a:chOff x="15148" y="1066800"/>
                <a:chExt cx="420600" cy="5334000"/>
              </a:xfrm>
            </p:grpSpPr>
            <p:cxnSp>
              <p:nvCxnSpPr>
                <p:cNvPr id="19" name="Google Shape;19;p1"/>
                <p:cNvCxnSpPr/>
                <p:nvPr/>
              </p:nvCxnSpPr>
              <p:spPr>
                <a:xfrm>
                  <a:off x="15148" y="4267200"/>
                  <a:ext cx="4206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" name="Google Shape;20;p1"/>
                <p:cNvCxnSpPr/>
                <p:nvPr/>
              </p:nvCxnSpPr>
              <p:spPr>
                <a:xfrm>
                  <a:off x="15148" y="3200400"/>
                  <a:ext cx="4206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" name="Google Shape;21;p1"/>
                <p:cNvCxnSpPr/>
                <p:nvPr/>
              </p:nvCxnSpPr>
              <p:spPr>
                <a:xfrm>
                  <a:off x="15148" y="2133600"/>
                  <a:ext cx="4206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2" name="Google Shape;22;p1"/>
                <p:cNvCxnSpPr/>
                <p:nvPr/>
              </p:nvCxnSpPr>
              <p:spPr>
                <a:xfrm>
                  <a:off x="15148" y="5334000"/>
                  <a:ext cx="4206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3" name="Google Shape;23;p1"/>
                <p:cNvCxnSpPr/>
                <p:nvPr/>
              </p:nvCxnSpPr>
              <p:spPr>
                <a:xfrm>
                  <a:off x="15148" y="1066800"/>
                  <a:ext cx="4206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4" name="Google Shape;24;p1"/>
                <p:cNvCxnSpPr/>
                <p:nvPr/>
              </p:nvCxnSpPr>
              <p:spPr>
                <a:xfrm>
                  <a:off x="15148" y="6400800"/>
                  <a:ext cx="4206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cxnSp>
            <p:nvCxnSpPr>
              <p:cNvPr id="25" name="Google Shape;25;p1"/>
              <p:cNvCxnSpPr/>
              <p:nvPr/>
            </p:nvCxnSpPr>
            <p:spPr>
              <a:xfrm>
                <a:off x="431292" y="0"/>
                <a:ext cx="0" cy="68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>
                    <a:alpha val="40000"/>
                  </a:schemeClr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sp>
        <p:nvSpPr>
          <p:cNvPr id="26" name="Google Shape;26;p1"/>
          <p:cNvSpPr/>
          <p:nvPr/>
        </p:nvSpPr>
        <p:spPr>
          <a:xfrm>
            <a:off x="0" y="4800600"/>
            <a:ext cx="9144000" cy="342900"/>
          </a:xfrm>
          <a:custGeom>
            <a:avLst/>
            <a:gdLst/>
            <a:ahLst/>
            <a:cxnLst/>
            <a:rect l="l" t="t" r="r" b="b"/>
            <a:pathLst>
              <a:path w="9144000" h="457200" extrusionOk="0">
                <a:moveTo>
                  <a:pt x="0" y="457199"/>
                </a:moveTo>
                <a:lnTo>
                  <a:pt x="9144000" y="457199"/>
                </a:lnTo>
                <a:lnTo>
                  <a:pt x="9144000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D5F5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22651" y="4889565"/>
            <a:ext cx="252300" cy="205800"/>
          </a:xfrm>
          <a:prstGeom prst="rect">
            <a:avLst/>
          </a:prstGeom>
          <a:blipFill rotWithShape="1">
            <a:blip r:embed="rId2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349395" y="4889565"/>
            <a:ext cx="237600" cy="202200"/>
          </a:xfrm>
          <a:prstGeom prst="rect">
            <a:avLst/>
          </a:prstGeom>
          <a:blipFill rotWithShape="1">
            <a:blip r:embed="rId2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 txBox="1">
            <a:spLocks noGrp="1"/>
          </p:cNvSpPr>
          <p:nvPr>
            <p:ph type="ftr" idx="11"/>
          </p:nvPr>
        </p:nvSpPr>
        <p:spPr>
          <a:xfrm>
            <a:off x="3028950" y="479774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"/>
          <p:cNvSpPr txBox="1">
            <a:spLocks noGrp="1"/>
          </p:cNvSpPr>
          <p:nvPr>
            <p:ph type="sldNum" idx="12"/>
          </p:nvPr>
        </p:nvSpPr>
        <p:spPr>
          <a:xfrm>
            <a:off x="64579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dt" idx="10"/>
          </p:nvPr>
        </p:nvSpPr>
        <p:spPr>
          <a:xfrm>
            <a:off x="628650" y="479774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ctrTitle"/>
          </p:nvPr>
        </p:nvSpPr>
        <p:spPr>
          <a:xfrm>
            <a:off x="1431150" y="-58228"/>
            <a:ext cx="6858000" cy="17907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 of Earth System Environment Variables</a:t>
            </a: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subTitle" idx="1"/>
          </p:nvPr>
        </p:nvSpPr>
        <p:spPr>
          <a:xfrm>
            <a:off x="1258250" y="1668774"/>
            <a:ext cx="6858000" cy="982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dirty="0"/>
              <a:t>June 12</a:t>
            </a:r>
            <a:r>
              <a:rPr lang="en" dirty="0"/>
              <a:t>, 2023 SAT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Presenter: Stacy Bunin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15"/>
          <p:cNvSpPr txBox="1">
            <a:spLocks noGrp="1"/>
          </p:cNvSpPr>
          <p:nvPr>
            <p:ph type="subTitle" idx="1"/>
          </p:nvPr>
        </p:nvSpPr>
        <p:spPr>
          <a:xfrm>
            <a:off x="566700" y="2650974"/>
            <a:ext cx="8255400" cy="2298276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 fontScale="70000" lnSpcReduction="20000"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Inputs from 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AC subcommittee (G. Frost, S. Kondragunta, L. Flynn, M. Kopacz, B. Pierce)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NWP subcommittee (R. Anthes, B. Atlas, F. Gallagher, K. Garrett, R. Hoffman, W. McCarty, B. Ruston, J. Yoe)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Nowcasting subcommittee (J. Gerth, </a:t>
            </a:r>
            <a:r>
              <a:rPr lang="en" sz="1842" dirty="0"/>
              <a:t>M. Sporer, J. Zvolensky, T. Humphrey, J. Rabinowitz, J. Michael, A. Edwards, D. Zaff)</a:t>
            </a:r>
            <a:endParaRPr sz="1842"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Cryosphere subcommittee (J. Key)</a:t>
            </a: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dirty="0"/>
              <a:t>Space Weather (E. Lynch, S. Schnee)</a:t>
            </a: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dirty="0"/>
              <a:t>Oceans (R. </a:t>
            </a:r>
            <a:r>
              <a:rPr lang="en-US" dirty="0" err="1"/>
              <a:t>Vandermeulen</a:t>
            </a:r>
            <a:r>
              <a:rPr lang="en-US" dirty="0"/>
              <a:t>)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dirty="0"/>
              <a:t>TPIO (L. Cantrell, C. Wu) </a:t>
            </a:r>
            <a:endParaRPr dirty="0"/>
          </a:p>
          <a:p>
            <a:pPr marL="0" lvl="0" indent="0"/>
            <a:r>
              <a:rPr lang="en" dirty="0"/>
              <a:t>ASPEN team (S. Boukabara, </a:t>
            </a:r>
            <a:r>
              <a:rPr lang="en-US" dirty="0"/>
              <a:t>L. Lin, R. Hoffman, </a:t>
            </a:r>
            <a:r>
              <a:rPr lang="en" dirty="0"/>
              <a:t>J. Moncet, </a:t>
            </a:r>
            <a:r>
              <a:rPr lang="en-US" dirty="0"/>
              <a:t>E. Maddy, J. Locke</a:t>
            </a:r>
            <a:r>
              <a:rPr lang="en" dirty="0"/>
              <a:t>)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Purpose of this Exercise</a:t>
            </a:r>
            <a:endParaRPr/>
          </a:p>
        </p:txBody>
      </p:sp>
      <p:sp>
        <p:nvSpPr>
          <p:cNvPr id="120" name="Google Shape;120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Define how we describe the Earth System with its different components</a:t>
            </a:r>
            <a:endParaRPr b="1"/>
          </a:p>
          <a:p>
            <a:pPr marL="45720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61950" algn="l" rtl="0">
              <a:spcBef>
                <a:spcPts val="80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Practical implications include:</a:t>
            </a:r>
            <a:endParaRPr b="1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Allow Extension of ASPEN for Architecture design and verification (v2.0)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Proposal to potentially extend NOAA COURL database (of obs needs)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Signal to NOAA the need to have additional capabilities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Could serve as input to Innovation and other maturation/extension programs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Etc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title"/>
          </p:nvPr>
        </p:nvSpPr>
        <p:spPr>
          <a:xfrm>
            <a:off x="311700" y="-12175"/>
            <a:ext cx="8520600" cy="5727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Description of Earth System Environment</a:t>
            </a:r>
            <a:endParaRPr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B2CC76-FF82-4327-9C54-A7471DB67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760068"/>
              </p:ext>
            </p:extLst>
          </p:nvPr>
        </p:nvGraphicFramePr>
        <p:xfrm>
          <a:off x="422550" y="665734"/>
          <a:ext cx="8520599" cy="4066032"/>
        </p:xfrm>
        <a:graphic>
          <a:graphicData uri="http://schemas.openxmlformats.org/drawingml/2006/table">
            <a:tbl>
              <a:tblPr/>
              <a:tblGrid>
                <a:gridCol w="1382163">
                  <a:extLst>
                    <a:ext uri="{9D8B030D-6E8A-4147-A177-3AD203B41FA5}">
                      <a16:colId xmlns:a16="http://schemas.microsoft.com/office/drawing/2014/main" val="3963759219"/>
                    </a:ext>
                  </a:extLst>
                </a:gridCol>
                <a:gridCol w="1156149">
                  <a:extLst>
                    <a:ext uri="{9D8B030D-6E8A-4147-A177-3AD203B41FA5}">
                      <a16:colId xmlns:a16="http://schemas.microsoft.com/office/drawing/2014/main" val="1171581571"/>
                    </a:ext>
                  </a:extLst>
                </a:gridCol>
                <a:gridCol w="1608177">
                  <a:extLst>
                    <a:ext uri="{9D8B030D-6E8A-4147-A177-3AD203B41FA5}">
                      <a16:colId xmlns:a16="http://schemas.microsoft.com/office/drawing/2014/main" val="1745444532"/>
                    </a:ext>
                  </a:extLst>
                </a:gridCol>
                <a:gridCol w="1503863">
                  <a:extLst>
                    <a:ext uri="{9D8B030D-6E8A-4147-A177-3AD203B41FA5}">
                      <a16:colId xmlns:a16="http://schemas.microsoft.com/office/drawing/2014/main" val="301689133"/>
                    </a:ext>
                  </a:extLst>
                </a:gridCol>
                <a:gridCol w="1587024">
                  <a:extLst>
                    <a:ext uri="{9D8B030D-6E8A-4147-A177-3AD203B41FA5}">
                      <a16:colId xmlns:a16="http://schemas.microsoft.com/office/drawing/2014/main" val="2015488154"/>
                    </a:ext>
                  </a:extLst>
                </a:gridCol>
                <a:gridCol w="1283223">
                  <a:extLst>
                    <a:ext uri="{9D8B030D-6E8A-4147-A177-3AD203B41FA5}">
                      <a16:colId xmlns:a16="http://schemas.microsoft.com/office/drawing/2014/main" val="4829768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Environmental Domain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Atmosphere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Land/Hydrology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Cryosphere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Ocean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Space Weather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b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857631"/>
                  </a:ext>
                </a:extLst>
              </a:tr>
              <a:tr h="182880">
                <a:tc rowSpan="6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Environmental Subdomains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Atmospheric Composition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Fire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Glaciers, Ice Caps, Ice Sheets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Bathymetry/ Seafloor Topography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01316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Clouds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Inland Waters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Iceberg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Coastal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Heliosphere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7B7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74421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Neutral Atmosphere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Surface Geophysical Properties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Lake Ice and River Ice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Ocean Composition and Optical Properties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Magnetosphere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857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8122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Precipitation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Surface Radiative Properties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Permafrost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Open Ocean 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Ionosphere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89348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TOA Earth Radiation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Vegetation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Sea Ice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en-US" sz="2400" dirty="0">
                          <a:effectLst/>
                        </a:rPr>
                      </a:b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Upper Atmosphere</a:t>
                      </a: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72405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en-US" sz="2400">
                          <a:effectLst/>
                        </a:rPr>
                      </a:b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en-US" sz="2400">
                          <a:effectLst/>
                        </a:rPr>
                      </a:b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Snow</a:t>
                      </a:r>
                      <a:endParaRPr lang="en-US" sz="240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en-US" sz="2400" dirty="0">
                          <a:effectLst/>
                        </a:rPr>
                      </a:b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en-US" sz="2400" dirty="0">
                          <a:effectLst/>
                        </a:rPr>
                      </a:br>
                      <a:endParaRPr lang="en-US" sz="2400" dirty="0">
                        <a:effectLst/>
                      </a:endParaRPr>
                    </a:p>
                  </a:txBody>
                  <a:tcPr marL="18288" marR="18288" marT="18288" marB="18288" anchor="ctr">
                    <a:lnL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0217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DBB50-5D4C-460D-A033-3F0CE601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82548"/>
            <a:ext cx="8520600" cy="572700"/>
          </a:xfrm>
        </p:spPr>
        <p:txBody>
          <a:bodyPr/>
          <a:lstStyle/>
          <a:p>
            <a:r>
              <a:rPr lang="en-US" dirty="0"/>
              <a:t>Summary of Feb 4 SAT meeting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143DE-3805-4D47-8D4C-B4E67B765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40800"/>
            <a:ext cx="8520600" cy="3416400"/>
          </a:xfrm>
        </p:spPr>
        <p:txBody>
          <a:bodyPr/>
          <a:lstStyle/>
          <a:p>
            <a:r>
              <a:rPr lang="en-US" dirty="0"/>
              <a:t>Reviewed definitions and units in Atmosphere, Land/Hydrology, Cryosphere, Ocean, and Space Weather domains (and associated sub-domains)</a:t>
            </a:r>
          </a:p>
          <a:p>
            <a:r>
              <a:rPr lang="en-US" dirty="0"/>
              <a:t>Variables will be a baseline for the ASPEN tool</a:t>
            </a:r>
          </a:p>
          <a:p>
            <a:r>
              <a:rPr lang="en-US" dirty="0"/>
              <a:t>Initial review of attributes</a:t>
            </a:r>
          </a:p>
          <a:p>
            <a:r>
              <a:rPr lang="en-US" dirty="0"/>
              <a:t>SAT provided excellent feedback to improve the list</a:t>
            </a:r>
          </a:p>
          <a:p>
            <a:r>
              <a:rPr lang="en-US" dirty="0"/>
              <a:t>Met further with individuals to improve variables in specific domains</a:t>
            </a:r>
          </a:p>
          <a:p>
            <a:r>
              <a:rPr lang="en-US" dirty="0"/>
              <a:t>Question proposed: Why not just use the NASA GCMD list?</a:t>
            </a:r>
          </a:p>
          <a:p>
            <a:pPr lvl="1"/>
            <a:r>
              <a:rPr lang="en-US" dirty="0"/>
              <a:t>We had already identified variables not in GCMD</a:t>
            </a:r>
          </a:p>
        </p:txBody>
      </p:sp>
    </p:spTree>
    <p:extLst>
      <p:ext uri="{BB962C8B-B14F-4D97-AF65-F5344CB8AC3E}">
        <p14:creationId xmlns:p14="http://schemas.microsoft.com/office/powerpoint/2010/main" val="1665884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DBB50-5D4C-460D-A033-3F0CE601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91015"/>
            <a:ext cx="8520600" cy="572700"/>
          </a:xfrm>
        </p:spPr>
        <p:txBody>
          <a:bodyPr/>
          <a:lstStyle/>
          <a:p>
            <a:r>
              <a:rPr lang="en-US" dirty="0"/>
              <a:t>Changes implemented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143DE-3805-4D47-8D4C-B4E67B765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830728"/>
            <a:ext cx="8520600" cy="3919071"/>
          </a:xfrm>
        </p:spPr>
        <p:txBody>
          <a:bodyPr>
            <a:normAutofit/>
          </a:bodyPr>
          <a:lstStyle/>
          <a:p>
            <a:r>
              <a:rPr lang="en-US" dirty="0"/>
              <a:t>Expanded on Land/Hydrology and Ocean variables</a:t>
            </a:r>
          </a:p>
          <a:p>
            <a:r>
              <a:rPr lang="en-US" dirty="0"/>
              <a:t>Moved “inland waters” from Ocean to Land/Hydrology</a:t>
            </a:r>
          </a:p>
          <a:p>
            <a:r>
              <a:rPr lang="en-US" dirty="0"/>
              <a:t>Met with Space Weather team</a:t>
            </a:r>
          </a:p>
          <a:p>
            <a:r>
              <a:rPr lang="en-US" dirty="0"/>
              <a:t>Attributes are being moved to a separate document</a:t>
            </a:r>
          </a:p>
          <a:p>
            <a:r>
              <a:rPr lang="en-US" dirty="0"/>
              <a:t>Mapped variables to other known sources to include GCMD, WMO OSCAR, CF Standard Names, NOAA Level Requirements, NESDIS Product Baseline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9525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ED390A-7BFF-4717-978C-6EBE395D8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069600"/>
              </p:ext>
            </p:extLst>
          </p:nvPr>
        </p:nvGraphicFramePr>
        <p:xfrm>
          <a:off x="482603" y="3915428"/>
          <a:ext cx="8324300" cy="834371"/>
        </p:xfrm>
        <a:graphic>
          <a:graphicData uri="http://schemas.openxmlformats.org/drawingml/2006/table">
            <a:tbl>
              <a:tblPr/>
              <a:tblGrid>
                <a:gridCol w="1326934">
                  <a:extLst>
                    <a:ext uri="{9D8B030D-6E8A-4147-A177-3AD203B41FA5}">
                      <a16:colId xmlns:a16="http://schemas.microsoft.com/office/drawing/2014/main" val="1857697118"/>
                    </a:ext>
                  </a:extLst>
                </a:gridCol>
                <a:gridCol w="990777">
                  <a:extLst>
                    <a:ext uri="{9D8B030D-6E8A-4147-A177-3AD203B41FA5}">
                      <a16:colId xmlns:a16="http://schemas.microsoft.com/office/drawing/2014/main" val="939795657"/>
                    </a:ext>
                  </a:extLst>
                </a:gridCol>
                <a:gridCol w="1035009">
                  <a:extLst>
                    <a:ext uri="{9D8B030D-6E8A-4147-A177-3AD203B41FA5}">
                      <a16:colId xmlns:a16="http://schemas.microsoft.com/office/drawing/2014/main" val="1093095428"/>
                    </a:ext>
                  </a:extLst>
                </a:gridCol>
                <a:gridCol w="1388858">
                  <a:extLst>
                    <a:ext uri="{9D8B030D-6E8A-4147-A177-3AD203B41FA5}">
                      <a16:colId xmlns:a16="http://schemas.microsoft.com/office/drawing/2014/main" val="2945306316"/>
                    </a:ext>
                  </a:extLst>
                </a:gridCol>
                <a:gridCol w="1211933">
                  <a:extLst>
                    <a:ext uri="{9D8B030D-6E8A-4147-A177-3AD203B41FA5}">
                      <a16:colId xmlns:a16="http://schemas.microsoft.com/office/drawing/2014/main" val="1292578894"/>
                    </a:ext>
                  </a:extLst>
                </a:gridCol>
                <a:gridCol w="1300396">
                  <a:extLst>
                    <a:ext uri="{9D8B030D-6E8A-4147-A177-3AD203B41FA5}">
                      <a16:colId xmlns:a16="http://schemas.microsoft.com/office/drawing/2014/main" val="3555174566"/>
                    </a:ext>
                  </a:extLst>
                </a:gridCol>
                <a:gridCol w="1070393">
                  <a:extLst>
                    <a:ext uri="{9D8B030D-6E8A-4147-A177-3AD203B41FA5}">
                      <a16:colId xmlns:a16="http://schemas.microsoft.com/office/drawing/2014/main" val="2791615653"/>
                    </a:ext>
                  </a:extLst>
                </a:gridCol>
              </a:tblGrid>
              <a:tr h="834371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Formaldehyde/ CH2O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x_Profile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Formaldehyde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Atmosphere/Atmospheric Composition and Air Quality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Trace Gases Product Suite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atmosphere_mass_content_of_formaldehyde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HCHO</a:t>
                      </a:r>
                      <a:endParaRPr lang="en-US" sz="2400" dirty="0">
                        <a:effectLst/>
                      </a:endParaRPr>
                    </a:p>
                  </a:txBody>
                  <a:tcPr marL="25400" marR="25400" marT="25400" marB="2540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34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21B67C3-3012-4373-A229-7413F94F1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479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163FD27-6655-4D31-BA75-B0AC9FD81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871266"/>
              </p:ext>
            </p:extLst>
          </p:nvPr>
        </p:nvGraphicFramePr>
        <p:xfrm>
          <a:off x="508000" y="3373226"/>
          <a:ext cx="8324300" cy="675640"/>
        </p:xfrm>
        <a:graphic>
          <a:graphicData uri="http://schemas.openxmlformats.org/drawingml/2006/table">
            <a:tbl>
              <a:tblPr/>
              <a:tblGrid>
                <a:gridCol w="1326934">
                  <a:extLst>
                    <a:ext uri="{9D8B030D-6E8A-4147-A177-3AD203B41FA5}">
                      <a16:colId xmlns:a16="http://schemas.microsoft.com/office/drawing/2014/main" val="3152222550"/>
                    </a:ext>
                  </a:extLst>
                </a:gridCol>
                <a:gridCol w="990777">
                  <a:extLst>
                    <a:ext uri="{9D8B030D-6E8A-4147-A177-3AD203B41FA5}">
                      <a16:colId xmlns:a16="http://schemas.microsoft.com/office/drawing/2014/main" val="3265517597"/>
                    </a:ext>
                  </a:extLst>
                </a:gridCol>
                <a:gridCol w="1035009">
                  <a:extLst>
                    <a:ext uri="{9D8B030D-6E8A-4147-A177-3AD203B41FA5}">
                      <a16:colId xmlns:a16="http://schemas.microsoft.com/office/drawing/2014/main" val="1838126495"/>
                    </a:ext>
                  </a:extLst>
                </a:gridCol>
                <a:gridCol w="1388858">
                  <a:extLst>
                    <a:ext uri="{9D8B030D-6E8A-4147-A177-3AD203B41FA5}">
                      <a16:colId xmlns:a16="http://schemas.microsoft.com/office/drawing/2014/main" val="4197242910"/>
                    </a:ext>
                  </a:extLst>
                </a:gridCol>
                <a:gridCol w="1211933">
                  <a:extLst>
                    <a:ext uri="{9D8B030D-6E8A-4147-A177-3AD203B41FA5}">
                      <a16:colId xmlns:a16="http://schemas.microsoft.com/office/drawing/2014/main" val="101630622"/>
                    </a:ext>
                  </a:extLst>
                </a:gridCol>
                <a:gridCol w="1300396">
                  <a:extLst>
                    <a:ext uri="{9D8B030D-6E8A-4147-A177-3AD203B41FA5}">
                      <a16:colId xmlns:a16="http://schemas.microsoft.com/office/drawing/2014/main" val="146495626"/>
                    </a:ext>
                  </a:extLst>
                </a:gridCol>
                <a:gridCol w="1070393">
                  <a:extLst>
                    <a:ext uri="{9D8B030D-6E8A-4147-A177-3AD203B41FA5}">
                      <a16:colId xmlns:a16="http://schemas.microsoft.com/office/drawing/2014/main" val="2792884016"/>
                    </a:ext>
                  </a:extLst>
                </a:gridCol>
              </a:tblGrid>
              <a:tr h="39429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Geophysical Variable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GCMD ID (TPIO Value Tree) 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NASA GCMD Variable 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Link to NOAA Level Requirements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Product Baseline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CF Mapping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WMO OSCAR 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141298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20DDBA95-D4E5-4839-B379-5C08901B2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441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75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DBB50-5D4C-460D-A033-3F0CE601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plans/goal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143DE-3805-4D47-8D4C-B4E67B765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finalized, the list will be used to expand ASPEN input tables for sensor capabilities and application needs</a:t>
            </a:r>
          </a:p>
          <a:p>
            <a:pPr lvl="1"/>
            <a:r>
              <a:rPr lang="en-US" dirty="0"/>
              <a:t>Comments/suggestions requested by July 14</a:t>
            </a:r>
          </a:p>
          <a:p>
            <a:pPr lvl="1"/>
            <a:r>
              <a:rPr lang="en-US" dirty="0"/>
              <a:t>Targeting to freeze the variable list by August 31</a:t>
            </a:r>
          </a:p>
          <a:p>
            <a:r>
              <a:rPr lang="en-US" dirty="0"/>
              <a:t>Work with NCEI to add variables to the GCMD</a:t>
            </a:r>
          </a:p>
          <a:p>
            <a:r>
              <a:rPr lang="en-US" dirty="0"/>
              <a:t>Work with TPIO to update COURL and other databases</a:t>
            </a:r>
          </a:p>
          <a:p>
            <a:r>
              <a:rPr lang="en-US" dirty="0"/>
              <a:t>Work with atmosphere, cryosphere, ocean, and land teams to determine additional application needs for use in ASPEN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3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24639</TotalTime>
  <Words>596</Words>
  <Application>Microsoft Office PowerPoint</Application>
  <PresentationFormat>On-screen Show (16:9)</PresentationFormat>
  <Paragraphs>100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Review of Earth System Environment Variables</vt:lpstr>
      <vt:lpstr>Purpose of this Exercise</vt:lpstr>
      <vt:lpstr>Description of Earth System Environment</vt:lpstr>
      <vt:lpstr>Summary of Feb 4 SAT meeting</vt:lpstr>
      <vt:lpstr>Changes implemented</vt:lpstr>
      <vt:lpstr>Future plans/goal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Earth System Environment Variables</dc:title>
  <dc:creator>Stacy Bunin</dc:creator>
  <cp:lastModifiedBy>Stacy Bunin</cp:lastModifiedBy>
  <cp:revision>26</cp:revision>
  <dcterms:modified xsi:type="dcterms:W3CDTF">2023-06-12T15:28:13Z</dcterms:modified>
</cp:coreProperties>
</file>