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jGVYAjZUe1SxccK65BDX0YUkcaG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97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8" name="Google Shape;10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4" name="Google Shape;14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292dec5cb33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292dec5cb33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g292dec5cb33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92dec5cb33_0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292dec5cb33_0_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g292dec5cb33_0_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7"/>
        <p:cNvGrpSpPr/>
        <p:nvPr/>
      </p:nvGrpSpPr>
      <p:grpSpPr>
        <a:xfrm>
          <a:off x="0" y="0"/>
          <a:ext cx="0" cy="0"/>
          <a:chOff x="0" y="0"/>
          <a:chExt cx="0" cy="0"/>
        </a:xfrm>
      </p:grpSpPr>
      <p:sp>
        <p:nvSpPr>
          <p:cNvPr id="38" name="Google Shape;38;p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2E75B5"/>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40" name="Google Shape;40;p9"/>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9"/>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9"/>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4"/>
        <p:cNvGrpSpPr/>
        <p:nvPr/>
      </p:nvGrpSpPr>
      <p:grpSpPr>
        <a:xfrm>
          <a:off x="0" y="0"/>
          <a:ext cx="0" cy="0"/>
          <a:chOff x="0" y="0"/>
          <a:chExt cx="0" cy="0"/>
        </a:xfrm>
      </p:grpSpPr>
      <p:sp>
        <p:nvSpPr>
          <p:cNvPr id="95" name="Google Shape;95;p18"/>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6" name="Google Shape;96;p18"/>
          <p:cNvSpPr txBox="1">
            <a:spLocks noGrp="1"/>
          </p:cNvSpPr>
          <p:nvPr>
            <p:ph type="body" idx="1"/>
          </p:nvPr>
        </p:nvSpPr>
        <p:spPr>
          <a:xfrm rot="5400000">
            <a:off x="3625295" y="-1551543"/>
            <a:ext cx="4941411"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7" name="Google Shape;97;p18"/>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18"/>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8"/>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1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3" name="Google Shape;103;p19"/>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19"/>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19"/>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3"/>
        <p:cNvGrpSpPr/>
        <p:nvPr/>
      </p:nvGrpSpPr>
      <p:grpSpPr>
        <a:xfrm>
          <a:off x="0" y="0"/>
          <a:ext cx="0" cy="0"/>
          <a:chOff x="0" y="0"/>
          <a:chExt cx="0" cy="0"/>
        </a:xfrm>
      </p:grpSpPr>
      <p:sp>
        <p:nvSpPr>
          <p:cNvPr id="44" name="Google Shape;44;p10"/>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10"/>
          <p:cNvSpPr txBox="1">
            <a:spLocks noGrp="1"/>
          </p:cNvSpPr>
          <p:nvPr>
            <p:ph type="body" idx="1"/>
          </p:nvPr>
        </p:nvSpPr>
        <p:spPr>
          <a:xfrm>
            <a:off x="838200" y="1235552"/>
            <a:ext cx="10515600" cy="494141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0"/>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0"/>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0"/>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9"/>
        <p:cNvGrpSpPr/>
        <p:nvPr/>
      </p:nvGrpSpPr>
      <p:grpSpPr>
        <a:xfrm>
          <a:off x="0" y="0"/>
          <a:ext cx="0" cy="0"/>
          <a:chOff x="0" y="0"/>
          <a:chExt cx="0" cy="0"/>
        </a:xfrm>
      </p:grpSpPr>
      <p:sp>
        <p:nvSpPr>
          <p:cNvPr id="50" name="Google Shape;50;p1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E75B5"/>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52" name="Google Shape;52;p11"/>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1"/>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11"/>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5"/>
        <p:cNvGrpSpPr/>
        <p:nvPr/>
      </p:nvGrpSpPr>
      <p:grpSpPr>
        <a:xfrm>
          <a:off x="0" y="0"/>
          <a:ext cx="0" cy="0"/>
          <a:chOff x="0" y="0"/>
          <a:chExt cx="0" cy="0"/>
        </a:xfrm>
      </p:grpSpPr>
      <p:sp>
        <p:nvSpPr>
          <p:cNvPr id="56" name="Google Shape;56;p12"/>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1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1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9" name="Google Shape;59;p12"/>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2"/>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2"/>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2"/>
        <p:cNvGrpSpPr/>
        <p:nvPr/>
      </p:nvGrpSpPr>
      <p:grpSpPr>
        <a:xfrm>
          <a:off x="0" y="0"/>
          <a:ext cx="0" cy="0"/>
          <a:chOff x="0" y="0"/>
          <a:chExt cx="0" cy="0"/>
        </a:xfrm>
      </p:grpSpPr>
      <p:sp>
        <p:nvSpPr>
          <p:cNvPr id="63" name="Google Shape;63;p13"/>
          <p:cNvSpPr txBox="1">
            <a:spLocks noGrp="1"/>
          </p:cNvSpPr>
          <p:nvPr>
            <p:ph type="title"/>
          </p:nvPr>
        </p:nvSpPr>
        <p:spPr>
          <a:xfrm>
            <a:off x="839788" y="40005"/>
            <a:ext cx="10515600" cy="8540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5" name="Google Shape;65;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7" name="Google Shape;67;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3"/>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3"/>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3"/>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1"/>
        <p:cNvGrpSpPr/>
        <p:nvPr/>
      </p:nvGrpSpPr>
      <p:grpSpPr>
        <a:xfrm>
          <a:off x="0" y="0"/>
          <a:ext cx="0" cy="0"/>
          <a:chOff x="0" y="0"/>
          <a:chExt cx="0" cy="0"/>
        </a:xfrm>
      </p:grpSpPr>
      <p:sp>
        <p:nvSpPr>
          <p:cNvPr id="72" name="Google Shape;72;p14"/>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4"/>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4"/>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4"/>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
        <p:cNvGrpSpPr/>
        <p:nvPr/>
      </p:nvGrpSpPr>
      <p:grpSpPr>
        <a:xfrm>
          <a:off x="0" y="0"/>
          <a:ext cx="0" cy="0"/>
          <a:chOff x="0" y="0"/>
          <a:chExt cx="0" cy="0"/>
        </a:xfrm>
      </p:grpSpPr>
      <p:sp>
        <p:nvSpPr>
          <p:cNvPr id="77" name="Google Shape;77;p15"/>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5"/>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5"/>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0"/>
        <p:cNvGrpSpPr/>
        <p:nvPr/>
      </p:nvGrpSpPr>
      <p:grpSpPr>
        <a:xfrm>
          <a:off x="0" y="0"/>
          <a:ext cx="0" cy="0"/>
          <a:chOff x="0" y="0"/>
          <a:chExt cx="0" cy="0"/>
        </a:xfrm>
      </p:grpSpPr>
      <p:sp>
        <p:nvSpPr>
          <p:cNvPr id="81" name="Google Shape;81;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E75B5"/>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1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83" name="Google Shape;83;p1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84" name="Google Shape;84;p16"/>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6"/>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6"/>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E75B5"/>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17"/>
          <p:cNvSpPr>
            <a:spLocks noGrp="1"/>
          </p:cNvSpPr>
          <p:nvPr>
            <p:ph type="pic" idx="2"/>
          </p:nvPr>
        </p:nvSpPr>
        <p:spPr>
          <a:xfrm>
            <a:off x="5183188" y="987425"/>
            <a:ext cx="6172200" cy="4873625"/>
          </a:xfrm>
          <a:prstGeom prst="rect">
            <a:avLst/>
          </a:prstGeom>
          <a:noFill/>
          <a:ln>
            <a:noFill/>
          </a:ln>
        </p:spPr>
      </p:sp>
      <p:sp>
        <p:nvSpPr>
          <p:cNvPr id="90" name="Google Shape;90;p1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91" name="Google Shape;91;p17"/>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7"/>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7"/>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noaa.gov/marine-aviation" TargetMode="External"/><Relationship Id="rId18" Type="http://schemas.openxmlformats.org/officeDocument/2006/relationships/image" Target="../media/image3.png"/><Relationship Id="rId26" Type="http://schemas.openxmlformats.org/officeDocument/2006/relationships/image" Target="../media/image8.png"/><Relationship Id="rId3" Type="http://schemas.openxmlformats.org/officeDocument/2006/relationships/slideLayout" Target="../slideLayouts/slideLayout3.xml"/><Relationship Id="rId21" Type="http://schemas.openxmlformats.org/officeDocument/2006/relationships/hyperlink" Target="http://www.noaa.gov/oceans-coasts" TargetMode="Externa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hyperlink" Target="http://www.noaa.gov/satellites" TargetMode="External"/><Relationship Id="rId25" Type="http://schemas.openxmlformats.org/officeDocument/2006/relationships/image" Target="../media/image7.png"/><Relationship Id="rId2" Type="http://schemas.openxmlformats.org/officeDocument/2006/relationships/slideLayout" Target="../slideLayouts/slideLayout2.xml"/><Relationship Id="rId16" Type="http://schemas.openxmlformats.org/officeDocument/2006/relationships/image" Target="../media/image2.png"/><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6.png"/><Relationship Id="rId5" Type="http://schemas.openxmlformats.org/officeDocument/2006/relationships/slideLayout" Target="../slideLayouts/slideLayout5.xml"/><Relationship Id="rId15" Type="http://schemas.openxmlformats.org/officeDocument/2006/relationships/hyperlink" Target="http://www.noaa.gov/research" TargetMode="External"/><Relationship Id="rId23" Type="http://schemas.openxmlformats.org/officeDocument/2006/relationships/hyperlink" Target="http://www.noaa.gov/weather" TargetMode="External"/><Relationship Id="rId10" Type="http://schemas.openxmlformats.org/officeDocument/2006/relationships/slideLayout" Target="../slideLayouts/slideLayout10.xml"/><Relationship Id="rId19" Type="http://schemas.openxmlformats.org/officeDocument/2006/relationships/hyperlink" Target="http://www.noaa.gov/fisheries" TargetMode="Externa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E75B5"/>
              </a:buClr>
              <a:buSzPts val="4400"/>
              <a:buFont typeface="Calibri"/>
              <a:buNone/>
              <a:defRPr sz="4400" b="1" i="0" u="none" strike="noStrike" cap="none">
                <a:solidFill>
                  <a:srgbClr val="2E75B5"/>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838200" y="1235552"/>
            <a:ext cx="10515600" cy="4941411"/>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12" name="Google Shape;12;p8"/>
          <p:cNvGrpSpPr/>
          <p:nvPr/>
        </p:nvGrpSpPr>
        <p:grpSpPr>
          <a:xfrm>
            <a:off x="-30388" y="-1"/>
            <a:ext cx="472440" cy="6858001"/>
            <a:chOff x="-15240" y="0"/>
            <a:chExt cx="472440" cy="6858000"/>
          </a:xfrm>
        </p:grpSpPr>
        <p:sp>
          <p:nvSpPr>
            <p:cNvPr id="13" name="Google Shape;13;p8"/>
            <p:cNvSpPr/>
            <p:nvPr/>
          </p:nvSpPr>
          <p:spPr>
            <a:xfrm>
              <a:off x="10668" y="0"/>
              <a:ext cx="420624" cy="6858000"/>
            </a:xfrm>
            <a:prstGeom prst="rect">
              <a:avLst/>
            </a:prstGeom>
            <a:solidFill>
              <a:srgbClr val="0099D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 name="Google Shape;14;p8"/>
            <p:cNvSpPr/>
            <p:nvPr/>
          </p:nvSpPr>
          <p:spPr>
            <a:xfrm>
              <a:off x="16002" y="3197352"/>
              <a:ext cx="409956" cy="1069848"/>
            </a:xfrm>
            <a:prstGeom prst="rect">
              <a:avLst/>
            </a:prstGeom>
            <a:solidFill>
              <a:srgbClr val="0B459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5" name="Google Shape;15;p8" descr="C:\Users\jacqui.fenner\Desktop\PTT templates\images\noaa icons\noaa_icons-04.png">
              <a:hlinkClick r:id="rId13"/>
            </p:cNvPr>
            <p:cNvPicPr preferRelativeResize="0"/>
            <p:nvPr/>
          </p:nvPicPr>
          <p:blipFill rotWithShape="1">
            <a:blip r:embed="rId14">
              <a:alphaModFix/>
            </a:blip>
            <a:srcRect/>
            <a:stretch/>
          </p:blipFill>
          <p:spPr>
            <a:xfrm>
              <a:off x="-15240" y="5714999"/>
              <a:ext cx="472440" cy="324009"/>
            </a:xfrm>
            <a:prstGeom prst="rect">
              <a:avLst/>
            </a:prstGeom>
            <a:noFill/>
            <a:ln>
              <a:noFill/>
            </a:ln>
          </p:spPr>
        </p:pic>
        <p:pic>
          <p:nvPicPr>
            <p:cNvPr id="16" name="Google Shape;16;p8" descr="C:\Users\jacqui.fenner\Desktop\PTT templates\images\noaa icons\noaa_icons-05.png">
              <a:hlinkClick r:id="rId15"/>
            </p:cNvPr>
            <p:cNvPicPr preferRelativeResize="0"/>
            <p:nvPr/>
          </p:nvPicPr>
          <p:blipFill rotWithShape="1">
            <a:blip r:embed="rId16">
              <a:alphaModFix/>
            </a:blip>
            <a:srcRect/>
            <a:stretch/>
          </p:blipFill>
          <p:spPr>
            <a:xfrm>
              <a:off x="-15240" y="4648200"/>
              <a:ext cx="472440" cy="324009"/>
            </a:xfrm>
            <a:prstGeom prst="rect">
              <a:avLst/>
            </a:prstGeom>
            <a:noFill/>
            <a:ln>
              <a:noFill/>
            </a:ln>
          </p:spPr>
        </p:pic>
        <p:pic>
          <p:nvPicPr>
            <p:cNvPr id="17" name="Google Shape;17;p8" descr="C:\Users\jacqui.fenner\Desktop\PTT templates\images\noaa icons\noaa_icons-06.png">
              <a:hlinkClick r:id="rId17"/>
            </p:cNvPr>
            <p:cNvPicPr preferRelativeResize="0"/>
            <p:nvPr/>
          </p:nvPicPr>
          <p:blipFill rotWithShape="1">
            <a:blip r:embed="rId18">
              <a:alphaModFix/>
            </a:blip>
            <a:srcRect/>
            <a:stretch/>
          </p:blipFill>
          <p:spPr>
            <a:xfrm>
              <a:off x="-15240" y="3581400"/>
              <a:ext cx="472440" cy="324009"/>
            </a:xfrm>
            <a:prstGeom prst="rect">
              <a:avLst/>
            </a:prstGeom>
            <a:noFill/>
            <a:ln>
              <a:noFill/>
            </a:ln>
          </p:spPr>
        </p:pic>
        <p:pic>
          <p:nvPicPr>
            <p:cNvPr id="18" name="Google Shape;18;p8" descr="C:\Users\jacqui.fenner\Desktop\PTT templates\images\noaa icons\noaa_icons-07.png">
              <a:hlinkClick r:id="rId19"/>
            </p:cNvPr>
            <p:cNvPicPr preferRelativeResize="0"/>
            <p:nvPr/>
          </p:nvPicPr>
          <p:blipFill rotWithShape="1">
            <a:blip r:embed="rId20">
              <a:alphaModFix/>
            </a:blip>
            <a:srcRect/>
            <a:stretch/>
          </p:blipFill>
          <p:spPr>
            <a:xfrm>
              <a:off x="-15240" y="2514600"/>
              <a:ext cx="472440" cy="324009"/>
            </a:xfrm>
            <a:prstGeom prst="rect">
              <a:avLst/>
            </a:prstGeom>
            <a:noFill/>
            <a:ln>
              <a:noFill/>
            </a:ln>
          </p:spPr>
        </p:pic>
        <p:pic>
          <p:nvPicPr>
            <p:cNvPr id="19" name="Google Shape;19;p8" descr="C:\Users\jacqui.fenner\Desktop\PTT templates\images\noaa icons\noaa_icons-08.png">
              <a:hlinkClick r:id="rId21"/>
            </p:cNvPr>
            <p:cNvPicPr preferRelativeResize="0"/>
            <p:nvPr/>
          </p:nvPicPr>
          <p:blipFill rotWithShape="1">
            <a:blip r:embed="rId22">
              <a:alphaModFix/>
            </a:blip>
            <a:srcRect/>
            <a:stretch/>
          </p:blipFill>
          <p:spPr>
            <a:xfrm>
              <a:off x="-15240" y="1447800"/>
              <a:ext cx="472440" cy="324009"/>
            </a:xfrm>
            <a:prstGeom prst="rect">
              <a:avLst/>
            </a:prstGeom>
            <a:noFill/>
            <a:ln>
              <a:noFill/>
            </a:ln>
          </p:spPr>
        </p:pic>
        <p:pic>
          <p:nvPicPr>
            <p:cNvPr id="20" name="Google Shape;20;p8" descr="C:\Users\jacqui.fenner\Desktop\PTT templates\images\noaa icons\noaa_icons-10.png">
              <a:hlinkClick r:id="rId23"/>
            </p:cNvPr>
            <p:cNvPicPr preferRelativeResize="0"/>
            <p:nvPr/>
          </p:nvPicPr>
          <p:blipFill rotWithShape="1">
            <a:blip r:embed="rId24">
              <a:alphaModFix/>
            </a:blip>
            <a:srcRect/>
            <a:stretch/>
          </p:blipFill>
          <p:spPr>
            <a:xfrm>
              <a:off x="-15240" y="381000"/>
              <a:ext cx="472440" cy="324009"/>
            </a:xfrm>
            <a:prstGeom prst="rect">
              <a:avLst/>
            </a:prstGeom>
            <a:noFill/>
            <a:ln>
              <a:noFill/>
            </a:ln>
          </p:spPr>
        </p:pic>
        <p:grpSp>
          <p:nvGrpSpPr>
            <p:cNvPr id="21" name="Google Shape;21;p8"/>
            <p:cNvGrpSpPr/>
            <p:nvPr/>
          </p:nvGrpSpPr>
          <p:grpSpPr>
            <a:xfrm>
              <a:off x="15148" y="0"/>
              <a:ext cx="420624" cy="6858000"/>
              <a:chOff x="15148" y="0"/>
              <a:chExt cx="420624" cy="6858000"/>
            </a:xfrm>
          </p:grpSpPr>
          <p:grpSp>
            <p:nvGrpSpPr>
              <p:cNvPr id="22" name="Google Shape;22;p8"/>
              <p:cNvGrpSpPr/>
              <p:nvPr/>
            </p:nvGrpSpPr>
            <p:grpSpPr>
              <a:xfrm>
                <a:off x="15148" y="1066800"/>
                <a:ext cx="420624" cy="5334000"/>
                <a:chOff x="15148" y="1066800"/>
                <a:chExt cx="420624" cy="5334000"/>
              </a:xfrm>
            </p:grpSpPr>
            <p:cxnSp>
              <p:nvCxnSpPr>
                <p:cNvPr id="23" name="Google Shape;23;p8"/>
                <p:cNvCxnSpPr/>
                <p:nvPr/>
              </p:nvCxnSpPr>
              <p:spPr>
                <a:xfrm>
                  <a:off x="15148" y="4267200"/>
                  <a:ext cx="420624" cy="0"/>
                </a:xfrm>
                <a:prstGeom prst="straightConnector1">
                  <a:avLst/>
                </a:prstGeom>
                <a:noFill/>
                <a:ln w="9525" cap="flat" cmpd="sng">
                  <a:solidFill>
                    <a:schemeClr val="lt1">
                      <a:alpha val="40000"/>
                    </a:schemeClr>
                  </a:solidFill>
                  <a:prstDash val="solid"/>
                  <a:round/>
                  <a:headEnd type="none" w="sm" len="sm"/>
                  <a:tailEnd type="none" w="sm" len="sm"/>
                </a:ln>
              </p:spPr>
            </p:cxnSp>
            <p:cxnSp>
              <p:nvCxnSpPr>
                <p:cNvPr id="24" name="Google Shape;24;p8"/>
                <p:cNvCxnSpPr/>
                <p:nvPr/>
              </p:nvCxnSpPr>
              <p:spPr>
                <a:xfrm>
                  <a:off x="15148" y="3200400"/>
                  <a:ext cx="420624" cy="0"/>
                </a:xfrm>
                <a:prstGeom prst="straightConnector1">
                  <a:avLst/>
                </a:prstGeom>
                <a:noFill/>
                <a:ln w="9525" cap="flat" cmpd="sng">
                  <a:solidFill>
                    <a:schemeClr val="lt1">
                      <a:alpha val="40000"/>
                    </a:schemeClr>
                  </a:solidFill>
                  <a:prstDash val="solid"/>
                  <a:round/>
                  <a:headEnd type="none" w="sm" len="sm"/>
                  <a:tailEnd type="none" w="sm" len="sm"/>
                </a:ln>
              </p:spPr>
            </p:cxnSp>
            <p:cxnSp>
              <p:nvCxnSpPr>
                <p:cNvPr id="25" name="Google Shape;25;p8"/>
                <p:cNvCxnSpPr/>
                <p:nvPr/>
              </p:nvCxnSpPr>
              <p:spPr>
                <a:xfrm>
                  <a:off x="15148" y="2133600"/>
                  <a:ext cx="420624" cy="0"/>
                </a:xfrm>
                <a:prstGeom prst="straightConnector1">
                  <a:avLst/>
                </a:prstGeom>
                <a:noFill/>
                <a:ln w="9525" cap="flat" cmpd="sng">
                  <a:solidFill>
                    <a:schemeClr val="lt1">
                      <a:alpha val="40000"/>
                    </a:schemeClr>
                  </a:solidFill>
                  <a:prstDash val="solid"/>
                  <a:round/>
                  <a:headEnd type="none" w="sm" len="sm"/>
                  <a:tailEnd type="none" w="sm" len="sm"/>
                </a:ln>
              </p:spPr>
            </p:cxnSp>
            <p:cxnSp>
              <p:nvCxnSpPr>
                <p:cNvPr id="26" name="Google Shape;26;p8"/>
                <p:cNvCxnSpPr/>
                <p:nvPr/>
              </p:nvCxnSpPr>
              <p:spPr>
                <a:xfrm>
                  <a:off x="15148" y="5334000"/>
                  <a:ext cx="420624" cy="0"/>
                </a:xfrm>
                <a:prstGeom prst="straightConnector1">
                  <a:avLst/>
                </a:prstGeom>
                <a:noFill/>
                <a:ln w="9525" cap="flat" cmpd="sng">
                  <a:solidFill>
                    <a:schemeClr val="lt1">
                      <a:alpha val="40000"/>
                    </a:schemeClr>
                  </a:solidFill>
                  <a:prstDash val="solid"/>
                  <a:round/>
                  <a:headEnd type="none" w="sm" len="sm"/>
                  <a:tailEnd type="none" w="sm" len="sm"/>
                </a:ln>
              </p:spPr>
            </p:cxnSp>
            <p:cxnSp>
              <p:nvCxnSpPr>
                <p:cNvPr id="27" name="Google Shape;27;p8"/>
                <p:cNvCxnSpPr/>
                <p:nvPr/>
              </p:nvCxnSpPr>
              <p:spPr>
                <a:xfrm>
                  <a:off x="15148" y="1066800"/>
                  <a:ext cx="420624" cy="0"/>
                </a:xfrm>
                <a:prstGeom prst="straightConnector1">
                  <a:avLst/>
                </a:prstGeom>
                <a:noFill/>
                <a:ln w="9525" cap="flat" cmpd="sng">
                  <a:solidFill>
                    <a:schemeClr val="lt1">
                      <a:alpha val="40000"/>
                    </a:schemeClr>
                  </a:solidFill>
                  <a:prstDash val="solid"/>
                  <a:round/>
                  <a:headEnd type="none" w="sm" len="sm"/>
                  <a:tailEnd type="none" w="sm" len="sm"/>
                </a:ln>
              </p:spPr>
            </p:cxnSp>
            <p:cxnSp>
              <p:nvCxnSpPr>
                <p:cNvPr id="28" name="Google Shape;28;p8"/>
                <p:cNvCxnSpPr/>
                <p:nvPr/>
              </p:nvCxnSpPr>
              <p:spPr>
                <a:xfrm>
                  <a:off x="15148" y="6400800"/>
                  <a:ext cx="420624" cy="0"/>
                </a:xfrm>
                <a:prstGeom prst="straightConnector1">
                  <a:avLst/>
                </a:prstGeom>
                <a:noFill/>
                <a:ln w="9525" cap="flat" cmpd="sng">
                  <a:solidFill>
                    <a:schemeClr val="lt1">
                      <a:alpha val="40000"/>
                    </a:schemeClr>
                  </a:solidFill>
                  <a:prstDash val="solid"/>
                  <a:round/>
                  <a:headEnd type="none" w="sm" len="sm"/>
                  <a:tailEnd type="none" w="sm" len="sm"/>
                </a:ln>
              </p:spPr>
            </p:cxnSp>
          </p:grpSp>
          <p:cxnSp>
            <p:nvCxnSpPr>
              <p:cNvPr id="29" name="Google Shape;29;p8"/>
              <p:cNvCxnSpPr/>
              <p:nvPr/>
            </p:nvCxnSpPr>
            <p:spPr>
              <a:xfrm>
                <a:off x="431292" y="0"/>
                <a:ext cx="0" cy="6858000"/>
              </a:xfrm>
              <a:prstGeom prst="straightConnector1">
                <a:avLst/>
              </a:prstGeom>
              <a:noFill/>
              <a:ln w="9525" cap="flat" cmpd="sng">
                <a:solidFill>
                  <a:schemeClr val="lt1">
                    <a:alpha val="40000"/>
                  </a:schemeClr>
                </a:solidFill>
                <a:prstDash val="solid"/>
                <a:round/>
                <a:headEnd type="none" w="sm" len="sm"/>
                <a:tailEnd type="none" w="sm" len="sm"/>
              </a:ln>
            </p:spPr>
          </p:cxnSp>
        </p:grpSp>
      </p:grpSp>
      <p:sp>
        <p:nvSpPr>
          <p:cNvPr id="30" name="Google Shape;30;p8"/>
          <p:cNvSpPr/>
          <p:nvPr/>
        </p:nvSpPr>
        <p:spPr>
          <a:xfrm>
            <a:off x="0" y="6400800"/>
            <a:ext cx="12192000" cy="457200"/>
          </a:xfrm>
          <a:custGeom>
            <a:avLst/>
            <a:gdLst/>
            <a:ahLst/>
            <a:cxnLst/>
            <a:rect l="l" t="t" r="r" b="b"/>
            <a:pathLst>
              <a:path w="9144000" h="457200" extrusionOk="0">
                <a:moveTo>
                  <a:pt x="0" y="457199"/>
                </a:moveTo>
                <a:lnTo>
                  <a:pt x="9144000" y="457199"/>
                </a:lnTo>
                <a:lnTo>
                  <a:pt x="9144000" y="0"/>
                </a:lnTo>
                <a:lnTo>
                  <a:pt x="0" y="0"/>
                </a:lnTo>
                <a:lnTo>
                  <a:pt x="0" y="457199"/>
                </a:lnTo>
                <a:close/>
              </a:path>
            </a:pathLst>
          </a:custGeom>
          <a:solidFill>
            <a:srgbClr val="D5F5FF"/>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 name="Google Shape;31;p8"/>
          <p:cNvSpPr/>
          <p:nvPr/>
        </p:nvSpPr>
        <p:spPr>
          <a:xfrm>
            <a:off x="30202" y="6519420"/>
            <a:ext cx="336227" cy="274429"/>
          </a:xfrm>
          <a:prstGeom prst="rect">
            <a:avLst/>
          </a:prstGeom>
          <a:blipFill rotWithShape="1">
            <a:blip r:embed="rId25">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2" name="Google Shape;32;p8"/>
          <p:cNvSpPr/>
          <p:nvPr/>
        </p:nvSpPr>
        <p:spPr>
          <a:xfrm>
            <a:off x="465860" y="6519420"/>
            <a:ext cx="316713" cy="269701"/>
          </a:xfrm>
          <a:prstGeom prst="rect">
            <a:avLst/>
          </a:prstGeom>
          <a:blipFill rotWithShape="1">
            <a:blip r:embed="rId26">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3" name="Google Shape;33;p8"/>
          <p:cNvSpPr txBox="1">
            <a:spLocks noGrp="1"/>
          </p:cNvSpPr>
          <p:nvPr>
            <p:ph type="ftr" idx="11"/>
          </p:nvPr>
        </p:nvSpPr>
        <p:spPr>
          <a:xfrm>
            <a:off x="4038600" y="639699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4" name="Google Shape;34;p8"/>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35" name="Google Shape;35;p8"/>
          <p:cNvSpPr txBox="1">
            <a:spLocks noGrp="1"/>
          </p:cNvSpPr>
          <p:nvPr>
            <p:ph type="dt" idx="10"/>
          </p:nvPr>
        </p:nvSpPr>
        <p:spPr>
          <a:xfrm>
            <a:off x="838200" y="639699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cxnSp>
        <p:nvCxnSpPr>
          <p:cNvPr id="36" name="Google Shape;36;p8"/>
          <p:cNvCxnSpPr/>
          <p:nvPr/>
        </p:nvCxnSpPr>
        <p:spPr>
          <a:xfrm>
            <a:off x="421240" y="881866"/>
            <a:ext cx="11770760" cy="1712"/>
          </a:xfrm>
          <a:prstGeom prst="straightConnector1">
            <a:avLst/>
          </a:prstGeom>
          <a:noFill/>
          <a:ln w="38100" cap="flat" cmpd="sng">
            <a:solidFill>
              <a:srgbClr val="2E75B5"/>
            </a:solidFill>
            <a:prstDash val="solid"/>
            <a:miter lim="800000"/>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2E75B5"/>
              </a:buClr>
              <a:buSzPts val="3600"/>
              <a:buFont typeface="Calibri"/>
              <a:buNone/>
            </a:pPr>
            <a:r>
              <a:rPr lang="en-US" sz="3600" b="1" dirty="0">
                <a:solidFill>
                  <a:srgbClr val="2E75B5"/>
                </a:solidFill>
                <a:latin typeface="Calibri"/>
                <a:ea typeface="Calibri"/>
                <a:cs typeface="Calibri"/>
                <a:sym typeface="Calibri"/>
              </a:rPr>
              <a:t>SAT Overview</a:t>
            </a:r>
            <a:br>
              <a:rPr lang="en-US" sz="3600" b="1" dirty="0">
                <a:solidFill>
                  <a:srgbClr val="2E75B5"/>
                </a:solidFill>
                <a:latin typeface="Calibri"/>
                <a:ea typeface="Calibri"/>
                <a:cs typeface="Calibri"/>
                <a:sym typeface="Calibri"/>
              </a:rPr>
            </a:br>
            <a:r>
              <a:rPr lang="en-US" sz="3600" dirty="0"/>
              <a:t>30</a:t>
            </a:r>
            <a:r>
              <a:rPr lang="en-US" sz="3600" b="1" dirty="0">
                <a:solidFill>
                  <a:srgbClr val="2E75B5"/>
                </a:solidFill>
                <a:latin typeface="Calibri"/>
                <a:ea typeface="Calibri"/>
                <a:cs typeface="Calibri"/>
                <a:sym typeface="Calibri"/>
              </a:rPr>
              <a:t> October 2023</a:t>
            </a:r>
            <a:br>
              <a:rPr lang="en-US" sz="3600" dirty="0">
                <a:solidFill>
                  <a:srgbClr val="2E75B5"/>
                </a:solidFill>
                <a:latin typeface="Calibri"/>
                <a:ea typeface="Calibri"/>
                <a:cs typeface="Calibri"/>
                <a:sym typeface="Calibri"/>
              </a:rPr>
            </a:br>
            <a:endParaRPr sz="3600" dirty="0">
              <a:solidFill>
                <a:srgbClr val="2E75B5"/>
              </a:solidFill>
              <a:latin typeface="Calibri"/>
              <a:ea typeface="Calibri"/>
              <a:cs typeface="Calibri"/>
              <a:sym typeface="Calibri"/>
            </a:endParaRPr>
          </a:p>
        </p:txBody>
      </p:sp>
      <p:sp>
        <p:nvSpPr>
          <p:cNvPr id="111" name="Google Shape;111;p1"/>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pic>
        <p:nvPicPr>
          <p:cNvPr id="112" name="Google Shape;112;p1"/>
          <p:cNvPicPr preferRelativeResize="0"/>
          <p:nvPr/>
        </p:nvPicPr>
        <p:blipFill rotWithShape="1">
          <a:blip r:embed="rId3">
            <a:alphaModFix/>
          </a:blip>
          <a:srcRect/>
          <a:stretch/>
        </p:blipFill>
        <p:spPr>
          <a:xfrm>
            <a:off x="409867" y="-1"/>
            <a:ext cx="11782133" cy="873303"/>
          </a:xfrm>
          <a:prstGeom prst="rect">
            <a:avLst/>
          </a:prstGeom>
          <a:noFill/>
          <a:ln>
            <a:noFill/>
          </a:ln>
        </p:spPr>
      </p:pic>
      <p:sp>
        <p:nvSpPr>
          <p:cNvPr id="113" name="Google Shape;113;p1"/>
          <p:cNvSpPr txBox="1">
            <a:spLocks noGrp="1"/>
          </p:cNvSpPr>
          <p:nvPr>
            <p:ph type="subTitle" idx="1"/>
          </p:nvPr>
        </p:nvSpPr>
        <p:spPr>
          <a:xfrm>
            <a:off x="1850200" y="4619763"/>
            <a:ext cx="9144000" cy="16557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en-US" dirty="0"/>
              <a:t>NESDIS Systems performance Assessment Team (SAT) Meeting</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E75B5"/>
              </a:buClr>
              <a:buSzPts val="4400"/>
              <a:buFont typeface="Calibri"/>
              <a:buNone/>
            </a:pPr>
            <a:r>
              <a:rPr lang="en-US"/>
              <a:t>SAT Overview</a:t>
            </a:r>
            <a:endParaRPr/>
          </a:p>
        </p:txBody>
      </p:sp>
      <p:sp>
        <p:nvSpPr>
          <p:cNvPr id="119" name="Google Shape;119;p2"/>
          <p:cNvSpPr txBox="1">
            <a:spLocks noGrp="1"/>
          </p:cNvSpPr>
          <p:nvPr>
            <p:ph type="body" idx="1"/>
          </p:nvPr>
        </p:nvSpPr>
        <p:spPr>
          <a:xfrm>
            <a:off x="524655" y="1064302"/>
            <a:ext cx="11437495" cy="5112661"/>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90000"/>
              </a:lnSpc>
              <a:spcBef>
                <a:spcPts val="0"/>
              </a:spcBef>
              <a:spcAft>
                <a:spcPts val="0"/>
              </a:spcAft>
              <a:buClr>
                <a:schemeClr val="dk1"/>
              </a:buClr>
              <a:buSzPct val="100000"/>
              <a:buChar char="•"/>
            </a:pPr>
            <a:r>
              <a:rPr lang="en-US" sz="2400"/>
              <a:t>SAT is a NOAA technical team that has a diverse set of expertise in remote sensing, data assimilation, impact assessment, sensors engineering, calibration, meteorology, oceanography, land/hydrology, etc. </a:t>
            </a:r>
            <a:endParaRPr/>
          </a:p>
          <a:p>
            <a:pPr marL="228600" lvl="0" indent="-228600" algn="l" rtl="0">
              <a:lnSpc>
                <a:spcPct val="90000"/>
              </a:lnSpc>
              <a:spcBef>
                <a:spcPts val="1000"/>
              </a:spcBef>
              <a:spcAft>
                <a:spcPts val="0"/>
              </a:spcAft>
              <a:buClr>
                <a:schemeClr val="dk1"/>
              </a:buClr>
              <a:buSzPct val="100000"/>
              <a:buChar char="•"/>
            </a:pPr>
            <a:r>
              <a:rPr lang="en-US" sz="2400" b="1" u="sng"/>
              <a:t>Core team </a:t>
            </a:r>
            <a:r>
              <a:rPr lang="en-US" sz="2400"/>
              <a:t>is federal employees from NOAA and other federal agencies (DoD, NASA). </a:t>
            </a:r>
            <a:endParaRPr/>
          </a:p>
          <a:p>
            <a:pPr marL="228600" lvl="0" indent="-228600" algn="l" rtl="0">
              <a:lnSpc>
                <a:spcPct val="90000"/>
              </a:lnSpc>
              <a:spcBef>
                <a:spcPts val="1000"/>
              </a:spcBef>
              <a:spcAft>
                <a:spcPts val="0"/>
              </a:spcAft>
              <a:buClr>
                <a:schemeClr val="dk1"/>
              </a:buClr>
              <a:buSzPct val="100000"/>
              <a:buChar char="•"/>
            </a:pPr>
            <a:r>
              <a:rPr lang="en-US" sz="2400" b="1" u="sng"/>
              <a:t>Associate members</a:t>
            </a:r>
            <a:r>
              <a:rPr lang="en-US" sz="2400"/>
              <a:t> (contractors, universities, others) that provide complementary subject matter expertise in a diverse set of areas. The SAT support includes providing performance assessment and expert feedback to NESDIS. </a:t>
            </a:r>
            <a:endParaRPr/>
          </a:p>
          <a:p>
            <a:pPr marL="228600" lvl="0" indent="-228600" algn="l" rtl="0">
              <a:lnSpc>
                <a:spcPct val="90000"/>
              </a:lnSpc>
              <a:spcBef>
                <a:spcPts val="1000"/>
              </a:spcBef>
              <a:spcAft>
                <a:spcPts val="0"/>
              </a:spcAft>
              <a:buClr>
                <a:schemeClr val="dk1"/>
              </a:buClr>
              <a:buSzPct val="100000"/>
              <a:buChar char="•"/>
            </a:pPr>
            <a:r>
              <a:rPr lang="en-US" sz="2400"/>
              <a:t>The SAT provides facts-based input, which accounts for multiple scientific and strategic factors so that decision-makers can make sound, informed decisions based on these Core-SAT’s recommendations.</a:t>
            </a:r>
            <a:endParaRPr/>
          </a:p>
          <a:p>
            <a:pPr marL="228600" lvl="0" indent="-228600" algn="l" rtl="0">
              <a:lnSpc>
                <a:spcPct val="90000"/>
              </a:lnSpc>
              <a:spcBef>
                <a:spcPts val="1000"/>
              </a:spcBef>
              <a:spcAft>
                <a:spcPts val="0"/>
              </a:spcAft>
              <a:buClr>
                <a:schemeClr val="dk1"/>
              </a:buClr>
              <a:buSzPct val="100000"/>
              <a:buChar char="•"/>
            </a:pPr>
            <a:r>
              <a:rPr lang="en-US" sz="2400"/>
              <a:t>Terms of Reference signed in 2020 by Vanessa Griffin (OSAAP Director), Harry Cikanek (STAR Director), Greg Mandt (JPSS Director), Pam Sullivan (GOES-R Director) Elsayed Tallat (OPPA Director), and Karen St. Germain (DAAS, NESDIS).</a:t>
            </a:r>
            <a:endParaRPr/>
          </a:p>
          <a:p>
            <a:pPr marL="0" lvl="0" indent="0" algn="l" rtl="0">
              <a:lnSpc>
                <a:spcPct val="90000"/>
              </a:lnSpc>
              <a:spcBef>
                <a:spcPts val="1000"/>
              </a:spcBef>
              <a:spcAft>
                <a:spcPts val="0"/>
              </a:spcAft>
              <a:buClr>
                <a:schemeClr val="dk1"/>
              </a:buClr>
              <a:buSzPct val="100000"/>
              <a:buNone/>
            </a:pPr>
            <a:endParaRPr sz="2400"/>
          </a:p>
          <a:p>
            <a:pPr marL="228600" lvl="0" indent="-228600" algn="l" rtl="0">
              <a:lnSpc>
                <a:spcPct val="90000"/>
              </a:lnSpc>
              <a:spcBef>
                <a:spcPts val="1000"/>
              </a:spcBef>
              <a:spcAft>
                <a:spcPts val="0"/>
              </a:spcAft>
              <a:buClr>
                <a:schemeClr val="dk1"/>
              </a:buClr>
              <a:buSzPct val="100000"/>
              <a:buChar char="•"/>
            </a:pPr>
            <a:r>
              <a:rPr lang="en-US" sz="2400"/>
              <a:t>https://www.star.nesdis.noaa.gov/sat/index.php</a:t>
            </a:r>
            <a:endParaRPr/>
          </a:p>
        </p:txBody>
      </p:sp>
      <p:sp>
        <p:nvSpPr>
          <p:cNvPr id="120" name="Google Shape;120;p2"/>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3"/>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E75B5"/>
              </a:buClr>
              <a:buSzPts val="4400"/>
              <a:buFont typeface="Calibri"/>
              <a:buNone/>
            </a:pPr>
            <a:r>
              <a:rPr lang="en-US"/>
              <a:t>Scope</a:t>
            </a:r>
            <a:endParaRPr/>
          </a:p>
        </p:txBody>
      </p:sp>
      <p:sp>
        <p:nvSpPr>
          <p:cNvPr id="126" name="Google Shape;126;p3"/>
          <p:cNvSpPr txBox="1">
            <a:spLocks noGrp="1"/>
          </p:cNvSpPr>
          <p:nvPr>
            <p:ph type="body" idx="1"/>
          </p:nvPr>
        </p:nvSpPr>
        <p:spPr>
          <a:xfrm>
            <a:off x="569626" y="989352"/>
            <a:ext cx="11497456" cy="5187612"/>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90000"/>
              </a:lnSpc>
              <a:spcBef>
                <a:spcPts val="0"/>
              </a:spcBef>
              <a:spcAft>
                <a:spcPts val="0"/>
              </a:spcAft>
              <a:buClr>
                <a:schemeClr val="dk1"/>
              </a:buClr>
              <a:buSzPct val="100000"/>
              <a:buChar char="•"/>
            </a:pPr>
            <a:r>
              <a:rPr lang="en-US" sz="2400"/>
              <a:t>The </a:t>
            </a:r>
            <a:r>
              <a:rPr lang="en-US" sz="2400" u="sng"/>
              <a:t>SAT does not have an advocacy role </a:t>
            </a:r>
            <a:r>
              <a:rPr lang="en-US" sz="2400"/>
              <a:t>for any specific sensor type or technology type. The SAT is dedicated to providing facts-based input, which accounts for multiple scientific and strategic factors so that decision-makers can make sound, informed decisions based on these Core-SAT’s recommendations. </a:t>
            </a:r>
            <a:endParaRPr/>
          </a:p>
          <a:p>
            <a:pPr marL="228600" lvl="0" indent="-228600" algn="l" rtl="0">
              <a:lnSpc>
                <a:spcPct val="90000"/>
              </a:lnSpc>
              <a:spcBef>
                <a:spcPts val="1000"/>
              </a:spcBef>
              <a:spcAft>
                <a:spcPts val="0"/>
              </a:spcAft>
              <a:buClr>
                <a:schemeClr val="dk1"/>
              </a:buClr>
              <a:buSzPct val="100000"/>
              <a:buChar char="•"/>
            </a:pPr>
            <a:r>
              <a:rPr lang="en-US" sz="2400"/>
              <a:t>SAT provides expert opinion, feedback, and technical assessment of scientific problems relating to architecture, formulation, and execution. The specific issues will be brought to the attention of SAT by various groups in NOAA and triaged through the SAT advisory board.</a:t>
            </a:r>
            <a:endParaRPr/>
          </a:p>
          <a:p>
            <a:pPr marL="228600" lvl="0" indent="-228600" algn="l" rtl="0">
              <a:lnSpc>
                <a:spcPct val="90000"/>
              </a:lnSpc>
              <a:spcBef>
                <a:spcPts val="1000"/>
              </a:spcBef>
              <a:spcAft>
                <a:spcPts val="0"/>
              </a:spcAft>
              <a:buClr>
                <a:schemeClr val="dk1"/>
              </a:buClr>
              <a:buSzPct val="100000"/>
              <a:buChar char="•"/>
            </a:pPr>
            <a:r>
              <a:rPr lang="en-US" sz="2400"/>
              <a:t>These issues may relate to:</a:t>
            </a:r>
            <a:endParaRPr/>
          </a:p>
          <a:p>
            <a:pPr marL="685800" lvl="1" indent="-228600" algn="l" rtl="0">
              <a:lnSpc>
                <a:spcPct val="90000"/>
              </a:lnSpc>
              <a:spcBef>
                <a:spcPts val="500"/>
              </a:spcBef>
              <a:spcAft>
                <a:spcPts val="0"/>
              </a:spcAft>
              <a:buClr>
                <a:schemeClr val="dk1"/>
              </a:buClr>
              <a:buSzPct val="100000"/>
              <a:buChar char="•"/>
            </a:pPr>
            <a:r>
              <a:rPr lang="en-US"/>
              <a:t>Determining users applications observational needs, current and future</a:t>
            </a:r>
            <a:endParaRPr/>
          </a:p>
          <a:p>
            <a:pPr marL="685800" lvl="1" indent="-228600" algn="l" rtl="0">
              <a:lnSpc>
                <a:spcPct val="90000"/>
              </a:lnSpc>
              <a:spcBef>
                <a:spcPts val="500"/>
              </a:spcBef>
              <a:spcAft>
                <a:spcPts val="0"/>
              </a:spcAft>
              <a:buClr>
                <a:schemeClr val="dk1"/>
              </a:buClr>
              <a:buSzPct val="100000"/>
              <a:buChar char="•"/>
            </a:pPr>
            <a:r>
              <a:rPr lang="en-US"/>
              <a:t>Performing Impacts assessment experiments on users’ applications and systems</a:t>
            </a:r>
            <a:endParaRPr/>
          </a:p>
          <a:p>
            <a:pPr marL="685800" lvl="1" indent="-228600" algn="l" rtl="0">
              <a:lnSpc>
                <a:spcPct val="90000"/>
              </a:lnSpc>
              <a:spcBef>
                <a:spcPts val="500"/>
              </a:spcBef>
              <a:spcAft>
                <a:spcPts val="0"/>
              </a:spcAft>
              <a:buClr>
                <a:schemeClr val="dk1"/>
              </a:buClr>
              <a:buSzPct val="100000"/>
              <a:buChar char="•"/>
            </a:pPr>
            <a:r>
              <a:rPr lang="en-US"/>
              <a:t>Performing scientific studies (impact assessment, geophysical capability evaluation, etc.) as needed</a:t>
            </a:r>
            <a:endParaRPr/>
          </a:p>
          <a:p>
            <a:pPr marL="685800" lvl="1" indent="-228600" algn="l" rtl="0">
              <a:lnSpc>
                <a:spcPct val="90000"/>
              </a:lnSpc>
              <a:spcBef>
                <a:spcPts val="500"/>
              </a:spcBef>
              <a:spcAft>
                <a:spcPts val="0"/>
              </a:spcAft>
              <a:buClr>
                <a:schemeClr val="dk1"/>
              </a:buClr>
              <a:buSzPct val="100000"/>
              <a:buChar char="•"/>
            </a:pPr>
            <a:r>
              <a:rPr lang="en-US"/>
              <a:t>Interacting with outside experts on an as needed basis</a:t>
            </a:r>
            <a:endParaRPr/>
          </a:p>
          <a:p>
            <a:pPr marL="685800" lvl="1" indent="-228600" algn="l" rtl="0">
              <a:lnSpc>
                <a:spcPct val="90000"/>
              </a:lnSpc>
              <a:spcBef>
                <a:spcPts val="500"/>
              </a:spcBef>
              <a:spcAft>
                <a:spcPts val="0"/>
              </a:spcAft>
              <a:buClr>
                <a:schemeClr val="dk1"/>
              </a:buClr>
              <a:buSzPct val="100000"/>
              <a:buChar char="•"/>
            </a:pPr>
            <a:r>
              <a:rPr lang="en-US"/>
              <a:t>Supporting the effort of the design and optimization of constellations</a:t>
            </a:r>
            <a:endParaRPr/>
          </a:p>
          <a:p>
            <a:pPr marL="685800" lvl="1" indent="-228600" algn="l" rtl="0">
              <a:lnSpc>
                <a:spcPct val="90000"/>
              </a:lnSpc>
              <a:spcBef>
                <a:spcPts val="500"/>
              </a:spcBef>
              <a:spcAft>
                <a:spcPts val="0"/>
              </a:spcAft>
              <a:buClr>
                <a:schemeClr val="dk1"/>
              </a:buClr>
              <a:buSzPct val="100000"/>
              <a:buChar char="•"/>
            </a:pPr>
            <a:r>
              <a:rPr lang="en-US"/>
              <a:t>Reach out to users, stakeholders, and international partners to provide awareness, build support and seek feedback on the science requirements, and scientific tradeoffs.</a:t>
            </a:r>
            <a:endParaRPr/>
          </a:p>
        </p:txBody>
      </p:sp>
      <p:sp>
        <p:nvSpPr>
          <p:cNvPr id="127" name="Google Shape;127;p3"/>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4"/>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E75B5"/>
              </a:buClr>
              <a:buSzPts val="4400"/>
              <a:buFont typeface="Calibri"/>
              <a:buNone/>
            </a:pPr>
            <a:r>
              <a:rPr lang="en-US"/>
              <a:t>Participant Agencies</a:t>
            </a:r>
            <a:endParaRPr/>
          </a:p>
        </p:txBody>
      </p:sp>
      <p:sp>
        <p:nvSpPr>
          <p:cNvPr id="133" name="Google Shape;133;p4"/>
          <p:cNvSpPr txBox="1">
            <a:spLocks noGrp="1"/>
          </p:cNvSpPr>
          <p:nvPr>
            <p:ph type="body" idx="1"/>
          </p:nvPr>
        </p:nvSpPr>
        <p:spPr>
          <a:xfrm>
            <a:off x="838200" y="1049312"/>
            <a:ext cx="10515600" cy="5516380"/>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90000"/>
              </a:lnSpc>
              <a:spcBef>
                <a:spcPts val="0"/>
              </a:spcBef>
              <a:spcAft>
                <a:spcPts val="0"/>
              </a:spcAft>
              <a:buClr>
                <a:schemeClr val="dk1"/>
              </a:buClr>
              <a:buSzPct val="100000"/>
              <a:buChar char="•"/>
            </a:pPr>
            <a:r>
              <a:rPr lang="en-US" sz="3200"/>
              <a:t>Regular Participants:</a:t>
            </a:r>
            <a:endParaRPr/>
          </a:p>
          <a:p>
            <a:pPr marL="685800" lvl="1" indent="-228600" algn="l" rtl="0">
              <a:lnSpc>
                <a:spcPct val="90000"/>
              </a:lnSpc>
              <a:spcBef>
                <a:spcPts val="500"/>
              </a:spcBef>
              <a:spcAft>
                <a:spcPts val="0"/>
              </a:spcAft>
              <a:buClr>
                <a:schemeClr val="dk1"/>
              </a:buClr>
              <a:buSzPct val="100000"/>
              <a:buChar char="•"/>
            </a:pPr>
            <a:r>
              <a:rPr lang="en-US" sz="2800"/>
              <a:t>NOAA</a:t>
            </a:r>
            <a:endParaRPr/>
          </a:p>
          <a:p>
            <a:pPr marL="1143000" lvl="2" indent="-228600" algn="l" rtl="0">
              <a:lnSpc>
                <a:spcPct val="90000"/>
              </a:lnSpc>
              <a:spcBef>
                <a:spcPts val="500"/>
              </a:spcBef>
              <a:spcAft>
                <a:spcPts val="0"/>
              </a:spcAft>
              <a:buClr>
                <a:schemeClr val="dk1"/>
              </a:buClr>
              <a:buSzPct val="100000"/>
              <a:buChar char="•"/>
            </a:pPr>
            <a:r>
              <a:rPr lang="en-US" sz="2400"/>
              <a:t>NESDIS, OAR, NWS, NOS</a:t>
            </a:r>
            <a:endParaRPr/>
          </a:p>
          <a:p>
            <a:pPr marL="685800" lvl="1" indent="-228600" algn="l" rtl="0">
              <a:lnSpc>
                <a:spcPct val="90000"/>
              </a:lnSpc>
              <a:spcBef>
                <a:spcPts val="500"/>
              </a:spcBef>
              <a:spcAft>
                <a:spcPts val="0"/>
              </a:spcAft>
              <a:buClr>
                <a:schemeClr val="dk1"/>
              </a:buClr>
              <a:buSzPct val="100000"/>
              <a:buChar char="•"/>
            </a:pPr>
            <a:r>
              <a:rPr lang="en-US" sz="2800"/>
              <a:t>NASA</a:t>
            </a:r>
            <a:endParaRPr/>
          </a:p>
          <a:p>
            <a:pPr marL="1143000" lvl="2" indent="-228600" algn="l" rtl="0">
              <a:lnSpc>
                <a:spcPct val="90000"/>
              </a:lnSpc>
              <a:spcBef>
                <a:spcPts val="500"/>
              </a:spcBef>
              <a:spcAft>
                <a:spcPts val="0"/>
              </a:spcAft>
              <a:buClr>
                <a:schemeClr val="dk1"/>
              </a:buClr>
              <a:buSzPct val="100000"/>
              <a:buChar char="•"/>
            </a:pPr>
            <a:r>
              <a:rPr lang="en-US" sz="2400"/>
              <a:t>GSFC, GMAO, JPL</a:t>
            </a:r>
            <a:endParaRPr/>
          </a:p>
          <a:p>
            <a:pPr marL="685800" lvl="1" indent="-228600" algn="l" rtl="0">
              <a:lnSpc>
                <a:spcPct val="90000"/>
              </a:lnSpc>
              <a:spcBef>
                <a:spcPts val="500"/>
              </a:spcBef>
              <a:spcAft>
                <a:spcPts val="0"/>
              </a:spcAft>
              <a:buClr>
                <a:schemeClr val="dk1"/>
              </a:buClr>
              <a:buSzPct val="100000"/>
              <a:buChar char="•"/>
            </a:pPr>
            <a:r>
              <a:rPr lang="en-US" sz="2800"/>
              <a:t>DoD/NRL</a:t>
            </a:r>
            <a:endParaRPr/>
          </a:p>
          <a:p>
            <a:pPr marL="685800" lvl="1" indent="-228600" algn="l" rtl="0">
              <a:lnSpc>
                <a:spcPct val="90000"/>
              </a:lnSpc>
              <a:spcBef>
                <a:spcPts val="500"/>
              </a:spcBef>
              <a:spcAft>
                <a:spcPts val="0"/>
              </a:spcAft>
              <a:buClr>
                <a:schemeClr val="dk1"/>
              </a:buClr>
              <a:buSzPct val="100000"/>
              <a:buChar char="•"/>
            </a:pPr>
            <a:r>
              <a:rPr lang="en-US" sz="2800"/>
              <a:t>Cooperative Institutes (CIRA, CIMSS, CISESS) </a:t>
            </a:r>
            <a:endParaRPr/>
          </a:p>
          <a:p>
            <a:pPr marL="685800" lvl="1" indent="-228600" algn="l" rtl="0">
              <a:lnSpc>
                <a:spcPct val="90000"/>
              </a:lnSpc>
              <a:spcBef>
                <a:spcPts val="500"/>
              </a:spcBef>
              <a:spcAft>
                <a:spcPts val="0"/>
              </a:spcAft>
              <a:buClr>
                <a:schemeClr val="dk1"/>
              </a:buClr>
              <a:buSzPct val="100000"/>
              <a:buChar char="•"/>
            </a:pPr>
            <a:r>
              <a:rPr lang="en-US" sz="2800"/>
              <a:t>Universities (Univ of Maryland, Univ of Wisconsin, Colorado State, others)</a:t>
            </a:r>
            <a:endParaRPr/>
          </a:p>
          <a:p>
            <a:pPr marL="685800" lvl="1" indent="-228600" algn="l" rtl="0">
              <a:lnSpc>
                <a:spcPct val="90000"/>
              </a:lnSpc>
              <a:spcBef>
                <a:spcPts val="500"/>
              </a:spcBef>
              <a:spcAft>
                <a:spcPts val="0"/>
              </a:spcAft>
              <a:buClr>
                <a:schemeClr val="dk1"/>
              </a:buClr>
              <a:buSzPct val="100000"/>
              <a:buChar char="•"/>
            </a:pPr>
            <a:r>
              <a:rPr lang="en-US" sz="2800"/>
              <a:t>Contractors supporting various offices in NOAA</a:t>
            </a:r>
            <a:endParaRPr/>
          </a:p>
          <a:p>
            <a:pPr marL="228600" lvl="0" indent="-228600" algn="l" rtl="0">
              <a:lnSpc>
                <a:spcPct val="90000"/>
              </a:lnSpc>
              <a:spcBef>
                <a:spcPts val="1000"/>
              </a:spcBef>
              <a:spcAft>
                <a:spcPts val="0"/>
              </a:spcAft>
              <a:buClr>
                <a:schemeClr val="dk1"/>
              </a:buClr>
              <a:buSzPct val="100000"/>
              <a:buChar char="•"/>
            </a:pPr>
            <a:r>
              <a:rPr lang="en-US" sz="3200"/>
              <a:t>Special Participants:</a:t>
            </a:r>
            <a:endParaRPr/>
          </a:p>
          <a:p>
            <a:pPr marL="685800" lvl="1" indent="-228600" algn="l" rtl="0">
              <a:lnSpc>
                <a:spcPct val="90000"/>
              </a:lnSpc>
              <a:spcBef>
                <a:spcPts val="500"/>
              </a:spcBef>
              <a:spcAft>
                <a:spcPts val="0"/>
              </a:spcAft>
              <a:buClr>
                <a:schemeClr val="dk1"/>
              </a:buClr>
              <a:buSzPct val="100000"/>
              <a:buChar char="•"/>
            </a:pPr>
            <a:r>
              <a:rPr lang="en-US" sz="2800"/>
              <a:t>ECMWF</a:t>
            </a:r>
            <a:endParaRPr/>
          </a:p>
          <a:p>
            <a:pPr marL="685800" lvl="1" indent="-228600" algn="l" rtl="0">
              <a:lnSpc>
                <a:spcPct val="90000"/>
              </a:lnSpc>
              <a:spcBef>
                <a:spcPts val="500"/>
              </a:spcBef>
              <a:spcAft>
                <a:spcPts val="0"/>
              </a:spcAft>
              <a:buClr>
                <a:schemeClr val="dk1"/>
              </a:buClr>
              <a:buSzPct val="100000"/>
              <a:buChar char="•"/>
            </a:pPr>
            <a:r>
              <a:rPr lang="en-US" sz="2800"/>
              <a:t>Canadian Space Agency, Environment and Climate Change Canada</a:t>
            </a:r>
            <a:endParaRPr/>
          </a:p>
          <a:p>
            <a:pPr marL="685800" lvl="1" indent="-228600" algn="l" rtl="0">
              <a:lnSpc>
                <a:spcPct val="90000"/>
              </a:lnSpc>
              <a:spcBef>
                <a:spcPts val="500"/>
              </a:spcBef>
              <a:spcAft>
                <a:spcPts val="0"/>
              </a:spcAft>
              <a:buClr>
                <a:schemeClr val="dk1"/>
              </a:buClr>
              <a:buSzPct val="100000"/>
              <a:buChar char="•"/>
            </a:pPr>
            <a:r>
              <a:rPr lang="en-US" sz="2800"/>
              <a:t>NOAA NASA Space Weather Observations</a:t>
            </a:r>
            <a:endParaRPr/>
          </a:p>
          <a:p>
            <a:pPr marL="685800" lvl="1" indent="-64134" algn="l" rtl="0">
              <a:lnSpc>
                <a:spcPct val="90000"/>
              </a:lnSpc>
              <a:spcBef>
                <a:spcPts val="500"/>
              </a:spcBef>
              <a:spcAft>
                <a:spcPts val="0"/>
              </a:spcAft>
              <a:buClr>
                <a:schemeClr val="dk1"/>
              </a:buClr>
              <a:buSzPct val="100000"/>
              <a:buNone/>
            </a:pPr>
            <a:endParaRPr sz="2800"/>
          </a:p>
        </p:txBody>
      </p:sp>
      <p:sp>
        <p:nvSpPr>
          <p:cNvPr id="134" name="Google Shape;134;p4"/>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5"/>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E75B5"/>
              </a:buClr>
              <a:buSzPts val="4400"/>
              <a:buFont typeface="Calibri"/>
              <a:buNone/>
            </a:pPr>
            <a:r>
              <a:rPr lang="en-US"/>
              <a:t>SAT Recommendations (Slide 1 of 2)</a:t>
            </a:r>
            <a:endParaRPr/>
          </a:p>
        </p:txBody>
      </p:sp>
      <p:sp>
        <p:nvSpPr>
          <p:cNvPr id="140" name="Google Shape;140;p5"/>
          <p:cNvSpPr txBox="1">
            <a:spLocks noGrp="1"/>
          </p:cNvSpPr>
          <p:nvPr>
            <p:ph type="body" idx="1"/>
          </p:nvPr>
        </p:nvSpPr>
        <p:spPr>
          <a:xfrm>
            <a:off x="838200" y="1235552"/>
            <a:ext cx="10515600" cy="4941411"/>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90000"/>
              </a:lnSpc>
              <a:spcBef>
                <a:spcPts val="0"/>
              </a:spcBef>
              <a:spcAft>
                <a:spcPts val="0"/>
              </a:spcAft>
              <a:buClr>
                <a:schemeClr val="dk1"/>
              </a:buClr>
              <a:buSzPct val="100000"/>
              <a:buChar char="•"/>
            </a:pPr>
            <a:r>
              <a:rPr lang="en-US"/>
              <a:t>Assessment of Solution-Agnostic Observational Needs for Atmospheric Composition in Climate Monitoring</a:t>
            </a:r>
            <a:endParaRPr/>
          </a:p>
          <a:p>
            <a:pPr marL="228600" lvl="0" indent="-228600" algn="l" rtl="0">
              <a:lnSpc>
                <a:spcPct val="90000"/>
              </a:lnSpc>
              <a:spcBef>
                <a:spcPts val="1000"/>
              </a:spcBef>
              <a:spcAft>
                <a:spcPts val="0"/>
              </a:spcAft>
              <a:buClr>
                <a:schemeClr val="dk1"/>
              </a:buClr>
              <a:buSzPct val="100000"/>
              <a:buChar char="•"/>
            </a:pPr>
            <a:r>
              <a:rPr lang="en-US"/>
              <a:t>Assessment of Solution-Agnostic Observational Needs for Stratospheric Composition</a:t>
            </a:r>
            <a:endParaRPr/>
          </a:p>
          <a:p>
            <a:pPr marL="228600" lvl="0" indent="-228600" algn="l" rtl="0">
              <a:lnSpc>
                <a:spcPct val="90000"/>
              </a:lnSpc>
              <a:spcBef>
                <a:spcPts val="1000"/>
              </a:spcBef>
              <a:spcAft>
                <a:spcPts val="0"/>
              </a:spcAft>
              <a:buClr>
                <a:schemeClr val="dk1"/>
              </a:buClr>
              <a:buSzPct val="100000"/>
              <a:buChar char="•"/>
            </a:pPr>
            <a:r>
              <a:rPr lang="en-US"/>
              <a:t>Assessment of Solution-Agnostic Observational Needs for Air Quality Monitoring and Forecasting</a:t>
            </a:r>
            <a:endParaRPr/>
          </a:p>
          <a:p>
            <a:pPr marL="228600" lvl="0" indent="-228600" algn="l" rtl="0">
              <a:lnSpc>
                <a:spcPct val="90000"/>
              </a:lnSpc>
              <a:spcBef>
                <a:spcPts val="1000"/>
              </a:spcBef>
              <a:spcAft>
                <a:spcPts val="0"/>
              </a:spcAft>
              <a:buClr>
                <a:schemeClr val="dk1"/>
              </a:buClr>
              <a:buSzPct val="100000"/>
              <a:buChar char="•"/>
            </a:pPr>
            <a:r>
              <a:rPr lang="en-US"/>
              <a:t>The Impact of Legacy Sensors on non-NWP Applications</a:t>
            </a:r>
            <a:endParaRPr/>
          </a:p>
          <a:p>
            <a:pPr marL="228600" lvl="0" indent="-228600" algn="l" rtl="0">
              <a:lnSpc>
                <a:spcPct val="90000"/>
              </a:lnSpc>
              <a:spcBef>
                <a:spcPts val="1000"/>
              </a:spcBef>
              <a:spcAft>
                <a:spcPts val="0"/>
              </a:spcAft>
              <a:buClr>
                <a:schemeClr val="dk1"/>
              </a:buClr>
              <a:buSzPct val="100000"/>
              <a:buChar char="•"/>
            </a:pPr>
            <a:r>
              <a:rPr lang="en-US"/>
              <a:t>Assessment of Solution-Agnostic Observational Needs for Global Navigation Satellite System-Radio Occultation (GNSS-RO) Data</a:t>
            </a:r>
            <a:endParaRPr/>
          </a:p>
          <a:p>
            <a:pPr marL="228600" lvl="0" indent="-228600" algn="l" rtl="0">
              <a:lnSpc>
                <a:spcPct val="90000"/>
              </a:lnSpc>
              <a:spcBef>
                <a:spcPts val="1000"/>
              </a:spcBef>
              <a:spcAft>
                <a:spcPts val="0"/>
              </a:spcAft>
              <a:buClr>
                <a:schemeClr val="dk1"/>
              </a:buClr>
              <a:buSzPct val="100000"/>
              <a:buChar char="•"/>
            </a:pPr>
            <a:r>
              <a:rPr lang="en-US"/>
              <a:t>The Arctic Observing Mission - Highly Elliptical Orbit Observations</a:t>
            </a:r>
            <a:endParaRPr/>
          </a:p>
          <a:p>
            <a:pPr marL="228600" lvl="0" indent="-228600" algn="l" rtl="0">
              <a:lnSpc>
                <a:spcPct val="90000"/>
              </a:lnSpc>
              <a:spcBef>
                <a:spcPts val="1000"/>
              </a:spcBef>
              <a:spcAft>
                <a:spcPts val="0"/>
              </a:spcAft>
              <a:buClr>
                <a:schemeClr val="dk1"/>
              </a:buClr>
              <a:buSzPct val="100000"/>
              <a:buChar char="•"/>
            </a:pPr>
            <a:r>
              <a:rPr lang="en-US"/>
              <a:t>Radio Frequency Interference</a:t>
            </a:r>
            <a:endParaRPr/>
          </a:p>
          <a:p>
            <a:pPr marL="228600" lvl="0" indent="-228600" algn="l" rtl="0">
              <a:lnSpc>
                <a:spcPct val="90000"/>
              </a:lnSpc>
              <a:spcBef>
                <a:spcPts val="1000"/>
              </a:spcBef>
              <a:spcAft>
                <a:spcPts val="0"/>
              </a:spcAft>
              <a:buClr>
                <a:schemeClr val="dk1"/>
              </a:buClr>
              <a:buSzPct val="100000"/>
              <a:buChar char="•"/>
            </a:pPr>
            <a:r>
              <a:rPr lang="en-US"/>
              <a:t>Community Satellite Processing Package (CSPP)</a:t>
            </a:r>
            <a:endParaRPr/>
          </a:p>
          <a:p>
            <a:pPr marL="228600" lvl="0" indent="-64135" algn="l" rtl="0">
              <a:lnSpc>
                <a:spcPct val="90000"/>
              </a:lnSpc>
              <a:spcBef>
                <a:spcPts val="1000"/>
              </a:spcBef>
              <a:spcAft>
                <a:spcPts val="0"/>
              </a:spcAft>
              <a:buClr>
                <a:schemeClr val="dk1"/>
              </a:buClr>
              <a:buSzPct val="100000"/>
              <a:buNone/>
            </a:pPr>
            <a:endParaRPr/>
          </a:p>
          <a:p>
            <a:pPr marL="228600" lvl="0" indent="-64135" algn="l" rtl="0">
              <a:lnSpc>
                <a:spcPct val="90000"/>
              </a:lnSpc>
              <a:spcBef>
                <a:spcPts val="1000"/>
              </a:spcBef>
              <a:spcAft>
                <a:spcPts val="0"/>
              </a:spcAft>
              <a:buClr>
                <a:schemeClr val="dk1"/>
              </a:buClr>
              <a:buSzPct val="100000"/>
              <a:buNone/>
            </a:pPr>
            <a:endParaRPr/>
          </a:p>
          <a:p>
            <a:pPr marL="228600" lvl="0" indent="-64135" algn="l" rtl="0">
              <a:lnSpc>
                <a:spcPct val="90000"/>
              </a:lnSpc>
              <a:spcBef>
                <a:spcPts val="1000"/>
              </a:spcBef>
              <a:spcAft>
                <a:spcPts val="0"/>
              </a:spcAft>
              <a:buClr>
                <a:schemeClr val="dk1"/>
              </a:buClr>
              <a:buSzPct val="100000"/>
              <a:buNone/>
            </a:pPr>
            <a:endParaRPr/>
          </a:p>
          <a:p>
            <a:pPr marL="228600" lvl="0" indent="-64135" algn="l" rtl="0">
              <a:lnSpc>
                <a:spcPct val="90000"/>
              </a:lnSpc>
              <a:spcBef>
                <a:spcPts val="1000"/>
              </a:spcBef>
              <a:spcAft>
                <a:spcPts val="0"/>
              </a:spcAft>
              <a:buClr>
                <a:schemeClr val="dk1"/>
              </a:buClr>
              <a:buSzPct val="100000"/>
              <a:buNone/>
            </a:pPr>
            <a:endParaRPr/>
          </a:p>
          <a:p>
            <a:pPr marL="228600" lvl="0" indent="-64135" algn="l" rtl="0">
              <a:lnSpc>
                <a:spcPct val="90000"/>
              </a:lnSpc>
              <a:spcBef>
                <a:spcPts val="1000"/>
              </a:spcBef>
              <a:spcAft>
                <a:spcPts val="0"/>
              </a:spcAft>
              <a:buClr>
                <a:schemeClr val="dk1"/>
              </a:buClr>
              <a:buSzPct val="100000"/>
              <a:buNone/>
            </a:pPr>
            <a:endParaRPr/>
          </a:p>
          <a:p>
            <a:pPr marL="228600" lvl="0" indent="-64135" algn="l" rtl="0">
              <a:lnSpc>
                <a:spcPct val="90000"/>
              </a:lnSpc>
              <a:spcBef>
                <a:spcPts val="1000"/>
              </a:spcBef>
              <a:spcAft>
                <a:spcPts val="0"/>
              </a:spcAft>
              <a:buClr>
                <a:schemeClr val="dk1"/>
              </a:buClr>
              <a:buSzPct val="100000"/>
              <a:buNone/>
            </a:pPr>
            <a:endParaRPr/>
          </a:p>
          <a:p>
            <a:pPr marL="228600" lvl="0" indent="-64135" algn="l" rtl="0">
              <a:lnSpc>
                <a:spcPct val="90000"/>
              </a:lnSpc>
              <a:spcBef>
                <a:spcPts val="1000"/>
              </a:spcBef>
              <a:spcAft>
                <a:spcPts val="0"/>
              </a:spcAft>
              <a:buClr>
                <a:schemeClr val="dk1"/>
              </a:buClr>
              <a:buSzPct val="100000"/>
              <a:buNone/>
            </a:pPr>
            <a:endParaRPr/>
          </a:p>
          <a:p>
            <a:pPr marL="228600" lvl="0" indent="-64135" algn="l" rtl="0">
              <a:lnSpc>
                <a:spcPct val="90000"/>
              </a:lnSpc>
              <a:spcBef>
                <a:spcPts val="1000"/>
              </a:spcBef>
              <a:spcAft>
                <a:spcPts val="0"/>
              </a:spcAft>
              <a:buClr>
                <a:schemeClr val="dk1"/>
              </a:buClr>
              <a:buSzPct val="100000"/>
              <a:buNone/>
            </a:pPr>
            <a:endParaRPr/>
          </a:p>
        </p:txBody>
      </p:sp>
      <p:sp>
        <p:nvSpPr>
          <p:cNvPr id="141" name="Google Shape;141;p5"/>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6"/>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E75B5"/>
              </a:buClr>
              <a:buSzPts val="4400"/>
              <a:buFont typeface="Calibri"/>
              <a:buNone/>
            </a:pPr>
            <a:r>
              <a:rPr lang="en-US"/>
              <a:t>SAT Recommendations (Slide 2 of 2)</a:t>
            </a:r>
            <a:endParaRPr/>
          </a:p>
        </p:txBody>
      </p:sp>
      <p:sp>
        <p:nvSpPr>
          <p:cNvPr id="147" name="Google Shape;147;p6"/>
          <p:cNvSpPr txBox="1">
            <a:spLocks noGrp="1"/>
          </p:cNvSpPr>
          <p:nvPr>
            <p:ph type="body" idx="1"/>
          </p:nvPr>
        </p:nvSpPr>
        <p:spPr>
          <a:xfrm>
            <a:off x="838200" y="1235552"/>
            <a:ext cx="10515600" cy="4941411"/>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a:t>Observational Needs for Global NWP</a:t>
            </a:r>
            <a:endParaRPr/>
          </a:p>
          <a:p>
            <a:pPr marL="228600" lvl="0" indent="-228600" algn="l" rtl="0">
              <a:lnSpc>
                <a:spcPct val="90000"/>
              </a:lnSpc>
              <a:spcBef>
                <a:spcPts val="1000"/>
              </a:spcBef>
              <a:spcAft>
                <a:spcPts val="0"/>
              </a:spcAft>
              <a:buClr>
                <a:schemeClr val="dk1"/>
              </a:buClr>
              <a:buSzPts val="2800"/>
              <a:buChar char="•"/>
            </a:pPr>
            <a:r>
              <a:rPr lang="en-US"/>
              <a:t>Legacy Sensors Memo</a:t>
            </a:r>
            <a:endParaRPr/>
          </a:p>
          <a:p>
            <a:pPr marL="228600" lvl="0" indent="-228600" algn="l" rtl="0">
              <a:lnSpc>
                <a:spcPct val="90000"/>
              </a:lnSpc>
              <a:spcBef>
                <a:spcPts val="1000"/>
              </a:spcBef>
              <a:spcAft>
                <a:spcPts val="0"/>
              </a:spcAft>
              <a:buClr>
                <a:schemeClr val="dk1"/>
              </a:buClr>
              <a:buSzPts val="2800"/>
              <a:buChar char="•"/>
            </a:pPr>
            <a:r>
              <a:rPr lang="en-US"/>
              <a:t>SAT Memo Sounder Collocation</a:t>
            </a:r>
            <a:endParaRPr/>
          </a:p>
          <a:p>
            <a:pPr marL="228600" lvl="0" indent="-228600" algn="l" rtl="0">
              <a:lnSpc>
                <a:spcPct val="90000"/>
              </a:lnSpc>
              <a:spcBef>
                <a:spcPts val="1000"/>
              </a:spcBef>
              <a:spcAft>
                <a:spcPts val="0"/>
              </a:spcAft>
              <a:buClr>
                <a:schemeClr val="dk1"/>
              </a:buClr>
              <a:buSzPts val="2800"/>
              <a:buChar char="•"/>
            </a:pPr>
            <a:r>
              <a:rPr lang="en-US"/>
              <a:t>Calibration Memo</a:t>
            </a:r>
            <a:endParaRPr/>
          </a:p>
          <a:p>
            <a:pPr marL="228600" lvl="0" indent="-228600" algn="l" rtl="0">
              <a:lnSpc>
                <a:spcPct val="90000"/>
              </a:lnSpc>
              <a:spcBef>
                <a:spcPts val="1000"/>
              </a:spcBef>
              <a:spcAft>
                <a:spcPts val="0"/>
              </a:spcAft>
              <a:buClr>
                <a:schemeClr val="dk1"/>
              </a:buClr>
              <a:buSzPts val="2800"/>
              <a:buChar char="•"/>
            </a:pPr>
            <a:r>
              <a:rPr lang="en-US"/>
              <a:t>SAT Memo 3D Winds</a:t>
            </a:r>
            <a:endParaRPr/>
          </a:p>
          <a:p>
            <a:pPr marL="228600" lvl="0" indent="-228600" algn="l" rtl="0">
              <a:lnSpc>
                <a:spcPct val="90000"/>
              </a:lnSpc>
              <a:spcBef>
                <a:spcPts val="1000"/>
              </a:spcBef>
              <a:spcAft>
                <a:spcPts val="0"/>
              </a:spcAft>
              <a:buClr>
                <a:schemeClr val="dk1"/>
              </a:buClr>
              <a:buSzPts val="2800"/>
              <a:buChar char="•"/>
            </a:pPr>
            <a:r>
              <a:rPr lang="en-US"/>
              <a:t>Guidance on IR Sensor</a:t>
            </a:r>
            <a:endParaRPr/>
          </a:p>
          <a:p>
            <a:pPr marL="228600" lvl="0" indent="-228600" algn="l" rtl="0">
              <a:lnSpc>
                <a:spcPct val="90000"/>
              </a:lnSpc>
              <a:spcBef>
                <a:spcPts val="1000"/>
              </a:spcBef>
              <a:spcAft>
                <a:spcPts val="0"/>
              </a:spcAft>
              <a:buClr>
                <a:schemeClr val="dk1"/>
              </a:buClr>
              <a:buSzPts val="2800"/>
              <a:buChar char="•"/>
            </a:pPr>
            <a:r>
              <a:rPr lang="en-US"/>
              <a:t>Guidance on Microwave Sounders</a:t>
            </a:r>
            <a:endParaRPr/>
          </a:p>
          <a:p>
            <a:pPr marL="228600" lvl="0" indent="-228600" algn="l" rtl="0">
              <a:lnSpc>
                <a:spcPct val="90000"/>
              </a:lnSpc>
              <a:spcBef>
                <a:spcPts val="1000"/>
              </a:spcBef>
              <a:spcAft>
                <a:spcPts val="0"/>
              </a:spcAft>
              <a:buClr>
                <a:schemeClr val="dk1"/>
              </a:buClr>
              <a:buSzPts val="2800"/>
              <a:buChar char="•"/>
            </a:pPr>
            <a:r>
              <a:rPr lang="en-US"/>
              <a:t>ASPEN 22 Constellations GEO XO</a:t>
            </a: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p:txBody>
      </p:sp>
      <p:sp>
        <p:nvSpPr>
          <p:cNvPr id="148" name="Google Shape;148;p6"/>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7"/>
          <p:cNvSpPr txBox="1">
            <a:spLocks noGrp="1"/>
          </p:cNvSpPr>
          <p:nvPr>
            <p:ph type="title"/>
          </p:nvPr>
        </p:nvSpPr>
        <p:spPr>
          <a:xfrm>
            <a:off x="838200" y="40005"/>
            <a:ext cx="10515600" cy="83375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E75B5"/>
              </a:buClr>
              <a:buSzPts val="4400"/>
              <a:buFont typeface="Calibri"/>
              <a:buNone/>
            </a:pPr>
            <a:r>
              <a:rPr lang="en-US"/>
              <a:t>Potential Future Topics</a:t>
            </a:r>
            <a:endParaRPr/>
          </a:p>
        </p:txBody>
      </p:sp>
      <p:sp>
        <p:nvSpPr>
          <p:cNvPr id="154" name="Google Shape;154;p7"/>
          <p:cNvSpPr txBox="1">
            <a:spLocks noGrp="1"/>
          </p:cNvSpPr>
          <p:nvPr>
            <p:ph type="body" idx="1"/>
          </p:nvPr>
        </p:nvSpPr>
        <p:spPr>
          <a:xfrm>
            <a:off x="614597" y="888750"/>
            <a:ext cx="11347553" cy="5523230"/>
          </a:xfrm>
          <a:prstGeom prst="rect">
            <a:avLst/>
          </a:prstGeom>
          <a:noFill/>
          <a:ln>
            <a:noFill/>
          </a:ln>
        </p:spPr>
        <p:txBody>
          <a:bodyPr spcFirstLastPara="1" wrap="square" lIns="91425" tIns="45700" rIns="91425" bIns="45700" anchor="t" anchorCtr="0">
            <a:normAutofit lnSpcReduction="20000"/>
          </a:bodyPr>
          <a:lstStyle/>
          <a:p>
            <a:pPr marL="228600" lvl="0" indent="-241934" algn="l" rtl="0">
              <a:lnSpc>
                <a:spcPct val="90000"/>
              </a:lnSpc>
              <a:spcBef>
                <a:spcPts val="0"/>
              </a:spcBef>
              <a:spcAft>
                <a:spcPts val="0"/>
              </a:spcAft>
              <a:buClr>
                <a:schemeClr val="dk1"/>
              </a:buClr>
              <a:buSzPts val="2800"/>
              <a:buChar char="•"/>
            </a:pPr>
            <a:r>
              <a:rPr lang="en-US"/>
              <a:t>Evolution of the Observation needs in the future: for NOAA's GNWP/UFS</a:t>
            </a:r>
            <a:endParaRPr/>
          </a:p>
          <a:p>
            <a:pPr marL="685800" lvl="1" indent="-240030" algn="l" rtl="0">
              <a:lnSpc>
                <a:spcPct val="90000"/>
              </a:lnSpc>
              <a:spcBef>
                <a:spcPts val="500"/>
              </a:spcBef>
              <a:spcAft>
                <a:spcPts val="0"/>
              </a:spcAft>
              <a:buClr>
                <a:schemeClr val="dk1"/>
              </a:buClr>
              <a:buSzPts val="2400"/>
              <a:buChar char="•"/>
            </a:pPr>
            <a:r>
              <a:rPr lang="en-US"/>
              <a:t>How the model DA will evolve, observables that will be needed, priorities for observables, the attributes (ranges, priorities) that will characterize the future obs needs of UFS and future NWP coupled DA systems</a:t>
            </a:r>
            <a:endParaRPr/>
          </a:p>
          <a:p>
            <a:pPr marL="228600" lvl="0" indent="-241934" algn="l" rtl="0">
              <a:lnSpc>
                <a:spcPct val="90000"/>
              </a:lnSpc>
              <a:spcBef>
                <a:spcPts val="1000"/>
              </a:spcBef>
              <a:spcAft>
                <a:spcPts val="0"/>
              </a:spcAft>
              <a:buClr>
                <a:schemeClr val="dk1"/>
              </a:buClr>
              <a:buSzPts val="2800"/>
              <a:buChar char="•"/>
            </a:pPr>
            <a:r>
              <a:rPr lang="en-US"/>
              <a:t>Discussion on Space Weather DA using satellite drag</a:t>
            </a:r>
            <a:endParaRPr/>
          </a:p>
          <a:p>
            <a:pPr marL="228600" lvl="0" indent="-241934" algn="l" rtl="0">
              <a:lnSpc>
                <a:spcPct val="90000"/>
              </a:lnSpc>
              <a:spcBef>
                <a:spcPts val="1000"/>
              </a:spcBef>
              <a:spcAft>
                <a:spcPts val="0"/>
              </a:spcAft>
              <a:buClr>
                <a:schemeClr val="dk1"/>
              </a:buClr>
              <a:buSzPts val="2800"/>
              <a:buChar char="•"/>
            </a:pPr>
            <a:r>
              <a:rPr lang="en-US"/>
              <a:t>Ocean &amp; Fisheries Applications Observational needs</a:t>
            </a:r>
            <a:endParaRPr/>
          </a:p>
          <a:p>
            <a:pPr marL="228600" lvl="0" indent="-241934" algn="l" rtl="0">
              <a:lnSpc>
                <a:spcPct val="90000"/>
              </a:lnSpc>
              <a:spcBef>
                <a:spcPts val="1000"/>
              </a:spcBef>
              <a:spcAft>
                <a:spcPts val="0"/>
              </a:spcAft>
              <a:buClr>
                <a:schemeClr val="dk1"/>
              </a:buClr>
              <a:buSzPts val="2800"/>
              <a:buChar char="•"/>
            </a:pPr>
            <a:r>
              <a:rPr lang="en-US"/>
              <a:t>Land Applications Observational needs</a:t>
            </a:r>
            <a:endParaRPr/>
          </a:p>
          <a:p>
            <a:pPr marL="228600" lvl="0" indent="-241934" algn="l" rtl="0">
              <a:lnSpc>
                <a:spcPct val="90000"/>
              </a:lnSpc>
              <a:spcBef>
                <a:spcPts val="1000"/>
              </a:spcBef>
              <a:spcAft>
                <a:spcPts val="0"/>
              </a:spcAft>
              <a:buClr>
                <a:schemeClr val="dk1"/>
              </a:buClr>
              <a:buSzPts val="2800"/>
              <a:buChar char="•"/>
            </a:pPr>
            <a:r>
              <a:rPr lang="en-US"/>
              <a:t>Commercial Data Program: Case of RO</a:t>
            </a:r>
            <a:endParaRPr/>
          </a:p>
          <a:p>
            <a:pPr marL="685800" lvl="1" indent="-240030" algn="l" rtl="0">
              <a:lnSpc>
                <a:spcPct val="90000"/>
              </a:lnSpc>
              <a:spcBef>
                <a:spcPts val="500"/>
              </a:spcBef>
              <a:spcAft>
                <a:spcPts val="0"/>
              </a:spcAft>
              <a:buClr>
                <a:schemeClr val="dk1"/>
              </a:buClr>
              <a:buSzPts val="2400"/>
              <a:buChar char="•"/>
            </a:pPr>
            <a:r>
              <a:rPr lang="en-US"/>
              <a:t>Discussion on the impact of RO data, acquired commercially, on the NOAA systems, now that we reached the rate of assimilation to 6000 profiles. Informative briefing to SAT. Results from NWS, AOML, STAR, etc. The impact on OSAAP advanced planning for the next architecture. Outcome of the RO WG meeting (number of RO recommended and justification). </a:t>
            </a:r>
            <a:endParaRPr/>
          </a:p>
          <a:p>
            <a:pPr marL="228600" lvl="0" indent="-241934" algn="l" rtl="0">
              <a:lnSpc>
                <a:spcPct val="90000"/>
              </a:lnSpc>
              <a:spcBef>
                <a:spcPts val="1000"/>
              </a:spcBef>
              <a:spcAft>
                <a:spcPts val="0"/>
              </a:spcAft>
              <a:buClr>
                <a:schemeClr val="dk1"/>
              </a:buClr>
              <a:buSzPts val="2800"/>
              <a:buChar char="•"/>
            </a:pPr>
            <a:r>
              <a:rPr lang="en-US"/>
              <a:t>GEO/LEO Constellation</a:t>
            </a:r>
            <a:endParaRPr/>
          </a:p>
          <a:p>
            <a:pPr marL="685800" lvl="1" indent="-240030" algn="l" rtl="0">
              <a:lnSpc>
                <a:spcPct val="90000"/>
              </a:lnSpc>
              <a:spcBef>
                <a:spcPts val="500"/>
              </a:spcBef>
              <a:spcAft>
                <a:spcPts val="0"/>
              </a:spcAft>
              <a:buClr>
                <a:schemeClr val="dk1"/>
              </a:buClr>
              <a:buSzPts val="2400"/>
              <a:buChar char="•"/>
            </a:pPr>
            <a:r>
              <a:rPr lang="en-US"/>
              <a:t>Results of GEO/LEO architecture study for four measurements: Hyperspectral IR Sounding, DNB, Ocean Color, and Atmospheric Composition</a:t>
            </a:r>
            <a:endParaRPr/>
          </a:p>
        </p:txBody>
      </p:sp>
      <p:sp>
        <p:nvSpPr>
          <p:cNvPr id="155" name="Google Shape;155;p7"/>
          <p:cNvSpPr txBox="1">
            <a:spLocks noGrp="1"/>
          </p:cNvSpPr>
          <p:nvPr>
            <p:ph type="sldNum" idx="12"/>
          </p:nvPr>
        </p:nvSpPr>
        <p:spPr>
          <a:xfrm>
            <a:off x="8610600" y="639699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g292dec5cb33_0_0"/>
          <p:cNvSpPr txBox="1">
            <a:spLocks noGrp="1"/>
          </p:cNvSpPr>
          <p:nvPr>
            <p:ph type="title"/>
          </p:nvPr>
        </p:nvSpPr>
        <p:spPr>
          <a:xfrm>
            <a:off x="838200" y="40005"/>
            <a:ext cx="10515600" cy="833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Intersection of SAT and SUNWG functions </a:t>
            </a:r>
            <a:endParaRPr/>
          </a:p>
        </p:txBody>
      </p:sp>
      <p:sp>
        <p:nvSpPr>
          <p:cNvPr id="162" name="Google Shape;162;g292dec5cb33_0_0"/>
          <p:cNvSpPr txBox="1">
            <a:spLocks noGrp="1"/>
          </p:cNvSpPr>
          <p:nvPr>
            <p:ph type="body" idx="1"/>
          </p:nvPr>
        </p:nvSpPr>
        <p:spPr>
          <a:xfrm>
            <a:off x="838200" y="1235552"/>
            <a:ext cx="10515600" cy="4941300"/>
          </a:xfrm>
          <a:prstGeom prst="rect">
            <a:avLst/>
          </a:prstGeom>
        </p:spPr>
        <p:txBody>
          <a:bodyPr spcFirstLastPara="1" wrap="square" lIns="91425" tIns="45700" rIns="91425" bIns="45700" anchor="t" anchorCtr="0">
            <a:normAutofit/>
          </a:bodyPr>
          <a:lstStyle/>
          <a:p>
            <a:pPr marL="228600" marR="0" lvl="0" indent="-241934" algn="l" rtl="0">
              <a:lnSpc>
                <a:spcPct val="90000"/>
              </a:lnSpc>
              <a:spcBef>
                <a:spcPts val="0"/>
              </a:spcBef>
              <a:spcAft>
                <a:spcPts val="0"/>
              </a:spcAft>
              <a:buSzPts val="2800"/>
              <a:buChar char="•"/>
            </a:pPr>
            <a:r>
              <a:rPr lang="en-US"/>
              <a:t>SAT and SUNWG have a significant overlap in attendees</a:t>
            </a:r>
            <a:endParaRPr/>
          </a:p>
          <a:p>
            <a:pPr marL="685800" marR="0" lvl="1" indent="-228600" algn="l" rtl="0">
              <a:lnSpc>
                <a:spcPct val="90000"/>
              </a:lnSpc>
              <a:spcBef>
                <a:spcPts val="600"/>
              </a:spcBef>
              <a:spcAft>
                <a:spcPts val="0"/>
              </a:spcAft>
              <a:buSzPts val="1800"/>
              <a:buChar char="•"/>
            </a:pPr>
            <a:r>
              <a:rPr lang="en-US"/>
              <a:t>Many NOAA attendees have participate in both groups</a:t>
            </a:r>
            <a:endParaRPr/>
          </a:p>
          <a:p>
            <a:pPr marL="685800" marR="0" lvl="1" indent="-228600" algn="l" rtl="0">
              <a:lnSpc>
                <a:spcPct val="90000"/>
              </a:lnSpc>
              <a:spcBef>
                <a:spcPts val="600"/>
              </a:spcBef>
              <a:spcAft>
                <a:spcPts val="0"/>
              </a:spcAft>
              <a:buSzPts val="1800"/>
              <a:buChar char="•"/>
            </a:pPr>
            <a:r>
              <a:rPr lang="en-US"/>
              <a:t>SAT is unique in its inclusion of non-government SMEs</a:t>
            </a:r>
            <a:endParaRPr/>
          </a:p>
          <a:p>
            <a:pPr marL="228600" marR="0" lvl="0" indent="-241934" algn="l" rtl="0">
              <a:lnSpc>
                <a:spcPct val="90000"/>
              </a:lnSpc>
              <a:spcBef>
                <a:spcPts val="600"/>
              </a:spcBef>
              <a:spcAft>
                <a:spcPts val="0"/>
              </a:spcAft>
              <a:buSzPts val="2800"/>
              <a:buChar char="•"/>
            </a:pPr>
            <a:r>
              <a:rPr lang="en-US"/>
              <a:t>SAT and SUNWG have distinctly different missions and functions</a:t>
            </a:r>
            <a:endParaRPr/>
          </a:p>
          <a:p>
            <a:pPr marL="685800" marR="0" lvl="1" indent="-228600" algn="l" rtl="0">
              <a:lnSpc>
                <a:spcPct val="90000"/>
              </a:lnSpc>
              <a:spcBef>
                <a:spcPts val="600"/>
              </a:spcBef>
              <a:spcAft>
                <a:spcPts val="0"/>
              </a:spcAft>
              <a:buSzPts val="1800"/>
              <a:buChar char="•"/>
            </a:pPr>
            <a:r>
              <a:rPr lang="en-US"/>
              <a:t>SAT is focused on technical capabilities</a:t>
            </a:r>
            <a:endParaRPr/>
          </a:p>
          <a:p>
            <a:pPr marL="685800" marR="0" lvl="1" indent="-228600" algn="l" rtl="0">
              <a:lnSpc>
                <a:spcPct val="90000"/>
              </a:lnSpc>
              <a:spcBef>
                <a:spcPts val="600"/>
              </a:spcBef>
              <a:spcAft>
                <a:spcPts val="0"/>
              </a:spcAft>
              <a:buSzPts val="1800"/>
              <a:buChar char="•"/>
            </a:pPr>
            <a:r>
              <a:rPr lang="en-US"/>
              <a:t>SUNWG is focused on User needs and requirements</a:t>
            </a:r>
            <a:endParaRPr/>
          </a:p>
          <a:p>
            <a:pPr marL="228600" marR="0" lvl="0" indent="-241934" algn="l" rtl="0">
              <a:lnSpc>
                <a:spcPct val="90000"/>
              </a:lnSpc>
              <a:spcBef>
                <a:spcPts val="600"/>
              </a:spcBef>
              <a:spcAft>
                <a:spcPts val="0"/>
              </a:spcAft>
              <a:buSzPts val="2800"/>
              <a:buChar char="•"/>
            </a:pPr>
            <a:r>
              <a:rPr lang="en-US"/>
              <a:t>Close coordination between SAT and SUNWG can only benefit NOAA</a:t>
            </a:r>
            <a:endParaRPr/>
          </a:p>
          <a:p>
            <a:pPr marL="685800" marR="0" lvl="1" indent="-228600" algn="l" rtl="0">
              <a:lnSpc>
                <a:spcPct val="90000"/>
              </a:lnSpc>
              <a:spcBef>
                <a:spcPts val="600"/>
              </a:spcBef>
              <a:spcAft>
                <a:spcPts val="0"/>
              </a:spcAft>
              <a:buSzPts val="1800"/>
              <a:buChar char="•"/>
            </a:pPr>
            <a:r>
              <a:rPr lang="en-US"/>
              <a:t>Each group has its particular strengths and weaknesses</a:t>
            </a:r>
            <a:endParaRPr/>
          </a:p>
          <a:p>
            <a:pPr marL="685800" marR="0" lvl="1" indent="-228600" algn="l" rtl="0">
              <a:lnSpc>
                <a:spcPct val="90000"/>
              </a:lnSpc>
              <a:spcBef>
                <a:spcPts val="600"/>
              </a:spcBef>
              <a:spcAft>
                <a:spcPts val="600"/>
              </a:spcAft>
              <a:buSzPts val="1800"/>
              <a:buChar char="•"/>
            </a:pPr>
            <a:r>
              <a:rPr lang="en-US"/>
              <a:t>The potential for a symbiotic relationship is great</a:t>
            </a:r>
            <a:endParaRPr/>
          </a:p>
        </p:txBody>
      </p:sp>
      <p:sp>
        <p:nvSpPr>
          <p:cNvPr id="163" name="Google Shape;163;g292dec5cb33_0_0"/>
          <p:cNvSpPr txBox="1">
            <a:spLocks noGrp="1"/>
          </p:cNvSpPr>
          <p:nvPr>
            <p:ph type="sldNum" idx="12"/>
          </p:nvPr>
        </p:nvSpPr>
        <p:spPr>
          <a:xfrm>
            <a:off x="8610600" y="6396990"/>
            <a:ext cx="27432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292dec5cb33_0_7"/>
          <p:cNvSpPr txBox="1">
            <a:spLocks noGrp="1"/>
          </p:cNvSpPr>
          <p:nvPr>
            <p:ph type="title"/>
          </p:nvPr>
        </p:nvSpPr>
        <p:spPr>
          <a:xfrm>
            <a:off x="838200" y="40005"/>
            <a:ext cx="10515600" cy="833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Summary</a:t>
            </a:r>
            <a:endParaRPr/>
          </a:p>
        </p:txBody>
      </p:sp>
      <p:sp>
        <p:nvSpPr>
          <p:cNvPr id="170" name="Google Shape;170;g292dec5cb33_0_7"/>
          <p:cNvSpPr txBox="1">
            <a:spLocks noGrp="1"/>
          </p:cNvSpPr>
          <p:nvPr>
            <p:ph type="body" idx="1"/>
          </p:nvPr>
        </p:nvSpPr>
        <p:spPr>
          <a:xfrm>
            <a:off x="838200" y="1235552"/>
            <a:ext cx="10515600" cy="4941300"/>
          </a:xfrm>
          <a:prstGeom prst="rect">
            <a:avLst/>
          </a:prstGeom>
        </p:spPr>
        <p:txBody>
          <a:bodyPr spcFirstLastPara="1" wrap="square" lIns="91425" tIns="45700" rIns="91425" bIns="45700" anchor="t" anchorCtr="0">
            <a:normAutofit/>
          </a:bodyPr>
          <a:lstStyle/>
          <a:p>
            <a:pPr marL="457200" lvl="0" indent="-342900" algn="l" rtl="0">
              <a:spcBef>
                <a:spcPts val="1000"/>
              </a:spcBef>
              <a:spcAft>
                <a:spcPts val="0"/>
              </a:spcAft>
              <a:buSzPts val="1800"/>
              <a:buChar char="•"/>
            </a:pPr>
            <a:r>
              <a:rPr lang="en-US"/>
              <a:t>The SAT has provided very useful technical support for NESDIS program formulation</a:t>
            </a:r>
            <a:endParaRPr/>
          </a:p>
          <a:p>
            <a:pPr marL="457200" lvl="0" indent="-342900" algn="l" rtl="0">
              <a:spcBef>
                <a:spcPts val="1000"/>
              </a:spcBef>
              <a:spcAft>
                <a:spcPts val="0"/>
              </a:spcAft>
              <a:buSzPts val="1800"/>
              <a:buChar char="•"/>
            </a:pPr>
            <a:r>
              <a:rPr lang="en-US"/>
              <a:t>The SAT maintains a strong technical analysis capability</a:t>
            </a:r>
            <a:endParaRPr/>
          </a:p>
          <a:p>
            <a:pPr marL="457200" lvl="0" indent="-342900" algn="l" rtl="0">
              <a:spcBef>
                <a:spcPts val="1000"/>
              </a:spcBef>
              <a:spcAft>
                <a:spcPts val="1000"/>
              </a:spcAft>
              <a:buSzPts val="1800"/>
              <a:buChar char="•"/>
            </a:pPr>
            <a:r>
              <a:rPr lang="en-US"/>
              <a:t>The opportunity to coordinate SAT and SUNWG roles and responsibilities has arisen</a:t>
            </a:r>
            <a:endParaRPr/>
          </a:p>
        </p:txBody>
      </p:sp>
      <p:sp>
        <p:nvSpPr>
          <p:cNvPr id="171" name="Google Shape;171;g292dec5cb33_0_7"/>
          <p:cNvSpPr txBox="1">
            <a:spLocks noGrp="1"/>
          </p:cNvSpPr>
          <p:nvPr>
            <p:ph type="sldNum" idx="12"/>
          </p:nvPr>
        </p:nvSpPr>
        <p:spPr>
          <a:xfrm>
            <a:off x="8610600" y="6396990"/>
            <a:ext cx="27432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873</Words>
  <Application>Microsoft Office PowerPoint</Application>
  <PresentationFormat>Widescreen</PresentationFormat>
  <Paragraphs>99</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SAT Overview 30 October 2023 </vt:lpstr>
      <vt:lpstr>SAT Overview</vt:lpstr>
      <vt:lpstr>Scope</vt:lpstr>
      <vt:lpstr>Participant Agencies</vt:lpstr>
      <vt:lpstr>SAT Recommendations (Slide 1 of 2)</vt:lpstr>
      <vt:lpstr>SAT Recommendations (Slide 2 of 2)</vt:lpstr>
      <vt:lpstr>Potential Future Topics</vt:lpstr>
      <vt:lpstr>Intersection of SAT and SUNWG functions </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 Overview 30 October 2023 </dc:title>
  <dc:creator>Stacy Bunin</dc:creator>
  <cp:lastModifiedBy>Stacy Bunin</cp:lastModifiedBy>
  <cp:revision>1</cp:revision>
  <dcterms:created xsi:type="dcterms:W3CDTF">2021-03-18T18:12:04Z</dcterms:created>
  <dcterms:modified xsi:type="dcterms:W3CDTF">2023-11-01T18:26:02Z</dcterms:modified>
</cp:coreProperties>
</file>