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715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7777e26e4_0_102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c7777e26e4_0_1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7777e26e4_0_108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c7777e26e4_0_10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7777e26e4_0_92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c7777e26e4_0_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c7777e26e4_0_586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gc7777e26e4_0_5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c7777e26e4_0_5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7777e26e4_0_314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c7777e26e4_0_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c7777e26e4_0_3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7777e26e4_0_492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c7777e26e4_0_4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c7777e26e4_0_4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7777e26e4_0_576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c7777e26e4_0_5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c7777e26e4_0_5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7777e26e4_0_75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c7777e26e4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7777e26e4_0_86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c7777e26e4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7777e26e4_0_97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c7777e26e4_0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7777e26e4_0_81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c7777e26e4_0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935302"/>
            <a:ext cx="6858000" cy="19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71616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" name="Google Shape;39;p11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Title and Text">
  <p:cSld name="Basic Title and 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628650" y="117247"/>
            <a:ext cx="78867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628650" y="908199"/>
            <a:ext cx="7886700" cy="4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71616"/>
              </a:buClr>
              <a:buSzPts val="1500"/>
              <a:buNone/>
              <a:defRPr/>
            </a:lvl1pPr>
            <a:lvl2pPr indent="-3175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2pPr>
            <a:lvl3pPr indent="-3175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3pPr>
            <a:lvl4pPr indent="-3175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4pPr>
            <a:lvl5pPr indent="-3175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628650" y="120722"/>
            <a:ext cx="78867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628650" y="117772"/>
            <a:ext cx="78867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628650" y="907849"/>
            <a:ext cx="7886700" cy="4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71616"/>
              </a:buClr>
              <a:buSzPts val="1500"/>
              <a:buNone/>
              <a:defRPr/>
            </a:lvl1pPr>
            <a:lvl2pPr indent="-3175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2pPr>
            <a:lvl3pPr indent="-3175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3pPr>
            <a:lvl4pPr indent="-3175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4pPr>
            <a:lvl5pPr indent="-3175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Column">
  <p:cSld name="OBJECT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628650" y="117772"/>
            <a:ext cx="78867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628650" y="893875"/>
            <a:ext cx="4852800" cy="3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71616"/>
              </a:buClr>
              <a:buSzPts val="1500"/>
              <a:buNone/>
              <a:defRPr/>
            </a:lvl1pPr>
            <a:lvl2pPr indent="-3175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2pPr>
            <a:lvl3pPr indent="-3175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3pPr>
            <a:lvl4pPr indent="-3175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4pPr>
            <a:lvl5pPr indent="-3175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Right Column">
  <p:cSld name="OBJECT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628650" y="117772"/>
            <a:ext cx="78867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3662550" y="885825"/>
            <a:ext cx="4852800" cy="3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71616"/>
              </a:buClr>
              <a:buSzPts val="1500"/>
              <a:buNone/>
              <a:defRPr/>
            </a:lvl1pPr>
            <a:lvl2pPr indent="-3175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2pPr>
            <a:lvl3pPr indent="-3175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3pPr>
            <a:lvl4pPr indent="-3175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4pPr>
            <a:lvl5pPr indent="-3175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628650" y="117247"/>
            <a:ext cx="78867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628650" y="9015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71616"/>
              </a:buClr>
              <a:buSzPts val="1500"/>
              <a:buNone/>
              <a:defRPr/>
            </a:lvl1pPr>
            <a:lvl2pPr indent="-3175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2pPr>
            <a:lvl3pPr indent="-3175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3pPr>
            <a:lvl4pPr indent="-3175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4pPr>
            <a:lvl5pPr indent="-3175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4693550" y="9015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71616"/>
              </a:buClr>
              <a:buSzPts val="1500"/>
              <a:buNone/>
              <a:defRPr/>
            </a:lvl1pPr>
            <a:lvl2pPr indent="-3175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2pPr>
            <a:lvl3pPr indent="-3175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3pPr>
            <a:lvl4pPr indent="-3175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4pPr>
            <a:lvl5pPr indent="-3175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628654" y="104153"/>
            <a:ext cx="73128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11" type="ftr"/>
          </p:nvPr>
        </p:nvSpPr>
        <p:spPr>
          <a:xfrm>
            <a:off x="142875" y="5353843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117247"/>
            <a:ext cx="78867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88400" y="901931"/>
            <a:ext cx="7886700" cy="3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7161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-125" y="5427600"/>
            <a:ext cx="9144000" cy="2874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6820" l="0" r="10" t="0"/>
          <a:stretch/>
        </p:blipFill>
        <p:spPr>
          <a:xfrm>
            <a:off x="-20700" y="0"/>
            <a:ext cx="422675" cy="542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NOAA logo.svg"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5100" y="144838"/>
            <a:ext cx="509106" cy="5091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hyperlink" Target="https://nwp-saf.eumetsat.int/monitoring/ears_mon/lgcomp_stats_table_amsua.html" TargetMode="External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nwp-saf.eumetsat.int/downloads/aapp_data_files/atovs_cal_files/fdf.dat" TargetMode="External"/><Relationship Id="rId4" Type="http://schemas.openxmlformats.org/officeDocument/2006/relationships/hyperlink" Target="https://nwp-saf.eumetsat.int/site/software/aapp/documentation/aapp-v8-userguide/#Antenna_pattern_correction_for_microwave_sound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ctrTitle"/>
          </p:nvPr>
        </p:nvSpPr>
        <p:spPr>
          <a:xfrm>
            <a:off x="1143000" y="935302"/>
            <a:ext cx="6858000" cy="198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Radiance Bias Correction 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and 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the Use of TDR/SDR 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Microwave Radiances at NCEP</a:t>
            </a:r>
            <a:endParaRPr sz="3300"/>
          </a:p>
        </p:txBody>
      </p:sp>
      <p:sp>
        <p:nvSpPr>
          <p:cNvPr id="50" name="Google Shape;50;p13"/>
          <p:cNvSpPr txBox="1"/>
          <p:nvPr>
            <p:ph idx="1" type="subTitle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Emily, Huichun Liu, Scott Sieron, Haixia Liu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and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NCEP EMC MDAB-DA &amp; QC Group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Satellite Meeting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March 15, 2021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2"/>
          <p:cNvPicPr preferRelativeResize="0"/>
          <p:nvPr/>
        </p:nvPicPr>
        <p:blipFill rotWithShape="1">
          <a:blip r:embed="rId3">
            <a:alphaModFix/>
          </a:blip>
          <a:srcRect b="0" l="63918" r="0" t="0"/>
          <a:stretch/>
        </p:blipFill>
        <p:spPr>
          <a:xfrm>
            <a:off x="6636550" y="876600"/>
            <a:ext cx="2429324" cy="32543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463800" y="825375"/>
            <a:ext cx="6111300" cy="134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1920" lvl="0" marL="1371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</a:pPr>
            <a:r>
              <a:rPr lang="en" sz="1200">
                <a:solidFill>
                  <a:schemeClr val="dk2"/>
                </a:solidFill>
              </a:rPr>
              <a:t>SACV is a mnemonic in BUFR for DBNet observations.</a:t>
            </a:r>
            <a:endParaRPr sz="1200">
              <a:solidFill>
                <a:schemeClr val="dk2"/>
              </a:solidFill>
            </a:endParaRPr>
          </a:p>
          <a:p>
            <a:pPr indent="-121920" lvl="0" marL="1371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</a:pPr>
            <a:r>
              <a:rPr lang="en" sz="1200">
                <a:solidFill>
                  <a:schemeClr val="dk2"/>
                </a:solidFill>
              </a:rPr>
              <a:t>Observations originating from Australia, Japan and South Korea have had a version 2 of the antenna correction coefficients applied.</a:t>
            </a:r>
            <a:endParaRPr sz="1200">
              <a:solidFill>
                <a:schemeClr val="dk2"/>
              </a:solidFill>
            </a:endParaRPr>
          </a:p>
          <a:p>
            <a:pPr indent="-121920" lvl="0" marL="1371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</a:pPr>
            <a:r>
              <a:rPr lang="en" sz="1200">
                <a:solidFill>
                  <a:schemeClr val="dk2"/>
                </a:solidFill>
              </a:rPr>
              <a:t>Hong Kong is (still) using version 1.</a:t>
            </a:r>
            <a:endParaRPr sz="1200">
              <a:solidFill>
                <a:schemeClr val="dk2"/>
              </a:solidFill>
            </a:endParaRPr>
          </a:p>
          <a:p>
            <a:pPr indent="-121920" lvl="0" marL="1371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</a:pPr>
            <a:r>
              <a:rPr lang="en" sz="1200">
                <a:solidFill>
                  <a:schemeClr val="dk2"/>
                </a:solidFill>
              </a:rPr>
              <a:t>CRTM is using version 1 (ACC=ACC</a:t>
            </a:r>
            <a:r>
              <a:rPr baseline="-25000" lang="en" sz="1200">
                <a:solidFill>
                  <a:schemeClr val="dk2"/>
                </a:solidFill>
              </a:rPr>
              <a:t>1</a:t>
            </a:r>
            <a:r>
              <a:rPr lang="en" sz="1200">
                <a:solidFill>
                  <a:schemeClr val="dk2"/>
                </a:solidFill>
              </a:rPr>
              <a:t>)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463800" y="5025275"/>
            <a:ext cx="222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EUMETSAT ERAS Monitoring Site</a:t>
            </a:r>
            <a:endParaRPr sz="1000" u="sng"/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7475" y="2953825"/>
            <a:ext cx="2194561" cy="249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800" y="3021742"/>
            <a:ext cx="3838290" cy="190991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420700" y="2467650"/>
            <a:ext cx="6111300" cy="369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EUMETSAT Local DBNet and Global data consistency monitoring</a:t>
            </a:r>
            <a:endParaRPr sz="1200"/>
          </a:p>
        </p:txBody>
      </p:sp>
      <p:sp>
        <p:nvSpPr>
          <p:cNvPr id="188" name="Google Shape;188;p22"/>
          <p:cNvSpPr txBox="1"/>
          <p:nvPr>
            <p:ph type="title"/>
          </p:nvPr>
        </p:nvSpPr>
        <p:spPr>
          <a:xfrm>
            <a:off x="375250" y="0"/>
            <a:ext cx="8059800" cy="683700"/>
          </a:xfrm>
          <a:prstGeom prst="rect">
            <a:avLst/>
          </a:prstGeom>
          <a:solidFill>
            <a:srgbClr val="3D85C6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Satellite Antenna Correction Version (SACV) from BUFR</a:t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 b="826" l="0" r="0" t="816"/>
          <a:stretch/>
        </p:blipFill>
        <p:spPr>
          <a:xfrm>
            <a:off x="482700" y="831406"/>
            <a:ext cx="5440681" cy="258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4">
            <a:alphaModFix/>
          </a:blip>
          <a:srcRect b="0" l="69" r="59" t="0"/>
          <a:stretch/>
        </p:blipFill>
        <p:spPr>
          <a:xfrm>
            <a:off x="3514825" y="2799702"/>
            <a:ext cx="5440681" cy="2580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3"/>
          <p:cNvCxnSpPr/>
          <p:nvPr/>
        </p:nvCxnSpPr>
        <p:spPr>
          <a:xfrm rot="10800000">
            <a:off x="5510875" y="1924950"/>
            <a:ext cx="48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6" name="Google Shape;196;p23"/>
          <p:cNvSpPr txBox="1"/>
          <p:nvPr/>
        </p:nvSpPr>
        <p:spPr>
          <a:xfrm>
            <a:off x="5901425" y="1796425"/>
            <a:ext cx="3155700" cy="4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" sz="1600"/>
              <a:t> </a:t>
            </a:r>
            <a:r>
              <a:rPr b="1" lang="en" sz="1600"/>
              <a:t>T</a:t>
            </a:r>
            <a:r>
              <a:rPr b="1" baseline="-25000" lang="en" sz="1600"/>
              <a:t>b, DBNet</a:t>
            </a:r>
            <a:r>
              <a:rPr b="1" lang="en"/>
              <a:t>  - F(T</a:t>
            </a:r>
            <a:r>
              <a:rPr b="1" baseline="-25000" lang="en"/>
              <a:t>a, normal </a:t>
            </a:r>
            <a:r>
              <a:rPr b="1" lang="en"/>
              <a:t>, ACC</a:t>
            </a:r>
            <a:r>
              <a:rPr b="1" baseline="-25000" lang="en"/>
              <a:t>1</a:t>
            </a:r>
            <a:r>
              <a:rPr b="1" lang="en"/>
              <a:t>)</a:t>
            </a:r>
            <a:endParaRPr b="1"/>
          </a:p>
        </p:txBody>
      </p:sp>
      <p:cxnSp>
        <p:nvCxnSpPr>
          <p:cNvPr id="197" name="Google Shape;197;p23"/>
          <p:cNvCxnSpPr/>
          <p:nvPr/>
        </p:nvCxnSpPr>
        <p:spPr>
          <a:xfrm flipH="1" rot="10800000">
            <a:off x="5262025" y="4097775"/>
            <a:ext cx="1086600" cy="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23"/>
          <p:cNvSpPr txBox="1"/>
          <p:nvPr>
            <p:ph type="title"/>
          </p:nvPr>
        </p:nvSpPr>
        <p:spPr>
          <a:xfrm>
            <a:off x="375250" y="0"/>
            <a:ext cx="8059800" cy="683700"/>
          </a:xfrm>
          <a:prstGeom prst="rect">
            <a:avLst/>
          </a:prstGeom>
          <a:solidFill>
            <a:srgbClr val="3D85C6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Tb Differences between Normal and DBNet  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6076625" y="959350"/>
            <a:ext cx="2805300" cy="4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MetOp-A AMSU-A Channel 11</a:t>
            </a:r>
            <a:endParaRPr b="1"/>
          </a:p>
        </p:txBody>
      </p:sp>
      <p:sp>
        <p:nvSpPr>
          <p:cNvPr id="200" name="Google Shape;200;p23"/>
          <p:cNvSpPr txBox="1"/>
          <p:nvPr/>
        </p:nvSpPr>
        <p:spPr>
          <a:xfrm>
            <a:off x="447925" y="3786650"/>
            <a:ext cx="5042700" cy="572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F(F’(T</a:t>
            </a:r>
            <a:r>
              <a:rPr b="1" baseline="-25000" lang="en"/>
              <a:t>b,DBNet</a:t>
            </a:r>
            <a:r>
              <a:rPr b="1" lang="en"/>
              <a:t>, ACC</a:t>
            </a:r>
            <a:r>
              <a:rPr b="1" baseline="-25000" lang="en"/>
              <a:t>2</a:t>
            </a:r>
            <a:r>
              <a:rPr b="1" lang="en"/>
              <a:t> w/ SACV), ACC</a:t>
            </a:r>
            <a:r>
              <a:rPr b="1" baseline="-25000" lang="en"/>
              <a:t>1</a:t>
            </a:r>
            <a:r>
              <a:rPr b="1" lang="en"/>
              <a:t>) - </a:t>
            </a:r>
            <a:r>
              <a:rPr b="1" baseline="-25000" lang="en"/>
              <a:t> </a:t>
            </a:r>
            <a:r>
              <a:rPr b="1" lang="en"/>
              <a:t>F(T</a:t>
            </a:r>
            <a:r>
              <a:rPr b="1" baseline="-25000" lang="en"/>
              <a:t>a, normal </a:t>
            </a:r>
            <a:r>
              <a:rPr b="1" lang="en"/>
              <a:t>, ACC</a:t>
            </a:r>
            <a:r>
              <a:rPr b="1" baseline="-25000" lang="en"/>
              <a:t>1</a:t>
            </a:r>
            <a:r>
              <a:rPr b="1" lang="en"/>
              <a:t>) </a:t>
            </a:r>
            <a:endParaRPr b="1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/>
        </p:nvSpPr>
        <p:spPr>
          <a:xfrm>
            <a:off x="405000" y="759575"/>
            <a:ext cx="8607600" cy="456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u="none" cap="none" strike="noStrike">
                <a:solidFill>
                  <a:srgbClr val="38761D"/>
                </a:solidFill>
              </a:rPr>
              <a:t>Apply the antenna correction to the global antenna temperature (Ta) and have everything assimilated as Tb</a:t>
            </a:r>
            <a:r>
              <a:rPr b="1" i="0" lang="en" u="none" cap="none" strike="noStrike">
                <a:solidFill>
                  <a:srgbClr val="38761D"/>
                </a:solidFill>
              </a:rPr>
              <a:t> </a:t>
            </a:r>
            <a:endParaRPr b="1"/>
          </a:p>
          <a:p>
            <a:pPr indent="0" lvl="0" marL="4572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/>
              <a:t>AMSU-A MetOp-A and NOAA-18</a:t>
            </a:r>
            <a:endParaRPr b="1" sz="1200"/>
          </a:p>
          <a:p>
            <a:pPr indent="-121919" lvl="0" marL="1828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</a:pPr>
            <a:r>
              <a:rPr b="1" lang="en" sz="1200"/>
              <a:t>GSI - read_bufrtovs.f90 for Normal Feed </a:t>
            </a:r>
            <a:r>
              <a:rPr b="1" lang="en" sz="1200">
                <a:solidFill>
                  <a:schemeClr val="dk1"/>
                </a:solidFill>
              </a:rPr>
              <a:t>T</a:t>
            </a:r>
            <a:r>
              <a:rPr b="1" baseline="-25000" lang="en" sz="1200">
                <a:solidFill>
                  <a:schemeClr val="dk1"/>
                </a:solidFill>
              </a:rPr>
              <a:t>a,normal</a:t>
            </a:r>
            <a:r>
              <a:rPr b="1" lang="en"/>
              <a:t> </a:t>
            </a:r>
            <a:endParaRPr/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</a:pPr>
            <a:r>
              <a:rPr lang="en" sz="1200"/>
              <a:t>Apply antenna correction coefficients version 2 (post-launch) </a:t>
            </a:r>
            <a:endParaRPr sz="12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(Per Communication with Nigel Atkinson, DBNet AMSU-A MetOp-A should use version 2)</a:t>
            </a:r>
            <a:endParaRPr sz="1200"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    		</a:t>
            </a:r>
            <a:r>
              <a:rPr b="1" lang="en" sz="1200">
                <a:solidFill>
                  <a:srgbClr val="1155CC"/>
                </a:solidFill>
              </a:rPr>
              <a:t>T</a:t>
            </a:r>
            <a:r>
              <a:rPr b="1" baseline="-25000" lang="en" sz="1200">
                <a:solidFill>
                  <a:srgbClr val="1155CC"/>
                </a:solidFill>
              </a:rPr>
              <a:t>a,normal</a:t>
            </a:r>
            <a:r>
              <a:rPr b="1" lang="en" sz="1200">
                <a:solidFill>
                  <a:srgbClr val="1155CC"/>
                </a:solidFill>
              </a:rPr>
              <a:t>    ------&gt;    F(T</a:t>
            </a:r>
            <a:r>
              <a:rPr b="1" baseline="-25000" lang="en" sz="1200">
                <a:solidFill>
                  <a:srgbClr val="1155CC"/>
                </a:solidFill>
              </a:rPr>
              <a:t>a </a:t>
            </a:r>
            <a:r>
              <a:rPr b="1" lang="en" sz="1200">
                <a:solidFill>
                  <a:srgbClr val="1155CC"/>
                </a:solidFill>
              </a:rPr>
              <a:t>, SACV=2) = Tb</a:t>
            </a:r>
            <a:endParaRPr b="1" sz="1200">
              <a:solidFill>
                <a:srgbClr val="1155CC"/>
              </a:solidFill>
            </a:endParaRPr>
          </a:p>
          <a:p>
            <a:pPr indent="-121919" lvl="0" marL="18288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b="1" lang="en" sz="1200"/>
              <a:t>GSI - read_bufrtovs.f90 for DBNet T</a:t>
            </a:r>
            <a:r>
              <a:rPr b="1" baseline="-25000" lang="en" sz="1200"/>
              <a:t>b</a:t>
            </a:r>
            <a:r>
              <a:rPr b="1" lang="en" sz="1200"/>
              <a:t> </a:t>
            </a:r>
            <a:r>
              <a:rPr lang="en" sz="1200"/>
              <a:t> </a:t>
            </a:r>
            <a:endParaRPr sz="1200"/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Read SACV (1 or 2) from DBNet</a:t>
            </a:r>
            <a:endParaRPr sz="1200"/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Undo antenna correction if SACV is 1 and then apply ACCs version 2 </a:t>
            </a:r>
            <a:endParaRPr sz="1200"/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(Per Communication with Nigel Atkinson, DBNet AMSU-A MetOp-A should use version 2)</a:t>
            </a:r>
            <a:endParaRPr sz="1200"/>
          </a:p>
          <a:p>
            <a:pPr indent="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55CC"/>
                </a:solidFill>
              </a:rPr>
              <a:t>T</a:t>
            </a:r>
            <a:r>
              <a:rPr b="1" baseline="-25000" lang="en" sz="1200">
                <a:solidFill>
                  <a:srgbClr val="1155CC"/>
                </a:solidFill>
              </a:rPr>
              <a:t>b, sacv=1</a:t>
            </a:r>
            <a:r>
              <a:rPr b="1" lang="en" sz="1200">
                <a:solidFill>
                  <a:srgbClr val="1155CC"/>
                </a:solidFill>
              </a:rPr>
              <a:t>    ------&gt;    T</a:t>
            </a:r>
            <a:r>
              <a:rPr b="1" baseline="-25000" lang="en" sz="1200">
                <a:solidFill>
                  <a:srgbClr val="1155CC"/>
                </a:solidFill>
              </a:rPr>
              <a:t>a</a:t>
            </a:r>
            <a:r>
              <a:rPr b="1" lang="en" sz="1200">
                <a:solidFill>
                  <a:srgbClr val="1155CC"/>
                </a:solidFill>
              </a:rPr>
              <a:t>    ------&gt;    F(T</a:t>
            </a:r>
            <a:r>
              <a:rPr b="1" baseline="-25000" lang="en" sz="1200">
                <a:solidFill>
                  <a:srgbClr val="1155CC"/>
                </a:solidFill>
              </a:rPr>
              <a:t>a </a:t>
            </a:r>
            <a:r>
              <a:rPr b="1" lang="en" sz="1200">
                <a:solidFill>
                  <a:srgbClr val="1155CC"/>
                </a:solidFill>
              </a:rPr>
              <a:t>, SACV=2) = Tb</a:t>
            </a:r>
            <a:endParaRPr b="1" sz="1200">
              <a:solidFill>
                <a:srgbClr val="1155CC"/>
              </a:solidFill>
            </a:endParaRPr>
          </a:p>
          <a:p>
            <a:pPr indent="-121919" lvl="0" marL="18288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b="1" lang="en" sz="1200"/>
              <a:t>CRTM </a:t>
            </a:r>
            <a:endParaRPr b="1" sz="1200"/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Add antenna correction coefficients version 2 for AMSU-A onboard of MetOp-A and NOAA-18 in CRTM, so GSI can access both versions of ACCs</a:t>
            </a:r>
            <a:endParaRPr b="1" sz="1200"/>
          </a:p>
        </p:txBody>
      </p:sp>
      <p:sp>
        <p:nvSpPr>
          <p:cNvPr id="206" name="Google Shape;206;p24"/>
          <p:cNvSpPr txBox="1"/>
          <p:nvPr>
            <p:ph type="title"/>
          </p:nvPr>
        </p:nvSpPr>
        <p:spPr>
          <a:xfrm>
            <a:off x="375250" y="0"/>
            <a:ext cx="8059800" cy="683700"/>
          </a:xfrm>
          <a:prstGeom prst="rect">
            <a:avLst/>
          </a:prstGeom>
          <a:solidFill>
            <a:srgbClr val="3D85C6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Plan for GFS v16.2 Implementation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526225" y="774900"/>
            <a:ext cx="6236400" cy="127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0" lIns="71100" spcFirstLastPara="1" rIns="71100" wrap="square" tIns="3555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Automatically detect any new/missing/recovery of radiance data and initialize/monitor new radiance data, facilitating the R2O processes</a:t>
            </a:r>
            <a:endParaRPr sz="1100"/>
          </a:p>
          <a:p>
            <a:pPr indent="-228600" lvl="1" marL="5842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b="0" i="0" lang="en" sz="1200" u="none" cap="none" strike="noStrike">
                <a:latin typeface="Arial"/>
                <a:ea typeface="Arial"/>
                <a:cs typeface="Arial"/>
                <a:sym typeface="Arial"/>
              </a:rPr>
              <a:t>Built-in </a:t>
            </a:r>
            <a:r>
              <a:rPr b="1" i="0" lang="en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self-initialization</a:t>
            </a:r>
            <a:r>
              <a:rPr b="0" i="0" lang="en" sz="1200" u="none" cap="none" strike="noStrike">
                <a:latin typeface="Arial"/>
                <a:ea typeface="Arial"/>
                <a:cs typeface="Arial"/>
                <a:sym typeface="Arial"/>
              </a:rPr>
              <a:t>: the quasi-mode of all data 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5842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b="0" i="0" lang="en" sz="1200" u="none" cap="none" strike="noStrike">
                <a:latin typeface="Arial"/>
                <a:ea typeface="Arial"/>
                <a:cs typeface="Arial"/>
                <a:sym typeface="Arial"/>
              </a:rPr>
              <a:t>Adaptive background error variances for bias predictor coefficients base on the Hassian (analysis error) from the previous cycle</a:t>
            </a:r>
            <a:endParaRPr sz="1100"/>
          </a:p>
        </p:txBody>
      </p:sp>
      <p:sp>
        <p:nvSpPr>
          <p:cNvPr id="57" name="Google Shape;57;p14"/>
          <p:cNvSpPr txBox="1"/>
          <p:nvPr/>
        </p:nvSpPr>
        <p:spPr>
          <a:xfrm>
            <a:off x="526224" y="2832975"/>
            <a:ext cx="6236400" cy="3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Modified </a:t>
            </a:r>
            <a:r>
              <a:rPr b="1" lang="en" sz="12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pre-conditioning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--- speed up convergence in the minimization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526224" y="3956425"/>
            <a:ext cx="6236400" cy="3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▪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Capability of estimating bias correction for </a:t>
            </a:r>
            <a:r>
              <a:rPr b="1" lang="en" sz="12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passive channels</a:t>
            </a:r>
            <a:r>
              <a:rPr b="1" lang="en" sz="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(set passive_bc  .true.)</a:t>
            </a:r>
            <a:endParaRPr sz="1100"/>
          </a:p>
        </p:txBody>
      </p:sp>
      <p:sp>
        <p:nvSpPr>
          <p:cNvPr id="59" name="Google Shape;59;p14"/>
          <p:cNvSpPr txBox="1"/>
          <p:nvPr/>
        </p:nvSpPr>
        <p:spPr>
          <a:xfrm>
            <a:off x="1087986" y="2073155"/>
            <a:ext cx="3291900" cy="58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60" name="Google Shape;60;p14"/>
          <p:cNvSpPr txBox="1"/>
          <p:nvPr/>
        </p:nvSpPr>
        <p:spPr>
          <a:xfrm>
            <a:off x="1087986" y="3302699"/>
            <a:ext cx="956400" cy="40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49" l="0" r="0" t="0"/>
            </a:stretch>
          </a:blip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61" name="Google Shape;61;p14"/>
          <p:cNvSpPr txBox="1"/>
          <p:nvPr/>
        </p:nvSpPr>
        <p:spPr>
          <a:xfrm>
            <a:off x="2528096" y="3255949"/>
            <a:ext cx="3630600" cy="651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62" name="Google Shape;62;p14"/>
          <p:cNvSpPr txBox="1"/>
          <p:nvPr/>
        </p:nvSpPr>
        <p:spPr>
          <a:xfrm>
            <a:off x="554586" y="4297545"/>
            <a:ext cx="4677300" cy="1198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pic>
        <p:nvPicPr>
          <p:cNvPr descr="C:\Users\Yanqiu Zhu\Documents\rad_bias\RESULTS_HYBRID\gnorm_compare_ctl_newpc4pred_2.png" id="63" name="Google Shape;63;p14"/>
          <p:cNvPicPr preferRelativeResize="0"/>
          <p:nvPr/>
        </p:nvPicPr>
        <p:blipFill rotWithShape="1">
          <a:blip r:embed="rId7">
            <a:alphaModFix/>
          </a:blip>
          <a:srcRect b="14704" l="0" r="51288" t="16580"/>
          <a:stretch/>
        </p:blipFill>
        <p:spPr>
          <a:xfrm>
            <a:off x="6829077" y="2392554"/>
            <a:ext cx="2227552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419200" y="4328700"/>
            <a:ext cx="36306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121920" lvl="0" marL="9144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Perform at the end of each analysis cycle </a:t>
            </a:r>
            <a:endParaRPr sz="1200"/>
          </a:p>
          <a:p>
            <a:pPr indent="-121920" lvl="0" marL="9144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</a:pPr>
            <a:r>
              <a:rPr lang="en" sz="1200"/>
              <a:t>Help to adjust to any changes in calibration or data processing</a:t>
            </a:r>
            <a:endParaRPr sz="1200"/>
          </a:p>
          <a:p>
            <a:pPr indent="-121920" lvl="0" marL="9144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Cross validation for similar channels</a:t>
            </a:r>
            <a:endParaRPr sz="1200"/>
          </a:p>
          <a:p>
            <a:pPr indent="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375250" y="0"/>
            <a:ext cx="8059800" cy="683700"/>
          </a:xfrm>
          <a:prstGeom prst="rect">
            <a:avLst/>
          </a:prstGeom>
          <a:solidFill>
            <a:srgbClr val="3D85C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Variational Bias Correction for Radiances at NCEP</a:t>
            </a:r>
            <a:r>
              <a:rPr lang="en" sz="240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4027987" y="2368578"/>
            <a:ext cx="5102400" cy="2832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39" l="-609" r="0" t="0"/>
            </a:stretch>
          </a:blipFill>
          <a:ln>
            <a:noFill/>
          </a:ln>
        </p:spPr>
        <p:txBody>
          <a:bodyPr anchorCtr="0" anchor="t" bIns="228600" lIns="91425" spcFirstLastPara="1" rIns="91425" wrap="square" tIns="228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  </a:t>
            </a:r>
            <a:endParaRPr sz="1200"/>
          </a:p>
        </p:txBody>
      </p:sp>
      <p:sp>
        <p:nvSpPr>
          <p:cNvPr id="72" name="Google Shape;72;p15"/>
          <p:cNvSpPr txBox="1"/>
          <p:nvPr/>
        </p:nvSpPr>
        <p:spPr>
          <a:xfrm>
            <a:off x="4027975" y="919575"/>
            <a:ext cx="5102400" cy="1035300"/>
          </a:xfrm>
          <a:prstGeom prst="rect">
            <a:avLst/>
          </a:prstGeom>
          <a:solidFill>
            <a:srgbClr val="E9E7E7"/>
          </a:solidFill>
          <a:ln>
            <a:noFill/>
          </a:ln>
        </p:spPr>
        <p:txBody>
          <a:bodyPr anchorCtr="0" anchor="t" bIns="137150" lIns="155425" spcFirstLastPara="1" rIns="0" wrap="square" tIns="137150">
            <a:spAutoFit/>
          </a:bodyPr>
          <a:lstStyle/>
          <a:p>
            <a:pPr indent="-152400" lvl="0" marL="1397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Variational scan-angle dependent bias correction estimated together with other bias predictor inside the GSI</a:t>
            </a:r>
            <a:endParaRPr/>
          </a:p>
          <a:p>
            <a:pPr indent="-152400" lvl="0" marL="1397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Scan angle bias is estimated as a 4</a:t>
            </a:r>
            <a:r>
              <a:rPr baseline="30000" lang="en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order polynomial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(K=4)</a:t>
            </a:r>
            <a:endParaRPr sz="1200"/>
          </a:p>
        </p:txBody>
      </p:sp>
      <p:sp>
        <p:nvSpPr>
          <p:cNvPr id="73" name="Google Shape;73;p15"/>
          <p:cNvSpPr txBox="1"/>
          <p:nvPr/>
        </p:nvSpPr>
        <p:spPr>
          <a:xfrm>
            <a:off x="428775" y="4366185"/>
            <a:ext cx="3579000" cy="840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439" l="0" r="0" t="-2128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74" name="Google Shape;74;p15"/>
          <p:cNvSpPr/>
          <p:nvPr/>
        </p:nvSpPr>
        <p:spPr>
          <a:xfrm>
            <a:off x="865819" y="3270384"/>
            <a:ext cx="2939700" cy="841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57754" l="0" r="0" t="-101105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75" name="Google Shape;75;p15"/>
          <p:cNvSpPr txBox="1"/>
          <p:nvPr/>
        </p:nvSpPr>
        <p:spPr>
          <a:xfrm>
            <a:off x="428781" y="919566"/>
            <a:ext cx="3327000" cy="569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76" name="Google Shape;76;p15"/>
          <p:cNvSpPr/>
          <p:nvPr/>
        </p:nvSpPr>
        <p:spPr>
          <a:xfrm>
            <a:off x="107237" y="2735425"/>
            <a:ext cx="768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1096206" y="2252978"/>
            <a:ext cx="2406300" cy="841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54923" l="0" r="0" t="-98896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78" name="Google Shape;78;p15"/>
          <p:cNvSpPr txBox="1"/>
          <p:nvPr/>
        </p:nvSpPr>
        <p:spPr>
          <a:xfrm>
            <a:off x="1276575" y="1685850"/>
            <a:ext cx="2714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both estimated inside of GSI</a:t>
            </a:r>
            <a:endParaRPr sz="1100"/>
          </a:p>
        </p:txBody>
      </p:sp>
      <p:sp>
        <p:nvSpPr>
          <p:cNvPr id="79" name="Google Shape;79;p15"/>
          <p:cNvSpPr/>
          <p:nvPr/>
        </p:nvSpPr>
        <p:spPr>
          <a:xfrm rot="-5400000">
            <a:off x="2597475" y="529350"/>
            <a:ext cx="131400" cy="20838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214533" y="2987792"/>
            <a:ext cx="110100" cy="4704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502399" y="2990265"/>
            <a:ext cx="2136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To handle RTM errors in SRF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(weighting function)</a:t>
            </a:r>
            <a:endParaRPr sz="1100"/>
          </a:p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375250" y="0"/>
            <a:ext cx="8059800" cy="683700"/>
          </a:xfrm>
          <a:prstGeom prst="rect">
            <a:avLst/>
          </a:prstGeom>
          <a:solidFill>
            <a:srgbClr val="3D85C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Variational Bias Correction</a:t>
            </a:r>
            <a:r>
              <a:rPr lang="en" sz="240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404150" y="2448925"/>
            <a:ext cx="76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where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6"/>
          <p:cNvGrpSpPr/>
          <p:nvPr/>
        </p:nvGrpSpPr>
        <p:grpSpPr>
          <a:xfrm>
            <a:off x="3090847" y="3889268"/>
            <a:ext cx="2286043" cy="1828881"/>
            <a:chOff x="2667000" y="4117777"/>
            <a:chExt cx="3071813" cy="2455862"/>
          </a:xfrm>
        </p:grpSpPr>
        <p:pic>
          <p:nvPicPr>
            <p:cNvPr descr="ssmis" id="90" name="Google Shape;9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67000" y="4117777"/>
              <a:ext cx="3071813" cy="24558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6"/>
            <p:cNvSpPr txBox="1"/>
            <p:nvPr/>
          </p:nvSpPr>
          <p:spPr>
            <a:xfrm>
              <a:off x="4419590" y="4486291"/>
              <a:ext cx="9435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975" lIns="89950" spcFirstLastPara="1" rIns="89950" wrap="square" tIns="44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08000"/>
                  </a:solidFill>
                  <a:latin typeface="Arial"/>
                  <a:ea typeface="Arial"/>
                  <a:cs typeface="Arial"/>
                  <a:sym typeface="Arial"/>
                </a:rPr>
                <a:t>Global</a:t>
              </a:r>
              <a:endParaRPr sz="1200"/>
            </a:p>
          </p:txBody>
        </p:sp>
        <p:sp>
          <p:nvSpPr>
            <p:cNvPr id="92" name="Google Shape;92;p16"/>
            <p:cNvSpPr txBox="1"/>
            <p:nvPr/>
          </p:nvSpPr>
          <p:spPr>
            <a:xfrm>
              <a:off x="4419600" y="5181600"/>
              <a:ext cx="6858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975" lIns="89950" spcFirstLastPara="1" rIns="89950" wrap="square" tIns="44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Asc</a:t>
              </a:r>
              <a:endParaRPr b="1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 txBox="1"/>
            <p:nvPr/>
          </p:nvSpPr>
          <p:spPr>
            <a:xfrm>
              <a:off x="3581400" y="5638800"/>
              <a:ext cx="6858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975" lIns="89950" spcFirstLastPara="1" rIns="89950" wrap="square" tIns="44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Dsc</a:t>
              </a:r>
              <a:endParaRPr b="1" sz="1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ssmis" id="94" name="Google Shape;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170" y="3802752"/>
            <a:ext cx="2377439" cy="1901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smis" id="95" name="Google Shape;9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170" y="1866004"/>
            <a:ext cx="2377439" cy="19019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6"/>
          <p:cNvGrpSpPr/>
          <p:nvPr/>
        </p:nvGrpSpPr>
        <p:grpSpPr>
          <a:xfrm>
            <a:off x="3090947" y="1966721"/>
            <a:ext cx="2286043" cy="1830600"/>
            <a:chOff x="4310147" y="1128521"/>
            <a:chExt cx="2286043" cy="1830600"/>
          </a:xfrm>
        </p:grpSpPr>
        <p:pic>
          <p:nvPicPr>
            <p:cNvPr descr="ssmis" id="97" name="Google Shape;97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10147" y="1128521"/>
              <a:ext cx="2286043" cy="183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6"/>
            <p:cNvSpPr txBox="1"/>
            <p:nvPr/>
          </p:nvSpPr>
          <p:spPr>
            <a:xfrm>
              <a:off x="5564798" y="1368725"/>
              <a:ext cx="730730" cy="226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975" lIns="89950" spcFirstLastPara="1" rIns="89950" wrap="square" tIns="44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08000"/>
                  </a:solidFill>
                  <a:latin typeface="Arial"/>
                  <a:ea typeface="Arial"/>
                  <a:cs typeface="Arial"/>
                  <a:sym typeface="Arial"/>
                </a:rPr>
                <a:t>Global</a:t>
              </a:r>
              <a:endParaRPr sz="1200"/>
            </a:p>
          </p:txBody>
        </p:sp>
        <p:sp>
          <p:nvSpPr>
            <p:cNvPr id="99" name="Google Shape;99;p16"/>
            <p:cNvSpPr txBox="1"/>
            <p:nvPr/>
          </p:nvSpPr>
          <p:spPr>
            <a:xfrm>
              <a:off x="5614432" y="1936730"/>
              <a:ext cx="510372" cy="226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975" lIns="89950" spcFirstLastPara="1" rIns="89950" wrap="square" tIns="44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Asc</a:t>
              </a:r>
              <a:endParaRPr b="1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 txBox="1"/>
            <p:nvPr/>
          </p:nvSpPr>
          <p:spPr>
            <a:xfrm>
              <a:off x="4820519" y="2392309"/>
              <a:ext cx="510372" cy="226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975" lIns="89950" spcFirstLastPara="1" rIns="89950" wrap="square" tIns="44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Dsc</a:t>
              </a:r>
              <a:endParaRPr b="1" sz="1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16"/>
          <p:cNvSpPr txBox="1"/>
          <p:nvPr>
            <p:ph type="title"/>
          </p:nvPr>
        </p:nvSpPr>
        <p:spPr>
          <a:xfrm>
            <a:off x="375250" y="0"/>
            <a:ext cx="8059800" cy="683700"/>
          </a:xfrm>
          <a:prstGeom prst="rect">
            <a:avLst/>
          </a:prstGeom>
          <a:solidFill>
            <a:srgbClr val="3D85C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Variational Bias Correction Example - SSMIS Ch 05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476450" y="781938"/>
            <a:ext cx="4759500" cy="985800"/>
          </a:xfrm>
          <a:prstGeom prst="rect">
            <a:avLst/>
          </a:prstGeom>
          <a:solidFill>
            <a:srgbClr val="F7EFD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SSMIS Calibration Issues</a:t>
            </a:r>
            <a:endParaRPr b="1" sz="1200"/>
          </a:p>
          <a:p>
            <a:pPr indent="-1905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</a:pPr>
            <a:r>
              <a:rPr b="1" lang="en" sz="1000">
                <a:solidFill>
                  <a:srgbClr val="C00000"/>
                </a:solidFill>
              </a:rPr>
              <a:t>Warm load intrusion</a:t>
            </a:r>
            <a:r>
              <a:rPr lang="en" sz="1000">
                <a:solidFill>
                  <a:srgbClr val="C00000"/>
                </a:solidFill>
              </a:rPr>
              <a:t> </a:t>
            </a:r>
            <a:r>
              <a:rPr lang="en" sz="1000"/>
              <a:t>by direct and reflected solar radiance</a:t>
            </a:r>
            <a:endParaRPr sz="1000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--- results in ~1.5K depression in BT</a:t>
            </a:r>
            <a:endParaRPr sz="1000"/>
          </a:p>
          <a:p>
            <a:pPr indent="-1905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</a:pPr>
            <a:r>
              <a:rPr b="1" lang="en" sz="1000">
                <a:solidFill>
                  <a:srgbClr val="C00000"/>
                </a:solidFill>
              </a:rPr>
              <a:t>Main reflector emission</a:t>
            </a:r>
            <a:r>
              <a:rPr lang="en" sz="1000">
                <a:solidFill>
                  <a:srgbClr val="C00000"/>
                </a:solidFill>
              </a:rPr>
              <a:t> </a:t>
            </a:r>
            <a:r>
              <a:rPr lang="en" sz="1000"/>
              <a:t>from its coating material (affecting LAS channels) </a:t>
            </a:r>
            <a:endParaRPr sz="1000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--- results in strong latitudinal-dependent O-B in NWP system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2677600" y="1932700"/>
            <a:ext cx="81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OmF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before 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VarBC</a:t>
            </a:r>
            <a:endParaRPr sz="1000"/>
          </a:p>
        </p:txBody>
      </p:sp>
      <p:sp>
        <p:nvSpPr>
          <p:cNvPr id="104" name="Google Shape;104;p16"/>
          <p:cNvSpPr txBox="1"/>
          <p:nvPr/>
        </p:nvSpPr>
        <p:spPr>
          <a:xfrm>
            <a:off x="2692200" y="3843900"/>
            <a:ext cx="71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OmF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after 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BarBC</a:t>
            </a:r>
            <a:endParaRPr sz="1000"/>
          </a:p>
        </p:txBody>
      </p:sp>
      <p:grpSp>
        <p:nvGrpSpPr>
          <p:cNvPr id="105" name="Google Shape;105;p16"/>
          <p:cNvGrpSpPr/>
          <p:nvPr/>
        </p:nvGrpSpPr>
        <p:grpSpPr>
          <a:xfrm>
            <a:off x="5221980" y="781948"/>
            <a:ext cx="3691890" cy="2743152"/>
            <a:chOff x="7095380" y="2441448"/>
            <a:chExt cx="3691890" cy="2743152"/>
          </a:xfrm>
        </p:grpSpPr>
        <p:grpSp>
          <p:nvGrpSpPr>
            <p:cNvPr id="106" name="Google Shape;106;p16"/>
            <p:cNvGrpSpPr/>
            <p:nvPr/>
          </p:nvGrpSpPr>
          <p:grpSpPr>
            <a:xfrm>
              <a:off x="7095380" y="2441448"/>
              <a:ext cx="3691890" cy="2639568"/>
              <a:chOff x="5452110" y="2441448"/>
              <a:chExt cx="3691890" cy="2639568"/>
            </a:xfrm>
          </p:grpSpPr>
          <p:pic>
            <p:nvPicPr>
              <p:cNvPr id="107" name="Google Shape;107;p1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452110" y="2596896"/>
                <a:ext cx="3691889" cy="248412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8" name="Google Shape;108;p16"/>
              <p:cNvGrpSpPr/>
              <p:nvPr/>
            </p:nvGrpSpPr>
            <p:grpSpPr>
              <a:xfrm>
                <a:off x="6019800" y="2441448"/>
                <a:ext cx="3124200" cy="307800"/>
                <a:chOff x="6019800" y="2435423"/>
                <a:chExt cx="3124200" cy="307800"/>
              </a:xfrm>
            </p:grpSpPr>
            <p:sp>
              <p:nvSpPr>
                <p:cNvPr id="109" name="Google Shape;109;p16"/>
                <p:cNvSpPr txBox="1"/>
                <p:nvPr/>
              </p:nvSpPr>
              <p:spPr>
                <a:xfrm>
                  <a:off x="6019800" y="2435423"/>
                  <a:ext cx="31242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</a:t>
                  </a:r>
                  <a:r>
                    <a:rPr b="1" lang="en" sz="12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Unbias  </a:t>
                  </a:r>
                  <a:r>
                    <a:rPr b="1" lang="en" sz="1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   </a:t>
                  </a:r>
                  <a:r>
                    <a:rPr b="1" lang="en" sz="12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Bias Corrected O-B</a:t>
                  </a:r>
                  <a:endParaRPr sz="1200"/>
                </a:p>
              </p:txBody>
            </p:sp>
            <p:sp>
              <p:nvSpPr>
                <p:cNvPr id="110" name="Google Shape;110;p16"/>
                <p:cNvSpPr/>
                <p:nvPr/>
              </p:nvSpPr>
              <p:spPr>
                <a:xfrm>
                  <a:off x="6096000" y="2514600"/>
                  <a:ext cx="137100" cy="137100"/>
                </a:xfrm>
                <a:prstGeom prst="ellipse">
                  <a:avLst/>
                </a:prstGeom>
                <a:solidFill>
                  <a:srgbClr val="FF9900"/>
                </a:solidFill>
                <a:ln cap="flat" cmpd="sng" w="9525">
                  <a:solidFill>
                    <a:srgbClr val="FF99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16"/>
                <p:cNvSpPr/>
                <p:nvPr/>
              </p:nvSpPr>
              <p:spPr>
                <a:xfrm>
                  <a:off x="7107936" y="2514600"/>
                  <a:ext cx="137100" cy="137100"/>
                </a:xfrm>
                <a:prstGeom prst="ellipse">
                  <a:avLst/>
                </a:prstGeom>
                <a:solidFill>
                  <a:srgbClr val="00B0F0"/>
                </a:solidFill>
                <a:ln cap="flat" cmpd="sng" w="9525">
                  <a:solidFill>
                    <a:srgbClr val="00B0F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Times New Roma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2" name="Google Shape;112;p16"/>
            <p:cNvSpPr txBox="1"/>
            <p:nvPr/>
          </p:nvSpPr>
          <p:spPr>
            <a:xfrm>
              <a:off x="7663070" y="4422577"/>
              <a:ext cx="1447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Ascending Node</a:t>
              </a:r>
              <a:endParaRPr sz="1200"/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9110870" y="4422577"/>
              <a:ext cx="1524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Descending Node</a:t>
              </a:r>
              <a:endParaRPr sz="1200"/>
            </a:p>
          </p:txBody>
        </p:sp>
        <p:sp>
          <p:nvSpPr>
            <p:cNvPr id="114" name="Google Shape;114;p16"/>
            <p:cNvSpPr txBox="1"/>
            <p:nvPr/>
          </p:nvSpPr>
          <p:spPr>
            <a:xfrm>
              <a:off x="8501270" y="4876800"/>
              <a:ext cx="1295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Latitude</a:t>
              </a:r>
              <a:endParaRPr sz="1200"/>
            </a:p>
          </p:txBody>
        </p:sp>
      </p:grpSp>
      <p:sp>
        <p:nvSpPr>
          <p:cNvPr id="115" name="Google Shape;115;p16"/>
          <p:cNvSpPr/>
          <p:nvPr/>
        </p:nvSpPr>
        <p:spPr>
          <a:xfrm>
            <a:off x="7861848" y="5307493"/>
            <a:ext cx="1981200" cy="685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7918607" y="5688493"/>
            <a:ext cx="152400" cy="1524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7679625" y="3875024"/>
            <a:ext cx="1337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O-B Mean</a:t>
            </a:r>
            <a:r>
              <a:rPr lang="en" sz="1000">
                <a:solidFill>
                  <a:srgbClr val="CC0000"/>
                </a:solidFill>
              </a:rPr>
              <a:t> </a:t>
            </a:r>
            <a:r>
              <a:rPr b="1" lang="en" sz="1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" sz="1000">
                <a:solidFill>
                  <a:srgbClr val="CC0000"/>
                </a:solidFill>
              </a:rPr>
              <a:t>wo/ BC</a:t>
            </a: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00"/>
          </a:p>
        </p:txBody>
      </p:sp>
      <p:sp>
        <p:nvSpPr>
          <p:cNvPr id="118" name="Google Shape;118;p16"/>
          <p:cNvSpPr txBox="1"/>
          <p:nvPr/>
        </p:nvSpPr>
        <p:spPr>
          <a:xfrm>
            <a:off x="7677912" y="4477350"/>
            <a:ext cx="15090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O-B Std Dev(</a:t>
            </a:r>
            <a:r>
              <a:rPr b="1" lang="en" sz="1000">
                <a:solidFill>
                  <a:srgbClr val="E69138"/>
                </a:solidFill>
              </a:rPr>
              <a:t>wo/  BC</a:t>
            </a:r>
            <a:r>
              <a:rPr b="1" lang="en" sz="1000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00">
              <a:solidFill>
                <a:srgbClr val="E69138"/>
              </a:solidFill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7677912" y="4078500"/>
            <a:ext cx="1337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O-B Mea</a:t>
            </a:r>
            <a:r>
              <a:rPr b="1" lang="en" sz="1000">
                <a:solidFill>
                  <a:srgbClr val="1155CC"/>
                </a:solidFill>
              </a:rPr>
              <a:t>n</a:t>
            </a:r>
            <a:r>
              <a:rPr b="1" lang="en" sz="10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(w</a:t>
            </a:r>
            <a:r>
              <a:rPr b="1" lang="en" sz="1000">
                <a:solidFill>
                  <a:srgbClr val="1155CC"/>
                </a:solidFill>
              </a:rPr>
              <a:t>/ BC</a:t>
            </a:r>
            <a:r>
              <a:rPr lang="en" sz="14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8864323" y="5688493"/>
            <a:ext cx="152400" cy="152400"/>
          </a:xfrm>
          <a:prstGeom prst="ellipse">
            <a:avLst/>
          </a:prstGeom>
          <a:solidFill>
            <a:srgbClr val="92D050"/>
          </a:solidFill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7677912" y="4731100"/>
            <a:ext cx="15090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lang="en" sz="1000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-B Std Dev</a:t>
            </a:r>
            <a:r>
              <a:rPr b="1" lang="en" sz="1000">
                <a:solidFill>
                  <a:srgbClr val="33CC33"/>
                </a:solidFill>
              </a:rPr>
              <a:t> </a:t>
            </a:r>
            <a:r>
              <a:rPr b="1" lang="en" sz="1000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(w/</a:t>
            </a:r>
            <a:r>
              <a:rPr b="1" lang="en" sz="1000">
                <a:solidFill>
                  <a:srgbClr val="33CC33"/>
                </a:solidFill>
              </a:rPr>
              <a:t> BC</a:t>
            </a:r>
            <a:r>
              <a:rPr b="1" lang="en" sz="1000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00">
              <a:solidFill>
                <a:srgbClr val="33CC33"/>
              </a:solidFill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2755350" y="3398650"/>
            <a:ext cx="59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55.5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GHz</a:t>
            </a:r>
            <a:endParaRPr b="1" sz="1000"/>
          </a:p>
        </p:txBody>
      </p:sp>
      <p:grpSp>
        <p:nvGrpSpPr>
          <p:cNvPr id="123" name="Google Shape;123;p16"/>
          <p:cNvGrpSpPr/>
          <p:nvPr/>
        </p:nvGrpSpPr>
        <p:grpSpPr>
          <a:xfrm>
            <a:off x="5547150" y="3547150"/>
            <a:ext cx="2194560" cy="1851063"/>
            <a:chOff x="5547150" y="3547150"/>
            <a:chExt cx="2194560" cy="1851063"/>
          </a:xfrm>
        </p:grpSpPr>
        <p:pic>
          <p:nvPicPr>
            <p:cNvPr id="124" name="Google Shape;124;p16"/>
            <p:cNvPicPr preferRelativeResize="0"/>
            <p:nvPr/>
          </p:nvPicPr>
          <p:blipFill rotWithShape="1">
            <a:blip r:embed="rId8">
              <a:alphaModFix/>
            </a:blip>
            <a:srcRect b="32993" l="36411" r="32760" t="32791"/>
            <a:stretch/>
          </p:blipFill>
          <p:spPr>
            <a:xfrm>
              <a:off x="5547150" y="3547150"/>
              <a:ext cx="2194560" cy="18510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6"/>
            <p:cNvSpPr txBox="1"/>
            <p:nvPr/>
          </p:nvSpPr>
          <p:spPr>
            <a:xfrm>
              <a:off x="5929950" y="4939350"/>
              <a:ext cx="1624200" cy="21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Scan Position</a:t>
              </a:r>
              <a:endParaRPr b="1" sz="8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375250" y="0"/>
            <a:ext cx="8059800" cy="683700"/>
          </a:xfrm>
          <a:prstGeom prst="rect">
            <a:avLst/>
          </a:prstGeom>
          <a:solidFill>
            <a:srgbClr val="3D85C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Variational Bias Correction at NCEP - Summary</a:t>
            </a:r>
            <a:r>
              <a:rPr lang="en" sz="240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835600" y="855725"/>
            <a:ext cx="8059800" cy="4286100"/>
          </a:xfrm>
          <a:prstGeom prst="rect">
            <a:avLst/>
          </a:prstGeom>
          <a:solidFill>
            <a:srgbClr val="E9F0F5"/>
          </a:solidFill>
          <a:ln>
            <a:noFill/>
          </a:ln>
        </p:spPr>
        <p:txBody>
          <a:bodyPr anchorCtr="0" anchor="t" bIns="182875" lIns="91425" spcFirstLastPara="1" rIns="91425" wrap="square" tIns="182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</a:rPr>
              <a:t>Use variational bias correction with caution</a:t>
            </a:r>
            <a:endParaRPr b="1" sz="1600"/>
          </a:p>
          <a:p>
            <a:pPr indent="-244348" lvl="0" marL="548640" rtl="0" algn="l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■"/>
            </a:pPr>
            <a:r>
              <a:rPr lang="en"/>
              <a:t>Interaction between bias correction and quality control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Bias correction is applied to quality-controlled data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Quality control uses bias-corrected data</a:t>
            </a:r>
            <a:endParaRPr/>
          </a:p>
          <a:p>
            <a:pPr indent="-262636" lvl="1" marL="566928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■"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Anchoring observations such as radiosonde and GPS data help to distinguish forecast model bias from radiance observation</a:t>
            </a:r>
            <a:r>
              <a:rPr lang="en"/>
              <a:t> bias</a:t>
            </a: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----- be cautious at places where there are no anchoring observations</a:t>
            </a:r>
            <a:endParaRPr/>
          </a:p>
          <a:p>
            <a:pPr indent="-262636" lvl="1" marL="566928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■"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Carefully select radiance data sample that are used in estimating radiance bias correction, avoid O-F with large forecast model errors</a:t>
            </a:r>
            <a:endParaRPr/>
          </a:p>
          <a:p>
            <a:pPr indent="-262636" lvl="1" marL="566928" marR="0" rtl="0" algn="l"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Noto Sans Symbols"/>
              <a:buChar char="■"/>
            </a:pPr>
            <a:r>
              <a:rPr lang="en">
                <a:solidFill>
                  <a:srgbClr val="CC0000"/>
                </a:solidFill>
              </a:rPr>
              <a:t>For all-sky MW assimilation, only observations with </a:t>
            </a:r>
            <a:r>
              <a:rPr lang="en">
                <a:solidFill>
                  <a:srgbClr val="CC0000"/>
                </a:solidFill>
              </a:rPr>
              <a:t>matched cloud information from background and observations are included in bias correction estimation</a:t>
            </a:r>
            <a:endParaRPr>
              <a:solidFill>
                <a:srgbClr val="CC0000"/>
              </a:solidFill>
            </a:endParaRPr>
          </a:p>
          <a:p>
            <a:pPr indent="-262636" lvl="1" marL="566928" marR="0" rtl="0" algn="l"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1400"/>
              <a:buChar char="■"/>
            </a:pPr>
            <a:r>
              <a:rPr lang="en">
                <a:solidFill>
                  <a:srgbClr val="CC0000"/>
                </a:solidFill>
              </a:rPr>
              <a:t>GFS next operational system extends vertical levels to 127 levels (~80 km)</a:t>
            </a:r>
            <a:endParaRPr>
              <a:solidFill>
                <a:srgbClr val="CC0000"/>
              </a:solidFill>
            </a:endParaRPr>
          </a:p>
          <a:p>
            <a:pPr indent="-317500" lvl="2" marL="914400" marR="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Char char="■"/>
            </a:pPr>
            <a:r>
              <a:rPr lang="en">
                <a:solidFill>
                  <a:srgbClr val="CC0000"/>
                </a:solidFill>
              </a:rPr>
              <a:t>Highest peaking channels from AMSU-A (channel 14) and ATMS (channel 15) are assimilated</a:t>
            </a:r>
            <a:endParaRPr>
              <a:solidFill>
                <a:srgbClr val="CC0000"/>
              </a:solidFill>
            </a:endParaRPr>
          </a:p>
          <a:p>
            <a:pPr indent="-317500" lvl="2" marL="914400" marR="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Char char="■"/>
            </a:pPr>
            <a:r>
              <a:rPr lang="en">
                <a:solidFill>
                  <a:srgbClr val="CC0000"/>
                </a:solidFill>
              </a:rPr>
              <a:t>No bias correction is applied to these channels to avoid aliasing forecast model bias into bias correction estimation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 rot="-5400000">
            <a:off x="5276325" y="1065300"/>
            <a:ext cx="517800" cy="693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2518875" y="842550"/>
            <a:ext cx="2630700" cy="69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9144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AMSU-A and MHS 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Feed  - TDR (</a:t>
            </a:r>
            <a:r>
              <a:rPr b="1" i="0" lang="en" sz="10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Ta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Broadcast Net - SDR (</a:t>
            </a:r>
            <a:r>
              <a:rPr b="1" i="0" lang="en" sz="10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Tb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7043125" y="2953352"/>
            <a:ext cx="517800" cy="708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5997075" y="842550"/>
            <a:ext cx="3146100" cy="2263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914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" sz="13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GSI </a:t>
            </a:r>
            <a:r>
              <a:rPr b="1" lang="en" sz="1300"/>
              <a:t>- </a:t>
            </a:r>
            <a:r>
              <a:rPr b="1" i="0" lang="en" sz="13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current - assimilating</a:t>
            </a:r>
            <a:r>
              <a:rPr b="1" i="0" lang="en" sz="13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3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Ta</a:t>
            </a:r>
            <a:r>
              <a:rPr b="1" i="0" lang="en" sz="13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9144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latin typeface="Arial"/>
                <a:ea typeface="Arial"/>
                <a:cs typeface="Arial"/>
                <a:sym typeface="Arial"/>
              </a:rPr>
              <a:t>AMSU-A and MHS </a:t>
            </a:r>
            <a:endParaRPr b="1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9144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Normal Feed  - TDR ( </a:t>
            </a:r>
            <a:r>
              <a:rPr b="1" i="0" lang="en" sz="11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Ta</a:t>
            </a: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 )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914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Direct Broadcast - SDR ( </a:t>
            </a:r>
            <a:r>
              <a:rPr b="1" i="0" lang="en" sz="11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Tb</a:t>
            </a: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 ) ------&gt; TDR ( </a:t>
            </a:r>
            <a:r>
              <a:rPr b="1" i="0" lang="en" sz="11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Ta</a:t>
            </a: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 )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914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latin typeface="Arial"/>
                <a:ea typeface="Arial"/>
                <a:cs typeface="Arial"/>
                <a:sym typeface="Arial"/>
              </a:rPr>
              <a:t>ATMS</a:t>
            </a: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  - TDR ( </a:t>
            </a:r>
            <a:r>
              <a:rPr b="1" i="0" lang="en" sz="11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Ta</a:t>
            </a: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 )</a:t>
            </a:r>
            <a:endParaRPr b="1" sz="1100"/>
          </a:p>
          <a:p>
            <a:pPr indent="0" lvl="0" marL="9144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latin typeface="Arial"/>
                <a:ea typeface="Arial"/>
                <a:cs typeface="Arial"/>
                <a:sym typeface="Arial"/>
              </a:rPr>
              <a:t>Variational Bias Correction</a:t>
            </a: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 handles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1557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Air-mass bias correction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1557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Scan-angle bias correction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1557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Antenna correction</a:t>
            </a:r>
            <a:endParaRPr b="1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001000" y="3647200"/>
            <a:ext cx="3146100" cy="2035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3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GSI </a:t>
            </a:r>
            <a:r>
              <a:rPr b="1" lang="en" sz="1300"/>
              <a:t>- </a:t>
            </a:r>
            <a:r>
              <a:rPr b="1" i="0" lang="en" sz="13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experiment to assimilate</a:t>
            </a:r>
            <a:r>
              <a:rPr b="1" i="0" lang="en" sz="13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Tb</a:t>
            </a:r>
            <a:endParaRPr b="1" i="0" sz="13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latin typeface="Arial"/>
                <a:ea typeface="Arial"/>
                <a:cs typeface="Arial"/>
                <a:sym typeface="Arial"/>
              </a:rPr>
              <a:t>AMSU-A and MHS </a:t>
            </a:r>
            <a:endParaRPr b="1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9144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Normal Feed  - TDR ( </a:t>
            </a:r>
            <a:r>
              <a:rPr b="1" i="0" lang="en" sz="1100" u="none" cap="none" strike="noStrike">
                <a:solidFill>
                  <a:srgbClr val="CC0000"/>
                </a:solidFill>
              </a:rPr>
              <a:t>Ta</a:t>
            </a: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 ) ------&gt; SDR ( </a:t>
            </a:r>
            <a:r>
              <a:rPr b="1" i="0" lang="en" sz="11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Tb</a:t>
            </a: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 )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914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Direct Broadcast - SDR ( </a:t>
            </a:r>
            <a:r>
              <a:rPr b="1" i="0" lang="en" sz="11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Tb</a:t>
            </a: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 ) 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914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latin typeface="Arial"/>
                <a:ea typeface="Arial"/>
                <a:cs typeface="Arial"/>
                <a:sym typeface="Arial"/>
              </a:rPr>
              <a:t>ATMS</a:t>
            </a: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  - TDR ( </a:t>
            </a:r>
            <a:r>
              <a:rPr b="1" i="0" lang="en" sz="11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Tb</a:t>
            </a: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 )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9144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latin typeface="Arial"/>
                <a:ea typeface="Arial"/>
                <a:cs typeface="Arial"/>
                <a:sym typeface="Arial"/>
              </a:rPr>
              <a:t>Variational Bias Correction</a:t>
            </a: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 handles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1557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Air-mass bias correction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1557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Scan-angle bias correction</a:t>
            </a:r>
            <a:r>
              <a:rPr b="1" lang="en" sz="1100"/>
              <a:t> </a:t>
            </a:r>
            <a:endParaRPr b="1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518150" y="954200"/>
            <a:ext cx="1234440" cy="435685"/>
          </a:xfrm>
          <a:prstGeom prst="flowChartInputOutpu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>
                <a:solidFill>
                  <a:srgbClr val="1155CC"/>
                </a:solidFill>
              </a:rPr>
              <a:t>GTS </a:t>
            </a:r>
            <a:endParaRPr sz="1000">
              <a:solidFill>
                <a:srgbClr val="1155CC"/>
              </a:solidFill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518150" y="1494775"/>
            <a:ext cx="1234440" cy="435685"/>
          </a:xfrm>
          <a:prstGeom prst="flowChartInputOutpu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>
                <a:solidFill>
                  <a:srgbClr val="1155CC"/>
                </a:solidFill>
              </a:rPr>
              <a:t>NESDIS </a:t>
            </a:r>
            <a:endParaRPr sz="1000">
              <a:solidFill>
                <a:srgbClr val="1155CC"/>
              </a:solidFill>
            </a:endParaRPr>
          </a:p>
        </p:txBody>
      </p:sp>
      <p:sp>
        <p:nvSpPr>
          <p:cNvPr id="144" name="Google Shape;144;p18"/>
          <p:cNvSpPr/>
          <p:nvPr/>
        </p:nvSpPr>
        <p:spPr>
          <a:xfrm rot="-5400000">
            <a:off x="1891925" y="1112550"/>
            <a:ext cx="517800" cy="599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69775" y="2178925"/>
            <a:ext cx="5512500" cy="349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4572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Observations from GTS and NESDIS</a:t>
            </a:r>
            <a:endParaRPr b="1" sz="1200"/>
          </a:p>
          <a:p>
            <a:pPr indent="-109219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AMSU-A and MHS observations in the normal feed are antenna temperatures (</a:t>
            </a:r>
            <a:r>
              <a:rPr lang="en" sz="1000">
                <a:solidFill>
                  <a:srgbClr val="CC0000"/>
                </a:solidFill>
              </a:rPr>
              <a:t>Ta</a:t>
            </a:r>
            <a:r>
              <a:rPr lang="en" sz="1000"/>
              <a:t>)</a:t>
            </a:r>
            <a:endParaRPr sz="1000"/>
          </a:p>
          <a:p>
            <a:pPr indent="-109219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AMSU-A and MHS DBNet (EARS) observations are brightness temperatures (</a:t>
            </a:r>
            <a:r>
              <a:rPr lang="en" sz="1000">
                <a:solidFill>
                  <a:srgbClr val="1155CC"/>
                </a:solidFill>
              </a:rPr>
              <a:t>Tb</a:t>
            </a:r>
            <a:r>
              <a:rPr lang="en" sz="1000"/>
              <a:t>)</a:t>
            </a:r>
            <a:endParaRPr sz="1000"/>
          </a:p>
          <a:p>
            <a:pPr indent="-109219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ATMS observations are available in both Ta and Tb from the Normal and DBNet feed</a:t>
            </a:r>
            <a:endParaRPr sz="1000"/>
          </a:p>
          <a:p>
            <a:pPr indent="-10921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DBNet provides data covering data-sparse area, and within 30 minutes of the instrument observations </a:t>
            </a:r>
            <a:endParaRPr sz="800">
              <a:highlight>
                <a:schemeClr val="lt1"/>
              </a:highlight>
            </a:endParaRPr>
          </a:p>
          <a:p>
            <a:pPr indent="0" lvl="0" marL="54864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/>
              <a:t>CRTM</a:t>
            </a:r>
            <a:endParaRPr b="1" sz="1200"/>
          </a:p>
          <a:p>
            <a:pPr indent="-109219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CRTM produces simulated brightness temperature (Tb) from the model background</a:t>
            </a:r>
            <a:endParaRPr sz="1000"/>
          </a:p>
          <a:p>
            <a:pPr indent="-109219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EUMETSAT antenna correction coefficients (ACC) are available from CRTM</a:t>
            </a:r>
            <a:endParaRPr sz="1000"/>
          </a:p>
          <a:p>
            <a:pPr indent="0" lvl="0" marL="4572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/>
              <a:t>GSI Analysis</a:t>
            </a:r>
            <a:endParaRPr b="1" sz="1200"/>
          </a:p>
          <a:p>
            <a:pPr indent="-109219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GSI has been assimilating Ta from the normal feed</a:t>
            </a:r>
            <a:endParaRPr sz="1000"/>
          </a:p>
          <a:p>
            <a:pPr indent="-109219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For consistency, Tb from the DBNet are converted from Tb to Ta for assimilation</a:t>
            </a:r>
            <a:endParaRPr sz="1000"/>
          </a:p>
          <a:p>
            <a:pPr indent="-10921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The variational bias correction has been burdened with the inconsistency between Ta observations and Tb background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7662800" y="3090675"/>
            <a:ext cx="1345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GFS v16.2 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Implementation Plan</a:t>
            </a:r>
            <a:endParaRPr sz="1000"/>
          </a:p>
        </p:txBody>
      </p:sp>
      <p:sp>
        <p:nvSpPr>
          <p:cNvPr id="147" name="Google Shape;147;p18"/>
          <p:cNvSpPr txBox="1"/>
          <p:nvPr/>
        </p:nvSpPr>
        <p:spPr>
          <a:xfrm>
            <a:off x="2518875" y="1444675"/>
            <a:ext cx="2630700" cy="619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9144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000"/>
              <a:t>Normal Feed  - TDR</a:t>
            </a:r>
            <a:r>
              <a:rPr lang="en" sz="1000">
                <a:solidFill>
                  <a:schemeClr val="dk1"/>
                </a:solidFill>
              </a:rPr>
              <a:t> </a:t>
            </a:r>
            <a:r>
              <a:rPr lang="en" sz="1000"/>
              <a:t>(</a:t>
            </a:r>
            <a:r>
              <a:rPr b="1" lang="en" sz="1000">
                <a:solidFill>
                  <a:srgbClr val="CC0000"/>
                </a:solidFill>
              </a:rPr>
              <a:t>Ta, </a:t>
            </a:r>
            <a:r>
              <a:rPr b="1" lang="en" sz="1000">
                <a:solidFill>
                  <a:srgbClr val="1155CC"/>
                </a:solidFill>
              </a:rPr>
              <a:t>Tb</a:t>
            </a:r>
            <a:r>
              <a:rPr lang="en" sz="1000"/>
              <a:t>)</a:t>
            </a:r>
            <a:endParaRPr sz="1000"/>
          </a:p>
          <a:p>
            <a:pPr indent="0" lvl="0" marL="9144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/>
              <a:t>Direct Broadcast Net - SDR (</a:t>
            </a:r>
            <a:r>
              <a:rPr b="1" lang="en" sz="1000">
                <a:solidFill>
                  <a:srgbClr val="CC0000"/>
                </a:solidFill>
              </a:rPr>
              <a:t>Ta</a:t>
            </a:r>
            <a:r>
              <a:rPr lang="en" sz="1000">
                <a:solidFill>
                  <a:schemeClr val="dk1"/>
                </a:solidFill>
              </a:rPr>
              <a:t>, </a:t>
            </a:r>
            <a:r>
              <a:rPr b="1" lang="en" sz="1000">
                <a:solidFill>
                  <a:srgbClr val="1155CC"/>
                </a:solidFill>
              </a:rPr>
              <a:t>Tb</a:t>
            </a:r>
            <a:r>
              <a:rPr lang="en" sz="1000"/>
              <a:t>)</a:t>
            </a:r>
            <a:r>
              <a:rPr b="1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 txBox="1"/>
          <p:nvPr>
            <p:ph type="title"/>
          </p:nvPr>
        </p:nvSpPr>
        <p:spPr>
          <a:xfrm>
            <a:off x="375250" y="0"/>
            <a:ext cx="8059800" cy="683700"/>
          </a:xfrm>
          <a:prstGeom prst="rect">
            <a:avLst/>
          </a:prstGeom>
          <a:solidFill>
            <a:srgbClr val="3D85C6"/>
          </a:solidFill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The Use of TDR/SDR in GDAS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189" r="189" t="0"/>
          <a:stretch/>
        </p:blipFill>
        <p:spPr>
          <a:xfrm>
            <a:off x="457200" y="1685856"/>
            <a:ext cx="5440681" cy="258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7875" y="1668816"/>
            <a:ext cx="3209544" cy="247161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573650" y="4479775"/>
            <a:ext cx="5771400" cy="5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conversion is imperfect but working well enough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1441700" y="1000975"/>
            <a:ext cx="2636700" cy="4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" sz="1600">
                <a:solidFill>
                  <a:schemeClr val="dk1"/>
                </a:solidFill>
              </a:rPr>
              <a:t> </a:t>
            </a:r>
            <a:r>
              <a:rPr b="1" lang="en" sz="1600"/>
              <a:t>T</a:t>
            </a:r>
            <a:r>
              <a:rPr b="1" baseline="-25000" lang="en" sz="1600"/>
              <a:t>b, DBNet</a:t>
            </a:r>
            <a:r>
              <a:rPr b="1" lang="en"/>
              <a:t> - F(T</a:t>
            </a:r>
            <a:r>
              <a:rPr b="1" baseline="-25000" lang="en"/>
              <a:t>a, normal </a:t>
            </a:r>
            <a:r>
              <a:rPr lang="en"/>
              <a:t>, </a:t>
            </a:r>
            <a:r>
              <a:rPr b="1" lang="en"/>
              <a:t>ACC</a:t>
            </a:r>
            <a:r>
              <a:rPr b="1" lang="en"/>
              <a:t>)</a:t>
            </a:r>
            <a:endParaRPr b="1"/>
          </a:p>
        </p:txBody>
      </p:sp>
      <p:sp>
        <p:nvSpPr>
          <p:cNvPr id="157" name="Google Shape;157;p19"/>
          <p:cNvSpPr txBox="1"/>
          <p:nvPr>
            <p:ph type="title"/>
          </p:nvPr>
        </p:nvSpPr>
        <p:spPr>
          <a:xfrm>
            <a:off x="375250" y="0"/>
            <a:ext cx="8059800" cy="683700"/>
          </a:xfrm>
          <a:prstGeom prst="rect">
            <a:avLst/>
          </a:prstGeom>
          <a:solidFill>
            <a:srgbClr val="3D85C6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Tb Differences         NOAA-19 AMSU-A Channel 11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4297450" y="1000975"/>
            <a:ext cx="413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Tb difference between Normal and DBNet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 b="826" l="0" r="0" t="816"/>
          <a:stretch/>
        </p:blipFill>
        <p:spPr>
          <a:xfrm>
            <a:off x="446450" y="1629093"/>
            <a:ext cx="5440681" cy="258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 rotWithShape="1">
          <a:blip r:embed="rId4">
            <a:alphaModFix/>
          </a:blip>
          <a:srcRect b="768" l="0" r="0" t="768"/>
          <a:stretch/>
        </p:blipFill>
        <p:spPr>
          <a:xfrm>
            <a:off x="5887125" y="1591753"/>
            <a:ext cx="3209544" cy="2471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633150" y="4413289"/>
            <a:ext cx="6970500" cy="5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observations show a seriously big difference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1465575" y="1025625"/>
            <a:ext cx="2770800" cy="4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" sz="1600"/>
              <a:t> </a:t>
            </a:r>
            <a:r>
              <a:rPr b="1" lang="en" sz="1600"/>
              <a:t>T</a:t>
            </a:r>
            <a:r>
              <a:rPr b="1" baseline="-25000" lang="en" sz="1600"/>
              <a:t>b, DBNet</a:t>
            </a:r>
            <a:r>
              <a:rPr b="1" lang="en"/>
              <a:t>  - F(T</a:t>
            </a:r>
            <a:r>
              <a:rPr b="1" baseline="-25000" lang="en"/>
              <a:t>a, normal </a:t>
            </a:r>
            <a:r>
              <a:rPr b="1" lang="en"/>
              <a:t>, ACC) </a:t>
            </a:r>
            <a:endParaRPr b="1"/>
          </a:p>
        </p:txBody>
      </p:sp>
      <p:sp>
        <p:nvSpPr>
          <p:cNvPr id="167" name="Google Shape;167;p20"/>
          <p:cNvSpPr txBox="1"/>
          <p:nvPr>
            <p:ph type="title"/>
          </p:nvPr>
        </p:nvSpPr>
        <p:spPr>
          <a:xfrm>
            <a:off x="375250" y="0"/>
            <a:ext cx="8059800" cy="683700"/>
          </a:xfrm>
          <a:prstGeom prst="rect">
            <a:avLst/>
          </a:prstGeom>
          <a:solidFill>
            <a:srgbClr val="3D85C6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Tb Differences         MetOp-A AMSU-A Channel 11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4297450" y="1025650"/>
            <a:ext cx="413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Tb difference between Normal and DBNet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/>
        </p:nvSpPr>
        <p:spPr>
          <a:xfrm>
            <a:off x="527650" y="776900"/>
            <a:ext cx="8359500" cy="2673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18287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TDR</a:t>
            </a: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Antenna Temperature Data Record (</a:t>
            </a:r>
            <a:r>
              <a:rPr b="1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</a:t>
            </a: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SDR</a:t>
            </a: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Sensor Data Recor</a:t>
            </a:r>
            <a:r>
              <a:rPr lang="en"/>
              <a:t>d </a:t>
            </a: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(Anten</a:t>
            </a:r>
            <a:r>
              <a:rPr lang="en"/>
              <a:t>n</a:t>
            </a: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a-Corrected Brightness Temperature </a:t>
            </a:r>
            <a:r>
              <a:rPr b="1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</a:t>
            </a: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>
              <a:solidFill>
                <a:srgbClr val="CC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Ta</a:t>
            </a: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Ae  * </a:t>
            </a:r>
            <a:r>
              <a:rPr b="1" i="0" lang="en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Tb</a:t>
            </a: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Ab * </a:t>
            </a:r>
            <a:r>
              <a:rPr b="1" i="0" lang="en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Tb</a:t>
            </a: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As * Ts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Tb</a:t>
            </a: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(</a:t>
            </a:r>
            <a:r>
              <a:rPr b="1" i="0" lang="en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Ta</a:t>
            </a: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As * Ts) / (Ae + Ab)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Ae = antenna efficiency for the Earth view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A</a:t>
            </a:r>
            <a:r>
              <a:rPr lang="en" sz="1200"/>
              <a:t>b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antenna efficiency for satellite platform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As = antenna efficiency for cold space view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Ts  = cosmic background temperature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5004400" y="2688150"/>
            <a:ext cx="3012600" cy="33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Antenna Correction Coefficients (ACCs)</a:t>
            </a:r>
            <a:endParaRPr sz="1200"/>
          </a:p>
        </p:txBody>
      </p:sp>
      <p:sp>
        <p:nvSpPr>
          <p:cNvPr id="175" name="Google Shape;175;p21"/>
          <p:cNvSpPr/>
          <p:nvPr/>
        </p:nvSpPr>
        <p:spPr>
          <a:xfrm>
            <a:off x="4517850" y="2442900"/>
            <a:ext cx="108300" cy="829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527650" y="3543100"/>
            <a:ext cx="8359500" cy="182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18287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Antenna Correction Coefficients for ATOVS Sensors</a:t>
            </a:r>
            <a:r>
              <a:rPr b="1" lang="en"/>
              <a:t> (NWP SAF EUMETSAT - </a:t>
            </a:r>
            <a:r>
              <a:rPr b="1" lang="en" u="sng">
                <a:solidFill>
                  <a:schemeClr val="hlink"/>
                </a:solidFill>
                <a:hlinkClick r:id="rId4"/>
              </a:rPr>
              <a:t>AAPP</a:t>
            </a:r>
            <a:r>
              <a:rPr b="1" lang="en"/>
              <a:t>)</a:t>
            </a:r>
            <a:endParaRPr b="1"/>
          </a:p>
          <a:p>
            <a:pPr indent="-121920" lvl="0" marL="914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All ATOVS DBNet data use version 1 (pre-launch) except for AMSU-A MetOp-A and NOAA-18</a:t>
            </a:r>
            <a:endParaRPr sz="1200"/>
          </a:p>
          <a:p>
            <a:pPr indent="-121920" lvl="0" marL="914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Char char="■"/>
            </a:pPr>
            <a:r>
              <a:rPr lang="en" sz="1200">
                <a:solidFill>
                  <a:srgbClr val="CC0000"/>
                </a:solidFill>
              </a:rPr>
              <a:t>AMSU-A MetOp-A and NOAA-18 use version 2 (post-launch)</a:t>
            </a:r>
            <a:endParaRPr sz="1200">
              <a:solidFill>
                <a:srgbClr val="CC0000"/>
              </a:solidFill>
            </a:endParaRPr>
          </a:p>
          <a:p>
            <a:pPr indent="-121920" lvl="0" marL="914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Unfortunately, some DBNet AMSU-A MetOp-A data providers are still using version 1</a:t>
            </a:r>
            <a:endParaRPr sz="1200"/>
          </a:p>
          <a:p>
            <a:pPr indent="-121920" lvl="0" marL="914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Char char="■"/>
            </a:pPr>
            <a:r>
              <a:rPr lang="en" sz="1200">
                <a:solidFill>
                  <a:srgbClr val="CC0000"/>
                </a:solidFill>
              </a:rPr>
              <a:t>NCEP BUFR contains mnunomics Satellite Antenna Corrections Version (SACV) number (1 or 2) </a:t>
            </a:r>
            <a:endParaRPr sz="1200"/>
          </a:p>
          <a:p>
            <a:pPr indent="-121920" lvl="0" marL="914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CRTM has pre-launch (version 1) ACC from EUMETSAT</a:t>
            </a:r>
            <a:endParaRPr sz="1200"/>
          </a:p>
          <a:p>
            <a:pPr indent="0" lvl="0" marL="4572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/>
          <p:nvPr>
            <p:ph type="title"/>
          </p:nvPr>
        </p:nvSpPr>
        <p:spPr>
          <a:xfrm>
            <a:off x="375250" y="0"/>
            <a:ext cx="8059800" cy="683700"/>
          </a:xfrm>
          <a:prstGeom prst="rect">
            <a:avLst/>
          </a:prstGeom>
          <a:solidFill>
            <a:srgbClr val="3D85C6"/>
          </a:solidFill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Antenna Correction Coefficients from EUMETSAT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OAA Theme">
  <a:themeElements>
    <a:clrScheme name="Custom 1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