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7" r:id="rId9"/>
    <p:sldId id="266" r:id="rId10"/>
    <p:sldId id="269" r:id="rId11"/>
    <p:sldId id="259" r:id="rId12"/>
    <p:sldId id="260" r:id="rId13"/>
    <p:sldId id="261" r:id="rId14"/>
    <p:sldId id="270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C9CA6-4FD5-4548-ADEE-9E686F911325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25213-8222-4D50-8E7C-D92CFB28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4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D0E5F-64FB-F0BD-0E5A-D821E2BB6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DEC14-A312-E20A-7693-EA604C2C2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2E0D-89B3-D648-A696-FEE7B076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8448-203E-494C-B731-2C9B3DA45328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CFE40-1846-B474-A922-FACC1AED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C9288-C929-D287-607B-EBCFF034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1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6FAC4-5F2C-0881-505F-ED15D972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65488-565E-4768-0416-F921E6F50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DC2D8-E831-4B47-135B-D0CFABDD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322A-ADE5-42F3-8B22-D55BB07C4BF1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3F00B-C9A9-1045-3693-7DA516D3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598C2-5825-0531-33BC-5F576B3A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7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48930-CE78-9319-33C9-8FF34099B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5591A-3297-58E1-4907-4840B3D0F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8D0A6-7248-3AE3-7CC3-DC9D6448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DFA4-6475-4178-8300-DF332832EEE9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95975-7076-7ECB-0FF8-9D8C30C3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58B1A-0262-248D-DDF5-63A5298C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8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FFEF-C13C-25CA-A467-28ED0872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49D39-704D-EE45-A999-14D8749B2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AB5B7-E54B-26F9-3419-35BFF5A2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31D-B2D3-421A-8FFA-1F47BE80DC27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E39-E16B-2848-BE19-8D3D6AE7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BC53-E40C-A22D-1664-1EDD8E6E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9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3911-E22A-736F-9EDC-C76A607B6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0C08B-F019-84D4-C4FF-7E8EC53C5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30809-6253-4011-0297-690A5298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D3DA-0B32-4315-B6D4-9A4DA8AA9816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B90A4-C5B5-B25A-4D6C-4804FBF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C0902-229E-C607-C3FC-346B6FCD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2D4DE-C6D5-81FF-934E-3E6ACA475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EBB93-8C80-6C25-298E-B4F90C260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F4469-7496-E3BC-9963-821C00632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D2F6E-7186-940A-B9A7-D51D8FCD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37C1-8FE6-4F2A-B79F-E13AA0419CDC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EA76B-8BE8-2739-1334-2BDEB459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3F950-2A09-C7F4-5F2D-2668297B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5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7A18-3F19-C37A-FF7A-A60B65C0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3F167-0058-6F3C-582D-CEC4C9652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8AB80-C4D9-0B7D-53D6-68CF9D9F7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2DFB4-0350-5C2F-74B1-E9AD303D5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01B2FC-B6A3-643D-20D0-71CCAFBF0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5C3BAB-4BF4-261A-DE57-6C203CC3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90C-1FE2-4C82-B7D9-D572F825295E}" type="datetime1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BF88C7-D7A5-203B-4D93-41800435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A4B14-B7B6-C8BC-BFE1-E65B97BA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FA3-06A0-CECA-C458-BFA486F3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8FCFB-BB6F-F4A4-2454-EF15EA93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4B2-6E77-45DC-9774-9EB98F7E928C}" type="datetime1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79CAE7-1F54-FDEE-A13D-458B1429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835C3-0B54-467C-5DCB-D1B4F1B2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B1986-79AE-FFD9-502C-0A3B86B5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1201-F1E6-4A6D-80B7-543EC2278161}" type="datetime1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BFAC28-E38D-8F68-AE54-B3B0A632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EF596-CA01-90CE-EA4E-CFD4A155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2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D98BB-8585-2005-5C3E-45C61327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3BE7E-4AF2-62E0-24D7-F341C5409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ED662-12A9-CB11-2064-B1EB0C121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C1E0E-D612-45A9-D647-2F6FEAC0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B129-C0F8-4C5A-9D1A-409C6D520749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2369B-9389-31BE-1516-52500198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D153E-2B12-860F-86FE-B9AFBF47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FC30-3526-BDF2-25A1-CB46D380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0D7C02-2837-6D86-647C-DEB5D9241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C2276-4D7C-AE6B-FD45-2FCF1183E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583F7-429F-3FBA-A208-6860E908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0351-4738-447A-B8D2-21948A11CB9B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00DD8-B9BE-CCB4-B85B-F382C92A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CB48D-E723-C5E8-0EC8-E4ADFD47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6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AC9E29-DB8C-DEB7-0D00-334065E38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9AA8F-DE93-1684-2F38-1F96D3112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E2F12-9642-4A2D-B78A-76D88EC9C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0DB7C-DED1-4370-B6AC-57DD1BF8EFBE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9815F-AC6C-E091-0C39-2D6111EC9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6FF25-4C7A-F46E-49C5-2F36DBC0D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E353-777E-441E-AACA-DDD395B4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1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po.noaa.gov/Products/bRR/" TargetMode="External"/><Relationship Id="rId2" Type="http://schemas.openxmlformats.org/officeDocument/2006/relationships/hyperlink" Target="https://www.ospo.noaa.gov/Products/bTPW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t.cira.colostate.edu/Kidder/SatMet25_P177.pdf" TargetMode="External"/><Relationship Id="rId2" Type="http://schemas.openxmlformats.org/officeDocument/2006/relationships/hyperlink" Target="http://cat.cira.colostate.edu/Kidder/SatMet13_P1.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9E28-B261-E211-A690-3C31883AC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Constellations of </a:t>
            </a:r>
            <a:r>
              <a:rPr lang="en-US" dirty="0" err="1"/>
              <a:t>Smallsats</a:t>
            </a:r>
            <a:r>
              <a:rPr lang="en-US" dirty="0"/>
              <a:t>/</a:t>
            </a:r>
            <a:r>
              <a:rPr lang="en-US" dirty="0" err="1"/>
              <a:t>Cubesats</a:t>
            </a:r>
            <a:r>
              <a:rPr lang="en-US" dirty="0"/>
              <a:t> to Provide Global, Hourly Observations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C7420-6D17-D1F7-1399-B0113C8B03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dirty="0"/>
          </a:p>
          <a:p>
            <a:r>
              <a:rPr lang="en-US" sz="3200" dirty="0"/>
              <a:t>Stan Kidder and Tom </a:t>
            </a:r>
            <a:r>
              <a:rPr lang="en-US" sz="3200" dirty="0" err="1"/>
              <a:t>Vonder</a:t>
            </a:r>
            <a:r>
              <a:rPr lang="en-US" sz="3200" dirty="0"/>
              <a:t> </a:t>
            </a:r>
            <a:r>
              <a:rPr lang="en-US" sz="3200" dirty="0" err="1"/>
              <a:t>Haar</a:t>
            </a:r>
            <a:endParaRPr lang="en-US" sz="3200" dirty="0"/>
          </a:p>
          <a:p>
            <a:r>
              <a:rPr lang="en-US" dirty="0"/>
              <a:t>CIRA/Colorado State University</a:t>
            </a:r>
          </a:p>
          <a:p>
            <a:r>
              <a:rPr lang="en-US" dirty="0"/>
              <a:t>August 22,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74A49-4DFC-72CB-E0CE-DE6E8154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9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Rules for Constellation Formation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7151F5-03F5-1B8A-0AE4-8C6213ADBE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 eaLnBrk="1" hangingPunct="1">
                  <a:spcBef>
                    <a:spcPct val="50000"/>
                  </a:spcBef>
                  <a:buFont typeface="+mj-lt"/>
                  <a:buAutoNum type="arabicPeriod" startAt="7"/>
                  <a:defRPr/>
                </a:pPr>
                <a:r>
                  <a:rPr lang="en-US" altLang="en-US" dirty="0">
                    <a:latin typeface="Arial" panose="020B0604020202020204" pitchFamily="34" charset="0"/>
                  </a:rPr>
                  <a:t>Recalculate the required maximum scan angle (</a:t>
                </a:r>
                <a:r>
                  <a:rPr lang="en-US" altLang="en-US" dirty="0">
                    <a:latin typeface="Symbol" panose="05050102010706020507" pitchFamily="18" charset="2"/>
                  </a:rPr>
                  <a:t>a</a:t>
                </a:r>
                <a:r>
                  <a:rPr lang="en-US" altLang="en-US" dirty="0"/>
                  <a:t>)</a:t>
                </a:r>
                <a:r>
                  <a:rPr lang="en-US" altLang="en-US" dirty="0">
                    <a:latin typeface="Arial" panose="020B0604020202020204" pitchFamily="34" charset="0"/>
                  </a:rPr>
                  <a:t>, which changed due to rounding in step 5.</a:t>
                </a:r>
              </a:p>
              <a:p>
                <a:pPr marL="0" indent="0" algn="ctr" eaLnBrk="1" hangingPunct="1">
                  <a:spcBef>
                    <a:spcPct val="50000"/>
                  </a:spcBef>
                  <a:buNone/>
                  <a:defRPr/>
                </a:pPr>
                <a:r>
                  <a:rPr lang="en-US" alt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</a:t>
                </a:r>
                <a:r>
                  <a:rPr lang="en-US" altLang="en-US" dirty="0">
                    <a:latin typeface="Arial" panose="020B0604020202020204" pitchFamily="34" charset="0"/>
                  </a:rPr>
                  <a:t>’’ = 180°/</a:t>
                </a:r>
                <a:r>
                  <a:rPr lang="en-US" altLang="en-US" sz="2800" i="1" dirty="0"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en-US" sz="28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800" baseline="-25000" dirty="0"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Arial" panose="020B0604020202020204" pitchFamily="34" charset="0"/>
                  </a:rPr>
                  <a:t>* </a:t>
                </a:r>
                <a:r>
                  <a:rPr lang="en-US" alt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</a:t>
                </a:r>
                <a:r>
                  <a:rPr lang="en-US" altLang="en-US" dirty="0">
                    <a:latin typeface="Arial" panose="020B0604020202020204" pitchFamily="34" charset="0"/>
                  </a:rPr>
                  <a:t>(</a:t>
                </a:r>
                <a:r>
                  <a:rPr lang="en-US" altLang="en-US" i="1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alt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  <a:r>
                  <a:rPr lang="en-US" altLang="en-US" dirty="0">
                    <a:latin typeface="Arial" panose="020B0604020202020204" pitchFamily="34" charset="0"/>
                  </a:rPr>
                  <a:t>)</a:t>
                </a:r>
              </a:p>
              <a:p>
                <a:pPr marL="0" indent="0" algn="ctr">
                  <a:spcBef>
                    <a:spcPct val="50000"/>
                  </a:spcBef>
                  <a:buNone/>
                  <a:defRPr/>
                </a:pPr>
                <a:r>
                  <a:rPr lang="en-US" altLang="en-US" dirty="0">
                    <a:latin typeface="Symbol" panose="05050102010706020507" pitchFamily="18" charset="2"/>
                  </a:rPr>
                  <a:t>a</a:t>
                </a:r>
                <a:r>
                  <a:rPr lang="en-US" altLang="en-US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atan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alt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′′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num>
                              <m:den>
                                <m:d>
                                  <m:dPr>
                                    <m:ctrlPr>
                                      <a:rPr lang="en-US" alt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sub>
                                        </m:sSub>
                                        <m: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d>
                                  <m:dPr>
                                    <m:ctrlPr>
                                      <a:rPr lang="en-US" alt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alt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en-US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en-US" i="1">
                                                <a:latin typeface="Cambria Math" panose="02040503050406030204" pitchFamily="18" charset="0"/>
                                              </a:rPr>
                                              <m:t>′′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alt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7151F5-03F5-1B8A-0AE4-8C6213ADBE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Full 516 Constellation</a:t>
            </a:r>
          </a:p>
        </p:txBody>
      </p:sp>
      <p:pic>
        <p:nvPicPr>
          <p:cNvPr id="6" name="Content Placeholder 5" descr="Diagram, schematic&#10;&#10;Description automatically generated">
            <a:extLst>
              <a:ext uri="{FF2B5EF4-FFF2-40B4-BE49-F238E27FC236}">
                <a16:creationId xmlns:a16="http://schemas.microsoft.com/office/drawing/2014/main" id="{7DCF719E-02C0-B027-E399-1CE48D4B70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45920"/>
            <a:ext cx="4708525" cy="4708525"/>
          </a:xfrm>
        </p:spPr>
      </p:pic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12C67FF3-3BAD-9407-F679-758477CD832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8361276"/>
              </p:ext>
            </p:extLst>
          </p:nvPr>
        </p:nvGraphicFramePr>
        <p:xfrm>
          <a:off x="6096000" y="1645920"/>
          <a:ext cx="5181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138">
                  <a:extLst>
                    <a:ext uri="{9D8B030D-6E8A-4147-A177-3AD203B41FA5}">
                      <a16:colId xmlns:a16="http://schemas.microsoft.com/office/drawing/2014/main" val="793341955"/>
                    </a:ext>
                  </a:extLst>
                </a:gridCol>
                <a:gridCol w="1739462">
                  <a:extLst>
                    <a:ext uri="{9D8B030D-6E8A-4147-A177-3AD203B41FA5}">
                      <a16:colId xmlns:a16="http://schemas.microsoft.com/office/drawing/2014/main" val="2729166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9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Orbital Height (</a:t>
                      </a:r>
                      <a:r>
                        <a:rPr lang="en-US" i="1" dirty="0"/>
                        <a:t>h</a:t>
                      </a:r>
                      <a:r>
                        <a:rPr lang="en-US" dirty="0"/>
                        <a:t>, 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02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Maximum Viewing Zenith </a:t>
                      </a:r>
                    </a:p>
                    <a:p>
                      <a:r>
                        <a:rPr lang="en-US" dirty="0"/>
                        <a:t>Angle (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z</a:t>
                      </a:r>
                      <a:r>
                        <a:rPr lang="en-US" dirty="0">
                          <a:latin typeface="+mn-lt"/>
                        </a:rPr>
                        <a:t>, degrees)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590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Inclination (</a:t>
                      </a:r>
                      <a:r>
                        <a:rPr lang="en-US" i="1" dirty="0" err="1"/>
                        <a:t>i</a:t>
                      </a:r>
                      <a:r>
                        <a:rPr lang="en-US" dirty="0"/>
                        <a:t>, degrees)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37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Nodal Period (</a:t>
                      </a:r>
                      <a:r>
                        <a:rPr lang="en-US" i="1" dirty="0"/>
                        <a:t>P</a:t>
                      </a:r>
                      <a:r>
                        <a:rPr lang="en-US" dirty="0"/>
                        <a:t>,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245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Planes </a:t>
                      </a:r>
                    </a:p>
                    <a:p>
                      <a:r>
                        <a:rPr lang="en-US" dirty="0"/>
                        <a:t>(Number of Launches)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325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Satellites per Plane </a:t>
                      </a:r>
                    </a:p>
                    <a:p>
                      <a:r>
                        <a:rPr lang="en-US" dirty="0"/>
                        <a:t>(Satellites per Launch)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17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Satellites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101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Between Observations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53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 Maximum Scan </a:t>
                      </a:r>
                    </a:p>
                    <a:p>
                      <a:r>
                        <a:rPr lang="en-US" dirty="0"/>
                        <a:t>Angle (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dirty="0"/>
                        <a:t>, degrees)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5518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7B1F5-9911-7C16-3F64-533C7891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5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Sparse 516 Constellation</a:t>
            </a:r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0A732248-AC89-6992-20EF-46A34EB665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45920"/>
            <a:ext cx="4664774" cy="466477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43B04-0B5F-DDA9-F327-1C7366DE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D61C3181-A98E-59FF-F49D-DAB0A000C4D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8191094"/>
              </p:ext>
            </p:extLst>
          </p:nvPr>
        </p:nvGraphicFramePr>
        <p:xfrm>
          <a:off x="6099048" y="1645920"/>
          <a:ext cx="5181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138">
                  <a:extLst>
                    <a:ext uri="{9D8B030D-6E8A-4147-A177-3AD203B41FA5}">
                      <a16:colId xmlns:a16="http://schemas.microsoft.com/office/drawing/2014/main" val="793341955"/>
                    </a:ext>
                  </a:extLst>
                </a:gridCol>
                <a:gridCol w="1739462">
                  <a:extLst>
                    <a:ext uri="{9D8B030D-6E8A-4147-A177-3AD203B41FA5}">
                      <a16:colId xmlns:a16="http://schemas.microsoft.com/office/drawing/2014/main" val="2729166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9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Orbital Height (</a:t>
                      </a:r>
                      <a:r>
                        <a:rPr lang="en-US" i="1" dirty="0"/>
                        <a:t>h</a:t>
                      </a:r>
                      <a:r>
                        <a:rPr lang="en-US" dirty="0"/>
                        <a:t>, 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02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Maximum Viewing Zenith </a:t>
                      </a:r>
                    </a:p>
                    <a:p>
                      <a:r>
                        <a:rPr lang="en-US" dirty="0"/>
                        <a:t>Angle (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z</a:t>
                      </a:r>
                      <a:r>
                        <a:rPr lang="en-US" dirty="0">
                          <a:latin typeface="+mn-lt"/>
                        </a:rPr>
                        <a:t>, degrees)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590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Inclination (</a:t>
                      </a:r>
                      <a:r>
                        <a:rPr lang="en-US" i="1" dirty="0" err="1"/>
                        <a:t>i</a:t>
                      </a:r>
                      <a:r>
                        <a:rPr lang="en-US" dirty="0"/>
                        <a:t>, degrees)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37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Nodal Period (</a:t>
                      </a:r>
                      <a:r>
                        <a:rPr lang="en-US" i="1" dirty="0"/>
                        <a:t>P</a:t>
                      </a:r>
                      <a:r>
                        <a:rPr lang="en-US" dirty="0"/>
                        <a:t>,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245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Planes </a:t>
                      </a:r>
                    </a:p>
                    <a:p>
                      <a:r>
                        <a:rPr lang="en-US" dirty="0"/>
                        <a:t>(Number of Launches)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325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Satellites per Plane </a:t>
                      </a:r>
                    </a:p>
                    <a:p>
                      <a:r>
                        <a:rPr lang="en-US" dirty="0"/>
                        <a:t>(Satellites per Launch)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17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Satellites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101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Between Observations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53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 Maximum Scan </a:t>
                      </a:r>
                    </a:p>
                    <a:p>
                      <a:r>
                        <a:rPr lang="en-US" dirty="0"/>
                        <a:t>Angle (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dirty="0"/>
                        <a:t>, degrees)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55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93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Sparse 824 Constellation (AKA Supplemental Sunsynchronous Constellation)</a:t>
            </a:r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3D5581D0-4E78-D773-9869-2F0276CFC6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45920"/>
            <a:ext cx="4664774" cy="466477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34BC7-B319-50D5-1C1F-3AE6A4F4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FD6AEBC1-97B8-1809-4F16-78834B67BE1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7136797"/>
              </p:ext>
            </p:extLst>
          </p:nvPr>
        </p:nvGraphicFramePr>
        <p:xfrm>
          <a:off x="6099048" y="1645920"/>
          <a:ext cx="5181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138">
                  <a:extLst>
                    <a:ext uri="{9D8B030D-6E8A-4147-A177-3AD203B41FA5}">
                      <a16:colId xmlns:a16="http://schemas.microsoft.com/office/drawing/2014/main" val="793341955"/>
                    </a:ext>
                  </a:extLst>
                </a:gridCol>
                <a:gridCol w="1739462">
                  <a:extLst>
                    <a:ext uri="{9D8B030D-6E8A-4147-A177-3AD203B41FA5}">
                      <a16:colId xmlns:a16="http://schemas.microsoft.com/office/drawing/2014/main" val="2729166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9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Orbital Height (</a:t>
                      </a:r>
                      <a:r>
                        <a:rPr lang="en-US" i="1" dirty="0"/>
                        <a:t>h</a:t>
                      </a:r>
                      <a:r>
                        <a:rPr lang="en-US" dirty="0"/>
                        <a:t>, 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02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Maximum Viewing Zenith </a:t>
                      </a:r>
                    </a:p>
                    <a:p>
                      <a:r>
                        <a:rPr lang="en-US" dirty="0"/>
                        <a:t>Angle (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z</a:t>
                      </a:r>
                      <a:r>
                        <a:rPr lang="en-US" dirty="0">
                          <a:latin typeface="+mn-lt"/>
                        </a:rPr>
                        <a:t>, degrees)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590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Inclination (</a:t>
                      </a:r>
                      <a:r>
                        <a:rPr lang="en-US" i="1" dirty="0" err="1"/>
                        <a:t>i</a:t>
                      </a:r>
                      <a:r>
                        <a:rPr lang="en-US" dirty="0"/>
                        <a:t>, degrees)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37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Nodal Period (</a:t>
                      </a:r>
                      <a:r>
                        <a:rPr lang="en-US" i="1" dirty="0"/>
                        <a:t>P</a:t>
                      </a:r>
                      <a:r>
                        <a:rPr lang="en-US" dirty="0"/>
                        <a:t>,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245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Planes </a:t>
                      </a:r>
                    </a:p>
                    <a:p>
                      <a:r>
                        <a:rPr lang="en-US" dirty="0"/>
                        <a:t>(Number of Launches)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325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Satellites per Plane </a:t>
                      </a:r>
                    </a:p>
                    <a:p>
                      <a:r>
                        <a:rPr lang="en-US" dirty="0"/>
                        <a:t>(Satellites per Launch)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17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Satellites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101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Between Observations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57.63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53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 Maximum Scan </a:t>
                      </a:r>
                    </a:p>
                    <a:p>
                      <a:r>
                        <a:rPr lang="en-US" dirty="0"/>
                        <a:t>Angle (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dirty="0"/>
                        <a:t>, degrees)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55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14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Sunsynchronous Constellation</a:t>
            </a:r>
          </a:p>
        </p:txBody>
      </p:sp>
      <p:pic>
        <p:nvPicPr>
          <p:cNvPr id="9" name="Content Placeholder 8" descr="Chart, radar chart&#10;&#10;Description automatically generated">
            <a:extLst>
              <a:ext uri="{FF2B5EF4-FFF2-40B4-BE49-F238E27FC236}">
                <a16:creationId xmlns:a16="http://schemas.microsoft.com/office/drawing/2014/main" id="{F79169C5-F133-17E2-8C13-9C624F1F02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1" y="1429544"/>
            <a:ext cx="5143500" cy="5143500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5A6B45-CCC0-6F13-1981-3A31FC8F61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Two of the six orbital planes are already populated with NOAA (1330) and </a:t>
            </a:r>
            <a:r>
              <a:rPr lang="en-US" dirty="0" err="1"/>
              <a:t>Metop</a:t>
            </a:r>
            <a:r>
              <a:rPr lang="en-US" dirty="0"/>
              <a:t> (2130) satellites.</a:t>
            </a:r>
          </a:p>
          <a:p>
            <a:r>
              <a:rPr lang="en-US" dirty="0"/>
              <a:t>Completing the constellation would require four launches of two satellites each.</a:t>
            </a:r>
          </a:p>
          <a:p>
            <a:r>
              <a:rPr lang="en-US" dirty="0"/>
              <a:t>This is likely to be the cheapest way to achieve hourly observations everywhere.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34BC7-B319-50D5-1C1F-3AE6A4F4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51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Global, hourly observations of Earth from Low Earth Orbiters are indeed possible.</a:t>
            </a:r>
          </a:p>
          <a:p>
            <a:r>
              <a:rPr lang="en-US" dirty="0"/>
              <a:t>Current microwave </a:t>
            </a:r>
            <a:r>
              <a:rPr lang="en-US" dirty="0" err="1"/>
              <a:t>smallsats</a:t>
            </a:r>
            <a:r>
              <a:rPr lang="en-US" dirty="0"/>
              <a:t>/</a:t>
            </a:r>
            <a:r>
              <a:rPr lang="en-US" dirty="0" err="1"/>
              <a:t>cubesats</a:t>
            </a:r>
            <a:r>
              <a:rPr lang="en-US" dirty="0"/>
              <a:t> likely can be used.</a:t>
            </a:r>
          </a:p>
          <a:p>
            <a:r>
              <a:rPr lang="en-US" dirty="0"/>
              <a:t>Processing all the data (including the ground link) in a timely fashion might be a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3066F-E028-F1A9-FA39-93EF418E4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1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/>
          <a:lstStyle/>
          <a:p>
            <a:r>
              <a:rPr lang="en-US" dirty="0"/>
              <a:t>A LEO constellation for microwave observations of Earth has long been a dream of satellite meteorologists. </a:t>
            </a:r>
          </a:p>
          <a:p>
            <a:r>
              <a:rPr lang="en-US" dirty="0"/>
              <a:t>Current observations are not optimal. (</a:t>
            </a:r>
            <a:r>
              <a:rPr lang="en-US" dirty="0">
                <a:hlinkClick r:id="rId2"/>
              </a:rPr>
              <a:t>Blended TPW </a:t>
            </a:r>
            <a:r>
              <a:rPr lang="en-US" dirty="0"/>
              <a:t>and </a:t>
            </a:r>
            <a:r>
              <a:rPr lang="en-US" dirty="0">
                <a:hlinkClick r:id="rId3"/>
              </a:rPr>
              <a:t>Blended Rain Rate</a:t>
            </a:r>
            <a:r>
              <a:rPr lang="en-US" dirty="0"/>
              <a:t>). And only 1330 (NOAA) and 2130 (</a:t>
            </a:r>
            <a:r>
              <a:rPr lang="en-US" dirty="0" err="1"/>
              <a:t>Metop</a:t>
            </a:r>
            <a:r>
              <a:rPr lang="en-US" dirty="0"/>
              <a:t>) satellites can be counted on in the future.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Chart, radar chart">
            <a:extLst>
              <a:ext uri="{FF2B5EF4-FFF2-40B4-BE49-F238E27FC236}">
                <a16:creationId xmlns:a16="http://schemas.microsoft.com/office/drawing/2014/main" id="{EC178490-FC29-C5DF-1EBE-68780E0366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2" y="1690688"/>
            <a:ext cx="5167312" cy="516731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B726-83DE-C7A8-84FB-D1BDB8D4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Chart, radar chart&#10;&#10;Description automatically generated">
            <a:extLst>
              <a:ext uri="{FF2B5EF4-FFF2-40B4-BE49-F238E27FC236}">
                <a16:creationId xmlns:a16="http://schemas.microsoft.com/office/drawing/2014/main" id="{25962352-64C1-DDD2-87FF-6D5B81200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748" y="1690688"/>
            <a:ext cx="51435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(Kidder &amp; </a:t>
            </a:r>
            <a:r>
              <a:rPr lang="en-US" dirty="0" err="1"/>
              <a:t>Vonder</a:t>
            </a:r>
            <a:r>
              <a:rPr lang="en-US" dirty="0"/>
              <a:t> </a:t>
            </a:r>
            <a:r>
              <a:rPr lang="en-US" dirty="0" err="1"/>
              <a:t>Haar</a:t>
            </a:r>
            <a:r>
              <a:rPr lang="en-US" dirty="0"/>
              <a:t>) presented a poster about this in 2004 at the 13</a:t>
            </a:r>
            <a:r>
              <a:rPr lang="en-US" baseline="30000" dirty="0"/>
              <a:t>th</a:t>
            </a:r>
            <a:r>
              <a:rPr lang="en-US" dirty="0"/>
              <a:t> AMS Conference on Satellite Meteorology and Oceanography (</a:t>
            </a:r>
            <a:r>
              <a:rPr lang="en-US" dirty="0">
                <a:hlinkClick r:id="rId2"/>
              </a:rPr>
              <a:t>http://cat.cira.colostate.edu/Kidder/SatMet13_P1.1.pdf</a:t>
            </a:r>
            <a:r>
              <a:rPr lang="en-US" dirty="0"/>
              <a:t>). </a:t>
            </a:r>
          </a:p>
          <a:p>
            <a:r>
              <a:rPr lang="en-US" dirty="0"/>
              <a:t>We updated this two weeks ago at the 25</a:t>
            </a:r>
            <a:r>
              <a:rPr lang="en-US" baseline="30000" dirty="0"/>
              <a:t>th</a:t>
            </a:r>
            <a:r>
              <a:rPr lang="en-US" dirty="0"/>
              <a:t> AMS Conference on Satellite Meteorology, Oceanography, and Climate in Madison, Wisconsin (</a:t>
            </a:r>
            <a:r>
              <a:rPr lang="en-US" dirty="0">
                <a:hlinkClick r:id="rId3"/>
              </a:rPr>
              <a:t>http://cat.cira.colostate.edu/Kidder/SatMet25_P177.pdf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Rules for Constellation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en-US" dirty="0">
                <a:latin typeface="Arial" panose="020B0604020202020204" pitchFamily="34" charset="0"/>
              </a:rPr>
              <a:t>Choose a height for the circular orbit.</a:t>
            </a: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Avoid low orbits (less than 400 km) due to atmospheric drag</a:t>
            </a: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Avoid heights above 1000 km due to Van Allen Belt radiation, which requires hardening of the spacecraft and, thus, extra weight and expense.</a:t>
            </a: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Perhaps avoid heights below about 600 km due to other constellations, like </a:t>
            </a:r>
            <a:r>
              <a:rPr lang="en-US" altLang="en-US" sz="2800" dirty="0" err="1">
                <a:latin typeface="Arial" panose="020B0604020202020204" pitchFamily="34" charset="0"/>
              </a:rPr>
              <a:t>Starlink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8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Rules for Constellation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4351338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altLang="en-US" dirty="0">
                <a:latin typeface="Arial" panose="020B0604020202020204" pitchFamily="34" charset="0"/>
              </a:rPr>
              <a:t>Calculate the swath width (</a:t>
            </a:r>
            <a:r>
              <a:rPr lang="en-US" altLang="en-US" i="1" dirty="0">
                <a:latin typeface="Arial" panose="020B0604020202020204" pitchFamily="34" charset="0"/>
              </a:rPr>
              <a:t>w</a:t>
            </a:r>
            <a:r>
              <a:rPr lang="en-US" altLang="en-US" dirty="0">
                <a:latin typeface="Arial" panose="020B0604020202020204" pitchFamily="34" charset="0"/>
              </a:rPr>
              <a:t>) of the instrument, based on the height (</a:t>
            </a:r>
            <a:r>
              <a:rPr lang="en-US" altLang="en-US" i="1" dirty="0">
                <a:latin typeface="Arial" panose="020B0604020202020204" pitchFamily="34" charset="0"/>
              </a:rPr>
              <a:t>h</a:t>
            </a:r>
            <a:r>
              <a:rPr lang="en-US" altLang="en-US" dirty="0">
                <a:latin typeface="Arial" panose="020B0604020202020204" pitchFamily="34" charset="0"/>
              </a:rPr>
              <a:t>) and the maximum scan angle (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), or maximum viewing zenith angle (</a:t>
            </a:r>
            <a:r>
              <a:rPr lang="en-US" altLang="en-US" dirty="0">
                <a:latin typeface="Symbol" panose="05050102010706020507" pitchFamily="18" charset="2"/>
              </a:rPr>
              <a:t>z</a:t>
            </a:r>
            <a:r>
              <a:rPr lang="en-US" altLang="en-US" dirty="0">
                <a:latin typeface="Arial" panose="020B0604020202020204" pitchFamily="34" charset="0"/>
              </a:rPr>
              <a:t>). </a:t>
            </a:r>
            <a:br>
              <a:rPr lang="en-US" altLang="en-US" dirty="0">
                <a:latin typeface="Arial" panose="020B0604020202020204" pitchFamily="34" charset="0"/>
              </a:rPr>
            </a:b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sin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>
                <a:latin typeface="Symbol" panose="05050102010706020507" pitchFamily="18" charset="2"/>
              </a:rPr>
              <a:t>z</a:t>
            </a:r>
            <a:r>
              <a:rPr lang="en-US" altLang="en-US" dirty="0">
                <a:latin typeface="Arial" panose="020B0604020202020204" pitchFamily="34" charset="0"/>
              </a:rPr>
              <a:t>) 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= sin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ea typeface="Cambria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aseline="-25000" dirty="0"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ea typeface="Cambria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) / </a:t>
            </a:r>
            <a:r>
              <a:rPr lang="en-US" altLang="en-US" i="1" dirty="0">
                <a:ea typeface="Cambria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aseline="-25000" dirty="0"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br>
              <a:rPr lang="en-US" altLang="en-US" baseline="-25000" dirty="0"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i="1" dirty="0">
                <a:cs typeface="Times New Roman" panose="02020603050405020304" pitchFamily="18" charset="0"/>
              </a:rPr>
              <a:t>w</a:t>
            </a:r>
            <a:r>
              <a:rPr lang="en-US" altLang="en-US" dirty="0">
                <a:cs typeface="Times New Roman" panose="02020603050405020304" pitchFamily="18" charset="0"/>
              </a:rPr>
              <a:t> = 2 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>
                <a:latin typeface="Symbol" panose="05050102010706020507" pitchFamily="18" charset="2"/>
              </a:rPr>
              <a:t>z</a:t>
            </a:r>
            <a:r>
              <a:rPr lang="en-US" altLang="en-US" dirty="0">
                <a:latin typeface="Arial" panose="020B0604020202020204" pitchFamily="34" charset="0"/>
              </a:rPr>
              <a:t> – </a:t>
            </a:r>
            <a:r>
              <a:rPr lang="en-US" altLang="en-US" dirty="0">
                <a:latin typeface="Symbol" panose="05050102010706020507" pitchFamily="18" charset="2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430ECB-C880-EF1D-8E9E-3E266D47A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579" y="1690688"/>
            <a:ext cx="5679421" cy="411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8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Rules for Constellation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eaLnBrk="1" hangingPunct="1">
              <a:spcBef>
                <a:spcPct val="50000"/>
              </a:spcBef>
              <a:buFont typeface="+mj-lt"/>
              <a:buAutoNum type="arabicPeriod" startAt="3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Choose an inclination angle ( </a:t>
            </a:r>
            <a:r>
              <a:rPr lang="en-US" altLang="en-US" sz="2800" i="1" dirty="0" err="1">
                <a:latin typeface="Arial" panose="020B0604020202020204" pitchFamily="34" charset="0"/>
              </a:rPr>
              <a:t>i</a:t>
            </a:r>
            <a:r>
              <a:rPr lang="en-US" altLang="en-US" sz="2800" dirty="0">
                <a:latin typeface="Arial" panose="020B0604020202020204" pitchFamily="34" charset="0"/>
              </a:rPr>
              <a:t> ) such that the poles are within the swath, that is, </a:t>
            </a:r>
          </a:p>
          <a:p>
            <a:pPr marL="111125" indent="0" algn="ctr" eaLnBrk="1" hangingPunct="1">
              <a:lnSpc>
                <a:spcPct val="200000"/>
              </a:lnSpc>
              <a:spcBef>
                <a:spcPct val="5000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90° –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2800" i="1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/ 2  </a:t>
            </a:r>
            <a:r>
              <a:rPr lang="en-US" altLang="en-US" sz="2800" dirty="0">
                <a:latin typeface="Arial" panose="020B0604020202020204" pitchFamily="34" charset="0"/>
              </a:rPr>
              <a:t>&lt;  </a:t>
            </a:r>
            <a:r>
              <a:rPr lang="en-US" altLang="en-US" sz="2800" i="1" dirty="0" err="1">
                <a:latin typeface="Arial" panose="020B0604020202020204" pitchFamily="34" charset="0"/>
              </a:rPr>
              <a:t>i</a:t>
            </a:r>
            <a:r>
              <a:rPr lang="en-US" altLang="en-US" sz="2800" dirty="0">
                <a:latin typeface="Arial" panose="020B0604020202020204" pitchFamily="34" charset="0"/>
              </a:rPr>
              <a:t>  &lt;  90° </a:t>
            </a:r>
            <a:r>
              <a:rPr lang="en-US" altLang="en-US" sz="2800" dirty="0">
                <a:cs typeface="Times New Roman" panose="02020603050405020304" pitchFamily="18" charset="0"/>
              </a:rPr>
              <a:t>+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2800" i="1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/ 2</a:t>
            </a:r>
          </a:p>
          <a:p>
            <a:pPr marL="112713" indent="0" algn="just" eaLnBrk="1" hangingPunct="1">
              <a:spcBef>
                <a:spcPct val="5000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Note that sunsynchronous inclinations are within this range, but the constellation does not require sunsynchronous inclination. Calculate the equator crossing angle:</a:t>
            </a:r>
          </a:p>
          <a:p>
            <a:pPr marL="112713" indent="0" algn="ctr" eaLnBrk="1" hangingPunct="1">
              <a:spcBef>
                <a:spcPct val="50000"/>
              </a:spcBef>
              <a:buNone/>
              <a:defRPr/>
            </a:pP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’ 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= –ATAN2 [ (2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 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) cos(</a:t>
            </a: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) – </a:t>
            </a: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800" dirty="0" err="1">
                <a:ea typeface="Cambria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altLang="en-US" sz="2800" baseline="-25000" dirty="0" err="1"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dt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, – (2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 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) sin(</a:t>
            </a: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) ]</a:t>
            </a:r>
          </a:p>
          <a:p>
            <a:pPr marL="112713" indent="0" algn="just" eaLnBrk="1" hangingPunct="1">
              <a:spcBef>
                <a:spcPct val="5000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where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latin typeface="Arial" panose="020B0604020202020204" pitchFamily="34" charset="0"/>
              </a:rPr>
              <a:t> is the satellite’s nodal period, and </a:t>
            </a:r>
            <a:r>
              <a:rPr lang="en-US" altLang="en-US" sz="2800" i="1" dirty="0" err="1">
                <a:cs typeface="Times New Roman" panose="02020603050405020304" pitchFamily="18" charset="0"/>
              </a:rPr>
              <a:t>d</a:t>
            </a:r>
            <a:r>
              <a:rPr lang="en-US" altLang="en-US" sz="2800" dirty="0" err="1">
                <a:latin typeface="Arial" panose="020B0604020202020204" pitchFamily="34" charset="0"/>
                <a:sym typeface="Symbol" panose="05050102010706020507" pitchFamily="18" charset="2"/>
              </a:rPr>
              <a:t></a:t>
            </a:r>
            <a:r>
              <a:rPr lang="en-US" altLang="en-US" sz="2800" baseline="-25000" dirty="0" err="1">
                <a:latin typeface="Arial" panose="020B0604020202020204" pitchFamily="34" charset="0"/>
              </a:rPr>
              <a:t>e</a:t>
            </a:r>
            <a:r>
              <a:rPr lang="en-US" altLang="en-US" sz="2800" dirty="0">
                <a:cs typeface="Times New Roman" panose="02020603050405020304" pitchFamily="18" charset="0"/>
              </a:rPr>
              <a:t>/</a:t>
            </a:r>
            <a:r>
              <a:rPr lang="en-US" altLang="en-US" sz="2800" i="1" dirty="0">
                <a:cs typeface="Times New Roman" panose="02020603050405020304" pitchFamily="18" charset="0"/>
              </a:rPr>
              <a:t>dt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is Earth’s rotation rate. See Kidder and </a:t>
            </a:r>
            <a:r>
              <a:rPr lang="en-US" altLang="en-US" sz="2800" dirty="0" err="1">
                <a:latin typeface="Arial" panose="020B0604020202020204" pitchFamily="34" charset="0"/>
              </a:rPr>
              <a:t>Vonder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</a:rPr>
              <a:t>Haar</a:t>
            </a:r>
            <a:r>
              <a:rPr lang="en-US" altLang="en-US" sz="2800" dirty="0">
                <a:latin typeface="Arial" panose="020B0604020202020204" pitchFamily="34" charset="0"/>
              </a:rPr>
              <a:t> (1995) for details (or just ask).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3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Rules for Constellation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spcBef>
                <a:spcPct val="50000"/>
              </a:spcBef>
              <a:buFont typeface="+mj-lt"/>
              <a:buAutoNum type="arabicPeriod" startAt="4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Calculate the effective swath width (</a:t>
            </a:r>
            <a:r>
              <a:rPr lang="en-US" altLang="en-US" sz="2800" i="1" dirty="0">
                <a:cs typeface="Times New Roman" panose="02020603050405020304" pitchFamily="18" charset="0"/>
              </a:rPr>
              <a:t>w’</a:t>
            </a:r>
            <a:r>
              <a:rPr lang="en-US" altLang="en-US" sz="2800" dirty="0">
                <a:latin typeface="Arial" panose="020B0604020202020204" pitchFamily="34" charset="0"/>
              </a:rPr>
              <a:t>):</a:t>
            </a:r>
          </a:p>
          <a:p>
            <a:pPr marL="112713" indent="0" algn="ctr" eaLnBrk="1" hangingPunct="1">
              <a:spcBef>
                <a:spcPct val="50000"/>
              </a:spcBef>
              <a:buNone/>
              <a:defRPr/>
            </a:pP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w’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w 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/ sin(</a:t>
            </a: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1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Rules for Constellation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spcBef>
                <a:spcPct val="50000"/>
              </a:spcBef>
              <a:buFont typeface="+mj-lt"/>
              <a:buAutoNum type="arabicPeriod" startAt="5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Calculate the number of planes needed for “no gap” overage:</a:t>
            </a:r>
          </a:p>
          <a:p>
            <a:pPr marL="0" indent="0" algn="ctr" eaLnBrk="1" hangingPunct="1">
              <a:spcBef>
                <a:spcPct val="50000"/>
              </a:spcBef>
              <a:buNone/>
              <a:defRPr/>
            </a:pP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>
                <a:ea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 = 180° /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w’</a:t>
            </a:r>
          </a:p>
          <a:p>
            <a:pPr marL="517525" indent="0" eaLnBrk="1" hangingPunct="1">
              <a:spcBef>
                <a:spcPct val="5000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If not an integral result, round </a:t>
            </a:r>
            <a:r>
              <a:rPr lang="en-US" altLang="en-US" sz="2800" b="1" i="1" u="sng" dirty="0">
                <a:latin typeface="Arial" panose="020B0604020202020204" pitchFamily="34" charset="0"/>
              </a:rPr>
              <a:t>up</a:t>
            </a:r>
            <a:r>
              <a:rPr lang="en-US" altLang="en-US" sz="2800" dirty="0">
                <a:latin typeface="Arial" panose="020B0604020202020204" pitchFamily="34" charset="0"/>
              </a:rPr>
              <a:t> to the next higher integer.</a:t>
            </a:r>
            <a:br>
              <a:rPr lang="en-US" altLang="en-US" sz="2800" dirty="0">
                <a:latin typeface="Arial" panose="020B0604020202020204" pitchFamily="34" charset="0"/>
              </a:rPr>
            </a:br>
            <a:br>
              <a:rPr lang="en-US" altLang="en-US" sz="2800" dirty="0">
                <a:latin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</a:rPr>
              <a:t>Note that in this design, all the satellites in one hemisphere are traveling north, and all the satellites in the opposite hemisphere are traveling south.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E920-AB3E-673F-1CE2-F6F9AF84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Rules for Constellation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1F5-03F5-1B8A-0AE4-8C6213AD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eaLnBrk="1" hangingPunct="1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Choose the number of satellites per plane </a:t>
            </a:r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 err="1">
                <a:ea typeface="Cambria" panose="02040503050406030204" pitchFamily="18" charset="0"/>
                <a:cs typeface="Times New Roman" panose="02020603050405020304" pitchFamily="18" charset="0"/>
              </a:rPr>
              <a:t>sat</a:t>
            </a:r>
            <a:r>
              <a:rPr lang="en-US" altLang="en-US" sz="2800" dirty="0">
                <a:cs typeface="Times New Roman" panose="02020603050405020304" pitchFamily="18" charset="0"/>
              </a:rPr>
              <a:t>), </a:t>
            </a:r>
            <a:r>
              <a:rPr lang="en-US" altLang="en-US" sz="2800" dirty="0">
                <a:latin typeface="Arial" panose="020B0604020202020204" pitchFamily="34" charset="0"/>
              </a:rPr>
              <a:t>remembering that the time between of observations (at the equator) is </a:t>
            </a:r>
            <a:br>
              <a:rPr lang="en-US" altLang="en-US" sz="2800" dirty="0">
                <a:latin typeface="Arial" panose="020B0604020202020204" pitchFamily="34" charset="0"/>
              </a:rPr>
            </a:b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P 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 err="1">
                <a:ea typeface="Cambria" panose="02040503050406030204" pitchFamily="18" charset="0"/>
                <a:cs typeface="Times New Roman" panose="02020603050405020304" pitchFamily="18" charset="0"/>
              </a:rPr>
              <a:t>sat</a:t>
            </a:r>
            <a:r>
              <a:rPr lang="en-US" altLang="en-US" sz="2800" dirty="0">
                <a:latin typeface="Arial" panose="020B0604020202020204" pitchFamily="34" charset="0"/>
              </a:rPr>
              <a:t>. For a “full” constellation (like Iridium) choose </a:t>
            </a:r>
            <a:br>
              <a:rPr lang="en-US" altLang="en-US" sz="2800" dirty="0">
                <a:latin typeface="Arial" panose="020B0604020202020204" pitchFamily="34" charset="0"/>
              </a:rPr>
            </a:b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 err="1">
                <a:ea typeface="Cambria" panose="02040503050406030204" pitchFamily="18" charset="0"/>
                <a:cs typeface="Times New Roman" panose="02020603050405020304" pitchFamily="18" charset="0"/>
              </a:rPr>
              <a:t>sat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 = 2 </a:t>
            </a:r>
            <a:r>
              <a:rPr lang="en-US" altLang="en-US" sz="2800" i="1" dirty="0"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>
                <a:ea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latin typeface="Arial" panose="020B0604020202020204" pitchFamily="34" charset="0"/>
              </a:rPr>
              <a:t>. For a “sparse” constellation, choose </a:t>
            </a:r>
            <a:r>
              <a:rPr lang="en-US" altLang="en-US" sz="2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aseline="-25000" dirty="0" err="1">
                <a:ea typeface="Cambria" panose="02040503050406030204" pitchFamily="18" charset="0"/>
                <a:cs typeface="Times New Roman" panose="02020603050405020304" pitchFamily="18" charset="0"/>
              </a:rPr>
              <a:t>sat</a:t>
            </a:r>
            <a:r>
              <a:rPr lang="en-US" alt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 = 2</a:t>
            </a:r>
            <a:r>
              <a:rPr lang="en-US" altLang="en-US" sz="2800" dirty="0">
                <a:latin typeface="Arial" panose="020B0604020202020204" pitchFamily="34" charset="0"/>
              </a:rPr>
              <a:t>, which, at the heights recommended, will result in observation spacing less than 1 hour.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69F4-6DB0-5C71-2749-46A4260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E353-777E-441E-AACA-DDD395B4D8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3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986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Office Theme</vt:lpstr>
      <vt:lpstr>Constellations of Smallsats/Cubesats to Provide Global, Hourly Observations </vt:lpstr>
      <vt:lpstr>Introduction</vt:lpstr>
      <vt:lpstr>History</vt:lpstr>
      <vt:lpstr>Simple Rules for Constellation Formation</vt:lpstr>
      <vt:lpstr>Simple Rules for Constellation Formation</vt:lpstr>
      <vt:lpstr>Simple Rules for Constellation Formation</vt:lpstr>
      <vt:lpstr>Simple Rules for Constellation Formation</vt:lpstr>
      <vt:lpstr>Simple Rules for Constellation Formation</vt:lpstr>
      <vt:lpstr>Simple Rules for Constellation Formation</vt:lpstr>
      <vt:lpstr>Simple Rules for Constellation Formation</vt:lpstr>
      <vt:lpstr>Example: Full 516 Constellation</vt:lpstr>
      <vt:lpstr>Example: Sparse 516 Constellation</vt:lpstr>
      <vt:lpstr>Example: Sparse 824 Constellation (AKA Supplemental Sunsynchronous Constellation)</vt:lpstr>
      <vt:lpstr>Supplemental Sunsynchronous Constellation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Constellations of Smallsats/Cubesats to Provide Global, Hourly Observations </dc:title>
  <dc:creator>Kidder,Stanley</dc:creator>
  <cp:lastModifiedBy>Kidder,Stanley</cp:lastModifiedBy>
  <cp:revision>11</cp:revision>
  <dcterms:created xsi:type="dcterms:W3CDTF">2022-08-15T20:13:42Z</dcterms:created>
  <dcterms:modified xsi:type="dcterms:W3CDTF">2022-08-19T22:08:41Z</dcterms:modified>
</cp:coreProperties>
</file>