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j30SC1d7+Bml0hm7yS+BLrQdeS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db7ec29e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gdb7ec29e57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228600" lvl="0" marL="457200" rtl="0" algn="l">
              <a:lnSpc>
                <a:spcPct val="115000"/>
              </a:lnSpc>
              <a:spcBef>
                <a:spcPts val="1200"/>
              </a:spcBef>
              <a:spcAft>
                <a:spcPts val="0"/>
              </a:spcAft>
              <a:buClr>
                <a:schemeClr val="dk1"/>
              </a:buClr>
              <a:buSzPts val="1200"/>
              <a:buNone/>
            </a:pPr>
            <a:r>
              <a:rPr lang="en-US" sz="1200">
                <a:solidFill>
                  <a:schemeClr val="dk1"/>
                </a:solidFill>
              </a:rPr>
              <a:t>The </a:t>
            </a:r>
            <a:r>
              <a:rPr lang="en-US">
                <a:solidFill>
                  <a:schemeClr val="dk1"/>
                </a:solidFill>
              </a:rPr>
              <a:t>division of the observing capabilities into four subcomponents does not imply sequential priorities, that is, it is not expected that all Subcomponent 1 systems will necessarily be realized before elements of other subcomponents are addressed. The main distinction between the various subcomponents is the current level of consensus about the optimal measurement approach, especially the demonstrated maturity of that approach: there is stronger consensus for the capabilities included in Subcomponent 1 compared to those in Subcomponent 2, and so forth. It is likely that the boundaries between the groups will shift over time, </a:t>
            </a:r>
            <a:r>
              <a:rPr lang="en-US" u="sng">
                <a:solidFill>
                  <a:schemeClr val="dk1"/>
                </a:solidFill>
              </a:rPr>
              <a:t>for instance, some capabilities currently listed in Subcomponent 2 could transfer to Subcomponent 1.</a:t>
            </a:r>
            <a:r>
              <a:rPr lang="en-US">
                <a:solidFill>
                  <a:schemeClr val="dk1"/>
                </a:solidFill>
              </a:rPr>
              <a:t>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 </a:t>
            </a:r>
            <a:endParaRPr>
              <a:solidFill>
                <a:schemeClr val="dk1"/>
              </a:solidFill>
            </a:endParaRPr>
          </a:p>
          <a:p>
            <a:pPr indent="0" lvl="0" marL="0" rtl="0" algn="l">
              <a:lnSpc>
                <a:spcPct val="100000"/>
              </a:lnSpc>
              <a:spcBef>
                <a:spcPts val="120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www.noaa.gov/" TargetMode="External"/><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7"/>
          <p:cNvSpPr txBox="1"/>
          <p:nvPr>
            <p:ph type="title"/>
          </p:nvPr>
        </p:nvSpPr>
        <p:spPr>
          <a:xfrm>
            <a:off x="838200" y="365125"/>
            <a:ext cx="10515600" cy="887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7"/>
          <p:cNvSpPr txBox="1"/>
          <p:nvPr>
            <p:ph idx="1" type="body"/>
          </p:nvPr>
        </p:nvSpPr>
        <p:spPr>
          <a:xfrm>
            <a:off x="838200" y="1335024"/>
            <a:ext cx="10515600" cy="484193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3" name="Shape 93"/>
        <p:cNvGrpSpPr/>
        <p:nvPr/>
      </p:nvGrpSpPr>
      <p:grpSpPr>
        <a:xfrm>
          <a:off x="0" y="0"/>
          <a:ext cx="0" cy="0"/>
          <a:chOff x="0" y="0"/>
          <a:chExt cx="0" cy="0"/>
        </a:xfrm>
      </p:grpSpPr>
      <p:sp>
        <p:nvSpPr>
          <p:cNvPr id="94" name="Google Shape;94;p15"/>
          <p:cNvSpPr txBox="1"/>
          <p:nvPr>
            <p:ph type="title"/>
          </p:nvPr>
        </p:nvSpPr>
        <p:spPr>
          <a:xfrm>
            <a:off x="838200" y="365125"/>
            <a:ext cx="10515600" cy="887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5"/>
          <p:cNvSpPr txBox="1"/>
          <p:nvPr>
            <p:ph idx="1" type="body"/>
          </p:nvPr>
        </p:nvSpPr>
        <p:spPr>
          <a:xfrm rot="5400000">
            <a:off x="3675031" y="-1501806"/>
            <a:ext cx="4841939"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9" name="Shape 99"/>
        <p:cNvGrpSpPr/>
        <p:nvPr/>
      </p:nvGrpSpPr>
      <p:grpSpPr>
        <a:xfrm>
          <a:off x="0" y="0"/>
          <a:ext cx="0" cy="0"/>
          <a:chOff x="0" y="0"/>
          <a:chExt cx="0" cy="0"/>
        </a:xfrm>
      </p:grpSpPr>
      <p:sp>
        <p:nvSpPr>
          <p:cNvPr id="100" name="Google Shape;100;p1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1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2" name="Google Shape;10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9" name="Shape 49"/>
        <p:cNvGrpSpPr/>
        <p:nvPr/>
      </p:nvGrpSpPr>
      <p:grpSpPr>
        <a:xfrm>
          <a:off x="0" y="0"/>
          <a:ext cx="0" cy="0"/>
          <a:chOff x="0" y="0"/>
          <a:chExt cx="0" cy="0"/>
        </a:xfrm>
      </p:grpSpPr>
      <p:sp>
        <p:nvSpPr>
          <p:cNvPr id="50" name="Google Shape;50;p8"/>
          <p:cNvSpPr/>
          <p:nvPr/>
        </p:nvSpPr>
        <p:spPr>
          <a:xfrm>
            <a:off x="410810" y="0"/>
            <a:ext cx="11781190" cy="5257800"/>
          </a:xfrm>
          <a:prstGeom prst="rect">
            <a:avLst/>
          </a:prstGeom>
          <a:solidFill>
            <a:srgbClr val="0070C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51" name="Google Shape;51;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Calibri"/>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3" name="Google Shape;5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6" name="Google Shape;56;p8">
            <a:hlinkClick r:id="rId2"/>
          </p:cNvPr>
          <p:cNvPicPr preferRelativeResize="0"/>
          <p:nvPr/>
        </p:nvPicPr>
        <p:blipFill rotWithShape="1">
          <a:blip r:embed="rId3">
            <a:alphaModFix/>
          </a:blip>
          <a:srcRect b="0" l="0" r="0" t="0"/>
          <a:stretch/>
        </p:blipFill>
        <p:spPr>
          <a:xfrm>
            <a:off x="626119" y="164123"/>
            <a:ext cx="1795761" cy="217463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7" name="Shape 57"/>
        <p:cNvGrpSpPr/>
        <p:nvPr/>
      </p:nvGrpSpPr>
      <p:grpSpPr>
        <a:xfrm>
          <a:off x="0" y="0"/>
          <a:ext cx="0" cy="0"/>
          <a:chOff x="0" y="0"/>
          <a:chExt cx="0" cy="0"/>
        </a:xfrm>
      </p:grpSpPr>
      <p:sp>
        <p:nvSpPr>
          <p:cNvPr id="58" name="Google Shape;58;p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0" name="Google Shape;6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3" name="Shape 63"/>
        <p:cNvGrpSpPr/>
        <p:nvPr/>
      </p:nvGrpSpPr>
      <p:grpSpPr>
        <a:xfrm>
          <a:off x="0" y="0"/>
          <a:ext cx="0" cy="0"/>
          <a:chOff x="0" y="0"/>
          <a:chExt cx="0" cy="0"/>
        </a:xfrm>
      </p:grpSpPr>
      <p:sp>
        <p:nvSpPr>
          <p:cNvPr id="64" name="Google Shape;64;p10"/>
          <p:cNvSpPr txBox="1"/>
          <p:nvPr>
            <p:ph type="title"/>
          </p:nvPr>
        </p:nvSpPr>
        <p:spPr>
          <a:xfrm>
            <a:off x="838200" y="365125"/>
            <a:ext cx="10515600" cy="887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1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1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1"/>
          <p:cNvSpPr txBox="1"/>
          <p:nvPr>
            <p:ph type="title"/>
          </p:nvPr>
        </p:nvSpPr>
        <p:spPr>
          <a:xfrm>
            <a:off x="838200" y="365125"/>
            <a:ext cx="10515600" cy="887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5" name="Shape 75"/>
        <p:cNvGrpSpPr/>
        <p:nvPr/>
      </p:nvGrpSpPr>
      <p:grpSpPr>
        <a:xfrm>
          <a:off x="0" y="0"/>
          <a:ext cx="0" cy="0"/>
          <a:chOff x="0" y="0"/>
          <a:chExt cx="0" cy="0"/>
        </a:xfrm>
      </p:grpSpPr>
      <p:sp>
        <p:nvSpPr>
          <p:cNvPr id="76" name="Google Shape;7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9" name="Shape 79"/>
        <p:cNvGrpSpPr/>
        <p:nvPr/>
      </p:nvGrpSpPr>
      <p:grpSpPr>
        <a:xfrm>
          <a:off x="0" y="0"/>
          <a:ext cx="0" cy="0"/>
          <a:chOff x="0" y="0"/>
          <a:chExt cx="0" cy="0"/>
        </a:xfrm>
      </p:grpSpPr>
      <p:sp>
        <p:nvSpPr>
          <p:cNvPr id="80" name="Google Shape;80;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2" name="Google Shape;82;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3" name="Google Shape;8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6" name="Shape 86"/>
        <p:cNvGrpSpPr/>
        <p:nvPr/>
      </p:nvGrpSpPr>
      <p:grpSpPr>
        <a:xfrm>
          <a:off x="0" y="0"/>
          <a:ext cx="0" cy="0"/>
          <a:chOff x="0" y="0"/>
          <a:chExt cx="0" cy="0"/>
        </a:xfrm>
      </p:grpSpPr>
      <p:sp>
        <p:nvSpPr>
          <p:cNvPr id="87" name="Google Shape;87;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4"/>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89" name="Google Shape;89;p1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0" name="Google Shape;9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6.xml"/><Relationship Id="rId22" Type="http://schemas.openxmlformats.org/officeDocument/2006/relationships/slideLayout" Target="../slideLayouts/slideLayout8.xml"/><Relationship Id="rId21" Type="http://schemas.openxmlformats.org/officeDocument/2006/relationships/slideLayout" Target="../slideLayouts/slideLayout7.xml"/><Relationship Id="rId24" Type="http://schemas.openxmlformats.org/officeDocument/2006/relationships/slideLayout" Target="../slideLayouts/slideLayout10.xml"/><Relationship Id="rId23" Type="http://schemas.openxmlformats.org/officeDocument/2006/relationships/slideLayout" Target="../slideLayouts/slideLayout9.xml"/><Relationship Id="rId1" Type="http://schemas.openxmlformats.org/officeDocument/2006/relationships/hyperlink" Target="http://www.noaa.gov/" TargetMode="External"/><Relationship Id="rId2" Type="http://schemas.openxmlformats.org/officeDocument/2006/relationships/image" Target="../media/image3.png"/><Relationship Id="rId3" Type="http://schemas.openxmlformats.org/officeDocument/2006/relationships/hyperlink" Target="http://www.noaa.gov/marine-aviation" TargetMode="External"/><Relationship Id="rId4" Type="http://schemas.openxmlformats.org/officeDocument/2006/relationships/image" Target="../media/image6.png"/><Relationship Id="rId9" Type="http://schemas.openxmlformats.org/officeDocument/2006/relationships/hyperlink" Target="http://www.noaa.gov/fisheries" TargetMode="External"/><Relationship Id="rId26" Type="http://schemas.openxmlformats.org/officeDocument/2006/relationships/theme" Target="../theme/theme1.xml"/><Relationship Id="rId25" Type="http://schemas.openxmlformats.org/officeDocument/2006/relationships/slideLayout" Target="../slideLayouts/slideLayout11.xml"/><Relationship Id="rId5" Type="http://schemas.openxmlformats.org/officeDocument/2006/relationships/hyperlink" Target="http://www.noaa.gov/research" TargetMode="External"/><Relationship Id="rId6" Type="http://schemas.openxmlformats.org/officeDocument/2006/relationships/image" Target="../media/image2.png"/><Relationship Id="rId7" Type="http://schemas.openxmlformats.org/officeDocument/2006/relationships/hyperlink" Target="http://www.noaa.gov/satellites" TargetMode="External"/><Relationship Id="rId8" Type="http://schemas.openxmlformats.org/officeDocument/2006/relationships/image" Target="../media/image5.png"/><Relationship Id="rId11" Type="http://schemas.openxmlformats.org/officeDocument/2006/relationships/hyperlink" Target="http://www.noaa.gov/oceans-coasts" TargetMode="External"/><Relationship Id="rId10" Type="http://schemas.openxmlformats.org/officeDocument/2006/relationships/image" Target="../media/image8.png"/><Relationship Id="rId13" Type="http://schemas.openxmlformats.org/officeDocument/2006/relationships/hyperlink" Target="http://www.noaa.gov/weather" TargetMode="External"/><Relationship Id="rId12" Type="http://schemas.openxmlformats.org/officeDocument/2006/relationships/image" Target="../media/image1.png"/><Relationship Id="rId15" Type="http://schemas.openxmlformats.org/officeDocument/2006/relationships/slideLayout" Target="../slideLayouts/slideLayout1.xml"/><Relationship Id="rId14" Type="http://schemas.openxmlformats.org/officeDocument/2006/relationships/image" Target="../media/image4.png"/><Relationship Id="rId17" Type="http://schemas.openxmlformats.org/officeDocument/2006/relationships/slideLayout" Target="../slideLayouts/slideLayout3.xml"/><Relationship Id="rId16" Type="http://schemas.openxmlformats.org/officeDocument/2006/relationships/slideLayout" Target="../slideLayouts/slideLayout2.xml"/><Relationship Id="rId19" Type="http://schemas.openxmlformats.org/officeDocument/2006/relationships/slideLayout" Target="../slideLayouts/slideLayout5.xml"/><Relationship Id="rId1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838200" y="365125"/>
            <a:ext cx="10515600" cy="88760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5"/>
          <p:cNvSpPr txBox="1"/>
          <p:nvPr>
            <p:ph idx="1" type="body"/>
          </p:nvPr>
        </p:nvSpPr>
        <p:spPr>
          <a:xfrm>
            <a:off x="838200" y="1335024"/>
            <a:ext cx="10515600" cy="484193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5">
            <a:hlinkClick r:id="rId1"/>
          </p:cNvPr>
          <p:cNvPicPr preferRelativeResize="0"/>
          <p:nvPr/>
        </p:nvPicPr>
        <p:blipFill rotWithShape="1">
          <a:blip r:embed="rId2">
            <a:alphaModFix/>
          </a:blip>
          <a:srcRect b="0" l="0" r="0" t="0"/>
          <a:stretch/>
        </p:blipFill>
        <p:spPr>
          <a:xfrm>
            <a:off x="11279822" y="167143"/>
            <a:ext cx="731520" cy="731520"/>
          </a:xfrm>
          <a:prstGeom prst="rect">
            <a:avLst/>
          </a:prstGeom>
          <a:noFill/>
          <a:ln>
            <a:noFill/>
          </a:ln>
        </p:spPr>
      </p:pic>
      <p:grpSp>
        <p:nvGrpSpPr>
          <p:cNvPr id="16" name="Google Shape;16;p5"/>
          <p:cNvGrpSpPr/>
          <p:nvPr/>
        </p:nvGrpSpPr>
        <p:grpSpPr>
          <a:xfrm>
            <a:off x="-18168" y="0"/>
            <a:ext cx="472440" cy="6858000"/>
            <a:chOff x="-15240" y="0"/>
            <a:chExt cx="472440" cy="6858000"/>
          </a:xfrm>
        </p:grpSpPr>
        <p:sp>
          <p:nvSpPr>
            <p:cNvPr id="17" name="Google Shape;17;p5"/>
            <p:cNvSpPr/>
            <p:nvPr/>
          </p:nvSpPr>
          <p:spPr>
            <a:xfrm>
              <a:off x="10668" y="0"/>
              <a:ext cx="420624" cy="6858000"/>
            </a:xfrm>
            <a:prstGeom prst="rect">
              <a:avLst/>
            </a:prstGeom>
            <a:solidFill>
              <a:srgbClr val="0099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 name="Google Shape;18;p5"/>
            <p:cNvSpPr/>
            <p:nvPr/>
          </p:nvSpPr>
          <p:spPr>
            <a:xfrm>
              <a:off x="16002" y="3197352"/>
              <a:ext cx="409956" cy="1069848"/>
            </a:xfrm>
            <a:prstGeom prst="rect">
              <a:avLst/>
            </a:prstGeom>
            <a:solidFill>
              <a:srgbClr val="0B459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C:\Users\jacqui.fenner\Desktop\PTT templates\images\noaa icons\noaa_icons-04.png" id="19" name="Google Shape;19;p5">
              <a:hlinkClick r:id="rId3"/>
            </p:cNvPr>
            <p:cNvPicPr preferRelativeResize="0"/>
            <p:nvPr/>
          </p:nvPicPr>
          <p:blipFill rotWithShape="1">
            <a:blip r:embed="rId4">
              <a:alphaModFix/>
            </a:blip>
            <a:srcRect b="0" l="0" r="0" t="0"/>
            <a:stretch/>
          </p:blipFill>
          <p:spPr>
            <a:xfrm>
              <a:off x="-15240" y="5714999"/>
              <a:ext cx="472440" cy="324009"/>
            </a:xfrm>
            <a:prstGeom prst="rect">
              <a:avLst/>
            </a:prstGeom>
            <a:noFill/>
            <a:ln>
              <a:noFill/>
            </a:ln>
          </p:spPr>
        </p:pic>
        <p:pic>
          <p:nvPicPr>
            <p:cNvPr descr="C:\Users\jacqui.fenner\Desktop\PTT templates\images\noaa icons\noaa_icons-05.png" id="20" name="Google Shape;20;p5">
              <a:hlinkClick r:id="rId5"/>
            </p:cNvPr>
            <p:cNvPicPr preferRelativeResize="0"/>
            <p:nvPr/>
          </p:nvPicPr>
          <p:blipFill rotWithShape="1">
            <a:blip r:embed="rId6">
              <a:alphaModFix/>
            </a:blip>
            <a:srcRect b="0" l="0" r="0" t="0"/>
            <a:stretch/>
          </p:blipFill>
          <p:spPr>
            <a:xfrm>
              <a:off x="-15240" y="4648200"/>
              <a:ext cx="472440" cy="324009"/>
            </a:xfrm>
            <a:prstGeom prst="rect">
              <a:avLst/>
            </a:prstGeom>
            <a:noFill/>
            <a:ln>
              <a:noFill/>
            </a:ln>
          </p:spPr>
        </p:pic>
        <p:pic>
          <p:nvPicPr>
            <p:cNvPr descr="C:\Users\jacqui.fenner\Desktop\PTT templates\images\noaa icons\noaa_icons-06.png" id="21" name="Google Shape;21;p5">
              <a:hlinkClick r:id="rId7"/>
            </p:cNvPr>
            <p:cNvPicPr preferRelativeResize="0"/>
            <p:nvPr/>
          </p:nvPicPr>
          <p:blipFill rotWithShape="1">
            <a:blip r:embed="rId8">
              <a:alphaModFix/>
            </a:blip>
            <a:srcRect b="0" l="0" r="0" t="0"/>
            <a:stretch/>
          </p:blipFill>
          <p:spPr>
            <a:xfrm>
              <a:off x="-15240" y="3581400"/>
              <a:ext cx="472440" cy="324009"/>
            </a:xfrm>
            <a:prstGeom prst="rect">
              <a:avLst/>
            </a:prstGeom>
            <a:noFill/>
            <a:ln>
              <a:noFill/>
            </a:ln>
          </p:spPr>
        </p:pic>
        <p:pic>
          <p:nvPicPr>
            <p:cNvPr descr="C:\Users\jacqui.fenner\Desktop\PTT templates\images\noaa icons\noaa_icons-07.png" id="22" name="Google Shape;22;p5">
              <a:hlinkClick r:id="rId9"/>
            </p:cNvPr>
            <p:cNvPicPr preferRelativeResize="0"/>
            <p:nvPr/>
          </p:nvPicPr>
          <p:blipFill rotWithShape="1">
            <a:blip r:embed="rId10">
              <a:alphaModFix/>
            </a:blip>
            <a:srcRect b="0" l="0" r="0" t="0"/>
            <a:stretch/>
          </p:blipFill>
          <p:spPr>
            <a:xfrm>
              <a:off x="-15240" y="2514600"/>
              <a:ext cx="472440" cy="324009"/>
            </a:xfrm>
            <a:prstGeom prst="rect">
              <a:avLst/>
            </a:prstGeom>
            <a:noFill/>
            <a:ln>
              <a:noFill/>
            </a:ln>
          </p:spPr>
        </p:pic>
        <p:pic>
          <p:nvPicPr>
            <p:cNvPr descr="C:\Users\jacqui.fenner\Desktop\PTT templates\images\noaa icons\noaa_icons-08.png" id="23" name="Google Shape;23;p5">
              <a:hlinkClick r:id="rId11"/>
            </p:cNvPr>
            <p:cNvPicPr preferRelativeResize="0"/>
            <p:nvPr/>
          </p:nvPicPr>
          <p:blipFill rotWithShape="1">
            <a:blip r:embed="rId12">
              <a:alphaModFix/>
            </a:blip>
            <a:srcRect b="0" l="0" r="0" t="0"/>
            <a:stretch/>
          </p:blipFill>
          <p:spPr>
            <a:xfrm>
              <a:off x="-15240" y="1447800"/>
              <a:ext cx="472440" cy="324009"/>
            </a:xfrm>
            <a:prstGeom prst="rect">
              <a:avLst/>
            </a:prstGeom>
            <a:noFill/>
            <a:ln>
              <a:noFill/>
            </a:ln>
          </p:spPr>
        </p:pic>
        <p:pic>
          <p:nvPicPr>
            <p:cNvPr descr="C:\Users\jacqui.fenner\Desktop\PTT templates\images\noaa icons\noaa_icons-10.png" id="24" name="Google Shape;24;p5">
              <a:hlinkClick r:id="rId13"/>
            </p:cNvPr>
            <p:cNvPicPr preferRelativeResize="0"/>
            <p:nvPr/>
          </p:nvPicPr>
          <p:blipFill rotWithShape="1">
            <a:blip r:embed="rId14">
              <a:alphaModFix/>
            </a:blip>
            <a:srcRect b="0" l="0" r="0" t="0"/>
            <a:stretch/>
          </p:blipFill>
          <p:spPr>
            <a:xfrm>
              <a:off x="-15240" y="381000"/>
              <a:ext cx="472440" cy="324009"/>
            </a:xfrm>
            <a:prstGeom prst="rect">
              <a:avLst/>
            </a:prstGeom>
            <a:noFill/>
            <a:ln>
              <a:noFill/>
            </a:ln>
          </p:spPr>
        </p:pic>
        <p:grpSp>
          <p:nvGrpSpPr>
            <p:cNvPr id="25" name="Google Shape;25;p5"/>
            <p:cNvGrpSpPr/>
            <p:nvPr/>
          </p:nvGrpSpPr>
          <p:grpSpPr>
            <a:xfrm>
              <a:off x="15148" y="0"/>
              <a:ext cx="420624" cy="6858000"/>
              <a:chOff x="15148" y="0"/>
              <a:chExt cx="420624" cy="6858000"/>
            </a:xfrm>
          </p:grpSpPr>
          <p:grpSp>
            <p:nvGrpSpPr>
              <p:cNvPr id="26" name="Google Shape;26;p5"/>
              <p:cNvGrpSpPr/>
              <p:nvPr/>
            </p:nvGrpSpPr>
            <p:grpSpPr>
              <a:xfrm>
                <a:off x="15148" y="1066800"/>
                <a:ext cx="420624" cy="5334000"/>
                <a:chOff x="15148" y="1066800"/>
                <a:chExt cx="420624" cy="5334000"/>
              </a:xfrm>
            </p:grpSpPr>
            <p:cxnSp>
              <p:nvCxnSpPr>
                <p:cNvPr id="27" name="Google Shape;27;p5"/>
                <p:cNvCxnSpPr/>
                <p:nvPr/>
              </p:nvCxnSpPr>
              <p:spPr>
                <a:xfrm>
                  <a:off x="15148" y="4267200"/>
                  <a:ext cx="420624" cy="0"/>
                </a:xfrm>
                <a:prstGeom prst="straightConnector1">
                  <a:avLst/>
                </a:prstGeom>
                <a:noFill/>
                <a:ln cap="flat" cmpd="sng" w="9525">
                  <a:solidFill>
                    <a:schemeClr val="lt1">
                      <a:alpha val="40000"/>
                    </a:schemeClr>
                  </a:solidFill>
                  <a:prstDash val="solid"/>
                  <a:miter lim="800000"/>
                  <a:headEnd len="sm" w="sm" type="none"/>
                  <a:tailEnd len="sm" w="sm" type="none"/>
                </a:ln>
              </p:spPr>
            </p:cxnSp>
            <p:cxnSp>
              <p:nvCxnSpPr>
                <p:cNvPr id="28" name="Google Shape;28;p5"/>
                <p:cNvCxnSpPr/>
                <p:nvPr/>
              </p:nvCxnSpPr>
              <p:spPr>
                <a:xfrm>
                  <a:off x="15148" y="3200400"/>
                  <a:ext cx="420624" cy="0"/>
                </a:xfrm>
                <a:prstGeom prst="straightConnector1">
                  <a:avLst/>
                </a:prstGeom>
                <a:noFill/>
                <a:ln cap="flat" cmpd="sng" w="9525">
                  <a:solidFill>
                    <a:schemeClr val="lt1">
                      <a:alpha val="40000"/>
                    </a:schemeClr>
                  </a:solidFill>
                  <a:prstDash val="solid"/>
                  <a:miter lim="800000"/>
                  <a:headEnd len="sm" w="sm" type="none"/>
                  <a:tailEnd len="sm" w="sm" type="none"/>
                </a:ln>
              </p:spPr>
            </p:cxnSp>
            <p:cxnSp>
              <p:nvCxnSpPr>
                <p:cNvPr id="29" name="Google Shape;29;p5"/>
                <p:cNvCxnSpPr/>
                <p:nvPr/>
              </p:nvCxnSpPr>
              <p:spPr>
                <a:xfrm>
                  <a:off x="15148" y="2133600"/>
                  <a:ext cx="420624" cy="0"/>
                </a:xfrm>
                <a:prstGeom prst="straightConnector1">
                  <a:avLst/>
                </a:prstGeom>
                <a:noFill/>
                <a:ln cap="flat" cmpd="sng" w="9525">
                  <a:solidFill>
                    <a:schemeClr val="lt1">
                      <a:alpha val="40000"/>
                    </a:schemeClr>
                  </a:solidFill>
                  <a:prstDash val="solid"/>
                  <a:miter lim="800000"/>
                  <a:headEnd len="sm" w="sm" type="none"/>
                  <a:tailEnd len="sm" w="sm" type="none"/>
                </a:ln>
              </p:spPr>
            </p:cxnSp>
            <p:cxnSp>
              <p:nvCxnSpPr>
                <p:cNvPr id="30" name="Google Shape;30;p5"/>
                <p:cNvCxnSpPr/>
                <p:nvPr/>
              </p:nvCxnSpPr>
              <p:spPr>
                <a:xfrm>
                  <a:off x="15148" y="5334000"/>
                  <a:ext cx="420624" cy="0"/>
                </a:xfrm>
                <a:prstGeom prst="straightConnector1">
                  <a:avLst/>
                </a:prstGeom>
                <a:noFill/>
                <a:ln cap="flat" cmpd="sng" w="9525">
                  <a:solidFill>
                    <a:schemeClr val="lt1">
                      <a:alpha val="40000"/>
                    </a:schemeClr>
                  </a:solidFill>
                  <a:prstDash val="solid"/>
                  <a:miter lim="800000"/>
                  <a:headEnd len="sm" w="sm" type="none"/>
                  <a:tailEnd len="sm" w="sm" type="none"/>
                </a:ln>
              </p:spPr>
            </p:cxnSp>
            <p:cxnSp>
              <p:nvCxnSpPr>
                <p:cNvPr id="31" name="Google Shape;31;p5"/>
                <p:cNvCxnSpPr/>
                <p:nvPr/>
              </p:nvCxnSpPr>
              <p:spPr>
                <a:xfrm>
                  <a:off x="15148" y="1066800"/>
                  <a:ext cx="420624" cy="0"/>
                </a:xfrm>
                <a:prstGeom prst="straightConnector1">
                  <a:avLst/>
                </a:prstGeom>
                <a:noFill/>
                <a:ln cap="flat" cmpd="sng" w="9525">
                  <a:solidFill>
                    <a:schemeClr val="lt1">
                      <a:alpha val="40000"/>
                    </a:schemeClr>
                  </a:solidFill>
                  <a:prstDash val="solid"/>
                  <a:miter lim="800000"/>
                  <a:headEnd len="sm" w="sm" type="none"/>
                  <a:tailEnd len="sm" w="sm" type="none"/>
                </a:ln>
              </p:spPr>
            </p:cxnSp>
            <p:cxnSp>
              <p:nvCxnSpPr>
                <p:cNvPr id="32" name="Google Shape;32;p5"/>
                <p:cNvCxnSpPr/>
                <p:nvPr/>
              </p:nvCxnSpPr>
              <p:spPr>
                <a:xfrm>
                  <a:off x="15148" y="6400800"/>
                  <a:ext cx="420624" cy="0"/>
                </a:xfrm>
                <a:prstGeom prst="straightConnector1">
                  <a:avLst/>
                </a:prstGeom>
                <a:noFill/>
                <a:ln cap="flat" cmpd="sng" w="9525">
                  <a:solidFill>
                    <a:schemeClr val="lt1">
                      <a:alpha val="40000"/>
                    </a:schemeClr>
                  </a:solidFill>
                  <a:prstDash val="solid"/>
                  <a:miter lim="800000"/>
                  <a:headEnd len="sm" w="sm" type="none"/>
                  <a:tailEnd len="sm" w="sm" type="none"/>
                </a:ln>
              </p:spPr>
            </p:cxnSp>
          </p:grpSp>
          <p:cxnSp>
            <p:nvCxnSpPr>
              <p:cNvPr id="33" name="Google Shape;33;p5"/>
              <p:cNvCxnSpPr/>
              <p:nvPr/>
            </p:nvCxnSpPr>
            <p:spPr>
              <a:xfrm>
                <a:off x="431292" y="0"/>
                <a:ext cx="0" cy="6858000"/>
              </a:xfrm>
              <a:prstGeom prst="straightConnector1">
                <a:avLst/>
              </a:prstGeom>
              <a:noFill/>
              <a:ln cap="flat" cmpd="sng" w="9525">
                <a:solidFill>
                  <a:schemeClr val="lt1">
                    <a:alpha val="40000"/>
                  </a:schemeClr>
                </a:solidFill>
                <a:prstDash val="solid"/>
                <a:miter lim="800000"/>
                <a:headEnd len="sm" w="sm" type="none"/>
                <a:tailEnd len="sm" w="sm" type="none"/>
              </a:ln>
            </p:spPr>
          </p:cxnSp>
        </p:grpSp>
      </p:grpSp>
    </p:spTree>
  </p:cSld>
  <p:clrMap accent1="accent1" accent2="accent2" accent3="accent3" accent4="accent4" accent5="accent5" accent6="accent6" bg1="lt1" bg2="dk2" tx1="dk1" tx2="lt2" folHlink="folHlink" hlink="hlink"/>
  <p:sldLayoutIdLst>
    <p:sldLayoutId id="2147483649" r:id="rId15"/>
    <p:sldLayoutId id="2147483650" r:id="rId16"/>
    <p:sldLayoutId id="2147483651" r:id="rId17"/>
    <p:sldLayoutId id="2147483652" r:id="rId18"/>
    <p:sldLayoutId id="2147483653" r:id="rId19"/>
    <p:sldLayoutId id="2147483654" r:id="rId20"/>
    <p:sldLayoutId id="2147483655" r:id="rId21"/>
    <p:sldLayoutId id="2147483656" r:id="rId22"/>
    <p:sldLayoutId id="2147483657" r:id="rId23"/>
    <p:sldLayoutId id="2147483658" r:id="rId24"/>
    <p:sldLayoutId id="2147483659" r:id="rId2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library.wmo.int/doc_num.php?explnum_id=1027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db7ec29e57_0_0"/>
          <p:cNvSpPr txBox="1"/>
          <p:nvPr>
            <p:ph type="title"/>
          </p:nvPr>
        </p:nvSpPr>
        <p:spPr>
          <a:xfrm>
            <a:off x="838200" y="80032"/>
            <a:ext cx="10515600" cy="1052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800"/>
              <a:buNone/>
            </a:pPr>
            <a:r>
              <a:rPr lang="en-US" sz="3900"/>
              <a:t>Summary of WIGOS 2040 Orbit Deployment</a:t>
            </a:r>
            <a:endParaRPr sz="3900"/>
          </a:p>
          <a:p>
            <a:pPr indent="0" lvl="0" marL="0" rtl="0" algn="ctr">
              <a:lnSpc>
                <a:spcPct val="90000"/>
              </a:lnSpc>
              <a:spcBef>
                <a:spcPts val="0"/>
              </a:spcBef>
              <a:spcAft>
                <a:spcPts val="0"/>
              </a:spcAft>
              <a:buClr>
                <a:schemeClr val="dk1"/>
              </a:buClr>
              <a:buSzPts val="1500"/>
              <a:buFont typeface="Arial"/>
              <a:buNone/>
            </a:pPr>
            <a:r>
              <a:rPr lang="en-US" sz="1700" u="sng">
                <a:solidFill>
                  <a:schemeClr val="hlink"/>
                </a:solidFill>
                <a:latin typeface="Arial"/>
                <a:ea typeface="Arial"/>
                <a:cs typeface="Arial"/>
                <a:sym typeface="Arial"/>
                <a:hlinkClick r:id="rId3"/>
              </a:rPr>
              <a:t>https://library.wmo.int/doc_num.php?explnum_id=10278</a:t>
            </a:r>
            <a:r>
              <a:rPr lang="en-US" sz="1700">
                <a:solidFill>
                  <a:schemeClr val="dk1"/>
                </a:solidFill>
                <a:latin typeface="Arial"/>
                <a:ea typeface="Arial"/>
                <a:cs typeface="Arial"/>
                <a:sym typeface="Arial"/>
              </a:rPr>
              <a:t> </a:t>
            </a:r>
            <a:endParaRPr sz="4700"/>
          </a:p>
        </p:txBody>
      </p:sp>
      <p:sp>
        <p:nvSpPr>
          <p:cNvPr id="110" name="Google Shape;110;gdb7ec29e57_0_0"/>
          <p:cNvSpPr txBox="1"/>
          <p:nvPr>
            <p:ph idx="1" type="body"/>
          </p:nvPr>
        </p:nvSpPr>
        <p:spPr>
          <a:xfrm>
            <a:off x="645100" y="1182825"/>
            <a:ext cx="11442300" cy="4892400"/>
          </a:xfrm>
          <a:prstGeom prst="rect">
            <a:avLst/>
          </a:prstGeom>
          <a:noFill/>
          <a:ln>
            <a:noFill/>
          </a:ln>
        </p:spPr>
        <p:txBody>
          <a:bodyPr anchorCtr="0" anchor="t" bIns="45700" lIns="91425" spcFirstLastPara="1" rIns="91425" wrap="square" tIns="45700">
            <a:noAutofit/>
          </a:bodyPr>
          <a:lstStyle/>
          <a:p>
            <a:pPr indent="-304800" lvl="0" marL="304800" rtl="0" algn="l">
              <a:lnSpc>
                <a:spcPct val="95000"/>
              </a:lnSpc>
              <a:spcBef>
                <a:spcPts val="1600"/>
              </a:spcBef>
              <a:spcAft>
                <a:spcPts val="0"/>
              </a:spcAft>
              <a:buSzPts val="1700"/>
              <a:buFont typeface="Arial"/>
              <a:buChar char="•"/>
            </a:pPr>
            <a:r>
              <a:rPr lang="en-US" sz="1700">
                <a:solidFill>
                  <a:srgbClr val="0000FF"/>
                </a:solidFill>
                <a:latin typeface="Arial"/>
                <a:ea typeface="Arial"/>
                <a:cs typeface="Arial"/>
                <a:sym typeface="Arial"/>
              </a:rPr>
              <a:t>WMO Subcomponent 1: Backbone system with specified orbital configuration and measurement approaches -the basis for Members’ commitments and should respond to their vital data needs;</a:t>
            </a:r>
            <a:r>
              <a:rPr lang="en-US" sz="1700">
                <a:latin typeface="Arial"/>
                <a:ea typeface="Arial"/>
                <a:cs typeface="Arial"/>
                <a:sym typeface="Arial"/>
              </a:rPr>
              <a:t>  </a:t>
            </a:r>
            <a:endParaRPr sz="1700">
              <a:latin typeface="Arial"/>
              <a:ea typeface="Arial"/>
              <a:cs typeface="Arial"/>
              <a:sym typeface="Arial"/>
            </a:endParaRPr>
          </a:p>
          <a:p>
            <a:pPr indent="-406400" lvl="0" marL="609600" rtl="0" algn="l">
              <a:lnSpc>
                <a:spcPct val="95000"/>
              </a:lnSpc>
              <a:spcBef>
                <a:spcPts val="0"/>
              </a:spcBef>
              <a:spcAft>
                <a:spcPts val="0"/>
              </a:spcAft>
              <a:buSzPts val="1600"/>
              <a:buFont typeface="Arial"/>
              <a:buChar char="•"/>
            </a:pPr>
            <a:r>
              <a:rPr lang="en-US" sz="1600">
                <a:latin typeface="Arial"/>
                <a:ea typeface="Arial"/>
                <a:cs typeface="Arial"/>
                <a:sym typeface="Arial"/>
              </a:rPr>
              <a:t>CGMS: "....LEO may be sun-synchronous or drifting. Sun-synchronous orbits may have Equatorial Crossing Time (ECT) in the “early morning” (typically, 5:30 and 17:30), the “mid-morning” (typically, 9:30 and 21:30) or the “afternoon” (typically, 13:30 and 1:30). They overfly approximately the same location of the Earth, including high latitudes, at approximately the same time twice/day. </a:t>
            </a:r>
            <a:r>
              <a:rPr lang="en-US" sz="1600" u="sng">
                <a:latin typeface="Arial"/>
                <a:ea typeface="Arial"/>
                <a:cs typeface="Arial"/>
                <a:sym typeface="Arial"/>
              </a:rPr>
              <a:t>For large-swath instruments, coverage at 4-hour intervals require three satellite at fairly-spaced ECT’s. </a:t>
            </a:r>
            <a:r>
              <a:rPr lang="en-US" sz="1600">
                <a:latin typeface="Arial"/>
                <a:ea typeface="Arial"/>
                <a:cs typeface="Arial"/>
                <a:sym typeface="Arial"/>
              </a:rPr>
              <a:t>Drifting orbit provide more frequent coverage with decreasing latitude (missing high latitudes) and ensure the viewing of the Earth at changing times of the diurnal cycle."</a:t>
            </a:r>
            <a:endParaRPr sz="1600">
              <a:latin typeface="Arial"/>
              <a:ea typeface="Arial"/>
              <a:cs typeface="Arial"/>
              <a:sym typeface="Arial"/>
            </a:endParaRPr>
          </a:p>
          <a:p>
            <a:pPr indent="-304800" lvl="0" marL="304800" rtl="0" algn="l">
              <a:lnSpc>
                <a:spcPct val="95000"/>
              </a:lnSpc>
              <a:spcBef>
                <a:spcPts val="0"/>
              </a:spcBef>
              <a:spcAft>
                <a:spcPts val="0"/>
              </a:spcAft>
              <a:buSzPts val="1700"/>
              <a:buFont typeface="Arial"/>
              <a:buChar char="•"/>
            </a:pPr>
            <a:r>
              <a:rPr lang="en-US" sz="1700">
                <a:solidFill>
                  <a:srgbClr val="0000FF"/>
                </a:solidFill>
                <a:latin typeface="Arial"/>
                <a:ea typeface="Arial"/>
                <a:cs typeface="Arial"/>
                <a:sym typeface="Arial"/>
              </a:rPr>
              <a:t>WMO Subcomponent 2: Backbone system with open orbit configuration and flexibility to optimize implementation - the basis for the open contributions of WMO Members and shall respond to target data goals.</a:t>
            </a:r>
            <a:r>
              <a:rPr lang="en-US" sz="1700">
                <a:latin typeface="Arial"/>
                <a:ea typeface="Arial"/>
                <a:cs typeface="Arial"/>
                <a:sym typeface="Arial"/>
              </a:rPr>
              <a:t> </a:t>
            </a:r>
            <a:endParaRPr sz="1700">
              <a:latin typeface="Arial"/>
              <a:ea typeface="Arial"/>
              <a:cs typeface="Arial"/>
              <a:sym typeface="Arial"/>
            </a:endParaRPr>
          </a:p>
          <a:p>
            <a:pPr indent="-304800" lvl="0" marL="304800" rtl="0" algn="l">
              <a:lnSpc>
                <a:spcPct val="95000"/>
              </a:lnSpc>
              <a:spcBef>
                <a:spcPts val="0"/>
              </a:spcBef>
              <a:spcAft>
                <a:spcPts val="0"/>
              </a:spcAft>
              <a:buSzPts val="1700"/>
              <a:buFont typeface="Arial"/>
              <a:buChar char="•"/>
            </a:pPr>
            <a:r>
              <a:rPr lang="en-US" sz="1700">
                <a:latin typeface="Arial"/>
                <a:ea typeface="Arial"/>
                <a:cs typeface="Arial"/>
                <a:sym typeface="Arial"/>
              </a:rPr>
              <a:t>WMO Subcomponent 3: Operational pathfinders and technology and science demonstrators - research and development needs. </a:t>
            </a:r>
            <a:endParaRPr sz="1700">
              <a:latin typeface="Arial"/>
              <a:ea typeface="Arial"/>
              <a:cs typeface="Arial"/>
              <a:sym typeface="Arial"/>
            </a:endParaRPr>
          </a:p>
          <a:p>
            <a:pPr indent="-304800" lvl="0" marL="304800" rtl="0" algn="l">
              <a:lnSpc>
                <a:spcPct val="95000"/>
              </a:lnSpc>
              <a:spcBef>
                <a:spcPts val="0"/>
              </a:spcBef>
              <a:spcAft>
                <a:spcPts val="0"/>
              </a:spcAft>
              <a:buSzPts val="1700"/>
              <a:buFont typeface="Arial"/>
              <a:buChar char="•"/>
            </a:pPr>
            <a:r>
              <a:rPr lang="en-US" sz="1700">
                <a:latin typeface="Arial"/>
                <a:ea typeface="Arial"/>
                <a:cs typeface="Arial"/>
                <a:sym typeface="Arial"/>
              </a:rPr>
              <a:t>WMO Subcomponent 4: Additional capabilities - This subcomponent shall include additional contributions by WMO Members, as well as from the academic and private sectors. </a:t>
            </a:r>
            <a:endParaRPr sz="1700">
              <a:latin typeface="Arial"/>
              <a:ea typeface="Arial"/>
              <a:cs typeface="Arial"/>
              <a:sym typeface="Arial"/>
            </a:endParaRPr>
          </a:p>
          <a:p>
            <a:pPr indent="-304800" lvl="0" marL="304800" rtl="0" algn="l">
              <a:lnSpc>
                <a:spcPct val="95000"/>
              </a:lnSpc>
              <a:spcBef>
                <a:spcPts val="0"/>
              </a:spcBef>
              <a:spcAft>
                <a:spcPts val="0"/>
              </a:spcAft>
              <a:buSzPts val="1700"/>
              <a:buFont typeface="Arial"/>
              <a:buChar char="•"/>
            </a:pPr>
            <a:r>
              <a:rPr lang="en-US" sz="1700">
                <a:latin typeface="Arial"/>
                <a:ea typeface="Arial"/>
                <a:cs typeface="Arial"/>
                <a:sym typeface="Arial"/>
              </a:rPr>
              <a:t>The division of the observing capabilities into four subcomponents does not imply sequential priorities. The main distinction between the various subcomponents is the current level of consensus about the optimal measurement approach and the demonstrated maturity of that approach. </a:t>
            </a:r>
            <a:endParaRPr sz="1700">
              <a:latin typeface="Arial"/>
              <a:ea typeface="Arial"/>
              <a:cs typeface="Arial"/>
              <a:sym typeface="Arial"/>
            </a:endParaRPr>
          </a:p>
          <a:p>
            <a:pPr indent="-304800" lvl="0" marL="304800" rtl="0" algn="l">
              <a:lnSpc>
                <a:spcPct val="95000"/>
              </a:lnSpc>
              <a:spcBef>
                <a:spcPts val="0"/>
              </a:spcBef>
              <a:spcAft>
                <a:spcPts val="0"/>
              </a:spcAft>
              <a:buSzPts val="1700"/>
              <a:buFont typeface="Arial"/>
              <a:buChar char="•"/>
            </a:pPr>
            <a:r>
              <a:rPr lang="en-US" sz="1700">
                <a:latin typeface="Arial"/>
                <a:ea typeface="Arial"/>
                <a:cs typeface="Arial"/>
                <a:sym typeface="Arial"/>
              </a:rPr>
              <a:t>CGMS targeted capabilities for LEO and T/Q soundings:</a:t>
            </a:r>
            <a:endParaRPr sz="1700">
              <a:latin typeface="Arial"/>
              <a:ea typeface="Arial"/>
              <a:cs typeface="Arial"/>
              <a:sym typeface="Arial"/>
            </a:endParaRPr>
          </a:p>
          <a:p>
            <a:pPr indent="-412750" lvl="0" marL="609600" rtl="0" algn="l">
              <a:lnSpc>
                <a:spcPct val="95000"/>
              </a:lnSpc>
              <a:spcBef>
                <a:spcPts val="0"/>
              </a:spcBef>
              <a:spcAft>
                <a:spcPts val="0"/>
              </a:spcAft>
              <a:buSzPts val="1700"/>
              <a:buFont typeface="Arial"/>
              <a:buChar char="•"/>
            </a:pPr>
            <a:r>
              <a:rPr lang="en-US" sz="1700">
                <a:latin typeface="Arial"/>
                <a:ea typeface="Arial"/>
                <a:cs typeface="Arial"/>
                <a:sym typeface="Arial"/>
              </a:rPr>
              <a:t>MW Sounder (3 sun-sync orbits, nominally early AM, mid AM, PM): atmospheric temp, humidity, and precip</a:t>
            </a:r>
            <a:endParaRPr sz="1700">
              <a:latin typeface="Arial"/>
              <a:ea typeface="Arial"/>
              <a:cs typeface="Arial"/>
              <a:sym typeface="Arial"/>
            </a:endParaRPr>
          </a:p>
          <a:p>
            <a:pPr indent="-412750" lvl="0" marL="609600" rtl="0" algn="l">
              <a:lnSpc>
                <a:spcPct val="95000"/>
              </a:lnSpc>
              <a:spcBef>
                <a:spcPts val="0"/>
              </a:spcBef>
              <a:spcAft>
                <a:spcPts val="0"/>
              </a:spcAft>
              <a:buSzPts val="1700"/>
              <a:buFont typeface="Arial"/>
              <a:buChar char="•"/>
            </a:pPr>
            <a:r>
              <a:rPr lang="en-US" sz="1700">
                <a:latin typeface="Arial"/>
                <a:ea typeface="Arial"/>
                <a:cs typeface="Arial"/>
                <a:sym typeface="Arial"/>
              </a:rPr>
              <a:t>IR Sounder (hyperspectral 3 sun-sync orbits, nominally early AM, mid AM, PM): atmospheric temp and humidity</a:t>
            </a:r>
            <a:endParaRPr sz="2900"/>
          </a:p>
        </p:txBody>
      </p:sp>
      <p:sp>
        <p:nvSpPr>
          <p:cNvPr id="111" name="Google Shape;111;gdb7ec29e57_0_0"/>
          <p:cNvSpPr txBox="1"/>
          <p:nvPr/>
        </p:nvSpPr>
        <p:spPr>
          <a:xfrm>
            <a:off x="1039650" y="6501000"/>
            <a:ext cx="3269400" cy="4203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chemeClr val="dk1"/>
              </a:buClr>
              <a:buSzPts val="1500"/>
              <a:buFont typeface="Arial"/>
              <a:buNone/>
            </a:pPr>
            <a:r>
              <a:rPr b="0" i="0" lang="en-US" sz="1700" u="none" cap="none" strike="noStrike">
                <a:solidFill>
                  <a:srgbClr val="0000FF"/>
                </a:solidFill>
                <a:latin typeface="Arial"/>
                <a:ea typeface="Arial"/>
                <a:cs typeface="Arial"/>
                <a:sym typeface="Arial"/>
              </a:rPr>
              <a:t>(blue font: NOAA contribution)</a:t>
            </a:r>
            <a:endParaRPr b="0" i="0" sz="1400" u="none" cap="none" strike="noStrike">
              <a:solidFill>
                <a:srgbClr val="0000F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2021-03-17T17:45:54Z</dcterms:created>
  <dc:creator>Mikles, Valerie J. (GSFC-4740)[SCIENCE &amp; TECHNOLOGY CORP]</dc:creator>
</cp:coreProperties>
</file>