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F331EF-9647-4F50-BA82-E389C482CB0E}">
  <a:tblStyle styleId="{B7F331EF-9647-4F50-BA82-E389C482CB0E}" styleName="Table_0">
    <a:wholeTbl>
      <a:tcTxStyle b="off" i="off">
        <a:font>
          <a:latin typeface="Arial"/>
          <a:ea typeface="Arial"/>
          <a:cs typeface="Arial"/>
        </a:font>
        <a:srgbClr val="4D4D4D"/>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s://www.space.commerce.gov/business-with-noaa/future-noaa-satellite-architecture/" TargetMode="External"/><Relationship Id="rId10" Type="http://schemas.openxmlformats.org/officeDocument/2006/relationships/hyperlink" Target="https://www.space.commerce.gov/business-with-noaa/future-noaa-satellite-architecture/" TargetMode="External"/><Relationship Id="rId13" Type="http://schemas.openxmlformats.org/officeDocument/2006/relationships/hyperlink" Target="https://www.roc.noaa.gov/WSR88D/SLEP/SLEP.aspx" TargetMode="External"/><Relationship Id="rId12" Type="http://schemas.openxmlformats.org/officeDocument/2006/relationships/hyperlink" Target="https://www.roc.noaa.gov/WSR88D/SLEP/SLEP.aspx" TargetMode="External"/><Relationship Id="rId1" Type="http://schemas.openxmlformats.org/officeDocument/2006/relationships/notesMaster" Target="../notesMasters/notesMaster1.xml"/><Relationship Id="rId2" Type="http://schemas.openxmlformats.org/officeDocument/2006/relationships/hyperlink" Target="https://www.congress.gov/bill/115th-congress/house-bill/353" TargetMode="External"/><Relationship Id="rId3" Type="http://schemas.openxmlformats.org/officeDocument/2006/relationships/hyperlink" Target="https://www.congress.gov/bill/115th-congress/house-bill/353" TargetMode="External"/><Relationship Id="rId4" Type="http://schemas.openxmlformats.org/officeDocument/2006/relationships/hyperlink" Target="https://ioos.noaa.gov/about/governance-and-management/icoos-act-implementation/" TargetMode="External"/><Relationship Id="rId9" Type="http://schemas.openxmlformats.org/officeDocument/2006/relationships/hyperlink" Target="https://www.congress.gov/bill/115th-congress/senate-bill/2200" TargetMode="External"/><Relationship Id="rId15" Type="http://schemas.openxmlformats.org/officeDocument/2006/relationships/hyperlink" Target="https://www.omao.noaa.gov/sites/default/files/documents/The%20NOAA%20Fleet%20Plan_Final_31OCT.pdf" TargetMode="External"/><Relationship Id="rId14" Type="http://schemas.openxmlformats.org/officeDocument/2006/relationships/hyperlink" Target="https://www.omao.noaa.gov/sites/default/files/documents/The%20NOAA%20Fleet%20Plan_Final_31OCT.pdf" TargetMode="External"/><Relationship Id="rId17" Type="http://schemas.openxmlformats.org/officeDocument/2006/relationships/hyperlink" Target="https://nrc.noaa.gov/LinkClick.aspx?fileticket=0tHu8Kl8DBs%3D&amp;tabid=93&amp;portalid=0" TargetMode="External"/><Relationship Id="rId16" Type="http://schemas.openxmlformats.org/officeDocument/2006/relationships/hyperlink" Target="https://nrc.noaa.gov/LinkClick.aspx?fileticket=0tHu8Kl8DBs%3D&amp;tabid=93&amp;portalid=0" TargetMode="External"/><Relationship Id="rId5" Type="http://schemas.openxmlformats.org/officeDocument/2006/relationships/hyperlink" Target="https://ioos.noaa.gov/about/governance-and-management/icoos-act-implementation/" TargetMode="External"/><Relationship Id="rId6" Type="http://schemas.openxmlformats.org/officeDocument/2006/relationships/hyperlink" Target="https://www.congress.gov/bill/115th-congress/senate-bill/2511" TargetMode="External"/><Relationship Id="rId7" Type="http://schemas.openxmlformats.org/officeDocument/2006/relationships/hyperlink" Target="https://www.congress.gov/bill/115th-congress/senate-bill/2511" TargetMode="External"/><Relationship Id="rId8" Type="http://schemas.openxmlformats.org/officeDocument/2006/relationships/hyperlink" Target="https://www.congress.gov/bill/115th-congress/senate-bill/220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
                <a:solidFill>
                  <a:srgbClr val="FF9900"/>
                </a:solidFill>
              </a:rPr>
              <a:t>What are Production Notes?</a:t>
            </a:r>
            <a:endParaRPr b="1">
              <a:solidFill>
                <a:srgbClr val="FF9900"/>
              </a:solidFill>
            </a:endParaRPr>
          </a:p>
          <a:p>
            <a:pPr indent="0" lvl="0" marL="0" rtl="0" algn="l">
              <a:lnSpc>
                <a:spcPct val="100000"/>
              </a:lnSpc>
              <a:spcBef>
                <a:spcPts val="0"/>
              </a:spcBef>
              <a:spcAft>
                <a:spcPts val="0"/>
              </a:spcAft>
              <a:buClr>
                <a:schemeClr val="dk1"/>
              </a:buClr>
              <a:buSzPts val="1100"/>
              <a:buFont typeface="Arial"/>
              <a:buNone/>
            </a:pPr>
            <a:r>
              <a:rPr b="1" lang="en" sz="1000">
                <a:solidFill>
                  <a:schemeClr val="dk1"/>
                </a:solidFill>
              </a:rPr>
              <a:t>Production Notes</a:t>
            </a:r>
            <a:r>
              <a:rPr lang="en" sz="1000">
                <a:solidFill>
                  <a:schemeClr val="dk1"/>
                </a:solidFill>
              </a:rPr>
              <a:t> are notes that you may see in the readers notes for each slide (this section) which guide our efforts to splice together a briefing without deleting slides prematurely. They are different from the talking points and key messages that help the speaker give the briefing, because </a:t>
            </a:r>
            <a:r>
              <a:rPr b="1" lang="en" sz="1000">
                <a:solidFill>
                  <a:schemeClr val="dk1"/>
                </a:solidFill>
              </a:rPr>
              <a:t>Production Notes will be completely deleted </a:t>
            </a:r>
            <a:r>
              <a:rPr b="1" lang="en" sz="1000" u="sng">
                <a:solidFill>
                  <a:schemeClr val="dk1"/>
                </a:solidFill>
              </a:rPr>
              <a:t>before</a:t>
            </a:r>
            <a:r>
              <a:rPr b="1" lang="en" sz="1000">
                <a:solidFill>
                  <a:schemeClr val="dk1"/>
                </a:solidFill>
              </a:rPr>
              <a:t> the briefing is printed and given.</a:t>
            </a:r>
            <a:r>
              <a:rPr b="1" lang="en" sz="1000">
                <a:solidFill>
                  <a:srgbClr val="FF0000"/>
                </a:solidFill>
              </a:rPr>
              <a:t> </a:t>
            </a:r>
            <a:r>
              <a:rPr lang="en" sz="1000">
                <a:solidFill>
                  <a:schemeClr val="dk1"/>
                </a:solidFill>
              </a:rPr>
              <a:t>They will not appear in the speaker’s copy during the briefing. Remember that this is a master deck. If you wish to delete a slide or a section, please </a:t>
            </a:r>
            <a:r>
              <a:rPr b="1" lang="en" sz="1000">
                <a:solidFill>
                  <a:srgbClr val="FF0000"/>
                </a:solidFill>
              </a:rPr>
              <a:t>DO NOT delete slides from the master.</a:t>
            </a:r>
            <a:r>
              <a:rPr lang="en" sz="1000">
                <a:solidFill>
                  <a:schemeClr val="dk1"/>
                </a:solidFill>
              </a:rPr>
              <a:t> Instead, add a Production Note directing us to delete the slide from the listener’s version of the briefing when we proceed to tailor it for her.</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rPr>
              <a:t>You are welcome to add Production Notes that you think may be useful, understanding that they will (eventually) be deleted once they are resolved. Please add Production notes </a:t>
            </a:r>
            <a:r>
              <a:rPr b="1" lang="en" sz="1000">
                <a:solidFill>
                  <a:srgbClr val="FF9900"/>
                </a:solidFill>
              </a:rPr>
              <a:t>in orange text</a:t>
            </a:r>
            <a:r>
              <a:rPr lang="en" sz="1000">
                <a:solidFill>
                  <a:schemeClr val="dk1"/>
                </a:solidFill>
              </a:rPr>
              <a:t>, or </a:t>
            </a:r>
            <a:r>
              <a:rPr lang="en" sz="1000">
                <a:solidFill>
                  <a:schemeClr val="dk1"/>
                </a:solidFill>
                <a:highlight>
                  <a:srgbClr val="FF9900"/>
                </a:highlight>
              </a:rPr>
              <a:t>highlight them in orange</a:t>
            </a:r>
            <a:r>
              <a:rPr lang="en" sz="1000">
                <a:solidFill>
                  <a:schemeClr val="dk1"/>
                </a:solidFill>
              </a:rPr>
              <a:t>.</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rPr>
              <a:t>-------------------------------------------</a:t>
            </a:r>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7d2eaae3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7d2eaae3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7d2eaae3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7d2eaae3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7d2eaae3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7d2eaae3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7d2eaae3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7d2eaae3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100"/>
              <a:buNone/>
            </a:pPr>
            <a:r>
              <a:rPr b="1" lang="en" sz="1200">
                <a:solidFill>
                  <a:schemeClr val="dk1"/>
                </a:solidFill>
              </a:rPr>
              <a:t> TPIO’s scope and role supporting NOAA strategic observing system investment decisions is defined in </a:t>
            </a:r>
            <a:r>
              <a:rPr b="1" i="1" lang="en" sz="1200">
                <a:solidFill>
                  <a:schemeClr val="dk1"/>
                </a:solidFill>
              </a:rPr>
              <a:t>NOAA Administrative Order 212-16</a:t>
            </a:r>
            <a:r>
              <a:rPr b="1" lang="en" sz="1200">
                <a:solidFill>
                  <a:schemeClr val="dk1"/>
                </a:solidFill>
              </a:rPr>
              <a:t>.</a:t>
            </a:r>
            <a:endParaRPr b="1" sz="1200">
              <a:solidFill>
                <a:schemeClr val="dk1"/>
              </a:solidFill>
            </a:endParaRPr>
          </a:p>
          <a:p>
            <a:pPr indent="0" lvl="0" marL="0" rtl="0" algn="l">
              <a:lnSpc>
                <a:spcPct val="100000"/>
              </a:lnSpc>
              <a:spcBef>
                <a:spcPts val="0"/>
              </a:spcBef>
              <a:spcAft>
                <a:spcPts val="0"/>
              </a:spcAft>
              <a:buSzPts val="1100"/>
              <a:buNone/>
            </a:pPr>
            <a:r>
              <a:t/>
            </a:r>
            <a:endParaRPr b="1" sz="1500">
              <a:solidFill>
                <a:srgbClr val="0A4595"/>
              </a:solidFill>
            </a:endParaRPr>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Background:</a:t>
            </a:r>
            <a:endParaRPr sz="1400"/>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TPIO aligns &amp; enhances its analytic capabilities to support NOAA priorities, including those guided by legislation such as:</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sz="1000">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2">
                  <a:extLst>
                    <a:ext uri="{A12FA001-AC4F-418D-AE19-62706E023703}">
                      <ahyp:hlinkClr val="tx"/>
                    </a:ext>
                  </a:extLst>
                </a:hlinkClick>
              </a:rPr>
              <a:t> </a:t>
            </a:r>
            <a:r>
              <a:rPr lang="en" u="sng">
                <a:solidFill>
                  <a:srgbClr val="0000FF"/>
                </a:solidFill>
                <a:hlinkClick r:id="rId3">
                  <a:extLst>
                    <a:ext uri="{A12FA001-AC4F-418D-AE19-62706E023703}">
                      <ahyp:hlinkClr val="tx"/>
                    </a:ext>
                  </a:extLst>
                </a:hlinkClick>
              </a:rPr>
              <a:t>Weather Research &amp; Forecasting Innovation Act (WRFIA)</a:t>
            </a:r>
            <a:r>
              <a:rPr lang="en" u="sng">
                <a:solidFill>
                  <a:srgbClr val="0000FF"/>
                </a:solidFill>
              </a:rPr>
              <a:t> </a:t>
            </a:r>
            <a:r>
              <a:rPr lang="en">
                <a:solidFill>
                  <a:schemeClr val="dk1"/>
                </a:solidFill>
              </a:rPr>
              <a:t>– instructs NOAA to prioritize improving weather data, modeling, computing, forecasting and warnings for the protection of life and property and for the enhancement of the national economy</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sz="1000">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 </a:t>
            </a:r>
            <a:r>
              <a:rPr lang="en" u="sng">
                <a:solidFill>
                  <a:srgbClr val="0000FF"/>
                </a:solidFill>
                <a:hlinkClick r:id="rId5">
                  <a:extLst>
                    <a:ext uri="{A12FA001-AC4F-418D-AE19-62706E023703}">
                      <ahyp:hlinkClr val="tx"/>
                    </a:ext>
                  </a:extLst>
                </a:hlinkClick>
              </a:rPr>
              <a:t>Integrated Coastal and Ocean Observation System Act (ICOOSA)</a:t>
            </a:r>
            <a:r>
              <a:rPr lang="en">
                <a:solidFill>
                  <a:schemeClr val="dk1"/>
                </a:solidFill>
              </a:rPr>
              <a:t> – instructs NOAA to establish a national integrated system of ocean, coastal, and Great Lakes observing systems coordinated at the federal level.</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sz="1000">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6">
                  <a:extLst>
                    <a:ext uri="{A12FA001-AC4F-418D-AE19-62706E023703}">
                      <ahyp:hlinkClr val="tx"/>
                    </a:ext>
                  </a:extLst>
                </a:hlinkClick>
              </a:rPr>
              <a:t> </a:t>
            </a:r>
            <a:r>
              <a:rPr lang="en" u="sng">
                <a:solidFill>
                  <a:srgbClr val="0000FF"/>
                </a:solidFill>
                <a:hlinkClick r:id="rId7">
                  <a:extLst>
                    <a:ext uri="{A12FA001-AC4F-418D-AE19-62706E023703}">
                      <ahyp:hlinkClr val="tx"/>
                    </a:ext>
                  </a:extLst>
                </a:hlinkClick>
              </a:rPr>
              <a:t>Commercial Engagement Through Ocean Technology Act (CENOTE)</a:t>
            </a:r>
            <a:r>
              <a:rPr lang="en" u="sng">
                <a:solidFill>
                  <a:srgbClr val="0000FF"/>
                </a:solidFill>
              </a:rPr>
              <a:t> </a:t>
            </a:r>
            <a:r>
              <a:rPr lang="en">
                <a:solidFill>
                  <a:srgbClr val="333333"/>
                </a:solidFill>
                <a:highlight>
                  <a:srgbClr val="FFFFFF"/>
                </a:highlight>
              </a:rPr>
              <a:t>– </a:t>
            </a:r>
            <a:r>
              <a:rPr lang="en">
                <a:solidFill>
                  <a:schemeClr val="dk1"/>
                </a:solidFill>
              </a:rPr>
              <a:t>directs NOAA to coordinate the assessment and acquisition of unmanned maritime systems.</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sz="1000">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8">
                  <a:extLst>
                    <a:ext uri="{A12FA001-AC4F-418D-AE19-62706E023703}">
                      <ahyp:hlinkClr val="tx"/>
                    </a:ext>
                  </a:extLst>
                </a:hlinkClick>
              </a:rPr>
              <a:t> </a:t>
            </a:r>
            <a:r>
              <a:rPr lang="en" u="sng">
                <a:solidFill>
                  <a:srgbClr val="0000FF"/>
                </a:solidFill>
                <a:hlinkClick r:id="rId9">
                  <a:extLst>
                    <a:ext uri="{A12FA001-AC4F-418D-AE19-62706E023703}">
                      <ahyp:hlinkClr val="tx"/>
                    </a:ext>
                  </a:extLst>
                </a:hlinkClick>
              </a:rPr>
              <a:t>National Integrated Drought Information System Reauthorization Act (NIDISRA)</a:t>
            </a:r>
            <a:r>
              <a:rPr lang="en">
                <a:solidFill>
                  <a:schemeClr val="dk1"/>
                </a:solidFill>
              </a:rPr>
              <a:t> – instructs NOAA to establish the Earth Prediction Innovation Center (EPIC) to accelerate community-developed scientific and technological enhancements into the operational applications for numerical weather prediction (NWP).</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TPIO team has contributed observing system data and analysis capabilities to several recent NOAA observing system trade studies and acquisition plans, including:</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10">
                  <a:extLst>
                    <a:ext uri="{A12FA001-AC4F-418D-AE19-62706E023703}">
                      <ahyp:hlinkClr val="tx"/>
                    </a:ext>
                  </a:extLst>
                </a:hlinkClick>
              </a:rPr>
              <a:t> </a:t>
            </a:r>
            <a:r>
              <a:rPr lang="en" u="sng">
                <a:solidFill>
                  <a:srgbClr val="0000FF"/>
                </a:solidFill>
                <a:hlinkClick r:id="rId11">
                  <a:extLst>
                    <a:ext uri="{A12FA001-AC4F-418D-AE19-62706E023703}">
                      <ahyp:hlinkClr val="tx"/>
                    </a:ext>
                  </a:extLst>
                </a:hlinkClick>
              </a:rPr>
              <a:t>NOAA Satellite Observing System Architecture (NSOSA) Study</a:t>
            </a:r>
            <a:r>
              <a:rPr lang="en">
                <a:solidFill>
                  <a:schemeClr val="dk1"/>
                </a:solidFill>
              </a:rPr>
              <a:t> – Provided requirements for the study objective definition and developed architecture assessment tools using mission impact sensitivity to support the design of the next generation NOAA satellite flight architecture,</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12">
                  <a:extLst>
                    <a:ext uri="{A12FA001-AC4F-418D-AE19-62706E023703}">
                      <ahyp:hlinkClr val="tx"/>
                    </a:ext>
                  </a:extLst>
                </a:hlinkClick>
              </a:rPr>
              <a:t> </a:t>
            </a:r>
            <a:r>
              <a:rPr lang="en" u="sng">
                <a:solidFill>
                  <a:srgbClr val="0000FF"/>
                </a:solidFill>
                <a:hlinkClick r:id="rId13">
                  <a:extLst>
                    <a:ext uri="{A12FA001-AC4F-418D-AE19-62706E023703}">
                      <ahyp:hlinkClr val="tx"/>
                    </a:ext>
                  </a:extLst>
                </a:hlinkClick>
              </a:rPr>
              <a:t>NEXRAD Service Life Extension Program</a:t>
            </a:r>
            <a:r>
              <a:rPr lang="en">
                <a:solidFill>
                  <a:schemeClr val="dk1"/>
                </a:solidFill>
              </a:rPr>
              <a:t> – Provide a value chain impact assess indicating NEXRAD was the second most impactful observing system in the nation, providing the strong argument to successfully secure funding to keep and maintain the current NEXRAD network in working order until the next generation of weather radars are identified, developed, and deployed.</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14">
                  <a:extLst>
                    <a:ext uri="{A12FA001-AC4F-418D-AE19-62706E023703}">
                      <ahyp:hlinkClr val="tx"/>
                    </a:ext>
                  </a:extLst>
                </a:hlinkClick>
              </a:rPr>
              <a:t> </a:t>
            </a:r>
            <a:r>
              <a:rPr lang="en" u="sng">
                <a:solidFill>
                  <a:srgbClr val="0000FF"/>
                </a:solidFill>
                <a:hlinkClick r:id="rId15">
                  <a:extLst>
                    <a:ext uri="{A12FA001-AC4F-418D-AE19-62706E023703}">
                      <ahyp:hlinkClr val="tx"/>
                    </a:ext>
                  </a:extLst>
                </a:hlinkClick>
              </a:rPr>
              <a:t>NOAA Fleet Recapitalization Plan</a:t>
            </a:r>
            <a:r>
              <a:rPr lang="en">
                <a:solidFill>
                  <a:schemeClr val="dk1"/>
                </a:solidFill>
              </a:rPr>
              <a:t> – Supported a validation process that created a baseline of objectively verifiable and prioritized at-sea data and observation requirements used to assess the current and future at-sea observational infrastructure needs of NOAA in carrying out its mission of protecting lives, livelihoods, and valuable natural resources for the American public.</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sz="700">
                <a:solidFill>
                  <a:schemeClr val="dk1"/>
                </a:solidFill>
                <a:uFill>
                  <a:noFill/>
                </a:uFill>
                <a:latin typeface="Times New Roman"/>
                <a:ea typeface="Times New Roman"/>
                <a:cs typeface="Times New Roman"/>
                <a:sym typeface="Times New Roman"/>
                <a:hlinkClick r:id="rId16">
                  <a:extLst>
                    <a:ext uri="{A12FA001-AC4F-418D-AE19-62706E023703}">
                      <ahyp:hlinkClr val="tx"/>
                    </a:ext>
                  </a:extLst>
                </a:hlinkClick>
              </a:rPr>
              <a:t> </a:t>
            </a:r>
            <a:r>
              <a:rPr lang="en" u="sng">
                <a:solidFill>
                  <a:srgbClr val="0000FF"/>
                </a:solidFill>
                <a:hlinkClick r:id="rId17">
                  <a:extLst>
                    <a:ext uri="{A12FA001-AC4F-418D-AE19-62706E023703}">
                      <ahyp:hlinkClr val="tx"/>
                    </a:ext>
                  </a:extLst>
                </a:hlinkClick>
              </a:rPr>
              <a:t>NOAA Uncrewed Systems Strategy</a:t>
            </a:r>
            <a:r>
              <a:rPr lang="en">
                <a:solidFill>
                  <a:schemeClr val="dk1"/>
                </a:solidFill>
              </a:rPr>
              <a:t> – Conducted an assessment of current uncrewed system support across the organization to identify opportunities to increase the application and use of uncrewed aircraft and marine systems to improve the quality and timeliness of NOAA science, products, and services. TPIO uses NOAA’s foundational datasets to provide requirements based UxS portfolio recommendations.</a:t>
            </a:r>
            <a:endParaRPr>
              <a:solidFill>
                <a:schemeClr val="dk1"/>
              </a:solidFill>
            </a:endParaRPr>
          </a:p>
          <a:p>
            <a:pPr indent="0" lvl="0" marL="457200" rtl="0" algn="l">
              <a:lnSpc>
                <a:spcPct val="115000"/>
              </a:lnSpc>
              <a:spcBef>
                <a:spcPts val="1200"/>
              </a:spcBef>
              <a:spcAft>
                <a:spcPts val="1200"/>
              </a:spcAft>
              <a:buSzPts val="1100"/>
              <a:buNone/>
            </a:pPr>
            <a:r>
              <a:rPr lang="en">
                <a:solidFill>
                  <a:schemeClr val="dk1"/>
                </a:solidFill>
                <a:latin typeface="Noto Sans Symbols"/>
                <a:ea typeface="Noto Sans Symbols"/>
                <a:cs typeface="Noto Sans Symbols"/>
                <a:sym typeface="Noto Sans Symbols"/>
              </a:rPr>
              <a:t>●</a:t>
            </a:r>
            <a:r>
              <a:rPr lang="en" sz="700">
                <a:solidFill>
                  <a:schemeClr val="dk1"/>
                </a:solidFill>
                <a:latin typeface="Times New Roman"/>
                <a:ea typeface="Times New Roman"/>
                <a:cs typeface="Times New Roman"/>
                <a:sym typeface="Times New Roman"/>
              </a:rPr>
              <a:t>        </a:t>
            </a:r>
            <a:r>
              <a:rPr lang="en">
                <a:solidFill>
                  <a:schemeClr val="dk1"/>
                </a:solidFill>
              </a:rPr>
              <a:t>NESDIS Enterprise Product Management Planning – Providing prioritization inputs and potential impacts of satellite measurements in support of the next generation of platforms LEO, GEO, and Space Weather portfolios.</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3:notes"/>
          <p:cNvSpPr txBox="1"/>
          <p:nvPr>
            <p:ph idx="1" type="body"/>
          </p:nvPr>
        </p:nvSpPr>
        <p:spPr>
          <a:xfrm>
            <a:off x="685800" y="4343401"/>
            <a:ext cx="5486400" cy="4114800"/>
          </a:xfrm>
          <a:prstGeom prst="rect">
            <a:avLst/>
          </a:prstGeom>
          <a:noFill/>
          <a:ln>
            <a:noFill/>
          </a:ln>
        </p:spPr>
        <p:txBody>
          <a:bodyPr anchorCtr="0" anchor="t" bIns="91400" lIns="91400" spcFirstLastPara="1" rIns="91400" wrap="square" tIns="91400">
            <a:noAutofit/>
          </a:bodyPr>
          <a:lstStyle/>
          <a:p>
            <a:pPr indent="0" lvl="0" marL="0" rtl="0" algn="l">
              <a:lnSpc>
                <a:spcPct val="105000"/>
              </a:lnSpc>
              <a:spcBef>
                <a:spcPts val="0"/>
              </a:spcBef>
              <a:spcAft>
                <a:spcPts val="0"/>
              </a:spcAft>
              <a:buClr>
                <a:schemeClr val="dk1"/>
              </a:buClr>
              <a:buSzPts val="1100"/>
              <a:buFont typeface="Arial"/>
              <a:buNone/>
            </a:pPr>
            <a:r>
              <a:rPr b="1" lang="en" sz="1100">
                <a:solidFill>
                  <a:schemeClr val="dk1"/>
                </a:solidFill>
              </a:rPr>
              <a:t>Speaker notes:</a:t>
            </a:r>
            <a:endParaRPr b="1" sz="1100">
              <a:solidFill>
                <a:schemeClr val="dk1"/>
              </a:solidFill>
            </a:endParaRPr>
          </a:p>
          <a:p>
            <a:pPr indent="0" lvl="0" marL="0" rtl="0" algn="l">
              <a:lnSpc>
                <a:spcPct val="105000"/>
              </a:lnSpc>
              <a:spcBef>
                <a:spcPts val="1000"/>
              </a:spcBef>
              <a:spcAft>
                <a:spcPts val="0"/>
              </a:spcAft>
              <a:buClr>
                <a:schemeClr val="dk1"/>
              </a:buClr>
              <a:buSzPts val="1100"/>
              <a:buFont typeface="Arial"/>
              <a:buNone/>
            </a:pPr>
            <a:r>
              <a:rPr b="1" lang="en" sz="1100">
                <a:solidFill>
                  <a:schemeClr val="dk1"/>
                </a:solidFill>
              </a:rPr>
              <a:t>NOAA’s vision is to achieve and sustain an observing system portfolio that is </a:t>
            </a:r>
            <a:r>
              <a:rPr b="1" i="1" lang="en" sz="1100">
                <a:solidFill>
                  <a:schemeClr val="dk1"/>
                </a:solidFill>
              </a:rPr>
              <a:t>mission-effective, integrated, adaptable, and affordable.</a:t>
            </a:r>
            <a:endParaRPr b="1" sz="1100">
              <a:solidFill>
                <a:schemeClr val="dk1"/>
              </a:solidFill>
            </a:endParaRPr>
          </a:p>
          <a:p>
            <a:pPr indent="-311150" lvl="0" marL="457200" rtl="0" algn="l">
              <a:lnSpc>
                <a:spcPct val="115000"/>
              </a:lnSpc>
              <a:spcBef>
                <a:spcPts val="1000"/>
              </a:spcBef>
              <a:spcAft>
                <a:spcPts val="0"/>
              </a:spcAft>
              <a:buClr>
                <a:srgbClr val="000000"/>
              </a:buClr>
              <a:buSzPts val="1300"/>
              <a:buChar char="●"/>
            </a:pPr>
            <a:r>
              <a:rPr lang="en" sz="1100"/>
              <a:t>The colored circles (blue, purple, orange) represent the three Foundational Datasets.</a:t>
            </a:r>
            <a:endParaRPr sz="1100"/>
          </a:p>
          <a:p>
            <a:pPr indent="-311150" lvl="0" marL="457200" rtl="0" algn="l">
              <a:lnSpc>
                <a:spcPct val="105000"/>
              </a:lnSpc>
              <a:spcBef>
                <a:spcPts val="1000"/>
              </a:spcBef>
              <a:spcAft>
                <a:spcPts val="0"/>
              </a:spcAft>
              <a:buClr>
                <a:schemeClr val="dk1"/>
              </a:buClr>
              <a:buSzPts val="1300"/>
              <a:buChar char="●"/>
            </a:pPr>
            <a:r>
              <a:rPr lang="en">
                <a:solidFill>
                  <a:schemeClr val="dk1"/>
                </a:solidFill>
              </a:rPr>
              <a:t>OSAAP </a:t>
            </a:r>
            <a:r>
              <a:rPr lang="en" sz="1100">
                <a:solidFill>
                  <a:schemeClr val="dk1"/>
                </a:solidFill>
              </a:rPr>
              <a:t>TPIO collects and maintains foundational datasets on: </a:t>
            </a:r>
            <a:endParaRPr sz="11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100">
                <a:solidFill>
                  <a:schemeClr val="dk1"/>
                </a:solidFill>
              </a:rPr>
              <a:t>Purple: User observation needs: </a:t>
            </a:r>
            <a:r>
              <a:rPr lang="en" sz="1100">
                <a:solidFill>
                  <a:srgbClr val="0A4595"/>
                </a:solidFill>
              </a:rPr>
              <a:t>a dataset that captures NOAA’s needs</a:t>
            </a:r>
            <a:endParaRPr sz="11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100">
                <a:solidFill>
                  <a:schemeClr val="dk1"/>
                </a:solidFill>
              </a:rPr>
              <a:t>Blue: Observing systems: </a:t>
            </a:r>
            <a:r>
              <a:rPr lang="en" sz="1100">
                <a:solidFill>
                  <a:srgbClr val="0A4595"/>
                </a:solidFill>
              </a:rPr>
              <a:t>a dataset that captures what NOAA can already do; the Systems we already have, as well as non-NOAA observing systems that NOAA uses.</a:t>
            </a:r>
            <a:endParaRPr sz="11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100">
                <a:solidFill>
                  <a:schemeClr val="dk1"/>
                </a:solidFill>
              </a:rPr>
              <a:t>Orange: Mission products and services that NOAA generates.</a:t>
            </a:r>
            <a:endParaRPr sz="1100">
              <a:solidFill>
                <a:schemeClr val="dk1"/>
              </a:solidFill>
            </a:endParaRPr>
          </a:p>
          <a:p>
            <a:pPr indent="-311150" lvl="0" marL="457200" rtl="0" algn="l">
              <a:lnSpc>
                <a:spcPct val="100000"/>
              </a:lnSpc>
              <a:spcBef>
                <a:spcPts val="0"/>
              </a:spcBef>
              <a:spcAft>
                <a:spcPts val="0"/>
              </a:spcAft>
              <a:buClr>
                <a:schemeClr val="dk1"/>
              </a:buClr>
              <a:buSzPts val="1300"/>
              <a:buChar char="●"/>
            </a:pPr>
            <a:r>
              <a:rPr lang="en" sz="1100">
                <a:solidFill>
                  <a:schemeClr val="dk1"/>
                </a:solidFill>
              </a:rPr>
              <a:t>This diagram depicts how these three functions work together to support the management of NOAA’s observing systems portfolio.</a:t>
            </a:r>
            <a:endParaRPr sz="1100">
              <a:solidFill>
                <a:schemeClr val="dk1"/>
              </a:solidFill>
            </a:endParaRPr>
          </a:p>
          <a:p>
            <a:pPr indent="-311150" lvl="0" marL="457200" rtl="0" algn="l">
              <a:lnSpc>
                <a:spcPct val="100000"/>
              </a:lnSpc>
              <a:spcBef>
                <a:spcPts val="0"/>
              </a:spcBef>
              <a:spcAft>
                <a:spcPts val="0"/>
              </a:spcAft>
              <a:buClr>
                <a:schemeClr val="dk1"/>
              </a:buClr>
              <a:buSzPts val="1300"/>
              <a:buChar char="●"/>
            </a:pPr>
            <a:r>
              <a:rPr lang="en">
                <a:solidFill>
                  <a:schemeClr val="dk1"/>
                </a:solidFill>
              </a:rPr>
              <a:t>OSAAP </a:t>
            </a:r>
            <a:r>
              <a:rPr lang="en" sz="1100">
                <a:solidFill>
                  <a:schemeClr val="dk1"/>
                </a:solidFill>
              </a:rPr>
              <a:t>TPIO analysts are able to mine all of these these data sets to provide robust and detailed analyses about NOAA’s observing systems portfolio.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100">
                <a:solidFill>
                  <a:schemeClr val="dk1"/>
                </a:solidFill>
              </a:rPr>
              <a:t>Alternative treatment: Spoken Walk-through of diagram</a:t>
            </a:r>
            <a:endParaRPr b="1"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rgbClr val="0A4595"/>
                </a:solidFill>
              </a:rPr>
              <a:t>Here’s an example of how the speaker could provide a step-by-step walkthrough of the diagram to a “New to NOAA” audience:</a:t>
            </a:r>
            <a:endParaRPr sz="1100">
              <a:solidFill>
                <a:srgbClr val="0A4595"/>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colored circles (blue, purple, orange) represent the three Foundational Datasets.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Blue circle represents “Observing Requirements,” a dataset that captures NOAA’s needs.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Purple circle represents “Observing Capabilities,” a dataset that captures what NOAA can already do; the Systems we already have, as well as non-NOAA observing systems that NOAA uses.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a:t>
            </a:r>
            <a:r>
              <a:rPr b="1" lang="en" sz="1100">
                <a:solidFill>
                  <a:schemeClr val="dk1"/>
                </a:solidFill>
                <a:highlight>
                  <a:srgbClr val="F9CB9C"/>
                </a:highlight>
              </a:rPr>
              <a:t>Orange circle</a:t>
            </a:r>
            <a:r>
              <a:rPr lang="en" sz="1100">
                <a:solidFill>
                  <a:schemeClr val="dk1"/>
                </a:solidFill>
              </a:rPr>
              <a:t> up top represents “Mission Services.”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Linking these datasets are the types of analysis work that we do on the relationship between each pair of datasets.</a:t>
            </a:r>
            <a:endParaRPr sz="1100">
              <a:solidFill>
                <a:schemeClr val="dk1"/>
              </a:solidFill>
              <a:highlight>
                <a:srgbClr val="FFFF00"/>
              </a:highlight>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When we analyze how Requirements relate to Capabilities, for instance, we can identify the Gaps we have in what we need, and analyze what the specs will need to look like for future systems, if we are to bridge and fill those Gaps.</a:t>
            </a:r>
            <a:endParaRPr sz="1100">
              <a:solidFill>
                <a:schemeClr val="dk1"/>
              </a:solidFill>
              <a:highlight>
                <a:srgbClr val="FFFF00"/>
              </a:highlight>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When we analyze how Mission Services relate to Requirements, we can conduct Architecture Studies, and attempt to predict future needs.</a:t>
            </a:r>
            <a:endParaRPr sz="1100">
              <a:solidFill>
                <a:schemeClr val="dk1"/>
              </a:solidFill>
              <a:highlight>
                <a:srgbClr val="FFFF00"/>
              </a:highlight>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When we analyze how Mission Services relate to Capabilities, we can analyze Costs and other impacts to the mission.</a:t>
            </a:r>
            <a:endParaRPr sz="1100">
              <a:solidFill>
                <a:schemeClr val="dk1"/>
              </a:solidFill>
              <a:highlight>
                <a:srgbClr val="FFFF00"/>
              </a:highlight>
            </a:endParaRPr>
          </a:p>
          <a:p>
            <a:pPr indent="-298450" lvl="0" marL="457200" rtl="0" algn="l">
              <a:lnSpc>
                <a:spcPct val="105000"/>
              </a:lnSpc>
              <a:spcBef>
                <a:spcPts val="1000"/>
              </a:spcBef>
              <a:spcAft>
                <a:spcPts val="0"/>
              </a:spcAft>
              <a:buClr>
                <a:schemeClr val="dk1"/>
              </a:buClr>
              <a:buSzPts val="1100"/>
              <a:buChar char="●"/>
            </a:pPr>
            <a:r>
              <a:rPr lang="en" sz="1100">
                <a:solidFill>
                  <a:schemeClr val="dk1"/>
                </a:solidFill>
              </a:rPr>
              <a:t>Altogether, it allows  to support NOAA’s vision to achieve and sustain an observing system portfolio that is </a:t>
            </a:r>
            <a:r>
              <a:rPr b="1" i="1" lang="en" sz="1100">
                <a:solidFill>
                  <a:schemeClr val="dk1"/>
                </a:solidFill>
              </a:rPr>
              <a:t>mission-effective, integrated, adaptable, and affordable.</a:t>
            </a:r>
            <a:endParaRPr b="1">
              <a:solidFill>
                <a:schemeClr val="dk1"/>
              </a:solidFill>
            </a:endParaRPr>
          </a:p>
          <a:p>
            <a:pPr indent="0" lvl="0" marL="0" rtl="0" algn="l">
              <a:lnSpc>
                <a:spcPct val="105000"/>
              </a:lnSpc>
              <a:spcBef>
                <a:spcPts val="0"/>
              </a:spcBef>
              <a:spcAft>
                <a:spcPts val="0"/>
              </a:spcAft>
              <a:buSzPts val="1100"/>
              <a:buNone/>
            </a:pPr>
            <a:r>
              <a:t/>
            </a:r>
            <a:endParaRPr b="1">
              <a:solidFill>
                <a:schemeClr val="dk1"/>
              </a:solidFill>
            </a:endParaRPr>
          </a:p>
        </p:txBody>
      </p:sp>
      <p:sp>
        <p:nvSpPr>
          <p:cNvPr id="100" name="Google Shape;100;p13:notes"/>
          <p:cNvSpPr txBox="1"/>
          <p:nvPr>
            <p:ph idx="12" type="sldNum"/>
          </p:nvPr>
        </p:nvSpPr>
        <p:spPr>
          <a:xfrm>
            <a:off x="3884613" y="8685213"/>
            <a:ext cx="2971800" cy="457200"/>
          </a:xfrm>
          <a:prstGeom prst="rect">
            <a:avLst/>
          </a:prstGeom>
          <a:noFill/>
          <a:ln>
            <a:noFill/>
          </a:ln>
        </p:spPr>
        <p:txBody>
          <a:bodyPr anchorCtr="0" anchor="b" bIns="45675" lIns="91400" spcFirstLastPara="1" rIns="91400" wrap="square" tIns="456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7d2eaae3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e7d2eaae32_0_0:notes"/>
          <p:cNvSpPr txBox="1"/>
          <p:nvPr>
            <p:ph idx="1" type="body"/>
          </p:nvPr>
        </p:nvSpPr>
        <p:spPr>
          <a:xfrm>
            <a:off x="685800" y="4343401"/>
            <a:ext cx="5486400" cy="4114800"/>
          </a:xfrm>
          <a:prstGeom prst="rect">
            <a:avLst/>
          </a:prstGeom>
          <a:noFill/>
          <a:ln>
            <a:noFill/>
          </a:ln>
        </p:spPr>
        <p:txBody>
          <a:bodyPr anchorCtr="0" anchor="t" bIns="91400" lIns="91400" spcFirstLastPara="1" rIns="91400" wrap="square" tIns="91400">
            <a:noAutofit/>
          </a:bodyPr>
          <a:lstStyle/>
          <a:p>
            <a:pPr indent="0" lvl="0" marL="0" rtl="0" algn="l">
              <a:lnSpc>
                <a:spcPct val="105000"/>
              </a:lnSpc>
              <a:spcBef>
                <a:spcPts val="0"/>
              </a:spcBef>
              <a:spcAft>
                <a:spcPts val="0"/>
              </a:spcAft>
              <a:buClr>
                <a:schemeClr val="dk1"/>
              </a:buClr>
              <a:buSzPts val="1100"/>
              <a:buFont typeface="Arial"/>
              <a:buNone/>
            </a:pPr>
            <a:r>
              <a:rPr b="1" lang="en" sz="1100">
                <a:solidFill>
                  <a:schemeClr val="dk1"/>
                </a:solidFill>
              </a:rPr>
              <a:t>Speaker notes:</a:t>
            </a:r>
            <a:endParaRPr b="1" sz="1100">
              <a:solidFill>
                <a:schemeClr val="dk1"/>
              </a:solidFill>
            </a:endParaRPr>
          </a:p>
          <a:p>
            <a:pPr indent="0" lvl="0" marL="0" rtl="0" algn="l">
              <a:lnSpc>
                <a:spcPct val="105000"/>
              </a:lnSpc>
              <a:spcBef>
                <a:spcPts val="1000"/>
              </a:spcBef>
              <a:spcAft>
                <a:spcPts val="0"/>
              </a:spcAft>
              <a:buClr>
                <a:schemeClr val="dk1"/>
              </a:buClr>
              <a:buSzPts val="1100"/>
              <a:buFont typeface="Arial"/>
              <a:buNone/>
            </a:pPr>
            <a:r>
              <a:rPr b="1" lang="en" sz="1100">
                <a:solidFill>
                  <a:schemeClr val="dk1"/>
                </a:solidFill>
              </a:rPr>
              <a:t>NOAA’s vision is to achieve and sustain an observing system portfolio that is </a:t>
            </a:r>
            <a:r>
              <a:rPr b="1" i="1" lang="en" sz="1100">
                <a:solidFill>
                  <a:schemeClr val="dk1"/>
                </a:solidFill>
              </a:rPr>
              <a:t>mission-effective, integrated, adaptable, and affordable.</a:t>
            </a:r>
            <a:endParaRPr b="1" sz="1100">
              <a:solidFill>
                <a:schemeClr val="dk1"/>
              </a:solidFill>
            </a:endParaRPr>
          </a:p>
          <a:p>
            <a:pPr indent="-311150" lvl="0" marL="457200" rtl="0" algn="l">
              <a:lnSpc>
                <a:spcPct val="115000"/>
              </a:lnSpc>
              <a:spcBef>
                <a:spcPts val="1000"/>
              </a:spcBef>
              <a:spcAft>
                <a:spcPts val="0"/>
              </a:spcAft>
              <a:buClr>
                <a:srgbClr val="000000"/>
              </a:buClr>
              <a:buSzPts val="1300"/>
              <a:buChar char="●"/>
            </a:pPr>
            <a:r>
              <a:rPr lang="en" sz="1100"/>
              <a:t>The colored circles (blue, purple, orange) represent the three Foundational Datasets.</a:t>
            </a:r>
            <a:endParaRPr sz="1100"/>
          </a:p>
          <a:p>
            <a:pPr indent="-311150" lvl="0" marL="457200" rtl="0" algn="l">
              <a:lnSpc>
                <a:spcPct val="105000"/>
              </a:lnSpc>
              <a:spcBef>
                <a:spcPts val="1000"/>
              </a:spcBef>
              <a:spcAft>
                <a:spcPts val="0"/>
              </a:spcAft>
              <a:buClr>
                <a:schemeClr val="dk1"/>
              </a:buClr>
              <a:buSzPts val="1300"/>
              <a:buChar char="●"/>
            </a:pPr>
            <a:r>
              <a:rPr lang="en">
                <a:solidFill>
                  <a:schemeClr val="dk1"/>
                </a:solidFill>
              </a:rPr>
              <a:t>OSAAP </a:t>
            </a:r>
            <a:r>
              <a:rPr lang="en" sz="1100">
                <a:solidFill>
                  <a:schemeClr val="dk1"/>
                </a:solidFill>
              </a:rPr>
              <a:t>TPIO collects and maintains foundational datasets on: </a:t>
            </a:r>
            <a:endParaRPr sz="11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100">
                <a:solidFill>
                  <a:schemeClr val="dk1"/>
                </a:solidFill>
              </a:rPr>
              <a:t>Purple: User observation needs: </a:t>
            </a:r>
            <a:r>
              <a:rPr lang="en" sz="1100">
                <a:solidFill>
                  <a:srgbClr val="0A4595"/>
                </a:solidFill>
              </a:rPr>
              <a:t>a dataset that captures NOAA’s needs</a:t>
            </a:r>
            <a:endParaRPr sz="11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100">
                <a:solidFill>
                  <a:schemeClr val="dk1"/>
                </a:solidFill>
              </a:rPr>
              <a:t>Blue: Observing systems: </a:t>
            </a:r>
            <a:r>
              <a:rPr lang="en" sz="1100">
                <a:solidFill>
                  <a:srgbClr val="0A4595"/>
                </a:solidFill>
              </a:rPr>
              <a:t>a dataset that captures what NOAA can already do; the Systems we already have, as well as non-NOAA observing systems that NOAA uses.</a:t>
            </a:r>
            <a:endParaRPr sz="11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100">
                <a:solidFill>
                  <a:schemeClr val="dk1"/>
                </a:solidFill>
              </a:rPr>
              <a:t>Orange: Mission products and services that NOAA generates.</a:t>
            </a:r>
            <a:endParaRPr sz="1100">
              <a:solidFill>
                <a:schemeClr val="dk1"/>
              </a:solidFill>
            </a:endParaRPr>
          </a:p>
          <a:p>
            <a:pPr indent="-311150" lvl="0" marL="457200" rtl="0" algn="l">
              <a:lnSpc>
                <a:spcPct val="100000"/>
              </a:lnSpc>
              <a:spcBef>
                <a:spcPts val="0"/>
              </a:spcBef>
              <a:spcAft>
                <a:spcPts val="0"/>
              </a:spcAft>
              <a:buClr>
                <a:schemeClr val="dk1"/>
              </a:buClr>
              <a:buSzPts val="1300"/>
              <a:buChar char="●"/>
            </a:pPr>
            <a:r>
              <a:rPr lang="en" sz="1100">
                <a:solidFill>
                  <a:schemeClr val="dk1"/>
                </a:solidFill>
              </a:rPr>
              <a:t>This diagram depicts how these three functions work together to support the management of NOAA’s observing systems portfolio.</a:t>
            </a:r>
            <a:endParaRPr sz="1100">
              <a:solidFill>
                <a:schemeClr val="dk1"/>
              </a:solidFill>
            </a:endParaRPr>
          </a:p>
          <a:p>
            <a:pPr indent="-311150" lvl="0" marL="457200" rtl="0" algn="l">
              <a:lnSpc>
                <a:spcPct val="100000"/>
              </a:lnSpc>
              <a:spcBef>
                <a:spcPts val="0"/>
              </a:spcBef>
              <a:spcAft>
                <a:spcPts val="0"/>
              </a:spcAft>
              <a:buClr>
                <a:schemeClr val="dk1"/>
              </a:buClr>
              <a:buSzPts val="1300"/>
              <a:buChar char="●"/>
            </a:pPr>
            <a:r>
              <a:rPr lang="en">
                <a:solidFill>
                  <a:schemeClr val="dk1"/>
                </a:solidFill>
              </a:rPr>
              <a:t>OSAAP </a:t>
            </a:r>
            <a:r>
              <a:rPr lang="en" sz="1100">
                <a:solidFill>
                  <a:schemeClr val="dk1"/>
                </a:solidFill>
              </a:rPr>
              <a:t>TPIO analysts are able to mine all of these these data sets to provide robust and detailed analyses about NOAA’s observing systems portfolio.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100">
                <a:solidFill>
                  <a:schemeClr val="dk1"/>
                </a:solidFill>
              </a:rPr>
              <a:t>Alternative treatment: Spoken Walk-through of diagram</a:t>
            </a:r>
            <a:endParaRPr b="1"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rgbClr val="0A4595"/>
                </a:solidFill>
              </a:rPr>
              <a:t>Here’s an example of how the speaker could provide a step-by-step walkthrough of the diagram to a “New to NOAA” audience:</a:t>
            </a:r>
            <a:endParaRPr sz="1100">
              <a:solidFill>
                <a:srgbClr val="0A4595"/>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colored circles (blue, purple, orange) represent the three Foundational Datasets.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Blue circle represents “Observing Requirements,” a dataset that captures NOAA’s needs.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Purple circle represents “Observing Capabilities,” a dataset that captures what NOAA can already do; the Systems we already have, as well as non-NOAA observing systems that NOAA uses.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The </a:t>
            </a:r>
            <a:r>
              <a:rPr b="1" lang="en" sz="1100">
                <a:solidFill>
                  <a:schemeClr val="dk1"/>
                </a:solidFill>
                <a:highlight>
                  <a:srgbClr val="F9CB9C"/>
                </a:highlight>
              </a:rPr>
              <a:t>Orange circle</a:t>
            </a:r>
            <a:r>
              <a:rPr lang="en" sz="1100">
                <a:solidFill>
                  <a:schemeClr val="dk1"/>
                </a:solidFill>
              </a:rPr>
              <a:t> up top represents “Mission Services.”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Linking these datasets are the types of analysis work that we do on the relationship between each pair of datasets.</a:t>
            </a:r>
            <a:endParaRPr sz="1100">
              <a:solidFill>
                <a:schemeClr val="dk1"/>
              </a:solidFill>
              <a:highlight>
                <a:srgbClr val="FFFF00"/>
              </a:highlight>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When we analyze how Requirements relate to Capabilities, for instance, we can identify the Gaps we have in what we need, and analyze what the specs will need to look like for future systems, if we are to bridge and fill those Gaps.</a:t>
            </a:r>
            <a:endParaRPr sz="1100">
              <a:solidFill>
                <a:schemeClr val="dk1"/>
              </a:solidFill>
              <a:highlight>
                <a:srgbClr val="FFFF00"/>
              </a:highlight>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When we analyze how Mission Services relate to Requirements, we can conduct Architecture Studies, and attempt to predict future needs.</a:t>
            </a:r>
            <a:endParaRPr sz="1100">
              <a:solidFill>
                <a:schemeClr val="dk1"/>
              </a:solidFill>
              <a:highlight>
                <a:srgbClr val="FFFF00"/>
              </a:highlight>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highlight>
                  <a:srgbClr val="FFFF00"/>
                </a:highlight>
              </a:rPr>
              <a:t>When we analyze how Mission Services relate to Capabilities, we can analyze Costs and other impacts to the mission.</a:t>
            </a:r>
            <a:endParaRPr sz="1100">
              <a:solidFill>
                <a:schemeClr val="dk1"/>
              </a:solidFill>
              <a:highlight>
                <a:srgbClr val="FFFF00"/>
              </a:highlight>
            </a:endParaRPr>
          </a:p>
          <a:p>
            <a:pPr indent="-298450" lvl="0" marL="457200" rtl="0" algn="l">
              <a:lnSpc>
                <a:spcPct val="105000"/>
              </a:lnSpc>
              <a:spcBef>
                <a:spcPts val="1000"/>
              </a:spcBef>
              <a:spcAft>
                <a:spcPts val="0"/>
              </a:spcAft>
              <a:buClr>
                <a:schemeClr val="dk1"/>
              </a:buClr>
              <a:buSzPts val="1100"/>
              <a:buChar char="●"/>
            </a:pPr>
            <a:r>
              <a:rPr lang="en" sz="1100">
                <a:solidFill>
                  <a:schemeClr val="dk1"/>
                </a:solidFill>
              </a:rPr>
              <a:t>Altogether, it allows  to support NOAA’s vision to achieve and sustain an observing system portfolio that is </a:t>
            </a:r>
            <a:r>
              <a:rPr b="1" i="1" lang="en" sz="1100">
                <a:solidFill>
                  <a:schemeClr val="dk1"/>
                </a:solidFill>
              </a:rPr>
              <a:t>mission-effective, integrated, adaptable, and affordable.</a:t>
            </a:r>
            <a:endParaRPr b="1">
              <a:solidFill>
                <a:schemeClr val="dk1"/>
              </a:solidFill>
            </a:endParaRPr>
          </a:p>
          <a:p>
            <a:pPr indent="0" lvl="0" marL="0" rtl="0" algn="l">
              <a:lnSpc>
                <a:spcPct val="105000"/>
              </a:lnSpc>
              <a:spcBef>
                <a:spcPts val="0"/>
              </a:spcBef>
              <a:spcAft>
                <a:spcPts val="0"/>
              </a:spcAft>
              <a:buSzPts val="1100"/>
              <a:buNone/>
            </a:pPr>
            <a:r>
              <a:t/>
            </a:r>
            <a:endParaRPr b="1">
              <a:solidFill>
                <a:schemeClr val="dk1"/>
              </a:solidFill>
            </a:endParaRPr>
          </a:p>
        </p:txBody>
      </p:sp>
      <p:sp>
        <p:nvSpPr>
          <p:cNvPr id="108" name="Google Shape;108;ge7d2eaae32_0_0:notes"/>
          <p:cNvSpPr txBox="1"/>
          <p:nvPr>
            <p:ph idx="12" type="sldNum"/>
          </p:nvPr>
        </p:nvSpPr>
        <p:spPr>
          <a:xfrm>
            <a:off x="3884613" y="8685213"/>
            <a:ext cx="2971800" cy="457200"/>
          </a:xfrm>
          <a:prstGeom prst="rect">
            <a:avLst/>
          </a:prstGeom>
          <a:noFill/>
          <a:ln>
            <a:noFill/>
          </a:ln>
        </p:spPr>
        <p:txBody>
          <a:bodyPr anchorCtr="0" anchor="b" bIns="45675" lIns="91400" spcFirstLastPara="1" rIns="91400" wrap="square" tIns="456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7d2eaae3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7d2eaae3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7d2eaae3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7d2eaae3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7d2eaae3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e7d2eaae3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7d2eaae3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7d2eaae3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7d2eaae3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7d2eaae3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 type="body"/>
          </p:nvPr>
        </p:nvSpPr>
        <p:spPr>
          <a:xfrm rot="5400000">
            <a:off x="2940248" y="-942380"/>
            <a:ext cx="3263504"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75" name="Google Shape;75;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76" name="Google Shape;76;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3"/>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 type="body"/>
          </p:nvPr>
        </p:nvSpPr>
        <p:spPr>
          <a:xfrm rot="5400000">
            <a:off x="1349573" y="-447080"/>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81" name="Google Shape;81;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82" name="Google Shape;82;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ype="obj">
  <p:cSld name="OBJECT">
    <p:spTree>
      <p:nvGrpSpPr>
        <p:cNvPr id="12" name="Shape 12"/>
        <p:cNvGrpSpPr/>
        <p:nvPr/>
      </p:nvGrpSpPr>
      <p:grpSpPr>
        <a:xfrm>
          <a:off x="0" y="0"/>
          <a:ext cx="0" cy="0"/>
          <a:chOff x="0" y="0"/>
          <a:chExt cx="0" cy="0"/>
        </a:xfrm>
      </p:grpSpPr>
      <p:sp>
        <p:nvSpPr>
          <p:cNvPr id="13" name="Google Shape;13;p3"/>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1400"/>
              <a:buFont typeface="Arial"/>
              <a:buNone/>
              <a:defRPr b="1" i="0" sz="32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3"/>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solidFill>
                  <a:srgbClr val="1241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2400"/>
              <a:buNone/>
              <a:defRPr sz="1800">
                <a:solidFill>
                  <a:srgbClr val="888888"/>
                </a:solidFill>
              </a:defRPr>
            </a:lvl1pPr>
            <a:lvl2pPr indent="-228600" lvl="1" marL="914400" algn="l">
              <a:lnSpc>
                <a:spcPct val="90000"/>
              </a:lnSpc>
              <a:spcBef>
                <a:spcPts val="375"/>
              </a:spcBef>
              <a:spcAft>
                <a:spcPts val="0"/>
              </a:spcAft>
              <a:buClr>
                <a:srgbClr val="888888"/>
              </a:buClr>
              <a:buSzPts val="2000"/>
              <a:buNone/>
              <a:defRPr sz="1500">
                <a:solidFill>
                  <a:srgbClr val="888888"/>
                </a:solidFill>
              </a:defRPr>
            </a:lvl2pPr>
            <a:lvl3pPr indent="-228600" lvl="2" marL="1371600" algn="l">
              <a:lnSpc>
                <a:spcPct val="90000"/>
              </a:lnSpc>
              <a:spcBef>
                <a:spcPts val="375"/>
              </a:spcBef>
              <a:spcAft>
                <a:spcPts val="0"/>
              </a:spcAft>
              <a:buClr>
                <a:srgbClr val="888888"/>
              </a:buClr>
              <a:buSzPts val="1800"/>
              <a:buNone/>
              <a:defRPr sz="1350">
                <a:solidFill>
                  <a:srgbClr val="888888"/>
                </a:solidFill>
              </a:defRPr>
            </a:lvl3pPr>
            <a:lvl4pPr indent="-228600" lvl="3" marL="1828800" algn="l">
              <a:lnSpc>
                <a:spcPct val="90000"/>
              </a:lnSpc>
              <a:spcBef>
                <a:spcPts val="375"/>
              </a:spcBef>
              <a:spcAft>
                <a:spcPts val="0"/>
              </a:spcAft>
              <a:buClr>
                <a:srgbClr val="888888"/>
              </a:buClr>
              <a:buSzPts val="1600"/>
              <a:buNone/>
              <a:defRPr sz="1200">
                <a:solidFill>
                  <a:srgbClr val="888888"/>
                </a:solidFill>
              </a:defRPr>
            </a:lvl4pPr>
            <a:lvl5pPr indent="-228600" lvl="4" marL="2286000" algn="l">
              <a:lnSpc>
                <a:spcPct val="90000"/>
              </a:lnSpc>
              <a:spcBef>
                <a:spcPts val="375"/>
              </a:spcBef>
              <a:spcAft>
                <a:spcPts val="0"/>
              </a:spcAft>
              <a:buClr>
                <a:srgbClr val="888888"/>
              </a:buClr>
              <a:buSzPts val="1600"/>
              <a:buNone/>
              <a:defRPr sz="1200">
                <a:solidFill>
                  <a:srgbClr val="888888"/>
                </a:solidFill>
              </a:defRPr>
            </a:lvl5pPr>
            <a:lvl6pPr indent="-228600" lvl="5" marL="2743200" algn="l">
              <a:lnSpc>
                <a:spcPct val="90000"/>
              </a:lnSpc>
              <a:spcBef>
                <a:spcPts val="375"/>
              </a:spcBef>
              <a:spcAft>
                <a:spcPts val="0"/>
              </a:spcAft>
              <a:buClr>
                <a:srgbClr val="888888"/>
              </a:buClr>
              <a:buSzPts val="1600"/>
              <a:buNone/>
              <a:defRPr sz="1200">
                <a:solidFill>
                  <a:srgbClr val="888888"/>
                </a:solidFill>
              </a:defRPr>
            </a:lvl6pPr>
            <a:lvl7pPr indent="-228600" lvl="6" marL="3200400" algn="l">
              <a:lnSpc>
                <a:spcPct val="90000"/>
              </a:lnSpc>
              <a:spcBef>
                <a:spcPts val="375"/>
              </a:spcBef>
              <a:spcAft>
                <a:spcPts val="0"/>
              </a:spcAft>
              <a:buClr>
                <a:srgbClr val="888888"/>
              </a:buClr>
              <a:buSzPts val="1600"/>
              <a:buNone/>
              <a:defRPr sz="1200">
                <a:solidFill>
                  <a:srgbClr val="888888"/>
                </a:solidFill>
              </a:defRPr>
            </a:lvl7pPr>
            <a:lvl8pPr indent="-228600" lvl="7" marL="3657600" algn="l">
              <a:lnSpc>
                <a:spcPct val="90000"/>
              </a:lnSpc>
              <a:spcBef>
                <a:spcPts val="375"/>
              </a:spcBef>
              <a:spcAft>
                <a:spcPts val="0"/>
              </a:spcAft>
              <a:buClr>
                <a:srgbClr val="888888"/>
              </a:buClr>
              <a:buSzPts val="1600"/>
              <a:buNone/>
              <a:defRPr sz="1200">
                <a:solidFill>
                  <a:srgbClr val="888888"/>
                </a:solidFill>
              </a:defRPr>
            </a:lvl8pPr>
            <a:lvl9pPr indent="-228600" lvl="8" marL="4114800" algn="l">
              <a:lnSpc>
                <a:spcPct val="90000"/>
              </a:lnSpc>
              <a:spcBef>
                <a:spcPts val="375"/>
              </a:spcBef>
              <a:spcAft>
                <a:spcPts val="0"/>
              </a:spcAft>
              <a:buClr>
                <a:srgbClr val="888888"/>
              </a:buClr>
              <a:buSzPts val="1600"/>
              <a:buNone/>
              <a:defRPr sz="1200">
                <a:solidFill>
                  <a:srgbClr val="888888"/>
                </a:solidFill>
              </a:defRPr>
            </a:lvl9pPr>
          </a:lstStyle>
          <a:p/>
        </p:txBody>
      </p:sp>
      <p:sp>
        <p:nvSpPr>
          <p:cNvPr id="33" name="Google Shape;33;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34" name="Google Shape;34;p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35" name="Google Shape;35;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41" name="Google Shape;41;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42" name="Google Shape;42;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46" name="Google Shape;46;p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2400"/>
              <a:buNone/>
              <a:defRPr b="1" sz="1800"/>
            </a:lvl1pPr>
            <a:lvl2pPr indent="-228600" lvl="1" marL="914400" algn="l">
              <a:lnSpc>
                <a:spcPct val="90000"/>
              </a:lnSpc>
              <a:spcBef>
                <a:spcPts val="375"/>
              </a:spcBef>
              <a:spcAft>
                <a:spcPts val="0"/>
              </a:spcAft>
              <a:buClr>
                <a:schemeClr val="dk1"/>
              </a:buClr>
              <a:buSzPts val="2000"/>
              <a:buNone/>
              <a:defRPr b="1" sz="1500"/>
            </a:lvl2pPr>
            <a:lvl3pPr indent="-228600" lvl="2" marL="1371600" algn="l">
              <a:lnSpc>
                <a:spcPct val="90000"/>
              </a:lnSpc>
              <a:spcBef>
                <a:spcPts val="375"/>
              </a:spcBef>
              <a:spcAft>
                <a:spcPts val="0"/>
              </a:spcAft>
              <a:buClr>
                <a:schemeClr val="dk1"/>
              </a:buClr>
              <a:buSzPts val="1800"/>
              <a:buNone/>
              <a:defRPr b="1" sz="1350"/>
            </a:lvl3pPr>
            <a:lvl4pPr indent="-228600" lvl="3" marL="1828800" algn="l">
              <a:lnSpc>
                <a:spcPct val="90000"/>
              </a:lnSpc>
              <a:spcBef>
                <a:spcPts val="375"/>
              </a:spcBef>
              <a:spcAft>
                <a:spcPts val="0"/>
              </a:spcAft>
              <a:buClr>
                <a:schemeClr val="dk1"/>
              </a:buClr>
              <a:buSzPts val="1600"/>
              <a:buNone/>
              <a:defRPr b="1" sz="1200"/>
            </a:lvl4pPr>
            <a:lvl5pPr indent="-228600" lvl="4" marL="2286000" algn="l">
              <a:lnSpc>
                <a:spcPct val="90000"/>
              </a:lnSpc>
              <a:spcBef>
                <a:spcPts val="375"/>
              </a:spcBef>
              <a:spcAft>
                <a:spcPts val="0"/>
              </a:spcAft>
              <a:buClr>
                <a:schemeClr val="dk1"/>
              </a:buClr>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48" name="Google Shape;48;p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50" name="Google Shape;50;p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51" name="Google Shape;51;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55" name="Google Shape;55;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56" name="Google Shape;56;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750"/>
              </a:spcBef>
              <a:spcAft>
                <a:spcPts val="0"/>
              </a:spcAft>
              <a:buClr>
                <a:schemeClr val="dk1"/>
              </a:buClr>
              <a:buSzPts val="3200"/>
              <a:buChar char="•"/>
              <a:defRPr sz="2400"/>
            </a:lvl1pPr>
            <a:lvl2pPr indent="-406400" lvl="1" marL="914400" algn="l">
              <a:lnSpc>
                <a:spcPct val="90000"/>
              </a:lnSpc>
              <a:spcBef>
                <a:spcPts val="375"/>
              </a:spcBef>
              <a:spcAft>
                <a:spcPts val="0"/>
              </a:spcAft>
              <a:buClr>
                <a:schemeClr val="dk1"/>
              </a:buClr>
              <a:buSzPts val="2800"/>
              <a:buChar char="•"/>
              <a:defRPr sz="2100"/>
            </a:lvl2pPr>
            <a:lvl3pPr indent="-381000" lvl="2" marL="1371600" algn="l">
              <a:lnSpc>
                <a:spcPct val="90000"/>
              </a:lnSpc>
              <a:spcBef>
                <a:spcPts val="375"/>
              </a:spcBef>
              <a:spcAft>
                <a:spcPts val="0"/>
              </a:spcAft>
              <a:buClr>
                <a:schemeClr val="dk1"/>
              </a:buClr>
              <a:buSzPts val="2400"/>
              <a:buChar char="•"/>
              <a:defRPr sz="1800"/>
            </a:lvl3pPr>
            <a:lvl4pPr indent="-355600" lvl="3" marL="1828800" algn="l">
              <a:lnSpc>
                <a:spcPct val="90000"/>
              </a:lnSpc>
              <a:spcBef>
                <a:spcPts val="375"/>
              </a:spcBef>
              <a:spcAft>
                <a:spcPts val="0"/>
              </a:spcAft>
              <a:buClr>
                <a:schemeClr val="dk1"/>
              </a:buClr>
              <a:buSzPts val="2000"/>
              <a:buChar char="•"/>
              <a:defRPr sz="1500"/>
            </a:lvl4pPr>
            <a:lvl5pPr indent="-355600" lvl="4" marL="2286000" algn="l">
              <a:lnSpc>
                <a:spcPct val="90000"/>
              </a:lnSpc>
              <a:spcBef>
                <a:spcPts val="375"/>
              </a:spcBef>
              <a:spcAft>
                <a:spcPts val="0"/>
              </a:spcAft>
              <a:buClr>
                <a:schemeClr val="dk1"/>
              </a:buClr>
              <a:buSzPts val="2000"/>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60" name="Google Shape;60;p1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61" name="Google Shape;61;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62" name="Google Shape;62;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63" name="Google Shape;63;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p:nvPr>
            <p:ph idx="2" type="pic"/>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32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28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Arial"/>
                <a:ea typeface="Arial"/>
                <a:cs typeface="Arial"/>
                <a:sym typeface="Arial"/>
              </a:defRPr>
            </a:lvl9pPr>
          </a:lstStyle>
          <a:p/>
        </p:txBody>
      </p:sp>
      <p:sp>
        <p:nvSpPr>
          <p:cNvPr id="67" name="Google Shape;67;p1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600"/>
              <a:buNone/>
              <a:defRPr sz="1200"/>
            </a:lvl1pPr>
            <a:lvl2pPr indent="-228600" lvl="1" marL="914400" algn="l">
              <a:lnSpc>
                <a:spcPct val="90000"/>
              </a:lnSpc>
              <a:spcBef>
                <a:spcPts val="375"/>
              </a:spcBef>
              <a:spcAft>
                <a:spcPts val="0"/>
              </a:spcAft>
              <a:buClr>
                <a:schemeClr val="dk1"/>
              </a:buClr>
              <a:buSzPts val="1400"/>
              <a:buNone/>
              <a:defRPr sz="1050"/>
            </a:lvl2pPr>
            <a:lvl3pPr indent="-228600" lvl="2" marL="1371600" algn="l">
              <a:lnSpc>
                <a:spcPct val="90000"/>
              </a:lnSpc>
              <a:spcBef>
                <a:spcPts val="375"/>
              </a:spcBef>
              <a:spcAft>
                <a:spcPts val="0"/>
              </a:spcAft>
              <a:buClr>
                <a:schemeClr val="dk1"/>
              </a:buClr>
              <a:buSzPts val="1200"/>
              <a:buNone/>
              <a:defRPr sz="900"/>
            </a:lvl3pPr>
            <a:lvl4pPr indent="-228600" lvl="3" marL="1828800" algn="l">
              <a:lnSpc>
                <a:spcPct val="90000"/>
              </a:lnSpc>
              <a:spcBef>
                <a:spcPts val="375"/>
              </a:spcBef>
              <a:spcAft>
                <a:spcPts val="0"/>
              </a:spcAft>
              <a:buClr>
                <a:schemeClr val="dk1"/>
              </a:buClr>
              <a:buSzPts val="1000"/>
              <a:buNone/>
              <a:defRPr sz="750"/>
            </a:lvl4pPr>
            <a:lvl5pPr indent="-228600" lvl="4" marL="2286000" algn="l">
              <a:lnSpc>
                <a:spcPct val="90000"/>
              </a:lnSpc>
              <a:spcBef>
                <a:spcPts val="375"/>
              </a:spcBef>
              <a:spcAft>
                <a:spcPts val="0"/>
              </a:spcAft>
              <a:buClr>
                <a:schemeClr val="dk1"/>
              </a:buClr>
              <a:buSzPts val="1000"/>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68" name="Google Shape;68;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69" name="Google Shape;69;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70" name="Google Shape;70;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308071" y="1239739"/>
            <a:ext cx="6835800" cy="2683500"/>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0" y="2898"/>
            <a:ext cx="4261105" cy="5147640"/>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2020928" y="2211931"/>
            <a:ext cx="1548664" cy="1548664"/>
          </a:xfrm>
          <a:prstGeom prst="rect">
            <a:avLst/>
          </a:prstGeom>
          <a:noFill/>
          <a:ln>
            <a:noFill/>
          </a:ln>
        </p:spPr>
      </p:pic>
      <p:sp>
        <p:nvSpPr>
          <p:cNvPr id="9" name="Google Shape;9;p1"/>
          <p:cNvSpPr txBox="1"/>
          <p:nvPr/>
        </p:nvSpPr>
        <p:spPr>
          <a:xfrm>
            <a:off x="305937" y="3825264"/>
            <a:ext cx="3130800" cy="78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1" i="0" lang="en" sz="1800" u="none" cap="none" strike="noStrike">
                <a:solidFill>
                  <a:schemeClr val="lt1"/>
                </a:solidFill>
                <a:latin typeface="Arial"/>
                <a:ea typeface="Arial"/>
                <a:cs typeface="Arial"/>
                <a:sym typeface="Arial"/>
              </a:rPr>
              <a:t>National Environmental Satellite, Data, and Information Service </a:t>
            </a:r>
            <a:endParaRPr b="1" i="0" sz="1500" u="none" cap="none" strike="noStrike">
              <a:solidFill>
                <a:srgbClr val="000000"/>
              </a:solidFill>
              <a:latin typeface="Arial"/>
              <a:ea typeface="Arial"/>
              <a:cs typeface="Arial"/>
              <a:sym typeface="Arial"/>
            </a:endParaRPr>
          </a:p>
        </p:txBody>
      </p:sp>
      <p:pic>
        <p:nvPicPr>
          <p:cNvPr id="10" name="Google Shape;10;p1"/>
          <p:cNvPicPr preferRelativeResize="0"/>
          <p:nvPr/>
        </p:nvPicPr>
        <p:blipFill rotWithShape="1">
          <a:blip r:embed="rId3">
            <a:alphaModFix/>
          </a:blip>
          <a:srcRect b="0" l="0" r="0" t="0"/>
          <a:stretch/>
        </p:blipFill>
        <p:spPr>
          <a:xfrm>
            <a:off x="1348483" y="-4898"/>
            <a:ext cx="1915819" cy="174195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1">
            <a:alphaModFix/>
          </a:blip>
          <a:srcRect b="0" l="0" r="0" t="0"/>
          <a:stretch/>
        </p:blipFill>
        <p:spPr>
          <a:xfrm>
            <a:off x="1" y="4815039"/>
            <a:ext cx="8739518" cy="335680"/>
          </a:xfrm>
          <a:prstGeom prst="rect">
            <a:avLst/>
          </a:prstGeom>
          <a:noFill/>
          <a:ln>
            <a:noFill/>
          </a:ln>
        </p:spPr>
      </p:pic>
      <p:sp>
        <p:nvSpPr>
          <p:cNvPr id="17" name="Google Shape;17;p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 name="Google Shape;19;p4"/>
          <p:cNvSpPr txBox="1"/>
          <p:nvPr/>
        </p:nvSpPr>
        <p:spPr>
          <a:xfrm>
            <a:off x="8521365" y="4832250"/>
            <a:ext cx="622636" cy="273825"/>
          </a:xfrm>
          <a:prstGeom prst="rect">
            <a:avLst/>
          </a:prstGeom>
          <a:no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1" i="0" lang="en" sz="1050" u="none" cap="none" strike="noStrike">
                <a:solidFill>
                  <a:srgbClr val="CCCCCC"/>
                </a:solidFill>
                <a:latin typeface="Arial"/>
                <a:ea typeface="Arial"/>
                <a:cs typeface="Arial"/>
                <a:sym typeface="Arial"/>
              </a:rPr>
              <a:t>‹#›</a:t>
            </a:fld>
            <a:endParaRPr b="1" i="0" sz="1050" u="none" cap="none" strike="noStrike">
              <a:solidFill>
                <a:srgbClr val="CCCCCC"/>
              </a:solidFill>
              <a:latin typeface="Arial"/>
              <a:ea typeface="Arial"/>
              <a:cs typeface="Arial"/>
              <a:sym typeface="Arial"/>
            </a:endParaRPr>
          </a:p>
        </p:txBody>
      </p:sp>
      <p:grpSp>
        <p:nvGrpSpPr>
          <p:cNvPr id="20" name="Google Shape;20;p4"/>
          <p:cNvGrpSpPr/>
          <p:nvPr/>
        </p:nvGrpSpPr>
        <p:grpSpPr>
          <a:xfrm>
            <a:off x="96061" y="4569594"/>
            <a:ext cx="500630" cy="500630"/>
            <a:chOff x="310960" y="5520595"/>
            <a:chExt cx="1239704" cy="1239704"/>
          </a:xfrm>
        </p:grpSpPr>
        <p:sp>
          <p:nvSpPr>
            <p:cNvPr id="21" name="Google Shape;21;p4"/>
            <p:cNvSpPr/>
            <p:nvPr/>
          </p:nvSpPr>
          <p:spPr>
            <a:xfrm>
              <a:off x="310960" y="5520595"/>
              <a:ext cx="1239704" cy="123970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pic>
          <p:nvPicPr>
            <p:cNvPr id="22" name="Google Shape;22;p4"/>
            <p:cNvPicPr preferRelativeResize="0"/>
            <p:nvPr/>
          </p:nvPicPr>
          <p:blipFill rotWithShape="1">
            <a:blip r:embed="rId2">
              <a:alphaModFix/>
            </a:blip>
            <a:srcRect b="0" l="0" r="0" t="0"/>
            <a:stretch/>
          </p:blipFill>
          <p:spPr>
            <a:xfrm>
              <a:off x="352776" y="5562411"/>
              <a:ext cx="1156072" cy="1156072"/>
            </a:xfrm>
            <a:prstGeom prst="rect">
              <a:avLst/>
            </a:prstGeom>
            <a:noFill/>
            <a:ln>
              <a:noFill/>
            </a:ln>
          </p:spPr>
        </p:pic>
      </p:grpSp>
      <p:sp>
        <p:nvSpPr>
          <p:cNvPr id="23" name="Google Shape;23;p4"/>
          <p:cNvSpPr/>
          <p:nvPr/>
        </p:nvSpPr>
        <p:spPr>
          <a:xfrm>
            <a:off x="0" y="0"/>
            <a:ext cx="9144000" cy="240030"/>
          </a:xfrm>
          <a:prstGeom prst="rect">
            <a:avLst/>
          </a:prstGeom>
          <a:blipFill rotWithShape="1">
            <a:blip r:embed="rId3">
              <a:alphaModFix/>
            </a:blip>
            <a:stretch>
              <a:fillRect b="0" l="0" r="0" t="0"/>
            </a:stretch>
          </a:blip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rgbClr val="FFFFFF"/>
              </a:solidFill>
              <a:latin typeface="Arial"/>
              <a:ea typeface="Arial"/>
              <a:cs typeface="Arial"/>
              <a:sym typeface="Arial"/>
            </a:endParaRPr>
          </a:p>
        </p:txBody>
      </p:sp>
      <p:sp>
        <p:nvSpPr>
          <p:cNvPr id="24" name="Google Shape;24;p4"/>
          <p:cNvSpPr txBox="1"/>
          <p:nvPr/>
        </p:nvSpPr>
        <p:spPr>
          <a:xfrm>
            <a:off x="692751" y="4863958"/>
            <a:ext cx="5747297" cy="23080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rgbClr val="FFFFFF"/>
                </a:solidFill>
                <a:latin typeface="Arial"/>
                <a:ea typeface="Arial"/>
                <a:cs typeface="Arial"/>
                <a:sym typeface="Arial"/>
              </a:rPr>
              <a:t>NOAA National Environmental Satellite, Data, and Information Service</a:t>
            </a:r>
            <a:endParaRPr b="0" i="0" sz="1050" u="none" cap="none" strike="noStrike">
              <a:solidFill>
                <a:srgbClr val="000000"/>
              </a:solidFill>
              <a:latin typeface="Arial"/>
              <a:ea typeface="Arial"/>
              <a:cs typeface="Arial"/>
              <a:sym typeface="Arial"/>
            </a:endParaRPr>
          </a:p>
        </p:txBody>
      </p:sp>
      <p:sp>
        <p:nvSpPr>
          <p:cNvPr id="25" name="Google Shape;25;p4"/>
          <p:cNvSpPr txBox="1"/>
          <p:nvPr/>
        </p:nvSpPr>
        <p:spPr>
          <a:xfrm>
            <a:off x="5277050" y="4869657"/>
            <a:ext cx="3244314" cy="230802"/>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050"/>
              <a:buFont typeface="Arial"/>
              <a:buNone/>
            </a:pPr>
            <a:r>
              <a:rPr b="0" i="0" lang="en" sz="1050" u="none" cap="none" strike="noStrike">
                <a:solidFill>
                  <a:srgbClr val="FFFFFF"/>
                </a:solidFill>
                <a:latin typeface="Arial"/>
                <a:ea typeface="Arial"/>
                <a:cs typeface="Arial"/>
                <a:sym typeface="Arial"/>
              </a:rPr>
              <a:t>Date</a:t>
            </a:r>
            <a:endParaRPr b="0" i="0" sz="1050" u="none" cap="none" strike="noStrike">
              <a:solidFill>
                <a:srgbClr val="000000"/>
              </a:solidFill>
              <a:latin typeface="Arial"/>
              <a:ea typeface="Arial"/>
              <a:cs typeface="Arial"/>
              <a:sym typeface="Arial"/>
            </a:endParaRPr>
          </a:p>
        </p:txBody>
      </p:sp>
      <p:sp>
        <p:nvSpPr>
          <p:cNvPr id="26" name="Google Shape;26;p4"/>
          <p:cNvSpPr/>
          <p:nvPr/>
        </p:nvSpPr>
        <p:spPr>
          <a:xfrm>
            <a:off x="0" y="0"/>
            <a:ext cx="9144000" cy="240030"/>
          </a:xfrm>
          <a:prstGeom prst="rect">
            <a:avLst/>
          </a:prstGeom>
          <a:solidFill>
            <a:srgbClr val="1A467B"/>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nvSpPr>
        <p:spPr>
          <a:xfrm>
            <a:off x="4127650" y="1632025"/>
            <a:ext cx="4961400" cy="15045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2F5496"/>
              </a:buClr>
              <a:buSzPts val="3800"/>
              <a:buFont typeface="Arial"/>
              <a:buNone/>
            </a:pPr>
            <a:r>
              <a:rPr b="1" lang="en" sz="3300">
                <a:solidFill>
                  <a:srgbClr val="0A4595"/>
                </a:solidFill>
              </a:rPr>
              <a:t>Stewardship and Use of NOAA’s Observational Technical Needs</a:t>
            </a:r>
            <a:r>
              <a:rPr b="0" i="0" lang="en" sz="2500" u="none" cap="none" strike="noStrike">
                <a:solidFill>
                  <a:srgbClr val="2F5496"/>
                </a:solidFill>
                <a:latin typeface="Arial"/>
                <a:ea typeface="Arial"/>
                <a:cs typeface="Arial"/>
                <a:sym typeface="Arial"/>
              </a:rPr>
              <a:t> </a:t>
            </a:r>
            <a:endParaRPr b="0" i="0" sz="100" u="none" cap="none" strike="noStrike">
              <a:solidFill>
                <a:srgbClr val="000000"/>
              </a:solidFill>
              <a:latin typeface="Arial"/>
              <a:ea typeface="Arial"/>
              <a:cs typeface="Arial"/>
              <a:sym typeface="Arial"/>
            </a:endParaRPr>
          </a:p>
        </p:txBody>
      </p:sp>
      <p:sp>
        <p:nvSpPr>
          <p:cNvPr id="88" name="Google Shape;88;p14"/>
          <p:cNvSpPr txBox="1"/>
          <p:nvPr/>
        </p:nvSpPr>
        <p:spPr>
          <a:xfrm>
            <a:off x="4148425" y="3312325"/>
            <a:ext cx="4539600" cy="43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 sz="2200" u="none" cap="none" strike="noStrike">
                <a:solidFill>
                  <a:srgbClr val="2F5496"/>
                </a:solidFill>
                <a:latin typeface="Arial"/>
                <a:ea typeface="Arial"/>
                <a:cs typeface="Arial"/>
                <a:sym typeface="Arial"/>
              </a:rPr>
              <a:t>Prepared for </a:t>
            </a:r>
            <a:r>
              <a:rPr b="1" lang="en" sz="2200">
                <a:solidFill>
                  <a:srgbClr val="2F5496"/>
                </a:solidFill>
              </a:rPr>
              <a:t>SAT</a:t>
            </a:r>
            <a:endParaRPr b="0" i="0" sz="900" u="none" cap="none" strike="noStrike">
              <a:solidFill>
                <a:srgbClr val="000000"/>
              </a:solidFill>
              <a:latin typeface="Arial"/>
              <a:ea typeface="Arial"/>
              <a:cs typeface="Arial"/>
              <a:sym typeface="Arial"/>
            </a:endParaRPr>
          </a:p>
        </p:txBody>
      </p:sp>
      <p:sp>
        <p:nvSpPr>
          <p:cNvPr id="89" name="Google Shape;89;p14"/>
          <p:cNvSpPr txBox="1"/>
          <p:nvPr/>
        </p:nvSpPr>
        <p:spPr>
          <a:xfrm>
            <a:off x="305937" y="4605239"/>
            <a:ext cx="1540200" cy="4302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lt1"/>
              </a:buClr>
              <a:buSzPts val="1100"/>
              <a:buFont typeface="Arial"/>
              <a:buNone/>
            </a:pPr>
            <a:r>
              <a:rPr lang="en" sz="1500">
                <a:solidFill>
                  <a:schemeClr val="lt1"/>
                </a:solidFill>
              </a:rPr>
              <a:t>August</a:t>
            </a:r>
            <a:r>
              <a:rPr b="0" i="0" lang="en" sz="1500" u="none" cap="none" strike="noStrike">
                <a:solidFill>
                  <a:schemeClr val="lt1"/>
                </a:solidFill>
                <a:latin typeface="Arial"/>
                <a:ea typeface="Arial"/>
                <a:cs typeface="Arial"/>
                <a:sym typeface="Arial"/>
              </a:rPr>
              <a:t> 2021</a:t>
            </a:r>
            <a:endParaRPr b="0" i="0" sz="1100" u="none" cap="none" strike="noStrike">
              <a:solidFill>
                <a:srgbClr val="000000"/>
              </a:solidFill>
              <a:latin typeface="Arial"/>
              <a:ea typeface="Arial"/>
              <a:cs typeface="Arial"/>
              <a:sym typeface="Arial"/>
            </a:endParaRPr>
          </a:p>
        </p:txBody>
      </p:sp>
      <p:sp>
        <p:nvSpPr>
          <p:cNvPr id="90" name="Google Shape;90;p14"/>
          <p:cNvSpPr txBox="1"/>
          <p:nvPr/>
        </p:nvSpPr>
        <p:spPr>
          <a:xfrm>
            <a:off x="4132575" y="4062750"/>
            <a:ext cx="4496100" cy="102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600" u="none" cap="none" strike="noStrike">
                <a:solidFill>
                  <a:srgbClr val="2F5496"/>
                </a:solidFill>
                <a:latin typeface="Arial"/>
                <a:ea typeface="Arial"/>
                <a:cs typeface="Arial"/>
                <a:sym typeface="Arial"/>
              </a:rPr>
              <a:t>Meredith Wagner, OSAAP’s TPIO team Foundations Team Lead</a:t>
            </a:r>
            <a:endParaRPr b="0" i="0" sz="1600" u="none" cap="none" strike="noStrike">
              <a:solidFill>
                <a:srgbClr val="2F54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 sz="1600">
                <a:solidFill>
                  <a:srgbClr val="2F5496"/>
                </a:solidFill>
              </a:rPr>
              <a:t>David Helms, OSAAP’s TPIO team</a:t>
            </a:r>
            <a:endParaRPr sz="1600">
              <a:solidFill>
                <a:srgbClr val="2F5496"/>
              </a:solidFill>
            </a:endParaRPr>
          </a:p>
          <a:p>
            <a:pPr indent="0" lvl="0" marL="0" marR="0" rtl="0" algn="l">
              <a:lnSpc>
                <a:spcPct val="100000"/>
              </a:lnSpc>
              <a:spcBef>
                <a:spcPts val="0"/>
              </a:spcBef>
              <a:spcAft>
                <a:spcPts val="0"/>
              </a:spcAft>
              <a:buClr>
                <a:srgbClr val="000000"/>
              </a:buClr>
              <a:buSzPts val="1800"/>
              <a:buFont typeface="Arial"/>
              <a:buNone/>
            </a:pPr>
            <a:r>
              <a:rPr lang="en" sz="1600">
                <a:solidFill>
                  <a:srgbClr val="2F5496"/>
                </a:solidFill>
              </a:rPr>
              <a:t>Analysis Team Lead</a:t>
            </a:r>
            <a:endParaRPr sz="1600">
              <a:solidFill>
                <a:srgbClr val="2F549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idx="1" type="body"/>
          </p:nvPr>
        </p:nvSpPr>
        <p:spPr>
          <a:xfrm>
            <a:off x="628650" y="789051"/>
            <a:ext cx="7886700" cy="39639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666666"/>
              </a:buClr>
              <a:buSzPts val="1800"/>
              <a:buChar char="•"/>
            </a:pPr>
            <a:r>
              <a:rPr lang="en" sz="1800">
                <a:solidFill>
                  <a:srgbClr val="323B42"/>
                </a:solidFill>
              </a:rPr>
              <a:t>Objectives: </a:t>
            </a:r>
            <a:endParaRPr sz="1800">
              <a:solidFill>
                <a:srgbClr val="666666"/>
              </a:solidFill>
            </a:endParaRPr>
          </a:p>
          <a:p>
            <a:pPr indent="-342900" lvl="1" marL="914400" rtl="0" algn="l">
              <a:lnSpc>
                <a:spcPct val="100000"/>
              </a:lnSpc>
              <a:spcBef>
                <a:spcPts val="1000"/>
              </a:spcBef>
              <a:spcAft>
                <a:spcPts val="0"/>
              </a:spcAft>
              <a:buClr>
                <a:srgbClr val="666666"/>
              </a:buClr>
              <a:buSzPts val="1800"/>
              <a:buChar char="○"/>
            </a:pPr>
            <a:r>
              <a:rPr lang="en" sz="1800">
                <a:solidFill>
                  <a:srgbClr val="323B42"/>
                </a:solidFill>
              </a:rPr>
              <a:t>Deliver Geophysical Parameter and NESDIS Baseline Product Priorities of NOAA’s Services (Value Tree)</a:t>
            </a:r>
            <a:endParaRPr sz="1800">
              <a:solidFill>
                <a:srgbClr val="666666"/>
              </a:solidFill>
            </a:endParaRPr>
          </a:p>
          <a:p>
            <a:pPr indent="-342900" lvl="1" marL="914400" rtl="0" algn="l">
              <a:lnSpc>
                <a:spcPct val="100000"/>
              </a:lnSpc>
              <a:spcBef>
                <a:spcPts val="1000"/>
              </a:spcBef>
              <a:spcAft>
                <a:spcPts val="0"/>
              </a:spcAft>
              <a:buClr>
                <a:srgbClr val="666666"/>
              </a:buClr>
              <a:buSzPts val="1800"/>
              <a:buChar char="○"/>
            </a:pPr>
            <a:r>
              <a:rPr lang="en" sz="1800">
                <a:solidFill>
                  <a:srgbClr val="323B42"/>
                </a:solidFill>
              </a:rPr>
              <a:t>Deliver Geophysical Parameter and NESDIS Baseline Product Improvement Priorities of NOAA’s Services (Value Tree R2R)</a:t>
            </a:r>
            <a:endParaRPr sz="1800">
              <a:solidFill>
                <a:srgbClr val="666666"/>
              </a:solidFill>
            </a:endParaRPr>
          </a:p>
          <a:p>
            <a:pPr indent="0" lvl="1" marL="584200" rtl="0" algn="l">
              <a:lnSpc>
                <a:spcPct val="100000"/>
              </a:lnSpc>
              <a:spcBef>
                <a:spcPts val="1000"/>
              </a:spcBef>
              <a:spcAft>
                <a:spcPts val="0"/>
              </a:spcAft>
              <a:buClr>
                <a:schemeClr val="dk1"/>
              </a:buClr>
              <a:buSzPts val="2286"/>
              <a:buFont typeface="Arial"/>
              <a:buNone/>
            </a:pPr>
            <a:r>
              <a:t/>
            </a:r>
            <a:endParaRPr sz="1800">
              <a:solidFill>
                <a:srgbClr val="323B42"/>
              </a:solidFill>
            </a:endParaRPr>
          </a:p>
          <a:p>
            <a:pPr indent="-342900" lvl="0" marL="457200" rtl="0" algn="l">
              <a:lnSpc>
                <a:spcPct val="100000"/>
              </a:lnSpc>
              <a:spcBef>
                <a:spcPts val="0"/>
              </a:spcBef>
              <a:spcAft>
                <a:spcPts val="0"/>
              </a:spcAft>
              <a:buClr>
                <a:srgbClr val="666666"/>
              </a:buClr>
              <a:buSzPts val="1800"/>
              <a:buChar char="•"/>
            </a:pPr>
            <a:r>
              <a:rPr lang="en" sz="1800">
                <a:solidFill>
                  <a:srgbClr val="323B42"/>
                </a:solidFill>
              </a:rPr>
              <a:t>Both NESDIS 5-Year Plan and ASPEN priorities depend on mapping geophysical parameters to NOAA’s services, and both are sensitive to the evolution of these services (need for refresh/fidelity)</a:t>
            </a:r>
            <a:endParaRPr sz="1800">
              <a:solidFill>
                <a:srgbClr val="666666"/>
              </a:solidFill>
            </a:endParaRPr>
          </a:p>
          <a:p>
            <a:pPr indent="-342900" lvl="1" marL="914400" rtl="0" algn="l">
              <a:lnSpc>
                <a:spcPct val="100000"/>
              </a:lnSpc>
              <a:spcBef>
                <a:spcPts val="1000"/>
              </a:spcBef>
              <a:spcAft>
                <a:spcPts val="0"/>
              </a:spcAft>
              <a:buClr>
                <a:srgbClr val="666666"/>
              </a:buClr>
              <a:buSzPts val="1800"/>
              <a:buChar char="○"/>
            </a:pPr>
            <a:r>
              <a:rPr lang="en" sz="1800">
                <a:solidFill>
                  <a:srgbClr val="323B42"/>
                </a:solidFill>
              </a:rPr>
              <a:t>Changes in data source relevance and performance</a:t>
            </a:r>
            <a:endParaRPr sz="1800">
              <a:solidFill>
                <a:srgbClr val="666666"/>
              </a:solidFill>
            </a:endParaRPr>
          </a:p>
          <a:p>
            <a:pPr indent="-342900" lvl="1" marL="914400" rtl="0" algn="l">
              <a:lnSpc>
                <a:spcPct val="100000"/>
              </a:lnSpc>
              <a:spcBef>
                <a:spcPts val="1000"/>
              </a:spcBef>
              <a:spcAft>
                <a:spcPts val="0"/>
              </a:spcAft>
              <a:buClr>
                <a:srgbClr val="666666"/>
              </a:buClr>
              <a:buSzPts val="1800"/>
              <a:buChar char="○"/>
            </a:pPr>
            <a:r>
              <a:rPr lang="en" sz="1800">
                <a:solidFill>
                  <a:srgbClr val="323B42"/>
                </a:solidFill>
              </a:rPr>
              <a:t>Changes in services</a:t>
            </a:r>
            <a:endParaRPr sz="1800"/>
          </a:p>
        </p:txBody>
      </p:sp>
      <p:sp>
        <p:nvSpPr>
          <p:cNvPr id="184" name="Google Shape;184;p23"/>
          <p:cNvSpPr txBox="1"/>
          <p:nvPr>
            <p:ph type="title"/>
          </p:nvPr>
        </p:nvSpPr>
        <p:spPr>
          <a:xfrm>
            <a:off x="628650" y="78100"/>
            <a:ext cx="78867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600">
                <a:solidFill>
                  <a:schemeClr val="dk1"/>
                </a:solidFill>
              </a:rPr>
              <a:t>TPIO’s Support to NESDIS 5-Year Plan</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idx="1" type="body"/>
          </p:nvPr>
        </p:nvSpPr>
        <p:spPr>
          <a:xfrm>
            <a:off x="628650" y="789051"/>
            <a:ext cx="7886700" cy="494100"/>
          </a:xfrm>
          <a:prstGeom prst="rect">
            <a:avLst/>
          </a:prstGeom>
        </p:spPr>
        <p:txBody>
          <a:bodyPr anchorCtr="0" anchor="t" bIns="45700" lIns="91425" spcFirstLastPara="1" rIns="91425" wrap="square" tIns="45700">
            <a:noAutofit/>
          </a:bodyPr>
          <a:lstStyle/>
          <a:p>
            <a:pPr indent="0" lvl="0" marL="50800" rtl="0" algn="l">
              <a:lnSpc>
                <a:spcPct val="100000"/>
              </a:lnSpc>
              <a:spcBef>
                <a:spcPts val="0"/>
              </a:spcBef>
              <a:spcAft>
                <a:spcPts val="0"/>
              </a:spcAft>
              <a:buNone/>
            </a:pPr>
            <a:r>
              <a:rPr lang="en" sz="2000">
                <a:solidFill>
                  <a:srgbClr val="323B42"/>
                </a:solidFill>
              </a:rPr>
              <a:t>Updating Representation of Services Environment For Analysis</a:t>
            </a:r>
            <a:endParaRPr sz="2000"/>
          </a:p>
          <a:p>
            <a:pPr indent="0" lvl="0" marL="50800" rtl="0" algn="l">
              <a:lnSpc>
                <a:spcPct val="100000"/>
              </a:lnSpc>
              <a:spcBef>
                <a:spcPts val="0"/>
              </a:spcBef>
              <a:spcAft>
                <a:spcPts val="0"/>
              </a:spcAft>
              <a:buClr>
                <a:schemeClr val="dk1"/>
              </a:buClr>
              <a:buSzPts val="3613"/>
              <a:buFont typeface="Arial"/>
              <a:buNone/>
            </a:pPr>
            <a:r>
              <a:t/>
            </a:r>
            <a:endParaRPr>
              <a:solidFill>
                <a:srgbClr val="323B42"/>
              </a:solidFill>
            </a:endParaRPr>
          </a:p>
          <a:p>
            <a:pPr indent="0" lvl="0" marL="0" rtl="0" algn="l">
              <a:lnSpc>
                <a:spcPct val="100000"/>
              </a:lnSpc>
              <a:spcBef>
                <a:spcPts val="0"/>
              </a:spcBef>
              <a:spcAft>
                <a:spcPts val="0"/>
              </a:spcAft>
              <a:buNone/>
            </a:pPr>
            <a:r>
              <a:t/>
            </a:r>
            <a:endParaRPr sz="1800"/>
          </a:p>
        </p:txBody>
      </p:sp>
      <p:sp>
        <p:nvSpPr>
          <p:cNvPr id="190" name="Google Shape;190;p24"/>
          <p:cNvSpPr txBox="1"/>
          <p:nvPr>
            <p:ph type="title"/>
          </p:nvPr>
        </p:nvSpPr>
        <p:spPr>
          <a:xfrm>
            <a:off x="628650" y="78100"/>
            <a:ext cx="78867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600">
                <a:solidFill>
                  <a:srgbClr val="323B42"/>
                </a:solidFill>
              </a:rPr>
              <a:t>Infusion Of NOSIA Refresh</a:t>
            </a:r>
            <a:endParaRPr b="1" i="0" sz="2600" u="none" cap="none" strike="noStrike">
              <a:solidFill>
                <a:schemeClr val="dk1"/>
              </a:solidFill>
              <a:latin typeface="Arial"/>
              <a:ea typeface="Arial"/>
              <a:cs typeface="Arial"/>
              <a:sym typeface="Arial"/>
            </a:endParaRPr>
          </a:p>
        </p:txBody>
      </p:sp>
      <p:sp>
        <p:nvSpPr>
          <p:cNvPr id="191" name="Google Shape;191;p24"/>
          <p:cNvSpPr/>
          <p:nvPr/>
        </p:nvSpPr>
        <p:spPr>
          <a:xfrm>
            <a:off x="227494" y="1283144"/>
            <a:ext cx="2405100" cy="3139200"/>
          </a:xfrm>
          <a:prstGeom prst="rect">
            <a:avLst/>
          </a:prstGeom>
          <a:noFill/>
          <a:ln>
            <a:noFill/>
          </a:ln>
        </p:spPr>
        <p:txBody>
          <a:bodyPr anchorCtr="0" anchor="t" bIns="45700" lIns="91425" spcFirstLastPara="1" rIns="91425" wrap="square" tIns="45700">
            <a:noAutofit/>
          </a:bodyPr>
          <a:lstStyle/>
          <a:p>
            <a:pPr indent="-285750" lvl="1" marL="285750" marR="0" rtl="0" algn="l">
              <a:lnSpc>
                <a:spcPct val="100000"/>
              </a:lnSpc>
              <a:spcBef>
                <a:spcPts val="0"/>
              </a:spcBef>
              <a:spcAft>
                <a:spcPts val="0"/>
              </a:spcAft>
              <a:buClr>
                <a:srgbClr val="323B42"/>
              </a:buClr>
              <a:buSzPts val="1800"/>
              <a:buFont typeface="Arial"/>
              <a:buChar char="•"/>
            </a:pPr>
            <a:r>
              <a:rPr b="0" i="0" lang="en" sz="1800" u="none" cap="none" strike="noStrike">
                <a:solidFill>
                  <a:srgbClr val="323B42"/>
                </a:solidFill>
                <a:latin typeface="Arial"/>
                <a:ea typeface="Arial"/>
                <a:cs typeface="Arial"/>
                <a:sym typeface="Arial"/>
              </a:rPr>
              <a:t>164 services re-surveyed to date: Most WRN MSAs captured</a:t>
            </a:r>
            <a:endParaRPr b="0" i="0" sz="1800" u="none" cap="none" strike="noStrike">
              <a:solidFill>
                <a:srgbClr val="323B42"/>
              </a:solidFill>
              <a:latin typeface="Arial"/>
              <a:ea typeface="Arial"/>
              <a:cs typeface="Arial"/>
              <a:sym typeface="Arial"/>
            </a:endParaRPr>
          </a:p>
          <a:p>
            <a:pPr indent="-285750" lvl="1" marL="285750" marR="0" rtl="0" algn="l">
              <a:lnSpc>
                <a:spcPct val="100000"/>
              </a:lnSpc>
              <a:spcBef>
                <a:spcPts val="0"/>
              </a:spcBef>
              <a:spcAft>
                <a:spcPts val="0"/>
              </a:spcAft>
              <a:buClr>
                <a:srgbClr val="323B42"/>
              </a:buClr>
              <a:buSzPts val="1800"/>
              <a:buFont typeface="Arial"/>
              <a:buChar char="•"/>
            </a:pPr>
            <a:r>
              <a:rPr b="0" i="0" lang="en" sz="1800" u="none" cap="none" strike="noStrike">
                <a:solidFill>
                  <a:srgbClr val="323B42"/>
                </a:solidFill>
                <a:latin typeface="Arial"/>
                <a:ea typeface="Arial"/>
                <a:cs typeface="Arial"/>
                <a:sym typeface="Arial"/>
              </a:rPr>
              <a:t>25 services scheduled at EMC and 10 more elsewhere to complete PWX, MWX, and WWX MSAs.</a:t>
            </a:r>
            <a:endParaRPr b="0" i="0" sz="1800" u="none" cap="none" strike="noStrike">
              <a:solidFill>
                <a:srgbClr val="323B42"/>
              </a:solidFill>
              <a:latin typeface="Arial"/>
              <a:ea typeface="Arial"/>
              <a:cs typeface="Arial"/>
              <a:sym typeface="Arial"/>
            </a:endParaRPr>
          </a:p>
        </p:txBody>
      </p:sp>
      <p:pic>
        <p:nvPicPr>
          <p:cNvPr id="192" name="Google Shape;192;p24"/>
          <p:cNvPicPr preferRelativeResize="0"/>
          <p:nvPr/>
        </p:nvPicPr>
        <p:blipFill rotWithShape="1">
          <a:blip r:embed="rId3">
            <a:alphaModFix/>
          </a:blip>
          <a:srcRect b="0" l="0" r="0" t="0"/>
          <a:stretch/>
        </p:blipFill>
        <p:spPr>
          <a:xfrm>
            <a:off x="2520050" y="1358150"/>
            <a:ext cx="6557051" cy="3004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628650" y="273844"/>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98" name="Google Shape;198;p25"/>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pic>
        <p:nvPicPr>
          <p:cNvPr id="199" name="Google Shape;199;p25"/>
          <p:cNvPicPr preferRelativeResize="0"/>
          <p:nvPr/>
        </p:nvPicPr>
        <p:blipFill>
          <a:blip r:embed="rId3">
            <a:alphaModFix/>
          </a:blip>
          <a:stretch>
            <a:fillRect/>
          </a:stretch>
        </p:blipFill>
        <p:spPr>
          <a:xfrm>
            <a:off x="74000" y="0"/>
            <a:ext cx="907000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544830" y="13691"/>
            <a:ext cx="7886700" cy="99417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2800">
                <a:solidFill>
                  <a:schemeClr val="dk1"/>
                </a:solidFill>
              </a:rPr>
              <a:t>Outline</a:t>
            </a:r>
            <a:endParaRPr b="1" sz="2800">
              <a:solidFill>
                <a:schemeClr val="dk1"/>
              </a:solidFill>
            </a:endParaRPr>
          </a:p>
        </p:txBody>
      </p:sp>
      <p:sp>
        <p:nvSpPr>
          <p:cNvPr id="96" name="Google Shape;96;p15"/>
          <p:cNvSpPr txBox="1"/>
          <p:nvPr>
            <p:ph idx="1" type="body"/>
          </p:nvPr>
        </p:nvSpPr>
        <p:spPr>
          <a:xfrm>
            <a:off x="334575" y="760700"/>
            <a:ext cx="8743800" cy="4138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000">
              <a:solidFill>
                <a:srgbClr val="323B42"/>
              </a:solidFill>
            </a:endParaRPr>
          </a:p>
          <a:p>
            <a:pPr indent="-355600" lvl="0" marL="457200" rtl="0" algn="l">
              <a:lnSpc>
                <a:spcPct val="115000"/>
              </a:lnSpc>
              <a:spcBef>
                <a:spcPts val="1000"/>
              </a:spcBef>
              <a:spcAft>
                <a:spcPts val="0"/>
              </a:spcAft>
              <a:buClr>
                <a:srgbClr val="323B42"/>
              </a:buClr>
              <a:buSzPts val="2000"/>
              <a:buChar char="•"/>
            </a:pPr>
            <a:r>
              <a:rPr lang="en" sz="2000">
                <a:solidFill>
                  <a:srgbClr val="323B42"/>
                </a:solidFill>
              </a:rPr>
              <a:t>TPIO’s Portfolio Management Capabilities and Analysis Services</a:t>
            </a:r>
            <a:endParaRPr sz="2000">
              <a:solidFill>
                <a:srgbClr val="323B42"/>
              </a:solidFill>
            </a:endParaRPr>
          </a:p>
          <a:p>
            <a:pPr indent="-355600" lvl="0" marL="457200" rtl="0" algn="l">
              <a:lnSpc>
                <a:spcPct val="115000"/>
              </a:lnSpc>
              <a:spcBef>
                <a:spcPts val="1000"/>
              </a:spcBef>
              <a:spcAft>
                <a:spcPts val="0"/>
              </a:spcAft>
              <a:buClr>
                <a:srgbClr val="323B42"/>
              </a:buClr>
              <a:buSzPts val="2000"/>
              <a:buChar char="•"/>
            </a:pPr>
            <a:r>
              <a:rPr lang="en" sz="2000">
                <a:solidFill>
                  <a:srgbClr val="323B42"/>
                </a:solidFill>
              </a:rPr>
              <a:t>Overview of NOAA user observation requirements</a:t>
            </a:r>
            <a:endParaRPr sz="2000">
              <a:solidFill>
                <a:srgbClr val="323B42"/>
              </a:solidFill>
            </a:endParaRPr>
          </a:p>
          <a:p>
            <a:pPr indent="-355600" lvl="0" marL="457200" rtl="0" algn="l">
              <a:lnSpc>
                <a:spcPct val="115000"/>
              </a:lnSpc>
              <a:spcBef>
                <a:spcPts val="1000"/>
              </a:spcBef>
              <a:spcAft>
                <a:spcPts val="0"/>
              </a:spcAft>
              <a:buClr>
                <a:srgbClr val="323B42"/>
              </a:buClr>
              <a:buSzPts val="2000"/>
              <a:buChar char="•"/>
            </a:pPr>
            <a:r>
              <a:rPr lang="en" sz="2000">
                <a:solidFill>
                  <a:srgbClr val="323B42"/>
                </a:solidFill>
              </a:rPr>
              <a:t>TPIO’s Support to ASPEN </a:t>
            </a:r>
            <a:endParaRPr sz="2000">
              <a:solidFill>
                <a:srgbClr val="323B42"/>
              </a:solidFill>
            </a:endParaRPr>
          </a:p>
          <a:p>
            <a:pPr indent="-355600" lvl="0" marL="457200" rtl="0" algn="l">
              <a:lnSpc>
                <a:spcPct val="115000"/>
              </a:lnSpc>
              <a:spcBef>
                <a:spcPts val="1000"/>
              </a:spcBef>
              <a:spcAft>
                <a:spcPts val="0"/>
              </a:spcAft>
              <a:buClr>
                <a:srgbClr val="323B42"/>
              </a:buClr>
              <a:buSzPts val="2000"/>
              <a:buChar char="•"/>
            </a:pPr>
            <a:r>
              <a:rPr lang="en" sz="2000">
                <a:solidFill>
                  <a:srgbClr val="323B42"/>
                </a:solidFill>
              </a:rPr>
              <a:t>TPIO’s Support to NESDIS 5-Year Plan </a:t>
            </a:r>
            <a:endParaRPr sz="2000">
              <a:solidFill>
                <a:srgbClr val="323B42"/>
              </a:solidFill>
            </a:endParaRPr>
          </a:p>
          <a:p>
            <a:pPr indent="-355600" lvl="0" marL="457200" rtl="0" algn="l">
              <a:lnSpc>
                <a:spcPct val="115000"/>
              </a:lnSpc>
              <a:spcBef>
                <a:spcPts val="1000"/>
              </a:spcBef>
              <a:spcAft>
                <a:spcPts val="1000"/>
              </a:spcAft>
              <a:buClr>
                <a:srgbClr val="323B42"/>
              </a:buClr>
              <a:buSzPts val="2000"/>
              <a:buChar char="•"/>
            </a:pPr>
            <a:r>
              <a:rPr lang="en" sz="2000">
                <a:solidFill>
                  <a:srgbClr val="323B42"/>
                </a:solidFill>
              </a:rPr>
              <a:t>Infusion of NOSIA Refresh</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628650" y="0"/>
            <a:ext cx="7886700" cy="9941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2600" u="none" cap="none" strike="noStrike">
                <a:solidFill>
                  <a:schemeClr val="dk1"/>
                </a:solidFill>
                <a:latin typeface="Arial"/>
                <a:ea typeface="Arial"/>
                <a:cs typeface="Arial"/>
                <a:sym typeface="Arial"/>
              </a:rPr>
              <a:t>Managing NOAA's </a:t>
            </a:r>
            <a:r>
              <a:rPr b="1" lang="en" sz="2600">
                <a:solidFill>
                  <a:schemeClr val="dk1"/>
                </a:solidFill>
              </a:rPr>
              <a:t>Obs</a:t>
            </a:r>
            <a:r>
              <a:rPr b="1" i="0" lang="en" sz="2600" u="none" cap="none" strike="noStrike">
                <a:solidFill>
                  <a:schemeClr val="dk1"/>
                </a:solidFill>
                <a:latin typeface="Arial"/>
                <a:ea typeface="Arial"/>
                <a:cs typeface="Arial"/>
                <a:sym typeface="Arial"/>
              </a:rPr>
              <a:t>erving System Portfolio</a:t>
            </a:r>
            <a:endParaRPr b="1" i="0" sz="2600" u="none" cap="none" strike="noStrike">
              <a:solidFill>
                <a:schemeClr val="dk1"/>
              </a:solidFill>
              <a:latin typeface="Arial"/>
              <a:ea typeface="Arial"/>
              <a:cs typeface="Arial"/>
              <a:sym typeface="Arial"/>
            </a:endParaRPr>
          </a:p>
        </p:txBody>
      </p:sp>
      <p:pic>
        <p:nvPicPr>
          <p:cNvPr descr="https://lh3.googleusercontent.com/PHhdgS-mM3CNjm0LkUIFC7L5AE6mgBiowr5wScSUCCkkGF5s3S8vVvzLHW9OucOY_crygIP5hOyTEB6P62_KXJHiC9NHDna_Actq6OmW-IG6QQiV8Pn5PL5SCWp-El2j4ODIfM3sogjPU1JuAXu6HHgRvLV1KGeWYaqrS2fn" id="103" name="Google Shape;103;p16"/>
          <p:cNvPicPr preferRelativeResize="0"/>
          <p:nvPr/>
        </p:nvPicPr>
        <p:blipFill rotWithShape="1">
          <a:blip r:embed="rId3">
            <a:alphaModFix/>
          </a:blip>
          <a:srcRect b="8809" l="5642" r="6049" t="5989"/>
          <a:stretch/>
        </p:blipFill>
        <p:spPr>
          <a:xfrm>
            <a:off x="4209550" y="749400"/>
            <a:ext cx="4337404" cy="4060550"/>
          </a:xfrm>
          <a:prstGeom prst="rect">
            <a:avLst/>
          </a:prstGeom>
          <a:noFill/>
          <a:ln>
            <a:noFill/>
          </a:ln>
        </p:spPr>
      </p:pic>
      <p:sp>
        <p:nvSpPr>
          <p:cNvPr id="104" name="Google Shape;104;p16"/>
          <p:cNvSpPr/>
          <p:nvPr/>
        </p:nvSpPr>
        <p:spPr>
          <a:xfrm>
            <a:off x="292000" y="749400"/>
            <a:ext cx="4070100" cy="3927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 sz="1600">
                <a:solidFill>
                  <a:srgbClr val="323B42"/>
                </a:solidFill>
              </a:rPr>
              <a:t>NOAA is driving toward an enterprise observing architecture that </a:t>
            </a:r>
            <a:endParaRPr sz="1600">
              <a:solidFill>
                <a:srgbClr val="323B42"/>
              </a:solidFill>
            </a:endParaRPr>
          </a:p>
          <a:p>
            <a:pPr indent="-330200" lvl="0" marL="457200" marR="0" rtl="0" algn="l">
              <a:lnSpc>
                <a:spcPct val="115000"/>
              </a:lnSpc>
              <a:spcBef>
                <a:spcPts val="0"/>
              </a:spcBef>
              <a:spcAft>
                <a:spcPts val="0"/>
              </a:spcAft>
              <a:buClr>
                <a:srgbClr val="323B42"/>
              </a:buClr>
              <a:buSzPts val="1600"/>
              <a:buChar char="●"/>
            </a:pPr>
            <a:r>
              <a:rPr lang="en" sz="1600">
                <a:solidFill>
                  <a:srgbClr val="323B42"/>
                </a:solidFill>
              </a:rPr>
              <a:t>addresses mission priorities; </a:t>
            </a:r>
            <a:endParaRPr sz="1600">
              <a:solidFill>
                <a:srgbClr val="323B42"/>
              </a:solidFill>
            </a:endParaRPr>
          </a:p>
          <a:p>
            <a:pPr indent="-330200" lvl="0" marL="457200" marR="0" rtl="0" algn="l">
              <a:lnSpc>
                <a:spcPct val="115000"/>
              </a:lnSpc>
              <a:spcBef>
                <a:spcPts val="0"/>
              </a:spcBef>
              <a:spcAft>
                <a:spcPts val="0"/>
              </a:spcAft>
              <a:buClr>
                <a:srgbClr val="323B42"/>
              </a:buClr>
              <a:buSzPts val="1600"/>
              <a:buChar char="●"/>
            </a:pPr>
            <a:r>
              <a:rPr lang="en" sz="1600">
                <a:solidFill>
                  <a:srgbClr val="323B42"/>
                </a:solidFill>
              </a:rPr>
              <a:t>is flexible and responsive to assess and incorporate evolving technology opportunities; and </a:t>
            </a:r>
            <a:endParaRPr sz="1600">
              <a:solidFill>
                <a:srgbClr val="323B42"/>
              </a:solidFill>
            </a:endParaRPr>
          </a:p>
          <a:p>
            <a:pPr indent="-317500" lvl="0" marL="457200" marR="0" rtl="0" algn="l">
              <a:lnSpc>
                <a:spcPct val="115000"/>
              </a:lnSpc>
              <a:spcBef>
                <a:spcPts val="0"/>
              </a:spcBef>
              <a:spcAft>
                <a:spcPts val="0"/>
              </a:spcAft>
              <a:buClr>
                <a:srgbClr val="323B42"/>
              </a:buClr>
              <a:buSzPts val="1400"/>
              <a:buChar char="●"/>
            </a:pPr>
            <a:r>
              <a:rPr lang="en" sz="1600">
                <a:solidFill>
                  <a:srgbClr val="323B42"/>
                </a:solidFill>
              </a:rPr>
              <a:t>is economically sustainable.</a:t>
            </a:r>
            <a:br>
              <a:rPr lang="en">
                <a:solidFill>
                  <a:srgbClr val="323B42"/>
                </a:solidFill>
              </a:rPr>
            </a:br>
            <a:endParaRPr>
              <a:solidFill>
                <a:srgbClr val="323B42"/>
              </a:solidFill>
            </a:endParaRPr>
          </a:p>
          <a:p>
            <a:pPr indent="0" lvl="0" marL="0" marR="0" rtl="0" algn="l">
              <a:lnSpc>
                <a:spcPct val="115000"/>
              </a:lnSpc>
              <a:spcBef>
                <a:spcPts val="0"/>
              </a:spcBef>
              <a:spcAft>
                <a:spcPts val="0"/>
              </a:spcAft>
              <a:buNone/>
            </a:pPr>
            <a:r>
              <a:rPr lang="en" sz="1600">
                <a:solidFill>
                  <a:srgbClr val="323B42"/>
                </a:solidFill>
              </a:rPr>
              <a:t>TPIO developed the </a:t>
            </a:r>
            <a:r>
              <a:rPr b="1" lang="en" sz="1600">
                <a:solidFill>
                  <a:srgbClr val="323B42"/>
                </a:solidFill>
              </a:rPr>
              <a:t>NOAA Observing System Portfolio Management Capability</a:t>
            </a:r>
            <a:r>
              <a:rPr lang="en" sz="1600">
                <a:solidFill>
                  <a:srgbClr val="323B42"/>
                </a:solidFill>
              </a:rPr>
              <a:t> to support</a:t>
            </a:r>
            <a:r>
              <a:rPr b="0" i="0" lang="en" sz="1600" u="none" cap="none" strike="noStrike">
                <a:solidFill>
                  <a:srgbClr val="323B42"/>
                </a:solidFill>
                <a:latin typeface="Arial"/>
                <a:ea typeface="Arial"/>
                <a:cs typeface="Arial"/>
                <a:sym typeface="Arial"/>
              </a:rPr>
              <a:t> NOAA and NESDIS </a:t>
            </a:r>
            <a:r>
              <a:rPr lang="en" sz="1600">
                <a:solidFill>
                  <a:srgbClr val="323B42"/>
                </a:solidFill>
              </a:rPr>
              <a:t>d</a:t>
            </a:r>
            <a:r>
              <a:rPr b="0" i="0" lang="en" sz="1600" u="none" cap="none" strike="noStrike">
                <a:solidFill>
                  <a:srgbClr val="323B42"/>
                </a:solidFill>
                <a:latin typeface="Arial"/>
                <a:ea typeface="Arial"/>
                <a:cs typeface="Arial"/>
                <a:sym typeface="Arial"/>
              </a:rPr>
              <a:t>ecision</a:t>
            </a:r>
            <a:r>
              <a:rPr lang="en" sz="1600">
                <a:solidFill>
                  <a:srgbClr val="323B42"/>
                </a:solidFill>
              </a:rPr>
              <a:t>-</a:t>
            </a:r>
            <a:r>
              <a:rPr lang="en" sz="1600">
                <a:solidFill>
                  <a:srgbClr val="323B42"/>
                </a:solidFill>
              </a:rPr>
              <a:t>making through a process oriented view. </a:t>
            </a:r>
            <a:r>
              <a:rPr b="0" i="0" lang="en" sz="1600" u="none" cap="none" strike="noStrike">
                <a:solidFill>
                  <a:srgbClr val="323B42"/>
                </a:solidFill>
                <a:latin typeface="Arial"/>
                <a:ea typeface="Arial"/>
                <a:cs typeface="Arial"/>
                <a:sym typeface="Arial"/>
              </a:rPr>
              <a:t> </a:t>
            </a:r>
            <a:endParaRPr b="0" i="0" sz="1600" u="none" cap="none" strike="noStrike">
              <a:solidFill>
                <a:srgbClr val="323B42"/>
              </a:solidFill>
              <a:latin typeface="Arial"/>
              <a:ea typeface="Arial"/>
              <a:cs typeface="Arial"/>
              <a:sym typeface="Arial"/>
            </a:endParaRPr>
          </a:p>
          <a:p>
            <a:pPr indent="0" lvl="0" marL="457200" marR="0" rtl="0" algn="l">
              <a:lnSpc>
                <a:spcPct val="115000"/>
              </a:lnSpc>
              <a:spcBef>
                <a:spcPts val="0"/>
              </a:spcBef>
              <a:spcAft>
                <a:spcPts val="0"/>
              </a:spcAft>
              <a:buNone/>
            </a:pPr>
            <a:r>
              <a:t/>
            </a:r>
            <a:endParaRPr b="0" i="0" sz="1600" u="none" cap="none" strike="noStrike">
              <a:solidFill>
                <a:srgbClr val="323B42"/>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400" u="none" cap="none" strike="noStrike">
              <a:solidFill>
                <a:srgbClr val="323B4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628650" y="78100"/>
            <a:ext cx="78867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2600" u="none" cap="none" strike="noStrike">
                <a:solidFill>
                  <a:schemeClr val="dk1"/>
                </a:solidFill>
                <a:latin typeface="Arial"/>
                <a:ea typeface="Arial"/>
                <a:cs typeface="Arial"/>
                <a:sym typeface="Arial"/>
              </a:rPr>
              <a:t>Managing NOAA's </a:t>
            </a:r>
            <a:r>
              <a:rPr b="1" lang="en" sz="2600">
                <a:solidFill>
                  <a:schemeClr val="dk1"/>
                </a:solidFill>
              </a:rPr>
              <a:t>Obs</a:t>
            </a:r>
            <a:r>
              <a:rPr b="1" i="0" lang="en" sz="2600" u="none" cap="none" strike="noStrike">
                <a:solidFill>
                  <a:schemeClr val="dk1"/>
                </a:solidFill>
                <a:latin typeface="Arial"/>
                <a:ea typeface="Arial"/>
                <a:cs typeface="Arial"/>
                <a:sym typeface="Arial"/>
              </a:rPr>
              <a:t>erving Systems Portfolio</a:t>
            </a:r>
            <a:endParaRPr b="1" i="0" sz="2600" u="none" cap="none" strike="noStrike">
              <a:solidFill>
                <a:schemeClr val="dk1"/>
              </a:solidFill>
              <a:latin typeface="Arial"/>
              <a:ea typeface="Arial"/>
              <a:cs typeface="Arial"/>
              <a:sym typeface="Arial"/>
            </a:endParaRPr>
          </a:p>
        </p:txBody>
      </p:sp>
      <p:sp>
        <p:nvSpPr>
          <p:cNvPr id="111" name="Google Shape;111;p17"/>
          <p:cNvSpPr txBox="1"/>
          <p:nvPr/>
        </p:nvSpPr>
        <p:spPr>
          <a:xfrm>
            <a:off x="64475" y="761500"/>
            <a:ext cx="4662000" cy="402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323B42"/>
                </a:solidFill>
                <a:latin typeface="Arial"/>
                <a:ea typeface="Arial"/>
                <a:cs typeface="Arial"/>
                <a:sym typeface="Arial"/>
              </a:rPr>
              <a:t>3 Foundational datasets:</a:t>
            </a:r>
            <a:endParaRPr b="1" i="0" sz="1800" u="none" cap="none" strike="noStrike">
              <a:solidFill>
                <a:srgbClr val="323B42"/>
              </a:solidFill>
              <a:latin typeface="Arial"/>
              <a:ea typeface="Arial"/>
              <a:cs typeface="Arial"/>
              <a:sym typeface="Arial"/>
            </a:endParaRPr>
          </a:p>
          <a:p>
            <a:pPr indent="-323850" lvl="0" marL="457200" marR="0" rtl="0" algn="l">
              <a:lnSpc>
                <a:spcPct val="100000"/>
              </a:lnSpc>
              <a:spcBef>
                <a:spcPts val="1000"/>
              </a:spcBef>
              <a:spcAft>
                <a:spcPts val="0"/>
              </a:spcAft>
              <a:buClr>
                <a:srgbClr val="323B42"/>
              </a:buClr>
              <a:buSzPts val="1500"/>
              <a:buFont typeface="Arial"/>
              <a:buChar char="•"/>
            </a:pPr>
            <a:r>
              <a:rPr b="1" i="0" lang="en" sz="1500" u="none" cap="none" strike="noStrike">
                <a:solidFill>
                  <a:srgbClr val="323B42"/>
                </a:solidFill>
                <a:latin typeface="Arial"/>
                <a:ea typeface="Arial"/>
                <a:cs typeface="Arial"/>
                <a:sym typeface="Arial"/>
              </a:rPr>
              <a:t>User Observation Requirements</a:t>
            </a:r>
            <a:br>
              <a:rPr b="0" i="0" lang="en" sz="1500" u="none" cap="none" strike="noStrike">
                <a:solidFill>
                  <a:srgbClr val="323B42"/>
                </a:solidFill>
                <a:latin typeface="Arial"/>
                <a:ea typeface="Arial"/>
                <a:cs typeface="Arial"/>
                <a:sym typeface="Arial"/>
              </a:rPr>
            </a:br>
            <a:r>
              <a:rPr b="0" i="0" lang="en" sz="1500" u="none" cap="none" strike="noStrike">
                <a:solidFill>
                  <a:srgbClr val="323B42"/>
                </a:solidFill>
                <a:latin typeface="Arial"/>
                <a:ea typeface="Arial"/>
                <a:cs typeface="Arial"/>
                <a:sym typeface="Arial"/>
              </a:rPr>
              <a:t>System agnostic user needs for environmental parameters required to produce specific products and services to meet mission objectives</a:t>
            </a:r>
            <a:endParaRPr b="0" i="0" sz="1500" u="none" cap="none" strike="noStrike">
              <a:solidFill>
                <a:srgbClr val="323B42"/>
              </a:solidFill>
              <a:latin typeface="Arial"/>
              <a:ea typeface="Arial"/>
              <a:cs typeface="Arial"/>
              <a:sym typeface="Arial"/>
            </a:endParaRPr>
          </a:p>
          <a:p>
            <a:pPr indent="-323850" lvl="0" marL="457200" marR="0" rtl="0" algn="l">
              <a:lnSpc>
                <a:spcPct val="100000"/>
              </a:lnSpc>
              <a:spcBef>
                <a:spcPts val="1000"/>
              </a:spcBef>
              <a:spcAft>
                <a:spcPts val="0"/>
              </a:spcAft>
              <a:buClr>
                <a:srgbClr val="323B42"/>
              </a:buClr>
              <a:buSzPts val="1500"/>
              <a:buFont typeface="Arial"/>
              <a:buChar char="•"/>
            </a:pPr>
            <a:r>
              <a:rPr b="1" i="0" lang="en" sz="1500" u="none" cap="none" strike="noStrike">
                <a:solidFill>
                  <a:srgbClr val="323B42"/>
                </a:solidFill>
                <a:latin typeface="Arial"/>
                <a:ea typeface="Arial"/>
                <a:cs typeface="Arial"/>
                <a:sym typeface="Arial"/>
              </a:rPr>
              <a:t>Observing Capabilities</a:t>
            </a:r>
            <a:r>
              <a:rPr b="0" i="0" lang="en" sz="1500" u="none" cap="none" strike="noStrike">
                <a:solidFill>
                  <a:srgbClr val="323B42"/>
                </a:solidFill>
                <a:latin typeface="Arial"/>
                <a:ea typeface="Arial"/>
                <a:cs typeface="Arial"/>
                <a:sym typeface="Arial"/>
              </a:rPr>
              <a:t> – NOAA owned and leveraged observing systems that collect environmental parameters of the Earth and space</a:t>
            </a:r>
            <a:endParaRPr b="0" i="0" sz="1500" u="none" cap="none" strike="noStrike">
              <a:solidFill>
                <a:srgbClr val="323B42"/>
              </a:solidFill>
              <a:latin typeface="Arial"/>
              <a:ea typeface="Arial"/>
              <a:cs typeface="Arial"/>
              <a:sym typeface="Arial"/>
            </a:endParaRPr>
          </a:p>
          <a:p>
            <a:pPr indent="-323850" lvl="0" marL="457200" marR="0" rtl="0" algn="l">
              <a:lnSpc>
                <a:spcPct val="100000"/>
              </a:lnSpc>
              <a:spcBef>
                <a:spcPts val="1000"/>
              </a:spcBef>
              <a:spcAft>
                <a:spcPts val="1000"/>
              </a:spcAft>
              <a:buClr>
                <a:srgbClr val="323B42"/>
              </a:buClr>
              <a:buSzPts val="1500"/>
              <a:buFont typeface="Arial"/>
              <a:buChar char="•"/>
            </a:pPr>
            <a:r>
              <a:rPr b="1" i="0" lang="en" sz="1500" u="none" cap="none" strike="noStrike">
                <a:solidFill>
                  <a:srgbClr val="323B42"/>
                </a:solidFill>
                <a:latin typeface="Arial"/>
                <a:ea typeface="Arial"/>
                <a:cs typeface="Arial"/>
                <a:sym typeface="Arial"/>
              </a:rPr>
              <a:t>Mission Value Tree</a:t>
            </a:r>
            <a:r>
              <a:rPr b="0" i="0" lang="en" sz="1500" u="none" cap="none" strike="noStrike">
                <a:solidFill>
                  <a:srgbClr val="323B42"/>
                </a:solidFill>
                <a:latin typeface="Arial"/>
                <a:ea typeface="Arial"/>
                <a:cs typeface="Arial"/>
                <a:sym typeface="Arial"/>
              </a:rPr>
              <a:t> – Describes the relationships between observing systems and products, and their impacts on NOAA’s missions and goals</a:t>
            </a:r>
            <a:endParaRPr b="0" i="0" sz="1500" u="none" cap="none" strike="noStrike">
              <a:solidFill>
                <a:srgbClr val="323B42"/>
              </a:solidFill>
              <a:latin typeface="Arial"/>
              <a:ea typeface="Arial"/>
              <a:cs typeface="Arial"/>
              <a:sym typeface="Arial"/>
            </a:endParaRPr>
          </a:p>
        </p:txBody>
      </p:sp>
      <p:sp>
        <p:nvSpPr>
          <p:cNvPr id="112" name="Google Shape;112;p17"/>
          <p:cNvSpPr/>
          <p:nvPr/>
        </p:nvSpPr>
        <p:spPr>
          <a:xfrm>
            <a:off x="155275" y="1268700"/>
            <a:ext cx="361800" cy="357000"/>
          </a:xfrm>
          <a:prstGeom prst="ellipse">
            <a:avLst/>
          </a:prstGeom>
          <a:solidFill>
            <a:srgbClr val="674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7"/>
          <p:cNvSpPr/>
          <p:nvPr/>
        </p:nvSpPr>
        <p:spPr>
          <a:xfrm>
            <a:off x="155275" y="2499838"/>
            <a:ext cx="361800" cy="3570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7"/>
          <p:cNvSpPr/>
          <p:nvPr/>
        </p:nvSpPr>
        <p:spPr>
          <a:xfrm>
            <a:off x="155275" y="3517775"/>
            <a:ext cx="361800" cy="357000"/>
          </a:xfrm>
          <a:prstGeom prst="ellips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7"/>
          <p:cNvSpPr txBox="1"/>
          <p:nvPr/>
        </p:nvSpPr>
        <p:spPr>
          <a:xfrm>
            <a:off x="4572000" y="792100"/>
            <a:ext cx="4377900" cy="396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60"/>
              </a:spcBef>
              <a:spcAft>
                <a:spcPts val="0"/>
              </a:spcAft>
              <a:buClr>
                <a:srgbClr val="000000"/>
              </a:buClr>
              <a:buSzPts val="1700"/>
              <a:buFont typeface="Arial"/>
              <a:buNone/>
            </a:pPr>
            <a:r>
              <a:rPr b="1" i="0" lang="en" sz="1700" u="none" cap="none" strike="noStrike">
                <a:solidFill>
                  <a:srgbClr val="323B42"/>
                </a:solidFill>
                <a:latin typeface="Arial"/>
                <a:ea typeface="Arial"/>
                <a:cs typeface="Arial"/>
                <a:sym typeface="Arial"/>
              </a:rPr>
              <a:t>Types of cross-analysis:</a:t>
            </a:r>
            <a:endParaRPr b="1" i="0" sz="1700" u="none" cap="none" strike="noStrike">
              <a:solidFill>
                <a:srgbClr val="323B42"/>
              </a:solidFill>
              <a:latin typeface="Arial"/>
              <a:ea typeface="Arial"/>
              <a:cs typeface="Arial"/>
              <a:sym typeface="Arial"/>
            </a:endParaRPr>
          </a:p>
          <a:p>
            <a:pPr indent="0" lvl="0" marL="457200" marR="0" rtl="0" algn="l">
              <a:lnSpc>
                <a:spcPct val="115000"/>
              </a:lnSpc>
              <a:spcBef>
                <a:spcPts val="1000"/>
              </a:spcBef>
              <a:spcAft>
                <a:spcPts val="0"/>
              </a:spcAft>
              <a:buNone/>
            </a:pPr>
            <a:r>
              <a:rPr b="0" i="0" lang="en" sz="1400" u="none" cap="none" strike="noStrike">
                <a:solidFill>
                  <a:srgbClr val="323B42"/>
                </a:solidFill>
                <a:latin typeface="Arial"/>
                <a:ea typeface="Arial"/>
                <a:cs typeface="Arial"/>
                <a:sym typeface="Arial"/>
              </a:rPr>
              <a:t>Stack </a:t>
            </a:r>
            <a:r>
              <a:rPr b="1" i="0" lang="en" sz="1400" u="none" cap="none" strike="noStrike">
                <a:solidFill>
                  <a:srgbClr val="323B42"/>
                </a:solidFill>
                <a:latin typeface="Arial"/>
                <a:ea typeface="Arial"/>
                <a:cs typeface="Arial"/>
                <a:sym typeface="Arial"/>
              </a:rPr>
              <a:t>Requirements</a:t>
            </a:r>
            <a:r>
              <a:rPr b="0" i="0" lang="en" sz="1400" u="none" cap="none" strike="noStrike">
                <a:solidFill>
                  <a:srgbClr val="323B42"/>
                </a:solidFill>
                <a:latin typeface="Arial"/>
                <a:ea typeface="Arial"/>
                <a:cs typeface="Arial"/>
                <a:sym typeface="Arial"/>
              </a:rPr>
              <a:t> alongside </a:t>
            </a:r>
            <a:r>
              <a:rPr b="1" i="0" lang="en" sz="1400" u="none" cap="none" strike="noStrike">
                <a:solidFill>
                  <a:srgbClr val="323B42"/>
                </a:solidFill>
                <a:latin typeface="Arial"/>
                <a:ea typeface="Arial"/>
                <a:cs typeface="Arial"/>
                <a:sym typeface="Arial"/>
              </a:rPr>
              <a:t>Capabilities</a:t>
            </a:r>
            <a:r>
              <a:rPr b="0" i="0" lang="en" sz="1400" u="none" cap="none" strike="noStrike">
                <a:solidFill>
                  <a:srgbClr val="323B42"/>
                </a:solidFill>
                <a:latin typeface="Arial"/>
                <a:ea typeface="Arial"/>
                <a:cs typeface="Arial"/>
                <a:sym typeface="Arial"/>
              </a:rPr>
              <a:t>, and we can identify </a:t>
            </a:r>
            <a:r>
              <a:rPr b="0" i="1" lang="en" sz="1400" u="none" cap="none" strike="noStrike">
                <a:solidFill>
                  <a:srgbClr val="323B42"/>
                </a:solidFill>
                <a:latin typeface="Arial"/>
                <a:ea typeface="Arial"/>
                <a:cs typeface="Arial"/>
                <a:sym typeface="Arial"/>
              </a:rPr>
              <a:t>gaps</a:t>
            </a:r>
            <a:r>
              <a:rPr b="0" i="0" lang="en" sz="1400" u="none" cap="none" strike="noStrike">
                <a:solidFill>
                  <a:srgbClr val="323B42"/>
                </a:solidFill>
                <a:latin typeface="Arial"/>
                <a:ea typeface="Arial"/>
                <a:cs typeface="Arial"/>
                <a:sym typeface="Arial"/>
              </a:rPr>
              <a:t> in what we need and determine what the specs will need to look like for future systems if we hope to bridge those gaps.</a:t>
            </a:r>
            <a:endParaRPr b="0" i="0" sz="1400" u="none" cap="none" strike="noStrike">
              <a:solidFill>
                <a:srgbClr val="323B42"/>
              </a:solidFill>
              <a:latin typeface="Arial"/>
              <a:ea typeface="Arial"/>
              <a:cs typeface="Arial"/>
              <a:sym typeface="Arial"/>
            </a:endParaRPr>
          </a:p>
          <a:p>
            <a:pPr indent="0" lvl="0" marL="457200" marR="0" rtl="0" algn="l">
              <a:lnSpc>
                <a:spcPct val="115000"/>
              </a:lnSpc>
              <a:spcBef>
                <a:spcPts val="1000"/>
              </a:spcBef>
              <a:spcAft>
                <a:spcPts val="0"/>
              </a:spcAft>
              <a:buNone/>
            </a:pPr>
            <a:r>
              <a:rPr b="0" i="0" lang="en" sz="1400" u="none" cap="none" strike="noStrike">
                <a:solidFill>
                  <a:srgbClr val="323B42"/>
                </a:solidFill>
                <a:latin typeface="Arial"/>
                <a:ea typeface="Arial"/>
                <a:cs typeface="Arial"/>
                <a:sym typeface="Arial"/>
              </a:rPr>
              <a:t>Stack </a:t>
            </a:r>
            <a:r>
              <a:rPr b="1" i="0" lang="en" sz="1400" u="none" cap="none" strike="noStrike">
                <a:solidFill>
                  <a:srgbClr val="323B42"/>
                </a:solidFill>
                <a:latin typeface="Arial"/>
                <a:ea typeface="Arial"/>
                <a:cs typeface="Arial"/>
                <a:sym typeface="Arial"/>
              </a:rPr>
              <a:t>Mission Services</a:t>
            </a:r>
            <a:r>
              <a:rPr b="0" i="0" lang="en" sz="1400" u="none" cap="none" strike="noStrike">
                <a:solidFill>
                  <a:srgbClr val="323B42"/>
                </a:solidFill>
                <a:latin typeface="Arial"/>
                <a:ea typeface="Arial"/>
                <a:cs typeface="Arial"/>
                <a:sym typeface="Arial"/>
              </a:rPr>
              <a:t> alongside </a:t>
            </a:r>
            <a:r>
              <a:rPr b="1" i="0" lang="en" sz="1400" u="none" cap="none" strike="noStrike">
                <a:solidFill>
                  <a:srgbClr val="323B42"/>
                </a:solidFill>
                <a:latin typeface="Arial"/>
                <a:ea typeface="Arial"/>
                <a:cs typeface="Arial"/>
                <a:sym typeface="Arial"/>
              </a:rPr>
              <a:t>Requirements</a:t>
            </a:r>
            <a:r>
              <a:rPr b="0" i="0" lang="en" sz="1400" u="none" cap="none" strike="noStrike">
                <a:solidFill>
                  <a:srgbClr val="323B42"/>
                </a:solidFill>
                <a:latin typeface="Arial"/>
                <a:ea typeface="Arial"/>
                <a:cs typeface="Arial"/>
                <a:sym typeface="Arial"/>
              </a:rPr>
              <a:t>, and we can conduct Architecture Studies that </a:t>
            </a:r>
            <a:r>
              <a:rPr b="0" i="1" lang="en" sz="1400" u="none" cap="none" strike="noStrike">
                <a:solidFill>
                  <a:srgbClr val="323B42"/>
                </a:solidFill>
                <a:latin typeface="Arial"/>
                <a:ea typeface="Arial"/>
                <a:cs typeface="Arial"/>
                <a:sym typeface="Arial"/>
              </a:rPr>
              <a:t>predict</a:t>
            </a:r>
            <a:r>
              <a:rPr b="0" i="0" lang="en" sz="1400" u="none" cap="none" strike="noStrike">
                <a:solidFill>
                  <a:srgbClr val="323B42"/>
                </a:solidFill>
                <a:latin typeface="Arial"/>
                <a:ea typeface="Arial"/>
                <a:cs typeface="Arial"/>
                <a:sym typeface="Arial"/>
              </a:rPr>
              <a:t> future needs.</a:t>
            </a:r>
            <a:endParaRPr b="0" i="0" sz="1400" u="none" cap="none" strike="noStrike">
              <a:solidFill>
                <a:srgbClr val="323B42"/>
              </a:solidFill>
              <a:latin typeface="Arial"/>
              <a:ea typeface="Arial"/>
              <a:cs typeface="Arial"/>
              <a:sym typeface="Arial"/>
            </a:endParaRPr>
          </a:p>
          <a:p>
            <a:pPr indent="0" lvl="0" marL="457200" marR="0" rtl="0" algn="l">
              <a:lnSpc>
                <a:spcPct val="115000"/>
              </a:lnSpc>
              <a:spcBef>
                <a:spcPts val="1000"/>
              </a:spcBef>
              <a:spcAft>
                <a:spcPts val="1000"/>
              </a:spcAft>
              <a:buNone/>
            </a:pPr>
            <a:r>
              <a:rPr b="0" i="0" lang="en" sz="1400" u="none" cap="none" strike="noStrike">
                <a:solidFill>
                  <a:srgbClr val="323B42"/>
                </a:solidFill>
                <a:latin typeface="Arial"/>
                <a:ea typeface="Arial"/>
                <a:cs typeface="Arial"/>
                <a:sym typeface="Arial"/>
              </a:rPr>
              <a:t>Stack </a:t>
            </a:r>
            <a:r>
              <a:rPr b="1" i="0" lang="en" sz="1400" u="none" cap="none" strike="noStrike">
                <a:solidFill>
                  <a:srgbClr val="323B42"/>
                </a:solidFill>
                <a:latin typeface="Arial"/>
                <a:ea typeface="Arial"/>
                <a:cs typeface="Arial"/>
                <a:sym typeface="Arial"/>
              </a:rPr>
              <a:t>Mission Services</a:t>
            </a:r>
            <a:r>
              <a:rPr b="0" i="0" lang="en" sz="1400" u="none" cap="none" strike="noStrike">
                <a:solidFill>
                  <a:srgbClr val="323B42"/>
                </a:solidFill>
                <a:latin typeface="Arial"/>
                <a:ea typeface="Arial"/>
                <a:cs typeface="Arial"/>
                <a:sym typeface="Arial"/>
              </a:rPr>
              <a:t> alongside </a:t>
            </a:r>
            <a:r>
              <a:rPr b="1" i="0" lang="en" sz="1400" u="none" cap="none" strike="noStrike">
                <a:solidFill>
                  <a:srgbClr val="323B42"/>
                </a:solidFill>
                <a:latin typeface="Arial"/>
                <a:ea typeface="Arial"/>
                <a:cs typeface="Arial"/>
                <a:sym typeface="Arial"/>
              </a:rPr>
              <a:t>Capabilities</a:t>
            </a:r>
            <a:r>
              <a:rPr b="0" i="0" lang="en" sz="1400" u="none" cap="none" strike="noStrike">
                <a:solidFill>
                  <a:srgbClr val="323B42"/>
                </a:solidFill>
                <a:latin typeface="Arial"/>
                <a:ea typeface="Arial"/>
                <a:cs typeface="Arial"/>
                <a:sym typeface="Arial"/>
              </a:rPr>
              <a:t>, and we can analyze </a:t>
            </a:r>
            <a:r>
              <a:rPr b="0" i="1" lang="en" sz="1400" u="none" cap="none" strike="noStrike">
                <a:solidFill>
                  <a:srgbClr val="323B42"/>
                </a:solidFill>
                <a:latin typeface="Arial"/>
                <a:ea typeface="Arial"/>
                <a:cs typeface="Arial"/>
                <a:sym typeface="Arial"/>
              </a:rPr>
              <a:t>costs</a:t>
            </a:r>
            <a:r>
              <a:rPr b="0" i="0" lang="en" sz="1400" u="none" cap="none" strike="noStrike">
                <a:solidFill>
                  <a:srgbClr val="323B42"/>
                </a:solidFill>
                <a:latin typeface="Arial"/>
                <a:ea typeface="Arial"/>
                <a:cs typeface="Arial"/>
                <a:sym typeface="Arial"/>
              </a:rPr>
              <a:t> and study </a:t>
            </a:r>
            <a:r>
              <a:rPr b="0" i="1" lang="en" sz="1400" u="none" cap="none" strike="noStrike">
                <a:solidFill>
                  <a:srgbClr val="323B42"/>
                </a:solidFill>
                <a:latin typeface="Arial"/>
                <a:ea typeface="Arial"/>
                <a:cs typeface="Arial"/>
                <a:sym typeface="Arial"/>
              </a:rPr>
              <a:t>impacts</a:t>
            </a:r>
            <a:r>
              <a:rPr b="0" i="0" lang="en" sz="1400" u="none" cap="none" strike="noStrike">
                <a:solidFill>
                  <a:srgbClr val="323B42"/>
                </a:solidFill>
                <a:latin typeface="Arial"/>
                <a:ea typeface="Arial"/>
                <a:cs typeface="Arial"/>
                <a:sym typeface="Arial"/>
              </a:rPr>
              <a:t> to the mission.</a:t>
            </a:r>
            <a:endParaRPr b="0" i="0" sz="1400" u="none" cap="none" strike="noStrike">
              <a:solidFill>
                <a:srgbClr val="323B42"/>
              </a:solidFill>
              <a:latin typeface="Arial"/>
              <a:ea typeface="Arial"/>
              <a:cs typeface="Arial"/>
              <a:sym typeface="Arial"/>
            </a:endParaRPr>
          </a:p>
        </p:txBody>
      </p:sp>
      <p:sp>
        <p:nvSpPr>
          <p:cNvPr id="116" name="Google Shape;116;p17" title="artifact list"/>
          <p:cNvSpPr/>
          <p:nvPr/>
        </p:nvSpPr>
        <p:spPr>
          <a:xfrm>
            <a:off x="4572000" y="3522375"/>
            <a:ext cx="361800" cy="357000"/>
          </a:xfrm>
          <a:prstGeom prst="ellips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7" title="artifact list"/>
          <p:cNvSpPr/>
          <p:nvPr/>
        </p:nvSpPr>
        <p:spPr>
          <a:xfrm>
            <a:off x="4572000" y="2624850"/>
            <a:ext cx="361800" cy="357000"/>
          </a:xfrm>
          <a:prstGeom prst="ellips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7" title="artifact list"/>
          <p:cNvSpPr/>
          <p:nvPr/>
        </p:nvSpPr>
        <p:spPr>
          <a:xfrm>
            <a:off x="4661700" y="3687250"/>
            <a:ext cx="361800" cy="3570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7"/>
          <p:cNvSpPr/>
          <p:nvPr/>
        </p:nvSpPr>
        <p:spPr>
          <a:xfrm>
            <a:off x="4661700" y="2838150"/>
            <a:ext cx="361800" cy="357000"/>
          </a:xfrm>
          <a:prstGeom prst="ellipse">
            <a:avLst/>
          </a:prstGeom>
          <a:solidFill>
            <a:srgbClr val="674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7" title="artifact list"/>
          <p:cNvSpPr/>
          <p:nvPr/>
        </p:nvSpPr>
        <p:spPr>
          <a:xfrm>
            <a:off x="4572000" y="1312450"/>
            <a:ext cx="361800" cy="357000"/>
          </a:xfrm>
          <a:prstGeom prst="ellipse">
            <a:avLst/>
          </a:prstGeom>
          <a:solidFill>
            <a:srgbClr val="674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7" title="artifact list"/>
          <p:cNvSpPr/>
          <p:nvPr/>
        </p:nvSpPr>
        <p:spPr>
          <a:xfrm>
            <a:off x="4661700" y="1499725"/>
            <a:ext cx="361800" cy="3570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idx="1" type="body"/>
          </p:nvPr>
        </p:nvSpPr>
        <p:spPr>
          <a:xfrm>
            <a:off x="345875" y="896825"/>
            <a:ext cx="8169600" cy="41760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323B42"/>
              </a:buClr>
              <a:buSzPts val="2000"/>
              <a:buChar char="●"/>
            </a:pPr>
            <a:r>
              <a:rPr b="1" lang="en" sz="2000">
                <a:solidFill>
                  <a:srgbClr val="323B42"/>
                </a:solidFill>
              </a:rPr>
              <a:t>Consolidated User Observational Requirements (COURL):</a:t>
            </a:r>
            <a:endParaRPr b="1" sz="2000">
              <a:solidFill>
                <a:srgbClr val="323B42"/>
              </a:solidFill>
            </a:endParaRPr>
          </a:p>
          <a:p>
            <a:pPr indent="0" lvl="0" marL="914400" rtl="0" algn="l">
              <a:lnSpc>
                <a:spcPct val="115000"/>
              </a:lnSpc>
              <a:spcBef>
                <a:spcPts val="0"/>
              </a:spcBef>
              <a:spcAft>
                <a:spcPts val="0"/>
              </a:spcAft>
              <a:buNone/>
            </a:pPr>
            <a:r>
              <a:rPr lang="en" sz="1400">
                <a:solidFill>
                  <a:srgbClr val="323B42"/>
                </a:solidFill>
              </a:rPr>
              <a:t>User needs from NOAA’s Line Offices that have been reviewed, and validated by the NOAA Observing Systems Council (NOSC).</a:t>
            </a:r>
            <a:endParaRPr sz="1400">
              <a:solidFill>
                <a:srgbClr val="323B42"/>
              </a:solidFill>
            </a:endParaRPr>
          </a:p>
          <a:p>
            <a:pPr indent="-342900" lvl="0" marL="457200" rtl="0" algn="l">
              <a:lnSpc>
                <a:spcPct val="115000"/>
              </a:lnSpc>
              <a:spcBef>
                <a:spcPts val="0"/>
              </a:spcBef>
              <a:spcAft>
                <a:spcPts val="0"/>
              </a:spcAft>
              <a:buClr>
                <a:srgbClr val="323B42"/>
              </a:buClr>
              <a:buSzPts val="1800"/>
              <a:buChar char="●"/>
            </a:pPr>
            <a:r>
              <a:rPr b="1" lang="en" sz="1800">
                <a:solidFill>
                  <a:srgbClr val="323B42"/>
                </a:solidFill>
              </a:rPr>
              <a:t>Space Platform Requirements Working Group (SPRWG) Objectives:</a:t>
            </a:r>
            <a:endParaRPr b="1" sz="1800">
              <a:solidFill>
                <a:srgbClr val="323B42"/>
              </a:solidFill>
            </a:endParaRPr>
          </a:p>
          <a:p>
            <a:pPr indent="0" lvl="0" marL="914400" rtl="0" algn="l">
              <a:lnSpc>
                <a:spcPct val="115000"/>
              </a:lnSpc>
              <a:spcBef>
                <a:spcPts val="0"/>
              </a:spcBef>
              <a:spcAft>
                <a:spcPts val="0"/>
              </a:spcAft>
              <a:buNone/>
            </a:pPr>
            <a:r>
              <a:rPr lang="en" sz="1400">
                <a:solidFill>
                  <a:srgbClr val="323B42"/>
                </a:solidFill>
              </a:rPr>
              <a:t>Future needs and relative priorities for weather, space weather, and environmental remote sensing space-based observations developed by an expert panel in support of the NOAA Satellite Observing System Architecture (NSOSA) study.</a:t>
            </a:r>
            <a:endParaRPr sz="1400">
              <a:solidFill>
                <a:srgbClr val="323B42"/>
              </a:solidFill>
            </a:endParaRPr>
          </a:p>
          <a:p>
            <a:pPr indent="-342900" lvl="0" marL="457200" rtl="0" algn="l">
              <a:lnSpc>
                <a:spcPct val="115000"/>
              </a:lnSpc>
              <a:spcBef>
                <a:spcPts val="0"/>
              </a:spcBef>
              <a:spcAft>
                <a:spcPts val="0"/>
              </a:spcAft>
              <a:buClr>
                <a:srgbClr val="323B42"/>
              </a:buClr>
              <a:buSzPts val="1800"/>
              <a:buChar char="●"/>
            </a:pPr>
            <a:r>
              <a:rPr b="1" lang="en" sz="1800">
                <a:solidFill>
                  <a:srgbClr val="323B42"/>
                </a:solidFill>
              </a:rPr>
              <a:t>USGEO Satellite Needs Working Group (SNWG) Submissions:</a:t>
            </a:r>
            <a:endParaRPr b="1" sz="1800">
              <a:solidFill>
                <a:srgbClr val="323B42"/>
              </a:solidFill>
            </a:endParaRPr>
          </a:p>
          <a:p>
            <a:pPr indent="0" lvl="0" marL="914400" rtl="0" algn="l">
              <a:lnSpc>
                <a:spcPct val="115000"/>
              </a:lnSpc>
              <a:spcBef>
                <a:spcPts val="0"/>
              </a:spcBef>
              <a:spcAft>
                <a:spcPts val="0"/>
              </a:spcAft>
              <a:buNone/>
            </a:pPr>
            <a:r>
              <a:rPr lang="en" sz="1400">
                <a:solidFill>
                  <a:srgbClr val="323B42"/>
                </a:solidFill>
              </a:rPr>
              <a:t>Federal Agency submissions to the bi-annual USGEO-led process to identify needs that could be met from existing or upcoming satellite missions.  </a:t>
            </a:r>
            <a:endParaRPr sz="1400">
              <a:solidFill>
                <a:srgbClr val="323B42"/>
              </a:solidFill>
            </a:endParaRPr>
          </a:p>
          <a:p>
            <a:pPr indent="-342900" lvl="0" marL="457200" rtl="0" algn="l">
              <a:lnSpc>
                <a:spcPct val="115000"/>
              </a:lnSpc>
              <a:spcBef>
                <a:spcPts val="0"/>
              </a:spcBef>
              <a:spcAft>
                <a:spcPts val="0"/>
              </a:spcAft>
              <a:buClr>
                <a:srgbClr val="323B42"/>
              </a:buClr>
              <a:buSzPts val="1800"/>
              <a:buChar char="●"/>
            </a:pPr>
            <a:r>
              <a:rPr b="1" lang="en" sz="1800">
                <a:solidFill>
                  <a:srgbClr val="323B42"/>
                </a:solidFill>
              </a:rPr>
              <a:t>WMO Observing Systems Capability Analysis and Review (OSCAR) Requirements:</a:t>
            </a:r>
            <a:endParaRPr b="1" sz="1800">
              <a:solidFill>
                <a:srgbClr val="323B42"/>
              </a:solidFill>
            </a:endParaRPr>
          </a:p>
          <a:p>
            <a:pPr indent="0" lvl="0" marL="914400" rtl="0" algn="l">
              <a:lnSpc>
                <a:spcPct val="115000"/>
              </a:lnSpc>
              <a:spcBef>
                <a:spcPts val="0"/>
              </a:spcBef>
              <a:spcAft>
                <a:spcPts val="0"/>
              </a:spcAft>
              <a:buNone/>
            </a:pPr>
            <a:r>
              <a:rPr lang="en" sz="1400">
                <a:solidFill>
                  <a:srgbClr val="323B42"/>
                </a:solidFill>
              </a:rPr>
              <a:t>Database containing the official repository of requirements for observation or physical variables in support of WMO Programmes.</a:t>
            </a:r>
            <a:endParaRPr sz="1400">
              <a:solidFill>
                <a:srgbClr val="323B42"/>
              </a:solidFill>
            </a:endParaRPr>
          </a:p>
          <a:p>
            <a:pPr indent="0" lvl="0" marL="0" rtl="0" algn="l">
              <a:spcBef>
                <a:spcPts val="750"/>
              </a:spcBef>
              <a:spcAft>
                <a:spcPts val="0"/>
              </a:spcAft>
              <a:buNone/>
            </a:pPr>
            <a:r>
              <a:t/>
            </a:r>
            <a:endParaRPr/>
          </a:p>
        </p:txBody>
      </p:sp>
      <p:sp>
        <p:nvSpPr>
          <p:cNvPr id="127" name="Google Shape;127;p18"/>
          <p:cNvSpPr txBox="1"/>
          <p:nvPr>
            <p:ph type="title"/>
          </p:nvPr>
        </p:nvSpPr>
        <p:spPr>
          <a:xfrm>
            <a:off x="539050" y="154300"/>
            <a:ext cx="86049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600">
                <a:solidFill>
                  <a:schemeClr val="dk1"/>
                </a:solidFill>
              </a:rPr>
              <a:t>Requirement </a:t>
            </a:r>
            <a:r>
              <a:rPr b="1" lang="en" sz="2400">
                <a:solidFill>
                  <a:schemeClr val="dk1"/>
                </a:solidFill>
              </a:rPr>
              <a:t>Sources: </a:t>
            </a:r>
            <a:r>
              <a:rPr b="1" lang="en" sz="2400">
                <a:solidFill>
                  <a:schemeClr val="dk1"/>
                </a:solidFill>
              </a:rPr>
              <a:t>NOAA, Civil Agency, WMO</a:t>
            </a:r>
            <a:endParaRPr b="1"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idx="1" type="body"/>
          </p:nvPr>
        </p:nvSpPr>
        <p:spPr>
          <a:xfrm>
            <a:off x="628650" y="789051"/>
            <a:ext cx="7886700" cy="39639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 sz="1800">
                <a:solidFill>
                  <a:srgbClr val="323B42"/>
                </a:solidFill>
              </a:rPr>
              <a:t>User Observation Requirements</a:t>
            </a:r>
            <a:br>
              <a:rPr lang="en" sz="1800">
                <a:solidFill>
                  <a:srgbClr val="323B42"/>
                </a:solidFill>
              </a:rPr>
            </a:br>
            <a:r>
              <a:rPr lang="en" sz="1800">
                <a:solidFill>
                  <a:srgbClr val="323B42"/>
                </a:solidFill>
              </a:rPr>
              <a:t>System agnostic user needs for environmental parameters required to produce specific products and services to meet mission objectives</a:t>
            </a:r>
            <a:endParaRPr sz="1800">
              <a:solidFill>
                <a:srgbClr val="323B42"/>
              </a:solidFill>
            </a:endParaRPr>
          </a:p>
          <a:p>
            <a:pPr indent="0" lvl="0" marL="0" rtl="0" algn="l">
              <a:lnSpc>
                <a:spcPct val="115000"/>
              </a:lnSpc>
              <a:spcBef>
                <a:spcPts val="0"/>
              </a:spcBef>
              <a:spcAft>
                <a:spcPts val="0"/>
              </a:spcAft>
              <a:buNone/>
            </a:pPr>
            <a:r>
              <a:rPr lang="en" sz="1800">
                <a:solidFill>
                  <a:srgbClr val="323B42"/>
                </a:solidFill>
              </a:rPr>
              <a:t>User observation needs from NOAA’s Line Offices that have been reviewed, and validated by the NOAA Observing Systems Council (NOSC)</a:t>
            </a:r>
            <a:endParaRPr sz="1800">
              <a:solidFill>
                <a:srgbClr val="323B42"/>
              </a:solidFill>
            </a:endParaRPr>
          </a:p>
          <a:p>
            <a:pPr indent="0" lvl="0" marL="0" rtl="0" algn="l">
              <a:lnSpc>
                <a:spcPct val="115000"/>
              </a:lnSpc>
              <a:spcBef>
                <a:spcPts val="1000"/>
              </a:spcBef>
              <a:spcAft>
                <a:spcPts val="0"/>
              </a:spcAft>
              <a:buNone/>
            </a:pPr>
            <a:r>
              <a:rPr lang="en" sz="1800">
                <a:solidFill>
                  <a:srgbClr val="323B42"/>
                </a:solidFill>
              </a:rPr>
              <a:t>User Observation Requirements </a:t>
            </a:r>
            <a:endParaRPr sz="1800">
              <a:solidFill>
                <a:srgbClr val="323B42"/>
              </a:solidFill>
            </a:endParaRPr>
          </a:p>
          <a:p>
            <a:pPr indent="-342900" lvl="0" marL="457200" rtl="0" algn="l">
              <a:lnSpc>
                <a:spcPct val="115000"/>
              </a:lnSpc>
              <a:spcBef>
                <a:spcPts val="0"/>
              </a:spcBef>
              <a:spcAft>
                <a:spcPts val="0"/>
              </a:spcAft>
              <a:buClr>
                <a:srgbClr val="323B42"/>
              </a:buClr>
              <a:buSzPts val="1800"/>
              <a:buChar char="•"/>
            </a:pPr>
            <a:r>
              <a:rPr lang="en" sz="1800">
                <a:solidFill>
                  <a:srgbClr val="323B42"/>
                </a:solidFill>
              </a:rPr>
              <a:t>are owned by the line offices</a:t>
            </a:r>
            <a:endParaRPr sz="1800">
              <a:solidFill>
                <a:srgbClr val="323B42"/>
              </a:solidFill>
            </a:endParaRPr>
          </a:p>
          <a:p>
            <a:pPr indent="-342900" lvl="0" marL="457200" rtl="0" algn="l">
              <a:lnSpc>
                <a:spcPct val="115000"/>
              </a:lnSpc>
              <a:spcBef>
                <a:spcPts val="0"/>
              </a:spcBef>
              <a:spcAft>
                <a:spcPts val="0"/>
              </a:spcAft>
              <a:buClr>
                <a:srgbClr val="323B42"/>
              </a:buClr>
              <a:buSzPts val="1800"/>
              <a:buChar char="•"/>
            </a:pPr>
            <a:r>
              <a:rPr lang="en" sz="1800">
                <a:solidFill>
                  <a:srgbClr val="323B42"/>
                </a:solidFill>
              </a:rPr>
              <a:t>map to a Mission Service Area</a:t>
            </a:r>
            <a:endParaRPr sz="1800">
              <a:solidFill>
                <a:srgbClr val="323B42"/>
              </a:solidFill>
            </a:endParaRPr>
          </a:p>
          <a:p>
            <a:pPr indent="-342900" lvl="0" marL="457200" rtl="0" algn="l">
              <a:lnSpc>
                <a:spcPct val="115000"/>
              </a:lnSpc>
              <a:spcBef>
                <a:spcPts val="0"/>
              </a:spcBef>
              <a:spcAft>
                <a:spcPts val="0"/>
              </a:spcAft>
              <a:buClr>
                <a:srgbClr val="323B42"/>
              </a:buClr>
              <a:buSzPts val="1800"/>
              <a:buChar char="•"/>
            </a:pPr>
            <a:r>
              <a:rPr lang="en" sz="1800">
                <a:solidFill>
                  <a:srgbClr val="323B42"/>
                </a:solidFill>
              </a:rPr>
              <a:t>are one of three foundational datasets (user observation requirements, observing capabilities, value tree)</a:t>
            </a:r>
            <a:endParaRPr sz="1800">
              <a:solidFill>
                <a:srgbClr val="323B42"/>
              </a:solidFill>
            </a:endParaRPr>
          </a:p>
          <a:p>
            <a:pPr indent="-342900" lvl="0" marL="457200" rtl="0" algn="l">
              <a:lnSpc>
                <a:spcPct val="115000"/>
              </a:lnSpc>
              <a:spcBef>
                <a:spcPts val="0"/>
              </a:spcBef>
              <a:spcAft>
                <a:spcPts val="0"/>
              </a:spcAft>
              <a:buClr>
                <a:srgbClr val="323B42"/>
              </a:buClr>
              <a:buSzPts val="1800"/>
              <a:buChar char="•"/>
            </a:pPr>
            <a:r>
              <a:rPr lang="en" sz="1800">
                <a:solidFill>
                  <a:srgbClr val="323B42"/>
                </a:solidFill>
              </a:rPr>
              <a:t>managed by OSAAP/TPIO on behalf of the NOSC, OSC, and LOs</a:t>
            </a:r>
            <a:endParaRPr sz="1800">
              <a:solidFill>
                <a:srgbClr val="323B42"/>
              </a:solidFill>
            </a:endParaRPr>
          </a:p>
          <a:p>
            <a:pPr indent="-342900" lvl="0" marL="457200" rtl="0" algn="l">
              <a:lnSpc>
                <a:spcPct val="115000"/>
              </a:lnSpc>
              <a:spcBef>
                <a:spcPts val="0"/>
              </a:spcBef>
              <a:spcAft>
                <a:spcPts val="0"/>
              </a:spcAft>
              <a:buClr>
                <a:srgbClr val="323B42"/>
              </a:buClr>
              <a:buSzPts val="1800"/>
              <a:buChar char="•"/>
            </a:pPr>
            <a:r>
              <a:rPr lang="en" sz="1800">
                <a:solidFill>
                  <a:srgbClr val="323B42"/>
                </a:solidFill>
              </a:rPr>
              <a:t>require NOSC approval and signature, and therefore, authoritative</a:t>
            </a:r>
            <a:endParaRPr sz="1800">
              <a:solidFill>
                <a:srgbClr val="323B42"/>
              </a:solidFill>
            </a:endParaRPr>
          </a:p>
        </p:txBody>
      </p:sp>
      <p:sp>
        <p:nvSpPr>
          <p:cNvPr id="133" name="Google Shape;133;p19"/>
          <p:cNvSpPr txBox="1"/>
          <p:nvPr>
            <p:ph type="title"/>
          </p:nvPr>
        </p:nvSpPr>
        <p:spPr>
          <a:xfrm>
            <a:off x="628650" y="78100"/>
            <a:ext cx="78867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600">
                <a:solidFill>
                  <a:schemeClr val="dk1"/>
                </a:solidFill>
              </a:rPr>
              <a:t>COURL Requirements</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aphicFrame>
        <p:nvGraphicFramePr>
          <p:cNvPr id="138" name="Google Shape;138;p20"/>
          <p:cNvGraphicFramePr/>
          <p:nvPr/>
        </p:nvGraphicFramePr>
        <p:xfrm>
          <a:off x="471002" y="879158"/>
          <a:ext cx="3000000" cy="3000000"/>
        </p:xfrm>
        <a:graphic>
          <a:graphicData uri="http://schemas.openxmlformats.org/drawingml/2006/table">
            <a:tbl>
              <a:tblPr>
                <a:noFill/>
                <a:tableStyleId>{B7F331EF-9647-4F50-BA82-E389C482CB0E}</a:tableStyleId>
              </a:tblPr>
              <a:tblGrid>
                <a:gridCol w="1499525"/>
                <a:gridCol w="1034375"/>
                <a:gridCol w="690200"/>
                <a:gridCol w="1178075"/>
                <a:gridCol w="881775"/>
                <a:gridCol w="952800"/>
                <a:gridCol w="1176100"/>
                <a:gridCol w="902225"/>
              </a:tblGrid>
              <a:tr h="308025">
                <a:tc>
                  <a:txBody>
                    <a:bodyPr/>
                    <a:lstStyle/>
                    <a:p>
                      <a:pPr indent="0" lvl="0" marL="0" marR="0" rtl="0" algn="l">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Requirement</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Threshold (T)</a:t>
                      </a:r>
                      <a:endParaRPr sz="12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Objective (O)</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Priority</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Geographic Coverage</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Vertical Resolution</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Horizontal Resolution</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Measurement Accuracy</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Sampling Interval</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243125">
                <a:tc rowSpan="2">
                  <a:txBody>
                    <a:bodyPr/>
                    <a:lstStyle/>
                    <a:p>
                      <a:pPr indent="0" lvl="0" marL="0" marR="0" rtl="0" algn="l">
                        <a:lnSpc>
                          <a:spcPct val="100000"/>
                        </a:lnSpc>
                        <a:spcBef>
                          <a:spcPts val="0"/>
                        </a:spcBef>
                        <a:spcAft>
                          <a:spcPts val="0"/>
                        </a:spcAft>
                        <a:buClr>
                          <a:srgbClr val="333333"/>
                        </a:buClr>
                        <a:buSzPts val="200"/>
                        <a:buFont typeface="Helvetica Neue"/>
                        <a:buNone/>
                      </a:pPr>
                      <a:r>
                        <a:rPr b="1" lang="en" sz="1200" u="none" cap="none" strike="noStrike">
                          <a:solidFill>
                            <a:srgbClr val="333333"/>
                          </a:solidFill>
                          <a:latin typeface="Calibri"/>
                          <a:ea typeface="Calibri"/>
                          <a:cs typeface="Calibri"/>
                          <a:sym typeface="Calibri"/>
                        </a:rPr>
                        <a:t>Lightning</a:t>
                      </a:r>
                      <a:endParaRPr sz="1200" u="none" cap="none" strike="noStrike">
                        <a:latin typeface="Calibri"/>
                        <a:ea typeface="Calibri"/>
                        <a:cs typeface="Calibri"/>
                        <a:sym typeface="Calibri"/>
                      </a:endParaRPr>
                    </a:p>
                  </a:txBody>
                  <a:tcPr marT="68575" marB="6857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T</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1</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A4595"/>
                        </a:buClr>
                        <a:buSzPts val="200"/>
                        <a:buFont typeface="Arial"/>
                        <a:buNone/>
                      </a:pPr>
                      <a:r>
                        <a:rPr b="1" lang="en" sz="1200" u="none" cap="none" strike="noStrike">
                          <a:latin typeface="Calibri"/>
                          <a:ea typeface="Calibri"/>
                          <a:cs typeface="Calibri"/>
                          <a:sym typeface="Calibri"/>
                        </a:rPr>
                        <a:t>Global</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4 km</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30%</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10 sec</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193750">
                <a:tc vMerge="1"/>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O</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200"/>
                        <a:buFont typeface="Arial"/>
                        <a:buNone/>
                      </a:pPr>
                      <a:r>
                        <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Arial"/>
                        <a:buNone/>
                      </a:pPr>
                      <a:r>
                        <a:rPr b="1" lang="en" sz="1200" u="none" cap="none" strike="noStrike">
                          <a:latin typeface="Calibri"/>
                          <a:ea typeface="Calibri"/>
                          <a:cs typeface="Calibri"/>
                          <a:sym typeface="Calibri"/>
                        </a:rPr>
                        <a:t>Global</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Arial"/>
                        <a:buNone/>
                      </a:pPr>
                      <a:r>
                        <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4 km</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1%</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200"/>
                        <a:buFont typeface="Arial"/>
                        <a:buNone/>
                      </a:pPr>
                      <a:r>
                        <a:rPr b="1" lang="en" sz="1200" u="none" cap="none" strike="noStrike">
                          <a:latin typeface="Calibri"/>
                          <a:ea typeface="Calibri"/>
                          <a:cs typeface="Calibri"/>
                          <a:sym typeface="Calibri"/>
                        </a:rPr>
                        <a:t>1 sec</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200950">
                <a:tc rowSpan="2">
                  <a:txBody>
                    <a:bodyPr/>
                    <a:lstStyle/>
                    <a:p>
                      <a:pPr indent="0" lvl="0" marL="0" marR="0" rtl="0" algn="l">
                        <a:lnSpc>
                          <a:spcPct val="100000"/>
                        </a:lnSpc>
                        <a:spcBef>
                          <a:spcPts val="0"/>
                        </a:spcBef>
                        <a:spcAft>
                          <a:spcPts val="0"/>
                        </a:spcAft>
                        <a:buClr>
                          <a:srgbClr val="333333"/>
                        </a:buClr>
                        <a:buSzPts val="200"/>
                        <a:buFont typeface="Helvetica Neue"/>
                        <a:buNone/>
                      </a:pPr>
                      <a:r>
                        <a:rPr b="1" lang="en" sz="1200" u="none" cap="none" strike="noStrike">
                          <a:solidFill>
                            <a:srgbClr val="333333"/>
                          </a:solidFill>
                          <a:latin typeface="Calibri"/>
                          <a:ea typeface="Calibri"/>
                          <a:cs typeface="Calibri"/>
                          <a:sym typeface="Calibri"/>
                        </a:rPr>
                        <a:t>Ocean Temperature: Upper Ocean</a:t>
                      </a:r>
                      <a:endParaRPr sz="1200" u="none" cap="none" strike="noStrike">
                        <a:latin typeface="Calibri"/>
                        <a:ea typeface="Calibri"/>
                        <a:cs typeface="Calibri"/>
                        <a:sym typeface="Calibri"/>
                      </a:endParaRPr>
                    </a:p>
                  </a:txBody>
                  <a:tcPr marT="68575" marB="6857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T</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1</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Global Ocean</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10 m</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300 km</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0.01 K</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24 Day</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228575">
                <a:tc vMerge="1"/>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O</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Global Ocean</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solidFill>
                            <a:srgbClr val="000000"/>
                          </a:solidFill>
                          <a:latin typeface="Calibri"/>
                          <a:ea typeface="Calibri"/>
                          <a:cs typeface="Calibri"/>
                          <a:sym typeface="Calibri"/>
                        </a:rPr>
                        <a:t>1 m</a:t>
                      </a:r>
                      <a:endParaRPr sz="1200" u="none" cap="none" strike="noStrike">
                        <a:solidFill>
                          <a:srgbClr val="000000"/>
                        </a:solidFill>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1 km</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0.0001 K</a:t>
                      </a:r>
                      <a:endParaRPr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A4595"/>
                        </a:buClr>
                        <a:buSzPts val="200"/>
                        <a:buFont typeface="Helvetica Neue"/>
                        <a:buNone/>
                      </a:pPr>
                      <a:r>
                        <a:rPr b="1" lang="en" sz="1200" u="none" cap="none" strike="noStrike">
                          <a:latin typeface="Calibri"/>
                          <a:ea typeface="Calibri"/>
                          <a:cs typeface="Calibri"/>
                          <a:sym typeface="Calibri"/>
                        </a:rPr>
                        <a:t>1 day</a:t>
                      </a:r>
                      <a:endParaRPr b="1" sz="1200" u="none" cap="none" strike="noStrike">
                        <a:latin typeface="Calibri"/>
                        <a:ea typeface="Calibri"/>
                        <a:cs typeface="Calibri"/>
                        <a:sym typeface="Calibri"/>
                      </a:endParaRPr>
                    </a:p>
                  </a:txBody>
                  <a:tcPr marT="68575" marB="685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bl>
          </a:graphicData>
        </a:graphic>
      </p:graphicFrame>
      <p:grpSp>
        <p:nvGrpSpPr>
          <p:cNvPr id="139" name="Google Shape;139;p20"/>
          <p:cNvGrpSpPr/>
          <p:nvPr/>
        </p:nvGrpSpPr>
        <p:grpSpPr>
          <a:xfrm>
            <a:off x="458946" y="2809946"/>
            <a:ext cx="8659534" cy="1817559"/>
            <a:chOff x="171191" y="5148428"/>
            <a:chExt cx="8805709" cy="1785772"/>
          </a:xfrm>
        </p:grpSpPr>
        <p:sp>
          <p:nvSpPr>
            <p:cNvPr id="140" name="Google Shape;140;p20"/>
            <p:cNvSpPr/>
            <p:nvPr/>
          </p:nvSpPr>
          <p:spPr>
            <a:xfrm>
              <a:off x="5621100" y="5201700"/>
              <a:ext cx="3355800" cy="1732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2400"/>
                <a:buFont typeface="Arial"/>
                <a:buNone/>
              </a:pPr>
              <a:r>
                <a:t/>
              </a:r>
              <a:endParaRPr b="0" i="0" sz="2400" u="none" cap="none" strike="noStrike">
                <a:solidFill>
                  <a:srgbClr val="0A4595"/>
                </a:solidFill>
                <a:latin typeface="Arial"/>
                <a:ea typeface="Arial"/>
                <a:cs typeface="Arial"/>
                <a:sym typeface="Arial"/>
              </a:endParaRPr>
            </a:p>
          </p:txBody>
        </p:sp>
        <p:sp>
          <p:nvSpPr>
            <p:cNvPr id="141" name="Google Shape;141;p20"/>
            <p:cNvSpPr txBox="1"/>
            <p:nvPr/>
          </p:nvSpPr>
          <p:spPr>
            <a:xfrm>
              <a:off x="5749063" y="5513936"/>
              <a:ext cx="2478900" cy="2124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A4595"/>
                </a:buClr>
                <a:buSzPts val="300"/>
                <a:buFont typeface="Arial"/>
                <a:buNone/>
              </a:pPr>
              <a:r>
                <a:rPr b="0" i="0" lang="en" sz="1200" u="none" cap="none" strike="noStrike">
                  <a:solidFill>
                    <a:srgbClr val="07336F"/>
                  </a:solidFill>
                  <a:latin typeface="Arial"/>
                  <a:ea typeface="Arial"/>
                  <a:cs typeface="Arial"/>
                  <a:sym typeface="Arial"/>
                </a:rPr>
                <a:t>Direct Validation Documentation</a:t>
              </a:r>
              <a:endParaRPr b="0" i="0" sz="1400" u="none" cap="none" strike="noStrike">
                <a:solidFill>
                  <a:srgbClr val="07336F"/>
                </a:solidFill>
                <a:latin typeface="Arial"/>
                <a:ea typeface="Arial"/>
                <a:cs typeface="Arial"/>
                <a:sym typeface="Arial"/>
              </a:endParaRPr>
            </a:p>
          </p:txBody>
        </p:sp>
        <p:sp>
          <p:nvSpPr>
            <p:cNvPr id="142" name="Google Shape;142;p20"/>
            <p:cNvSpPr txBox="1"/>
            <p:nvPr/>
          </p:nvSpPr>
          <p:spPr>
            <a:xfrm>
              <a:off x="5684940" y="5148465"/>
              <a:ext cx="1997100" cy="49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
                <a:buFont typeface="Calibri"/>
                <a:buNone/>
              </a:pPr>
              <a:r>
                <a:rPr b="1" i="0" lang="en" sz="1400" u="sng" cap="none" strike="noStrike">
                  <a:solidFill>
                    <a:srgbClr val="07336F"/>
                  </a:solidFill>
                  <a:latin typeface="Arial"/>
                  <a:ea typeface="Arial"/>
                  <a:cs typeface="Arial"/>
                  <a:sym typeface="Arial"/>
                </a:rPr>
                <a:t>Validation Level</a:t>
              </a:r>
              <a:endParaRPr b="0" i="0" sz="1400" u="none" cap="none" strike="noStrike">
                <a:solidFill>
                  <a:srgbClr val="07336F"/>
                </a:solidFill>
                <a:latin typeface="Arial"/>
                <a:ea typeface="Arial"/>
                <a:cs typeface="Arial"/>
                <a:sym typeface="Arial"/>
              </a:endParaRPr>
            </a:p>
          </p:txBody>
        </p:sp>
        <p:sp>
          <p:nvSpPr>
            <p:cNvPr id="143" name="Google Shape;143;p20"/>
            <p:cNvSpPr/>
            <p:nvPr/>
          </p:nvSpPr>
          <p:spPr>
            <a:xfrm>
              <a:off x="8345738" y="5485601"/>
              <a:ext cx="531000" cy="212400"/>
            </a:xfrm>
            <a:prstGeom prst="rect">
              <a:avLst/>
            </a:prstGeom>
            <a:solidFill>
              <a:srgbClr val="0066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2400"/>
                <a:buFont typeface="Arial"/>
                <a:buNone/>
              </a:pPr>
              <a:r>
                <a:t/>
              </a:r>
              <a:endParaRPr b="0" i="0" sz="2400" u="none" cap="none" strike="noStrike">
                <a:solidFill>
                  <a:srgbClr val="0A4595"/>
                </a:solidFill>
                <a:latin typeface="Arial"/>
                <a:ea typeface="Arial"/>
                <a:cs typeface="Arial"/>
                <a:sym typeface="Arial"/>
              </a:endParaRPr>
            </a:p>
          </p:txBody>
        </p:sp>
        <p:sp>
          <p:nvSpPr>
            <p:cNvPr id="144" name="Google Shape;144;p20"/>
            <p:cNvSpPr/>
            <p:nvPr/>
          </p:nvSpPr>
          <p:spPr>
            <a:xfrm>
              <a:off x="8345738" y="5736005"/>
              <a:ext cx="531000" cy="212400"/>
            </a:xfrm>
            <a:prstGeom prst="rect">
              <a:avLst/>
            </a:prstGeom>
            <a:solidFill>
              <a:srgbClr val="92D05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2400"/>
                <a:buFont typeface="Arial"/>
                <a:buNone/>
              </a:pPr>
              <a:r>
                <a:t/>
              </a:r>
              <a:endParaRPr b="0" i="0" sz="2400" u="none" cap="none" strike="noStrike">
                <a:solidFill>
                  <a:srgbClr val="0A4595"/>
                </a:solidFill>
                <a:latin typeface="Arial"/>
                <a:ea typeface="Arial"/>
                <a:cs typeface="Arial"/>
                <a:sym typeface="Arial"/>
              </a:endParaRPr>
            </a:p>
          </p:txBody>
        </p:sp>
        <p:sp>
          <p:nvSpPr>
            <p:cNvPr id="145" name="Google Shape;145;p20"/>
            <p:cNvSpPr/>
            <p:nvPr/>
          </p:nvSpPr>
          <p:spPr>
            <a:xfrm>
              <a:off x="8345738" y="5986410"/>
              <a:ext cx="531000" cy="212400"/>
            </a:xfrm>
            <a:prstGeom prst="rect">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2400"/>
                <a:buFont typeface="Arial"/>
                <a:buNone/>
              </a:pPr>
              <a:r>
                <a:t/>
              </a:r>
              <a:endParaRPr b="0" i="0" sz="2400" u="none" cap="none" strike="noStrike">
                <a:solidFill>
                  <a:srgbClr val="0A4595"/>
                </a:solidFill>
                <a:latin typeface="Arial"/>
                <a:ea typeface="Arial"/>
                <a:cs typeface="Arial"/>
                <a:sym typeface="Arial"/>
              </a:endParaRPr>
            </a:p>
          </p:txBody>
        </p:sp>
        <p:sp>
          <p:nvSpPr>
            <p:cNvPr id="146" name="Google Shape;146;p20"/>
            <p:cNvSpPr/>
            <p:nvPr/>
          </p:nvSpPr>
          <p:spPr>
            <a:xfrm>
              <a:off x="8345738" y="6236814"/>
              <a:ext cx="531000" cy="212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2400"/>
                <a:buFont typeface="Arial"/>
                <a:buNone/>
              </a:pPr>
              <a:r>
                <a:t/>
              </a:r>
              <a:endParaRPr b="0" i="0" sz="2400" u="none" cap="none" strike="noStrike">
                <a:solidFill>
                  <a:srgbClr val="0A4595"/>
                </a:solidFill>
                <a:latin typeface="Arial"/>
                <a:ea typeface="Arial"/>
                <a:cs typeface="Arial"/>
                <a:sym typeface="Arial"/>
              </a:endParaRPr>
            </a:p>
          </p:txBody>
        </p:sp>
        <p:sp>
          <p:nvSpPr>
            <p:cNvPr id="147" name="Google Shape;147;p20"/>
            <p:cNvSpPr txBox="1"/>
            <p:nvPr/>
          </p:nvSpPr>
          <p:spPr>
            <a:xfrm>
              <a:off x="5878968" y="5703378"/>
              <a:ext cx="2219100" cy="2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300"/>
                <a:buFont typeface="Arial"/>
                <a:buNone/>
              </a:pPr>
              <a:r>
                <a:rPr b="0" i="0" lang="en" sz="1200" u="none" cap="none" strike="noStrike">
                  <a:solidFill>
                    <a:srgbClr val="07336F"/>
                  </a:solidFill>
                  <a:latin typeface="Arial"/>
                  <a:ea typeface="Arial"/>
                  <a:cs typeface="Arial"/>
                  <a:sym typeface="Arial"/>
                </a:rPr>
                <a:t>Associated</a:t>
              </a:r>
              <a:endParaRPr b="0" i="0" sz="1400" u="none" cap="none" strike="noStrike">
                <a:solidFill>
                  <a:srgbClr val="07336F"/>
                </a:solidFill>
                <a:latin typeface="Arial"/>
                <a:ea typeface="Arial"/>
                <a:cs typeface="Arial"/>
                <a:sym typeface="Arial"/>
              </a:endParaRPr>
            </a:p>
          </p:txBody>
        </p:sp>
        <p:sp>
          <p:nvSpPr>
            <p:cNvPr id="148" name="Google Shape;148;p20"/>
            <p:cNvSpPr/>
            <p:nvPr/>
          </p:nvSpPr>
          <p:spPr>
            <a:xfrm>
              <a:off x="8345738" y="6487219"/>
              <a:ext cx="531000" cy="212400"/>
            </a:xfrm>
            <a:prstGeom prst="rect">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2400"/>
                <a:buFont typeface="Arial"/>
                <a:buNone/>
              </a:pPr>
              <a:r>
                <a:t/>
              </a:r>
              <a:endParaRPr b="0" i="0" sz="2400" u="none" cap="none" strike="noStrike">
                <a:solidFill>
                  <a:srgbClr val="0A4595"/>
                </a:solidFill>
                <a:latin typeface="Arial"/>
                <a:ea typeface="Arial"/>
                <a:cs typeface="Arial"/>
                <a:sym typeface="Arial"/>
              </a:endParaRPr>
            </a:p>
          </p:txBody>
        </p:sp>
        <p:sp>
          <p:nvSpPr>
            <p:cNvPr id="149" name="Google Shape;149;p20"/>
            <p:cNvSpPr txBox="1"/>
            <p:nvPr/>
          </p:nvSpPr>
          <p:spPr>
            <a:xfrm>
              <a:off x="5674030" y="5960132"/>
              <a:ext cx="2534700" cy="229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A4595"/>
                </a:buClr>
                <a:buSzPts val="300"/>
                <a:buFont typeface="Arial"/>
                <a:buNone/>
              </a:pPr>
              <a:r>
                <a:rPr b="0" i="0" lang="en" sz="1200" u="none" cap="none" strike="noStrike">
                  <a:solidFill>
                    <a:srgbClr val="07336F"/>
                  </a:solidFill>
                  <a:latin typeface="Arial"/>
                  <a:ea typeface="Arial"/>
                  <a:cs typeface="Arial"/>
                  <a:sym typeface="Arial"/>
                </a:rPr>
                <a:t>SME Consensus Documentation</a:t>
              </a:r>
              <a:endParaRPr b="0" i="0" sz="1400" u="none" cap="none" strike="noStrike">
                <a:solidFill>
                  <a:srgbClr val="07336F"/>
                </a:solidFill>
                <a:latin typeface="Arial"/>
                <a:ea typeface="Arial"/>
                <a:cs typeface="Arial"/>
                <a:sym typeface="Arial"/>
              </a:endParaRPr>
            </a:p>
          </p:txBody>
        </p:sp>
        <p:sp>
          <p:nvSpPr>
            <p:cNvPr id="150" name="Google Shape;150;p20"/>
            <p:cNvSpPr txBox="1"/>
            <p:nvPr/>
          </p:nvSpPr>
          <p:spPr>
            <a:xfrm>
              <a:off x="5746355" y="6206924"/>
              <a:ext cx="2449200" cy="2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300"/>
                <a:buFont typeface="Arial"/>
                <a:buNone/>
              </a:pPr>
              <a:r>
                <a:rPr b="0" i="0" lang="en" sz="1200" u="none" cap="none" strike="noStrike">
                  <a:solidFill>
                    <a:srgbClr val="07336F"/>
                  </a:solidFill>
                  <a:latin typeface="Arial"/>
                  <a:ea typeface="Arial"/>
                  <a:cs typeface="Arial"/>
                  <a:sym typeface="Arial"/>
                </a:rPr>
                <a:t>Not Validated</a:t>
              </a:r>
              <a:endParaRPr b="0" i="0" sz="1400" u="none" cap="none" strike="noStrike">
                <a:solidFill>
                  <a:srgbClr val="07336F"/>
                </a:solidFill>
                <a:latin typeface="Arial"/>
                <a:ea typeface="Arial"/>
                <a:cs typeface="Arial"/>
                <a:sym typeface="Arial"/>
              </a:endParaRPr>
            </a:p>
          </p:txBody>
        </p:sp>
        <p:sp>
          <p:nvSpPr>
            <p:cNvPr id="151" name="Google Shape;151;p20"/>
            <p:cNvSpPr txBox="1"/>
            <p:nvPr/>
          </p:nvSpPr>
          <p:spPr>
            <a:xfrm>
              <a:off x="5746355" y="6451111"/>
              <a:ext cx="2449200" cy="229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300"/>
                <a:buFont typeface="Arial"/>
                <a:buNone/>
              </a:pPr>
              <a:r>
                <a:rPr b="0" i="0" lang="en" sz="1200" u="none" cap="none" strike="noStrike">
                  <a:solidFill>
                    <a:srgbClr val="07336F"/>
                  </a:solidFill>
                  <a:latin typeface="Arial"/>
                  <a:ea typeface="Arial"/>
                  <a:cs typeface="Arial"/>
                  <a:sym typeface="Arial"/>
                </a:rPr>
                <a:t>Attribute Not Applicable</a:t>
              </a:r>
              <a:endParaRPr b="0" i="0" sz="1400" u="none" cap="none" strike="noStrike">
                <a:solidFill>
                  <a:srgbClr val="07336F"/>
                </a:solidFill>
                <a:latin typeface="Arial"/>
                <a:ea typeface="Arial"/>
                <a:cs typeface="Arial"/>
                <a:sym typeface="Arial"/>
              </a:endParaRPr>
            </a:p>
          </p:txBody>
        </p:sp>
        <p:sp>
          <p:nvSpPr>
            <p:cNvPr id="152" name="Google Shape;152;p20"/>
            <p:cNvSpPr/>
            <p:nvPr/>
          </p:nvSpPr>
          <p:spPr>
            <a:xfrm>
              <a:off x="183450" y="5201700"/>
              <a:ext cx="5353500" cy="1732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A4595"/>
                </a:buClr>
                <a:buSzPts val="2400"/>
                <a:buFont typeface="Arial"/>
                <a:buNone/>
              </a:pPr>
              <a:r>
                <a:t/>
              </a:r>
              <a:endParaRPr b="0" i="0" sz="2400" u="none" cap="none" strike="noStrike">
                <a:solidFill>
                  <a:srgbClr val="0A4595"/>
                </a:solidFill>
                <a:latin typeface="Arial"/>
                <a:ea typeface="Arial"/>
                <a:cs typeface="Arial"/>
                <a:sym typeface="Arial"/>
              </a:endParaRPr>
            </a:p>
          </p:txBody>
        </p:sp>
        <p:sp>
          <p:nvSpPr>
            <p:cNvPr id="153" name="Google Shape;153;p20"/>
            <p:cNvSpPr txBox="1"/>
            <p:nvPr/>
          </p:nvSpPr>
          <p:spPr>
            <a:xfrm>
              <a:off x="171191" y="5148428"/>
              <a:ext cx="1507800" cy="3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
                <a:buFont typeface="Calibri"/>
                <a:buNone/>
              </a:pPr>
              <a:r>
                <a:rPr b="1" i="0" lang="en" sz="1400" u="sng" cap="none" strike="noStrike">
                  <a:solidFill>
                    <a:srgbClr val="07336F"/>
                  </a:solidFill>
                  <a:latin typeface="Arial"/>
                  <a:ea typeface="Arial"/>
                  <a:cs typeface="Arial"/>
                  <a:sym typeface="Arial"/>
                </a:rPr>
                <a:t>Priority Levels</a:t>
              </a:r>
              <a:endParaRPr b="0" i="0" sz="1400" u="none" cap="none" strike="noStrike">
                <a:solidFill>
                  <a:srgbClr val="07336F"/>
                </a:solidFill>
                <a:latin typeface="Arial"/>
                <a:ea typeface="Arial"/>
                <a:cs typeface="Arial"/>
                <a:sym typeface="Arial"/>
              </a:endParaRPr>
            </a:p>
          </p:txBody>
        </p:sp>
        <p:sp>
          <p:nvSpPr>
            <p:cNvPr id="154" name="Google Shape;154;p20"/>
            <p:cNvSpPr txBox="1"/>
            <p:nvPr/>
          </p:nvSpPr>
          <p:spPr>
            <a:xfrm>
              <a:off x="263893" y="5502114"/>
              <a:ext cx="261900" cy="212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50"/>
                <a:buFont typeface="Arial"/>
                <a:buNone/>
              </a:pPr>
              <a:r>
                <a:rPr b="1" i="0" lang="en" sz="10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55" name="Google Shape;155;p20"/>
            <p:cNvSpPr txBox="1"/>
            <p:nvPr/>
          </p:nvSpPr>
          <p:spPr>
            <a:xfrm>
              <a:off x="263893" y="6059128"/>
              <a:ext cx="261900" cy="212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50"/>
                <a:buFont typeface="Arial"/>
                <a:buNone/>
              </a:pPr>
              <a:r>
                <a:rPr b="1" i="0" lang="en" sz="1000" u="none" cap="none" strike="noStrike">
                  <a:solidFill>
                    <a:srgbClr val="FFFFF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56" name="Google Shape;156;p20"/>
            <p:cNvSpPr txBox="1"/>
            <p:nvPr/>
          </p:nvSpPr>
          <p:spPr>
            <a:xfrm>
              <a:off x="263893" y="6483728"/>
              <a:ext cx="261900" cy="212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50"/>
                <a:buFont typeface="Arial"/>
                <a:buNone/>
              </a:pPr>
              <a:r>
                <a:rPr b="1" i="0" lang="en" sz="1000" u="none" cap="none" strike="noStrike">
                  <a:solidFill>
                    <a:srgbClr val="FFFFFF"/>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57" name="Google Shape;157;p20"/>
            <p:cNvSpPr txBox="1"/>
            <p:nvPr/>
          </p:nvSpPr>
          <p:spPr>
            <a:xfrm>
              <a:off x="495875" y="5392075"/>
              <a:ext cx="5135400" cy="59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Calibri"/>
                <a:buNone/>
              </a:pPr>
              <a:r>
                <a:rPr b="1" i="1" lang="en" sz="1200" u="sng" cap="none" strike="noStrike">
                  <a:solidFill>
                    <a:srgbClr val="07336F"/>
                  </a:solidFill>
                  <a:latin typeface="Arial Narrow"/>
                  <a:ea typeface="Arial Narrow"/>
                  <a:cs typeface="Arial Narrow"/>
                  <a:sym typeface="Arial Narrow"/>
                </a:rPr>
                <a:t>Mission Critical</a:t>
              </a:r>
              <a:r>
                <a:rPr b="1" i="1" lang="en" sz="1200" u="none" cap="none" strike="noStrike">
                  <a:solidFill>
                    <a:srgbClr val="07336F"/>
                  </a:solidFill>
                  <a:latin typeface="Arial Narrow"/>
                  <a:ea typeface="Arial Narrow"/>
                  <a:cs typeface="Arial Narrow"/>
                  <a:sym typeface="Arial Narrow"/>
                </a:rPr>
                <a:t>: </a:t>
              </a:r>
              <a:r>
                <a:rPr b="0" i="0" lang="en" sz="1200" u="none" cap="none" strike="noStrike">
                  <a:solidFill>
                    <a:srgbClr val="07336F"/>
                  </a:solidFill>
                  <a:latin typeface="Arial Narrow"/>
                  <a:ea typeface="Arial Narrow"/>
                  <a:cs typeface="Arial Narrow"/>
                  <a:sym typeface="Arial Narrow"/>
                </a:rPr>
                <a:t>Cannot meet operational mission objectives without this data. Not having these data will prevent performance of mission or preclude satisfactory mission accomplishment.</a:t>
              </a:r>
              <a:r>
                <a:rPr b="0" i="0" lang="en" sz="1200" u="none" cap="none" strike="noStrike">
                  <a:solidFill>
                    <a:srgbClr val="0A4595"/>
                  </a:solidFill>
                  <a:latin typeface="Calibri"/>
                  <a:ea typeface="Calibri"/>
                  <a:cs typeface="Calibri"/>
                  <a:sym typeface="Calibri"/>
                </a:rPr>
                <a:t> </a:t>
              </a:r>
              <a:r>
                <a:rPr b="1" i="0" lang="en" sz="1200" u="sng" cap="none" strike="noStrike">
                  <a:solidFill>
                    <a:srgbClr val="FF0000"/>
                  </a:solidFill>
                  <a:latin typeface="Calibri"/>
                  <a:ea typeface="Calibri"/>
                  <a:cs typeface="Calibri"/>
                  <a:sym typeface="Calibri"/>
                </a:rPr>
                <a:t>Only Priority 1s go through NOSC review and validation</a:t>
              </a:r>
              <a:br>
                <a:rPr b="0" i="0" lang="en" sz="2400" u="none" cap="none" strike="noStrike">
                  <a:solidFill>
                    <a:srgbClr val="0A4595"/>
                  </a:solidFill>
                  <a:latin typeface="Arial"/>
                  <a:ea typeface="Arial"/>
                  <a:cs typeface="Arial"/>
                  <a:sym typeface="Arial"/>
                </a:rPr>
              </a:br>
              <a:endParaRPr b="0" i="0" sz="2400" u="none" cap="none" strike="noStrike">
                <a:solidFill>
                  <a:srgbClr val="0A4595"/>
                </a:solidFill>
                <a:latin typeface="Arial"/>
                <a:ea typeface="Arial"/>
                <a:cs typeface="Arial"/>
                <a:sym typeface="Arial"/>
              </a:endParaRPr>
            </a:p>
          </p:txBody>
        </p:sp>
        <p:sp>
          <p:nvSpPr>
            <p:cNvPr id="158" name="Google Shape;158;p20"/>
            <p:cNvSpPr txBox="1"/>
            <p:nvPr/>
          </p:nvSpPr>
          <p:spPr>
            <a:xfrm>
              <a:off x="488325" y="5970400"/>
              <a:ext cx="5048700" cy="41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
                <a:buFont typeface="Calibri"/>
                <a:buNone/>
              </a:pPr>
              <a:r>
                <a:rPr b="1" i="1" lang="en" sz="1200" u="sng" cap="none" strike="noStrike">
                  <a:solidFill>
                    <a:srgbClr val="07336F"/>
                  </a:solidFill>
                  <a:latin typeface="Arial Narrow"/>
                  <a:ea typeface="Arial Narrow"/>
                  <a:cs typeface="Arial Narrow"/>
                  <a:sym typeface="Arial Narrow"/>
                </a:rPr>
                <a:t>Mission Optimal</a:t>
              </a:r>
              <a:r>
                <a:rPr b="1" i="1" lang="en" sz="1200" u="none" cap="none" strike="noStrike">
                  <a:solidFill>
                    <a:srgbClr val="07336F"/>
                  </a:solidFill>
                  <a:latin typeface="Arial Narrow"/>
                  <a:ea typeface="Arial Narrow"/>
                  <a:cs typeface="Arial Narrow"/>
                  <a:sym typeface="Arial Narrow"/>
                </a:rPr>
                <a:t>: </a:t>
              </a:r>
              <a:r>
                <a:rPr b="0" i="0" lang="en" sz="1200" u="none" cap="none" strike="noStrike">
                  <a:solidFill>
                    <a:srgbClr val="07336F"/>
                  </a:solidFill>
                  <a:latin typeface="Arial Narrow"/>
                  <a:ea typeface="Arial Narrow"/>
                  <a:cs typeface="Arial Narrow"/>
                  <a:sym typeface="Arial Narrow"/>
                </a:rPr>
                <a:t>Data not critical but would provide significant improvement to operational capability</a:t>
              </a:r>
              <a:endParaRPr b="0" i="0" sz="1400" u="none" cap="none" strike="noStrike">
                <a:solidFill>
                  <a:srgbClr val="07336F"/>
                </a:solidFill>
                <a:latin typeface="Arial Narrow"/>
                <a:ea typeface="Arial Narrow"/>
                <a:cs typeface="Arial Narrow"/>
                <a:sym typeface="Arial Narrow"/>
              </a:endParaRPr>
            </a:p>
          </p:txBody>
        </p:sp>
        <p:sp>
          <p:nvSpPr>
            <p:cNvPr id="159" name="Google Shape;159;p20"/>
            <p:cNvSpPr txBox="1"/>
            <p:nvPr/>
          </p:nvSpPr>
          <p:spPr>
            <a:xfrm>
              <a:off x="494545" y="6381350"/>
              <a:ext cx="5048700" cy="3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
                <a:buFont typeface="Calibri"/>
                <a:buNone/>
              </a:pPr>
              <a:r>
                <a:rPr b="1" i="1" lang="en" sz="1200" u="sng" cap="none" strike="noStrike">
                  <a:solidFill>
                    <a:srgbClr val="07336F"/>
                  </a:solidFill>
                  <a:latin typeface="Arial Narrow"/>
                  <a:ea typeface="Arial Narrow"/>
                  <a:cs typeface="Arial Narrow"/>
                  <a:sym typeface="Arial Narrow"/>
                </a:rPr>
                <a:t>Mission Enhancing</a:t>
              </a:r>
              <a:r>
                <a:rPr b="1" i="1" lang="en" sz="1200" u="none" cap="none" strike="noStrike">
                  <a:solidFill>
                    <a:srgbClr val="07336F"/>
                  </a:solidFill>
                  <a:latin typeface="Arial Narrow"/>
                  <a:ea typeface="Arial Narrow"/>
                  <a:cs typeface="Arial Narrow"/>
                  <a:sym typeface="Arial Narrow"/>
                </a:rPr>
                <a:t>: </a:t>
              </a:r>
              <a:r>
                <a:rPr b="0" i="0" lang="en" sz="1200" u="none" cap="none" strike="noStrike">
                  <a:solidFill>
                    <a:srgbClr val="07336F"/>
                  </a:solidFill>
                  <a:latin typeface="Arial Narrow"/>
                  <a:ea typeface="Arial Narrow"/>
                  <a:cs typeface="Arial Narrow"/>
                  <a:sym typeface="Arial Narrow"/>
                </a:rPr>
                <a:t>Needed to enhance state of knowledge / assess potential for operational capability</a:t>
              </a:r>
              <a:endParaRPr b="0" i="0" sz="1200" u="none" cap="none" strike="noStrike">
                <a:solidFill>
                  <a:srgbClr val="07336F"/>
                </a:solidFill>
                <a:latin typeface="Arial Narrow"/>
                <a:ea typeface="Arial Narrow"/>
                <a:cs typeface="Arial Narrow"/>
                <a:sym typeface="Arial Narrow"/>
              </a:endParaRPr>
            </a:p>
          </p:txBody>
        </p:sp>
      </p:grpSp>
      <p:sp>
        <p:nvSpPr>
          <p:cNvPr id="160" name="Google Shape;160;p20"/>
          <p:cNvSpPr txBox="1"/>
          <p:nvPr>
            <p:ph type="title"/>
          </p:nvPr>
        </p:nvSpPr>
        <p:spPr>
          <a:xfrm>
            <a:off x="628650" y="78100"/>
            <a:ext cx="81573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600">
                <a:solidFill>
                  <a:schemeClr val="dk1"/>
                </a:solidFill>
              </a:rPr>
              <a:t>NOAA User Observation Requirements - Example</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idx="1" type="body"/>
          </p:nvPr>
        </p:nvSpPr>
        <p:spPr>
          <a:xfrm>
            <a:off x="628650" y="789051"/>
            <a:ext cx="7886700" cy="39639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323B42"/>
              </a:buClr>
              <a:buSzPts val="1800"/>
              <a:buChar char="•"/>
            </a:pPr>
            <a:r>
              <a:rPr lang="en" sz="1800">
                <a:solidFill>
                  <a:srgbClr val="323B42"/>
                </a:solidFill>
              </a:rPr>
              <a:t>Observing Capability Impact Analyses</a:t>
            </a:r>
            <a:endParaRPr sz="1800">
              <a:solidFill>
                <a:srgbClr val="323B42"/>
              </a:solidFill>
            </a:endParaRPr>
          </a:p>
          <a:p>
            <a:pPr indent="-342900" lvl="0" marL="457200" rtl="0" algn="l">
              <a:lnSpc>
                <a:spcPct val="115000"/>
              </a:lnSpc>
              <a:spcBef>
                <a:spcPts val="1000"/>
              </a:spcBef>
              <a:spcAft>
                <a:spcPts val="0"/>
              </a:spcAft>
              <a:buClr>
                <a:srgbClr val="323B42"/>
              </a:buClr>
              <a:buSzPts val="1800"/>
              <a:buChar char="•"/>
            </a:pPr>
            <a:r>
              <a:rPr lang="en" sz="1800">
                <a:solidFill>
                  <a:srgbClr val="323B42"/>
                </a:solidFill>
              </a:rPr>
              <a:t>Capability Trades Analyses (e.g. NSOSA, NESDIS Ground (NGES)) </a:t>
            </a:r>
            <a:endParaRPr sz="1800">
              <a:solidFill>
                <a:srgbClr val="323B42"/>
              </a:solidFill>
            </a:endParaRPr>
          </a:p>
          <a:p>
            <a:pPr indent="-342900" lvl="0" marL="457200" rtl="0" algn="l">
              <a:lnSpc>
                <a:spcPct val="115000"/>
              </a:lnSpc>
              <a:spcBef>
                <a:spcPts val="1000"/>
              </a:spcBef>
              <a:spcAft>
                <a:spcPts val="0"/>
              </a:spcAft>
              <a:buClr>
                <a:srgbClr val="323B42"/>
              </a:buClr>
              <a:buSzPts val="1800"/>
              <a:buChar char="•"/>
            </a:pPr>
            <a:r>
              <a:rPr lang="en" sz="1800">
                <a:solidFill>
                  <a:srgbClr val="323B42"/>
                </a:solidFill>
              </a:rPr>
              <a:t>Room-to-Run Analyses</a:t>
            </a:r>
            <a:endParaRPr sz="1800">
              <a:solidFill>
                <a:srgbClr val="323B42"/>
              </a:solidFill>
            </a:endParaRPr>
          </a:p>
          <a:p>
            <a:pPr indent="-342900" lvl="0" marL="457200" rtl="0" algn="l">
              <a:lnSpc>
                <a:spcPct val="115000"/>
              </a:lnSpc>
              <a:spcBef>
                <a:spcPts val="1000"/>
              </a:spcBef>
              <a:spcAft>
                <a:spcPts val="0"/>
              </a:spcAft>
              <a:buClr>
                <a:srgbClr val="323B42"/>
              </a:buClr>
              <a:buSzPts val="1800"/>
              <a:buChar char="•"/>
            </a:pPr>
            <a:r>
              <a:rPr lang="en" sz="1800">
                <a:solidFill>
                  <a:srgbClr val="323B42"/>
                </a:solidFill>
              </a:rPr>
              <a:t>Requirement Satisfaction Assessments (e.g., expert elicitations, COURL/Observing gap analysis (CAS/RT))</a:t>
            </a:r>
            <a:endParaRPr sz="1800">
              <a:solidFill>
                <a:srgbClr val="323B42"/>
              </a:solidFill>
            </a:endParaRPr>
          </a:p>
          <a:p>
            <a:pPr indent="-342900" lvl="0" marL="457200" rtl="0" algn="l">
              <a:lnSpc>
                <a:spcPct val="115000"/>
              </a:lnSpc>
              <a:spcBef>
                <a:spcPts val="1000"/>
              </a:spcBef>
              <a:spcAft>
                <a:spcPts val="0"/>
              </a:spcAft>
              <a:buClr>
                <a:srgbClr val="323B42"/>
              </a:buClr>
              <a:buSzPts val="1800"/>
              <a:buChar char="•"/>
            </a:pPr>
            <a:r>
              <a:rPr lang="en" sz="1800">
                <a:solidFill>
                  <a:srgbClr val="323B42"/>
                </a:solidFill>
              </a:rPr>
              <a:t>Improving the fidelity of underpinning data</a:t>
            </a:r>
            <a:endParaRPr sz="1800">
              <a:solidFill>
                <a:srgbClr val="323B42"/>
              </a:solidFill>
            </a:endParaRPr>
          </a:p>
          <a:p>
            <a:pPr indent="-342900" lvl="1" marL="914400" rtl="0" algn="l">
              <a:lnSpc>
                <a:spcPct val="115000"/>
              </a:lnSpc>
              <a:spcBef>
                <a:spcPts val="1000"/>
              </a:spcBef>
              <a:spcAft>
                <a:spcPts val="0"/>
              </a:spcAft>
              <a:buClr>
                <a:srgbClr val="323B42"/>
              </a:buClr>
              <a:buSzPts val="1800"/>
              <a:buChar char="○"/>
            </a:pPr>
            <a:r>
              <a:rPr lang="en" sz="1800">
                <a:solidFill>
                  <a:srgbClr val="323B42"/>
                </a:solidFill>
              </a:rPr>
              <a:t>Refresh Surveys of Services Environment (NOSIA Refresh)</a:t>
            </a:r>
            <a:endParaRPr sz="1800">
              <a:solidFill>
                <a:srgbClr val="323B42"/>
              </a:solidFill>
            </a:endParaRPr>
          </a:p>
          <a:p>
            <a:pPr indent="-342900" lvl="1" marL="914400" rtl="0" algn="l">
              <a:lnSpc>
                <a:spcPct val="115000"/>
              </a:lnSpc>
              <a:spcBef>
                <a:spcPts val="1000"/>
              </a:spcBef>
              <a:spcAft>
                <a:spcPts val="1000"/>
              </a:spcAft>
              <a:buClr>
                <a:srgbClr val="666666"/>
              </a:buClr>
              <a:buSzPts val="1800"/>
              <a:buChar char="○"/>
            </a:pPr>
            <a:r>
              <a:rPr lang="en" sz="1800">
                <a:solidFill>
                  <a:srgbClr val="323B42"/>
                </a:solidFill>
              </a:rPr>
              <a:t>Refresh User Observation Requirements (COURL Refresh)</a:t>
            </a:r>
            <a:r>
              <a:rPr lang="en" sz="1800"/>
              <a:t>  </a:t>
            </a:r>
            <a:endParaRPr sz="1800"/>
          </a:p>
        </p:txBody>
      </p:sp>
      <p:sp>
        <p:nvSpPr>
          <p:cNvPr id="166" name="Google Shape;166;p21"/>
          <p:cNvSpPr txBox="1"/>
          <p:nvPr>
            <p:ph type="title"/>
          </p:nvPr>
        </p:nvSpPr>
        <p:spPr>
          <a:xfrm>
            <a:off x="628650" y="78100"/>
            <a:ext cx="78867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600">
                <a:solidFill>
                  <a:schemeClr val="dk1"/>
                </a:solidFill>
              </a:rPr>
              <a:t>TPIO’s Analysis Services</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628650" y="78100"/>
            <a:ext cx="7886700" cy="792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600">
                <a:solidFill>
                  <a:schemeClr val="dk1"/>
                </a:solidFill>
              </a:rPr>
              <a:t>TPIO’s Support to ASPEN</a:t>
            </a:r>
            <a:endParaRPr b="1" i="0" sz="2600" u="none" cap="none" strike="noStrike">
              <a:solidFill>
                <a:schemeClr val="dk1"/>
              </a:solidFill>
              <a:latin typeface="Arial"/>
              <a:ea typeface="Arial"/>
              <a:cs typeface="Arial"/>
              <a:sym typeface="Arial"/>
            </a:endParaRPr>
          </a:p>
        </p:txBody>
      </p:sp>
      <p:sp>
        <p:nvSpPr>
          <p:cNvPr id="172" name="Google Shape;172;p22"/>
          <p:cNvSpPr/>
          <p:nvPr/>
        </p:nvSpPr>
        <p:spPr>
          <a:xfrm>
            <a:off x="6044600" y="725900"/>
            <a:ext cx="29622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Inputs</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 sz="1400" u="none" cap="none" strike="noStrike">
                <a:solidFill>
                  <a:srgbClr val="FF0000"/>
                </a:solidFill>
                <a:latin typeface="Arial"/>
                <a:ea typeface="Arial"/>
                <a:cs typeface="Arial"/>
                <a:sym typeface="Arial"/>
              </a:rPr>
              <a:t>ARR Application-dependent </a:t>
            </a:r>
            <a:r>
              <a:rPr lang="en">
                <a:solidFill>
                  <a:srgbClr val="FF0000"/>
                </a:solidFill>
              </a:rPr>
              <a:t>R</a:t>
            </a:r>
            <a:r>
              <a:rPr b="0" i="0" lang="en" sz="1400" u="none" cap="none" strike="noStrike">
                <a:solidFill>
                  <a:srgbClr val="FF0000"/>
                </a:solidFill>
                <a:latin typeface="Arial"/>
                <a:ea typeface="Arial"/>
                <a:cs typeface="Arial"/>
                <a:sym typeface="Arial"/>
              </a:rPr>
              <a:t>equirement </a:t>
            </a:r>
            <a:r>
              <a:rPr lang="en">
                <a:solidFill>
                  <a:srgbClr val="FF0000"/>
                </a:solidFill>
              </a:rPr>
              <a:t>R</a:t>
            </a:r>
            <a:r>
              <a:rPr b="0" i="0" lang="en" sz="1400" u="none" cap="none" strike="noStrike">
                <a:solidFill>
                  <a:srgbClr val="FF0000"/>
                </a:solidFill>
                <a:latin typeface="Arial"/>
                <a:ea typeface="Arial"/>
                <a:cs typeface="Arial"/>
                <a:sym typeface="Arial"/>
              </a:rPr>
              <a:t>ange(s)</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SCP Sensor/</a:t>
            </a:r>
            <a:r>
              <a:rPr lang="en"/>
              <a:t>C</a:t>
            </a:r>
            <a:r>
              <a:rPr b="0" i="0" lang="en" sz="1400" u="none" cap="none" strike="noStrike">
                <a:solidFill>
                  <a:srgbClr val="000000"/>
                </a:solidFill>
                <a:latin typeface="Arial"/>
                <a:ea typeface="Arial"/>
                <a:cs typeface="Arial"/>
                <a:sym typeface="Arial"/>
              </a:rPr>
              <a:t>onstellation-based </a:t>
            </a:r>
            <a:r>
              <a:rPr lang="en"/>
              <a:t>P</a:t>
            </a:r>
            <a:r>
              <a:rPr b="0" i="0" lang="en" sz="1400" u="none" cap="none" strike="noStrike">
                <a:solidFill>
                  <a:srgbClr val="000000"/>
                </a:solidFill>
                <a:latin typeface="Arial"/>
                <a:ea typeface="Arial"/>
                <a:cs typeface="Arial"/>
                <a:sym typeface="Arial"/>
              </a:rPr>
              <a:t>erformance(s)</a:t>
            </a:r>
            <a:endParaRPr/>
          </a:p>
          <a:p>
            <a:pPr indent="-88900" lvl="0" marL="0" marR="0" rtl="0" algn="l">
              <a:lnSpc>
                <a:spcPct val="100000"/>
              </a:lnSpc>
              <a:spcBef>
                <a:spcPts val="0"/>
              </a:spcBef>
              <a:spcAft>
                <a:spcPts val="0"/>
              </a:spcAft>
              <a:buClr>
                <a:srgbClr val="000000"/>
              </a:buClr>
              <a:buSzPts val="1400"/>
              <a:buFont typeface="Arial"/>
              <a:buChar char="•"/>
            </a:pPr>
            <a:r>
              <a:rPr b="0" i="0" lang="en" sz="1400" u="none" cap="none" strike="noStrike">
                <a:solidFill>
                  <a:srgbClr val="FF0000"/>
                </a:solidFill>
                <a:latin typeface="Arial"/>
                <a:ea typeface="Arial"/>
                <a:cs typeface="Arial"/>
                <a:sym typeface="Arial"/>
              </a:rPr>
              <a:t>ATP Application-dependent </a:t>
            </a:r>
            <a:r>
              <a:rPr lang="en">
                <a:solidFill>
                  <a:srgbClr val="FF0000"/>
                </a:solidFill>
              </a:rPr>
              <a:t>T</a:t>
            </a:r>
            <a:r>
              <a:rPr b="0" i="0" lang="en" sz="1400" u="none" cap="none" strike="noStrike">
                <a:solidFill>
                  <a:srgbClr val="FF0000"/>
                </a:solidFill>
                <a:latin typeface="Arial"/>
                <a:ea typeface="Arial"/>
                <a:cs typeface="Arial"/>
                <a:sym typeface="Arial"/>
              </a:rPr>
              <a:t>echnical </a:t>
            </a:r>
            <a:r>
              <a:rPr lang="en">
                <a:solidFill>
                  <a:srgbClr val="FF0000"/>
                </a:solidFill>
              </a:rPr>
              <a:t>P</a:t>
            </a:r>
            <a:r>
              <a:rPr b="0" i="0" lang="en" sz="1400" u="none" cap="none" strike="noStrike">
                <a:solidFill>
                  <a:srgbClr val="FF0000"/>
                </a:solidFill>
                <a:latin typeface="Arial"/>
                <a:ea typeface="Arial"/>
                <a:cs typeface="Arial"/>
                <a:sym typeface="Arial"/>
              </a:rPr>
              <a:t>riority (priorities) [geophysical space]</a:t>
            </a:r>
            <a:endParaRPr b="0" i="0" sz="1400" u="none" cap="none" strike="noStrike">
              <a:solidFill>
                <a:srgbClr val="000000"/>
              </a:solidFill>
              <a:latin typeface="Arial"/>
              <a:ea typeface="Arial"/>
              <a:cs typeface="Arial"/>
              <a:sym typeface="Arial"/>
            </a:endParaRPr>
          </a:p>
        </p:txBody>
      </p:sp>
      <p:sp>
        <p:nvSpPr>
          <p:cNvPr id="173" name="Google Shape;173;p22"/>
          <p:cNvSpPr/>
          <p:nvPr/>
        </p:nvSpPr>
        <p:spPr>
          <a:xfrm>
            <a:off x="6044593" y="2770395"/>
            <a:ext cx="27549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Outputs</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ASC-GCA or GCA Application-dependent sensor/constellation-based geophysical capabilities assessment</a:t>
            </a:r>
            <a:endParaRPr/>
          </a:p>
          <a:p>
            <a:pPr indent="-88900" lvl="0" marL="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ASCB Application-dependent sensor/constellation-based benefit(s)</a:t>
            </a:r>
            <a:endParaRPr/>
          </a:p>
        </p:txBody>
      </p:sp>
      <p:grpSp>
        <p:nvGrpSpPr>
          <p:cNvPr id="174" name="Google Shape;174;p22"/>
          <p:cNvGrpSpPr/>
          <p:nvPr/>
        </p:nvGrpSpPr>
        <p:grpSpPr>
          <a:xfrm>
            <a:off x="2548883" y="954500"/>
            <a:ext cx="3358342" cy="3477409"/>
            <a:chOff x="729414" y="1069125"/>
            <a:chExt cx="3358342" cy="3477409"/>
          </a:xfrm>
        </p:grpSpPr>
        <p:pic>
          <p:nvPicPr>
            <p:cNvPr id="175" name="Google Shape;175;p22"/>
            <p:cNvPicPr preferRelativeResize="0"/>
            <p:nvPr/>
          </p:nvPicPr>
          <p:blipFill rotWithShape="1">
            <a:blip r:embed="rId3">
              <a:alphaModFix/>
            </a:blip>
            <a:srcRect b="0" l="0" r="0" t="0"/>
            <a:stretch/>
          </p:blipFill>
          <p:spPr>
            <a:xfrm>
              <a:off x="729414" y="1193734"/>
              <a:ext cx="3257550" cy="3352800"/>
            </a:xfrm>
            <a:prstGeom prst="rect">
              <a:avLst/>
            </a:prstGeom>
            <a:noFill/>
            <a:ln>
              <a:noFill/>
            </a:ln>
          </p:spPr>
        </p:pic>
        <p:sp>
          <p:nvSpPr>
            <p:cNvPr id="176" name="Google Shape;176;p22"/>
            <p:cNvSpPr/>
            <p:nvPr/>
          </p:nvSpPr>
          <p:spPr>
            <a:xfrm>
              <a:off x="2927056" y="1907450"/>
              <a:ext cx="1160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400" u="none" cap="none" strike="noStrike">
                  <a:solidFill>
                    <a:srgbClr val="323B42"/>
                  </a:solidFill>
                  <a:latin typeface="Arial"/>
                  <a:ea typeface="Arial"/>
                  <a:cs typeface="Arial"/>
                  <a:sym typeface="Arial"/>
                </a:rPr>
                <a:t>Value Tree</a:t>
              </a:r>
              <a:endParaRPr/>
            </a:p>
          </p:txBody>
        </p:sp>
        <p:sp>
          <p:nvSpPr>
            <p:cNvPr id="177" name="Google Shape;177;p22"/>
            <p:cNvSpPr/>
            <p:nvPr/>
          </p:nvSpPr>
          <p:spPr>
            <a:xfrm>
              <a:off x="1956957" y="1069125"/>
              <a:ext cx="903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1400" u="none" cap="none" strike="noStrike">
                  <a:solidFill>
                    <a:srgbClr val="323B42"/>
                  </a:solidFill>
                  <a:latin typeface="Arial"/>
                  <a:ea typeface="Arial"/>
                  <a:cs typeface="Arial"/>
                  <a:sym typeface="Arial"/>
                </a:rPr>
                <a:t>COURL</a:t>
              </a:r>
              <a:endParaRPr b="1" i="0" sz="1400" u="none" cap="none" strike="noStrike">
                <a:solidFill>
                  <a:srgbClr val="323B42"/>
                </a:solidFill>
                <a:latin typeface="Arial"/>
                <a:ea typeface="Arial"/>
                <a:cs typeface="Arial"/>
                <a:sym typeface="Arial"/>
              </a:endParaRPr>
            </a:p>
          </p:txBody>
        </p:sp>
      </p:grpSp>
      <p:sp>
        <p:nvSpPr>
          <p:cNvPr id="178" name="Google Shape;178;p22"/>
          <p:cNvSpPr/>
          <p:nvPr/>
        </p:nvSpPr>
        <p:spPr>
          <a:xfrm>
            <a:off x="316275" y="1002148"/>
            <a:ext cx="2232600" cy="3139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323B42"/>
                </a:solidFill>
                <a:latin typeface="Arial"/>
                <a:ea typeface="Arial"/>
                <a:cs typeface="Arial"/>
                <a:sym typeface="Arial"/>
              </a:rPr>
              <a:t>Provided ATP and ARR Tables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323B42"/>
                </a:solidFill>
                <a:latin typeface="Arial"/>
                <a:ea typeface="Arial"/>
                <a:cs typeface="Arial"/>
                <a:sym typeface="Arial"/>
              </a:rPr>
              <a:t>Leveraged NOAA Value Tree for ATP’s and COURL for ARRs</a:t>
            </a:r>
            <a:endParaRPr b="0" i="0" sz="1800" u="none" cap="none" strike="noStrike">
              <a:solidFill>
                <a:srgbClr val="323B4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323B42"/>
                </a:solidFill>
                <a:latin typeface="Arial"/>
                <a:ea typeface="Arial"/>
                <a:cs typeface="Arial"/>
                <a:sym typeface="Arial"/>
              </a:rPr>
              <a:t>MSAs represented ASPEN Applications </a:t>
            </a:r>
            <a:endParaRPr b="0" i="0" sz="1800" u="none" cap="none" strike="noStrike">
              <a:solidFill>
                <a:srgbClr val="323B4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