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8" autoAdjust="0"/>
    <p:restoredTop sz="73588" autoAdjust="0"/>
  </p:normalViewPr>
  <p:slideViewPr>
    <p:cSldViewPr snapToGrid="0">
      <p:cViewPr varScale="1">
        <p:scale>
          <a:sx n="47" d="100"/>
          <a:sy n="47" d="100"/>
        </p:scale>
        <p:origin x="14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FD316-6ADB-46B2-8EDF-85CD0939526E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34B4A-75F8-482C-AD06-82DCB94ED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424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D34B4A-75F8-482C-AD06-82DCB94ED3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944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32B4-1AC5-439A-ABEF-1E3D49530C92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CFE-9254-4BD7-9261-6296FD0EB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13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1EF35-F3D6-496F-8235-BB6815DD391E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CFE-9254-4BD7-9261-6296FD0EB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03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2CF7-5AF7-4241-84AA-34B869C22A61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CFE-9254-4BD7-9261-6296FD0EB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52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D9C4E-33EB-4C51-B1BC-75FA511B2767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CFE-9254-4BD7-9261-6296FD0E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678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D5B1-8C2F-4430-A57E-60355A4E2398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CFE-9254-4BD7-9261-6296FD0EB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91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24F7B-0842-4C5C-BD27-8BCFEE5251EC}" type="datetime1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CFE-9254-4BD7-9261-6296FD0EB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716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0005"/>
            <a:ext cx="10515600" cy="8540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DB24F-96D1-418A-B024-6197BE6B19EE}" type="datetime1">
              <a:rPr lang="en-US" smtClean="0"/>
              <a:t>6/7/2021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CFE-9254-4BD7-9261-6296FD0EB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970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D0B47-3ABF-417C-A709-4F2C3A400B05}" type="datetime1">
              <a:rPr lang="en-US" smtClean="0"/>
              <a:t>6/7/2021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CFE-9254-4BD7-9261-6296FD0EB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08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77D6F-0AD8-4B65-8160-FDF52337727D}" type="datetime1">
              <a:rPr lang="en-US" smtClean="0"/>
              <a:t>6/7/2021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CFE-9254-4BD7-9261-6296FD0EB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989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6C390-CE2B-4779-B816-F5DA163168BC}" type="datetime1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CFE-9254-4BD7-9261-6296FD0EB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43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7A55-2006-4915-9425-DA19A467531F}" type="datetime1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CFE-9254-4BD7-9261-6296FD0EB9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0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noaa.gov/marine-aviation" TargetMode="External"/><Relationship Id="rId18" Type="http://schemas.openxmlformats.org/officeDocument/2006/relationships/image" Target="../media/image3.png"/><Relationship Id="rId26" Type="http://schemas.openxmlformats.org/officeDocument/2006/relationships/image" Target="../media/image8.png"/><Relationship Id="rId3" Type="http://schemas.openxmlformats.org/officeDocument/2006/relationships/slideLayout" Target="../slideLayouts/slideLayout3.xml"/><Relationship Id="rId21" Type="http://schemas.openxmlformats.org/officeDocument/2006/relationships/hyperlink" Target="http://www.noaa.gov/oceans-coasts" TargetMode="Externa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hyperlink" Target="http://www.noaa.gov/satellites" TargetMode="External"/><Relationship Id="rId25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6.png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noaa.gov/research" TargetMode="External"/><Relationship Id="rId23" Type="http://schemas.openxmlformats.org/officeDocument/2006/relationships/hyperlink" Target="http://www.noaa.gov/weather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hyperlink" Target="http://www.noaa.gov/fisheries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0005"/>
            <a:ext cx="10515600" cy="8337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35552"/>
            <a:ext cx="10515600" cy="4941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oogle Shape;35;p2"/>
          <p:cNvGrpSpPr/>
          <p:nvPr userDrawn="1"/>
        </p:nvGrpSpPr>
        <p:grpSpPr>
          <a:xfrm>
            <a:off x="-30388" y="-1"/>
            <a:ext cx="472440" cy="6858001"/>
            <a:chOff x="-15240" y="0"/>
            <a:chExt cx="472440" cy="6858000"/>
          </a:xfrm>
        </p:grpSpPr>
        <p:sp>
          <p:nvSpPr>
            <p:cNvPr id="8" name="Google Shape;36;p2"/>
            <p:cNvSpPr/>
            <p:nvPr/>
          </p:nvSpPr>
          <p:spPr>
            <a:xfrm>
              <a:off x="10668" y="0"/>
              <a:ext cx="420624" cy="6858000"/>
            </a:xfrm>
            <a:prstGeom prst="rect">
              <a:avLst/>
            </a:prstGeom>
            <a:solidFill>
              <a:srgbClr val="0099D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37;p2"/>
            <p:cNvSpPr/>
            <p:nvPr/>
          </p:nvSpPr>
          <p:spPr>
            <a:xfrm>
              <a:off x="16002" y="3197352"/>
              <a:ext cx="409956" cy="1069848"/>
            </a:xfrm>
            <a:prstGeom prst="rect">
              <a:avLst/>
            </a:prstGeom>
            <a:solidFill>
              <a:srgbClr val="0B459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0" name="Google Shape;38;p2" descr="C:\Users\jacqui.fenner\Desktop\PTT templates\images\noaa icons\noaa_icons-04.png">
              <a:hlinkClick r:id="rId13"/>
            </p:cNvPr>
            <p:cNvPicPr preferRelativeResize="0"/>
            <p:nvPr/>
          </p:nvPicPr>
          <p:blipFill rotWithShape="1">
            <a:blip r:embed="rId14">
              <a:alphaModFix/>
            </a:blip>
            <a:srcRect/>
            <a:stretch/>
          </p:blipFill>
          <p:spPr>
            <a:xfrm>
              <a:off x="-15240" y="5714999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Google Shape;39;p2" descr="C:\Users\jacqui.fenner\Desktop\PTT templates\images\noaa icons\noaa_icons-05.png">
              <a:hlinkClick r:id="rId15"/>
            </p:cNvPr>
            <p:cNvPicPr preferRelativeResize="0"/>
            <p:nvPr/>
          </p:nvPicPr>
          <p:blipFill rotWithShape="1">
            <a:blip r:embed="rId16">
              <a:alphaModFix/>
            </a:blip>
            <a:srcRect/>
            <a:stretch/>
          </p:blipFill>
          <p:spPr>
            <a:xfrm>
              <a:off x="-15240" y="4648200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Google Shape;40;p2" descr="C:\Users\jacqui.fenner\Desktop\PTT templates\images\noaa icons\noaa_icons-06.png">
              <a:hlinkClick r:id="rId17"/>
            </p:cNvPr>
            <p:cNvPicPr preferRelativeResize="0"/>
            <p:nvPr/>
          </p:nvPicPr>
          <p:blipFill rotWithShape="1">
            <a:blip r:embed="rId18">
              <a:alphaModFix/>
            </a:blip>
            <a:srcRect/>
            <a:stretch/>
          </p:blipFill>
          <p:spPr>
            <a:xfrm>
              <a:off x="-15240" y="3581400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Google Shape;41;p2" descr="C:\Users\jacqui.fenner\Desktop\PTT templates\images\noaa icons\noaa_icons-07.png">
              <a:hlinkClick r:id="rId19"/>
            </p:cNvPr>
            <p:cNvPicPr preferRelativeResize="0"/>
            <p:nvPr/>
          </p:nvPicPr>
          <p:blipFill rotWithShape="1">
            <a:blip r:embed="rId20">
              <a:alphaModFix/>
            </a:blip>
            <a:srcRect/>
            <a:stretch/>
          </p:blipFill>
          <p:spPr>
            <a:xfrm>
              <a:off x="-15240" y="2514600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Google Shape;42;p2" descr="C:\Users\jacqui.fenner\Desktop\PTT templates\images\noaa icons\noaa_icons-08.png">
              <a:hlinkClick r:id="rId21"/>
            </p:cNvPr>
            <p:cNvPicPr preferRelativeResize="0"/>
            <p:nvPr/>
          </p:nvPicPr>
          <p:blipFill rotWithShape="1">
            <a:blip r:embed="rId22">
              <a:alphaModFix/>
            </a:blip>
            <a:srcRect/>
            <a:stretch/>
          </p:blipFill>
          <p:spPr>
            <a:xfrm>
              <a:off x="-15240" y="1447800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" name="Google Shape;43;p2" descr="C:\Users\jacqui.fenner\Desktop\PTT templates\images\noaa icons\noaa_icons-10.png">
              <a:hlinkClick r:id="rId23"/>
            </p:cNvPr>
            <p:cNvPicPr preferRelativeResize="0"/>
            <p:nvPr/>
          </p:nvPicPr>
          <p:blipFill rotWithShape="1">
            <a:blip r:embed="rId24">
              <a:alphaModFix/>
            </a:blip>
            <a:srcRect/>
            <a:stretch/>
          </p:blipFill>
          <p:spPr>
            <a:xfrm>
              <a:off x="-15240" y="381000"/>
              <a:ext cx="472440" cy="32400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6" name="Google Shape;44;p2"/>
            <p:cNvGrpSpPr/>
            <p:nvPr/>
          </p:nvGrpSpPr>
          <p:grpSpPr>
            <a:xfrm>
              <a:off x="15148" y="0"/>
              <a:ext cx="420624" cy="6858000"/>
              <a:chOff x="15148" y="0"/>
              <a:chExt cx="420624" cy="6858000"/>
            </a:xfrm>
          </p:grpSpPr>
          <p:grpSp>
            <p:nvGrpSpPr>
              <p:cNvPr id="17" name="Google Shape;45;p2"/>
              <p:cNvGrpSpPr/>
              <p:nvPr/>
            </p:nvGrpSpPr>
            <p:grpSpPr>
              <a:xfrm>
                <a:off x="15148" y="1066800"/>
                <a:ext cx="420624" cy="5334000"/>
                <a:chOff x="15148" y="1066800"/>
                <a:chExt cx="420624" cy="5334000"/>
              </a:xfrm>
            </p:grpSpPr>
            <p:cxnSp>
              <p:nvCxnSpPr>
                <p:cNvPr id="19" name="Google Shape;46;p2"/>
                <p:cNvCxnSpPr/>
                <p:nvPr/>
              </p:nvCxnSpPr>
              <p:spPr>
                <a:xfrm>
                  <a:off x="15148" y="4267200"/>
                  <a:ext cx="420624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" name="Google Shape;47;p2"/>
                <p:cNvCxnSpPr/>
                <p:nvPr/>
              </p:nvCxnSpPr>
              <p:spPr>
                <a:xfrm>
                  <a:off x="15148" y="3200400"/>
                  <a:ext cx="420624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" name="Google Shape;48;p2"/>
                <p:cNvCxnSpPr/>
                <p:nvPr/>
              </p:nvCxnSpPr>
              <p:spPr>
                <a:xfrm>
                  <a:off x="15148" y="2133600"/>
                  <a:ext cx="420624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2" name="Google Shape;49;p2"/>
                <p:cNvCxnSpPr/>
                <p:nvPr/>
              </p:nvCxnSpPr>
              <p:spPr>
                <a:xfrm>
                  <a:off x="15148" y="5334000"/>
                  <a:ext cx="420624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3" name="Google Shape;50;p2"/>
                <p:cNvCxnSpPr/>
                <p:nvPr/>
              </p:nvCxnSpPr>
              <p:spPr>
                <a:xfrm>
                  <a:off x="15148" y="1066800"/>
                  <a:ext cx="420624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4" name="Google Shape;51;p2"/>
                <p:cNvCxnSpPr/>
                <p:nvPr/>
              </p:nvCxnSpPr>
              <p:spPr>
                <a:xfrm>
                  <a:off x="15148" y="6400800"/>
                  <a:ext cx="420624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lt1">
                      <a:alpha val="4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cxnSp>
            <p:nvCxnSpPr>
              <p:cNvPr id="18" name="Google Shape;52;p2"/>
              <p:cNvCxnSpPr/>
              <p:nvPr/>
            </p:nvCxnSpPr>
            <p:spPr>
              <a:xfrm>
                <a:off x="431292" y="0"/>
                <a:ext cx="0" cy="68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>
                    <a:alpha val="40000"/>
                  </a:schemeClr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</p:grpSp>
      <p:sp>
        <p:nvSpPr>
          <p:cNvPr id="28" name="Google Shape;25;p1"/>
          <p:cNvSpPr/>
          <p:nvPr userDrawn="1"/>
        </p:nvSpPr>
        <p:spPr>
          <a:xfrm>
            <a:off x="0" y="6400800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9144000" h="457200" extrusionOk="0">
                <a:moveTo>
                  <a:pt x="0" y="457199"/>
                </a:moveTo>
                <a:lnTo>
                  <a:pt x="9144000" y="457199"/>
                </a:lnTo>
                <a:lnTo>
                  <a:pt x="9144000" y="0"/>
                </a:lnTo>
                <a:lnTo>
                  <a:pt x="0" y="0"/>
                </a:lnTo>
                <a:lnTo>
                  <a:pt x="0" y="457199"/>
                </a:lnTo>
                <a:close/>
              </a:path>
            </a:pathLst>
          </a:custGeom>
          <a:solidFill>
            <a:srgbClr val="D5F5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6;p1"/>
          <p:cNvSpPr/>
          <p:nvPr userDrawn="1"/>
        </p:nvSpPr>
        <p:spPr>
          <a:xfrm>
            <a:off x="30202" y="6519420"/>
            <a:ext cx="336227" cy="274429"/>
          </a:xfrm>
          <a:prstGeom prst="rect">
            <a:avLst/>
          </a:prstGeom>
          <a:blipFill rotWithShape="1">
            <a:blip r:embed="rId2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27;p1"/>
          <p:cNvSpPr/>
          <p:nvPr userDrawn="1"/>
        </p:nvSpPr>
        <p:spPr>
          <a:xfrm>
            <a:off x="465860" y="6519420"/>
            <a:ext cx="316713" cy="269701"/>
          </a:xfrm>
          <a:prstGeom prst="rect">
            <a:avLst/>
          </a:prstGeom>
          <a:blipFill rotWithShape="1">
            <a:blip r:embed="rId2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9699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969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90CFE-9254-4BD7-9261-6296FD0EB9BE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969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921A8-1537-4879-855B-5485113F8E43}" type="datetime1">
              <a:rPr lang="en-US" smtClean="0"/>
              <a:t>6/7/2021</a:t>
            </a:fld>
            <a:endParaRPr lang="en-US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421240" y="881866"/>
            <a:ext cx="11770760" cy="1712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24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An Overview of Microwave Imagers</a:t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endParaRPr lang="en-US" sz="36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Stacy Bunin</a:t>
            </a:r>
          </a:p>
          <a:p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RTi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Microwave Imagers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June 2,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CFE-9254-4BD7-9261-6296FD0EB9BE}" type="slidenum">
              <a:rPr lang="en-US" smtClean="0"/>
              <a:t>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67" y="-1"/>
            <a:ext cx="11782133" cy="873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21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B878C-F0C7-4B04-80C7-A6CCAB560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of Microwave Imagers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B3943-19DB-4C99-805C-93057B9B3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294"/>
            <a:ext cx="10515600" cy="4941411"/>
          </a:xfrm>
        </p:spPr>
        <p:txBody>
          <a:bodyPr>
            <a:normAutofit/>
          </a:bodyPr>
          <a:lstStyle/>
          <a:p>
            <a:r>
              <a:rPr lang="en-US" dirty="0"/>
              <a:t>Definition of Microwave Imager: A high enough spatial resolution passive microwave sensor, with select frequencies appropriate for the traditional imaging parameters</a:t>
            </a:r>
          </a:p>
          <a:p>
            <a:r>
              <a:rPr lang="en-US" dirty="0"/>
              <a:t>Examples: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647ED1-7468-4F98-84FA-B03259C43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CFE-9254-4BD7-9261-6296FD0EB9BE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F90A9AA-EA95-4CC3-A781-B57F9F535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201290"/>
              </p:ext>
            </p:extLst>
          </p:nvPr>
        </p:nvGraphicFramePr>
        <p:xfrm>
          <a:off x="975815" y="2751453"/>
          <a:ext cx="10515600" cy="3536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25545968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17540227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477083118"/>
                    </a:ext>
                  </a:extLst>
                </a:gridCol>
              </a:tblGrid>
              <a:tr h="549593">
                <a:tc>
                  <a:txBody>
                    <a:bodyPr/>
                    <a:lstStyle/>
                    <a:p>
                      <a:r>
                        <a:rPr lang="en-US" sz="2200" dirty="0"/>
                        <a:t>Past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Current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Upcoming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6008940"/>
                  </a:ext>
                </a:extLst>
              </a:tr>
              <a:tr h="4159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AMSR-E (Aqua)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AMSR-2 (GCOM-W)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AMSR-3 (GOSAT-GW)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792705"/>
                  </a:ext>
                </a:extLst>
              </a:tr>
              <a:tr h="371403">
                <a:tc>
                  <a:txBody>
                    <a:bodyPr/>
                    <a:lstStyle/>
                    <a:p>
                      <a:r>
                        <a:rPr lang="en-US" sz="2200" dirty="0"/>
                        <a:t>SSM/I (DMSP)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GMI (GPM Core)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ICI (</a:t>
                      </a:r>
                      <a:r>
                        <a:rPr lang="en-US" sz="2200" dirty="0" err="1"/>
                        <a:t>Metop</a:t>
                      </a:r>
                      <a:r>
                        <a:rPr lang="en-US" sz="2200" dirty="0"/>
                        <a:t>-SG)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0523131"/>
                  </a:ext>
                </a:extLst>
              </a:tr>
              <a:tr h="3541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TMI (TRMM)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SMAP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MWI (</a:t>
                      </a:r>
                      <a:r>
                        <a:rPr lang="en-US" sz="2200" dirty="0" err="1"/>
                        <a:t>Metop</a:t>
                      </a:r>
                      <a:r>
                        <a:rPr lang="en-US" sz="2200" dirty="0"/>
                        <a:t>-SG)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723156"/>
                  </a:ext>
                </a:extLst>
              </a:tr>
              <a:tr h="336829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SMOS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058417"/>
                  </a:ext>
                </a:extLst>
              </a:tr>
              <a:tr h="336829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SSMIS (DMSP)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661953"/>
                  </a:ext>
                </a:extLst>
              </a:tr>
              <a:tr h="360485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COWVR (ISS)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39349"/>
                  </a:ext>
                </a:extLst>
              </a:tr>
              <a:tr h="283766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/>
                        <a:t>Windsat</a:t>
                      </a:r>
                      <a:r>
                        <a:rPr lang="en-US" sz="2200" dirty="0"/>
                        <a:t> (Coriolis)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640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0413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475EA-8340-4D3C-B0A2-DC489CD09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Microwave Imager Details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CAE482-B604-4B7A-8384-DAD6E9A39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CFE-9254-4BD7-9261-6296FD0EB9BE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2A406CD-FB17-478C-AB70-E6D55C252E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363683"/>
              </p:ext>
            </p:extLst>
          </p:nvPr>
        </p:nvGraphicFramePr>
        <p:xfrm>
          <a:off x="838200" y="1269243"/>
          <a:ext cx="10844284" cy="5097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1071">
                  <a:extLst>
                    <a:ext uri="{9D8B030D-6E8A-4147-A177-3AD203B41FA5}">
                      <a16:colId xmlns:a16="http://schemas.microsoft.com/office/drawing/2014/main" val="3998881642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388315940"/>
                    </a:ext>
                  </a:extLst>
                </a:gridCol>
                <a:gridCol w="2647666">
                  <a:extLst>
                    <a:ext uri="{9D8B030D-6E8A-4147-A177-3AD203B41FA5}">
                      <a16:colId xmlns:a16="http://schemas.microsoft.com/office/drawing/2014/main" val="2295935089"/>
                    </a:ext>
                  </a:extLst>
                </a:gridCol>
                <a:gridCol w="3370997">
                  <a:extLst>
                    <a:ext uri="{9D8B030D-6E8A-4147-A177-3AD203B41FA5}">
                      <a16:colId xmlns:a16="http://schemas.microsoft.com/office/drawing/2014/main" val="2937909777"/>
                    </a:ext>
                  </a:extLst>
                </a:gridCol>
              </a:tblGrid>
              <a:tr h="129278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Frequency 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Geophysical Parameters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7651454"/>
                  </a:ext>
                </a:extLst>
              </a:tr>
              <a:tr h="896531">
                <a:tc>
                  <a:txBody>
                    <a:bodyPr/>
                    <a:lstStyle/>
                    <a:p>
                      <a:r>
                        <a:rPr lang="en-US" sz="2000" dirty="0"/>
                        <a:t>Low Frequency MW Imager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SMAP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1.41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Sea surface salinity, soil moisture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594346"/>
                  </a:ext>
                </a:extLst>
              </a:tr>
              <a:tr h="884723">
                <a:tc>
                  <a:txBody>
                    <a:bodyPr/>
                    <a:lstStyle/>
                    <a:p>
                      <a:r>
                        <a:rPr lang="en-US" sz="2000" dirty="0"/>
                        <a:t>High Frequency MW Imager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ICI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SSMIS</a:t>
                      </a:r>
                    </a:p>
                    <a:p>
                      <a:r>
                        <a:rPr lang="en-US" sz="2000" dirty="0"/>
                        <a:t>MWI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183-664 GHz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19.35-183 GHz</a:t>
                      </a:r>
                    </a:p>
                    <a:p>
                      <a:r>
                        <a:rPr lang="en-US" sz="2000" dirty="0"/>
                        <a:t>18.7-183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Cloud ice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 err="1"/>
                        <a:t>Precip</a:t>
                      </a:r>
                      <a:r>
                        <a:rPr lang="en-US" sz="2000" dirty="0"/>
                        <a:t> intensity, CLW, TPW, SWE, SIC, surface wind speed, integrated WV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000522"/>
                  </a:ext>
                </a:extLst>
              </a:tr>
              <a:tr h="1292783">
                <a:tc>
                  <a:txBody>
                    <a:bodyPr/>
                    <a:lstStyle/>
                    <a:p>
                      <a:r>
                        <a:rPr lang="en-US" sz="2000" dirty="0"/>
                        <a:t>Low/High Frequency MW Imager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AMSR-2, AMSR-3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6.9-183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Precip</a:t>
                      </a:r>
                      <a:r>
                        <a:rPr lang="en-US" sz="2000" dirty="0"/>
                        <a:t> intensity, SST, SWE, SIC, surface wind speed, integrated WV, CLW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699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1011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ACCFB-A795-40FE-AEF7-0CC5B9971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07CFC-AD9B-4432-9F61-48E95D3DC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high priority microwave imager based products?</a:t>
            </a:r>
          </a:p>
          <a:p>
            <a:r>
              <a:rPr lang="en-US" dirty="0"/>
              <a:t>What spatial resolution, spatial coverage, refresh rate (at the poles and outside the poles), latency, and polarimetric channels that should be driving microwave imagers?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21083F-154F-47FA-BAE0-9C4536919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90CFE-9254-4BD7-9261-6296FD0EB9B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395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8921</TotalTime>
  <Words>224</Words>
  <Application>Microsoft Office PowerPoint</Application>
  <PresentationFormat>Widescreen</PresentationFormat>
  <Paragraphs>56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An Overview of Microwave Imagers </vt:lpstr>
      <vt:lpstr>Background of Microwave Imagers</vt:lpstr>
      <vt:lpstr>Microwave Imager Details</vt:lpstr>
      <vt:lpstr>Discussion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Presenter (organization)</dc:title>
  <dc:creator>Stacy Bunin</dc:creator>
  <cp:lastModifiedBy>Stacy Bunin</cp:lastModifiedBy>
  <cp:revision>48</cp:revision>
  <dcterms:created xsi:type="dcterms:W3CDTF">2021-03-18T18:12:04Z</dcterms:created>
  <dcterms:modified xsi:type="dcterms:W3CDTF">2021-06-07T13:22:34Z</dcterms:modified>
</cp:coreProperties>
</file>