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eg"/>
  <Override PartName="/ppt/media/image10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20.jpg" ContentType="image/jpeg"/>
  <Override PartName="/ppt/media/image21.jpg" ContentType="image/jpeg"/>
  <Override PartName="/ppt/media/image24.jpg" ContentType="image/jpeg"/>
  <Override PartName="/ppt/media/image25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00" r:id="rId3"/>
    <p:sldId id="404" r:id="rId4"/>
    <p:sldId id="268" r:id="rId5"/>
    <p:sldId id="263" r:id="rId6"/>
    <p:sldId id="406" r:id="rId7"/>
    <p:sldId id="269" r:id="rId8"/>
    <p:sldId id="267" r:id="rId9"/>
    <p:sldId id="275" r:id="rId10"/>
    <p:sldId id="405" r:id="rId11"/>
    <p:sldId id="271" r:id="rId12"/>
    <p:sldId id="274" r:id="rId13"/>
    <p:sldId id="408" r:id="rId14"/>
    <p:sldId id="417" r:id="rId15"/>
    <p:sldId id="410" r:id="rId16"/>
    <p:sldId id="280" r:id="rId17"/>
    <p:sldId id="264" r:id="rId18"/>
    <p:sldId id="265" r:id="rId19"/>
    <p:sldId id="266" r:id="rId20"/>
    <p:sldId id="277" r:id="rId21"/>
    <p:sldId id="419" r:id="rId22"/>
    <p:sldId id="260" r:id="rId23"/>
    <p:sldId id="259" r:id="rId24"/>
    <p:sldId id="279" r:id="rId25"/>
    <p:sldId id="420" r:id="rId26"/>
    <p:sldId id="273" r:id="rId27"/>
    <p:sldId id="258" r:id="rId28"/>
    <p:sldId id="278" r:id="rId29"/>
    <p:sldId id="421" r:id="rId30"/>
    <p:sldId id="261" r:id="rId31"/>
    <p:sldId id="276" r:id="rId32"/>
    <p:sldId id="281" r:id="rId33"/>
    <p:sldId id="413" r:id="rId34"/>
    <p:sldId id="422" r:id="rId35"/>
    <p:sldId id="286" r:id="rId36"/>
    <p:sldId id="285" r:id="rId37"/>
    <p:sldId id="287" r:id="rId38"/>
    <p:sldId id="414" r:id="rId39"/>
    <p:sldId id="423" r:id="rId40"/>
    <p:sldId id="290" r:id="rId41"/>
    <p:sldId id="289" r:id="rId42"/>
    <p:sldId id="415" r:id="rId43"/>
    <p:sldId id="424" r:id="rId44"/>
    <p:sldId id="293" r:id="rId45"/>
    <p:sldId id="292" r:id="rId46"/>
    <p:sldId id="29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9FC1-37A8-4B6B-B8A7-D9BC579A48DC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42046-3938-47D0-9671-DA9673639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7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Operated daily … 1000 conventional </a:t>
            </a:r>
            <a:r>
              <a:rPr lang="en-US" dirty="0" err="1"/>
              <a:t>raobs</a:t>
            </a:r>
            <a:r>
              <a:rPr lang="en-US" dirty="0"/>
              <a:t> per day</a:t>
            </a:r>
          </a:p>
          <a:p>
            <a:r>
              <a:rPr lang="en-US" dirty="0"/>
              <a:t>NARCS produces Atmospheric Vertical Time Series 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7B015-9D18-40A7-9117-41758E8CC2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087E-8D3B-4B7F-A3CE-EAD1BDC83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AAE82-1718-4F49-B944-C3D37D821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249ED-874F-4A65-84DF-C8F97822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C1509-EB13-41D9-8D66-ACFC4568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70552-D3CF-4C5B-A94B-C138941A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8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B7C83-A8FE-45CC-A259-24117F30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1FF69-CD93-45D5-9582-7D84B65CC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C43B-AACE-4EC0-BBF5-F5D971D1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C144-5443-497C-BD1A-EC774038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9002F-4162-4B72-8813-062D5094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02A0B-E7EB-48F5-8876-CFC02C087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38E41-7CB7-4D58-B3A0-D3C96D8FA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A7653-0FB8-4831-A542-17827A69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9D4FB-2061-47E1-9785-D25E2698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03DC-DD37-46F6-ACC7-72E46E89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9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2" y="76200"/>
            <a:ext cx="10414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5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1881-615E-48AD-8B45-F51EF188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F14BB-DBD5-4F81-9BEA-1DC0FDC6C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F421E-110F-4E90-A32C-5FA26801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77A74-095E-45AB-BD6A-68ACF739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07ABB-F556-47A5-9952-2943DCD2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4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E748-4592-48CC-8B05-4FEF981A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C0F37-55A1-4F15-9588-6329B3365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33002-FB9B-4D75-8D72-DC305BA8A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FBCA5-D804-4336-BD3E-19FB8EEA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1524-C91B-476B-9967-1F454B4B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AC1F1-83F0-484E-BAF0-103031CD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1B587-FB46-4715-BE05-DC3294F4B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8CCD1-E21F-4900-B782-0BC22FAA5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FA9EC-921D-4BEE-A732-C1BDBC67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79FD3-C94B-483E-BE27-C88297A0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7A5ED-38B0-4CB6-9EAC-37B5C8663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A987-A550-4E3D-9FEE-8E434F84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BEBA5-F526-43CD-AAC3-C7B547BA4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BC6AA-F347-47F3-A212-59C8A5001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E8B42-D46A-46C8-AAD6-99A9861C3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823B9B-0FFC-4782-8FC7-F76208EDF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AAEAD-E20A-4500-B777-4BE0FA60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243FE-F164-4F9E-94C2-9A885808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9089A-8DFD-47BC-8B0B-DD7FFE7C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4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684E-CAEA-4578-8DB6-3DEF3EB3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6EFB8-55C7-4EC1-92EA-D66C0FE8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BED32-5A2B-4779-9F41-DF2042F7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44DF8-8006-43BD-806F-50354082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0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9AF08-0F08-489F-9FE6-F2BF769A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0B3E9-1905-4D36-88F0-06BE664F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9856-3DCF-4E5C-AF34-8D769AA2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5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D0F6-2016-4EA3-B3BB-1CF1A70C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8D355-A851-41B6-A07B-5AA0B8379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5A7FC-A23B-4990-B534-576FBB72F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32473-810D-4091-A179-473836AD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856E4-01C4-475A-9306-6AFD5122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07885-2ECE-4AEC-801D-CEA72B3A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76131-A269-4C29-9099-DD2B27B3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02D88-4D73-405E-889E-D3EA349A3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10963-F05A-42ED-9E45-E302DDBC5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F48B0-AC8D-4723-BAAE-46B13EF7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E627F-06AC-4774-AD64-4707A936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7CC1-2CCD-4DBF-AF1B-955F406A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F4F0-E376-4951-AA54-BAC86A67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3CD5B-5246-429C-96F1-C577D8F31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1E4E4-11DA-47C4-8A4F-B80815731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A8BA9-DD61-4F7D-BAA5-CF4BBECEC678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2852E-7E47-408F-A8A3-039930FFB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CE8D4-648E-4F5A-B2CE-A2F9FECC3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028C4-9137-42A5-9C21-913B6A290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TNV?ref_src=twsrc%5Etfw%7Ctwcamp%5Etweetembed%7Ctwterm%5E1419760773836926999%7Ctwgr%5E%7Ctwcon%5Es1_&amp;ref_url=https%3A%2F%2Fwww.ktnv.com%2Fnews%2Fflash-flood-warning-issued-for-parts-of-clark-count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143984-412A-4F3B-BD27-F1D7282ADEF7}"/>
              </a:ext>
            </a:extLst>
          </p:cNvPr>
          <p:cNvSpPr txBox="1"/>
          <p:nvPr/>
        </p:nvSpPr>
        <p:spPr>
          <a:xfrm>
            <a:off x="2788170" y="944880"/>
            <a:ext cx="727023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Easterly Monsoon</a:t>
            </a:r>
          </a:p>
          <a:p>
            <a:pPr algn="ctr"/>
            <a:r>
              <a:rPr lang="en-US" sz="3600" dirty="0"/>
              <a:t>Nevada, Arizona</a:t>
            </a:r>
          </a:p>
          <a:p>
            <a:pPr algn="ctr"/>
            <a:r>
              <a:rPr lang="en-US" sz="3600" dirty="0"/>
              <a:t>July 25-29, 2021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000" dirty="0"/>
              <a:t>Tony Reale</a:t>
            </a:r>
          </a:p>
          <a:p>
            <a:pPr algn="ctr"/>
            <a:r>
              <a:rPr lang="en-US" sz="2000" dirty="0"/>
              <a:t>(STAR)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Bomin</a:t>
            </a:r>
            <a:r>
              <a:rPr lang="en-US" sz="2000" dirty="0"/>
              <a:t> Sun, Michael </a:t>
            </a:r>
            <a:r>
              <a:rPr lang="en-US" sz="2000" dirty="0" err="1"/>
              <a:t>Pettey</a:t>
            </a:r>
            <a:r>
              <a:rPr lang="en-US" sz="2000" dirty="0"/>
              <a:t>, Ryan Smith, Charles Brown</a:t>
            </a:r>
          </a:p>
          <a:p>
            <a:pPr algn="ctr"/>
            <a:r>
              <a:rPr lang="en-US" sz="2000" dirty="0"/>
              <a:t>(IMSG-STAR)</a:t>
            </a:r>
          </a:p>
          <a:p>
            <a:pPr algn="ctr"/>
            <a:endParaRPr lang="en-US" dirty="0"/>
          </a:p>
          <a:p>
            <a:pPr algn="ctr"/>
            <a:r>
              <a:rPr lang="en-US" i="1" dirty="0"/>
              <a:t>July 27, 2021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NUCAPS User Initiative </a:t>
            </a:r>
          </a:p>
          <a:p>
            <a:pPr algn="ctr"/>
            <a:r>
              <a:rPr lang="en-US" dirty="0"/>
              <a:t>Dec 10, 2021</a:t>
            </a:r>
          </a:p>
        </p:txBody>
      </p:sp>
    </p:spTree>
    <p:extLst>
      <p:ext uri="{BB962C8B-B14F-4D97-AF65-F5344CB8AC3E}">
        <p14:creationId xmlns:p14="http://schemas.microsoft.com/office/powerpoint/2010/main" val="4294457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0545CC-F49E-45D6-9715-0C01D5F19C68}"/>
              </a:ext>
            </a:extLst>
          </p:cNvPr>
          <p:cNvSpPr txBox="1"/>
          <p:nvPr/>
        </p:nvSpPr>
        <p:spPr>
          <a:xfrm>
            <a:off x="4762500" y="593917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before precipitation event, Las Vegas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71D8-362C-452B-8564-D64E21DDFF9C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10C08B-28E4-4D38-AE8C-C8E190B8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435EA1-AAFA-4E40-BF1B-77DBD6BB5B73}"/>
              </a:ext>
            </a:extLst>
          </p:cNvPr>
          <p:cNvSpPr txBox="1"/>
          <p:nvPr/>
        </p:nvSpPr>
        <p:spPr>
          <a:xfrm>
            <a:off x="10991850" y="1590675"/>
            <a:ext cx="93307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00Z</a:t>
            </a:r>
          </a:p>
          <a:p>
            <a:r>
              <a:rPr lang="en-US" b="1" dirty="0"/>
              <a:t>(26</a:t>
            </a:r>
            <a:r>
              <a:rPr lang="en-US" b="1" baseline="30000" dirty="0"/>
              <a:t>th</a:t>
            </a:r>
            <a:r>
              <a:rPr lang="en-US" b="1" dirty="0"/>
              <a:t>)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4E2D4-1B9D-4F4A-B55C-1E3F6C23662D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DC943B-4E74-40ED-A652-B8DABF2AC902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25,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</p:spTree>
    <p:extLst>
      <p:ext uri="{BB962C8B-B14F-4D97-AF65-F5344CB8AC3E}">
        <p14:creationId xmlns:p14="http://schemas.microsoft.com/office/powerpoint/2010/main" val="209656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78E708-16A5-4EE6-9350-7D8C41F0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19369"/>
            <a:ext cx="9875520" cy="5019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F900E-7A22-46D6-B492-78A8D6E6AD94}"/>
              </a:ext>
            </a:extLst>
          </p:cNvPr>
          <p:cNvSpPr txBox="1"/>
          <p:nvPr/>
        </p:nvSpPr>
        <p:spPr>
          <a:xfrm>
            <a:off x="3886199" y="6158249"/>
            <a:ext cx="61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precipitation event, Las Vegas, +3hr from VIIRS /NUCAPS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74B19-D746-40EB-851A-A29BCA190846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25, 2021 </a:t>
            </a:r>
          </a:p>
        </p:txBody>
      </p:sp>
    </p:spTree>
    <p:extLst>
      <p:ext uri="{BB962C8B-B14F-4D97-AF65-F5344CB8AC3E}">
        <p14:creationId xmlns:p14="http://schemas.microsoft.com/office/powerpoint/2010/main" val="38780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73766-34F9-4110-A73A-05D267523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84" y="734853"/>
            <a:ext cx="9798667" cy="4811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7F637-F82B-45D0-B38A-A2E6F7E9920E}"/>
              </a:ext>
            </a:extLst>
          </p:cNvPr>
          <p:cNvSpPr txBox="1"/>
          <p:nvPr/>
        </p:nvSpPr>
        <p:spPr>
          <a:xfrm>
            <a:off x="4748852" y="5939174"/>
            <a:ext cx="451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Event, Las Vegas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8CB8FA-1F4B-434B-AF8C-FF035C161BE1}"/>
              </a:ext>
            </a:extLst>
          </p:cNvPr>
          <p:cNvCxnSpPr>
            <a:cxnSpLocks/>
          </p:cNvCxnSpPr>
          <p:nvPr/>
        </p:nvCxnSpPr>
        <p:spPr>
          <a:xfrm>
            <a:off x="1864895" y="1034715"/>
            <a:ext cx="2502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1BEDD7-ADBE-466E-83A2-BE66B1A2BCD8}"/>
              </a:ext>
            </a:extLst>
          </p:cNvPr>
          <p:cNvCxnSpPr>
            <a:cxnSpLocks/>
          </p:cNvCxnSpPr>
          <p:nvPr/>
        </p:nvCxnSpPr>
        <p:spPr>
          <a:xfrm flipV="1">
            <a:off x="1864895" y="1034715"/>
            <a:ext cx="0" cy="10828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7D9987-14E2-4FB0-9B72-FE3838777001}"/>
              </a:ext>
            </a:extLst>
          </p:cNvPr>
          <p:cNvCxnSpPr>
            <a:cxnSpLocks/>
          </p:cNvCxnSpPr>
          <p:nvPr/>
        </p:nvCxnSpPr>
        <p:spPr>
          <a:xfrm>
            <a:off x="4367463" y="1034716"/>
            <a:ext cx="0" cy="2129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20F8C4-D3D2-4149-9465-80137A448506}"/>
              </a:ext>
            </a:extLst>
          </p:cNvPr>
          <p:cNvCxnSpPr>
            <a:cxnSpLocks/>
          </p:cNvCxnSpPr>
          <p:nvPr/>
        </p:nvCxnSpPr>
        <p:spPr>
          <a:xfrm flipH="1" flipV="1">
            <a:off x="4102769" y="3164305"/>
            <a:ext cx="96252" cy="4451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C37117-BD86-4098-BC61-FECC70E55810}"/>
              </a:ext>
            </a:extLst>
          </p:cNvPr>
          <p:cNvCxnSpPr>
            <a:cxnSpLocks/>
          </p:cNvCxnSpPr>
          <p:nvPr/>
        </p:nvCxnSpPr>
        <p:spPr>
          <a:xfrm>
            <a:off x="4102768" y="3164305"/>
            <a:ext cx="2646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9AF411-FE45-4BAE-BA76-57166E476E52}"/>
              </a:ext>
            </a:extLst>
          </p:cNvPr>
          <p:cNvCxnSpPr>
            <a:cxnSpLocks/>
          </p:cNvCxnSpPr>
          <p:nvPr/>
        </p:nvCxnSpPr>
        <p:spPr>
          <a:xfrm flipH="1" flipV="1">
            <a:off x="1864895" y="2117558"/>
            <a:ext cx="2310065" cy="1455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62A28C-1679-4F79-B517-10ABABB08C44}"/>
              </a:ext>
            </a:extLst>
          </p:cNvPr>
          <p:cNvCxnSpPr>
            <a:cxnSpLocks/>
          </p:cNvCxnSpPr>
          <p:nvPr/>
        </p:nvCxnSpPr>
        <p:spPr>
          <a:xfrm flipH="1">
            <a:off x="4367463" y="2824526"/>
            <a:ext cx="2140688" cy="21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1AF10-8AEA-43D8-8E3B-21590A73C439}"/>
              </a:ext>
            </a:extLst>
          </p:cNvPr>
          <p:cNvCxnSpPr>
            <a:cxnSpLocks/>
          </p:cNvCxnSpPr>
          <p:nvPr/>
        </p:nvCxnSpPr>
        <p:spPr>
          <a:xfrm>
            <a:off x="6508150" y="2824526"/>
            <a:ext cx="1" cy="20427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3FF0DE-72E8-4589-A772-3A7E6445537B}"/>
              </a:ext>
            </a:extLst>
          </p:cNvPr>
          <p:cNvCxnSpPr>
            <a:cxnSpLocks/>
          </p:cNvCxnSpPr>
          <p:nvPr/>
        </p:nvCxnSpPr>
        <p:spPr>
          <a:xfrm>
            <a:off x="9049353" y="2845796"/>
            <a:ext cx="0" cy="1726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C4031D-013C-4705-8D5C-3AB41F590F81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AECF937-54B2-4521-8C60-9A71DD8560A3}"/>
              </a:ext>
            </a:extLst>
          </p:cNvPr>
          <p:cNvSpPr/>
          <p:nvPr/>
        </p:nvSpPr>
        <p:spPr>
          <a:xfrm>
            <a:off x="3838613" y="3059755"/>
            <a:ext cx="320183" cy="510811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0A9A9B1C-3688-41F2-8B80-498DE9A62BAC}"/>
              </a:ext>
            </a:extLst>
          </p:cNvPr>
          <p:cNvSpPr/>
          <p:nvPr/>
        </p:nvSpPr>
        <p:spPr>
          <a:xfrm>
            <a:off x="7642745" y="6041258"/>
            <a:ext cx="272954" cy="185359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5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6C2E7-FD68-4F02-BD97-ECB170D11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0BD1E-2C86-4BF3-8573-E118F62D952B}"/>
              </a:ext>
            </a:extLst>
          </p:cNvPr>
          <p:cNvSpPr txBox="1"/>
          <p:nvPr/>
        </p:nvSpPr>
        <p:spPr>
          <a:xfrm>
            <a:off x="8123274" y="226473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DD1DB-BE4A-40DF-B2DC-62FE0851852F}"/>
              </a:ext>
            </a:extLst>
          </p:cNvPr>
          <p:cNvSpPr txBox="1"/>
          <p:nvPr/>
        </p:nvSpPr>
        <p:spPr>
          <a:xfrm>
            <a:off x="8378260" y="190676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FA420-695C-4D3A-B739-DE8DAF507A34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720F0-0157-48B8-818D-35C626A28B43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22BB9-F923-4CA0-91ED-A068C1CFA07C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52889-28FE-440C-AA2A-BFDF25DB0895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</p:spTree>
    <p:extLst>
      <p:ext uri="{BB962C8B-B14F-4D97-AF65-F5344CB8AC3E}">
        <p14:creationId xmlns:p14="http://schemas.microsoft.com/office/powerpoint/2010/main" val="241279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8FB28-3788-4C13-8E17-E3DDC61A6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t="37349" r="63892" b="34165"/>
          <a:stretch/>
        </p:blipFill>
        <p:spPr>
          <a:xfrm>
            <a:off x="2358192" y="914404"/>
            <a:ext cx="8373971" cy="4908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2EDF2-2641-4145-AC21-D9562FD23D55}"/>
              </a:ext>
            </a:extLst>
          </p:cNvPr>
          <p:cNvSpPr txBox="1"/>
          <p:nvPr/>
        </p:nvSpPr>
        <p:spPr>
          <a:xfrm>
            <a:off x="5662863" y="1812758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34FE5-58B1-490A-B8E1-0E580775D24C}"/>
              </a:ext>
            </a:extLst>
          </p:cNvPr>
          <p:cNvSpPr txBox="1"/>
          <p:nvPr/>
        </p:nvSpPr>
        <p:spPr>
          <a:xfrm>
            <a:off x="4660239" y="2895594"/>
            <a:ext cx="4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88583-A7D0-4EB9-94D0-8E175A741D55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AB365-7AB8-4AB9-8E85-D220AF9FB4AD}"/>
              </a:ext>
            </a:extLst>
          </p:cNvPr>
          <p:cNvSpPr txBox="1"/>
          <p:nvPr/>
        </p:nvSpPr>
        <p:spPr>
          <a:xfrm>
            <a:off x="4748852" y="5939174"/>
            <a:ext cx="451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Event, Las Vegas (V)</a:t>
            </a:r>
          </a:p>
        </p:txBody>
      </p:sp>
    </p:spTree>
    <p:extLst>
      <p:ext uri="{BB962C8B-B14F-4D97-AF65-F5344CB8AC3E}">
        <p14:creationId xmlns:p14="http://schemas.microsoft.com/office/powerpoint/2010/main" val="349734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17B5D-3427-47B1-BA26-607EAF06E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52438"/>
            <a:ext cx="9525000" cy="5519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AEEF1-9015-4046-8328-2F72E91FC47D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20D91-8288-4360-942D-00927A696E6F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88AF8-9CA1-4887-B27F-6EBEEA9E8117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465BB-4E1E-4824-BCE8-9FDBE97D2EC6}"/>
              </a:ext>
            </a:extLst>
          </p:cNvPr>
          <p:cNvSpPr txBox="1"/>
          <p:nvPr/>
        </p:nvSpPr>
        <p:spPr>
          <a:xfrm>
            <a:off x="4019549" y="6220896"/>
            <a:ext cx="697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Soundings: Location </a:t>
            </a:r>
            <a:r>
              <a:rPr lang="en-US" b="1" dirty="0"/>
              <a:t>X</a:t>
            </a:r>
            <a:r>
              <a:rPr lang="en-US" dirty="0"/>
              <a:t>  (previous slide)  </a:t>
            </a:r>
          </a:p>
        </p:txBody>
      </p:sp>
    </p:spTree>
    <p:extLst>
      <p:ext uri="{BB962C8B-B14F-4D97-AF65-F5344CB8AC3E}">
        <p14:creationId xmlns:p14="http://schemas.microsoft.com/office/powerpoint/2010/main" val="220884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325A5-21FB-4862-A95C-9AA2C55C5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52437"/>
            <a:ext cx="9525000" cy="5518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F8923-3E10-44D3-B1E1-CD83CED33651}"/>
              </a:ext>
            </a:extLst>
          </p:cNvPr>
          <p:cNvSpPr txBox="1"/>
          <p:nvPr/>
        </p:nvSpPr>
        <p:spPr>
          <a:xfrm>
            <a:off x="4019549" y="6220896"/>
            <a:ext cx="697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Soundings. Location V  (Vegas)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4C4E7-BC30-496D-8AC3-4F21274BE137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360AE-7D11-409A-808D-16D02244352D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F588A-CC14-4E10-A8A1-4769705F17C3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42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EF666-FE2B-44D3-89E9-B1263BCA7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5" y="857697"/>
            <a:ext cx="9954733" cy="472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9350DE-D289-49CC-814E-72BE92834175}"/>
              </a:ext>
            </a:extLst>
          </p:cNvPr>
          <p:cNvSpPr txBox="1"/>
          <p:nvPr/>
        </p:nvSpPr>
        <p:spPr>
          <a:xfrm>
            <a:off x="3383624" y="5990099"/>
            <a:ext cx="689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NUCAPS/Radiosonde Collocations July 25-29; Las Vegas (box)</a:t>
            </a:r>
          </a:p>
        </p:txBody>
      </p:sp>
    </p:spTree>
    <p:extLst>
      <p:ext uri="{BB962C8B-B14F-4D97-AF65-F5344CB8AC3E}">
        <p14:creationId xmlns:p14="http://schemas.microsoft.com/office/powerpoint/2010/main" val="700344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18F5E-A4F6-46F8-833F-E4B906633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62000"/>
            <a:ext cx="95250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B47A1-B755-453C-84D5-2CDDA93C7922}"/>
              </a:ext>
            </a:extLst>
          </p:cNvPr>
          <p:cNvSpPr txBox="1"/>
          <p:nvPr/>
        </p:nvSpPr>
        <p:spPr>
          <a:xfrm>
            <a:off x="4996195" y="62103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precipitation event, Las Vegas</a:t>
            </a:r>
          </a:p>
        </p:txBody>
      </p:sp>
    </p:spTree>
    <p:extLst>
      <p:ext uri="{BB962C8B-B14F-4D97-AF65-F5344CB8AC3E}">
        <p14:creationId xmlns:p14="http://schemas.microsoft.com/office/powerpoint/2010/main" val="416373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79FE1-0B27-427A-8AF7-E45B4F6B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62000"/>
            <a:ext cx="95250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0616E-7375-4251-BE49-C4301AB27772}"/>
              </a:ext>
            </a:extLst>
          </p:cNvPr>
          <p:cNvSpPr txBox="1"/>
          <p:nvPr/>
        </p:nvSpPr>
        <p:spPr>
          <a:xfrm>
            <a:off x="3282357" y="6214952"/>
            <a:ext cx="6423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precipitation event, Las Vegas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7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gnetic Disk 3"/>
          <p:cNvSpPr>
            <a:spLocks noChangeArrowheads="1"/>
          </p:cNvSpPr>
          <p:nvPr/>
        </p:nvSpPr>
        <p:spPr bwMode="auto">
          <a:xfrm>
            <a:off x="4381501" y="4824249"/>
            <a:ext cx="1065610" cy="879872"/>
          </a:xfrm>
          <a:prstGeom prst="flowChartMagneticDisk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NPROVS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Archive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89735" y="3889914"/>
            <a:ext cx="1463265" cy="426244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NPROVS-C</a:t>
            </a:r>
          </a:p>
        </p:txBody>
      </p:sp>
      <p:cxnSp>
        <p:nvCxnSpPr>
          <p:cNvPr id="14" name="Straight Arrow Connector 13"/>
          <p:cNvCxnSpPr>
            <a:cxnSpLocks noChangeShapeType="1"/>
            <a:stCxn id="25" idx="2"/>
          </p:cNvCxnSpPr>
          <p:nvPr/>
        </p:nvCxnSpPr>
        <p:spPr bwMode="auto">
          <a:xfrm>
            <a:off x="3170523" y="2571445"/>
            <a:ext cx="752588" cy="130046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22" name="Rectangle 21"/>
          <p:cNvSpPr/>
          <p:nvPr/>
        </p:nvSpPr>
        <p:spPr>
          <a:xfrm>
            <a:off x="6923927" y="3889913"/>
            <a:ext cx="1503758" cy="426244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NPROVS-S</a:t>
            </a: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2670595" y="1618488"/>
            <a:ext cx="999856" cy="95295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Conventional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Radiosonde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GFS 6-hr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CFSR</a:t>
            </a: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8392716" y="1683687"/>
            <a:ext cx="973653" cy="92973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 Radiosonde: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JPSS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 / 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GRUAN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NWS …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3776665" y="1210435"/>
            <a:ext cx="4531519" cy="2145506"/>
            <a:chOff x="1479228" y="488710"/>
            <a:chExt cx="6042506" cy="2861134"/>
          </a:xfrm>
        </p:grpSpPr>
        <p:sp>
          <p:nvSpPr>
            <p:cNvPr id="51" name="Rounded Rectangle 50"/>
            <p:cNvSpPr>
              <a:spLocks noChangeArrowheads="1"/>
            </p:cNvSpPr>
            <p:nvPr/>
          </p:nvSpPr>
          <p:spPr bwMode="auto">
            <a:xfrm>
              <a:off x="1479228" y="488710"/>
              <a:ext cx="6042506" cy="2861134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1603278" y="522848"/>
              <a:ext cx="5657713" cy="2759568"/>
              <a:chOff x="1583378" y="522848"/>
              <a:chExt cx="5657713" cy="2759568"/>
            </a:xfrm>
          </p:grpSpPr>
          <p:grpSp>
            <p:nvGrpSpPr>
              <p:cNvPr id="5" name="Group 43"/>
              <p:cNvGrpSpPr>
                <a:grpSpLocks/>
              </p:cNvGrpSpPr>
              <p:nvPr/>
            </p:nvGrpSpPr>
            <p:grpSpPr bwMode="auto">
              <a:xfrm>
                <a:off x="1663279" y="522848"/>
                <a:ext cx="5577812" cy="1203409"/>
                <a:chOff x="1663279" y="522848"/>
                <a:chExt cx="5577812" cy="1203409"/>
              </a:xfrm>
            </p:grpSpPr>
            <p:sp>
              <p:nvSpPr>
                <p:cNvPr id="31" name="Rounded Rectangle 30"/>
                <p:cNvSpPr>
                  <a:spLocks noChangeArrowheads="1"/>
                </p:cNvSpPr>
                <p:nvPr/>
              </p:nvSpPr>
              <p:spPr bwMode="auto">
                <a:xfrm>
                  <a:off x="1663279" y="537029"/>
                  <a:ext cx="1269852" cy="118922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NUCAPS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NOAA20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S-NPP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MetOp</a:t>
                  </a: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-A,B,C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</a:t>
                  </a:r>
                </a:p>
              </p:txBody>
            </p:sp>
            <p:sp>
              <p:nvSpPr>
                <p:cNvPr id="33" name="Rounded Rectangle 32"/>
                <p:cNvSpPr>
                  <a:spLocks noChangeArrowheads="1"/>
                </p:cNvSpPr>
                <p:nvPr/>
              </p:nvSpPr>
              <p:spPr bwMode="auto">
                <a:xfrm>
                  <a:off x="3162582" y="537029"/>
                  <a:ext cx="1202292" cy="118922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MIRS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S-NPP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NOAA20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NOAA-18,19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MetOp</a:t>
                  </a: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-A,B,C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</a:t>
                  </a:r>
                </a:p>
              </p:txBody>
            </p:sp>
            <p:sp>
              <p:nvSpPr>
                <p:cNvPr id="36" name="Rounded Rectangle 35"/>
                <p:cNvSpPr>
                  <a:spLocks noChangeArrowheads="1"/>
                </p:cNvSpPr>
                <p:nvPr/>
              </p:nvSpPr>
              <p:spPr bwMode="auto">
                <a:xfrm>
                  <a:off x="4610747" y="522848"/>
                  <a:ext cx="1158692" cy="118922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AIRS v.6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Aqua-EOS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NASA</a:t>
                  </a:r>
                </a:p>
              </p:txBody>
            </p:sp>
            <p:sp>
              <p:nvSpPr>
                <p:cNvPr id="37" name="Rounded Rectangle 36"/>
                <p:cNvSpPr>
                  <a:spLocks noChangeArrowheads="1"/>
                </p:cNvSpPr>
                <p:nvPr/>
              </p:nvSpPr>
              <p:spPr bwMode="auto">
                <a:xfrm>
                  <a:off x="6019418" y="537029"/>
                  <a:ext cx="1221673" cy="118922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IASI-L2</a:t>
                  </a: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MetOp</a:t>
                  </a: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-A, B, C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EUMETSAT</a:t>
                  </a:r>
                </a:p>
              </p:txBody>
            </p:sp>
          </p:grpSp>
          <p:grpSp>
            <p:nvGrpSpPr>
              <p:cNvPr id="6" name="Group 42"/>
              <p:cNvGrpSpPr>
                <a:grpSpLocks/>
              </p:cNvGrpSpPr>
              <p:nvPr/>
            </p:nvGrpSpPr>
            <p:grpSpPr bwMode="auto">
              <a:xfrm>
                <a:off x="1583378" y="2079005"/>
                <a:ext cx="4571443" cy="1203411"/>
                <a:chOff x="1690372" y="2079005"/>
                <a:chExt cx="4571443" cy="1203411"/>
              </a:xfrm>
            </p:grpSpPr>
            <p:sp>
              <p:nvSpPr>
                <p:cNvPr id="34" name="Rounded Rectangle 33"/>
                <p:cNvSpPr>
                  <a:spLocks noChangeArrowheads="1"/>
                </p:cNvSpPr>
                <p:nvPr/>
              </p:nvSpPr>
              <p:spPr bwMode="auto">
                <a:xfrm>
                  <a:off x="2883238" y="2093183"/>
                  <a:ext cx="844243" cy="1189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GOES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</a:t>
                  </a:r>
                </a:p>
              </p:txBody>
            </p:sp>
            <p:sp>
              <p:nvSpPr>
                <p:cNvPr id="35" name="Rounded Rectangle 34"/>
                <p:cNvSpPr>
                  <a:spLocks noChangeArrowheads="1"/>
                </p:cNvSpPr>
                <p:nvPr/>
              </p:nvSpPr>
              <p:spPr bwMode="auto">
                <a:xfrm>
                  <a:off x="1690372" y="2079005"/>
                  <a:ext cx="1079591" cy="118922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ATOVS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NOAA-19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MetOp</a:t>
                  </a: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-B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NOAA</a:t>
                  </a:r>
                </a:p>
              </p:txBody>
            </p:sp>
            <p:sp>
              <p:nvSpPr>
                <p:cNvPr id="38" name="Rounded Rectangle 37"/>
                <p:cNvSpPr>
                  <a:spLocks noChangeArrowheads="1"/>
                </p:cNvSpPr>
                <p:nvPr/>
              </p:nvSpPr>
              <p:spPr bwMode="auto">
                <a:xfrm>
                  <a:off x="5174735" y="2093186"/>
                  <a:ext cx="1087080" cy="11892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COSMIC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UCAR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KOMPSAT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Korea</a:t>
                  </a:r>
                </a:p>
              </p:txBody>
            </p:sp>
            <p:sp>
              <p:nvSpPr>
                <p:cNvPr id="39" name="Rounded Rectangle 38"/>
                <p:cNvSpPr>
                  <a:spLocks noChangeArrowheads="1"/>
                </p:cNvSpPr>
                <p:nvPr/>
              </p:nvSpPr>
              <p:spPr bwMode="auto">
                <a:xfrm>
                  <a:off x="3841450" y="2081277"/>
                  <a:ext cx="1219298" cy="120113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GRAS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MetOp</a:t>
                  </a:r>
                  <a:r>
                    <a:rPr kumimoji="0" lang="en-US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-A,B,C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EUMETSAT</a:t>
                  </a:r>
                </a:p>
              </p:txBody>
            </p:sp>
          </p:grpSp>
        </p:grpSp>
      </p:grpSp>
      <p:cxnSp>
        <p:nvCxnSpPr>
          <p:cNvPr id="40" name="Straight Arrow Connector 39"/>
          <p:cNvCxnSpPr>
            <a:cxnSpLocks noChangeShapeType="1"/>
            <a:stCxn id="30" idx="2"/>
          </p:cNvCxnSpPr>
          <p:nvPr/>
        </p:nvCxnSpPr>
        <p:spPr bwMode="auto">
          <a:xfrm flipH="1">
            <a:off x="7993859" y="2613423"/>
            <a:ext cx="885684" cy="126920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 flipH="1">
            <a:off x="4333875" y="3358756"/>
            <a:ext cx="0" cy="51196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 flipH="1">
            <a:off x="7449741" y="3368281"/>
            <a:ext cx="0" cy="51196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sp>
        <p:nvSpPr>
          <p:cNvPr id="59" name="Magnetic Disk 58"/>
          <p:cNvSpPr>
            <a:spLocks noChangeArrowheads="1"/>
          </p:cNvSpPr>
          <p:nvPr/>
        </p:nvSpPr>
        <p:spPr bwMode="auto">
          <a:xfrm>
            <a:off x="6228161" y="4834105"/>
            <a:ext cx="970359" cy="878681"/>
          </a:xfrm>
          <a:prstGeom prst="flowChartMagneticDisk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NPROVS-S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Collocation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Archive</a:t>
            </a:r>
          </a:p>
        </p:txBody>
      </p:sp>
      <p:sp>
        <p:nvSpPr>
          <p:cNvPr id="68" name="Magnetic Disk 67"/>
          <p:cNvSpPr>
            <a:spLocks noChangeArrowheads="1"/>
          </p:cNvSpPr>
          <p:nvPr/>
        </p:nvSpPr>
        <p:spPr bwMode="auto">
          <a:xfrm>
            <a:off x="8330805" y="4835128"/>
            <a:ext cx="970359" cy="879872"/>
          </a:xfrm>
          <a:prstGeom prst="flowChartMagneticDisk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latin typeface="Arial"/>
              </a:rPr>
              <a:t>(Sensor)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38932" name="TextBox 69"/>
          <p:cNvSpPr txBox="1">
            <a:spLocks noChangeArrowheads="1"/>
          </p:cNvSpPr>
          <p:nvPr/>
        </p:nvSpPr>
        <p:spPr bwMode="auto">
          <a:xfrm>
            <a:off x="5538568" y="5770192"/>
            <a:ext cx="621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FTP</a:t>
            </a:r>
          </a:p>
        </p:txBody>
      </p:sp>
      <p:sp>
        <p:nvSpPr>
          <p:cNvPr id="38934" name="TextBox 72"/>
          <p:cNvSpPr txBox="1">
            <a:spLocks noChangeArrowheads="1"/>
          </p:cNvSpPr>
          <p:nvPr/>
        </p:nvSpPr>
        <p:spPr bwMode="auto">
          <a:xfrm>
            <a:off x="7060393" y="5043946"/>
            <a:ext cx="138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Algorithm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</a:t>
            </a:r>
          </a:p>
        </p:txBody>
      </p:sp>
      <p:cxnSp>
        <p:nvCxnSpPr>
          <p:cNvPr id="74" name="Straight Arrow Connector 73"/>
          <p:cNvCxnSpPr>
            <a:cxnSpLocks noChangeShapeType="1"/>
          </p:cNvCxnSpPr>
          <p:nvPr/>
        </p:nvCxnSpPr>
        <p:spPr bwMode="auto">
          <a:xfrm flipH="1">
            <a:off x="7103271" y="4367214"/>
            <a:ext cx="304801" cy="540544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76" name="Straight Arrow Connector 75"/>
          <p:cNvCxnSpPr>
            <a:cxnSpLocks noChangeShapeType="1"/>
          </p:cNvCxnSpPr>
          <p:nvPr/>
        </p:nvCxnSpPr>
        <p:spPr bwMode="auto">
          <a:xfrm flipH="1" flipV="1">
            <a:off x="7858125" y="4363644"/>
            <a:ext cx="495300" cy="479821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>
            <a:off x="4567240" y="4362451"/>
            <a:ext cx="150019" cy="4238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82" name="Straight Arrow Connector 81"/>
          <p:cNvCxnSpPr>
            <a:cxnSpLocks noChangeShapeType="1"/>
          </p:cNvCxnSpPr>
          <p:nvPr/>
        </p:nvCxnSpPr>
        <p:spPr bwMode="auto">
          <a:xfrm flipH="1">
            <a:off x="6874670" y="4342210"/>
            <a:ext cx="134542" cy="52268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/>
        </p:spPr>
      </p:cxnSp>
      <p:cxnSp>
        <p:nvCxnSpPr>
          <p:cNvPr id="42" name="Straight Connector 41"/>
          <p:cNvCxnSpPr/>
          <p:nvPr/>
        </p:nvCxnSpPr>
        <p:spPr>
          <a:xfrm>
            <a:off x="1078992" y="3487167"/>
            <a:ext cx="7931658" cy="2251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078992" y="4581799"/>
            <a:ext cx="7952232" cy="2059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948083" y="4624949"/>
            <a:ext cx="3469762" cy="1261502"/>
          </a:xfrm>
          <a:prstGeom prst="ellipse">
            <a:avLst/>
          </a:prstGeom>
          <a:noFill/>
          <a:ln w="38100">
            <a:solidFill>
              <a:srgbClr val="FF9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67300" y="3621883"/>
            <a:ext cx="1728788" cy="85010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VisualizationTools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PDISP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NARCS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963843" y="3345308"/>
            <a:ext cx="10715" cy="28371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160169" y="4486277"/>
            <a:ext cx="171450" cy="32861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6346032" y="4486275"/>
            <a:ext cx="121445" cy="36433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593817" y="202668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367" y="3651911"/>
            <a:ext cx="3034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Collocation Processing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</a:rPr>
              <a:t>(daily)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60356" y="4739999"/>
            <a:ext cx="4442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</a:rPr>
              <a:t>(Collocated Radiosonde and Satellite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</a:rPr>
              <a:t>Observations)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53967" y="372927"/>
            <a:ext cx="62612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 Products Validation System (NPROVS)</a:t>
            </a:r>
          </a:p>
        </p:txBody>
      </p:sp>
      <p:sp>
        <p:nvSpPr>
          <p:cNvPr id="52" name="Rounded Rectangle 51"/>
          <p:cNvSpPr>
            <a:spLocks noChangeArrowheads="1"/>
          </p:cNvSpPr>
          <p:nvPr/>
        </p:nvSpPr>
        <p:spPr bwMode="auto">
          <a:xfrm>
            <a:off x="7361269" y="2413597"/>
            <a:ext cx="840583" cy="891778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NWP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(Analysis)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ECMWF</a:t>
            </a:r>
          </a:p>
        </p:txBody>
      </p:sp>
      <p:sp>
        <p:nvSpPr>
          <p:cNvPr id="55" name="Rounded Rectangle 54"/>
          <p:cNvSpPr>
            <a:spLocks noChangeArrowheads="1"/>
          </p:cNvSpPr>
          <p:nvPr/>
        </p:nvSpPr>
        <p:spPr bwMode="auto">
          <a:xfrm>
            <a:off x="9385002" y="3033825"/>
            <a:ext cx="840583" cy="89177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Parallel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Curved Connector 9"/>
          <p:cNvCxnSpPr/>
          <p:nvPr/>
        </p:nvCxnSpPr>
        <p:spPr bwMode="auto">
          <a:xfrm flipV="1">
            <a:off x="7948250" y="3597718"/>
            <a:ext cx="1346904" cy="134493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6" name="Elbow Connector 25"/>
          <p:cNvCxnSpPr/>
          <p:nvPr/>
        </p:nvCxnSpPr>
        <p:spPr bwMode="auto">
          <a:xfrm rot="16200000" flipH="1">
            <a:off x="5090437" y="5506726"/>
            <a:ext cx="250737" cy="602996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Elbow Connector 74"/>
          <p:cNvCxnSpPr/>
          <p:nvPr/>
        </p:nvCxnSpPr>
        <p:spPr bwMode="auto">
          <a:xfrm rot="5400000">
            <a:off x="6315672" y="5546556"/>
            <a:ext cx="220806" cy="574532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Curved Connector 80"/>
          <p:cNvCxnSpPr/>
          <p:nvPr/>
        </p:nvCxnSpPr>
        <p:spPr bwMode="auto">
          <a:xfrm rot="5400000">
            <a:off x="9657688" y="2254157"/>
            <a:ext cx="785504" cy="57535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 flipH="1" flipV="1">
            <a:off x="8296122" y="2762054"/>
            <a:ext cx="1080852" cy="4251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4420698" y="4857713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Conventional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401906" y="4861251"/>
            <a:ext cx="630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556531" y="484695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SDR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849339" y="2084787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Geophysical Profiles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10" y="739394"/>
            <a:ext cx="1914713" cy="100251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1" y="686503"/>
            <a:ext cx="1865797" cy="10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1538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F3FD5-1BFF-49B6-ABC4-5083CAD55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26" y="725557"/>
            <a:ext cx="9968948" cy="47906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0B27DE-8E09-460D-A739-7451713137C5}"/>
              </a:ext>
            </a:extLst>
          </p:cNvPr>
          <p:cNvCxnSpPr>
            <a:cxnSpLocks/>
          </p:cNvCxnSpPr>
          <p:nvPr/>
        </p:nvCxnSpPr>
        <p:spPr>
          <a:xfrm>
            <a:off x="7194933" y="2717083"/>
            <a:ext cx="0" cy="1992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13F57B-16B4-429D-86F8-04069AAED526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1423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FEE027-6EFB-48AE-BEE7-71E32C1D5544}"/>
              </a:ext>
            </a:extLst>
          </p:cNvPr>
          <p:cNvCxnSpPr>
            <a:cxnSpLocks/>
          </p:cNvCxnSpPr>
          <p:nvPr/>
        </p:nvCxnSpPr>
        <p:spPr>
          <a:xfrm>
            <a:off x="4711700" y="4343400"/>
            <a:ext cx="1485900" cy="3970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5A4417-BC3F-47D0-9332-381130E4FD55}"/>
              </a:ext>
            </a:extLst>
          </p:cNvPr>
          <p:cNvCxnSpPr>
            <a:cxnSpLocks/>
          </p:cNvCxnSpPr>
          <p:nvPr/>
        </p:nvCxnSpPr>
        <p:spPr>
          <a:xfrm>
            <a:off x="6197600" y="4740466"/>
            <a:ext cx="9782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FEF71-43B3-4AA0-BE6A-492100E4A619}"/>
              </a:ext>
            </a:extLst>
          </p:cNvPr>
          <p:cNvCxnSpPr>
            <a:cxnSpLocks/>
          </p:cNvCxnSpPr>
          <p:nvPr/>
        </p:nvCxnSpPr>
        <p:spPr>
          <a:xfrm flipV="1">
            <a:off x="5033554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DBB7D6-B0BA-46DD-A50A-5889F1DD44A5}"/>
              </a:ext>
            </a:extLst>
          </p:cNvPr>
          <p:cNvCxnSpPr>
            <a:cxnSpLocks/>
          </p:cNvCxnSpPr>
          <p:nvPr/>
        </p:nvCxnSpPr>
        <p:spPr>
          <a:xfrm>
            <a:off x="4762498" y="3070745"/>
            <a:ext cx="27105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F60CBA-5D52-4316-9E19-2948F00F662F}"/>
              </a:ext>
            </a:extLst>
          </p:cNvPr>
          <p:cNvCxnSpPr>
            <a:cxnSpLocks/>
          </p:cNvCxnSpPr>
          <p:nvPr/>
        </p:nvCxnSpPr>
        <p:spPr>
          <a:xfrm flipH="1" flipV="1">
            <a:off x="4718050" y="3070745"/>
            <a:ext cx="50798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7229ED-940F-4EF2-89C9-54D315BFB2D4}"/>
              </a:ext>
            </a:extLst>
          </p:cNvPr>
          <p:cNvCxnSpPr>
            <a:cxnSpLocks/>
          </p:cNvCxnSpPr>
          <p:nvPr/>
        </p:nvCxnSpPr>
        <p:spPr>
          <a:xfrm>
            <a:off x="4762499" y="3429000"/>
            <a:ext cx="253619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7C605-E2C0-4D83-912E-E9F4C3B0C7E6}"/>
              </a:ext>
            </a:extLst>
          </p:cNvPr>
          <p:cNvCxnSpPr>
            <a:cxnSpLocks/>
          </p:cNvCxnSpPr>
          <p:nvPr/>
        </p:nvCxnSpPr>
        <p:spPr>
          <a:xfrm flipH="1">
            <a:off x="4711700" y="3733800"/>
            <a:ext cx="254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A390898-E84C-464A-A5FF-8EF109A84AC7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38A8733-BC51-4860-B775-B17201435A65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56518C9-4139-48E4-B8A2-ED059207A80E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87D520-2E49-4754-AF6C-A9879155063E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3F5678A-762A-488F-A03F-EDCE928B85A9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C239E2-1018-4FD2-AB2E-37EAB67D0E32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27, 2021 </a:t>
            </a:r>
          </a:p>
        </p:txBody>
      </p:sp>
    </p:spTree>
    <p:extLst>
      <p:ext uri="{BB962C8B-B14F-4D97-AF65-F5344CB8AC3E}">
        <p14:creationId xmlns:p14="http://schemas.microsoft.com/office/powerpoint/2010/main" val="135557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67C7F-7552-4F07-AE79-7C363DFF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0" y="861239"/>
            <a:ext cx="10419907" cy="5582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8B6AB-21E4-497F-928A-D4AC205662A0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27, 2021 </a:t>
            </a:r>
          </a:p>
        </p:txBody>
      </p:sp>
    </p:spTree>
    <p:extLst>
      <p:ext uri="{BB962C8B-B14F-4D97-AF65-F5344CB8AC3E}">
        <p14:creationId xmlns:p14="http://schemas.microsoft.com/office/powerpoint/2010/main" val="425217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9D98DF-F0D7-4CF6-88F8-474A34034223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177D7-50BA-42CB-89E5-99518A37BCFF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490CD-26F6-4920-BBFA-D47A07232683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5CF2C-E7D7-45A6-AA34-85F06FD44C61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27,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1772CC-EB2B-4A4A-8842-180435671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D4B109-0CAA-48FB-B4B7-8078BD99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64095"/>
            <a:ext cx="9875520" cy="4939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87547-100F-45CA-8B31-4135B225FC2B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27, 2021 </a:t>
            </a:r>
          </a:p>
        </p:txBody>
      </p:sp>
    </p:spTree>
    <p:extLst>
      <p:ext uri="{BB962C8B-B14F-4D97-AF65-F5344CB8AC3E}">
        <p14:creationId xmlns:p14="http://schemas.microsoft.com/office/powerpoint/2010/main" val="303209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37227-460B-402E-A0FB-CA12C020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8" y="725143"/>
            <a:ext cx="9954867" cy="47906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DA5C07-BB59-4DB3-83BF-8ADEA3FFF64D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2293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A50073-8E73-493B-B2DC-216BD8630D6C}"/>
              </a:ext>
            </a:extLst>
          </p:cNvPr>
          <p:cNvCxnSpPr>
            <a:cxnSpLocks/>
          </p:cNvCxnSpPr>
          <p:nvPr/>
        </p:nvCxnSpPr>
        <p:spPr>
          <a:xfrm flipV="1">
            <a:off x="7205799" y="2717083"/>
            <a:ext cx="0" cy="2011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97D336-DAA3-449E-AF0C-26D80998B7BE}"/>
              </a:ext>
            </a:extLst>
          </p:cNvPr>
          <p:cNvCxnSpPr>
            <a:cxnSpLocks/>
          </p:cNvCxnSpPr>
          <p:nvPr/>
        </p:nvCxnSpPr>
        <p:spPr>
          <a:xfrm>
            <a:off x="4762499" y="4339988"/>
            <a:ext cx="1651949" cy="388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5E7AF-EF7D-4F5E-BFFF-176BE6AAE62D}"/>
              </a:ext>
            </a:extLst>
          </p:cNvPr>
          <p:cNvCxnSpPr>
            <a:cxnSpLocks/>
          </p:cNvCxnSpPr>
          <p:nvPr/>
        </p:nvCxnSpPr>
        <p:spPr>
          <a:xfrm flipH="1">
            <a:off x="6414448" y="4728754"/>
            <a:ext cx="848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2C9A9-4E70-40A0-8999-3C25EA185764}"/>
              </a:ext>
            </a:extLst>
          </p:cNvPr>
          <p:cNvCxnSpPr>
            <a:cxnSpLocks/>
          </p:cNvCxnSpPr>
          <p:nvPr/>
        </p:nvCxnSpPr>
        <p:spPr>
          <a:xfrm flipV="1">
            <a:off x="5060850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A87EF7-000E-4ADC-957B-10285695D036}"/>
              </a:ext>
            </a:extLst>
          </p:cNvPr>
          <p:cNvCxnSpPr>
            <a:cxnSpLocks/>
          </p:cNvCxnSpPr>
          <p:nvPr/>
        </p:nvCxnSpPr>
        <p:spPr>
          <a:xfrm>
            <a:off x="4762499" y="3070746"/>
            <a:ext cx="271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B9B119-58BC-4FAF-A83A-0C8C3E49CAEC}"/>
              </a:ext>
            </a:extLst>
          </p:cNvPr>
          <p:cNvCxnSpPr>
            <a:cxnSpLocks/>
          </p:cNvCxnSpPr>
          <p:nvPr/>
        </p:nvCxnSpPr>
        <p:spPr>
          <a:xfrm flipH="1" flipV="1">
            <a:off x="4762499" y="3070746"/>
            <a:ext cx="44451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07185-C660-449F-8995-9EA5AF108170}"/>
              </a:ext>
            </a:extLst>
          </p:cNvPr>
          <p:cNvCxnSpPr>
            <a:cxnSpLocks/>
          </p:cNvCxnSpPr>
          <p:nvPr/>
        </p:nvCxnSpPr>
        <p:spPr>
          <a:xfrm>
            <a:off x="4806950" y="3429000"/>
            <a:ext cx="226604" cy="27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2A6856-484C-4378-B1BC-FD9AF5E12A6B}"/>
              </a:ext>
            </a:extLst>
          </p:cNvPr>
          <p:cNvCxnSpPr>
            <a:cxnSpLocks/>
          </p:cNvCxnSpPr>
          <p:nvPr/>
        </p:nvCxnSpPr>
        <p:spPr>
          <a:xfrm flipH="1">
            <a:off x="4756150" y="3702050"/>
            <a:ext cx="254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D38324-2777-40D9-8879-36537C787818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25445A-4820-4687-AACD-5BB0B85B2178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3FDCA-7D89-44B2-8070-0317B65C033E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ACDD7E-9843-41FF-B5E1-7234D81F42C0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11BE1B-3176-49F5-BB50-172AE6CEE569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E35F8A-2DFF-4F66-A7BA-881D674536FC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28, 2021 </a:t>
            </a:r>
          </a:p>
        </p:txBody>
      </p:sp>
    </p:spTree>
    <p:extLst>
      <p:ext uri="{BB962C8B-B14F-4D97-AF65-F5344CB8AC3E}">
        <p14:creationId xmlns:p14="http://schemas.microsoft.com/office/powerpoint/2010/main" val="819325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9B49A-809A-425C-9A04-9C7195482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0" y="861237"/>
            <a:ext cx="10430541" cy="5592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3DC5E-0780-4CED-B89D-6935110408BE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28, 2021 </a:t>
            </a:r>
          </a:p>
        </p:txBody>
      </p:sp>
    </p:spTree>
    <p:extLst>
      <p:ext uri="{BB962C8B-B14F-4D97-AF65-F5344CB8AC3E}">
        <p14:creationId xmlns:p14="http://schemas.microsoft.com/office/powerpoint/2010/main" val="3403748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5B60C-C734-43B1-B973-E17602652C4E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E603A-2AB3-42C3-8FBA-7A707662C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A526D3-495D-4347-BA30-7D0E355EEE48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F37FE-16DD-42EB-9F2A-E9B668AE17B3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FAA1D5-3D4B-47C7-859A-AF50A8F0DC64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28,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</p:spTree>
    <p:extLst>
      <p:ext uri="{BB962C8B-B14F-4D97-AF65-F5344CB8AC3E}">
        <p14:creationId xmlns:p14="http://schemas.microsoft.com/office/powerpoint/2010/main" val="1902622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A1883E-472A-477C-8382-28EB475B0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54156"/>
            <a:ext cx="9875520" cy="5029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5E410-EA59-4371-8AB1-BA0835B18317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28, 2021 </a:t>
            </a:r>
          </a:p>
        </p:txBody>
      </p:sp>
    </p:spTree>
    <p:extLst>
      <p:ext uri="{BB962C8B-B14F-4D97-AF65-F5344CB8AC3E}">
        <p14:creationId xmlns:p14="http://schemas.microsoft.com/office/powerpoint/2010/main" val="913437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48F67-F583-4B82-9F1B-EB739056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723040"/>
            <a:ext cx="9953625" cy="47906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1D4395-9C68-47FB-AC52-CDE0E8674C37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9BDE02-020D-48A1-BE86-DAFD538F72FF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186D61-EF2A-4D60-856F-4DF441789A28}"/>
              </a:ext>
            </a:extLst>
          </p:cNvPr>
          <p:cNvCxnSpPr>
            <a:cxnSpLocks/>
          </p:cNvCxnSpPr>
          <p:nvPr/>
        </p:nvCxnSpPr>
        <p:spPr>
          <a:xfrm flipV="1">
            <a:off x="5041800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754B42-DF73-476A-961D-1A0EEE51A010}"/>
              </a:ext>
            </a:extLst>
          </p:cNvPr>
          <p:cNvCxnSpPr>
            <a:cxnSpLocks/>
          </p:cNvCxnSpPr>
          <p:nvPr/>
        </p:nvCxnSpPr>
        <p:spPr>
          <a:xfrm>
            <a:off x="4762499" y="3070746"/>
            <a:ext cx="271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CCEBF7-DBF4-4E5C-ADCB-244C1D86BE98}"/>
              </a:ext>
            </a:extLst>
          </p:cNvPr>
          <p:cNvCxnSpPr>
            <a:cxnSpLocks/>
          </p:cNvCxnSpPr>
          <p:nvPr/>
        </p:nvCxnSpPr>
        <p:spPr>
          <a:xfrm flipH="1" flipV="1">
            <a:off x="4762499" y="3070746"/>
            <a:ext cx="44451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73C073-B74F-4402-81EA-895A9E87A490}"/>
              </a:ext>
            </a:extLst>
          </p:cNvPr>
          <p:cNvCxnSpPr>
            <a:cxnSpLocks/>
          </p:cNvCxnSpPr>
          <p:nvPr/>
        </p:nvCxnSpPr>
        <p:spPr>
          <a:xfrm>
            <a:off x="4787900" y="3438525"/>
            <a:ext cx="226604" cy="27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01A518-1072-4D13-BC03-1113C616C68D}"/>
              </a:ext>
            </a:extLst>
          </p:cNvPr>
          <p:cNvCxnSpPr>
            <a:cxnSpLocks/>
          </p:cNvCxnSpPr>
          <p:nvPr/>
        </p:nvCxnSpPr>
        <p:spPr>
          <a:xfrm flipH="1">
            <a:off x="4762498" y="3702050"/>
            <a:ext cx="247652" cy="6508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95C11A-8DC1-41CC-8CEF-B437C4028995}"/>
              </a:ext>
            </a:extLst>
          </p:cNvPr>
          <p:cNvCxnSpPr>
            <a:cxnSpLocks/>
          </p:cNvCxnSpPr>
          <p:nvPr/>
        </p:nvCxnSpPr>
        <p:spPr>
          <a:xfrm>
            <a:off x="4752973" y="4352925"/>
            <a:ext cx="1651950" cy="432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B9607C-5D0F-4EA6-B9AF-C9CC69D3014D}"/>
              </a:ext>
            </a:extLst>
          </p:cNvPr>
          <p:cNvCxnSpPr>
            <a:cxnSpLocks/>
          </p:cNvCxnSpPr>
          <p:nvPr/>
        </p:nvCxnSpPr>
        <p:spPr>
          <a:xfrm flipH="1">
            <a:off x="6414448" y="4757329"/>
            <a:ext cx="848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56648-8083-47EF-BFB4-2AD77456C809}"/>
              </a:ext>
            </a:extLst>
          </p:cNvPr>
          <p:cNvCxnSpPr>
            <a:cxnSpLocks/>
          </p:cNvCxnSpPr>
          <p:nvPr/>
        </p:nvCxnSpPr>
        <p:spPr>
          <a:xfrm flipV="1">
            <a:off x="7205799" y="2717083"/>
            <a:ext cx="0" cy="2011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6978E2-9E90-4A46-9A5D-D4726E5299D5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2293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F9C1E6-4755-4E6B-A2B0-4A98A9AAB076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906915-CFE2-42DF-8DE9-FF28ACD24C2E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0819E6-675A-4DCD-AB5F-CAC6D39C7DAA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B01C19-C399-441D-9B3F-5AE4B45CD0D4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29, 2021 </a:t>
            </a:r>
          </a:p>
        </p:txBody>
      </p:sp>
    </p:spTree>
    <p:extLst>
      <p:ext uri="{BB962C8B-B14F-4D97-AF65-F5344CB8AC3E}">
        <p14:creationId xmlns:p14="http://schemas.microsoft.com/office/powerpoint/2010/main" val="2835806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78798-3678-408B-B688-736CDE9E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4" y="861240"/>
            <a:ext cx="10441170" cy="5571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AEF50-932F-49DF-8FEB-1A0DAC5A034A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29, 2021 </a:t>
            </a:r>
          </a:p>
        </p:txBody>
      </p:sp>
    </p:spTree>
    <p:extLst>
      <p:ext uri="{BB962C8B-B14F-4D97-AF65-F5344CB8AC3E}">
        <p14:creationId xmlns:p14="http://schemas.microsoft.com/office/powerpoint/2010/main" val="217169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E24287-146C-4447-9488-0A84FC8C1E28}"/>
              </a:ext>
            </a:extLst>
          </p:cNvPr>
          <p:cNvSpPr txBox="1"/>
          <p:nvPr/>
        </p:nvSpPr>
        <p:spPr>
          <a:xfrm>
            <a:off x="2211572" y="436670"/>
            <a:ext cx="88891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Outline</a:t>
            </a:r>
          </a:p>
          <a:p>
            <a:pPr algn="ctr"/>
            <a:endParaRPr lang="en-US" sz="2400" b="1" dirty="0"/>
          </a:p>
          <a:p>
            <a:r>
              <a:rPr lang="en-US" sz="2400" dirty="0"/>
              <a:t>VIIRS, NUCAPS, GFS Analysis ‘Horizontal’ Comparison for Southern Nevada Storm; July 26 </a:t>
            </a:r>
          </a:p>
          <a:p>
            <a:endParaRPr lang="en-US" sz="2400" b="1" dirty="0"/>
          </a:p>
          <a:p>
            <a:r>
              <a:rPr lang="en-US" sz="2400" b="1" dirty="0"/>
              <a:t>VIIRS, NUCAPS, GFS Analysis ‘Horizontal’ Comparison for Arizona Storms; July 27-29 </a:t>
            </a:r>
          </a:p>
          <a:p>
            <a:endParaRPr lang="en-US" sz="2400" b="1" dirty="0"/>
          </a:p>
          <a:p>
            <a:r>
              <a:rPr lang="en-US" sz="2400" b="1" dirty="0"/>
              <a:t>Comparison of NUCAPS vs Collocated Radiosonde:</a:t>
            </a:r>
          </a:p>
          <a:p>
            <a:r>
              <a:rPr lang="en-US" sz="2400" b="1" dirty="0"/>
              <a:t>		</a:t>
            </a:r>
            <a:r>
              <a:rPr lang="en-US" sz="2400" dirty="0"/>
              <a:t>Las Vegas Radiosonde</a:t>
            </a:r>
          </a:p>
          <a:p>
            <a:r>
              <a:rPr lang="en-US" sz="2400" b="1" dirty="0"/>
              <a:t>		3 </a:t>
            </a:r>
            <a:r>
              <a:rPr lang="en-US" sz="2400" b="1" dirty="0" err="1"/>
              <a:t>Raobs</a:t>
            </a:r>
            <a:r>
              <a:rPr lang="en-US" sz="2400" b="1" dirty="0"/>
              <a:t> in Arizona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17233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5F366-065B-4075-9159-97E63A68FF54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62B4B-25D4-4B7F-9DA7-0B55D615B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9E10D-55E2-4E67-96B5-F5B486B6C70A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279E3-0609-4EC2-9772-4D69F13EB923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12FFA-E13D-4BE5-82FA-9DAA6BB3C4E0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29,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</p:spTree>
    <p:extLst>
      <p:ext uri="{BB962C8B-B14F-4D97-AF65-F5344CB8AC3E}">
        <p14:creationId xmlns:p14="http://schemas.microsoft.com/office/powerpoint/2010/main" val="710907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4079C-1918-40B1-92C6-21C7D7F4C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94" y="944218"/>
            <a:ext cx="9875520" cy="5118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7ABF1-EAA4-4DA0-BC06-FE074E63AE5D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29, 2021 </a:t>
            </a:r>
          </a:p>
        </p:txBody>
      </p:sp>
    </p:spTree>
    <p:extLst>
      <p:ext uri="{BB962C8B-B14F-4D97-AF65-F5344CB8AC3E}">
        <p14:creationId xmlns:p14="http://schemas.microsoft.com/office/powerpoint/2010/main" val="2942491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69B1A-0EAB-42BC-BDEF-7043D4ED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776177"/>
            <a:ext cx="10313581" cy="472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E4A3F-8369-4546-BD8F-ACA0DFC537D8}"/>
              </a:ext>
            </a:extLst>
          </p:cNvPr>
          <p:cNvSpPr txBox="1"/>
          <p:nvPr/>
        </p:nvSpPr>
        <p:spPr>
          <a:xfrm>
            <a:off x="3383624" y="5990099"/>
            <a:ext cx="689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NUCAPS/Radiosonde Collocations July 25-29; Arizona</a:t>
            </a:r>
          </a:p>
          <a:p>
            <a:pPr algn="ctr"/>
            <a:r>
              <a:rPr lang="en-US" b="1" dirty="0"/>
              <a:t>Flagstaff, Phoenix, </a:t>
            </a:r>
            <a:r>
              <a:rPr lang="en-US" b="1" dirty="0" err="1"/>
              <a:t>Tuscon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044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F3FD5-1BFF-49B6-ABC4-5083CAD55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26" y="725557"/>
            <a:ext cx="9968948" cy="479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C71F3-3CA6-4821-A2AB-887C5071F0D2}"/>
              </a:ext>
            </a:extLst>
          </p:cNvPr>
          <p:cNvSpPr txBox="1"/>
          <p:nvPr/>
        </p:nvSpPr>
        <p:spPr>
          <a:xfrm>
            <a:off x="5462671" y="5941151"/>
            <a:ext cx="210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Arizona; </a:t>
            </a:r>
            <a:r>
              <a:rPr lang="en-US" i="1" dirty="0"/>
              <a:t>July 27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0B27DE-8E09-460D-A739-7451713137C5}"/>
              </a:ext>
            </a:extLst>
          </p:cNvPr>
          <p:cNvCxnSpPr>
            <a:cxnSpLocks/>
          </p:cNvCxnSpPr>
          <p:nvPr/>
        </p:nvCxnSpPr>
        <p:spPr>
          <a:xfrm>
            <a:off x="7194933" y="2717083"/>
            <a:ext cx="0" cy="1992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13F57B-16B4-429D-86F8-04069AAED526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1423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FEE027-6EFB-48AE-BEE7-71E32C1D5544}"/>
              </a:ext>
            </a:extLst>
          </p:cNvPr>
          <p:cNvCxnSpPr>
            <a:cxnSpLocks/>
          </p:cNvCxnSpPr>
          <p:nvPr/>
        </p:nvCxnSpPr>
        <p:spPr>
          <a:xfrm>
            <a:off x="4711700" y="4343400"/>
            <a:ext cx="1485900" cy="3970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5A4417-BC3F-47D0-9332-381130E4FD55}"/>
              </a:ext>
            </a:extLst>
          </p:cNvPr>
          <p:cNvCxnSpPr>
            <a:cxnSpLocks/>
          </p:cNvCxnSpPr>
          <p:nvPr/>
        </p:nvCxnSpPr>
        <p:spPr>
          <a:xfrm>
            <a:off x="6197600" y="4740466"/>
            <a:ext cx="9782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EFEF71-43B3-4AA0-BE6A-492100E4A619}"/>
              </a:ext>
            </a:extLst>
          </p:cNvPr>
          <p:cNvCxnSpPr>
            <a:cxnSpLocks/>
          </p:cNvCxnSpPr>
          <p:nvPr/>
        </p:nvCxnSpPr>
        <p:spPr>
          <a:xfrm flipV="1">
            <a:off x="5033554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DBB7D6-B0BA-46DD-A50A-5889F1DD44A5}"/>
              </a:ext>
            </a:extLst>
          </p:cNvPr>
          <p:cNvCxnSpPr>
            <a:cxnSpLocks/>
          </p:cNvCxnSpPr>
          <p:nvPr/>
        </p:nvCxnSpPr>
        <p:spPr>
          <a:xfrm>
            <a:off x="4762498" y="3070745"/>
            <a:ext cx="27105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F60CBA-5D52-4316-9E19-2948F00F662F}"/>
              </a:ext>
            </a:extLst>
          </p:cNvPr>
          <p:cNvCxnSpPr>
            <a:cxnSpLocks/>
          </p:cNvCxnSpPr>
          <p:nvPr/>
        </p:nvCxnSpPr>
        <p:spPr>
          <a:xfrm flipH="1" flipV="1">
            <a:off x="4718050" y="3070745"/>
            <a:ext cx="50798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7229ED-940F-4EF2-89C9-54D315BFB2D4}"/>
              </a:ext>
            </a:extLst>
          </p:cNvPr>
          <p:cNvCxnSpPr>
            <a:cxnSpLocks/>
          </p:cNvCxnSpPr>
          <p:nvPr/>
        </p:nvCxnSpPr>
        <p:spPr>
          <a:xfrm>
            <a:off x="4762499" y="3429000"/>
            <a:ext cx="253619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A7C605-E2C0-4D83-912E-E9F4C3B0C7E6}"/>
              </a:ext>
            </a:extLst>
          </p:cNvPr>
          <p:cNvCxnSpPr>
            <a:cxnSpLocks/>
          </p:cNvCxnSpPr>
          <p:nvPr/>
        </p:nvCxnSpPr>
        <p:spPr>
          <a:xfrm flipH="1">
            <a:off x="4711700" y="3733800"/>
            <a:ext cx="254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A390898-E84C-464A-A5FF-8EF109A84AC7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38A8733-BC51-4860-B775-B17201435A65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56518C9-4139-48E4-B8A2-ED059207A80E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87D520-2E49-4754-AF6C-A9879155063E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3F5678A-762A-488F-A03F-EDCE928B85A9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41E81E-788D-4BFB-B77C-A5CE07943B36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724DB-E1A2-4439-B2A2-EF29FC78736D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D3DF97-2D15-46D6-941A-84DE9946B817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42256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67C7F-7552-4F07-AE79-7C363DFF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0" y="861239"/>
            <a:ext cx="10419907" cy="5582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98B6AB-21E4-497F-928A-D4AC205662A0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27,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DDB46-D72B-4EB2-A1C2-F50FE120E1BF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30BB0-6435-46C8-8AD8-5EFC34A054FF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B64C6-C8ED-499F-A315-6982A7071655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94247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705EC-8739-46EF-8C5B-AF00247A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E41F8-0B0D-44D6-8FC3-7783C442D7A9}"/>
              </a:ext>
            </a:extLst>
          </p:cNvPr>
          <p:cNvSpPr txBox="1"/>
          <p:nvPr/>
        </p:nvSpPr>
        <p:spPr>
          <a:xfrm>
            <a:off x="5950423" y="6127489"/>
            <a:ext cx="1627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Flagstaff</a:t>
            </a:r>
          </a:p>
        </p:txBody>
      </p:sp>
    </p:spTree>
    <p:extLst>
      <p:ext uri="{BB962C8B-B14F-4D97-AF65-F5344CB8AC3E}">
        <p14:creationId xmlns:p14="http://schemas.microsoft.com/office/powerpoint/2010/main" val="3269667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1CFAA-7B9C-48BD-BD36-4AC4AC313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9940A-3A06-409F-9A15-707EBB7C274F}"/>
              </a:ext>
            </a:extLst>
          </p:cNvPr>
          <p:cNvSpPr txBox="1"/>
          <p:nvPr/>
        </p:nvSpPr>
        <p:spPr>
          <a:xfrm>
            <a:off x="5950423" y="6127489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40572637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ADAB7-2F1F-44A1-95CA-095FFC007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BDDDA-BCAA-460B-BEC9-7ECD23950E29}"/>
              </a:ext>
            </a:extLst>
          </p:cNvPr>
          <p:cNvSpPr txBox="1"/>
          <p:nvPr/>
        </p:nvSpPr>
        <p:spPr>
          <a:xfrm>
            <a:off x="5950423" y="6127489"/>
            <a:ext cx="136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Tuscon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6073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37227-460B-402E-A0FB-CA12C020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8" y="725143"/>
            <a:ext cx="9954867" cy="47906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DA5C07-BB59-4DB3-83BF-8ADEA3FFF64D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2293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A50073-8E73-493B-B2DC-216BD8630D6C}"/>
              </a:ext>
            </a:extLst>
          </p:cNvPr>
          <p:cNvCxnSpPr>
            <a:cxnSpLocks/>
          </p:cNvCxnSpPr>
          <p:nvPr/>
        </p:nvCxnSpPr>
        <p:spPr>
          <a:xfrm flipV="1">
            <a:off x="7205799" y="2717083"/>
            <a:ext cx="0" cy="2011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97D336-DAA3-449E-AF0C-26D80998B7BE}"/>
              </a:ext>
            </a:extLst>
          </p:cNvPr>
          <p:cNvCxnSpPr>
            <a:cxnSpLocks/>
          </p:cNvCxnSpPr>
          <p:nvPr/>
        </p:nvCxnSpPr>
        <p:spPr>
          <a:xfrm>
            <a:off x="4752974" y="4359038"/>
            <a:ext cx="1651949" cy="388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5E7AF-EF7D-4F5E-BFFF-176BE6AAE62D}"/>
              </a:ext>
            </a:extLst>
          </p:cNvPr>
          <p:cNvCxnSpPr>
            <a:cxnSpLocks/>
          </p:cNvCxnSpPr>
          <p:nvPr/>
        </p:nvCxnSpPr>
        <p:spPr>
          <a:xfrm flipH="1">
            <a:off x="6414448" y="4728754"/>
            <a:ext cx="791351" cy="19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2C9A9-4E70-40A0-8999-3C25EA185764}"/>
              </a:ext>
            </a:extLst>
          </p:cNvPr>
          <p:cNvCxnSpPr>
            <a:cxnSpLocks/>
          </p:cNvCxnSpPr>
          <p:nvPr/>
        </p:nvCxnSpPr>
        <p:spPr>
          <a:xfrm flipV="1">
            <a:off x="5060850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A87EF7-000E-4ADC-957B-10285695D036}"/>
              </a:ext>
            </a:extLst>
          </p:cNvPr>
          <p:cNvCxnSpPr>
            <a:cxnSpLocks/>
          </p:cNvCxnSpPr>
          <p:nvPr/>
        </p:nvCxnSpPr>
        <p:spPr>
          <a:xfrm>
            <a:off x="4762499" y="3070746"/>
            <a:ext cx="271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B9B119-58BC-4FAF-A83A-0C8C3E49CAEC}"/>
              </a:ext>
            </a:extLst>
          </p:cNvPr>
          <p:cNvCxnSpPr>
            <a:cxnSpLocks/>
          </p:cNvCxnSpPr>
          <p:nvPr/>
        </p:nvCxnSpPr>
        <p:spPr>
          <a:xfrm flipH="1" flipV="1">
            <a:off x="4762499" y="3070746"/>
            <a:ext cx="44451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07185-C660-449F-8995-9EA5AF108170}"/>
              </a:ext>
            </a:extLst>
          </p:cNvPr>
          <p:cNvCxnSpPr>
            <a:cxnSpLocks/>
          </p:cNvCxnSpPr>
          <p:nvPr/>
        </p:nvCxnSpPr>
        <p:spPr>
          <a:xfrm>
            <a:off x="4806950" y="3429000"/>
            <a:ext cx="226604" cy="27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2A6856-484C-4378-B1BC-FD9AF5E12A6B}"/>
              </a:ext>
            </a:extLst>
          </p:cNvPr>
          <p:cNvCxnSpPr>
            <a:cxnSpLocks/>
          </p:cNvCxnSpPr>
          <p:nvPr/>
        </p:nvCxnSpPr>
        <p:spPr>
          <a:xfrm flipH="1">
            <a:off x="4756150" y="3702050"/>
            <a:ext cx="254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3D38324-2777-40D9-8879-36537C787818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25445A-4820-4687-AACD-5BB0B85B2178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3FDCA-7D89-44B2-8070-0317B65C033E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ACDD7E-9843-41FF-B5E1-7234D81F42C0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11BE1B-3176-49F5-BB50-172AE6CEE569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4BA344-2CDE-48C5-A334-345D04131567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FA0FC-CD9D-438A-96ED-28D923B2612D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660C67-08BC-42E6-95CB-0CAAEB65EFCD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02B2B6-CE66-456D-9783-96BEF2229653}"/>
              </a:ext>
            </a:extLst>
          </p:cNvPr>
          <p:cNvSpPr txBox="1"/>
          <p:nvPr/>
        </p:nvSpPr>
        <p:spPr>
          <a:xfrm>
            <a:off x="5462671" y="5941151"/>
            <a:ext cx="210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Arizona; </a:t>
            </a:r>
            <a:r>
              <a:rPr lang="en-US" i="1" dirty="0"/>
              <a:t>July 28</a:t>
            </a:r>
          </a:p>
        </p:txBody>
      </p:sp>
    </p:spTree>
    <p:extLst>
      <p:ext uri="{BB962C8B-B14F-4D97-AF65-F5344CB8AC3E}">
        <p14:creationId xmlns:p14="http://schemas.microsoft.com/office/powerpoint/2010/main" val="1099323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9B49A-809A-425C-9A04-9C7195482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0" y="861237"/>
            <a:ext cx="10430541" cy="5592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3DC5E-0780-4CED-B89D-6935110408BE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28,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4DCBC-8DB1-4708-AB39-4283C59352AE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64DF6-C73D-4095-BFAD-C45024523930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1ADB3-A5A0-40E5-9826-CB3E495B2C6F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6685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37991-D753-4219-9336-4FBA9ECB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00" t="27492" r="18625" b="18209"/>
          <a:stretch/>
        </p:blipFill>
        <p:spPr>
          <a:xfrm>
            <a:off x="824459" y="944380"/>
            <a:ext cx="10897849" cy="539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25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3B3D5-E8AD-4E1D-B345-29934D72C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FE30D-DF1C-4583-8685-CCD2D60DCACC}"/>
              </a:ext>
            </a:extLst>
          </p:cNvPr>
          <p:cNvSpPr txBox="1"/>
          <p:nvPr/>
        </p:nvSpPr>
        <p:spPr>
          <a:xfrm>
            <a:off x="5950423" y="6127489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2304463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FD7D5-573E-44D5-8338-A816E90EC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737E7-3319-426B-A735-0ACF27B57B78}"/>
              </a:ext>
            </a:extLst>
          </p:cNvPr>
          <p:cNvSpPr txBox="1"/>
          <p:nvPr/>
        </p:nvSpPr>
        <p:spPr>
          <a:xfrm>
            <a:off x="5950423" y="6127489"/>
            <a:ext cx="136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Tuscon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5652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48F67-F583-4B82-9F1B-EB739056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723040"/>
            <a:ext cx="9953625" cy="479066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1D4395-9C68-47FB-AC52-CDE0E8674C37}"/>
              </a:ext>
            </a:extLst>
          </p:cNvPr>
          <p:cNvCxnSpPr>
            <a:cxnSpLocks/>
          </p:cNvCxnSpPr>
          <p:nvPr/>
        </p:nvCxnSpPr>
        <p:spPr>
          <a:xfrm flipH="1" flipV="1">
            <a:off x="2476500" y="1962150"/>
            <a:ext cx="2285998" cy="14668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9BDE02-020D-48A1-BE86-DAFD538F72FF}"/>
              </a:ext>
            </a:extLst>
          </p:cNvPr>
          <p:cNvCxnSpPr>
            <a:cxnSpLocks/>
          </p:cNvCxnSpPr>
          <p:nvPr/>
        </p:nvCxnSpPr>
        <p:spPr>
          <a:xfrm flipH="1" flipV="1">
            <a:off x="5016118" y="923925"/>
            <a:ext cx="17436" cy="17931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186D61-EF2A-4D60-856F-4DF441789A28}"/>
              </a:ext>
            </a:extLst>
          </p:cNvPr>
          <p:cNvCxnSpPr>
            <a:cxnSpLocks/>
          </p:cNvCxnSpPr>
          <p:nvPr/>
        </p:nvCxnSpPr>
        <p:spPr>
          <a:xfrm flipV="1">
            <a:off x="5041800" y="2717084"/>
            <a:ext cx="0" cy="3536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754B42-DF73-476A-961D-1A0EEE51A010}"/>
              </a:ext>
            </a:extLst>
          </p:cNvPr>
          <p:cNvCxnSpPr>
            <a:cxnSpLocks/>
          </p:cNvCxnSpPr>
          <p:nvPr/>
        </p:nvCxnSpPr>
        <p:spPr>
          <a:xfrm>
            <a:off x="4762499" y="3070746"/>
            <a:ext cx="271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CCEBF7-DBF4-4E5C-ADCB-244C1D86BE98}"/>
              </a:ext>
            </a:extLst>
          </p:cNvPr>
          <p:cNvCxnSpPr>
            <a:cxnSpLocks/>
          </p:cNvCxnSpPr>
          <p:nvPr/>
        </p:nvCxnSpPr>
        <p:spPr>
          <a:xfrm flipH="1" flipV="1">
            <a:off x="4762499" y="3070746"/>
            <a:ext cx="44451" cy="358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73C073-B74F-4402-81EA-895A9E87A490}"/>
              </a:ext>
            </a:extLst>
          </p:cNvPr>
          <p:cNvCxnSpPr>
            <a:cxnSpLocks/>
          </p:cNvCxnSpPr>
          <p:nvPr/>
        </p:nvCxnSpPr>
        <p:spPr>
          <a:xfrm>
            <a:off x="4787900" y="3438525"/>
            <a:ext cx="226604" cy="27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01A518-1072-4D13-BC03-1113C616C68D}"/>
              </a:ext>
            </a:extLst>
          </p:cNvPr>
          <p:cNvCxnSpPr>
            <a:cxnSpLocks/>
          </p:cNvCxnSpPr>
          <p:nvPr/>
        </p:nvCxnSpPr>
        <p:spPr>
          <a:xfrm flipH="1">
            <a:off x="4762498" y="3702050"/>
            <a:ext cx="247652" cy="6508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95C11A-8DC1-41CC-8CEF-B437C4028995}"/>
              </a:ext>
            </a:extLst>
          </p:cNvPr>
          <p:cNvCxnSpPr>
            <a:cxnSpLocks/>
          </p:cNvCxnSpPr>
          <p:nvPr/>
        </p:nvCxnSpPr>
        <p:spPr>
          <a:xfrm>
            <a:off x="4752973" y="4352925"/>
            <a:ext cx="1651950" cy="432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B9607C-5D0F-4EA6-B9AF-C9CC69D3014D}"/>
              </a:ext>
            </a:extLst>
          </p:cNvPr>
          <p:cNvCxnSpPr>
            <a:cxnSpLocks/>
          </p:cNvCxnSpPr>
          <p:nvPr/>
        </p:nvCxnSpPr>
        <p:spPr>
          <a:xfrm flipH="1">
            <a:off x="6414448" y="4757329"/>
            <a:ext cx="848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056648-8083-47EF-BFB4-2AD77456C809}"/>
              </a:ext>
            </a:extLst>
          </p:cNvPr>
          <p:cNvCxnSpPr>
            <a:cxnSpLocks/>
          </p:cNvCxnSpPr>
          <p:nvPr/>
        </p:nvCxnSpPr>
        <p:spPr>
          <a:xfrm flipV="1">
            <a:off x="7205799" y="2717083"/>
            <a:ext cx="0" cy="20116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6978E2-9E90-4A46-9A5D-D4726E5299D5}"/>
              </a:ext>
            </a:extLst>
          </p:cNvPr>
          <p:cNvCxnSpPr>
            <a:cxnSpLocks/>
          </p:cNvCxnSpPr>
          <p:nvPr/>
        </p:nvCxnSpPr>
        <p:spPr>
          <a:xfrm>
            <a:off x="5033554" y="2717083"/>
            <a:ext cx="22293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2F9C1E6-4755-4E6B-A2B0-4A98A9AAB076}"/>
              </a:ext>
            </a:extLst>
          </p:cNvPr>
          <p:cNvCxnSpPr>
            <a:cxnSpLocks/>
          </p:cNvCxnSpPr>
          <p:nvPr/>
        </p:nvCxnSpPr>
        <p:spPr>
          <a:xfrm flipH="1">
            <a:off x="7570382" y="4529470"/>
            <a:ext cx="2214032" cy="531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906915-CFE2-42DF-8DE9-FF28ACD24C2E}"/>
              </a:ext>
            </a:extLst>
          </p:cNvPr>
          <p:cNvCxnSpPr>
            <a:cxnSpLocks/>
          </p:cNvCxnSpPr>
          <p:nvPr/>
        </p:nvCxnSpPr>
        <p:spPr>
          <a:xfrm>
            <a:off x="9784414" y="2717083"/>
            <a:ext cx="0" cy="1812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0819E6-675A-4DCD-AB5F-CAC6D39C7DAA}"/>
              </a:ext>
            </a:extLst>
          </p:cNvPr>
          <p:cNvCxnSpPr>
            <a:cxnSpLocks/>
          </p:cNvCxnSpPr>
          <p:nvPr/>
        </p:nvCxnSpPr>
        <p:spPr>
          <a:xfrm flipH="1">
            <a:off x="7175883" y="2717083"/>
            <a:ext cx="26085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B361BD-5B55-4DF4-B111-1509748FA203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70C96-C1AA-42AC-B0CA-3B0340590671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CD21E-A017-4268-AE8C-4D7ECC89C560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871B5-B2BC-4E8A-8537-AE8C46BCCED3}"/>
              </a:ext>
            </a:extLst>
          </p:cNvPr>
          <p:cNvSpPr txBox="1"/>
          <p:nvPr/>
        </p:nvSpPr>
        <p:spPr>
          <a:xfrm>
            <a:off x="5462671" y="5941151"/>
            <a:ext cx="210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Arizona; </a:t>
            </a:r>
            <a:r>
              <a:rPr lang="en-US" i="1" dirty="0"/>
              <a:t>July 29</a:t>
            </a:r>
          </a:p>
        </p:txBody>
      </p:sp>
    </p:spTree>
    <p:extLst>
      <p:ext uri="{BB962C8B-B14F-4D97-AF65-F5344CB8AC3E}">
        <p14:creationId xmlns:p14="http://schemas.microsoft.com/office/powerpoint/2010/main" val="579634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78798-3678-408B-B688-736CDE9E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839974" y="861240"/>
            <a:ext cx="10441170" cy="5571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AEF50-932F-49DF-8FEB-1A0DAC5A034A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29,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34695-B54B-4391-A8D2-3A6DFFE5A72D}"/>
              </a:ext>
            </a:extLst>
          </p:cNvPr>
          <p:cNvSpPr txBox="1"/>
          <p:nvPr/>
        </p:nvSpPr>
        <p:spPr>
          <a:xfrm>
            <a:off x="5872106" y="315386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BF1BF-390F-44F6-BAB1-C5FC9BFB10B6}"/>
              </a:ext>
            </a:extLst>
          </p:cNvPr>
          <p:cNvSpPr txBox="1"/>
          <p:nvPr/>
        </p:nvSpPr>
        <p:spPr>
          <a:xfrm>
            <a:off x="5808576" y="383730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994B1A-A5D0-4CAE-8F47-542A7C8BB897}"/>
              </a:ext>
            </a:extLst>
          </p:cNvPr>
          <p:cNvSpPr txBox="1"/>
          <p:nvPr/>
        </p:nvSpPr>
        <p:spPr>
          <a:xfrm>
            <a:off x="6225610" y="4391084"/>
            <a:ext cx="38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84596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D9F1A-57A6-4156-B211-66BF2BE54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FB475C-26EB-4E01-9DB8-E0D9A676C13D}"/>
              </a:ext>
            </a:extLst>
          </p:cNvPr>
          <p:cNvSpPr txBox="1"/>
          <p:nvPr/>
        </p:nvSpPr>
        <p:spPr>
          <a:xfrm>
            <a:off x="5950423" y="6127489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Phoenix</a:t>
            </a:r>
          </a:p>
        </p:txBody>
      </p:sp>
    </p:spTree>
    <p:extLst>
      <p:ext uri="{BB962C8B-B14F-4D97-AF65-F5344CB8AC3E}">
        <p14:creationId xmlns:p14="http://schemas.microsoft.com/office/powerpoint/2010/main" val="371771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C0DBE-DE93-4093-BC1C-D2DE5AE4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66737"/>
            <a:ext cx="9525000" cy="572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ED015-4ABE-4CB5-ACAF-396ACF2FDDBB}"/>
              </a:ext>
            </a:extLst>
          </p:cNvPr>
          <p:cNvSpPr txBox="1"/>
          <p:nvPr/>
        </p:nvSpPr>
        <p:spPr>
          <a:xfrm>
            <a:off x="5950423" y="6127489"/>
            <a:ext cx="136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Tuscon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2678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AB2886-7017-478E-9798-E0270324AFA4}"/>
              </a:ext>
            </a:extLst>
          </p:cNvPr>
          <p:cNvSpPr txBox="1"/>
          <p:nvPr/>
        </p:nvSpPr>
        <p:spPr>
          <a:xfrm>
            <a:off x="1457739" y="444045"/>
            <a:ext cx="992587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Summary</a:t>
            </a:r>
          </a:p>
          <a:p>
            <a:pPr algn="ctr"/>
            <a:endParaRPr lang="en-US" sz="4800" dirty="0"/>
          </a:p>
          <a:p>
            <a:r>
              <a:rPr lang="en-US" sz="2800" dirty="0"/>
              <a:t>Many successful NUCAPS (</a:t>
            </a:r>
            <a:r>
              <a:rPr lang="en-US" sz="2800" i="1" dirty="0"/>
              <a:t>NOAA-20</a:t>
            </a:r>
            <a:r>
              <a:rPr lang="en-US" sz="2800" dirty="0"/>
              <a:t>) IR+MW in vicinity of storms; good “visual agreement” with VIIRS imagery</a:t>
            </a:r>
          </a:p>
          <a:p>
            <a:endParaRPr lang="en-US" sz="2800" dirty="0"/>
          </a:p>
          <a:p>
            <a:r>
              <a:rPr lang="en-US" sz="2800" dirty="0"/>
              <a:t>Provides meaningful observations of local/synoptic features in a monsoon environment, improves spatial/temporal coverage</a:t>
            </a:r>
          </a:p>
          <a:p>
            <a:endParaRPr lang="en-US" sz="2800" dirty="0"/>
          </a:p>
          <a:p>
            <a:r>
              <a:rPr lang="en-US" sz="2800" dirty="0"/>
              <a:t>Possible indication that NUCAPS H20 during day is systematically higher than NUCAPS at night (</a:t>
            </a:r>
            <a:r>
              <a:rPr lang="en-US" sz="2800" i="1" dirty="0"/>
              <a:t>vicinity 800 </a:t>
            </a:r>
            <a:r>
              <a:rPr lang="en-US" sz="2800" i="1" dirty="0" err="1"/>
              <a:t>Hpa</a:t>
            </a:r>
            <a:r>
              <a:rPr lang="en-US" sz="2800" i="1" dirty="0"/>
              <a:t>, 2km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b="1" dirty="0"/>
              <a:t>Good Job NUCAPS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173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5745E-6ADF-4E17-AD9C-810F9DE8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974035"/>
            <a:ext cx="9875520" cy="4959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93544-F6BB-4549-B63D-A7EABAF4946A}"/>
              </a:ext>
            </a:extLst>
          </p:cNvPr>
          <p:cNvSpPr txBox="1"/>
          <p:nvPr/>
        </p:nvSpPr>
        <p:spPr>
          <a:xfrm>
            <a:off x="3886199" y="6158249"/>
            <a:ext cx="61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precipitation event, Las Vegas; +3hr from VIIRS /NUCAPS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C14A1-D41A-4694-82EF-094EA906BF98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</p:txBody>
      </p:sp>
    </p:spTree>
    <p:extLst>
      <p:ext uri="{BB962C8B-B14F-4D97-AF65-F5344CB8AC3E}">
        <p14:creationId xmlns:p14="http://schemas.microsoft.com/office/powerpoint/2010/main" val="373713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01D996-267B-45D3-8E69-0372F71EAADF}"/>
              </a:ext>
            </a:extLst>
          </p:cNvPr>
          <p:cNvSpPr txBox="1"/>
          <p:nvPr/>
        </p:nvSpPr>
        <p:spPr>
          <a:xfrm>
            <a:off x="4762500" y="593917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event, Las Vegas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12FB9-6F4C-466E-995B-5EED4310E392}"/>
              </a:ext>
            </a:extLst>
          </p:cNvPr>
          <p:cNvSpPr txBox="1"/>
          <p:nvPr/>
        </p:nvSpPr>
        <p:spPr>
          <a:xfrm>
            <a:off x="7956646" y="799366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matches VIIRS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E4A01-AEFD-490F-B976-4F876D65C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7762"/>
            <a:ext cx="9525000" cy="456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7E9F8-26AB-4DF2-8996-5F4074F93BEC}"/>
              </a:ext>
            </a:extLst>
          </p:cNvPr>
          <p:cNvSpPr txBox="1"/>
          <p:nvPr/>
        </p:nvSpPr>
        <p:spPr>
          <a:xfrm>
            <a:off x="371475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09Z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12Z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54A8D-19DD-467B-BA71-C4F07774AF1B}"/>
              </a:ext>
            </a:extLst>
          </p:cNvPr>
          <p:cNvSpPr txBox="1"/>
          <p:nvPr/>
        </p:nvSpPr>
        <p:spPr>
          <a:xfrm>
            <a:off x="10991850" y="1590675"/>
            <a:ext cx="93307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N20</a:t>
            </a:r>
          </a:p>
          <a:p>
            <a:r>
              <a:rPr lang="en-US" b="1" dirty="0"/>
              <a:t>21Z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ECMWF</a:t>
            </a:r>
          </a:p>
          <a:p>
            <a:r>
              <a:rPr lang="en-US" b="1" dirty="0"/>
              <a:t>18Z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C215C-7D4E-4EC2-9C6F-1BA4DAAAAEF7}"/>
              </a:ext>
            </a:extLst>
          </p:cNvPr>
          <p:cNvSpPr txBox="1"/>
          <p:nvPr/>
        </p:nvSpPr>
        <p:spPr>
          <a:xfrm>
            <a:off x="4530379" y="191741"/>
            <a:ext cx="313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26, 2021 </a:t>
            </a:r>
          </a:p>
          <a:p>
            <a:pPr algn="ctr"/>
            <a:r>
              <a:rPr lang="en-US" b="1" dirty="0"/>
              <a:t>789 </a:t>
            </a:r>
            <a:r>
              <a:rPr lang="en-US" b="1" dirty="0" err="1"/>
              <a:t>hPa</a:t>
            </a:r>
            <a:r>
              <a:rPr lang="en-US" b="1" dirty="0"/>
              <a:t> H20 Vapor MR (g/kg)</a:t>
            </a:r>
          </a:p>
        </p:txBody>
      </p:sp>
    </p:spTree>
    <p:extLst>
      <p:ext uri="{BB962C8B-B14F-4D97-AF65-F5344CB8AC3E}">
        <p14:creationId xmlns:p14="http://schemas.microsoft.com/office/powerpoint/2010/main" val="198562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0AAACD-C785-4B21-859B-48DD3114B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5" t="18618" r="14725" b="13106"/>
          <a:stretch/>
        </p:blipFill>
        <p:spPr>
          <a:xfrm>
            <a:off x="2576322" y="713232"/>
            <a:ext cx="7534656" cy="501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8D8FA-824C-4851-B7BF-61F144E0192E}"/>
              </a:ext>
            </a:extLst>
          </p:cNvPr>
          <p:cNvSpPr txBox="1"/>
          <p:nvPr/>
        </p:nvSpPr>
        <p:spPr>
          <a:xfrm>
            <a:off x="4762499" y="5939174"/>
            <a:ext cx="509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Vegas, valid 12Z on 26</a:t>
            </a:r>
            <a:r>
              <a:rPr lang="en-US" baseline="30000" dirty="0"/>
              <a:t>th</a:t>
            </a:r>
            <a:r>
              <a:rPr lang="en-US" dirty="0"/>
              <a:t>, before precipitation event</a:t>
            </a:r>
          </a:p>
        </p:txBody>
      </p:sp>
    </p:spTree>
    <p:extLst>
      <p:ext uri="{BB962C8B-B14F-4D97-AF65-F5344CB8AC3E}">
        <p14:creationId xmlns:p14="http://schemas.microsoft.com/office/powerpoint/2010/main" val="285093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F00FA-3635-48D3-AF5E-D407E848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50" t="17746" r="23125" b="42111"/>
          <a:stretch/>
        </p:blipFill>
        <p:spPr>
          <a:xfrm>
            <a:off x="1133856" y="658368"/>
            <a:ext cx="6720840" cy="50383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C67AD2-6D30-4103-B585-FE816B1E4092}"/>
              </a:ext>
            </a:extLst>
          </p:cNvPr>
          <p:cNvSpPr/>
          <p:nvPr/>
        </p:nvSpPr>
        <p:spPr>
          <a:xfrm>
            <a:off x="8461248" y="1327880"/>
            <a:ext cx="2596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F1419"/>
                </a:solidFill>
                <a:effectLst/>
                <a:latin typeface="-apple-system"/>
              </a:rPr>
              <a:t>Radar is finally starting to dry out in Pahrump but the flood threat remains. Flash Flood Warning in place for another hour with a rain gauge in the </a:t>
            </a:r>
            <a:r>
              <a:rPr lang="en-US" b="1" i="0" dirty="0">
                <a:solidFill>
                  <a:srgbClr val="0F1419"/>
                </a:solidFill>
                <a:effectLst/>
                <a:latin typeface="-apple-system"/>
              </a:rPr>
              <a:t>area measuring close to 2” since 11AM. </a:t>
            </a:r>
            <a:r>
              <a:rPr lang="en-US" b="0" i="0" dirty="0">
                <a:solidFill>
                  <a:srgbClr val="0F1419"/>
                </a:solidFill>
                <a:effectLst/>
                <a:latin typeface="-apple-system"/>
              </a:rPr>
              <a:t>Please remember most flood deaths occur in vehicles, NEVER drive across flooded roads! </a:t>
            </a:r>
            <a:r>
              <a:rPr lang="en-US" b="0" i="0" u="none" strike="noStrike" dirty="0">
                <a:solidFill>
                  <a:srgbClr val="1B95E0"/>
                </a:solidFill>
                <a:effectLst/>
                <a:latin typeface="-apple-system"/>
                <a:hlinkClick r:id="rId3"/>
              </a:rPr>
              <a:t>@KTNV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D9BF1-F148-4D7D-A24E-ACE378240F09}"/>
              </a:ext>
            </a:extLst>
          </p:cNvPr>
          <p:cNvSpPr txBox="1"/>
          <p:nvPr/>
        </p:nvSpPr>
        <p:spPr>
          <a:xfrm>
            <a:off x="3238500" y="590107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precipitation event, Las Vegas</a:t>
            </a:r>
          </a:p>
        </p:txBody>
      </p:sp>
    </p:spTree>
    <p:extLst>
      <p:ext uri="{BB962C8B-B14F-4D97-AF65-F5344CB8AC3E}">
        <p14:creationId xmlns:p14="http://schemas.microsoft.com/office/powerpoint/2010/main" val="193654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C240C-5830-4DF2-90E8-9DEE7BB73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98" y="734160"/>
            <a:ext cx="9790885" cy="482181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4A24B4-A291-4E5C-B5B8-5AC4F22C9273}"/>
              </a:ext>
            </a:extLst>
          </p:cNvPr>
          <p:cNvCxnSpPr>
            <a:cxnSpLocks/>
          </p:cNvCxnSpPr>
          <p:nvPr/>
        </p:nvCxnSpPr>
        <p:spPr>
          <a:xfrm>
            <a:off x="4367463" y="1034716"/>
            <a:ext cx="0" cy="2129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B39C06-0CE1-4B58-8180-B6797EFE496D}"/>
              </a:ext>
            </a:extLst>
          </p:cNvPr>
          <p:cNvCxnSpPr>
            <a:cxnSpLocks/>
          </p:cNvCxnSpPr>
          <p:nvPr/>
        </p:nvCxnSpPr>
        <p:spPr>
          <a:xfrm>
            <a:off x="4102768" y="3164305"/>
            <a:ext cx="2646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971CD1-C1AE-4484-9352-6FDDBD6D0FD0}"/>
              </a:ext>
            </a:extLst>
          </p:cNvPr>
          <p:cNvCxnSpPr>
            <a:cxnSpLocks/>
          </p:cNvCxnSpPr>
          <p:nvPr/>
        </p:nvCxnSpPr>
        <p:spPr>
          <a:xfrm flipH="1" flipV="1">
            <a:off x="4102769" y="3164305"/>
            <a:ext cx="96252" cy="4451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45C22D-9031-45A3-A1C0-FE8BFB2C58B3}"/>
              </a:ext>
            </a:extLst>
          </p:cNvPr>
          <p:cNvCxnSpPr>
            <a:cxnSpLocks/>
          </p:cNvCxnSpPr>
          <p:nvPr/>
        </p:nvCxnSpPr>
        <p:spPr>
          <a:xfrm flipH="1" flipV="1">
            <a:off x="1864895" y="2117558"/>
            <a:ext cx="2310065" cy="1455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DB356-0972-4716-BF1F-AF3A1DDE9338}"/>
              </a:ext>
            </a:extLst>
          </p:cNvPr>
          <p:cNvCxnSpPr>
            <a:cxnSpLocks/>
          </p:cNvCxnSpPr>
          <p:nvPr/>
        </p:nvCxnSpPr>
        <p:spPr>
          <a:xfrm flipV="1">
            <a:off x="1864895" y="1034715"/>
            <a:ext cx="0" cy="10828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E955DF-A229-4451-B105-C749062A7F30}"/>
              </a:ext>
            </a:extLst>
          </p:cNvPr>
          <p:cNvCxnSpPr>
            <a:cxnSpLocks/>
          </p:cNvCxnSpPr>
          <p:nvPr/>
        </p:nvCxnSpPr>
        <p:spPr>
          <a:xfrm>
            <a:off x="1864895" y="1034715"/>
            <a:ext cx="25025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7293F1-A742-4C7F-B16A-610B28C4E9CE}"/>
              </a:ext>
            </a:extLst>
          </p:cNvPr>
          <p:cNvCxnSpPr>
            <a:cxnSpLocks/>
          </p:cNvCxnSpPr>
          <p:nvPr/>
        </p:nvCxnSpPr>
        <p:spPr>
          <a:xfrm>
            <a:off x="9049353" y="2845796"/>
            <a:ext cx="0" cy="1726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8D040E-3C49-4595-BB47-F6AE1354F1F0}"/>
              </a:ext>
            </a:extLst>
          </p:cNvPr>
          <p:cNvCxnSpPr>
            <a:cxnSpLocks/>
          </p:cNvCxnSpPr>
          <p:nvPr/>
        </p:nvCxnSpPr>
        <p:spPr>
          <a:xfrm flipH="1">
            <a:off x="4367463" y="2824526"/>
            <a:ext cx="2140688" cy="21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91B653-0D36-4222-9973-7FA12AF6D379}"/>
              </a:ext>
            </a:extLst>
          </p:cNvPr>
          <p:cNvCxnSpPr>
            <a:cxnSpLocks/>
          </p:cNvCxnSpPr>
          <p:nvPr/>
        </p:nvCxnSpPr>
        <p:spPr>
          <a:xfrm>
            <a:off x="6508150" y="2824526"/>
            <a:ext cx="0" cy="18431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14866ED-507A-4921-9EB2-29057AD63822}"/>
              </a:ext>
            </a:extLst>
          </p:cNvPr>
          <p:cNvSpPr txBox="1"/>
          <p:nvPr/>
        </p:nvSpPr>
        <p:spPr>
          <a:xfrm>
            <a:off x="5360863" y="19174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July 25, 2021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2405490-450D-43C8-9DF4-93FE47C5889A}"/>
              </a:ext>
            </a:extLst>
          </p:cNvPr>
          <p:cNvSpPr/>
          <p:nvPr/>
        </p:nvSpPr>
        <p:spPr>
          <a:xfrm>
            <a:off x="3838613" y="3059755"/>
            <a:ext cx="320183" cy="510811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E14C3-8287-480F-9769-B83A05DF4CE5}"/>
              </a:ext>
            </a:extLst>
          </p:cNvPr>
          <p:cNvSpPr txBox="1"/>
          <p:nvPr/>
        </p:nvSpPr>
        <p:spPr>
          <a:xfrm>
            <a:off x="4748852" y="5939174"/>
            <a:ext cx="451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Event, Las Vegas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BCDCFA6-0ECE-4906-9C8A-184193EBC40E}"/>
              </a:ext>
            </a:extLst>
          </p:cNvPr>
          <p:cNvSpPr/>
          <p:nvPr/>
        </p:nvSpPr>
        <p:spPr>
          <a:xfrm>
            <a:off x="7642745" y="6041258"/>
            <a:ext cx="272954" cy="185359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38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753</Words>
  <Application>Microsoft Office PowerPoint</Application>
  <PresentationFormat>Widescreen</PresentationFormat>
  <Paragraphs>435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-apple-system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Reale</dc:creator>
  <cp:lastModifiedBy>Charlie Brown</cp:lastModifiedBy>
  <cp:revision>2</cp:revision>
  <dcterms:created xsi:type="dcterms:W3CDTF">2023-03-24T15:10:56Z</dcterms:created>
  <dcterms:modified xsi:type="dcterms:W3CDTF">2023-06-08T18:51:53Z</dcterms:modified>
</cp:coreProperties>
</file>