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handoutMasterIdLst>
    <p:handoutMasterId r:id="rId4"/>
  </p:handoutMasterIdLst>
  <p:sldIdLst>
    <p:sldId id="256" r:id="rId2"/>
  </p:sldIdLst>
  <p:sldSz cx="30175200" cy="42976800"/>
  <p:notesSz cx="6954838" cy="9240838"/>
  <p:defaultTextStyle>
    <a:defPPr>
      <a:defRPr lang="de-DE"/>
    </a:defPPr>
    <a:lvl1pPr algn="l" rtl="0" fontAlgn="base">
      <a:spcBef>
        <a:spcPct val="0"/>
      </a:spcBef>
      <a:spcAft>
        <a:spcPct val="0"/>
      </a:spcAft>
      <a:defRPr sz="4000" kern="1200">
        <a:solidFill>
          <a:schemeClr val="tx1"/>
        </a:solidFill>
        <a:latin typeface="Verdana" pitchFamily="34" charset="0"/>
        <a:ea typeface="+mn-ea"/>
        <a:cs typeface="+mn-cs"/>
      </a:defRPr>
    </a:lvl1pPr>
    <a:lvl2pPr marL="457200" algn="l" rtl="0" fontAlgn="base">
      <a:spcBef>
        <a:spcPct val="0"/>
      </a:spcBef>
      <a:spcAft>
        <a:spcPct val="0"/>
      </a:spcAft>
      <a:defRPr sz="4000" kern="1200">
        <a:solidFill>
          <a:schemeClr val="tx1"/>
        </a:solidFill>
        <a:latin typeface="Verdana" pitchFamily="34" charset="0"/>
        <a:ea typeface="+mn-ea"/>
        <a:cs typeface="+mn-cs"/>
      </a:defRPr>
    </a:lvl2pPr>
    <a:lvl3pPr marL="914400" algn="l" rtl="0" fontAlgn="base">
      <a:spcBef>
        <a:spcPct val="0"/>
      </a:spcBef>
      <a:spcAft>
        <a:spcPct val="0"/>
      </a:spcAft>
      <a:defRPr sz="4000" kern="1200">
        <a:solidFill>
          <a:schemeClr val="tx1"/>
        </a:solidFill>
        <a:latin typeface="Verdana" pitchFamily="34" charset="0"/>
        <a:ea typeface="+mn-ea"/>
        <a:cs typeface="+mn-cs"/>
      </a:defRPr>
    </a:lvl3pPr>
    <a:lvl4pPr marL="1371600" algn="l" rtl="0" fontAlgn="base">
      <a:spcBef>
        <a:spcPct val="0"/>
      </a:spcBef>
      <a:spcAft>
        <a:spcPct val="0"/>
      </a:spcAft>
      <a:defRPr sz="4000" kern="1200">
        <a:solidFill>
          <a:schemeClr val="tx1"/>
        </a:solidFill>
        <a:latin typeface="Verdana" pitchFamily="34" charset="0"/>
        <a:ea typeface="+mn-ea"/>
        <a:cs typeface="+mn-cs"/>
      </a:defRPr>
    </a:lvl4pPr>
    <a:lvl5pPr marL="1828800" algn="l" rtl="0" fontAlgn="base">
      <a:spcBef>
        <a:spcPct val="0"/>
      </a:spcBef>
      <a:spcAft>
        <a:spcPct val="0"/>
      </a:spcAft>
      <a:defRPr sz="4000" kern="1200">
        <a:solidFill>
          <a:schemeClr val="tx1"/>
        </a:solidFill>
        <a:latin typeface="Verdana" pitchFamily="34" charset="0"/>
        <a:ea typeface="+mn-ea"/>
        <a:cs typeface="+mn-cs"/>
      </a:defRPr>
    </a:lvl5pPr>
    <a:lvl6pPr marL="2286000" algn="l" defTabSz="914400" rtl="0" eaLnBrk="1" latinLnBrk="0" hangingPunct="1">
      <a:defRPr sz="4000" kern="1200">
        <a:solidFill>
          <a:schemeClr val="tx1"/>
        </a:solidFill>
        <a:latin typeface="Verdana" pitchFamily="34" charset="0"/>
        <a:ea typeface="+mn-ea"/>
        <a:cs typeface="+mn-cs"/>
      </a:defRPr>
    </a:lvl6pPr>
    <a:lvl7pPr marL="2743200" algn="l" defTabSz="914400" rtl="0" eaLnBrk="1" latinLnBrk="0" hangingPunct="1">
      <a:defRPr sz="4000" kern="1200">
        <a:solidFill>
          <a:schemeClr val="tx1"/>
        </a:solidFill>
        <a:latin typeface="Verdana" pitchFamily="34" charset="0"/>
        <a:ea typeface="+mn-ea"/>
        <a:cs typeface="+mn-cs"/>
      </a:defRPr>
    </a:lvl7pPr>
    <a:lvl8pPr marL="3200400" algn="l" defTabSz="914400" rtl="0" eaLnBrk="1" latinLnBrk="0" hangingPunct="1">
      <a:defRPr sz="4000" kern="1200">
        <a:solidFill>
          <a:schemeClr val="tx1"/>
        </a:solidFill>
        <a:latin typeface="Verdana" pitchFamily="34" charset="0"/>
        <a:ea typeface="+mn-ea"/>
        <a:cs typeface="+mn-cs"/>
      </a:defRPr>
    </a:lvl8pPr>
    <a:lvl9pPr marL="3657600" algn="l" defTabSz="914400" rtl="0" eaLnBrk="1" latinLnBrk="0" hangingPunct="1">
      <a:defRPr sz="4000"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13536">
          <p15:clr>
            <a:srgbClr val="A4A3A4"/>
          </p15:clr>
        </p15:guide>
        <p15:guide id="2" pos="95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FF0000"/>
    <a:srgbClr val="0000FF"/>
    <a:srgbClr val="4CB24C"/>
    <a:srgbClr val="0EF013"/>
    <a:srgbClr val="FFFF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9352" autoAdjust="0"/>
    <p:restoredTop sz="99090" autoAdjust="0"/>
  </p:normalViewPr>
  <p:slideViewPr>
    <p:cSldViewPr snapToGrid="0">
      <p:cViewPr>
        <p:scale>
          <a:sx n="50" d="100"/>
          <a:sy n="50" d="100"/>
        </p:scale>
        <p:origin x="-2728" y="-8808"/>
      </p:cViewPr>
      <p:guideLst>
        <p:guide orient="horz" pos="13536"/>
        <p:guide pos="950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38405" cy="38405"/>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0"/>
            <a:ext cx="3013763" cy="462042"/>
          </a:xfrm>
          <a:prstGeom prst="rect">
            <a:avLst/>
          </a:prstGeom>
          <a:noFill/>
          <a:ln w="9525">
            <a:noFill/>
            <a:miter lim="800000"/>
            <a:headEnd/>
            <a:tailEnd/>
          </a:ln>
          <a:effectLst/>
        </p:spPr>
        <p:txBody>
          <a:bodyPr vert="horz" wrap="square" lIns="92487" tIns="46244" rIns="92487" bIns="46244" numCol="1" anchor="t" anchorCtr="0" compatLnSpc="1">
            <a:prstTxWarp prst="textNoShape">
              <a:avLst/>
            </a:prstTxWarp>
          </a:bodyPr>
          <a:lstStyle>
            <a:lvl1pPr>
              <a:defRPr sz="1200">
                <a:latin typeface="Arial" charset="0"/>
              </a:defRPr>
            </a:lvl1pPr>
          </a:lstStyle>
          <a:p>
            <a:endParaRPr lang="de-DE"/>
          </a:p>
        </p:txBody>
      </p:sp>
      <p:sp>
        <p:nvSpPr>
          <p:cNvPr id="3075" name="Rectangle 3"/>
          <p:cNvSpPr>
            <a:spLocks noGrp="1" noChangeArrowheads="1"/>
          </p:cNvSpPr>
          <p:nvPr>
            <p:ph type="dt" sz="quarter" idx="1"/>
          </p:nvPr>
        </p:nvSpPr>
        <p:spPr bwMode="auto">
          <a:xfrm>
            <a:off x="3939467" y="0"/>
            <a:ext cx="3013763" cy="462042"/>
          </a:xfrm>
          <a:prstGeom prst="rect">
            <a:avLst/>
          </a:prstGeom>
          <a:noFill/>
          <a:ln w="9525">
            <a:noFill/>
            <a:miter lim="800000"/>
            <a:headEnd/>
            <a:tailEnd/>
          </a:ln>
          <a:effectLst/>
        </p:spPr>
        <p:txBody>
          <a:bodyPr vert="horz" wrap="square" lIns="92487" tIns="46244" rIns="92487" bIns="46244" numCol="1" anchor="t" anchorCtr="0" compatLnSpc="1">
            <a:prstTxWarp prst="textNoShape">
              <a:avLst/>
            </a:prstTxWarp>
          </a:bodyPr>
          <a:lstStyle>
            <a:lvl1pPr algn="r">
              <a:defRPr sz="1200">
                <a:latin typeface="Arial" charset="0"/>
              </a:defRPr>
            </a:lvl1pPr>
          </a:lstStyle>
          <a:p>
            <a:endParaRPr lang="de-DE"/>
          </a:p>
        </p:txBody>
      </p:sp>
      <p:sp>
        <p:nvSpPr>
          <p:cNvPr id="3076" name="Rectangle 4"/>
          <p:cNvSpPr>
            <a:spLocks noGrp="1" noChangeArrowheads="1"/>
          </p:cNvSpPr>
          <p:nvPr>
            <p:ph type="ftr" sz="quarter" idx="2"/>
          </p:nvPr>
        </p:nvSpPr>
        <p:spPr bwMode="auto">
          <a:xfrm>
            <a:off x="1" y="8777193"/>
            <a:ext cx="3013763" cy="462042"/>
          </a:xfrm>
          <a:prstGeom prst="rect">
            <a:avLst/>
          </a:prstGeom>
          <a:noFill/>
          <a:ln w="9525">
            <a:noFill/>
            <a:miter lim="800000"/>
            <a:headEnd/>
            <a:tailEnd/>
          </a:ln>
          <a:effectLst/>
        </p:spPr>
        <p:txBody>
          <a:bodyPr vert="horz" wrap="square" lIns="92487" tIns="46244" rIns="92487" bIns="46244" numCol="1" anchor="b" anchorCtr="0" compatLnSpc="1">
            <a:prstTxWarp prst="textNoShape">
              <a:avLst/>
            </a:prstTxWarp>
          </a:bodyPr>
          <a:lstStyle>
            <a:lvl1pPr>
              <a:defRPr sz="1200">
                <a:latin typeface="Arial" charset="0"/>
              </a:defRPr>
            </a:lvl1pPr>
          </a:lstStyle>
          <a:p>
            <a:endParaRPr lang="de-DE"/>
          </a:p>
        </p:txBody>
      </p:sp>
      <p:sp>
        <p:nvSpPr>
          <p:cNvPr id="3077" name="Rectangle 5"/>
          <p:cNvSpPr>
            <a:spLocks noGrp="1" noChangeArrowheads="1"/>
          </p:cNvSpPr>
          <p:nvPr>
            <p:ph type="sldNum" sz="quarter" idx="3"/>
          </p:nvPr>
        </p:nvSpPr>
        <p:spPr bwMode="auto">
          <a:xfrm>
            <a:off x="3939467" y="8777193"/>
            <a:ext cx="3013763" cy="462042"/>
          </a:xfrm>
          <a:prstGeom prst="rect">
            <a:avLst/>
          </a:prstGeom>
          <a:noFill/>
          <a:ln w="9525">
            <a:noFill/>
            <a:miter lim="800000"/>
            <a:headEnd/>
            <a:tailEnd/>
          </a:ln>
          <a:effectLst/>
        </p:spPr>
        <p:txBody>
          <a:bodyPr vert="horz" wrap="square" lIns="92487" tIns="46244" rIns="92487" bIns="46244" numCol="1" anchor="b" anchorCtr="0" compatLnSpc="1">
            <a:prstTxWarp prst="textNoShape">
              <a:avLst/>
            </a:prstTxWarp>
          </a:bodyPr>
          <a:lstStyle>
            <a:lvl1pPr algn="r">
              <a:defRPr sz="1200">
                <a:latin typeface="Arial" charset="0"/>
              </a:defRPr>
            </a:lvl1pPr>
          </a:lstStyle>
          <a:p>
            <a:fld id="{61FD0F53-3492-4BE5-97F7-44E44DB6059A}" type="slidenum">
              <a:rPr lang="de-DE"/>
              <a:pPr/>
              <a:t>‹#›</a:t>
            </a:fld>
            <a:endParaRPr lang="de-DE"/>
          </a:p>
        </p:txBody>
      </p:sp>
    </p:spTree>
    <p:extLst>
      <p:ext uri="{BB962C8B-B14F-4D97-AF65-F5344CB8AC3E}">
        <p14:creationId xmlns:p14="http://schemas.microsoft.com/office/powerpoint/2010/main" val="24362232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1" y="0"/>
            <a:ext cx="3013763" cy="462042"/>
          </a:xfrm>
          <a:prstGeom prst="rect">
            <a:avLst/>
          </a:prstGeom>
          <a:noFill/>
          <a:ln w="9525">
            <a:noFill/>
            <a:miter lim="800000"/>
            <a:headEnd/>
            <a:tailEnd/>
          </a:ln>
          <a:effectLst/>
        </p:spPr>
        <p:txBody>
          <a:bodyPr vert="horz" wrap="square" lIns="92487" tIns="46244" rIns="92487" bIns="46244" numCol="1" anchor="t" anchorCtr="0" compatLnSpc="1">
            <a:prstTxWarp prst="textNoShape">
              <a:avLst/>
            </a:prstTxWarp>
          </a:bodyPr>
          <a:lstStyle>
            <a:lvl1pPr>
              <a:defRPr sz="1200">
                <a:latin typeface="Arial" charset="0"/>
              </a:defRPr>
            </a:lvl1pPr>
          </a:lstStyle>
          <a:p>
            <a:endParaRPr lang="en-US"/>
          </a:p>
        </p:txBody>
      </p:sp>
      <p:sp>
        <p:nvSpPr>
          <p:cNvPr id="7171" name="Rectangle 3"/>
          <p:cNvSpPr>
            <a:spLocks noGrp="1" noChangeArrowheads="1"/>
          </p:cNvSpPr>
          <p:nvPr>
            <p:ph type="dt" idx="1"/>
          </p:nvPr>
        </p:nvSpPr>
        <p:spPr bwMode="auto">
          <a:xfrm>
            <a:off x="3939467" y="0"/>
            <a:ext cx="3013763" cy="462042"/>
          </a:xfrm>
          <a:prstGeom prst="rect">
            <a:avLst/>
          </a:prstGeom>
          <a:noFill/>
          <a:ln w="9525">
            <a:noFill/>
            <a:miter lim="800000"/>
            <a:headEnd/>
            <a:tailEnd/>
          </a:ln>
          <a:effectLst/>
        </p:spPr>
        <p:txBody>
          <a:bodyPr vert="horz" wrap="square" lIns="92487" tIns="46244" rIns="92487" bIns="46244" numCol="1" anchor="t" anchorCtr="0" compatLnSpc="1">
            <a:prstTxWarp prst="textNoShape">
              <a:avLst/>
            </a:prstTxWarp>
          </a:bodyPr>
          <a:lstStyle>
            <a:lvl1pPr algn="r">
              <a:defRPr sz="1200">
                <a:latin typeface="Arial" charset="0"/>
              </a:defRPr>
            </a:lvl1pPr>
          </a:lstStyle>
          <a:p>
            <a:endParaRPr lang="en-US"/>
          </a:p>
        </p:txBody>
      </p:sp>
      <p:sp>
        <p:nvSpPr>
          <p:cNvPr id="7172" name="Rectangle 4"/>
          <p:cNvSpPr>
            <a:spLocks noGrp="1" noRot="1" noChangeAspect="1" noChangeArrowheads="1" noTextEdit="1"/>
          </p:cNvSpPr>
          <p:nvPr>
            <p:ph type="sldImg" idx="2"/>
          </p:nvPr>
        </p:nvSpPr>
        <p:spPr bwMode="auto">
          <a:xfrm>
            <a:off x="2262188" y="692150"/>
            <a:ext cx="2430462" cy="3465513"/>
          </a:xfrm>
          <a:prstGeom prst="rect">
            <a:avLst/>
          </a:prstGeom>
          <a:noFill/>
          <a:ln w="9525">
            <a:solidFill>
              <a:srgbClr val="000000"/>
            </a:solidFill>
            <a:miter lim="800000"/>
            <a:headEnd/>
            <a:tailEnd/>
          </a:ln>
          <a:effectLst/>
        </p:spPr>
      </p:sp>
      <p:sp>
        <p:nvSpPr>
          <p:cNvPr id="7173" name="Rectangle 5"/>
          <p:cNvSpPr>
            <a:spLocks noGrp="1" noChangeArrowheads="1"/>
          </p:cNvSpPr>
          <p:nvPr>
            <p:ph type="body" sz="quarter" idx="3"/>
          </p:nvPr>
        </p:nvSpPr>
        <p:spPr bwMode="auto">
          <a:xfrm>
            <a:off x="695485" y="4389398"/>
            <a:ext cx="5563870" cy="4158377"/>
          </a:xfrm>
          <a:prstGeom prst="rect">
            <a:avLst/>
          </a:prstGeom>
          <a:noFill/>
          <a:ln w="9525">
            <a:noFill/>
            <a:miter lim="800000"/>
            <a:headEnd/>
            <a:tailEnd/>
          </a:ln>
          <a:effectLst/>
        </p:spPr>
        <p:txBody>
          <a:bodyPr vert="horz" wrap="square" lIns="92487" tIns="46244" rIns="92487" bIns="4624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74" name="Rectangle 6"/>
          <p:cNvSpPr>
            <a:spLocks noGrp="1" noChangeArrowheads="1"/>
          </p:cNvSpPr>
          <p:nvPr>
            <p:ph type="ftr" sz="quarter" idx="4"/>
          </p:nvPr>
        </p:nvSpPr>
        <p:spPr bwMode="auto">
          <a:xfrm>
            <a:off x="1" y="8777193"/>
            <a:ext cx="3013763" cy="462042"/>
          </a:xfrm>
          <a:prstGeom prst="rect">
            <a:avLst/>
          </a:prstGeom>
          <a:noFill/>
          <a:ln w="9525">
            <a:noFill/>
            <a:miter lim="800000"/>
            <a:headEnd/>
            <a:tailEnd/>
          </a:ln>
          <a:effectLst/>
        </p:spPr>
        <p:txBody>
          <a:bodyPr vert="horz" wrap="square" lIns="92487" tIns="46244" rIns="92487" bIns="46244" numCol="1" anchor="b" anchorCtr="0" compatLnSpc="1">
            <a:prstTxWarp prst="textNoShape">
              <a:avLst/>
            </a:prstTxWarp>
          </a:bodyPr>
          <a:lstStyle>
            <a:lvl1pPr>
              <a:defRPr sz="1200">
                <a:latin typeface="Arial" charset="0"/>
              </a:defRPr>
            </a:lvl1pPr>
          </a:lstStyle>
          <a:p>
            <a:endParaRPr lang="en-US"/>
          </a:p>
        </p:txBody>
      </p:sp>
      <p:sp>
        <p:nvSpPr>
          <p:cNvPr id="7175" name="Rectangle 7"/>
          <p:cNvSpPr>
            <a:spLocks noGrp="1" noChangeArrowheads="1"/>
          </p:cNvSpPr>
          <p:nvPr>
            <p:ph type="sldNum" sz="quarter" idx="5"/>
          </p:nvPr>
        </p:nvSpPr>
        <p:spPr bwMode="auto">
          <a:xfrm>
            <a:off x="3939467" y="8777193"/>
            <a:ext cx="3013763" cy="462042"/>
          </a:xfrm>
          <a:prstGeom prst="rect">
            <a:avLst/>
          </a:prstGeom>
          <a:noFill/>
          <a:ln w="9525">
            <a:noFill/>
            <a:miter lim="800000"/>
            <a:headEnd/>
            <a:tailEnd/>
          </a:ln>
          <a:effectLst/>
        </p:spPr>
        <p:txBody>
          <a:bodyPr vert="horz" wrap="square" lIns="92487" tIns="46244" rIns="92487" bIns="46244" numCol="1" anchor="b" anchorCtr="0" compatLnSpc="1">
            <a:prstTxWarp prst="textNoShape">
              <a:avLst/>
            </a:prstTxWarp>
          </a:bodyPr>
          <a:lstStyle>
            <a:lvl1pPr algn="r">
              <a:defRPr sz="1200">
                <a:latin typeface="Arial" charset="0"/>
              </a:defRPr>
            </a:lvl1pPr>
          </a:lstStyle>
          <a:p>
            <a:fld id="{0AC5D4A2-CACF-43E1-8348-21E0A5093225}" type="slidenum">
              <a:rPr lang="en-US"/>
              <a:pPr/>
              <a:t>‹#›</a:t>
            </a:fld>
            <a:endParaRPr lang="en-US"/>
          </a:p>
        </p:txBody>
      </p:sp>
    </p:spTree>
    <p:extLst>
      <p:ext uri="{BB962C8B-B14F-4D97-AF65-F5344CB8AC3E}">
        <p14:creationId xmlns:p14="http://schemas.microsoft.com/office/powerpoint/2010/main" val="15075592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62641" y="13350309"/>
            <a:ext cx="25649918" cy="9212867"/>
          </a:xfrm>
        </p:spPr>
        <p:txBody>
          <a:bodyPr/>
          <a:lstStyle/>
          <a:p>
            <a:r>
              <a:rPr lang="en-US" smtClean="0"/>
              <a:t>Click to edit Master title style</a:t>
            </a:r>
            <a:endParaRPr lang="en-US"/>
          </a:p>
        </p:txBody>
      </p:sp>
      <p:sp>
        <p:nvSpPr>
          <p:cNvPr id="3" name="Subtitle 2"/>
          <p:cNvSpPr>
            <a:spLocks noGrp="1"/>
          </p:cNvSpPr>
          <p:nvPr>
            <p:ph type="subTitle" idx="1"/>
          </p:nvPr>
        </p:nvSpPr>
        <p:spPr>
          <a:xfrm>
            <a:off x="4526530" y="24353877"/>
            <a:ext cx="21122141" cy="1098224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de-DE"/>
          </a:p>
        </p:txBody>
      </p:sp>
      <p:sp>
        <p:nvSpPr>
          <p:cNvPr id="5" name="Footer Placeholder 4"/>
          <p:cNvSpPr>
            <a:spLocks noGrp="1"/>
          </p:cNvSpPr>
          <p:nvPr>
            <p:ph type="ftr" sz="quarter" idx="11"/>
          </p:nvPr>
        </p:nvSpPr>
        <p:spPr/>
        <p:txBody>
          <a:bodyPr/>
          <a:lstStyle>
            <a:lvl1pPr>
              <a:defRPr/>
            </a:lvl1pPr>
          </a:lstStyle>
          <a:p>
            <a:endParaRPr lang="de-DE"/>
          </a:p>
        </p:txBody>
      </p:sp>
      <p:sp>
        <p:nvSpPr>
          <p:cNvPr id="6" name="Slide Number Placeholder 5"/>
          <p:cNvSpPr>
            <a:spLocks noGrp="1"/>
          </p:cNvSpPr>
          <p:nvPr>
            <p:ph type="sldNum" sz="quarter" idx="12"/>
          </p:nvPr>
        </p:nvSpPr>
        <p:spPr/>
        <p:txBody>
          <a:bodyPr/>
          <a:lstStyle>
            <a:lvl1pPr>
              <a:defRPr/>
            </a:lvl1pPr>
          </a:lstStyle>
          <a:p>
            <a:fld id="{EFAED61C-AA1A-46C6-9BC1-F5C9C508FB5C}" type="slidenum">
              <a:rPr lang="de-DE"/>
              <a:pPr/>
              <a:t>‹#›</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de-DE"/>
          </a:p>
        </p:txBody>
      </p:sp>
      <p:sp>
        <p:nvSpPr>
          <p:cNvPr id="5" name="Footer Placeholder 4"/>
          <p:cNvSpPr>
            <a:spLocks noGrp="1"/>
          </p:cNvSpPr>
          <p:nvPr>
            <p:ph type="ftr" sz="quarter" idx="11"/>
          </p:nvPr>
        </p:nvSpPr>
        <p:spPr/>
        <p:txBody>
          <a:bodyPr/>
          <a:lstStyle>
            <a:lvl1pPr>
              <a:defRPr/>
            </a:lvl1pPr>
          </a:lstStyle>
          <a:p>
            <a:endParaRPr lang="de-DE"/>
          </a:p>
        </p:txBody>
      </p:sp>
      <p:sp>
        <p:nvSpPr>
          <p:cNvPr id="6" name="Slide Number Placeholder 5"/>
          <p:cNvSpPr>
            <a:spLocks noGrp="1"/>
          </p:cNvSpPr>
          <p:nvPr>
            <p:ph type="sldNum" sz="quarter" idx="12"/>
          </p:nvPr>
        </p:nvSpPr>
        <p:spPr/>
        <p:txBody>
          <a:bodyPr/>
          <a:lstStyle>
            <a:lvl1pPr>
              <a:defRPr/>
            </a:lvl1pPr>
          </a:lstStyle>
          <a:p>
            <a:fld id="{08F6BDB6-ADF7-428A-84CF-ECB0EF0B3F7B}" type="slidenum">
              <a:rPr lang="de-DE"/>
              <a:pPr/>
              <a:t>‹#›</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876771" y="1721418"/>
            <a:ext cx="6789170" cy="3666849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09259" y="1721418"/>
            <a:ext cx="20247769" cy="366684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de-DE"/>
          </a:p>
        </p:txBody>
      </p:sp>
      <p:sp>
        <p:nvSpPr>
          <p:cNvPr id="5" name="Footer Placeholder 4"/>
          <p:cNvSpPr>
            <a:spLocks noGrp="1"/>
          </p:cNvSpPr>
          <p:nvPr>
            <p:ph type="ftr" sz="quarter" idx="11"/>
          </p:nvPr>
        </p:nvSpPr>
        <p:spPr/>
        <p:txBody>
          <a:bodyPr/>
          <a:lstStyle>
            <a:lvl1pPr>
              <a:defRPr/>
            </a:lvl1pPr>
          </a:lstStyle>
          <a:p>
            <a:endParaRPr lang="de-DE"/>
          </a:p>
        </p:txBody>
      </p:sp>
      <p:sp>
        <p:nvSpPr>
          <p:cNvPr id="6" name="Slide Number Placeholder 5"/>
          <p:cNvSpPr>
            <a:spLocks noGrp="1"/>
          </p:cNvSpPr>
          <p:nvPr>
            <p:ph type="sldNum" sz="quarter" idx="12"/>
          </p:nvPr>
        </p:nvSpPr>
        <p:spPr/>
        <p:txBody>
          <a:bodyPr/>
          <a:lstStyle>
            <a:lvl1pPr>
              <a:defRPr/>
            </a:lvl1pPr>
          </a:lstStyle>
          <a:p>
            <a:fld id="{32EE42A8-1C4C-4873-A3FC-45CD2392AC80}" type="slidenum">
              <a:rPr lang="de-DE"/>
              <a:pPr/>
              <a:t>‹#›</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de-DE"/>
          </a:p>
        </p:txBody>
      </p:sp>
      <p:sp>
        <p:nvSpPr>
          <p:cNvPr id="5" name="Footer Placeholder 4"/>
          <p:cNvSpPr>
            <a:spLocks noGrp="1"/>
          </p:cNvSpPr>
          <p:nvPr>
            <p:ph type="ftr" sz="quarter" idx="11"/>
          </p:nvPr>
        </p:nvSpPr>
        <p:spPr/>
        <p:txBody>
          <a:bodyPr/>
          <a:lstStyle>
            <a:lvl1pPr>
              <a:defRPr/>
            </a:lvl1pPr>
          </a:lstStyle>
          <a:p>
            <a:endParaRPr lang="de-DE"/>
          </a:p>
        </p:txBody>
      </p:sp>
      <p:sp>
        <p:nvSpPr>
          <p:cNvPr id="6" name="Slide Number Placeholder 5"/>
          <p:cNvSpPr>
            <a:spLocks noGrp="1"/>
          </p:cNvSpPr>
          <p:nvPr>
            <p:ph type="sldNum" sz="quarter" idx="12"/>
          </p:nvPr>
        </p:nvSpPr>
        <p:spPr/>
        <p:txBody>
          <a:bodyPr/>
          <a:lstStyle>
            <a:lvl1pPr>
              <a:defRPr/>
            </a:lvl1pPr>
          </a:lstStyle>
          <a:p>
            <a:fld id="{802724DC-A65D-4D84-8667-590E8716186F}" type="slidenum">
              <a:rPr lang="de-DE"/>
              <a:pPr/>
              <a:t>‹#›</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83632" y="27617284"/>
            <a:ext cx="25648670" cy="8534249"/>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2383632" y="18216109"/>
            <a:ext cx="25648670" cy="9401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de-DE"/>
          </a:p>
        </p:txBody>
      </p:sp>
      <p:sp>
        <p:nvSpPr>
          <p:cNvPr id="5" name="Footer Placeholder 4"/>
          <p:cNvSpPr>
            <a:spLocks noGrp="1"/>
          </p:cNvSpPr>
          <p:nvPr>
            <p:ph type="ftr" sz="quarter" idx="11"/>
          </p:nvPr>
        </p:nvSpPr>
        <p:spPr/>
        <p:txBody>
          <a:bodyPr/>
          <a:lstStyle>
            <a:lvl1pPr>
              <a:defRPr/>
            </a:lvl1pPr>
          </a:lstStyle>
          <a:p>
            <a:endParaRPr lang="de-DE"/>
          </a:p>
        </p:txBody>
      </p:sp>
      <p:sp>
        <p:nvSpPr>
          <p:cNvPr id="6" name="Slide Number Placeholder 5"/>
          <p:cNvSpPr>
            <a:spLocks noGrp="1"/>
          </p:cNvSpPr>
          <p:nvPr>
            <p:ph type="sldNum" sz="quarter" idx="12"/>
          </p:nvPr>
        </p:nvSpPr>
        <p:spPr/>
        <p:txBody>
          <a:bodyPr/>
          <a:lstStyle>
            <a:lvl1pPr>
              <a:defRPr/>
            </a:lvl1pPr>
          </a:lstStyle>
          <a:p>
            <a:fld id="{40943310-5961-4E2C-B0C2-CF72C4274EB1}" type="slidenum">
              <a:rPr lang="de-DE"/>
              <a:pPr/>
              <a:t>‹#›</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09259" y="10028276"/>
            <a:ext cx="13518470" cy="2836163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5147472" y="10028276"/>
            <a:ext cx="13518470" cy="2836163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de-DE"/>
          </a:p>
        </p:txBody>
      </p:sp>
      <p:sp>
        <p:nvSpPr>
          <p:cNvPr id="6" name="Footer Placeholder 5"/>
          <p:cNvSpPr>
            <a:spLocks noGrp="1"/>
          </p:cNvSpPr>
          <p:nvPr>
            <p:ph type="ftr" sz="quarter" idx="11"/>
          </p:nvPr>
        </p:nvSpPr>
        <p:spPr/>
        <p:txBody>
          <a:bodyPr/>
          <a:lstStyle>
            <a:lvl1pPr>
              <a:defRPr/>
            </a:lvl1pPr>
          </a:lstStyle>
          <a:p>
            <a:endParaRPr lang="de-DE"/>
          </a:p>
        </p:txBody>
      </p:sp>
      <p:sp>
        <p:nvSpPr>
          <p:cNvPr id="7" name="Slide Number Placeholder 6"/>
          <p:cNvSpPr>
            <a:spLocks noGrp="1"/>
          </p:cNvSpPr>
          <p:nvPr>
            <p:ph type="sldNum" sz="quarter" idx="12"/>
          </p:nvPr>
        </p:nvSpPr>
        <p:spPr/>
        <p:txBody>
          <a:bodyPr/>
          <a:lstStyle>
            <a:lvl1pPr>
              <a:defRPr/>
            </a:lvl1pPr>
          </a:lstStyle>
          <a:p>
            <a:fld id="{1A00538B-6F69-46B3-9D31-7540E4DA4808}" type="slidenum">
              <a:rPr lang="de-DE"/>
              <a:pPr/>
              <a:t>‹#›</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09259" y="9619684"/>
            <a:ext cx="13332619" cy="400953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09259" y="13629217"/>
            <a:ext cx="13332619" cy="2476069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5328334" y="9619684"/>
            <a:ext cx="13337608" cy="400953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5328334" y="13629217"/>
            <a:ext cx="13337608" cy="2476069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de-DE"/>
          </a:p>
        </p:txBody>
      </p:sp>
      <p:sp>
        <p:nvSpPr>
          <p:cNvPr id="8" name="Footer Placeholder 7"/>
          <p:cNvSpPr>
            <a:spLocks noGrp="1"/>
          </p:cNvSpPr>
          <p:nvPr>
            <p:ph type="ftr" sz="quarter" idx="11"/>
          </p:nvPr>
        </p:nvSpPr>
        <p:spPr/>
        <p:txBody>
          <a:bodyPr/>
          <a:lstStyle>
            <a:lvl1pPr>
              <a:defRPr/>
            </a:lvl1pPr>
          </a:lstStyle>
          <a:p>
            <a:endParaRPr lang="de-DE"/>
          </a:p>
        </p:txBody>
      </p:sp>
      <p:sp>
        <p:nvSpPr>
          <p:cNvPr id="9" name="Slide Number Placeholder 8"/>
          <p:cNvSpPr>
            <a:spLocks noGrp="1"/>
          </p:cNvSpPr>
          <p:nvPr>
            <p:ph type="sldNum" sz="quarter" idx="12"/>
          </p:nvPr>
        </p:nvSpPr>
        <p:spPr/>
        <p:txBody>
          <a:bodyPr/>
          <a:lstStyle>
            <a:lvl1pPr>
              <a:defRPr/>
            </a:lvl1pPr>
          </a:lstStyle>
          <a:p>
            <a:fld id="{5893F94F-5C1A-46DD-8C57-AE85325C2C47}" type="slidenum">
              <a:rPr lang="de-DE"/>
              <a:pPr/>
              <a:t>‹#›</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de-DE"/>
          </a:p>
        </p:txBody>
      </p:sp>
      <p:sp>
        <p:nvSpPr>
          <p:cNvPr id="4" name="Footer Placeholder 3"/>
          <p:cNvSpPr>
            <a:spLocks noGrp="1"/>
          </p:cNvSpPr>
          <p:nvPr>
            <p:ph type="ftr" sz="quarter" idx="11"/>
          </p:nvPr>
        </p:nvSpPr>
        <p:spPr/>
        <p:txBody>
          <a:bodyPr/>
          <a:lstStyle>
            <a:lvl1pPr>
              <a:defRPr/>
            </a:lvl1pPr>
          </a:lstStyle>
          <a:p>
            <a:endParaRPr lang="de-DE"/>
          </a:p>
        </p:txBody>
      </p:sp>
      <p:sp>
        <p:nvSpPr>
          <p:cNvPr id="5" name="Slide Number Placeholder 4"/>
          <p:cNvSpPr>
            <a:spLocks noGrp="1"/>
          </p:cNvSpPr>
          <p:nvPr>
            <p:ph type="sldNum" sz="quarter" idx="12"/>
          </p:nvPr>
        </p:nvSpPr>
        <p:spPr/>
        <p:txBody>
          <a:bodyPr/>
          <a:lstStyle>
            <a:lvl1pPr>
              <a:defRPr/>
            </a:lvl1pPr>
          </a:lstStyle>
          <a:p>
            <a:fld id="{A0DC70CD-7B8A-44B4-B270-2142E85CEE59}" type="slidenum">
              <a:rPr lang="de-DE"/>
              <a:pPr/>
              <a:t>‹#›</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de-DE"/>
          </a:p>
        </p:txBody>
      </p:sp>
      <p:sp>
        <p:nvSpPr>
          <p:cNvPr id="3" name="Footer Placeholder 2"/>
          <p:cNvSpPr>
            <a:spLocks noGrp="1"/>
          </p:cNvSpPr>
          <p:nvPr>
            <p:ph type="ftr" sz="quarter" idx="11"/>
          </p:nvPr>
        </p:nvSpPr>
        <p:spPr/>
        <p:txBody>
          <a:bodyPr/>
          <a:lstStyle>
            <a:lvl1pPr>
              <a:defRPr/>
            </a:lvl1pPr>
          </a:lstStyle>
          <a:p>
            <a:endParaRPr lang="de-DE"/>
          </a:p>
        </p:txBody>
      </p:sp>
      <p:sp>
        <p:nvSpPr>
          <p:cNvPr id="4" name="Slide Number Placeholder 3"/>
          <p:cNvSpPr>
            <a:spLocks noGrp="1"/>
          </p:cNvSpPr>
          <p:nvPr>
            <p:ph type="sldNum" sz="quarter" idx="12"/>
          </p:nvPr>
        </p:nvSpPr>
        <p:spPr/>
        <p:txBody>
          <a:bodyPr/>
          <a:lstStyle>
            <a:lvl1pPr>
              <a:defRPr/>
            </a:lvl1pPr>
          </a:lstStyle>
          <a:p>
            <a:fld id="{892773A3-CA48-4ED8-84C4-DB32D9DC8BBE}" type="slidenum">
              <a:rPr lang="de-DE"/>
              <a:pPr/>
              <a:t>‹#›</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09259" y="1710759"/>
            <a:ext cx="9927432" cy="7281824"/>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1797166" y="1710759"/>
            <a:ext cx="16868775" cy="366791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509259" y="8992583"/>
            <a:ext cx="9927432" cy="293973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de-DE"/>
          </a:p>
        </p:txBody>
      </p:sp>
      <p:sp>
        <p:nvSpPr>
          <p:cNvPr id="6" name="Footer Placeholder 5"/>
          <p:cNvSpPr>
            <a:spLocks noGrp="1"/>
          </p:cNvSpPr>
          <p:nvPr>
            <p:ph type="ftr" sz="quarter" idx="11"/>
          </p:nvPr>
        </p:nvSpPr>
        <p:spPr/>
        <p:txBody>
          <a:bodyPr/>
          <a:lstStyle>
            <a:lvl1pPr>
              <a:defRPr/>
            </a:lvl1pPr>
          </a:lstStyle>
          <a:p>
            <a:endParaRPr lang="de-DE"/>
          </a:p>
        </p:txBody>
      </p:sp>
      <p:sp>
        <p:nvSpPr>
          <p:cNvPr id="7" name="Slide Number Placeholder 6"/>
          <p:cNvSpPr>
            <a:spLocks noGrp="1"/>
          </p:cNvSpPr>
          <p:nvPr>
            <p:ph type="sldNum" sz="quarter" idx="12"/>
          </p:nvPr>
        </p:nvSpPr>
        <p:spPr/>
        <p:txBody>
          <a:bodyPr/>
          <a:lstStyle>
            <a:lvl1pPr>
              <a:defRPr/>
            </a:lvl1pPr>
          </a:lstStyle>
          <a:p>
            <a:fld id="{E89822EA-6F61-4C62-82C2-1DE61161D38D}" type="slidenum">
              <a:rPr lang="de-DE"/>
              <a:pPr/>
              <a:t>‹#›</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14799" y="30083050"/>
            <a:ext cx="18104871" cy="3552976"/>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5914799" y="3840768"/>
            <a:ext cx="18104871" cy="257857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5914799" y="33636026"/>
            <a:ext cx="18104871" cy="50434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de-DE"/>
          </a:p>
        </p:txBody>
      </p:sp>
      <p:sp>
        <p:nvSpPr>
          <p:cNvPr id="6" name="Footer Placeholder 5"/>
          <p:cNvSpPr>
            <a:spLocks noGrp="1"/>
          </p:cNvSpPr>
          <p:nvPr>
            <p:ph type="ftr" sz="quarter" idx="11"/>
          </p:nvPr>
        </p:nvSpPr>
        <p:spPr/>
        <p:txBody>
          <a:bodyPr/>
          <a:lstStyle>
            <a:lvl1pPr>
              <a:defRPr/>
            </a:lvl1pPr>
          </a:lstStyle>
          <a:p>
            <a:endParaRPr lang="de-DE"/>
          </a:p>
        </p:txBody>
      </p:sp>
      <p:sp>
        <p:nvSpPr>
          <p:cNvPr id="7" name="Slide Number Placeholder 6"/>
          <p:cNvSpPr>
            <a:spLocks noGrp="1"/>
          </p:cNvSpPr>
          <p:nvPr>
            <p:ph type="sldNum" sz="quarter" idx="12"/>
          </p:nvPr>
        </p:nvSpPr>
        <p:spPr/>
        <p:txBody>
          <a:bodyPr/>
          <a:lstStyle>
            <a:lvl1pPr>
              <a:defRPr/>
            </a:lvl1pPr>
          </a:lstStyle>
          <a:p>
            <a:fld id="{BFD24626-B323-4680-92CA-190F6F30418F}" type="slidenum">
              <a:rPr lang="de-DE"/>
              <a:pPr/>
              <a:t>‹#›</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09259" y="1721418"/>
            <a:ext cx="27156682" cy="7162800"/>
          </a:xfrm>
          <a:prstGeom prst="rect">
            <a:avLst/>
          </a:prstGeom>
          <a:noFill/>
          <a:ln w="9525">
            <a:noFill/>
            <a:miter lim="800000"/>
            <a:headEnd/>
            <a:tailEnd/>
          </a:ln>
          <a:effectLst/>
        </p:spPr>
        <p:txBody>
          <a:bodyPr vert="horz" wrap="square" lIns="417625" tIns="208812" rIns="417625" bIns="208812" numCol="1" anchor="ctr" anchorCtr="0" compatLnSpc="1">
            <a:prstTxWarp prst="textNoShape">
              <a:avLst/>
            </a:prstTxWarp>
          </a:bodyPr>
          <a:lstStyle/>
          <a:p>
            <a:pPr lvl="0"/>
            <a:r>
              <a:rPr lang="de-DE" smtClean="0"/>
              <a:t>Titelmasterformat durch Klicken bearbeiten</a:t>
            </a:r>
          </a:p>
        </p:txBody>
      </p:sp>
      <p:sp>
        <p:nvSpPr>
          <p:cNvPr id="1027" name="Rectangle 3"/>
          <p:cNvSpPr>
            <a:spLocks noGrp="1" noChangeArrowheads="1"/>
          </p:cNvSpPr>
          <p:nvPr>
            <p:ph type="body" idx="1"/>
          </p:nvPr>
        </p:nvSpPr>
        <p:spPr bwMode="auto">
          <a:xfrm>
            <a:off x="1509259" y="10028276"/>
            <a:ext cx="27156682" cy="28361632"/>
          </a:xfrm>
          <a:prstGeom prst="rect">
            <a:avLst/>
          </a:prstGeom>
          <a:noFill/>
          <a:ln w="9525">
            <a:noFill/>
            <a:miter lim="800000"/>
            <a:headEnd/>
            <a:tailEnd/>
          </a:ln>
          <a:effectLst/>
        </p:spPr>
        <p:txBody>
          <a:bodyPr vert="horz" wrap="square" lIns="417625" tIns="208812" rIns="417625" bIns="208812"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028" name="Rectangle 4"/>
          <p:cNvSpPr>
            <a:spLocks noGrp="1" noChangeArrowheads="1"/>
          </p:cNvSpPr>
          <p:nvPr>
            <p:ph type="dt" sz="half" idx="2"/>
          </p:nvPr>
        </p:nvSpPr>
        <p:spPr bwMode="auto">
          <a:xfrm>
            <a:off x="1509259" y="39137810"/>
            <a:ext cx="7041130" cy="2982723"/>
          </a:xfrm>
          <a:prstGeom prst="rect">
            <a:avLst/>
          </a:prstGeom>
          <a:noFill/>
          <a:ln w="9525">
            <a:noFill/>
            <a:miter lim="800000"/>
            <a:headEnd/>
            <a:tailEnd/>
          </a:ln>
          <a:effectLst/>
        </p:spPr>
        <p:txBody>
          <a:bodyPr vert="horz" wrap="square" lIns="417625" tIns="208812" rIns="417625" bIns="208812" numCol="1" anchor="t" anchorCtr="0" compatLnSpc="1">
            <a:prstTxWarp prst="textNoShape">
              <a:avLst/>
            </a:prstTxWarp>
          </a:bodyPr>
          <a:lstStyle>
            <a:lvl1pPr defTabSz="4176713">
              <a:defRPr sz="6400">
                <a:latin typeface="+mn-lt"/>
              </a:defRPr>
            </a:lvl1pPr>
          </a:lstStyle>
          <a:p>
            <a:endParaRPr lang="de-DE"/>
          </a:p>
        </p:txBody>
      </p:sp>
      <p:sp>
        <p:nvSpPr>
          <p:cNvPr id="1029" name="Rectangle 5"/>
          <p:cNvSpPr>
            <a:spLocks noGrp="1" noChangeArrowheads="1"/>
          </p:cNvSpPr>
          <p:nvPr>
            <p:ph type="ftr" sz="quarter" idx="3"/>
          </p:nvPr>
        </p:nvSpPr>
        <p:spPr bwMode="auto">
          <a:xfrm>
            <a:off x="10309112" y="39137810"/>
            <a:ext cx="9556977" cy="2982723"/>
          </a:xfrm>
          <a:prstGeom prst="rect">
            <a:avLst/>
          </a:prstGeom>
          <a:noFill/>
          <a:ln w="9525">
            <a:noFill/>
            <a:miter lim="800000"/>
            <a:headEnd/>
            <a:tailEnd/>
          </a:ln>
          <a:effectLst/>
        </p:spPr>
        <p:txBody>
          <a:bodyPr vert="horz" wrap="square" lIns="417625" tIns="208812" rIns="417625" bIns="208812" numCol="1" anchor="t" anchorCtr="0" compatLnSpc="1">
            <a:prstTxWarp prst="textNoShape">
              <a:avLst/>
            </a:prstTxWarp>
          </a:bodyPr>
          <a:lstStyle>
            <a:lvl1pPr algn="ctr" defTabSz="4176713">
              <a:defRPr sz="6400">
                <a:latin typeface="+mn-lt"/>
              </a:defRPr>
            </a:lvl1pPr>
          </a:lstStyle>
          <a:p>
            <a:endParaRPr lang="de-DE"/>
          </a:p>
        </p:txBody>
      </p:sp>
      <p:sp>
        <p:nvSpPr>
          <p:cNvPr id="1030" name="Rectangle 6"/>
          <p:cNvSpPr>
            <a:spLocks noGrp="1" noChangeArrowheads="1"/>
          </p:cNvSpPr>
          <p:nvPr>
            <p:ph type="sldNum" sz="quarter" idx="4"/>
          </p:nvPr>
        </p:nvSpPr>
        <p:spPr bwMode="auto">
          <a:xfrm>
            <a:off x="21624812" y="39137810"/>
            <a:ext cx="7041129" cy="2982723"/>
          </a:xfrm>
          <a:prstGeom prst="rect">
            <a:avLst/>
          </a:prstGeom>
          <a:noFill/>
          <a:ln w="9525">
            <a:noFill/>
            <a:miter lim="800000"/>
            <a:headEnd/>
            <a:tailEnd/>
          </a:ln>
          <a:effectLst/>
        </p:spPr>
        <p:txBody>
          <a:bodyPr vert="horz" wrap="square" lIns="417625" tIns="208812" rIns="417625" bIns="208812" numCol="1" anchor="t" anchorCtr="0" compatLnSpc="1">
            <a:prstTxWarp prst="textNoShape">
              <a:avLst/>
            </a:prstTxWarp>
          </a:bodyPr>
          <a:lstStyle>
            <a:lvl1pPr algn="r" defTabSz="4176713">
              <a:defRPr sz="6400">
                <a:latin typeface="+mn-lt"/>
              </a:defRPr>
            </a:lvl1pPr>
          </a:lstStyle>
          <a:p>
            <a:fld id="{935C76B2-84A8-4B65-A37B-8B7A90A3ADE2}" type="slidenum">
              <a:rPr lang="de-DE"/>
              <a:pPr/>
              <a:t>‹#›</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176713" rtl="0" fontAlgn="base">
        <a:spcBef>
          <a:spcPct val="0"/>
        </a:spcBef>
        <a:spcAft>
          <a:spcPct val="0"/>
        </a:spcAft>
        <a:defRPr sz="20100">
          <a:solidFill>
            <a:schemeClr val="tx2"/>
          </a:solidFill>
          <a:latin typeface="+mj-lt"/>
          <a:ea typeface="+mj-ea"/>
          <a:cs typeface="+mj-cs"/>
        </a:defRPr>
      </a:lvl1pPr>
      <a:lvl2pPr algn="ctr" defTabSz="4176713" rtl="0" fontAlgn="base">
        <a:spcBef>
          <a:spcPct val="0"/>
        </a:spcBef>
        <a:spcAft>
          <a:spcPct val="0"/>
        </a:spcAft>
        <a:defRPr sz="20100">
          <a:solidFill>
            <a:schemeClr val="tx2"/>
          </a:solidFill>
          <a:latin typeface="Arial" charset="0"/>
        </a:defRPr>
      </a:lvl2pPr>
      <a:lvl3pPr algn="ctr" defTabSz="4176713" rtl="0" fontAlgn="base">
        <a:spcBef>
          <a:spcPct val="0"/>
        </a:spcBef>
        <a:spcAft>
          <a:spcPct val="0"/>
        </a:spcAft>
        <a:defRPr sz="20100">
          <a:solidFill>
            <a:schemeClr val="tx2"/>
          </a:solidFill>
          <a:latin typeface="Arial" charset="0"/>
        </a:defRPr>
      </a:lvl3pPr>
      <a:lvl4pPr algn="ctr" defTabSz="4176713" rtl="0" fontAlgn="base">
        <a:spcBef>
          <a:spcPct val="0"/>
        </a:spcBef>
        <a:spcAft>
          <a:spcPct val="0"/>
        </a:spcAft>
        <a:defRPr sz="20100">
          <a:solidFill>
            <a:schemeClr val="tx2"/>
          </a:solidFill>
          <a:latin typeface="Arial" charset="0"/>
        </a:defRPr>
      </a:lvl4pPr>
      <a:lvl5pPr algn="ctr" defTabSz="4176713" rtl="0" fontAlgn="base">
        <a:spcBef>
          <a:spcPct val="0"/>
        </a:spcBef>
        <a:spcAft>
          <a:spcPct val="0"/>
        </a:spcAft>
        <a:defRPr sz="20100">
          <a:solidFill>
            <a:schemeClr val="tx2"/>
          </a:solidFill>
          <a:latin typeface="Arial" charset="0"/>
        </a:defRPr>
      </a:lvl5pPr>
      <a:lvl6pPr marL="457200" algn="ctr" defTabSz="4176713" rtl="0" fontAlgn="base">
        <a:spcBef>
          <a:spcPct val="0"/>
        </a:spcBef>
        <a:spcAft>
          <a:spcPct val="0"/>
        </a:spcAft>
        <a:defRPr sz="20100">
          <a:solidFill>
            <a:schemeClr val="tx2"/>
          </a:solidFill>
          <a:latin typeface="Arial" charset="0"/>
        </a:defRPr>
      </a:lvl6pPr>
      <a:lvl7pPr marL="914400" algn="ctr" defTabSz="4176713" rtl="0" fontAlgn="base">
        <a:spcBef>
          <a:spcPct val="0"/>
        </a:spcBef>
        <a:spcAft>
          <a:spcPct val="0"/>
        </a:spcAft>
        <a:defRPr sz="20100">
          <a:solidFill>
            <a:schemeClr val="tx2"/>
          </a:solidFill>
          <a:latin typeface="Arial" charset="0"/>
        </a:defRPr>
      </a:lvl7pPr>
      <a:lvl8pPr marL="1371600" algn="ctr" defTabSz="4176713" rtl="0" fontAlgn="base">
        <a:spcBef>
          <a:spcPct val="0"/>
        </a:spcBef>
        <a:spcAft>
          <a:spcPct val="0"/>
        </a:spcAft>
        <a:defRPr sz="20100">
          <a:solidFill>
            <a:schemeClr val="tx2"/>
          </a:solidFill>
          <a:latin typeface="Arial" charset="0"/>
        </a:defRPr>
      </a:lvl8pPr>
      <a:lvl9pPr marL="1828800" algn="ctr" defTabSz="4176713" rtl="0" fontAlgn="base">
        <a:spcBef>
          <a:spcPct val="0"/>
        </a:spcBef>
        <a:spcAft>
          <a:spcPct val="0"/>
        </a:spcAft>
        <a:defRPr sz="20100">
          <a:solidFill>
            <a:schemeClr val="tx2"/>
          </a:solidFill>
          <a:latin typeface="Arial" charset="0"/>
        </a:defRPr>
      </a:lvl9pPr>
    </p:titleStyle>
    <p:bodyStyle>
      <a:lvl1pPr marL="1566863" indent="-1566863" algn="l" defTabSz="4176713" rtl="0" fontAlgn="base">
        <a:spcBef>
          <a:spcPct val="20000"/>
        </a:spcBef>
        <a:spcAft>
          <a:spcPct val="0"/>
        </a:spcAft>
        <a:buChar char="•"/>
        <a:defRPr sz="14600">
          <a:solidFill>
            <a:schemeClr val="tx1"/>
          </a:solidFill>
          <a:latin typeface="+mn-lt"/>
          <a:ea typeface="+mn-ea"/>
          <a:cs typeface="+mn-cs"/>
        </a:defRPr>
      </a:lvl1pPr>
      <a:lvl2pPr marL="3392488" indent="-1304925" algn="l" defTabSz="4176713" rtl="0" fontAlgn="base">
        <a:spcBef>
          <a:spcPct val="20000"/>
        </a:spcBef>
        <a:spcAft>
          <a:spcPct val="0"/>
        </a:spcAft>
        <a:buChar char="–"/>
        <a:defRPr sz="12800">
          <a:solidFill>
            <a:schemeClr val="tx1"/>
          </a:solidFill>
          <a:latin typeface="+mn-lt"/>
        </a:defRPr>
      </a:lvl2pPr>
      <a:lvl3pPr marL="5219700" indent="-1042988" algn="l" defTabSz="4176713" rtl="0" fontAlgn="base">
        <a:spcBef>
          <a:spcPct val="20000"/>
        </a:spcBef>
        <a:spcAft>
          <a:spcPct val="0"/>
        </a:spcAft>
        <a:buChar char="•"/>
        <a:defRPr sz="11000">
          <a:solidFill>
            <a:schemeClr val="tx1"/>
          </a:solidFill>
          <a:latin typeface="+mn-lt"/>
        </a:defRPr>
      </a:lvl3pPr>
      <a:lvl4pPr marL="7308850" indent="-1044575" algn="l" defTabSz="4176713" rtl="0" fontAlgn="base">
        <a:spcBef>
          <a:spcPct val="20000"/>
        </a:spcBef>
        <a:spcAft>
          <a:spcPct val="0"/>
        </a:spcAft>
        <a:buChar char="–"/>
        <a:defRPr sz="9100">
          <a:solidFill>
            <a:schemeClr val="tx1"/>
          </a:solidFill>
          <a:latin typeface="+mn-lt"/>
        </a:defRPr>
      </a:lvl4pPr>
      <a:lvl5pPr marL="9396413" indent="-1044575" algn="l" defTabSz="4176713" rtl="0" fontAlgn="base">
        <a:spcBef>
          <a:spcPct val="20000"/>
        </a:spcBef>
        <a:spcAft>
          <a:spcPct val="0"/>
        </a:spcAft>
        <a:buChar char="»"/>
        <a:defRPr sz="9100">
          <a:solidFill>
            <a:schemeClr val="tx1"/>
          </a:solidFill>
          <a:latin typeface="+mn-lt"/>
        </a:defRPr>
      </a:lvl5pPr>
      <a:lvl6pPr marL="9853613" indent="-1044575" algn="l" defTabSz="4176713" rtl="0" fontAlgn="base">
        <a:spcBef>
          <a:spcPct val="20000"/>
        </a:spcBef>
        <a:spcAft>
          <a:spcPct val="0"/>
        </a:spcAft>
        <a:buChar char="»"/>
        <a:defRPr sz="9100">
          <a:solidFill>
            <a:schemeClr val="tx1"/>
          </a:solidFill>
          <a:latin typeface="+mn-lt"/>
        </a:defRPr>
      </a:lvl6pPr>
      <a:lvl7pPr marL="10310813" indent="-1044575" algn="l" defTabSz="4176713" rtl="0" fontAlgn="base">
        <a:spcBef>
          <a:spcPct val="20000"/>
        </a:spcBef>
        <a:spcAft>
          <a:spcPct val="0"/>
        </a:spcAft>
        <a:buChar char="»"/>
        <a:defRPr sz="9100">
          <a:solidFill>
            <a:schemeClr val="tx1"/>
          </a:solidFill>
          <a:latin typeface="+mn-lt"/>
        </a:defRPr>
      </a:lvl7pPr>
      <a:lvl8pPr marL="10768013" indent="-1044575" algn="l" defTabSz="4176713" rtl="0" fontAlgn="base">
        <a:spcBef>
          <a:spcPct val="20000"/>
        </a:spcBef>
        <a:spcAft>
          <a:spcPct val="0"/>
        </a:spcAft>
        <a:buChar char="»"/>
        <a:defRPr sz="9100">
          <a:solidFill>
            <a:schemeClr val="tx1"/>
          </a:solidFill>
          <a:latin typeface="+mn-lt"/>
        </a:defRPr>
      </a:lvl8pPr>
      <a:lvl9pPr marL="11225213" indent="-1044575" algn="l" defTabSz="4176713" rtl="0" fontAlgn="base">
        <a:spcBef>
          <a:spcPct val="20000"/>
        </a:spcBef>
        <a:spcAft>
          <a:spcPct val="0"/>
        </a:spcAft>
        <a:buChar char="»"/>
        <a:defRPr sz="91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9" Type="http://schemas.openxmlformats.org/officeDocument/2006/relationships/image" Target="../media/image38.png"/><Relationship Id="rId21" Type="http://schemas.openxmlformats.org/officeDocument/2006/relationships/image" Target="../media/image20.jpg"/><Relationship Id="rId34" Type="http://schemas.openxmlformats.org/officeDocument/2006/relationships/image" Target="../media/image33.jpg"/><Relationship Id="rId7" Type="http://schemas.openxmlformats.org/officeDocument/2006/relationships/image" Target="../media/image6.gif"/><Relationship Id="rId2" Type="http://schemas.openxmlformats.org/officeDocument/2006/relationships/image" Target="../media/image1.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41"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jpg"/><Relationship Id="rId32" Type="http://schemas.openxmlformats.org/officeDocument/2006/relationships/image" Target="../media/image31.jpg"/><Relationship Id="rId37" Type="http://schemas.openxmlformats.org/officeDocument/2006/relationships/image" Target="../media/image36.png"/><Relationship Id="rId40" Type="http://schemas.openxmlformats.org/officeDocument/2006/relationships/image" Target="../media/image39.png"/><Relationship Id="rId5" Type="http://schemas.openxmlformats.org/officeDocument/2006/relationships/image" Target="../media/image4.gif"/><Relationship Id="rId15" Type="http://schemas.openxmlformats.org/officeDocument/2006/relationships/image" Target="../media/image14.png"/><Relationship Id="rId23" Type="http://schemas.openxmlformats.org/officeDocument/2006/relationships/image" Target="../media/image22.jpg"/><Relationship Id="rId28" Type="http://schemas.openxmlformats.org/officeDocument/2006/relationships/image" Target="../media/image27.jpeg"/><Relationship Id="rId36" Type="http://schemas.openxmlformats.org/officeDocument/2006/relationships/image" Target="../media/image35.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jp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jpg"/><Relationship Id="rId27" Type="http://schemas.openxmlformats.org/officeDocument/2006/relationships/image" Target="../media/image26.png"/><Relationship Id="rId30" Type="http://schemas.openxmlformats.org/officeDocument/2006/relationships/image" Target="../media/image29.jpg"/><Relationship Id="rId35" Type="http://schemas.openxmlformats.org/officeDocument/2006/relationships/image" Target="../media/image34.png"/><Relationship Id="rId8" Type="http://schemas.openxmlformats.org/officeDocument/2006/relationships/image" Target="../media/image7.png"/><Relationship Id="rId3" Type="http://schemas.openxmlformats.org/officeDocument/2006/relationships/image" Target="../media/image2.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gif"/><Relationship Id="rId33" Type="http://schemas.openxmlformats.org/officeDocument/2006/relationships/image" Target="../media/image32.jpg"/><Relationship Id="rId38"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3" name="Picture 15" descr="GCOSbanner_background_2011"/>
          <p:cNvPicPr>
            <a:picLocks noChangeAspect="1" noChangeArrowheads="1"/>
          </p:cNvPicPr>
          <p:nvPr/>
        </p:nvPicPr>
        <p:blipFill>
          <a:blip r:embed="rId2" cstate="print"/>
          <a:srcRect/>
          <a:stretch>
            <a:fillRect/>
          </a:stretch>
        </p:blipFill>
        <p:spPr bwMode="auto">
          <a:xfrm>
            <a:off x="114042" y="40821770"/>
            <a:ext cx="29959663" cy="2039539"/>
          </a:xfrm>
          <a:prstGeom prst="rect">
            <a:avLst/>
          </a:prstGeom>
          <a:noFill/>
          <a:ln w="9525" algn="ctr">
            <a:miter lim="800000"/>
            <a:headEnd/>
            <a:tailEnd/>
          </a:ln>
        </p:spPr>
      </p:pic>
      <p:pic>
        <p:nvPicPr>
          <p:cNvPr id="2062" name="Picture 14" descr="GRUAN-Logo-v7k-Banner7"/>
          <p:cNvPicPr>
            <a:picLocks noChangeAspect="1" noChangeArrowheads="1"/>
          </p:cNvPicPr>
          <p:nvPr/>
        </p:nvPicPr>
        <p:blipFill>
          <a:blip r:embed="rId3" cstate="print"/>
          <a:srcRect/>
          <a:stretch>
            <a:fillRect/>
          </a:stretch>
        </p:blipFill>
        <p:spPr bwMode="auto">
          <a:xfrm>
            <a:off x="-94506" y="5855806"/>
            <a:ext cx="30175200" cy="805804"/>
          </a:xfrm>
          <a:prstGeom prst="rect">
            <a:avLst/>
          </a:prstGeom>
          <a:noFill/>
        </p:spPr>
      </p:pic>
      <p:sp>
        <p:nvSpPr>
          <p:cNvPr id="167" name="Rectangle 166"/>
          <p:cNvSpPr/>
          <p:nvPr/>
        </p:nvSpPr>
        <p:spPr bwMode="auto">
          <a:xfrm>
            <a:off x="0" y="0"/>
            <a:ext cx="30175200" cy="42976800"/>
          </a:xfrm>
          <a:prstGeom prst="rect">
            <a:avLst/>
          </a:prstGeom>
          <a:noFill/>
          <a:ln w="317500" cap="flat" cmpd="thickThin"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6713"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Verdana" pitchFamily="34" charset="0"/>
            </a:endParaRPr>
          </a:p>
        </p:txBody>
      </p:sp>
      <p:sp>
        <p:nvSpPr>
          <p:cNvPr id="2053" name="Text Box 5"/>
          <p:cNvSpPr txBox="1">
            <a:spLocks noChangeArrowheads="1"/>
          </p:cNvSpPr>
          <p:nvPr/>
        </p:nvSpPr>
        <p:spPr bwMode="auto">
          <a:xfrm>
            <a:off x="3357307" y="3622090"/>
            <a:ext cx="23601727" cy="564063"/>
          </a:xfrm>
          <a:prstGeom prst="rect">
            <a:avLst/>
          </a:prstGeom>
          <a:noFill/>
          <a:ln w="9525" algn="in">
            <a:noFill/>
            <a:miter lim="800000"/>
            <a:headEnd/>
            <a:tailEnd/>
          </a:ln>
          <a:effectLst/>
        </p:spPr>
        <p:txBody>
          <a:bodyPr lIns="36576" tIns="36576" rIns="36576" bIns="36576"/>
          <a:lstStyle/>
          <a:p>
            <a:pPr algn="ctr" defTabSz="4176713">
              <a:spcAft>
                <a:spcPts val="1400"/>
              </a:spcAft>
            </a:pPr>
            <a:r>
              <a:rPr lang="en-US" sz="3200" b="1" dirty="0" smtClean="0">
                <a:solidFill>
                  <a:srgbClr val="0070C0"/>
                </a:solidFill>
              </a:rPr>
              <a:t>Anthony Reale</a:t>
            </a:r>
            <a:r>
              <a:rPr lang="en-US" sz="3200" b="1" baseline="30000" dirty="0" smtClean="0">
                <a:solidFill>
                  <a:srgbClr val="0070C0"/>
                </a:solidFill>
              </a:rPr>
              <a:t>1</a:t>
            </a:r>
            <a:r>
              <a:rPr lang="en-US" sz="3200" b="1" dirty="0" smtClean="0">
                <a:solidFill>
                  <a:srgbClr val="0070C0"/>
                </a:solidFill>
              </a:rPr>
              <a:t>, </a:t>
            </a:r>
            <a:r>
              <a:rPr lang="en-US" sz="3200" b="1" dirty="0" err="1">
                <a:solidFill>
                  <a:srgbClr val="0070C0"/>
                </a:solidFill>
              </a:rPr>
              <a:t>Bomin</a:t>
            </a:r>
            <a:r>
              <a:rPr lang="en-US" sz="3200" b="1" dirty="0">
                <a:solidFill>
                  <a:srgbClr val="0070C0"/>
                </a:solidFill>
              </a:rPr>
              <a:t> </a:t>
            </a:r>
            <a:r>
              <a:rPr lang="en-US" sz="3200" b="1" dirty="0" smtClean="0">
                <a:solidFill>
                  <a:srgbClr val="0070C0"/>
                </a:solidFill>
              </a:rPr>
              <a:t>Sun</a:t>
            </a:r>
            <a:r>
              <a:rPr lang="en-US" sz="3200" b="1" baseline="30000" dirty="0" smtClean="0">
                <a:solidFill>
                  <a:srgbClr val="0070C0"/>
                </a:solidFill>
              </a:rPr>
              <a:t>1,2</a:t>
            </a:r>
            <a:r>
              <a:rPr lang="en-US" sz="3200" b="1" dirty="0" smtClean="0">
                <a:solidFill>
                  <a:srgbClr val="0070C0"/>
                </a:solidFill>
              </a:rPr>
              <a:t>, Nick Nalli</a:t>
            </a:r>
            <a:r>
              <a:rPr lang="en-US" sz="3200" b="1" baseline="30000" dirty="0" smtClean="0">
                <a:solidFill>
                  <a:srgbClr val="0070C0"/>
                </a:solidFill>
              </a:rPr>
              <a:t>1,2</a:t>
            </a:r>
            <a:r>
              <a:rPr lang="en-US" sz="3200" b="1" dirty="0" smtClean="0">
                <a:solidFill>
                  <a:srgbClr val="0070C0"/>
                </a:solidFill>
              </a:rPr>
              <a:t>, Michael Pettey</a:t>
            </a:r>
            <a:r>
              <a:rPr lang="en-US" sz="3200" b="1" baseline="30000" dirty="0" smtClean="0">
                <a:solidFill>
                  <a:srgbClr val="0070C0"/>
                </a:solidFill>
              </a:rPr>
              <a:t>1,2</a:t>
            </a:r>
            <a:r>
              <a:rPr lang="en-US" sz="3200" b="1" dirty="0" smtClean="0">
                <a:solidFill>
                  <a:srgbClr val="0070C0"/>
                </a:solidFill>
              </a:rPr>
              <a:t>, </a:t>
            </a:r>
            <a:r>
              <a:rPr lang="en-US" sz="3200" b="1" dirty="0" err="1" smtClean="0">
                <a:solidFill>
                  <a:srgbClr val="0070C0"/>
                </a:solidFill>
              </a:rPr>
              <a:t>Arunas</a:t>
            </a:r>
            <a:r>
              <a:rPr lang="en-US" sz="3200" b="1" dirty="0" smtClean="0">
                <a:solidFill>
                  <a:srgbClr val="0070C0"/>
                </a:solidFill>
              </a:rPr>
              <a:t> Kuciauskas</a:t>
            </a:r>
            <a:r>
              <a:rPr lang="en-US" sz="3200" b="1" baseline="30000" dirty="0" smtClean="0">
                <a:solidFill>
                  <a:srgbClr val="0070C0"/>
                </a:solidFill>
              </a:rPr>
              <a:t>3</a:t>
            </a:r>
            <a:endParaRPr lang="en-US" sz="3200" b="1" dirty="0" smtClean="0">
              <a:solidFill>
                <a:srgbClr val="0070C0"/>
              </a:solidFill>
            </a:endParaRPr>
          </a:p>
          <a:p>
            <a:pPr algn="ctr" defTabSz="4176713">
              <a:spcAft>
                <a:spcPts val="1400"/>
              </a:spcAft>
            </a:pPr>
            <a:r>
              <a:rPr lang="en-US" sz="3200" b="1" dirty="0" smtClean="0">
                <a:solidFill>
                  <a:srgbClr val="0070C0"/>
                </a:solidFill>
              </a:rPr>
              <a:t>and Ryan Smith</a:t>
            </a:r>
            <a:r>
              <a:rPr lang="en-US" sz="3200" b="1" baseline="30000" dirty="0" smtClean="0">
                <a:solidFill>
                  <a:srgbClr val="0070C0"/>
                </a:solidFill>
              </a:rPr>
              <a:t>1,2</a:t>
            </a:r>
          </a:p>
          <a:p>
            <a:pPr algn="ctr" defTabSz="4176713">
              <a:spcAft>
                <a:spcPts val="1400"/>
              </a:spcAft>
            </a:pPr>
            <a:endParaRPr lang="de-DE" sz="3200" b="1" dirty="0">
              <a:solidFill>
                <a:srgbClr val="0070C0"/>
              </a:solidFill>
            </a:endParaRPr>
          </a:p>
        </p:txBody>
      </p:sp>
      <p:sp>
        <p:nvSpPr>
          <p:cNvPr id="2054" name="Text Box 6"/>
          <p:cNvSpPr txBox="1">
            <a:spLocks noChangeArrowheads="1"/>
          </p:cNvSpPr>
          <p:nvPr/>
        </p:nvSpPr>
        <p:spPr bwMode="auto">
          <a:xfrm>
            <a:off x="3970112" y="4934289"/>
            <a:ext cx="21786564" cy="692323"/>
          </a:xfrm>
          <a:prstGeom prst="rect">
            <a:avLst/>
          </a:prstGeom>
          <a:noFill/>
          <a:ln w="9525" algn="in">
            <a:noFill/>
            <a:miter lim="800000"/>
            <a:headEnd/>
            <a:tailEnd/>
          </a:ln>
          <a:effectLst/>
        </p:spPr>
        <p:txBody>
          <a:bodyPr lIns="36576" tIns="36576" rIns="36576" bIns="36576"/>
          <a:lstStyle/>
          <a:p>
            <a:pPr algn="ctr" defTabSz="4176713">
              <a:spcAft>
                <a:spcPts val="1400"/>
              </a:spcAft>
            </a:pPr>
            <a:r>
              <a:rPr lang="en-US" sz="2400" baseline="30000" dirty="0" smtClean="0">
                <a:solidFill>
                  <a:srgbClr val="0070C0"/>
                </a:solidFill>
              </a:rPr>
              <a:t>1 </a:t>
            </a:r>
            <a:r>
              <a:rPr lang="en-US" sz="2400" dirty="0" smtClean="0">
                <a:solidFill>
                  <a:srgbClr val="0070C0"/>
                </a:solidFill>
              </a:rPr>
              <a:t>NOAA/NESDIS/STAR, College Park, MD, USA; </a:t>
            </a:r>
            <a:r>
              <a:rPr lang="en-US" sz="2400" baseline="30000" dirty="0" smtClean="0">
                <a:solidFill>
                  <a:srgbClr val="0070C0"/>
                </a:solidFill>
              </a:rPr>
              <a:t>2</a:t>
            </a:r>
            <a:r>
              <a:rPr lang="en-US" sz="2400" dirty="0" smtClean="0">
                <a:solidFill>
                  <a:srgbClr val="0070C0"/>
                </a:solidFill>
              </a:rPr>
              <a:t>I</a:t>
            </a:r>
            <a:r>
              <a:rPr lang="en-US" sz="2400" dirty="0">
                <a:solidFill>
                  <a:srgbClr val="0070C0"/>
                </a:solidFill>
              </a:rPr>
              <a:t>. M. Systems Group, Inc</a:t>
            </a:r>
            <a:r>
              <a:rPr lang="en-US" sz="2400" dirty="0" smtClean="0">
                <a:solidFill>
                  <a:srgbClr val="0070C0"/>
                </a:solidFill>
              </a:rPr>
              <a:t>., Rockville, MD, USA, </a:t>
            </a:r>
            <a:r>
              <a:rPr lang="en-US" sz="2400" baseline="30000" dirty="0" smtClean="0">
                <a:solidFill>
                  <a:srgbClr val="0070C0"/>
                </a:solidFill>
              </a:rPr>
              <a:t>3</a:t>
            </a:r>
            <a:r>
              <a:rPr lang="en-US" sz="2400" dirty="0" smtClean="0">
                <a:solidFill>
                  <a:srgbClr val="0070C0"/>
                </a:solidFill>
              </a:rPr>
              <a:t>Naval 5resrach lab, Monterey, CA  </a:t>
            </a:r>
            <a:endParaRPr lang="de-DE" sz="2400" dirty="0">
              <a:solidFill>
                <a:srgbClr val="0070C0"/>
              </a:solidFill>
              <a:latin typeface="Arial" charset="0"/>
            </a:endParaRPr>
          </a:p>
        </p:txBody>
      </p:sp>
      <p:sp>
        <p:nvSpPr>
          <p:cNvPr id="2058" name="Text Box 10"/>
          <p:cNvSpPr txBox="1">
            <a:spLocks noChangeArrowheads="1"/>
          </p:cNvSpPr>
          <p:nvPr/>
        </p:nvSpPr>
        <p:spPr bwMode="auto">
          <a:xfrm>
            <a:off x="1920852" y="1788176"/>
            <a:ext cx="26176832" cy="1316753"/>
          </a:xfrm>
          <a:prstGeom prst="rect">
            <a:avLst/>
          </a:prstGeom>
          <a:noFill/>
          <a:ln w="9525" algn="in">
            <a:noFill/>
            <a:miter lim="800000"/>
            <a:headEnd/>
            <a:tailEnd/>
          </a:ln>
          <a:effectLst/>
        </p:spPr>
        <p:txBody>
          <a:bodyPr lIns="36576" tIns="36576" rIns="36576" bIns="36576"/>
          <a:lstStyle/>
          <a:p>
            <a:pPr algn="ctr" defTabSz="4176713">
              <a:lnSpc>
                <a:spcPts val="8640"/>
              </a:lnSpc>
            </a:pPr>
            <a:r>
              <a:rPr lang="en-US" sz="7200" b="1" dirty="0" smtClean="0">
                <a:ln w="9525">
                  <a:solidFill>
                    <a:schemeClr val="tx1"/>
                  </a:solidFill>
                </a:ln>
                <a:solidFill>
                  <a:srgbClr val="0070C0"/>
                </a:solidFill>
                <a:latin typeface="Impact" pitchFamily="34" charset="0"/>
              </a:rPr>
              <a:t>JPSS NUCAPS Soundings Support (NWS) Forecasters </a:t>
            </a:r>
          </a:p>
        </p:txBody>
      </p:sp>
      <p:sp>
        <p:nvSpPr>
          <p:cNvPr id="2071" name="Text Box 23"/>
          <p:cNvSpPr txBox="1">
            <a:spLocks noChangeArrowheads="1"/>
          </p:cNvSpPr>
          <p:nvPr/>
        </p:nvSpPr>
        <p:spPr bwMode="auto">
          <a:xfrm>
            <a:off x="13866125" y="40994594"/>
            <a:ext cx="15898001" cy="1540901"/>
          </a:xfrm>
          <a:prstGeom prst="rect">
            <a:avLst/>
          </a:prstGeom>
          <a:noFill/>
          <a:ln w="9525" algn="in">
            <a:noFill/>
            <a:miter lim="800000"/>
            <a:headEnd/>
            <a:tailEnd/>
          </a:ln>
          <a:effectLst/>
        </p:spPr>
        <p:txBody>
          <a:bodyPr lIns="90000" tIns="46800" rIns="90000" bIns="46800"/>
          <a:lstStyle/>
          <a:p>
            <a:pPr defTabSz="4176713"/>
            <a:r>
              <a:rPr lang="de-DE" sz="2400" b="1" dirty="0" smtClean="0">
                <a:solidFill>
                  <a:srgbClr val="FFFFFF"/>
                </a:solidFill>
              </a:rPr>
              <a:t>Poster 30, JPSS / GOESR Proving Ground Risk Reduction Summit </a:t>
            </a:r>
          </a:p>
          <a:p>
            <a:pPr defTabSz="4176713"/>
            <a:r>
              <a:rPr lang="de-DE" sz="2400" b="1" dirty="0" smtClean="0">
                <a:solidFill>
                  <a:srgbClr val="FFFFFF"/>
                </a:solidFill>
              </a:rPr>
              <a:t>24-28 February 2020, National Center for Weather and Climate Prediction (NCWCP)</a:t>
            </a:r>
          </a:p>
          <a:p>
            <a:pPr defTabSz="4176713"/>
            <a:r>
              <a:rPr lang="de-DE" sz="2400" b="1" dirty="0" smtClean="0">
                <a:solidFill>
                  <a:srgbClr val="FFFFFF"/>
                </a:solidFill>
              </a:rPr>
              <a:t>College Park, MD</a:t>
            </a:r>
          </a:p>
          <a:p>
            <a:pPr defTabSz="4176713"/>
            <a:r>
              <a:rPr lang="de-DE" sz="2400" b="1" dirty="0" smtClean="0">
                <a:solidFill>
                  <a:srgbClr val="FFFFFF"/>
                </a:solidFill>
              </a:rPr>
              <a:t>(</a:t>
            </a:r>
            <a:r>
              <a:rPr lang="de-DE" sz="2400" b="1" i="1" dirty="0" smtClean="0">
                <a:solidFill>
                  <a:srgbClr val="FFFFFF"/>
                </a:solidFill>
              </a:rPr>
              <a:t>corresponding author: Tony.reale@noaa.gov</a:t>
            </a:r>
            <a:r>
              <a:rPr lang="de-DE" sz="2400" b="1" dirty="0" smtClean="0">
                <a:solidFill>
                  <a:srgbClr val="FFFFFF"/>
                </a:solidFill>
              </a:rPr>
              <a:t>)</a:t>
            </a:r>
            <a:endParaRPr lang="de-DE" sz="8200" dirty="0">
              <a:latin typeface="Arial" charset="0"/>
            </a:endParaRPr>
          </a:p>
        </p:txBody>
      </p:sp>
      <p:sp>
        <p:nvSpPr>
          <p:cNvPr id="2108" name="Rectangle 60"/>
          <p:cNvSpPr>
            <a:spLocks noChangeArrowheads="1"/>
          </p:cNvSpPr>
          <p:nvPr/>
        </p:nvSpPr>
        <p:spPr bwMode="auto">
          <a:xfrm>
            <a:off x="1706153" y="6801179"/>
            <a:ext cx="7001859" cy="770084"/>
          </a:xfrm>
          <a:prstGeom prst="rect">
            <a:avLst/>
          </a:prstGeom>
          <a:noFill/>
          <a:ln w="9525">
            <a:noFill/>
            <a:miter lim="800000"/>
            <a:headEnd/>
            <a:tailEnd/>
          </a:ln>
          <a:effectLst/>
        </p:spPr>
        <p:txBody>
          <a:bodyPr wrap="square" lIns="92075" tIns="46038" rIns="92075" bIns="46038">
            <a:spAutoFit/>
          </a:bodyPr>
          <a:lstStyle/>
          <a:p>
            <a:pPr algn="ctr" eaLnBrk="0" hangingPunct="0"/>
            <a:r>
              <a:rPr lang="en-US" sz="4400" b="1" u="sng" dirty="0" smtClean="0">
                <a:ln w="6350">
                  <a:solidFill>
                    <a:schemeClr val="tx1"/>
                  </a:solidFill>
                </a:ln>
                <a:solidFill>
                  <a:srgbClr val="0070C0"/>
                </a:solidFill>
                <a:latin typeface="Impact" pitchFamily="34" charset="0"/>
              </a:rPr>
              <a:t>Abstract</a:t>
            </a:r>
            <a:endParaRPr lang="en-US" sz="4400" b="1" u="sng" dirty="0">
              <a:ln w="6350">
                <a:solidFill>
                  <a:schemeClr val="tx1"/>
                </a:solidFill>
              </a:ln>
              <a:solidFill>
                <a:srgbClr val="0070C0"/>
              </a:solidFill>
              <a:latin typeface="Impact" pitchFamily="34" charset="0"/>
            </a:endParaRPr>
          </a:p>
        </p:txBody>
      </p:sp>
      <p:sp>
        <p:nvSpPr>
          <p:cNvPr id="2109" name="Line 61"/>
          <p:cNvSpPr>
            <a:spLocks noChangeShapeType="1"/>
          </p:cNvSpPr>
          <p:nvPr/>
        </p:nvSpPr>
        <p:spPr bwMode="auto">
          <a:xfrm>
            <a:off x="10186824" y="6661611"/>
            <a:ext cx="145274" cy="34171222"/>
          </a:xfrm>
          <a:prstGeom prst="line">
            <a:avLst/>
          </a:prstGeom>
          <a:noFill/>
          <a:ln w="57150">
            <a:solidFill>
              <a:schemeClr val="tx1"/>
            </a:solidFill>
            <a:round/>
            <a:headEnd/>
            <a:tailEnd/>
          </a:ln>
          <a:effectLst/>
        </p:spPr>
        <p:txBody>
          <a:bodyPr/>
          <a:lstStyle/>
          <a:p>
            <a:endParaRPr lang="en-US" dirty="0">
              <a:ln>
                <a:solidFill>
                  <a:srgbClr val="0070C0"/>
                </a:solidFill>
              </a:ln>
            </a:endParaRPr>
          </a:p>
        </p:txBody>
      </p:sp>
      <p:sp>
        <p:nvSpPr>
          <p:cNvPr id="2111" name="Line 63"/>
          <p:cNvSpPr>
            <a:spLocks noChangeShapeType="1"/>
          </p:cNvSpPr>
          <p:nvPr/>
        </p:nvSpPr>
        <p:spPr bwMode="auto">
          <a:xfrm flipH="1">
            <a:off x="20527622" y="6729058"/>
            <a:ext cx="112048" cy="34107502"/>
          </a:xfrm>
          <a:prstGeom prst="line">
            <a:avLst/>
          </a:prstGeom>
          <a:noFill/>
          <a:ln w="57150">
            <a:solidFill>
              <a:schemeClr val="tx1"/>
            </a:solidFill>
            <a:round/>
            <a:headEnd/>
            <a:tailEnd/>
          </a:ln>
          <a:effectLst/>
        </p:spPr>
        <p:txBody>
          <a:bodyPr/>
          <a:lstStyle/>
          <a:p>
            <a:endParaRPr lang="en-US" dirty="0">
              <a:ln>
                <a:solidFill>
                  <a:srgbClr val="0070C0"/>
                </a:solidFill>
              </a:ln>
            </a:endParaRPr>
          </a:p>
        </p:txBody>
      </p:sp>
      <p:sp>
        <p:nvSpPr>
          <p:cNvPr id="2112" name="Rectangle 64"/>
          <p:cNvSpPr>
            <a:spLocks noChangeArrowheads="1"/>
          </p:cNvSpPr>
          <p:nvPr/>
        </p:nvSpPr>
        <p:spPr bwMode="auto">
          <a:xfrm>
            <a:off x="291874" y="7199660"/>
            <a:ext cx="9646784" cy="6494728"/>
          </a:xfrm>
          <a:prstGeom prst="rect">
            <a:avLst/>
          </a:prstGeom>
          <a:noFill/>
          <a:ln w="9525">
            <a:noFill/>
            <a:miter lim="800000"/>
            <a:headEnd/>
            <a:tailEnd/>
          </a:ln>
          <a:effectLst/>
        </p:spPr>
        <p:txBody>
          <a:bodyPr wrap="square" lIns="92075" tIns="46038" rIns="92075" bIns="46038">
            <a:spAutoFit/>
          </a:bodyPr>
          <a:lstStyle/>
          <a:p>
            <a:pPr marL="461963" indent="-461963"/>
            <a:endParaRPr lang="en-US" sz="3000" b="1" dirty="0">
              <a:latin typeface="Times New Roman" pitchFamily="18" charset="0"/>
            </a:endParaRPr>
          </a:p>
          <a:p>
            <a:pPr marL="461963" indent="-461963"/>
            <a:endParaRPr lang="en-US" b="1" dirty="0">
              <a:effectLst>
                <a:outerShdw blurRad="38100" dist="38100" dir="2700000" algn="tl">
                  <a:srgbClr val="C0C0C0"/>
                </a:outerShdw>
              </a:effectLst>
              <a:latin typeface="Times New Roman" pitchFamily="18" charset="0"/>
            </a:endParaRPr>
          </a:p>
          <a:p>
            <a:pPr marL="461963" indent="-461963"/>
            <a:endParaRPr lang="en-US" b="1" dirty="0">
              <a:effectLst>
                <a:outerShdw blurRad="38100" dist="38100" dir="2700000" algn="tl">
                  <a:srgbClr val="C0C0C0"/>
                </a:outerShdw>
              </a:effectLst>
              <a:latin typeface="Times New Roman" pitchFamily="18" charset="0"/>
            </a:endParaRPr>
          </a:p>
          <a:p>
            <a:pPr marL="461963" indent="-461963"/>
            <a:endParaRPr lang="en-US" b="1" dirty="0">
              <a:effectLst>
                <a:outerShdw blurRad="38100" dist="38100" dir="2700000" algn="tl">
                  <a:srgbClr val="C0C0C0"/>
                </a:outerShdw>
              </a:effectLst>
              <a:latin typeface="Times New Roman" pitchFamily="18" charset="0"/>
            </a:endParaRPr>
          </a:p>
          <a:p>
            <a:pPr marL="461963" indent="-461963"/>
            <a:endParaRPr lang="en-US" sz="3600" b="1" dirty="0">
              <a:effectLst>
                <a:outerShdw blurRad="38100" dist="38100" dir="2700000" algn="tl">
                  <a:srgbClr val="C0C0C0"/>
                </a:outerShdw>
              </a:effectLst>
              <a:latin typeface="Times New Roman" pitchFamily="18" charset="0"/>
            </a:endParaRPr>
          </a:p>
          <a:p>
            <a:pPr marL="461963" indent="-461963"/>
            <a:endParaRPr lang="en-US" sz="3600" b="1" dirty="0">
              <a:effectLst>
                <a:outerShdw blurRad="38100" dist="38100" dir="2700000" algn="tl">
                  <a:srgbClr val="C0C0C0"/>
                </a:outerShdw>
              </a:effectLst>
              <a:latin typeface="Times New Roman" pitchFamily="18" charset="0"/>
            </a:endParaRPr>
          </a:p>
          <a:p>
            <a:pPr marL="461963" indent="-461963"/>
            <a:endParaRPr lang="en-US" sz="3600" b="1" dirty="0">
              <a:effectLst>
                <a:outerShdw blurRad="38100" dist="38100" dir="2700000" algn="tl">
                  <a:srgbClr val="C0C0C0"/>
                </a:outerShdw>
              </a:effectLst>
              <a:latin typeface="Times New Roman" pitchFamily="18" charset="0"/>
            </a:endParaRPr>
          </a:p>
          <a:p>
            <a:pPr marL="461963" indent="-461963"/>
            <a:endParaRPr lang="en-US" sz="3600" dirty="0">
              <a:effectLst>
                <a:outerShdw blurRad="38100" dist="38100" dir="2700000" algn="tl">
                  <a:srgbClr val="C0C0C0"/>
                </a:outerShdw>
              </a:effectLst>
              <a:latin typeface="Times New Roman" pitchFamily="18" charset="0"/>
            </a:endParaRPr>
          </a:p>
          <a:p>
            <a:pPr marL="461963" indent="-461963"/>
            <a:endParaRPr lang="en-US" sz="3200" i="1" dirty="0">
              <a:latin typeface="Times New Roman" pitchFamily="18" charset="0"/>
            </a:endParaRPr>
          </a:p>
          <a:p>
            <a:pPr marL="461963" indent="-461963"/>
            <a:endParaRPr lang="en-US" sz="3000" b="1" dirty="0" smtClean="0">
              <a:latin typeface="Times New Roman" pitchFamily="18" charset="0"/>
            </a:endParaRPr>
          </a:p>
          <a:p>
            <a:pPr marL="461963" indent="-461963"/>
            <a:endParaRPr lang="en-US" sz="3000" b="1" dirty="0" smtClean="0">
              <a:solidFill>
                <a:srgbClr val="239126"/>
              </a:solidFill>
              <a:latin typeface="Times New Roman" pitchFamily="18" charset="0"/>
            </a:endParaRPr>
          </a:p>
          <a:p>
            <a:pPr marL="461963" indent="-461963"/>
            <a:endParaRPr lang="en-US" sz="3000" b="1" dirty="0">
              <a:solidFill>
                <a:srgbClr val="239126"/>
              </a:solidFill>
              <a:latin typeface="Times New Roman" pitchFamily="18" charset="0"/>
            </a:endParaRPr>
          </a:p>
        </p:txBody>
      </p:sp>
      <p:sp>
        <p:nvSpPr>
          <p:cNvPr id="2265" name="Rectangle 217"/>
          <p:cNvSpPr>
            <a:spLocks noChangeArrowheads="1"/>
          </p:cNvSpPr>
          <p:nvPr/>
        </p:nvSpPr>
        <p:spPr bwMode="auto">
          <a:xfrm>
            <a:off x="0" y="21065685"/>
            <a:ext cx="184731" cy="369332"/>
          </a:xfrm>
          <a:prstGeom prst="rect">
            <a:avLst/>
          </a:prstGeom>
          <a:noFill/>
          <a:ln w="9525">
            <a:noFill/>
            <a:miter lim="800000"/>
            <a:headEnd/>
            <a:tailEnd/>
          </a:ln>
          <a:effectLst/>
        </p:spPr>
        <p:txBody>
          <a:bodyPr wrap="none" anchor="ctr">
            <a:spAutoFit/>
          </a:bodyPr>
          <a:lstStyle/>
          <a:p>
            <a:endParaRPr lang="en-US" sz="1800" dirty="0">
              <a:latin typeface="Arial" charset="0"/>
            </a:endParaRPr>
          </a:p>
        </p:txBody>
      </p:sp>
      <p:sp>
        <p:nvSpPr>
          <p:cNvPr id="2343" name="Rectangle 295"/>
          <p:cNvSpPr>
            <a:spLocks noChangeArrowheads="1"/>
          </p:cNvSpPr>
          <p:nvPr/>
        </p:nvSpPr>
        <p:spPr bwMode="auto">
          <a:xfrm>
            <a:off x="0" y="22769381"/>
            <a:ext cx="784189" cy="553998"/>
          </a:xfrm>
          <a:prstGeom prst="rect">
            <a:avLst/>
          </a:prstGeom>
          <a:noFill/>
          <a:ln w="9525">
            <a:noFill/>
            <a:miter lim="800000"/>
            <a:headEnd/>
            <a:tailEnd/>
          </a:ln>
          <a:effectLst/>
        </p:spPr>
        <p:txBody>
          <a:bodyPr wrap="none" anchor="ctr">
            <a:spAutoFit/>
          </a:bodyPr>
          <a:lstStyle/>
          <a:p>
            <a:r>
              <a:rPr lang="en-US" sz="1200" dirty="0">
                <a:cs typeface="Times New Roman" pitchFamily="18" charset="0"/>
              </a:rPr>
              <a:t>           </a:t>
            </a:r>
            <a:endParaRPr lang="en-US" sz="1800" dirty="0">
              <a:latin typeface="Arial" charset="0"/>
            </a:endParaRPr>
          </a:p>
          <a:p>
            <a:pPr eaLnBrk="0" hangingPunct="0"/>
            <a:endParaRPr lang="en-US" sz="1800" dirty="0">
              <a:latin typeface="Arial" charset="0"/>
            </a:endParaRPr>
          </a:p>
        </p:txBody>
      </p:sp>
      <p:sp>
        <p:nvSpPr>
          <p:cNvPr id="2425" name="Rectangle 377"/>
          <p:cNvSpPr>
            <a:spLocks noChangeArrowheads="1"/>
          </p:cNvSpPr>
          <p:nvPr/>
        </p:nvSpPr>
        <p:spPr bwMode="auto">
          <a:xfrm>
            <a:off x="0" y="21118979"/>
            <a:ext cx="184731" cy="369332"/>
          </a:xfrm>
          <a:prstGeom prst="rect">
            <a:avLst/>
          </a:prstGeom>
          <a:noFill/>
          <a:ln w="9525">
            <a:noFill/>
            <a:miter lim="800000"/>
            <a:headEnd/>
            <a:tailEnd/>
          </a:ln>
          <a:effectLst/>
        </p:spPr>
        <p:txBody>
          <a:bodyPr wrap="none" anchor="ctr">
            <a:spAutoFit/>
          </a:bodyPr>
          <a:lstStyle/>
          <a:p>
            <a:endParaRPr lang="en-US" sz="1800" dirty="0">
              <a:latin typeface="Arial" charset="0"/>
            </a:endParaRPr>
          </a:p>
        </p:txBody>
      </p:sp>
      <p:sp>
        <p:nvSpPr>
          <p:cNvPr id="2503" name="Rectangle 455"/>
          <p:cNvSpPr>
            <a:spLocks noChangeArrowheads="1"/>
          </p:cNvSpPr>
          <p:nvPr/>
        </p:nvSpPr>
        <p:spPr bwMode="auto">
          <a:xfrm>
            <a:off x="0" y="22497579"/>
            <a:ext cx="784189" cy="553998"/>
          </a:xfrm>
          <a:prstGeom prst="rect">
            <a:avLst/>
          </a:prstGeom>
          <a:noFill/>
          <a:ln w="9525">
            <a:noFill/>
            <a:miter lim="800000"/>
            <a:headEnd/>
            <a:tailEnd/>
          </a:ln>
          <a:effectLst/>
        </p:spPr>
        <p:txBody>
          <a:bodyPr wrap="none" anchor="ctr">
            <a:spAutoFit/>
          </a:bodyPr>
          <a:lstStyle/>
          <a:p>
            <a:r>
              <a:rPr lang="en-US" sz="1200" dirty="0">
                <a:cs typeface="Times New Roman" pitchFamily="18" charset="0"/>
              </a:rPr>
              <a:t>           </a:t>
            </a:r>
            <a:endParaRPr lang="en-US" sz="1800" dirty="0">
              <a:latin typeface="Arial" charset="0"/>
            </a:endParaRPr>
          </a:p>
          <a:p>
            <a:pPr eaLnBrk="0" hangingPunct="0"/>
            <a:endParaRPr lang="en-US" sz="1800" dirty="0">
              <a:latin typeface="Arial" charset="0"/>
            </a:endParaRPr>
          </a:p>
        </p:txBody>
      </p:sp>
      <p:pic>
        <p:nvPicPr>
          <p:cNvPr id="2517" name="Picture 469"/>
          <p:cNvPicPr>
            <a:picLocks noChangeAspect="1" noChangeArrowheads="1"/>
          </p:cNvPicPr>
          <p:nvPr/>
        </p:nvPicPr>
        <p:blipFill>
          <a:blip r:embed="rId4" cstate="print"/>
          <a:srcRect/>
          <a:stretch>
            <a:fillRect/>
          </a:stretch>
        </p:blipFill>
        <p:spPr bwMode="auto">
          <a:xfrm>
            <a:off x="162487" y="40908272"/>
            <a:ext cx="11107882" cy="1826787"/>
          </a:xfrm>
          <a:prstGeom prst="rect">
            <a:avLst/>
          </a:prstGeom>
          <a:noFill/>
          <a:ln w="9525">
            <a:noFill/>
            <a:miter lim="800000"/>
            <a:headEnd/>
            <a:tailEnd/>
          </a:ln>
          <a:effectLst/>
        </p:spPr>
      </p:pic>
      <p:pic>
        <p:nvPicPr>
          <p:cNvPr id="99" name="Picture 98" descr="noaa.gif"/>
          <p:cNvPicPr>
            <a:picLocks noChangeAspect="1"/>
          </p:cNvPicPr>
          <p:nvPr/>
        </p:nvPicPr>
        <p:blipFill>
          <a:blip r:embed="rId5" cstate="print"/>
          <a:stretch>
            <a:fillRect/>
          </a:stretch>
        </p:blipFill>
        <p:spPr>
          <a:xfrm>
            <a:off x="617407" y="1248176"/>
            <a:ext cx="3475168" cy="3942859"/>
          </a:xfrm>
          <a:prstGeom prst="rect">
            <a:avLst/>
          </a:prstGeom>
        </p:spPr>
      </p:pic>
      <p:sp>
        <p:nvSpPr>
          <p:cNvPr id="159" name="Rectangle 158"/>
          <p:cNvSpPr/>
          <p:nvPr/>
        </p:nvSpPr>
        <p:spPr>
          <a:xfrm>
            <a:off x="402899" y="7572766"/>
            <a:ext cx="9431405" cy="16090559"/>
          </a:xfrm>
          <a:prstGeom prst="rect">
            <a:avLst/>
          </a:prstGeom>
        </p:spPr>
        <p:txBody>
          <a:bodyPr wrap="square">
            <a:spAutoFit/>
          </a:bodyPr>
          <a:lstStyle/>
          <a:p>
            <a:pPr defTabSz="4176713">
              <a:spcBef>
                <a:spcPct val="20000"/>
              </a:spcBef>
              <a:defRPr/>
            </a:pPr>
            <a:r>
              <a:rPr lang="en-US" sz="2300" dirty="0" smtClean="0">
                <a:latin typeface="Calibri" panose="020F0502020204030204" pitchFamily="34" charset="0"/>
                <a:cs typeface="Calibri" panose="020F0502020204030204" pitchFamily="34" charset="0"/>
              </a:rPr>
              <a:t>NOAA Unique Combined Atmospheric Product System (NUCAPS) derived sounding products provide global observations of atmospheric temperature and moisture profiles in the troposphere (and stratosphere).  These profiles have provide information useful to Local and regional weather forecasters in cases of severe weather.  NUCAPS soundings from NOAA-20 and SNPP are routinely available to NWS field offices (mainly CONUS) via </a:t>
            </a:r>
            <a:r>
              <a:rPr lang="en-US" sz="2300" b="1" dirty="0" smtClean="0">
                <a:solidFill>
                  <a:srgbClr val="FF0000"/>
                </a:solidFill>
                <a:latin typeface="Calibri" panose="020F0502020204030204" pitchFamily="34" charset="0"/>
                <a:cs typeface="Calibri" panose="020F0502020204030204" pitchFamily="34" charset="0"/>
              </a:rPr>
              <a:t>AWIPS-2</a:t>
            </a:r>
            <a:r>
              <a:rPr lang="en-US" sz="2300" b="1" dirty="0" smtClean="0">
                <a:latin typeface="Calibri" panose="020F0502020204030204" pitchFamily="34" charset="0"/>
                <a:cs typeface="Calibri" panose="020F0502020204030204" pitchFamily="34" charset="0"/>
              </a:rPr>
              <a:t> </a:t>
            </a:r>
            <a:r>
              <a:rPr lang="en-US" sz="2300" dirty="0" smtClean="0">
                <a:latin typeface="Calibri" panose="020F0502020204030204" pitchFamily="34" charset="0"/>
                <a:cs typeface="Calibri" panose="020F0502020204030204" pitchFamily="34" charset="0"/>
              </a:rPr>
              <a:t>with additional  programs available / developing to distribute NUCAPS soundings  outside CONUS … for example, recent JPSS / NWS sponsored workshops were held South America and Barbados with NUCAPS availability in the Alaska region and recently confirmed at GUAM.  The following report provides a cross section of case studies demonstrating NUCAPS performance. </a:t>
            </a:r>
          </a:p>
          <a:p>
            <a:pPr defTabSz="4176713">
              <a:spcBef>
                <a:spcPct val="20000"/>
              </a:spcBef>
              <a:defRPr/>
            </a:pPr>
            <a:r>
              <a:rPr lang="en-US" sz="2300" dirty="0" smtClean="0">
                <a:latin typeface="Calibri" panose="020F0502020204030204" pitchFamily="34" charset="0"/>
                <a:cs typeface="Calibri" panose="020F0502020204030204" pitchFamily="34" charset="0"/>
              </a:rPr>
              <a:t> </a:t>
            </a:r>
            <a:endParaRPr lang="en-US" sz="2300" dirty="0">
              <a:latin typeface="Calibri" panose="020F0502020204030204" pitchFamily="34" charset="0"/>
              <a:cs typeface="Calibri" panose="020F0502020204030204" pitchFamily="34" charset="0"/>
            </a:endParaRPr>
          </a:p>
          <a:p>
            <a:pPr defTabSz="4176713">
              <a:spcBef>
                <a:spcPct val="20000"/>
              </a:spcBef>
              <a:defRPr/>
            </a:pPr>
            <a:r>
              <a:rPr lang="en-US" sz="2300" dirty="0" smtClean="0">
                <a:latin typeface="Calibri" panose="020F0502020204030204" pitchFamily="34" charset="0"/>
                <a:cs typeface="Calibri" panose="020F0502020204030204" pitchFamily="34" charset="0"/>
              </a:rPr>
              <a:t>The NOAA Products Validation System (NPROVS, Reale et al. 2012), operated at NESDIS Office of Satellite Applications and Research (STAR), provides routine processing and archive of collocated </a:t>
            </a:r>
            <a:r>
              <a:rPr lang="en-US" sz="2300" b="1" dirty="0" smtClean="0">
                <a:solidFill>
                  <a:srgbClr val="FF0000"/>
                </a:solidFill>
                <a:latin typeface="Calibri" panose="020F0502020204030204" pitchFamily="34" charset="0"/>
                <a:cs typeface="Calibri" panose="020F0502020204030204" pitchFamily="34" charset="0"/>
              </a:rPr>
              <a:t>Conventional (WMO)</a:t>
            </a:r>
            <a:r>
              <a:rPr lang="en-US" sz="2300" b="1" dirty="0" smtClean="0">
                <a:latin typeface="Calibri" panose="020F0502020204030204" pitchFamily="34" charset="0"/>
                <a:cs typeface="Calibri" panose="020F0502020204030204" pitchFamily="34" charset="0"/>
              </a:rPr>
              <a:t> </a:t>
            </a:r>
            <a:r>
              <a:rPr lang="en-US" sz="2300" dirty="0" smtClean="0">
                <a:latin typeface="Calibri" panose="020F0502020204030204" pitchFamily="34" charset="0"/>
                <a:cs typeface="Calibri" panose="020F0502020204030204" pitchFamily="34" charset="0"/>
              </a:rPr>
              <a:t>and </a:t>
            </a:r>
            <a:r>
              <a:rPr lang="en-US" sz="2300" b="1" dirty="0" smtClean="0">
                <a:solidFill>
                  <a:srgbClr val="FF0000"/>
                </a:solidFill>
                <a:latin typeface="Calibri" panose="020F0502020204030204" pitchFamily="34" charset="0"/>
                <a:cs typeface="Calibri" panose="020F0502020204030204" pitchFamily="34" charset="0"/>
              </a:rPr>
              <a:t>Special (targeted) Radiosondes </a:t>
            </a:r>
            <a:r>
              <a:rPr lang="en-US" sz="2300" dirty="0" smtClean="0">
                <a:latin typeface="Calibri" panose="020F0502020204030204" pitchFamily="34" charset="0"/>
                <a:cs typeface="Calibri" panose="020F0502020204030204" pitchFamily="34" charset="0"/>
              </a:rPr>
              <a:t>with various </a:t>
            </a:r>
            <a:r>
              <a:rPr lang="en-US" sz="2300" b="1" dirty="0" smtClean="0">
                <a:solidFill>
                  <a:srgbClr val="0070C0"/>
                </a:solidFill>
                <a:latin typeface="Calibri" panose="020F0502020204030204" pitchFamily="34" charset="0"/>
                <a:cs typeface="Calibri" panose="020F0502020204030204" pitchFamily="34" charset="0"/>
              </a:rPr>
              <a:t>Satellite Products </a:t>
            </a:r>
            <a:r>
              <a:rPr lang="en-US" sz="2300" dirty="0" smtClean="0">
                <a:latin typeface="Calibri" panose="020F0502020204030204" pitchFamily="34" charset="0"/>
                <a:cs typeface="Calibri" panose="020F0502020204030204" pitchFamily="34" charset="0"/>
              </a:rPr>
              <a:t>and </a:t>
            </a:r>
            <a:r>
              <a:rPr lang="en-US" sz="2300" b="1" dirty="0" smtClean="0">
                <a:solidFill>
                  <a:srgbClr val="0070C0"/>
                </a:solidFill>
                <a:latin typeface="Calibri" panose="020F0502020204030204" pitchFamily="34" charset="0"/>
                <a:cs typeface="Calibri" panose="020F0502020204030204" pitchFamily="34" charset="0"/>
              </a:rPr>
              <a:t>Forecasts</a:t>
            </a:r>
            <a:r>
              <a:rPr lang="en-US" sz="2300" dirty="0" smtClean="0">
                <a:latin typeface="Calibri" panose="020F0502020204030204" pitchFamily="34" charset="0"/>
                <a:cs typeface="Calibri" panose="020F0502020204030204" pitchFamily="34" charset="0"/>
              </a:rPr>
              <a:t>.  These directly support of NOAA Joint Polar Satellite System (JPSS) calibration/validation program for NUCAPS and are leveraged in the case studies (retrospective) assessments shown below.</a:t>
            </a:r>
            <a:endParaRPr lang="en-US" sz="2300" dirty="0">
              <a:latin typeface="Calibri" panose="020F0502020204030204" pitchFamily="34" charset="0"/>
              <a:cs typeface="Calibri" panose="020F0502020204030204" pitchFamily="34" charset="0"/>
            </a:endParaRPr>
          </a:p>
          <a:p>
            <a:pPr defTabSz="4176713">
              <a:spcBef>
                <a:spcPct val="20000"/>
              </a:spcBef>
              <a:defRPr/>
            </a:pPr>
            <a:endParaRPr lang="en-US" sz="2300" b="1" dirty="0" smtClean="0">
              <a:latin typeface="Calibri" panose="020F0502020204030204" pitchFamily="34" charset="0"/>
              <a:cs typeface="Calibri" panose="020F0502020204030204" pitchFamily="34" charset="0"/>
            </a:endParaRPr>
          </a:p>
          <a:p>
            <a:pPr defTabSz="4176713">
              <a:spcBef>
                <a:spcPct val="20000"/>
              </a:spcBef>
              <a:defRPr/>
            </a:pPr>
            <a:endParaRPr lang="en-US" sz="2300" b="1" dirty="0">
              <a:latin typeface="Calibri" panose="020F0502020204030204" pitchFamily="34" charset="0"/>
              <a:cs typeface="Calibri" panose="020F0502020204030204" pitchFamily="34" charset="0"/>
            </a:endParaRPr>
          </a:p>
          <a:p>
            <a:pPr defTabSz="4176713">
              <a:spcBef>
                <a:spcPct val="20000"/>
              </a:spcBef>
              <a:defRPr/>
            </a:pPr>
            <a:endParaRPr lang="en-US" sz="2300" b="1" dirty="0" smtClean="0">
              <a:latin typeface="Calibri" panose="020F0502020204030204" pitchFamily="34" charset="0"/>
              <a:cs typeface="Calibri" panose="020F0502020204030204" pitchFamily="34" charset="0"/>
            </a:endParaRPr>
          </a:p>
          <a:p>
            <a:pPr defTabSz="4176713">
              <a:spcBef>
                <a:spcPct val="20000"/>
              </a:spcBef>
              <a:defRPr/>
            </a:pPr>
            <a:endParaRPr lang="en-US" sz="2300" b="1" dirty="0">
              <a:latin typeface="Calibri" panose="020F0502020204030204" pitchFamily="34" charset="0"/>
              <a:cs typeface="Calibri" panose="020F0502020204030204" pitchFamily="34" charset="0"/>
            </a:endParaRPr>
          </a:p>
          <a:p>
            <a:pPr defTabSz="4176713">
              <a:spcBef>
                <a:spcPct val="20000"/>
              </a:spcBef>
              <a:defRPr/>
            </a:pPr>
            <a:endParaRPr lang="en-US" sz="2300" b="1" dirty="0" smtClean="0">
              <a:latin typeface="Calibri" panose="020F0502020204030204" pitchFamily="34" charset="0"/>
              <a:cs typeface="Calibri" panose="020F0502020204030204" pitchFamily="34" charset="0"/>
            </a:endParaRPr>
          </a:p>
          <a:p>
            <a:pPr defTabSz="4176713">
              <a:spcBef>
                <a:spcPct val="20000"/>
              </a:spcBef>
              <a:defRPr/>
            </a:pPr>
            <a:endParaRPr lang="en-US" sz="2300" b="1" dirty="0">
              <a:latin typeface="Calibri" panose="020F0502020204030204" pitchFamily="34" charset="0"/>
              <a:cs typeface="Calibri" panose="020F0502020204030204" pitchFamily="34" charset="0"/>
            </a:endParaRPr>
          </a:p>
          <a:p>
            <a:pPr defTabSz="4176713">
              <a:spcBef>
                <a:spcPct val="20000"/>
              </a:spcBef>
              <a:defRPr/>
            </a:pPr>
            <a:endParaRPr lang="en-US" sz="2300" b="1" dirty="0" smtClean="0">
              <a:latin typeface="Calibri" panose="020F0502020204030204" pitchFamily="34" charset="0"/>
              <a:cs typeface="Calibri" panose="020F0502020204030204" pitchFamily="34" charset="0"/>
            </a:endParaRPr>
          </a:p>
          <a:p>
            <a:pPr defTabSz="4176713">
              <a:spcBef>
                <a:spcPct val="20000"/>
              </a:spcBef>
              <a:defRPr/>
            </a:pPr>
            <a:endParaRPr lang="en-US" sz="2300" b="1" dirty="0">
              <a:latin typeface="Calibri" panose="020F0502020204030204" pitchFamily="34" charset="0"/>
              <a:cs typeface="Calibri" panose="020F0502020204030204" pitchFamily="34" charset="0"/>
            </a:endParaRPr>
          </a:p>
          <a:p>
            <a:pPr defTabSz="4176713">
              <a:spcBef>
                <a:spcPct val="20000"/>
              </a:spcBef>
              <a:defRPr/>
            </a:pPr>
            <a:endParaRPr lang="en-US" sz="2300" b="1" dirty="0" smtClean="0">
              <a:latin typeface="Calibri" panose="020F0502020204030204" pitchFamily="34" charset="0"/>
              <a:cs typeface="Calibri" panose="020F0502020204030204" pitchFamily="34" charset="0"/>
            </a:endParaRPr>
          </a:p>
          <a:p>
            <a:pPr defTabSz="4176713">
              <a:spcBef>
                <a:spcPct val="20000"/>
              </a:spcBef>
              <a:defRPr/>
            </a:pPr>
            <a:endParaRPr lang="en-US" sz="2300" b="1" dirty="0">
              <a:latin typeface="Calibri" panose="020F0502020204030204" pitchFamily="34" charset="0"/>
              <a:cs typeface="Calibri" panose="020F0502020204030204" pitchFamily="34" charset="0"/>
            </a:endParaRPr>
          </a:p>
          <a:p>
            <a:pPr defTabSz="4176713">
              <a:spcBef>
                <a:spcPct val="20000"/>
              </a:spcBef>
              <a:defRPr/>
            </a:pPr>
            <a:endParaRPr lang="en-US" sz="2300" b="1" dirty="0" smtClean="0">
              <a:latin typeface="Calibri" panose="020F0502020204030204" pitchFamily="34" charset="0"/>
              <a:cs typeface="Calibri" panose="020F0502020204030204" pitchFamily="34" charset="0"/>
            </a:endParaRPr>
          </a:p>
          <a:p>
            <a:pPr defTabSz="4176713">
              <a:spcBef>
                <a:spcPct val="20000"/>
              </a:spcBef>
              <a:defRPr/>
            </a:pPr>
            <a:endParaRPr lang="en-US" sz="2300" b="1" dirty="0">
              <a:latin typeface="Calibri" panose="020F0502020204030204" pitchFamily="34" charset="0"/>
              <a:cs typeface="Calibri" panose="020F0502020204030204" pitchFamily="34" charset="0"/>
            </a:endParaRPr>
          </a:p>
          <a:p>
            <a:pPr defTabSz="4176713">
              <a:spcBef>
                <a:spcPct val="20000"/>
              </a:spcBef>
              <a:defRPr/>
            </a:pPr>
            <a:endParaRPr lang="en-US" sz="2300" b="1" dirty="0" smtClean="0">
              <a:latin typeface="Calibri" panose="020F0502020204030204" pitchFamily="34" charset="0"/>
              <a:cs typeface="Calibri" panose="020F0502020204030204" pitchFamily="34" charset="0"/>
            </a:endParaRPr>
          </a:p>
          <a:p>
            <a:pPr defTabSz="4176713">
              <a:spcBef>
                <a:spcPct val="20000"/>
              </a:spcBef>
              <a:defRPr/>
            </a:pPr>
            <a:endParaRPr lang="en-US" sz="2300" b="1" dirty="0" smtClean="0">
              <a:latin typeface="Calibri" panose="020F0502020204030204" pitchFamily="34" charset="0"/>
              <a:cs typeface="Calibri" panose="020F0502020204030204" pitchFamily="34" charset="0"/>
            </a:endParaRPr>
          </a:p>
          <a:p>
            <a:pPr defTabSz="4176713">
              <a:spcBef>
                <a:spcPct val="20000"/>
              </a:spcBef>
              <a:defRPr/>
            </a:pPr>
            <a:endParaRPr lang="en-US" sz="2300" b="1" dirty="0" smtClean="0">
              <a:latin typeface="Calibri" panose="020F0502020204030204" pitchFamily="34" charset="0"/>
              <a:cs typeface="Calibri" panose="020F0502020204030204" pitchFamily="34" charset="0"/>
            </a:endParaRPr>
          </a:p>
          <a:p>
            <a:pPr defTabSz="4176713">
              <a:spcBef>
                <a:spcPct val="20000"/>
              </a:spcBef>
              <a:defRPr/>
            </a:pPr>
            <a:endParaRPr lang="en-US" sz="2300" b="1" dirty="0" smtClean="0">
              <a:latin typeface="Calibri" panose="020F0502020204030204" pitchFamily="34" charset="0"/>
              <a:cs typeface="Calibri" panose="020F0502020204030204" pitchFamily="34" charset="0"/>
            </a:endParaRPr>
          </a:p>
          <a:p>
            <a:pPr defTabSz="4176713">
              <a:spcBef>
                <a:spcPct val="20000"/>
              </a:spcBef>
              <a:defRPr/>
            </a:pPr>
            <a:endParaRPr lang="en-US" sz="2300" dirty="0" smtClean="0">
              <a:latin typeface="Calibri" panose="020F0502020204030204" pitchFamily="34" charset="0"/>
              <a:cs typeface="Calibri" panose="020F0502020204030204" pitchFamily="34" charset="0"/>
            </a:endParaRPr>
          </a:p>
          <a:p>
            <a:pPr defTabSz="4176713">
              <a:spcBef>
                <a:spcPct val="20000"/>
              </a:spcBef>
              <a:defRPr/>
            </a:pPr>
            <a:endParaRPr lang="en-US" sz="2300" dirty="0" smtClean="0">
              <a:latin typeface="Calibri" panose="020F0502020204030204" pitchFamily="34" charset="0"/>
              <a:cs typeface="Calibri" panose="020F0502020204030204" pitchFamily="34" charset="0"/>
            </a:endParaRPr>
          </a:p>
          <a:p>
            <a:pPr defTabSz="4176713">
              <a:spcBef>
                <a:spcPct val="20000"/>
              </a:spcBef>
              <a:defRPr/>
            </a:pPr>
            <a:r>
              <a:rPr lang="en-US" sz="2300" dirty="0" smtClean="0">
                <a:latin typeface="Calibri" panose="020F0502020204030204" pitchFamily="34" charset="0"/>
                <a:cs typeface="Calibri" panose="020F0502020204030204" pitchFamily="34" charset="0"/>
              </a:rPr>
              <a:t>Case studies span from within CONUS, for example, Atmospheric River (US West Coast) and Pre-convective (Great Plains USA) environments to Tropical Storm (Barbados), Special NOAA AEROSE (Saharan Air Layer) trans-Atlantic campaigns and the Brush Fires in Australia.  </a:t>
            </a:r>
          </a:p>
        </p:txBody>
      </p:sp>
      <p:sp>
        <p:nvSpPr>
          <p:cNvPr id="68" name="TextBox 67"/>
          <p:cNvSpPr txBox="1"/>
          <p:nvPr/>
        </p:nvSpPr>
        <p:spPr>
          <a:xfrm>
            <a:off x="245998" y="20418418"/>
            <a:ext cx="9901471" cy="1477328"/>
          </a:xfrm>
          <a:prstGeom prst="rect">
            <a:avLst/>
          </a:prstGeom>
          <a:noFill/>
        </p:spPr>
        <p:txBody>
          <a:bodyPr wrap="square" rtlCol="0">
            <a:spAutoFit/>
          </a:bodyPr>
          <a:lstStyle/>
          <a:p>
            <a:r>
              <a:rPr lang="en-US" sz="1800" b="1" dirty="0" smtClean="0">
                <a:latin typeface="Calibri" pitchFamily="34" charset="0"/>
              </a:rPr>
              <a:t> NPROVS provides routine compilation of collocated radiosondes, numerical weather prediction model and operational satellite atmospheric </a:t>
            </a:r>
            <a:r>
              <a:rPr lang="en-US" sz="1700" b="1" dirty="0" smtClean="0">
                <a:ea typeface="Verdana" panose="020B0604030504040204" pitchFamily="34" charset="0"/>
              </a:rPr>
              <a:t>temperature and water vapor sounding profiles derived from multiple satellite platforms (NOAA, NASA, EUMETSAT …); a single </a:t>
            </a:r>
            <a:r>
              <a:rPr lang="en-US" sz="1800" b="1" dirty="0" smtClean="0">
                <a:latin typeface="Calibri" pitchFamily="34" charset="0"/>
              </a:rPr>
              <a:t>“closest” sounding from each platform (and NWP) is collocated to a given radiosonde within 6 </a:t>
            </a:r>
            <a:r>
              <a:rPr lang="en-US" sz="1800" b="1" dirty="0" err="1" smtClean="0">
                <a:latin typeface="Calibri" pitchFamily="34" charset="0"/>
              </a:rPr>
              <a:t>hr</a:t>
            </a:r>
            <a:r>
              <a:rPr lang="en-US" sz="1800" b="1" dirty="0" smtClean="0">
                <a:latin typeface="Calibri" pitchFamily="34" charset="0"/>
              </a:rPr>
              <a:t> and 150 km. </a:t>
            </a:r>
            <a:endParaRPr lang="en-US" sz="1800" b="1" dirty="0">
              <a:latin typeface="Calibri" pitchFamily="34" charset="0"/>
            </a:endParaRPr>
          </a:p>
        </p:txBody>
      </p:sp>
      <p:cxnSp>
        <p:nvCxnSpPr>
          <p:cNvPr id="20" name="Straight Connector 19"/>
          <p:cNvCxnSpPr/>
          <p:nvPr/>
        </p:nvCxnSpPr>
        <p:spPr bwMode="auto">
          <a:xfrm>
            <a:off x="22174282" y="20819060"/>
            <a:ext cx="33000" cy="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70" name="Straight Connector 69"/>
          <p:cNvCxnSpPr/>
          <p:nvPr/>
        </p:nvCxnSpPr>
        <p:spPr bwMode="auto">
          <a:xfrm>
            <a:off x="25148816" y="20819060"/>
            <a:ext cx="40008" cy="0"/>
          </a:xfrm>
          <a:prstGeom prst="line">
            <a:avLst/>
          </a:prstGeom>
          <a:solidFill>
            <a:schemeClr val="accent1"/>
          </a:solidFill>
          <a:ln w="9525" cap="flat" cmpd="sng" algn="ctr">
            <a:solidFill>
              <a:srgbClr val="FF0000"/>
            </a:solidFill>
            <a:prstDash val="solid"/>
            <a:round/>
            <a:headEnd type="none" w="med" len="med"/>
            <a:tailEnd type="none" w="med" len="med"/>
          </a:ln>
          <a:effectLst/>
        </p:spPr>
      </p:cxnSp>
      <p:sp>
        <p:nvSpPr>
          <p:cNvPr id="137" name="TextBox 136"/>
          <p:cNvSpPr txBox="1"/>
          <p:nvPr/>
        </p:nvSpPr>
        <p:spPr>
          <a:xfrm>
            <a:off x="19564351" y="9296400"/>
            <a:ext cx="365760" cy="274320"/>
          </a:xfrm>
          <a:prstGeom prst="rect">
            <a:avLst/>
          </a:prstGeom>
          <a:noFill/>
        </p:spPr>
        <p:txBody>
          <a:bodyPr wrap="square" rtlCol="0">
            <a:spAutoFit/>
          </a:bodyPr>
          <a:lstStyle/>
          <a:p>
            <a:endParaRPr lang="en-US" dirty="0"/>
          </a:p>
        </p:txBody>
      </p:sp>
      <p:sp>
        <p:nvSpPr>
          <p:cNvPr id="150" name="TextBox 149"/>
          <p:cNvSpPr txBox="1"/>
          <p:nvPr/>
        </p:nvSpPr>
        <p:spPr>
          <a:xfrm>
            <a:off x="19707226" y="8943975"/>
            <a:ext cx="365760" cy="274320"/>
          </a:xfrm>
          <a:prstGeom prst="rect">
            <a:avLst/>
          </a:prstGeom>
          <a:solidFill>
            <a:schemeClr val="bg1"/>
          </a:solidFill>
        </p:spPr>
        <p:txBody>
          <a:bodyPr wrap="square" rtlCol="0">
            <a:spAutoFit/>
          </a:bodyPr>
          <a:lstStyle/>
          <a:p>
            <a:endParaRPr lang="en-US" dirty="0"/>
          </a:p>
        </p:txBody>
      </p:sp>
      <p:sp>
        <p:nvSpPr>
          <p:cNvPr id="161" name="TextBox 160"/>
          <p:cNvSpPr txBox="1"/>
          <p:nvPr/>
        </p:nvSpPr>
        <p:spPr>
          <a:xfrm>
            <a:off x="19688176" y="12011025"/>
            <a:ext cx="365760" cy="274320"/>
          </a:xfrm>
          <a:prstGeom prst="rect">
            <a:avLst/>
          </a:prstGeom>
          <a:solidFill>
            <a:schemeClr val="bg1"/>
          </a:solidFill>
        </p:spPr>
        <p:txBody>
          <a:bodyPr wrap="square" rtlCol="0">
            <a:spAutoFit/>
          </a:bodyPr>
          <a:lstStyle/>
          <a:p>
            <a:endParaRPr lang="en-US" dirty="0"/>
          </a:p>
        </p:txBody>
      </p:sp>
      <p:pic>
        <p:nvPicPr>
          <p:cNvPr id="132" name="Picture 131" descr="JPSS Program Logo blue ring 3-24-16.png"/>
          <p:cNvPicPr>
            <a:picLocks noChangeAspect="1"/>
          </p:cNvPicPr>
          <p:nvPr/>
        </p:nvPicPr>
        <p:blipFill>
          <a:blip r:embed="rId6" cstate="print"/>
          <a:stretch>
            <a:fillRect/>
          </a:stretch>
        </p:blipFill>
        <p:spPr>
          <a:xfrm>
            <a:off x="26233276" y="1504437"/>
            <a:ext cx="3468982" cy="3573999"/>
          </a:xfrm>
          <a:prstGeom prst="rect">
            <a:avLst/>
          </a:prstGeom>
        </p:spPr>
      </p:pic>
      <p:sp>
        <p:nvSpPr>
          <p:cNvPr id="239" name="TextBox 238"/>
          <p:cNvSpPr txBox="1"/>
          <p:nvPr/>
        </p:nvSpPr>
        <p:spPr>
          <a:xfrm>
            <a:off x="20764126" y="37850862"/>
            <a:ext cx="9000000" cy="3031599"/>
          </a:xfrm>
          <a:prstGeom prst="rect">
            <a:avLst/>
          </a:prstGeom>
          <a:noFill/>
        </p:spPr>
        <p:txBody>
          <a:bodyPr wrap="square" rtlCol="0">
            <a:spAutoFit/>
          </a:bodyPr>
          <a:lstStyle/>
          <a:p>
            <a:pPr algn="ctr">
              <a:spcAft>
                <a:spcPts val="1200"/>
              </a:spcAft>
            </a:pPr>
            <a:r>
              <a:rPr lang="en-NZ" sz="3600" b="1" dirty="0" smtClean="0">
                <a:solidFill>
                  <a:srgbClr val="0000FF"/>
                </a:solidFill>
                <a:effectLst>
                  <a:outerShdw blurRad="38100" dist="38100" dir="2700000" algn="tl">
                    <a:srgbClr val="000000">
                      <a:alpha val="43137"/>
                    </a:srgbClr>
                  </a:outerShdw>
                </a:effectLst>
                <a:latin typeface="Arial" pitchFamily="34" charset="0"/>
                <a:cs typeface="Arial" pitchFamily="34" charset="0"/>
              </a:rPr>
              <a:t>References</a:t>
            </a:r>
            <a:endParaRPr lang="en-US" sz="2000" dirty="0" smtClean="0">
              <a:latin typeface="Calibri" panose="020F0502020204030204" pitchFamily="34" charset="0"/>
              <a:cs typeface="Calibri" panose="020F0502020204030204" pitchFamily="34" charset="0"/>
            </a:endParaRPr>
          </a:p>
          <a:p>
            <a:pPr marL="457200" indent="-457200">
              <a:spcAft>
                <a:spcPts val="600"/>
              </a:spcAft>
              <a:buSzPct val="60000"/>
              <a:buBlip>
                <a:blip r:embed="rId7"/>
              </a:buBlip>
            </a:pPr>
            <a:r>
              <a:rPr lang="en-US" sz="2000" dirty="0" smtClean="0">
                <a:latin typeface="Calibri" panose="020F0502020204030204" pitchFamily="34" charset="0"/>
                <a:cs typeface="Calibri" panose="020F0502020204030204" pitchFamily="34" charset="0"/>
              </a:rPr>
              <a:t>Reale, A., B. Sun, F. Tilley, and M. </a:t>
            </a:r>
            <a:r>
              <a:rPr lang="en-US" sz="2000" dirty="0" err="1" smtClean="0">
                <a:latin typeface="Calibri" panose="020F0502020204030204" pitchFamily="34" charset="0"/>
                <a:cs typeface="Calibri" panose="020F0502020204030204" pitchFamily="34" charset="0"/>
              </a:rPr>
              <a:t>Pettey</a:t>
            </a:r>
            <a:r>
              <a:rPr lang="en-US" sz="2000" dirty="0" smtClean="0">
                <a:latin typeface="Calibri" panose="020F0502020204030204" pitchFamily="34" charset="0"/>
                <a:cs typeface="Calibri" panose="020F0502020204030204" pitchFamily="34" charset="0"/>
              </a:rPr>
              <a:t>, 2012: The NOAA Products Validation System (NPROVS). </a:t>
            </a:r>
            <a:r>
              <a:rPr lang="es-ES" sz="2000" dirty="0" err="1" smtClean="0">
                <a:latin typeface="Calibri" panose="020F0502020204030204" pitchFamily="34" charset="0"/>
                <a:cs typeface="Calibri" panose="020F0502020204030204" pitchFamily="34" charset="0"/>
              </a:rPr>
              <a:t>Journal</a:t>
            </a:r>
            <a:r>
              <a:rPr lang="es-ES" sz="2000" dirty="0" smtClean="0">
                <a:latin typeface="Calibri" panose="020F0502020204030204" pitchFamily="34" charset="0"/>
                <a:cs typeface="Calibri" panose="020F0502020204030204" pitchFamily="34" charset="0"/>
              </a:rPr>
              <a:t> of </a:t>
            </a:r>
            <a:r>
              <a:rPr lang="es-ES" sz="2000" dirty="0" err="1" smtClean="0">
                <a:latin typeface="Calibri" panose="020F0502020204030204" pitchFamily="34" charset="0"/>
                <a:cs typeface="Calibri" panose="020F0502020204030204" pitchFamily="34" charset="0"/>
              </a:rPr>
              <a:t>Atmospheric</a:t>
            </a:r>
            <a:r>
              <a:rPr lang="es-ES" sz="2000" dirty="0" smtClean="0">
                <a:latin typeface="Calibri" panose="020F0502020204030204" pitchFamily="34" charset="0"/>
                <a:cs typeface="Calibri" panose="020F0502020204030204" pitchFamily="34" charset="0"/>
              </a:rPr>
              <a:t> and </a:t>
            </a:r>
            <a:r>
              <a:rPr lang="es-ES" sz="2000" dirty="0" err="1" smtClean="0">
                <a:latin typeface="Calibri" panose="020F0502020204030204" pitchFamily="34" charset="0"/>
                <a:cs typeface="Calibri" panose="020F0502020204030204" pitchFamily="34" charset="0"/>
              </a:rPr>
              <a:t>Oceanic</a:t>
            </a:r>
            <a:r>
              <a:rPr lang="es-ES" sz="2000" dirty="0" smtClean="0">
                <a:latin typeface="Calibri" panose="020F0502020204030204" pitchFamily="34" charset="0"/>
                <a:cs typeface="Calibri" panose="020F0502020204030204" pitchFamily="34" charset="0"/>
              </a:rPr>
              <a:t> </a:t>
            </a:r>
            <a:r>
              <a:rPr lang="es-ES" sz="2000" dirty="0" err="1" smtClean="0">
                <a:latin typeface="Calibri" panose="020F0502020204030204" pitchFamily="34" charset="0"/>
                <a:cs typeface="Calibri" panose="020F0502020204030204" pitchFamily="34" charset="0"/>
              </a:rPr>
              <a:t>Technology</a:t>
            </a:r>
            <a:r>
              <a:rPr lang="es-ES" sz="2000" dirty="0" smtClean="0">
                <a:latin typeface="Calibri" panose="020F0502020204030204" pitchFamily="34" charset="0"/>
                <a:cs typeface="Calibri" panose="020F0502020204030204" pitchFamily="34" charset="0"/>
              </a:rPr>
              <a:t>. 29, DOI:10.1175/JTECH-D-11-00072.1.</a:t>
            </a:r>
          </a:p>
          <a:p>
            <a:pPr marL="457200" indent="-457200">
              <a:spcAft>
                <a:spcPts val="600"/>
              </a:spcAft>
              <a:buSzPct val="60000"/>
              <a:buBlip>
                <a:blip r:embed="rId7"/>
              </a:buBlip>
            </a:pPr>
            <a:r>
              <a:rPr lang="en-US" sz="2000" dirty="0">
                <a:latin typeface="Calibri" panose="020F0502020204030204" pitchFamily="34" charset="0"/>
                <a:cs typeface="Calibri" panose="020F0502020204030204" pitchFamily="34" charset="0"/>
              </a:rPr>
              <a:t>Nalli, N., and Coauthors, 2011: Multi-year observations of the tropical Atlantic atmosphere: Multidisciplinary applications of the NOAA Aerosols and Ocean Science Expeditions(AEROSE). Bull. Amer. Meteor. Soc., 92, 765–789, </a:t>
            </a:r>
            <a:r>
              <a:rPr lang="en-US" sz="2000" dirty="0" smtClean="0">
                <a:latin typeface="Calibri" panose="020F0502020204030204" pitchFamily="34" charset="0"/>
                <a:cs typeface="Calibri" panose="020F0502020204030204" pitchFamily="34" charset="0"/>
              </a:rPr>
              <a:t>doi:10.1175/2011BAMS2997.1.</a:t>
            </a:r>
            <a:endParaRPr lang="en-GB" sz="2000"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67" name="Rectangle 69"/>
          <p:cNvSpPr>
            <a:spLocks noChangeArrowheads="1"/>
          </p:cNvSpPr>
          <p:nvPr/>
        </p:nvSpPr>
        <p:spPr bwMode="auto">
          <a:xfrm>
            <a:off x="10665235" y="23742574"/>
            <a:ext cx="9914707" cy="708528"/>
          </a:xfrm>
          <a:prstGeom prst="rect">
            <a:avLst/>
          </a:prstGeom>
          <a:noFill/>
          <a:ln w="9525">
            <a:noFill/>
            <a:miter lim="800000"/>
            <a:headEnd/>
            <a:tailEnd/>
          </a:ln>
          <a:effectLst/>
        </p:spPr>
        <p:txBody>
          <a:bodyPr wrap="square" lIns="92075" tIns="46038" rIns="92075" bIns="46038">
            <a:spAutoFit/>
          </a:bodyPr>
          <a:lstStyle/>
          <a:p>
            <a:pPr algn="ctr" eaLnBrk="0" hangingPunct="0"/>
            <a:r>
              <a:rPr lang="en-US" b="1" u="sng" dirty="0" smtClean="0">
                <a:ln w="6350">
                  <a:solidFill>
                    <a:schemeClr val="tx1"/>
                  </a:solidFill>
                </a:ln>
                <a:solidFill>
                  <a:srgbClr val="0070C0"/>
                </a:solidFill>
                <a:latin typeface="Impact" pitchFamily="34" charset="0"/>
              </a:rPr>
              <a:t>AEROSE  (2019)  /  SAL </a:t>
            </a:r>
            <a:r>
              <a:rPr lang="en-US" b="1" dirty="0" smtClean="0">
                <a:ln w="6350">
                  <a:solidFill>
                    <a:schemeClr val="tx1"/>
                  </a:solidFill>
                </a:ln>
                <a:solidFill>
                  <a:srgbClr val="0070C0"/>
                </a:solidFill>
                <a:latin typeface="Impact" pitchFamily="34" charset="0"/>
              </a:rPr>
              <a:t>  </a:t>
            </a:r>
            <a:endParaRPr lang="en-US" b="1" dirty="0">
              <a:ln w="6350">
                <a:solidFill>
                  <a:schemeClr val="tx1"/>
                </a:solidFill>
              </a:ln>
              <a:solidFill>
                <a:srgbClr val="0070C0"/>
              </a:solidFill>
              <a:latin typeface="Impact" pitchFamily="34" charset="0"/>
            </a:endParaRPr>
          </a:p>
        </p:txBody>
      </p:sp>
      <p:sp>
        <p:nvSpPr>
          <p:cNvPr id="12" name="TextBox 11"/>
          <p:cNvSpPr txBox="1"/>
          <p:nvPr/>
        </p:nvSpPr>
        <p:spPr>
          <a:xfrm>
            <a:off x="24968158" y="16573269"/>
            <a:ext cx="1000595" cy="461665"/>
          </a:xfrm>
          <a:prstGeom prst="rect">
            <a:avLst/>
          </a:prstGeom>
          <a:noFill/>
        </p:spPr>
        <p:txBody>
          <a:bodyPr wrap="none" rtlCol="0">
            <a:spAutoFit/>
          </a:bodyPr>
          <a:lstStyle/>
          <a:p>
            <a:r>
              <a:rPr lang="en-US" sz="2400" dirty="0" smtClean="0">
                <a:solidFill>
                  <a:schemeClr val="bg1"/>
                </a:solidFill>
              </a:rPr>
              <a:t>RS92</a:t>
            </a:r>
            <a:endParaRPr lang="en-US" sz="2400" dirty="0">
              <a:solidFill>
                <a:schemeClr val="bg1"/>
              </a:solidFill>
            </a:endParaRPr>
          </a:p>
        </p:txBody>
      </p:sp>
      <p:pic>
        <p:nvPicPr>
          <p:cNvPr id="11" name="Picture 10"/>
          <p:cNvPicPr>
            <a:picLocks noChangeAspect="1"/>
          </p:cNvPicPr>
          <p:nvPr/>
        </p:nvPicPr>
        <p:blipFill rotWithShape="1">
          <a:blip r:embed="rId8"/>
          <a:srcRect l="7915" t="12038" r="13067"/>
          <a:stretch/>
        </p:blipFill>
        <p:spPr>
          <a:xfrm>
            <a:off x="476250" y="14535150"/>
            <a:ext cx="9278515" cy="5870772"/>
          </a:xfrm>
          <a:prstGeom prst="rect">
            <a:avLst/>
          </a:prstGeom>
        </p:spPr>
      </p:pic>
      <p:pic>
        <p:nvPicPr>
          <p:cNvPr id="3" name="Picture 2"/>
          <p:cNvPicPr>
            <a:picLocks noChangeAspect="1"/>
          </p:cNvPicPr>
          <p:nvPr/>
        </p:nvPicPr>
        <p:blipFill rotWithShape="1">
          <a:blip r:embed="rId9"/>
          <a:srcRect l="34114" t="25110" r="11840" b="14631"/>
          <a:stretch/>
        </p:blipFill>
        <p:spPr>
          <a:xfrm>
            <a:off x="617407" y="24493947"/>
            <a:ext cx="9177393" cy="5208013"/>
          </a:xfrm>
          <a:prstGeom prst="rect">
            <a:avLst/>
          </a:prstGeom>
        </p:spPr>
      </p:pic>
      <p:sp>
        <p:nvSpPr>
          <p:cNvPr id="69" name="Rectangle 60"/>
          <p:cNvSpPr>
            <a:spLocks noChangeArrowheads="1"/>
          </p:cNvSpPr>
          <p:nvPr/>
        </p:nvSpPr>
        <p:spPr bwMode="auto">
          <a:xfrm>
            <a:off x="1361251" y="23637362"/>
            <a:ext cx="7001859" cy="770084"/>
          </a:xfrm>
          <a:prstGeom prst="rect">
            <a:avLst/>
          </a:prstGeom>
          <a:noFill/>
          <a:ln w="9525">
            <a:noFill/>
            <a:miter lim="800000"/>
            <a:headEnd/>
            <a:tailEnd/>
          </a:ln>
          <a:effectLst/>
        </p:spPr>
        <p:txBody>
          <a:bodyPr wrap="square" lIns="92075" tIns="46038" rIns="92075" bIns="46038">
            <a:spAutoFit/>
          </a:bodyPr>
          <a:lstStyle/>
          <a:p>
            <a:pPr algn="ctr" eaLnBrk="0" hangingPunct="0"/>
            <a:r>
              <a:rPr lang="en-US" sz="4400" b="1" u="sng" dirty="0" smtClean="0">
                <a:ln w="6350">
                  <a:solidFill>
                    <a:schemeClr val="tx1"/>
                  </a:solidFill>
                </a:ln>
                <a:solidFill>
                  <a:srgbClr val="0070C0"/>
                </a:solidFill>
                <a:latin typeface="Impact" pitchFamily="34" charset="0"/>
              </a:rPr>
              <a:t>Atmospheric   River</a:t>
            </a:r>
            <a:endParaRPr lang="en-US" sz="4400" b="1" u="sng" dirty="0">
              <a:ln w="6350">
                <a:solidFill>
                  <a:schemeClr val="tx1"/>
                </a:solidFill>
              </a:ln>
              <a:solidFill>
                <a:srgbClr val="0070C0"/>
              </a:solidFill>
              <a:latin typeface="Impact" pitchFamily="34" charset="0"/>
            </a:endParaRPr>
          </a:p>
        </p:txBody>
      </p:sp>
      <p:pic>
        <p:nvPicPr>
          <p:cNvPr id="71" name="Picture 7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0459" y="36996294"/>
            <a:ext cx="3272116" cy="3427203"/>
          </a:xfrm>
          <a:prstGeom prst="rect">
            <a:avLst/>
          </a:prstGeom>
        </p:spPr>
      </p:pic>
      <p:pic>
        <p:nvPicPr>
          <p:cNvPr id="4" name="Picture 3"/>
          <p:cNvPicPr>
            <a:picLocks noChangeAspect="1"/>
          </p:cNvPicPr>
          <p:nvPr/>
        </p:nvPicPr>
        <p:blipFill rotWithShape="1">
          <a:blip r:embed="rId11"/>
          <a:srcRect l="31321" t="33099" r="10238" b="15899"/>
          <a:stretch/>
        </p:blipFill>
        <p:spPr>
          <a:xfrm>
            <a:off x="651295" y="30933271"/>
            <a:ext cx="9143506" cy="4772155"/>
          </a:xfrm>
          <a:prstGeom prst="rect">
            <a:avLst/>
          </a:prstGeom>
        </p:spPr>
      </p:pic>
      <p:sp>
        <p:nvSpPr>
          <p:cNvPr id="5" name="TextBox 4"/>
          <p:cNvSpPr txBox="1"/>
          <p:nvPr/>
        </p:nvSpPr>
        <p:spPr>
          <a:xfrm>
            <a:off x="208806" y="29710460"/>
            <a:ext cx="9932094" cy="877163"/>
          </a:xfrm>
          <a:prstGeom prst="rect">
            <a:avLst/>
          </a:prstGeom>
          <a:noFill/>
        </p:spPr>
        <p:txBody>
          <a:bodyPr wrap="square" rtlCol="0">
            <a:spAutoFit/>
          </a:bodyPr>
          <a:lstStyle/>
          <a:p>
            <a:pPr algn="ctr"/>
            <a:r>
              <a:rPr lang="en-US" sz="1700" b="1" dirty="0" smtClean="0"/>
              <a:t>NUCAPS vertical profiles (lower right) compared to special targeted radiosondes (low left) captures circulation (Hadley cell) regimes (top) of the central tropical/sub-tropical region</a:t>
            </a:r>
            <a:endParaRPr lang="en-US" sz="1700" b="1" dirty="0"/>
          </a:p>
        </p:txBody>
      </p:sp>
      <p:sp>
        <p:nvSpPr>
          <p:cNvPr id="72" name="TextBox 71"/>
          <p:cNvSpPr txBox="1"/>
          <p:nvPr/>
        </p:nvSpPr>
        <p:spPr>
          <a:xfrm>
            <a:off x="617408" y="35733997"/>
            <a:ext cx="9465756" cy="1138773"/>
          </a:xfrm>
          <a:prstGeom prst="rect">
            <a:avLst/>
          </a:prstGeom>
          <a:noFill/>
        </p:spPr>
        <p:txBody>
          <a:bodyPr wrap="square" rtlCol="0">
            <a:spAutoFit/>
          </a:bodyPr>
          <a:lstStyle/>
          <a:p>
            <a:r>
              <a:rPr lang="en-US" sz="1700" b="1" dirty="0" smtClean="0"/>
              <a:t>NUCAPS (v5, low left) 800 </a:t>
            </a:r>
            <a:r>
              <a:rPr lang="en-US" sz="1700" b="1" dirty="0" err="1" smtClean="0"/>
              <a:t>hPa</a:t>
            </a:r>
            <a:r>
              <a:rPr lang="en-US" sz="1700" b="1" dirty="0" smtClean="0"/>
              <a:t> Atmospheric River moisture pattern compares favorably to ECMWF Analysis (up right) and NOAA operational </a:t>
            </a:r>
            <a:r>
              <a:rPr lang="en-US" sz="1700" b="1" dirty="0" err="1" smtClean="0"/>
              <a:t>MiRS</a:t>
            </a:r>
            <a:r>
              <a:rPr lang="en-US" sz="1700" b="1" dirty="0" smtClean="0"/>
              <a:t> (low right).  The upper left denotes successful NUCAPS IR+MW </a:t>
            </a:r>
            <a:r>
              <a:rPr lang="en-US" sz="1700" b="1" dirty="0" smtClean="0">
                <a:solidFill>
                  <a:srgbClr val="0070C0"/>
                </a:solidFill>
              </a:rPr>
              <a:t>(blue) </a:t>
            </a:r>
            <a:r>
              <a:rPr lang="en-US" sz="1700" b="1" dirty="0" smtClean="0"/>
              <a:t>that are plotted below; </a:t>
            </a:r>
            <a:r>
              <a:rPr lang="en-US" sz="1700" b="1" i="1" dirty="0" smtClean="0"/>
              <a:t>yellow and red are regions where IR+MW failed.</a:t>
            </a:r>
            <a:endParaRPr lang="en-US" sz="1700" b="1" i="1" dirty="0"/>
          </a:p>
        </p:txBody>
      </p:sp>
      <p:sp>
        <p:nvSpPr>
          <p:cNvPr id="73" name="Rectangle 60"/>
          <p:cNvSpPr>
            <a:spLocks noChangeArrowheads="1"/>
          </p:cNvSpPr>
          <p:nvPr/>
        </p:nvSpPr>
        <p:spPr bwMode="auto">
          <a:xfrm>
            <a:off x="11668296" y="6592629"/>
            <a:ext cx="7001859" cy="770084"/>
          </a:xfrm>
          <a:prstGeom prst="rect">
            <a:avLst/>
          </a:prstGeom>
          <a:noFill/>
          <a:ln w="9525">
            <a:noFill/>
            <a:miter lim="800000"/>
            <a:headEnd/>
            <a:tailEnd/>
          </a:ln>
          <a:effectLst/>
        </p:spPr>
        <p:txBody>
          <a:bodyPr wrap="square" lIns="92075" tIns="46038" rIns="92075" bIns="46038">
            <a:spAutoFit/>
          </a:bodyPr>
          <a:lstStyle/>
          <a:p>
            <a:pPr algn="ctr" eaLnBrk="0" hangingPunct="0"/>
            <a:r>
              <a:rPr lang="en-US" sz="4400" b="1" u="sng" dirty="0" smtClean="0">
                <a:ln w="6350">
                  <a:solidFill>
                    <a:schemeClr val="tx1"/>
                  </a:solidFill>
                </a:ln>
                <a:solidFill>
                  <a:srgbClr val="0070C0"/>
                </a:solidFill>
                <a:latin typeface="Impact" pitchFamily="34" charset="0"/>
              </a:rPr>
              <a:t>JPSS -  HWTB</a:t>
            </a:r>
            <a:endParaRPr lang="en-US" sz="4400" b="1" u="sng" dirty="0">
              <a:ln w="6350">
                <a:solidFill>
                  <a:schemeClr val="tx1"/>
                </a:solidFill>
              </a:ln>
              <a:solidFill>
                <a:srgbClr val="0070C0"/>
              </a:solidFill>
              <a:latin typeface="Impact" pitchFamily="34" charset="0"/>
            </a:endParaRPr>
          </a:p>
        </p:txBody>
      </p:sp>
      <p:pic>
        <p:nvPicPr>
          <p:cNvPr id="8" name="Picture 7"/>
          <p:cNvPicPr>
            <a:picLocks noChangeAspect="1"/>
          </p:cNvPicPr>
          <p:nvPr/>
        </p:nvPicPr>
        <p:blipFill rotWithShape="1">
          <a:blip r:embed="rId12"/>
          <a:srcRect l="27252" t="33443" r="12580" b="16337"/>
          <a:stretch/>
        </p:blipFill>
        <p:spPr>
          <a:xfrm>
            <a:off x="10743678" y="12049561"/>
            <a:ext cx="9480136" cy="3757929"/>
          </a:xfrm>
          <a:prstGeom prst="rect">
            <a:avLst/>
          </a:prstGeom>
        </p:spPr>
      </p:pic>
      <p:graphicFrame>
        <p:nvGraphicFramePr>
          <p:cNvPr id="77" name="Table 76">
            <a:extLst>
              <a:ext uri="{FF2B5EF4-FFF2-40B4-BE49-F238E27FC236}">
                <a16:creationId xmlns:a16="http://schemas.microsoft.com/office/drawing/2014/main" id="{22F9F6E5-8E45-0442-B596-7F7FFD4D7B54}"/>
              </a:ext>
            </a:extLst>
          </p:cNvPr>
          <p:cNvGraphicFramePr>
            <a:graphicFrameLocks noGrp="1"/>
          </p:cNvGraphicFramePr>
          <p:nvPr>
            <p:extLst>
              <p:ext uri="{D42A27DB-BD31-4B8C-83A1-F6EECF244321}">
                <p14:modId xmlns:p14="http://schemas.microsoft.com/office/powerpoint/2010/main" val="3777758880"/>
              </p:ext>
            </p:extLst>
          </p:nvPr>
        </p:nvGraphicFramePr>
        <p:xfrm>
          <a:off x="10470854" y="7393920"/>
          <a:ext cx="9924475" cy="3657600"/>
        </p:xfrm>
        <a:graphic>
          <a:graphicData uri="http://schemas.openxmlformats.org/drawingml/2006/table">
            <a:tbl>
              <a:tblPr firstRow="1" bandRow="1">
                <a:tableStyleId>{D7AC3CCA-C797-4891-BE02-D94E43425B78}</a:tableStyleId>
              </a:tblPr>
              <a:tblGrid>
                <a:gridCol w="726535">
                  <a:extLst>
                    <a:ext uri="{9D8B030D-6E8A-4147-A177-3AD203B41FA5}">
                      <a16:colId xmlns:a16="http://schemas.microsoft.com/office/drawing/2014/main" val="1779128072"/>
                    </a:ext>
                  </a:extLst>
                </a:gridCol>
                <a:gridCol w="609600">
                  <a:extLst>
                    <a:ext uri="{9D8B030D-6E8A-4147-A177-3AD203B41FA5}">
                      <a16:colId xmlns:a16="http://schemas.microsoft.com/office/drawing/2014/main" val="3954164663"/>
                    </a:ext>
                  </a:extLst>
                </a:gridCol>
                <a:gridCol w="741300">
                  <a:extLst>
                    <a:ext uri="{9D8B030D-6E8A-4147-A177-3AD203B41FA5}">
                      <a16:colId xmlns:a16="http://schemas.microsoft.com/office/drawing/2014/main" val="4020512268"/>
                    </a:ext>
                  </a:extLst>
                </a:gridCol>
                <a:gridCol w="1737492">
                  <a:extLst>
                    <a:ext uri="{9D8B030D-6E8A-4147-A177-3AD203B41FA5}">
                      <a16:colId xmlns:a16="http://schemas.microsoft.com/office/drawing/2014/main" val="4286027876"/>
                    </a:ext>
                  </a:extLst>
                </a:gridCol>
                <a:gridCol w="1193352">
                  <a:extLst>
                    <a:ext uri="{9D8B030D-6E8A-4147-A177-3AD203B41FA5}">
                      <a16:colId xmlns:a16="http://schemas.microsoft.com/office/drawing/2014/main" val="521849203"/>
                    </a:ext>
                  </a:extLst>
                </a:gridCol>
                <a:gridCol w="1186256">
                  <a:extLst>
                    <a:ext uri="{9D8B030D-6E8A-4147-A177-3AD203B41FA5}">
                      <a16:colId xmlns:a16="http://schemas.microsoft.com/office/drawing/2014/main" val="1200549211"/>
                    </a:ext>
                  </a:extLst>
                </a:gridCol>
                <a:gridCol w="3729940">
                  <a:extLst>
                    <a:ext uri="{9D8B030D-6E8A-4147-A177-3AD203B41FA5}">
                      <a16:colId xmlns:a16="http://schemas.microsoft.com/office/drawing/2014/main" val="1140276050"/>
                    </a:ext>
                  </a:extLst>
                </a:gridCol>
              </a:tblGrid>
              <a:tr h="419006">
                <a:tc>
                  <a:txBody>
                    <a:bodyPr/>
                    <a:lstStyle/>
                    <a:p>
                      <a:pPr algn="ctr"/>
                      <a:r>
                        <a:rPr lang="en-US" sz="1400" dirty="0"/>
                        <a:t>Week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1400" dirty="0"/>
                        <a:t>Case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1400" dirty="0"/>
                        <a:t>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1400" dirty="0"/>
                        <a:t>Weather Region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1400" dirty="0"/>
                        <a:t>Product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1400" dirty="0"/>
                        <a:t>Success</a:t>
                      </a:r>
                      <a:r>
                        <a:rPr lang="en-US" sz="1400" dirty="0" smtClean="0"/>
                        <a:t>/</a:t>
                      </a:r>
                    </a:p>
                    <a:p>
                      <a:pPr algn="ctr"/>
                      <a:r>
                        <a:rPr lang="en-US" sz="1400" dirty="0" smtClean="0"/>
                        <a:t>Failed</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1400" dirty="0"/>
                        <a:t>Details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992120442"/>
                  </a:ext>
                </a:extLst>
              </a:tr>
              <a:tr h="846779">
                <a:tc rowSpan="2">
                  <a:txBody>
                    <a:bodyPr/>
                    <a:lstStyle/>
                    <a:p>
                      <a:pPr algn="ctr"/>
                      <a:r>
                        <a:rPr lang="en-US" sz="1400"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400"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400" dirty="0" smtClean="0"/>
                        <a:t>5/10</a:t>
                      </a:r>
                    </a:p>
                    <a:p>
                      <a:pPr algn="ctr"/>
                      <a:r>
                        <a:rPr lang="en-US" sz="1400" dirty="0" smtClean="0"/>
                        <a:t>2018</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400" dirty="0"/>
                        <a:t>Eastern </a:t>
                      </a:r>
                      <a:r>
                        <a:rPr lang="en-US" sz="1400" b="0" dirty="0"/>
                        <a:t>Wyoming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400" dirty="0"/>
                        <a:t>Mid-Level Moisture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400" dirty="0"/>
                        <a:t>Success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285750" indent="-285750" algn="l">
                        <a:buFont typeface="Arial" panose="020B0604020202020204" pitchFamily="34" charset="0"/>
                        <a:buChar char="•"/>
                      </a:pPr>
                      <a:r>
                        <a:rPr lang="en-US" sz="1400" dirty="0"/>
                        <a:t>NUCAPS sounding captured higher moisture levels better than NAM12</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NUCAPS helped forecaster diagnose storm mode and indicating where the mixing is occurring ahead front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385982020"/>
                  </a:ext>
                </a:extLst>
              </a:tr>
              <a:tr h="534808">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400"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400" dirty="0" smtClean="0"/>
                        <a:t>5//9    2018</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400" dirty="0"/>
                        <a:t>South Central Illinois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400" dirty="0"/>
                        <a:t>CAPE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400" dirty="0"/>
                        <a:t>Failed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9B6"/>
                    </a:solidFill>
                  </a:tcPr>
                </a:tc>
                <a:tc>
                  <a:txBody>
                    <a:bodyPr/>
                    <a:lstStyle/>
                    <a:p>
                      <a:pPr marL="285750" indent="-285750" algn="l">
                        <a:buFont typeface="Arial" panose="020B0604020202020204" pitchFamily="34" charset="0"/>
                        <a:buChar char="•"/>
                      </a:pPr>
                      <a:r>
                        <a:rPr lang="en-US" sz="1400" dirty="0"/>
                        <a:t>NUCAPS CAPE was very high, however severe storms did not occur</a:t>
                      </a:r>
                    </a:p>
                    <a:p>
                      <a:pPr marL="285750" indent="-285750" algn="l">
                        <a:buFont typeface="Arial" panose="020B0604020202020204" pitchFamily="34" charset="0"/>
                        <a:buChar char="•"/>
                      </a:pPr>
                      <a:r>
                        <a:rPr lang="en-US" sz="1400" dirty="0"/>
                        <a:t>CAPE anomaly sounding near Newton, IL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392987711"/>
                  </a:ext>
                </a:extLst>
              </a:tr>
              <a:tr h="455865">
                <a:tc rowSpan="2">
                  <a:txBody>
                    <a:bodyPr/>
                    <a:lstStyle/>
                    <a:p>
                      <a:pPr algn="ctr"/>
                      <a:r>
                        <a:rPr lang="en-US" sz="1400"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1400"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5/14</a:t>
                      </a:r>
                    </a:p>
                    <a:p>
                      <a:pPr algn="ctr"/>
                      <a:r>
                        <a:rPr lang="en-US" sz="1400" dirty="0" smtClean="0"/>
                        <a:t>2017</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Texas panhandle up to Kansas 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CAPE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Success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285750" indent="-285750" algn="l">
                        <a:buFont typeface="Arial" panose="020B0604020202020204" pitchFamily="34" charset="0"/>
                        <a:buChar char="•"/>
                      </a:pPr>
                      <a:r>
                        <a:rPr lang="en-US" sz="1400" dirty="0"/>
                        <a:t>NUCAPS CAPE closer to high resolution guidance than </a:t>
                      </a:r>
                      <a:r>
                        <a:rPr lang="en-US" sz="1400" dirty="0" err="1"/>
                        <a:t>AllSky</a:t>
                      </a:r>
                      <a:r>
                        <a:rPr lang="en-US" sz="1400" dirty="0"/>
                        <a:t> CAPE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6852076"/>
                  </a:ext>
                </a:extLst>
              </a:tr>
              <a:tr h="424827">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400" b="1" dirty="0">
                          <a:solidFill>
                            <a:srgbClr val="FF0000"/>
                          </a:solidFill>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1400" b="1" dirty="0" smtClean="0">
                          <a:solidFill>
                            <a:srgbClr val="FF0000"/>
                          </a:solidFill>
                        </a:rPr>
                        <a:t>5/17</a:t>
                      </a:r>
                    </a:p>
                    <a:p>
                      <a:pPr algn="ctr"/>
                      <a:r>
                        <a:rPr lang="en-US" sz="1400" b="1" dirty="0" smtClean="0">
                          <a:solidFill>
                            <a:srgbClr val="FF0000"/>
                          </a:solidFill>
                        </a:rPr>
                        <a:t>2018</a:t>
                      </a:r>
                      <a:endParaRPr lang="en-US" sz="1400" b="1"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1400" b="1" dirty="0">
                          <a:solidFill>
                            <a:srgbClr val="FF0000"/>
                          </a:solidFill>
                        </a:rPr>
                        <a:t>Amarillo, 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1400" b="1" dirty="0">
                          <a:solidFill>
                            <a:srgbClr val="FF0000"/>
                          </a:solidFill>
                        </a:rPr>
                        <a:t>Lapse Rates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1400" b="1" dirty="0">
                          <a:solidFill>
                            <a:srgbClr val="FF0000"/>
                          </a:solidFill>
                        </a:rPr>
                        <a:t>Failed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9B6"/>
                    </a:solidFill>
                  </a:tcPr>
                </a:tc>
                <a:tc>
                  <a:txBody>
                    <a:bodyPr/>
                    <a:lstStyle/>
                    <a:p>
                      <a:pPr marL="285750" indent="-285750" algn="l">
                        <a:buFont typeface="Arial" panose="020B0604020202020204" pitchFamily="34" charset="0"/>
                        <a:buChar char="•"/>
                      </a:pPr>
                      <a:r>
                        <a:rPr lang="en-US" sz="1400" b="1" dirty="0">
                          <a:solidFill>
                            <a:srgbClr val="FF0000"/>
                          </a:solidFill>
                        </a:rPr>
                        <a:t>Gridded NUCAPS lapse rates were not steep enough compared to models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156933936"/>
                  </a:ext>
                </a:extLst>
              </a:tr>
            </a:tbl>
          </a:graphicData>
        </a:graphic>
      </p:graphicFrame>
      <p:pic>
        <p:nvPicPr>
          <p:cNvPr id="78" name="Picture 7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88844" y="17032498"/>
            <a:ext cx="9521527" cy="2158208"/>
          </a:xfrm>
          <a:prstGeom prst="rect">
            <a:avLst/>
          </a:prstGeom>
        </p:spPr>
      </p:pic>
      <p:pic>
        <p:nvPicPr>
          <p:cNvPr id="79" name="Picture 7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489872" y="19271505"/>
            <a:ext cx="2410123" cy="3542049"/>
          </a:xfrm>
          <a:prstGeom prst="rect">
            <a:avLst/>
          </a:prstGeom>
        </p:spPr>
      </p:pic>
      <p:pic>
        <p:nvPicPr>
          <p:cNvPr id="80" name="Picture 7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903328" y="19275230"/>
            <a:ext cx="2503486" cy="3538324"/>
          </a:xfrm>
          <a:prstGeom prst="rect">
            <a:avLst/>
          </a:prstGeom>
        </p:spPr>
      </p:pic>
      <p:pic>
        <p:nvPicPr>
          <p:cNvPr id="81" name="Picture 8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283282" y="19271506"/>
            <a:ext cx="2643923" cy="3524085"/>
          </a:xfrm>
          <a:prstGeom prst="rect">
            <a:avLst/>
          </a:prstGeom>
        </p:spPr>
      </p:pic>
      <p:pic>
        <p:nvPicPr>
          <p:cNvPr id="82" name="Picture 8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822628" y="19276667"/>
            <a:ext cx="2584979" cy="3531430"/>
          </a:xfrm>
          <a:prstGeom prst="rect">
            <a:avLst/>
          </a:prstGeom>
        </p:spPr>
      </p:pic>
      <p:pic>
        <p:nvPicPr>
          <p:cNvPr id="14" name="Picture 13"/>
          <p:cNvPicPr>
            <a:picLocks noChangeAspect="1"/>
          </p:cNvPicPr>
          <p:nvPr/>
        </p:nvPicPr>
        <p:blipFill rotWithShape="1">
          <a:blip r:embed="rId18"/>
          <a:srcRect l="29964" t="23355" r="11964" b="17101"/>
          <a:stretch/>
        </p:blipFill>
        <p:spPr>
          <a:xfrm>
            <a:off x="10464391" y="24561910"/>
            <a:ext cx="9873441" cy="4641740"/>
          </a:xfrm>
          <a:prstGeom prst="rect">
            <a:avLst/>
          </a:prstGeom>
        </p:spPr>
      </p:pic>
      <p:pic>
        <p:nvPicPr>
          <p:cNvPr id="15" name="Picture 14"/>
          <p:cNvPicPr>
            <a:picLocks noChangeAspect="1"/>
          </p:cNvPicPr>
          <p:nvPr/>
        </p:nvPicPr>
        <p:blipFill rotWithShape="1">
          <a:blip r:embed="rId19"/>
          <a:srcRect l="38102" t="38268" r="18498" b="11294"/>
          <a:stretch/>
        </p:blipFill>
        <p:spPr>
          <a:xfrm>
            <a:off x="10792195" y="29881424"/>
            <a:ext cx="4983606" cy="2568884"/>
          </a:xfrm>
          <a:prstGeom prst="rect">
            <a:avLst/>
          </a:prstGeom>
        </p:spPr>
      </p:pic>
      <p:pic>
        <p:nvPicPr>
          <p:cNvPr id="16" name="Picture 15"/>
          <p:cNvPicPr>
            <a:picLocks noChangeAspect="1"/>
          </p:cNvPicPr>
          <p:nvPr/>
        </p:nvPicPr>
        <p:blipFill rotWithShape="1">
          <a:blip r:embed="rId20"/>
          <a:srcRect l="38102" t="37829" r="18744" b="11075"/>
          <a:stretch/>
        </p:blipFill>
        <p:spPr>
          <a:xfrm>
            <a:off x="15406814" y="29881424"/>
            <a:ext cx="4678176" cy="2535126"/>
          </a:xfrm>
          <a:prstGeom prst="rect">
            <a:avLst/>
          </a:prstGeom>
        </p:spPr>
      </p:pic>
      <p:pic>
        <p:nvPicPr>
          <p:cNvPr id="87" name="Picture 8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397759" y="33188185"/>
            <a:ext cx="2391682" cy="3189463"/>
          </a:xfrm>
          <a:prstGeom prst="rect">
            <a:avLst/>
          </a:prstGeom>
        </p:spPr>
      </p:pic>
      <p:pic>
        <p:nvPicPr>
          <p:cNvPr id="88" name="Picture 87"/>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5671138" y="33227657"/>
            <a:ext cx="2354230" cy="3149991"/>
          </a:xfrm>
          <a:prstGeom prst="rect">
            <a:avLst/>
          </a:prstGeom>
        </p:spPr>
      </p:pic>
      <p:pic>
        <p:nvPicPr>
          <p:cNvPr id="89" name="Picture 88"/>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2809121" y="33188185"/>
            <a:ext cx="2361934" cy="3189463"/>
          </a:xfrm>
          <a:prstGeom prst="rect">
            <a:avLst/>
          </a:prstGeom>
        </p:spPr>
      </p:pic>
      <p:pic>
        <p:nvPicPr>
          <p:cNvPr id="90" name="Picture 89"/>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8051101" y="33227657"/>
            <a:ext cx="2349597" cy="3149991"/>
          </a:xfrm>
          <a:prstGeom prst="rect">
            <a:avLst/>
          </a:prstGeom>
        </p:spPr>
      </p:pic>
      <p:pic>
        <p:nvPicPr>
          <p:cNvPr id="92" name="Picture 91"/>
          <p:cNvPicPr>
            <a:picLocks noChangeAspect="1"/>
          </p:cNvPicPr>
          <p:nvPr/>
        </p:nvPicPr>
        <p:blipFill rotWithShape="1">
          <a:blip r:embed="rId25">
            <a:extLst>
              <a:ext uri="{28A0092B-C50C-407E-A947-70E740481C1C}">
                <a14:useLocalDpi xmlns:a14="http://schemas.microsoft.com/office/drawing/2010/main" val="0"/>
              </a:ext>
            </a:extLst>
          </a:blip>
          <a:srcRect l="21992"/>
          <a:stretch/>
        </p:blipFill>
        <p:spPr>
          <a:xfrm>
            <a:off x="10390432" y="37467022"/>
            <a:ext cx="2935458" cy="3243728"/>
          </a:xfrm>
          <a:prstGeom prst="rect">
            <a:avLst/>
          </a:prstGeom>
        </p:spPr>
      </p:pic>
      <p:pic>
        <p:nvPicPr>
          <p:cNvPr id="93" name="Picture 92"/>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3676589" y="37437971"/>
            <a:ext cx="3099578" cy="2239984"/>
          </a:xfrm>
          <a:prstGeom prst="rect">
            <a:avLst/>
          </a:prstGeom>
        </p:spPr>
      </p:pic>
      <p:pic>
        <p:nvPicPr>
          <p:cNvPr id="94" name="Picture 93"/>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7022457" y="37445989"/>
            <a:ext cx="3148840" cy="2168879"/>
          </a:xfrm>
          <a:prstGeom prst="rect">
            <a:avLst/>
          </a:prstGeom>
        </p:spPr>
      </p:pic>
      <p:sp>
        <p:nvSpPr>
          <p:cNvPr id="95" name="Rectangle 69"/>
          <p:cNvSpPr>
            <a:spLocks noChangeArrowheads="1"/>
          </p:cNvSpPr>
          <p:nvPr/>
        </p:nvSpPr>
        <p:spPr bwMode="auto">
          <a:xfrm>
            <a:off x="20412822" y="23647335"/>
            <a:ext cx="9914707" cy="708528"/>
          </a:xfrm>
          <a:prstGeom prst="rect">
            <a:avLst/>
          </a:prstGeom>
          <a:noFill/>
          <a:ln w="9525">
            <a:noFill/>
            <a:miter lim="800000"/>
            <a:headEnd/>
            <a:tailEnd/>
          </a:ln>
          <a:effectLst/>
        </p:spPr>
        <p:txBody>
          <a:bodyPr wrap="square" lIns="92075" tIns="46038" rIns="92075" bIns="46038">
            <a:spAutoFit/>
          </a:bodyPr>
          <a:lstStyle/>
          <a:p>
            <a:pPr algn="ctr" eaLnBrk="0" hangingPunct="0"/>
            <a:r>
              <a:rPr lang="en-US" b="1" u="sng" dirty="0" smtClean="0">
                <a:ln w="6350">
                  <a:solidFill>
                    <a:schemeClr val="tx1"/>
                  </a:solidFill>
                </a:ln>
                <a:solidFill>
                  <a:srgbClr val="0070C0"/>
                </a:solidFill>
                <a:latin typeface="Impact" pitchFamily="34" charset="0"/>
              </a:rPr>
              <a:t>Australia   Brush   Fires</a:t>
            </a:r>
            <a:endParaRPr lang="en-US" b="1" dirty="0">
              <a:ln w="6350">
                <a:solidFill>
                  <a:schemeClr val="tx1"/>
                </a:solidFill>
              </a:ln>
              <a:solidFill>
                <a:srgbClr val="0070C0"/>
              </a:solidFill>
              <a:latin typeface="Impact" pitchFamily="34" charset="0"/>
            </a:endParaRPr>
          </a:p>
        </p:txBody>
      </p:sp>
      <p:pic>
        <p:nvPicPr>
          <p:cNvPr id="96" name="Picture 95"/>
          <p:cNvPicPr>
            <a:picLocks noChangeAspect="1"/>
          </p:cNvPicPr>
          <p:nvPr/>
        </p:nvPicPr>
        <p:blipFill rotWithShape="1">
          <a:blip r:embed="rId28" cstate="print">
            <a:extLst>
              <a:ext uri="{28A0092B-C50C-407E-A947-70E740481C1C}">
                <a14:useLocalDpi xmlns:a14="http://schemas.microsoft.com/office/drawing/2010/main" val="0"/>
              </a:ext>
            </a:extLst>
          </a:blip>
          <a:srcRect l="4449" t="3688" r="3816"/>
          <a:stretch/>
        </p:blipFill>
        <p:spPr>
          <a:xfrm>
            <a:off x="20829459" y="24547340"/>
            <a:ext cx="4251525" cy="2785264"/>
          </a:xfrm>
          <a:prstGeom prst="rect">
            <a:avLst/>
          </a:prstGeom>
        </p:spPr>
      </p:pic>
      <p:pic>
        <p:nvPicPr>
          <p:cNvPr id="97" name="Picture 96"/>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5477561" y="24508419"/>
            <a:ext cx="4225025" cy="2833760"/>
          </a:xfrm>
          <a:prstGeom prst="rect">
            <a:avLst/>
          </a:prstGeom>
        </p:spPr>
      </p:pic>
      <p:sp>
        <p:nvSpPr>
          <p:cNvPr id="98" name="Rectangle 97"/>
          <p:cNvSpPr/>
          <p:nvPr/>
        </p:nvSpPr>
        <p:spPr bwMode="auto">
          <a:xfrm>
            <a:off x="27961326" y="26481928"/>
            <a:ext cx="223586" cy="135843"/>
          </a:xfrm>
          <a:prstGeom prst="rect">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100" name="Picture 99"/>
          <p:cNvPicPr>
            <a:picLocks noChangeAspect="1"/>
          </p:cNvPicPr>
          <p:nvPr/>
        </p:nvPicPr>
        <p:blipFill rotWithShape="1">
          <a:blip r:embed="rId30">
            <a:extLst>
              <a:ext uri="{28A0092B-C50C-407E-A947-70E740481C1C}">
                <a14:useLocalDpi xmlns:a14="http://schemas.microsoft.com/office/drawing/2010/main" val="0"/>
              </a:ext>
            </a:extLst>
          </a:blip>
          <a:srcRect t="51108"/>
          <a:stretch/>
        </p:blipFill>
        <p:spPr>
          <a:xfrm>
            <a:off x="20928816" y="28299520"/>
            <a:ext cx="8821306" cy="2258633"/>
          </a:xfrm>
          <a:prstGeom prst="rect">
            <a:avLst/>
          </a:prstGeom>
        </p:spPr>
      </p:pic>
      <p:pic>
        <p:nvPicPr>
          <p:cNvPr id="101" name="Picture 100"/>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1032123" y="31438261"/>
            <a:ext cx="4327179" cy="2698295"/>
          </a:xfrm>
          <a:prstGeom prst="rect">
            <a:avLst/>
          </a:prstGeom>
        </p:spPr>
      </p:pic>
      <p:pic>
        <p:nvPicPr>
          <p:cNvPr id="102" name="Picture 101"/>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5605055" y="31438261"/>
            <a:ext cx="4145067" cy="2698295"/>
          </a:xfrm>
          <a:prstGeom prst="rect">
            <a:avLst/>
          </a:prstGeom>
        </p:spPr>
      </p:pic>
      <p:sp>
        <p:nvSpPr>
          <p:cNvPr id="103" name="TextBox 102"/>
          <p:cNvSpPr txBox="1"/>
          <p:nvPr/>
        </p:nvSpPr>
        <p:spPr>
          <a:xfrm>
            <a:off x="25802839" y="31777002"/>
            <a:ext cx="1715283" cy="584775"/>
          </a:xfrm>
          <a:prstGeom prst="rect">
            <a:avLst/>
          </a:prstGeom>
          <a:noFill/>
        </p:spPr>
        <p:txBody>
          <a:bodyPr wrap="square" rtlCol="0">
            <a:spAutoFit/>
          </a:bodyPr>
          <a:lstStyle/>
          <a:p>
            <a:r>
              <a:rPr lang="en-US" sz="1600" b="1" dirty="0" smtClean="0"/>
              <a:t>Near</a:t>
            </a:r>
          </a:p>
          <a:p>
            <a:r>
              <a:rPr lang="en-US" sz="1600" b="1" dirty="0" smtClean="0"/>
              <a:t>Pyro 2</a:t>
            </a:r>
            <a:endParaRPr lang="en-US" sz="1600" b="1" dirty="0"/>
          </a:p>
        </p:txBody>
      </p:sp>
      <p:sp>
        <p:nvSpPr>
          <p:cNvPr id="104" name="TextBox 103"/>
          <p:cNvSpPr txBox="1"/>
          <p:nvPr/>
        </p:nvSpPr>
        <p:spPr>
          <a:xfrm>
            <a:off x="21252588" y="31760397"/>
            <a:ext cx="1503624" cy="584775"/>
          </a:xfrm>
          <a:prstGeom prst="rect">
            <a:avLst/>
          </a:prstGeom>
          <a:noFill/>
        </p:spPr>
        <p:txBody>
          <a:bodyPr wrap="square" rtlCol="0">
            <a:spAutoFit/>
          </a:bodyPr>
          <a:lstStyle/>
          <a:p>
            <a:r>
              <a:rPr lang="en-US" sz="1600" b="1" dirty="0" smtClean="0"/>
              <a:t>Near</a:t>
            </a:r>
          </a:p>
          <a:p>
            <a:r>
              <a:rPr lang="en-US" sz="1600" b="1" dirty="0" smtClean="0"/>
              <a:t>Pyro 1</a:t>
            </a:r>
            <a:endParaRPr lang="en-US" sz="1600" b="1" dirty="0"/>
          </a:p>
        </p:txBody>
      </p:sp>
      <p:cxnSp>
        <p:nvCxnSpPr>
          <p:cNvPr id="19" name="Straight Connector 18"/>
          <p:cNvCxnSpPr/>
          <p:nvPr/>
        </p:nvCxnSpPr>
        <p:spPr bwMode="auto">
          <a:xfrm>
            <a:off x="114042" y="23634827"/>
            <a:ext cx="30061158"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22" name="Straight Connector 21"/>
          <p:cNvCxnSpPr/>
          <p:nvPr/>
        </p:nvCxnSpPr>
        <p:spPr bwMode="auto">
          <a:xfrm>
            <a:off x="163251" y="6695333"/>
            <a:ext cx="29917443"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sp>
        <p:nvSpPr>
          <p:cNvPr id="23" name="TextBox 22"/>
          <p:cNvSpPr txBox="1"/>
          <p:nvPr/>
        </p:nvSpPr>
        <p:spPr>
          <a:xfrm>
            <a:off x="3842789" y="30511004"/>
            <a:ext cx="2932213" cy="523220"/>
          </a:xfrm>
          <a:prstGeom prst="rect">
            <a:avLst/>
          </a:prstGeom>
          <a:noFill/>
        </p:spPr>
        <p:txBody>
          <a:bodyPr wrap="none" rtlCol="0">
            <a:spAutoFit/>
          </a:bodyPr>
          <a:lstStyle/>
          <a:p>
            <a:r>
              <a:rPr lang="en-US" sz="2800" b="1" dirty="0" smtClean="0"/>
              <a:t>January 2018</a:t>
            </a:r>
            <a:endParaRPr lang="en-US" sz="2800" b="1" dirty="0"/>
          </a:p>
        </p:txBody>
      </p:sp>
      <p:sp>
        <p:nvSpPr>
          <p:cNvPr id="24" name="TextBox 23"/>
          <p:cNvSpPr txBox="1"/>
          <p:nvPr/>
        </p:nvSpPr>
        <p:spPr>
          <a:xfrm>
            <a:off x="4369509" y="38803205"/>
            <a:ext cx="5731777" cy="1400383"/>
          </a:xfrm>
          <a:prstGeom prst="rect">
            <a:avLst/>
          </a:prstGeom>
          <a:noFill/>
        </p:spPr>
        <p:txBody>
          <a:bodyPr wrap="square" rtlCol="0">
            <a:spAutoFit/>
          </a:bodyPr>
          <a:lstStyle/>
          <a:p>
            <a:r>
              <a:rPr lang="en-US" sz="1700" b="1" dirty="0" smtClean="0"/>
              <a:t>NUCAPS (and </a:t>
            </a:r>
            <a:r>
              <a:rPr lang="en-US" sz="1700" b="1" dirty="0" err="1" smtClean="0"/>
              <a:t>MiRS</a:t>
            </a:r>
            <a:r>
              <a:rPr lang="en-US" sz="1700" b="1" dirty="0" smtClean="0"/>
              <a:t>) soundings collocated with WMO radiosonde 1-day after Ca Mud Slide (location X) shows overall good agreement; lower layer remains moist with drying in mid-troposphere</a:t>
            </a:r>
            <a:endParaRPr lang="en-US" sz="1700" b="1" dirty="0"/>
          </a:p>
        </p:txBody>
      </p:sp>
      <p:sp>
        <p:nvSpPr>
          <p:cNvPr id="118" name="Rectangle 69"/>
          <p:cNvSpPr>
            <a:spLocks noChangeArrowheads="1"/>
          </p:cNvSpPr>
          <p:nvPr/>
        </p:nvSpPr>
        <p:spPr bwMode="auto">
          <a:xfrm>
            <a:off x="20565222" y="6763014"/>
            <a:ext cx="9914707" cy="708528"/>
          </a:xfrm>
          <a:prstGeom prst="rect">
            <a:avLst/>
          </a:prstGeom>
          <a:noFill/>
          <a:ln w="9525">
            <a:noFill/>
            <a:miter lim="800000"/>
            <a:headEnd/>
            <a:tailEnd/>
          </a:ln>
          <a:effectLst/>
        </p:spPr>
        <p:txBody>
          <a:bodyPr wrap="square" lIns="92075" tIns="46038" rIns="92075" bIns="46038">
            <a:spAutoFit/>
          </a:bodyPr>
          <a:lstStyle/>
          <a:p>
            <a:pPr algn="ctr" eaLnBrk="0" hangingPunct="0"/>
            <a:r>
              <a:rPr lang="en-US" b="1" u="sng" dirty="0" smtClean="0">
                <a:ln w="6350">
                  <a:solidFill>
                    <a:schemeClr val="tx1"/>
                  </a:solidFill>
                </a:ln>
                <a:solidFill>
                  <a:srgbClr val="0070C0"/>
                </a:solidFill>
                <a:latin typeface="Impact" pitchFamily="34" charset="0"/>
              </a:rPr>
              <a:t>Hurricane   Dorian</a:t>
            </a:r>
            <a:endParaRPr lang="en-US" b="1" dirty="0">
              <a:ln w="6350">
                <a:solidFill>
                  <a:schemeClr val="tx1"/>
                </a:solidFill>
              </a:ln>
              <a:solidFill>
                <a:srgbClr val="0070C0"/>
              </a:solidFill>
              <a:latin typeface="Impact" pitchFamily="34" charset="0"/>
            </a:endParaRPr>
          </a:p>
        </p:txBody>
      </p:sp>
      <p:pic>
        <p:nvPicPr>
          <p:cNvPr id="119" name="Picture 118"/>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1043741" y="7538980"/>
            <a:ext cx="8658517" cy="3969928"/>
          </a:xfrm>
          <a:prstGeom prst="rect">
            <a:avLst/>
          </a:prstGeom>
        </p:spPr>
      </p:pic>
      <p:sp>
        <p:nvSpPr>
          <p:cNvPr id="120" name="Oval 119"/>
          <p:cNvSpPr/>
          <p:nvPr/>
        </p:nvSpPr>
        <p:spPr bwMode="auto">
          <a:xfrm>
            <a:off x="23383576" y="8134251"/>
            <a:ext cx="254295" cy="180754"/>
          </a:xfrm>
          <a:prstGeom prst="ellipse">
            <a:avLst/>
          </a:prstGeom>
          <a:no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21" name="Oval 120"/>
          <p:cNvSpPr/>
          <p:nvPr/>
        </p:nvSpPr>
        <p:spPr bwMode="auto">
          <a:xfrm>
            <a:off x="27742248" y="8134256"/>
            <a:ext cx="254295" cy="180754"/>
          </a:xfrm>
          <a:prstGeom prst="ellipse">
            <a:avLst/>
          </a:prstGeom>
          <a:no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22" name="Oval 121"/>
          <p:cNvSpPr/>
          <p:nvPr/>
        </p:nvSpPr>
        <p:spPr bwMode="auto">
          <a:xfrm>
            <a:off x="23387118" y="10218738"/>
            <a:ext cx="254295" cy="180754"/>
          </a:xfrm>
          <a:prstGeom prst="ellipse">
            <a:avLst/>
          </a:prstGeom>
          <a:noFill/>
          <a:ln w="38100" cap="flat" cmpd="sng" algn="ctr">
            <a:solidFill>
              <a:schemeClr val="accent3"/>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23" name="Oval 122"/>
          <p:cNvSpPr/>
          <p:nvPr/>
        </p:nvSpPr>
        <p:spPr bwMode="auto">
          <a:xfrm>
            <a:off x="27773083" y="10221973"/>
            <a:ext cx="254295" cy="180754"/>
          </a:xfrm>
          <a:prstGeom prst="ellipse">
            <a:avLst/>
          </a:prstGeom>
          <a:noFill/>
          <a:ln w="38100" cap="flat" cmpd="sng" algn="ctr">
            <a:solidFill>
              <a:schemeClr val="accent3"/>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124" name="Picture 123"/>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20907435" y="12405255"/>
            <a:ext cx="8842687" cy="3648014"/>
          </a:xfrm>
          <a:prstGeom prst="rect">
            <a:avLst/>
          </a:prstGeom>
        </p:spPr>
      </p:pic>
      <p:pic>
        <p:nvPicPr>
          <p:cNvPr id="25" name="Picture 24"/>
          <p:cNvPicPr>
            <a:picLocks noChangeAspect="1"/>
          </p:cNvPicPr>
          <p:nvPr/>
        </p:nvPicPr>
        <p:blipFill rotWithShape="1">
          <a:blip r:embed="rId35"/>
          <a:srcRect l="10601" t="31955" r="61505" b="15353"/>
          <a:stretch/>
        </p:blipFill>
        <p:spPr>
          <a:xfrm>
            <a:off x="20771963" y="17098326"/>
            <a:ext cx="9143930" cy="1774919"/>
          </a:xfrm>
          <a:prstGeom prst="rect">
            <a:avLst/>
          </a:prstGeom>
        </p:spPr>
      </p:pic>
      <p:pic>
        <p:nvPicPr>
          <p:cNvPr id="26" name="Picture 25"/>
          <p:cNvPicPr>
            <a:picLocks noChangeAspect="1"/>
          </p:cNvPicPr>
          <p:nvPr/>
        </p:nvPicPr>
        <p:blipFill rotWithShape="1">
          <a:blip r:embed="rId36"/>
          <a:srcRect l="11053" t="30752" r="61353" b="19444"/>
          <a:stretch/>
        </p:blipFill>
        <p:spPr>
          <a:xfrm>
            <a:off x="20785079" y="19854955"/>
            <a:ext cx="4403745" cy="2879940"/>
          </a:xfrm>
          <a:prstGeom prst="rect">
            <a:avLst/>
          </a:prstGeom>
        </p:spPr>
      </p:pic>
      <p:pic>
        <p:nvPicPr>
          <p:cNvPr id="27" name="Picture 26"/>
          <p:cNvPicPr>
            <a:picLocks noChangeAspect="1"/>
          </p:cNvPicPr>
          <p:nvPr/>
        </p:nvPicPr>
        <p:blipFill rotWithShape="1">
          <a:blip r:embed="rId37"/>
          <a:srcRect l="11278" t="30752" r="61729" b="17759"/>
          <a:stretch/>
        </p:blipFill>
        <p:spPr>
          <a:xfrm>
            <a:off x="25506086" y="19854955"/>
            <a:ext cx="4152400" cy="2942644"/>
          </a:xfrm>
          <a:prstGeom prst="rect">
            <a:avLst/>
          </a:prstGeom>
        </p:spPr>
      </p:pic>
      <p:cxnSp>
        <p:nvCxnSpPr>
          <p:cNvPr id="31" name="Straight Connector 30"/>
          <p:cNvCxnSpPr/>
          <p:nvPr/>
        </p:nvCxnSpPr>
        <p:spPr bwMode="auto">
          <a:xfrm>
            <a:off x="20565222" y="37847912"/>
            <a:ext cx="9515472"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pic>
        <p:nvPicPr>
          <p:cNvPr id="32" name="Picture 31"/>
          <p:cNvPicPr>
            <a:picLocks noChangeAspect="1"/>
          </p:cNvPicPr>
          <p:nvPr/>
        </p:nvPicPr>
        <p:blipFill rotWithShape="1">
          <a:blip r:embed="rId38"/>
          <a:srcRect l="19850" t="31955" r="61880" b="36767"/>
          <a:stretch/>
        </p:blipFill>
        <p:spPr>
          <a:xfrm>
            <a:off x="4338865" y="37304778"/>
            <a:ext cx="5558813" cy="1371556"/>
          </a:xfrm>
          <a:prstGeom prst="rect">
            <a:avLst/>
          </a:prstGeom>
        </p:spPr>
      </p:pic>
      <p:cxnSp>
        <p:nvCxnSpPr>
          <p:cNvPr id="34" name="Straight Arrow Connector 33"/>
          <p:cNvCxnSpPr/>
          <p:nvPr/>
        </p:nvCxnSpPr>
        <p:spPr bwMode="auto">
          <a:xfrm flipH="1">
            <a:off x="3357307" y="38067916"/>
            <a:ext cx="3235998" cy="60841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5" name="TextBox 34"/>
          <p:cNvSpPr txBox="1"/>
          <p:nvPr/>
        </p:nvSpPr>
        <p:spPr>
          <a:xfrm>
            <a:off x="10371454" y="11096457"/>
            <a:ext cx="9982518" cy="877163"/>
          </a:xfrm>
          <a:prstGeom prst="rect">
            <a:avLst/>
          </a:prstGeom>
          <a:noFill/>
        </p:spPr>
        <p:txBody>
          <a:bodyPr wrap="square" rtlCol="0">
            <a:spAutoFit/>
          </a:bodyPr>
          <a:lstStyle/>
          <a:p>
            <a:pPr algn="ctr"/>
            <a:r>
              <a:rPr lang="en-US" sz="1700" b="1" dirty="0" smtClean="0"/>
              <a:t>JPSS hazardous Weather test bed (HWTB) offers opportunities for forecast users and NUCAPS providers to interact on case studies of interest; Case Study 6, Amarillo Texas, May 17, 2018 is summarized below  </a:t>
            </a:r>
            <a:endParaRPr lang="en-US" sz="1700" b="1" dirty="0"/>
          </a:p>
        </p:txBody>
      </p:sp>
      <p:sp>
        <p:nvSpPr>
          <p:cNvPr id="138" name="TextBox 137"/>
          <p:cNvSpPr txBox="1"/>
          <p:nvPr/>
        </p:nvSpPr>
        <p:spPr>
          <a:xfrm>
            <a:off x="10505748" y="15807223"/>
            <a:ext cx="10000624" cy="1138773"/>
          </a:xfrm>
          <a:prstGeom prst="rect">
            <a:avLst/>
          </a:prstGeom>
          <a:noFill/>
        </p:spPr>
        <p:txBody>
          <a:bodyPr wrap="square" rtlCol="0">
            <a:spAutoFit/>
          </a:bodyPr>
          <a:lstStyle/>
          <a:p>
            <a:r>
              <a:rPr lang="en-US" sz="1700" b="1" dirty="0" smtClean="0"/>
              <a:t>Consecutive overpasses of NUCAPS </a:t>
            </a:r>
            <a:r>
              <a:rPr lang="en-US" sz="1700" b="1" dirty="0" err="1" smtClean="0"/>
              <a:t>MetOp</a:t>
            </a:r>
            <a:r>
              <a:rPr lang="en-US" sz="1700" b="1" dirty="0" smtClean="0"/>
              <a:t>-B (lower, 0930 LST) ) and SNPP (upper, 1330 LST) for temperature (left) and  H2O vapor (right) confirm the advection of warm moist air northeastward toward Amarillo (X) and heightened potential for convection.    </a:t>
            </a:r>
            <a:endParaRPr lang="en-US" sz="1700" b="1" dirty="0"/>
          </a:p>
        </p:txBody>
      </p:sp>
      <p:sp>
        <p:nvSpPr>
          <p:cNvPr id="36" name="TextBox 35"/>
          <p:cNvSpPr txBox="1"/>
          <p:nvPr/>
        </p:nvSpPr>
        <p:spPr>
          <a:xfrm flipH="1">
            <a:off x="12963886" y="12769975"/>
            <a:ext cx="511141" cy="369332"/>
          </a:xfrm>
          <a:prstGeom prst="rect">
            <a:avLst/>
          </a:prstGeom>
          <a:noFill/>
        </p:spPr>
        <p:txBody>
          <a:bodyPr wrap="square" rtlCol="0">
            <a:spAutoFit/>
          </a:bodyPr>
          <a:lstStyle/>
          <a:p>
            <a:r>
              <a:rPr lang="en-US" sz="1800" b="1" dirty="0" smtClean="0"/>
              <a:t>X</a:t>
            </a:r>
            <a:endParaRPr lang="en-US" sz="1800" b="1" dirty="0"/>
          </a:p>
        </p:txBody>
      </p:sp>
      <p:sp>
        <p:nvSpPr>
          <p:cNvPr id="139" name="TextBox 138"/>
          <p:cNvSpPr txBox="1"/>
          <p:nvPr/>
        </p:nvSpPr>
        <p:spPr>
          <a:xfrm flipH="1">
            <a:off x="12942986" y="14618826"/>
            <a:ext cx="511141" cy="369332"/>
          </a:xfrm>
          <a:prstGeom prst="rect">
            <a:avLst/>
          </a:prstGeom>
          <a:noFill/>
        </p:spPr>
        <p:txBody>
          <a:bodyPr wrap="square" rtlCol="0">
            <a:spAutoFit/>
          </a:bodyPr>
          <a:lstStyle/>
          <a:p>
            <a:r>
              <a:rPr lang="en-US" sz="1800" b="1" dirty="0" smtClean="0"/>
              <a:t>X</a:t>
            </a:r>
            <a:endParaRPr lang="en-US" sz="1800" b="1" dirty="0"/>
          </a:p>
        </p:txBody>
      </p:sp>
      <p:sp>
        <p:nvSpPr>
          <p:cNvPr id="140" name="TextBox 139"/>
          <p:cNvSpPr txBox="1"/>
          <p:nvPr/>
        </p:nvSpPr>
        <p:spPr>
          <a:xfrm flipH="1">
            <a:off x="17593768" y="12769975"/>
            <a:ext cx="511141" cy="369332"/>
          </a:xfrm>
          <a:prstGeom prst="rect">
            <a:avLst/>
          </a:prstGeom>
          <a:noFill/>
        </p:spPr>
        <p:txBody>
          <a:bodyPr wrap="square" rtlCol="0">
            <a:spAutoFit/>
          </a:bodyPr>
          <a:lstStyle/>
          <a:p>
            <a:r>
              <a:rPr lang="en-US" sz="1800" b="1" dirty="0" smtClean="0"/>
              <a:t>X</a:t>
            </a:r>
            <a:endParaRPr lang="en-US" sz="1800" b="1" dirty="0"/>
          </a:p>
        </p:txBody>
      </p:sp>
      <p:sp>
        <p:nvSpPr>
          <p:cNvPr id="141" name="TextBox 140"/>
          <p:cNvSpPr txBox="1"/>
          <p:nvPr/>
        </p:nvSpPr>
        <p:spPr>
          <a:xfrm flipH="1">
            <a:off x="17583511" y="14703550"/>
            <a:ext cx="511141" cy="369332"/>
          </a:xfrm>
          <a:prstGeom prst="rect">
            <a:avLst/>
          </a:prstGeom>
          <a:noFill/>
        </p:spPr>
        <p:txBody>
          <a:bodyPr wrap="square" rtlCol="0">
            <a:spAutoFit/>
          </a:bodyPr>
          <a:lstStyle/>
          <a:p>
            <a:r>
              <a:rPr lang="en-US" sz="1800" b="1" dirty="0" smtClean="0"/>
              <a:t>X</a:t>
            </a:r>
            <a:endParaRPr lang="en-US" sz="1800" b="1" dirty="0"/>
          </a:p>
        </p:txBody>
      </p:sp>
      <p:sp>
        <p:nvSpPr>
          <p:cNvPr id="143" name="TextBox 142"/>
          <p:cNvSpPr txBox="1"/>
          <p:nvPr/>
        </p:nvSpPr>
        <p:spPr>
          <a:xfrm>
            <a:off x="10457178" y="22797465"/>
            <a:ext cx="10181768" cy="877163"/>
          </a:xfrm>
          <a:prstGeom prst="rect">
            <a:avLst/>
          </a:prstGeom>
          <a:noFill/>
        </p:spPr>
        <p:txBody>
          <a:bodyPr wrap="square" rtlCol="0">
            <a:spAutoFit/>
          </a:bodyPr>
          <a:lstStyle/>
          <a:p>
            <a:r>
              <a:rPr lang="en-US" sz="1700" b="1" dirty="0" smtClean="0"/>
              <a:t>Collocations of NUCAPS SNPP with Amarillo Radiosonde from late 5/16 through 5/17 confirm NUCAPS sensitivity to increasing atmospheric temperature and moisture consistent with the radiosonde; notice the non-synoptic 18Z radiosonde!   </a:t>
            </a:r>
            <a:endParaRPr lang="en-US" sz="1700" b="1" dirty="0"/>
          </a:p>
        </p:txBody>
      </p:sp>
      <p:sp>
        <p:nvSpPr>
          <p:cNvPr id="145" name="TextBox 144"/>
          <p:cNvSpPr txBox="1"/>
          <p:nvPr/>
        </p:nvSpPr>
        <p:spPr>
          <a:xfrm>
            <a:off x="10332098" y="29147718"/>
            <a:ext cx="9721838" cy="615553"/>
          </a:xfrm>
          <a:prstGeom prst="rect">
            <a:avLst/>
          </a:prstGeom>
          <a:noFill/>
        </p:spPr>
        <p:txBody>
          <a:bodyPr wrap="square" rtlCol="0">
            <a:spAutoFit/>
          </a:bodyPr>
          <a:lstStyle/>
          <a:p>
            <a:pPr algn="ctr" fontAlgn="auto">
              <a:spcBef>
                <a:spcPts val="0"/>
              </a:spcBef>
              <a:spcAft>
                <a:spcPts val="0"/>
              </a:spcAft>
            </a:pPr>
            <a:r>
              <a:rPr lang="en-US" sz="1700" b="1" dirty="0" smtClean="0">
                <a:solidFill>
                  <a:srgbClr val="000000"/>
                </a:solidFill>
                <a:ea typeface="Verdana" panose="020B0604030504040204" pitchFamily="34" charset="0"/>
              </a:rPr>
              <a:t>NUCAPS (Top) and ECMWF Analysis (Bottom) for March 13, 14, mid-afternoon; 695 </a:t>
            </a:r>
            <a:r>
              <a:rPr lang="en-US" sz="1700" b="1" dirty="0" err="1" smtClean="0">
                <a:solidFill>
                  <a:srgbClr val="000000"/>
                </a:solidFill>
                <a:ea typeface="Verdana" panose="020B0604030504040204" pitchFamily="34" charset="0"/>
              </a:rPr>
              <a:t>hPa</a:t>
            </a:r>
            <a:r>
              <a:rPr lang="en-US" sz="1700" b="1" dirty="0" smtClean="0">
                <a:solidFill>
                  <a:srgbClr val="000000"/>
                </a:solidFill>
                <a:ea typeface="Verdana" panose="020B0604030504040204" pitchFamily="34" charset="0"/>
              </a:rPr>
              <a:t> H20 vapor:   “X” Target; </a:t>
            </a:r>
            <a:r>
              <a:rPr lang="en-US" sz="1700" b="1" dirty="0" smtClean="0">
                <a:solidFill>
                  <a:srgbClr val="92D050"/>
                </a:solidFill>
                <a:ea typeface="Verdana" panose="020B0604030504040204" pitchFamily="34" charset="0"/>
              </a:rPr>
              <a:t>“S” ship </a:t>
            </a:r>
            <a:endParaRPr lang="en-US" sz="1700" b="1" dirty="0">
              <a:solidFill>
                <a:srgbClr val="92D050"/>
              </a:solidFill>
              <a:ea typeface="Verdana" panose="020B0604030504040204" pitchFamily="34" charset="0"/>
            </a:endParaRPr>
          </a:p>
        </p:txBody>
      </p:sp>
      <p:sp>
        <p:nvSpPr>
          <p:cNvPr id="146" name="TextBox 145"/>
          <p:cNvSpPr txBox="1"/>
          <p:nvPr/>
        </p:nvSpPr>
        <p:spPr>
          <a:xfrm>
            <a:off x="10484497" y="32403261"/>
            <a:ext cx="10016485" cy="615553"/>
          </a:xfrm>
          <a:prstGeom prst="rect">
            <a:avLst/>
          </a:prstGeom>
          <a:noFill/>
        </p:spPr>
        <p:txBody>
          <a:bodyPr wrap="square" rtlCol="0">
            <a:spAutoFit/>
          </a:bodyPr>
          <a:lstStyle/>
          <a:p>
            <a:pPr algn="ctr" fontAlgn="auto">
              <a:spcBef>
                <a:spcPts val="0"/>
              </a:spcBef>
              <a:spcAft>
                <a:spcPts val="0"/>
              </a:spcAft>
            </a:pPr>
            <a:r>
              <a:rPr lang="en-US" sz="1700" b="1" dirty="0" smtClean="0">
                <a:solidFill>
                  <a:srgbClr val="000000"/>
                </a:solidFill>
                <a:ea typeface="Verdana" panose="020B0604030504040204" pitchFamily="34" charset="0"/>
              </a:rPr>
              <a:t>ICAP Dust AOD forecast valid at 18Z on March 13 (left @ 66hr) and March 14 (right @ 90hr); “X” Target; </a:t>
            </a:r>
            <a:r>
              <a:rPr lang="en-US" sz="1700" b="1" dirty="0" smtClean="0">
                <a:solidFill>
                  <a:srgbClr val="92D050"/>
                </a:solidFill>
                <a:ea typeface="Verdana" panose="020B0604030504040204" pitchFamily="34" charset="0"/>
              </a:rPr>
              <a:t>“S” ship </a:t>
            </a:r>
            <a:endParaRPr lang="en-US" sz="1700" b="1" dirty="0">
              <a:solidFill>
                <a:srgbClr val="92D050"/>
              </a:solidFill>
              <a:ea typeface="Verdana" panose="020B0604030504040204" pitchFamily="34" charset="0"/>
            </a:endParaRPr>
          </a:p>
        </p:txBody>
      </p:sp>
      <p:sp>
        <p:nvSpPr>
          <p:cNvPr id="147" name="TextBox 146"/>
          <p:cNvSpPr txBox="1"/>
          <p:nvPr/>
        </p:nvSpPr>
        <p:spPr>
          <a:xfrm>
            <a:off x="10617848" y="36365452"/>
            <a:ext cx="9650671" cy="1138773"/>
          </a:xfrm>
          <a:prstGeom prst="rect">
            <a:avLst/>
          </a:prstGeom>
          <a:noFill/>
        </p:spPr>
        <p:txBody>
          <a:bodyPr wrap="square" rtlCol="0">
            <a:spAutoFit/>
          </a:bodyPr>
          <a:lstStyle/>
          <a:p>
            <a:pPr algn="ctr" fontAlgn="auto">
              <a:spcBef>
                <a:spcPts val="0"/>
              </a:spcBef>
              <a:spcAft>
                <a:spcPts val="0"/>
              </a:spcAft>
            </a:pPr>
            <a:r>
              <a:rPr lang="en-US" sz="1700" b="1" dirty="0" smtClean="0">
                <a:solidFill>
                  <a:srgbClr val="000000"/>
                </a:solidFill>
                <a:ea typeface="Verdana" panose="020B0604030504040204" pitchFamily="34" charset="0"/>
              </a:rPr>
              <a:t>NUCAPS and ECMWF Analysis Temperature (solid) and H2O vapor (dash) on March 13 (left) and March 14 (right) at the location “X”; penetration into SAL manifested in enhanced dry subsidence layer vicinity of 700 </a:t>
            </a:r>
            <a:r>
              <a:rPr lang="en-US" sz="1700" b="1" dirty="0" err="1" smtClean="0">
                <a:solidFill>
                  <a:srgbClr val="000000"/>
                </a:solidFill>
                <a:ea typeface="Verdana" panose="020B0604030504040204" pitchFamily="34" charset="0"/>
              </a:rPr>
              <a:t>hPa</a:t>
            </a:r>
            <a:r>
              <a:rPr lang="en-US" sz="1700" b="1" dirty="0" smtClean="0">
                <a:solidFill>
                  <a:srgbClr val="000000"/>
                </a:solidFill>
                <a:ea typeface="Verdana" panose="020B0604030504040204" pitchFamily="34" charset="0"/>
              </a:rPr>
              <a:t> in both NUCAPS and ECMWF</a:t>
            </a:r>
            <a:r>
              <a:rPr lang="en-US" sz="1700" b="1" dirty="0" smtClean="0">
                <a:solidFill>
                  <a:srgbClr val="92D050"/>
                </a:solidFill>
                <a:ea typeface="Verdana" panose="020B0604030504040204" pitchFamily="34" charset="0"/>
              </a:rPr>
              <a:t> </a:t>
            </a:r>
            <a:endParaRPr lang="en-US" sz="1700" b="1" dirty="0">
              <a:solidFill>
                <a:srgbClr val="92D050"/>
              </a:solidFill>
              <a:ea typeface="Verdana" panose="020B0604030504040204" pitchFamily="34" charset="0"/>
            </a:endParaRPr>
          </a:p>
        </p:txBody>
      </p:sp>
      <p:sp>
        <p:nvSpPr>
          <p:cNvPr id="148" name="TextBox 147"/>
          <p:cNvSpPr txBox="1"/>
          <p:nvPr/>
        </p:nvSpPr>
        <p:spPr>
          <a:xfrm>
            <a:off x="13463981" y="39368492"/>
            <a:ext cx="6990566" cy="1400383"/>
          </a:xfrm>
          <a:prstGeom prst="rect">
            <a:avLst/>
          </a:prstGeom>
          <a:noFill/>
        </p:spPr>
        <p:txBody>
          <a:bodyPr wrap="square" rtlCol="0">
            <a:spAutoFit/>
          </a:bodyPr>
          <a:lstStyle/>
          <a:p>
            <a:pPr fontAlgn="auto">
              <a:spcBef>
                <a:spcPts val="0"/>
              </a:spcBef>
              <a:spcAft>
                <a:spcPts val="0"/>
              </a:spcAft>
            </a:pPr>
            <a:r>
              <a:rPr lang="en-US" sz="1700" b="1" dirty="0" smtClean="0">
                <a:solidFill>
                  <a:srgbClr val="000000"/>
                </a:solidFill>
                <a:ea typeface="Verdana" panose="020B0604030504040204" pitchFamily="34" charset="0"/>
              </a:rPr>
              <a:t>NUCAPS and targeted AEROSE Radiosonde profiles for   Temperature (solid) and H2O vapor (dash) on March 13 at 3Z (left) and 14Z (right) at the RHB ship locations </a:t>
            </a:r>
            <a:r>
              <a:rPr lang="en-US" sz="1700" b="1" dirty="0">
                <a:solidFill>
                  <a:srgbClr val="92D050"/>
                </a:solidFill>
                <a:ea typeface="Verdana" panose="020B0604030504040204" pitchFamily="34" charset="0"/>
              </a:rPr>
              <a:t>“</a:t>
            </a:r>
            <a:r>
              <a:rPr lang="en-US" sz="1700" b="1" dirty="0" smtClean="0">
                <a:solidFill>
                  <a:srgbClr val="92D050"/>
                </a:solidFill>
                <a:ea typeface="Verdana" panose="020B0604030504040204" pitchFamily="34" charset="0"/>
              </a:rPr>
              <a:t>S”</a:t>
            </a:r>
            <a:r>
              <a:rPr lang="en-US" sz="1700" b="1" dirty="0" smtClean="0">
                <a:solidFill>
                  <a:srgbClr val="000000"/>
                </a:solidFill>
                <a:ea typeface="Verdana" panose="020B0604030504040204" pitchFamily="34" charset="0"/>
              </a:rPr>
              <a:t>; deeper penetration of RHB into the SAL on the 14</a:t>
            </a:r>
            <a:r>
              <a:rPr lang="en-US" sz="1700" b="1" baseline="30000" dirty="0" smtClean="0">
                <a:solidFill>
                  <a:srgbClr val="000000"/>
                </a:solidFill>
                <a:ea typeface="Verdana" panose="020B0604030504040204" pitchFamily="34" charset="0"/>
              </a:rPr>
              <a:t>th</a:t>
            </a:r>
            <a:r>
              <a:rPr lang="en-US" sz="1700" b="1" dirty="0" smtClean="0">
                <a:solidFill>
                  <a:srgbClr val="000000"/>
                </a:solidFill>
                <a:ea typeface="Verdana" panose="020B0604030504040204" pitchFamily="34" charset="0"/>
              </a:rPr>
              <a:t> manifested in enhanced dryness vicinity 700 </a:t>
            </a:r>
            <a:r>
              <a:rPr lang="en-US" sz="1700" b="1" dirty="0" err="1" smtClean="0">
                <a:solidFill>
                  <a:srgbClr val="000000"/>
                </a:solidFill>
                <a:ea typeface="Verdana" panose="020B0604030504040204" pitchFamily="34" charset="0"/>
              </a:rPr>
              <a:t>hPa</a:t>
            </a:r>
            <a:r>
              <a:rPr lang="en-US" sz="1700" b="1" dirty="0" smtClean="0">
                <a:solidFill>
                  <a:srgbClr val="000000"/>
                </a:solidFill>
                <a:ea typeface="Verdana" panose="020B0604030504040204" pitchFamily="34" charset="0"/>
              </a:rPr>
              <a:t> </a:t>
            </a:r>
            <a:r>
              <a:rPr lang="en-US" sz="1700" b="1" dirty="0" smtClean="0">
                <a:solidFill>
                  <a:srgbClr val="92D050"/>
                </a:solidFill>
                <a:ea typeface="Verdana" panose="020B0604030504040204" pitchFamily="34" charset="0"/>
              </a:rPr>
              <a:t> </a:t>
            </a:r>
            <a:endParaRPr lang="en-US" sz="1700" b="1" dirty="0">
              <a:solidFill>
                <a:srgbClr val="92D050"/>
              </a:solidFill>
              <a:ea typeface="Verdana" panose="020B0604030504040204" pitchFamily="34" charset="0"/>
            </a:endParaRPr>
          </a:p>
        </p:txBody>
      </p:sp>
      <p:sp>
        <p:nvSpPr>
          <p:cNvPr id="152" name="TextBox 151"/>
          <p:cNvSpPr txBox="1"/>
          <p:nvPr/>
        </p:nvSpPr>
        <p:spPr>
          <a:xfrm>
            <a:off x="20566075" y="11482698"/>
            <a:ext cx="9539296" cy="877163"/>
          </a:xfrm>
          <a:prstGeom prst="rect">
            <a:avLst/>
          </a:prstGeom>
          <a:noFill/>
        </p:spPr>
        <p:txBody>
          <a:bodyPr wrap="square" rtlCol="0">
            <a:spAutoFit/>
          </a:bodyPr>
          <a:lstStyle/>
          <a:p>
            <a:pPr algn="ctr"/>
            <a:r>
              <a:rPr lang="en-US" sz="1700" b="1" dirty="0" smtClean="0"/>
              <a:t>ECMWF (top) and NUCAPS NOAA-20 (IR+MW pass QC, bottom) at 06Z (left) and 18Z (right) on Sept. 6, 2019; “D” indicates Dorian’s center and  “X” </a:t>
            </a:r>
          </a:p>
          <a:p>
            <a:pPr algn="ctr"/>
            <a:r>
              <a:rPr lang="en-US" sz="1700" b="1" dirty="0" smtClean="0"/>
              <a:t>the target location for NUCAPS   </a:t>
            </a:r>
            <a:endParaRPr lang="en-US" sz="1700" b="1" dirty="0"/>
          </a:p>
        </p:txBody>
      </p:sp>
      <p:sp>
        <p:nvSpPr>
          <p:cNvPr id="39" name="TextBox 38"/>
          <p:cNvSpPr txBox="1"/>
          <p:nvPr/>
        </p:nvSpPr>
        <p:spPr>
          <a:xfrm flipH="1">
            <a:off x="23032670" y="8445112"/>
            <a:ext cx="482423" cy="338554"/>
          </a:xfrm>
          <a:prstGeom prst="rect">
            <a:avLst/>
          </a:prstGeom>
          <a:noFill/>
        </p:spPr>
        <p:txBody>
          <a:bodyPr wrap="square" rtlCol="0">
            <a:spAutoFit/>
          </a:bodyPr>
          <a:lstStyle/>
          <a:p>
            <a:r>
              <a:rPr lang="en-US" sz="1600" b="1" dirty="0" smtClean="0"/>
              <a:t>D</a:t>
            </a:r>
            <a:endParaRPr lang="en-US" sz="1600" b="1" dirty="0"/>
          </a:p>
        </p:txBody>
      </p:sp>
      <p:sp>
        <p:nvSpPr>
          <p:cNvPr id="153" name="TextBox 152"/>
          <p:cNvSpPr txBox="1"/>
          <p:nvPr/>
        </p:nvSpPr>
        <p:spPr>
          <a:xfrm flipH="1">
            <a:off x="27702489" y="8283611"/>
            <a:ext cx="482423" cy="338554"/>
          </a:xfrm>
          <a:prstGeom prst="rect">
            <a:avLst/>
          </a:prstGeom>
          <a:noFill/>
        </p:spPr>
        <p:txBody>
          <a:bodyPr wrap="square" rtlCol="0">
            <a:spAutoFit/>
          </a:bodyPr>
          <a:lstStyle/>
          <a:p>
            <a:r>
              <a:rPr lang="en-US" sz="1600" b="1" dirty="0" smtClean="0"/>
              <a:t>D</a:t>
            </a:r>
            <a:endParaRPr lang="en-US" sz="1600" b="1" dirty="0"/>
          </a:p>
        </p:txBody>
      </p:sp>
      <p:sp>
        <p:nvSpPr>
          <p:cNvPr id="154" name="TextBox 153"/>
          <p:cNvSpPr txBox="1"/>
          <p:nvPr/>
        </p:nvSpPr>
        <p:spPr>
          <a:xfrm flipH="1">
            <a:off x="23112886" y="10425252"/>
            <a:ext cx="482423" cy="338554"/>
          </a:xfrm>
          <a:prstGeom prst="rect">
            <a:avLst/>
          </a:prstGeom>
          <a:noFill/>
        </p:spPr>
        <p:txBody>
          <a:bodyPr wrap="square" rtlCol="0">
            <a:spAutoFit/>
          </a:bodyPr>
          <a:lstStyle/>
          <a:p>
            <a:r>
              <a:rPr lang="en-US" sz="1600" b="1" dirty="0" smtClean="0">
                <a:solidFill>
                  <a:schemeClr val="bg1"/>
                </a:solidFill>
              </a:rPr>
              <a:t>D</a:t>
            </a:r>
            <a:endParaRPr lang="en-US" sz="1600" b="1" dirty="0">
              <a:solidFill>
                <a:schemeClr val="bg1"/>
              </a:solidFill>
            </a:endParaRPr>
          </a:p>
        </p:txBody>
      </p:sp>
      <p:sp>
        <p:nvSpPr>
          <p:cNvPr id="155" name="TextBox 154"/>
          <p:cNvSpPr txBox="1"/>
          <p:nvPr/>
        </p:nvSpPr>
        <p:spPr>
          <a:xfrm flipH="1">
            <a:off x="27716138" y="10344433"/>
            <a:ext cx="482423" cy="338554"/>
          </a:xfrm>
          <a:prstGeom prst="rect">
            <a:avLst/>
          </a:prstGeom>
          <a:noFill/>
        </p:spPr>
        <p:txBody>
          <a:bodyPr wrap="square" rtlCol="0">
            <a:spAutoFit/>
          </a:bodyPr>
          <a:lstStyle/>
          <a:p>
            <a:r>
              <a:rPr lang="en-US" sz="1600" b="1" dirty="0" smtClean="0">
                <a:solidFill>
                  <a:schemeClr val="bg1"/>
                </a:solidFill>
              </a:rPr>
              <a:t>D</a:t>
            </a:r>
            <a:endParaRPr lang="en-US" sz="1600" b="1" dirty="0">
              <a:solidFill>
                <a:schemeClr val="bg1"/>
              </a:solidFill>
            </a:endParaRPr>
          </a:p>
        </p:txBody>
      </p:sp>
      <p:sp>
        <p:nvSpPr>
          <p:cNvPr id="156" name="TextBox 155"/>
          <p:cNvSpPr txBox="1"/>
          <p:nvPr/>
        </p:nvSpPr>
        <p:spPr>
          <a:xfrm flipH="1">
            <a:off x="23328114" y="8009169"/>
            <a:ext cx="511141" cy="369332"/>
          </a:xfrm>
          <a:prstGeom prst="rect">
            <a:avLst/>
          </a:prstGeom>
          <a:noFill/>
        </p:spPr>
        <p:txBody>
          <a:bodyPr wrap="square" rtlCol="0">
            <a:spAutoFit/>
          </a:bodyPr>
          <a:lstStyle/>
          <a:p>
            <a:r>
              <a:rPr lang="en-US" sz="1800" b="1" dirty="0" smtClean="0"/>
              <a:t>X</a:t>
            </a:r>
            <a:endParaRPr lang="en-US" sz="1800" b="1" dirty="0"/>
          </a:p>
        </p:txBody>
      </p:sp>
      <p:sp>
        <p:nvSpPr>
          <p:cNvPr id="157" name="TextBox 156"/>
          <p:cNvSpPr txBox="1"/>
          <p:nvPr/>
        </p:nvSpPr>
        <p:spPr>
          <a:xfrm flipH="1">
            <a:off x="27684036" y="8038737"/>
            <a:ext cx="511141" cy="369332"/>
          </a:xfrm>
          <a:prstGeom prst="rect">
            <a:avLst/>
          </a:prstGeom>
          <a:noFill/>
        </p:spPr>
        <p:txBody>
          <a:bodyPr wrap="square" rtlCol="0">
            <a:spAutoFit/>
          </a:bodyPr>
          <a:lstStyle/>
          <a:p>
            <a:r>
              <a:rPr lang="en-US" sz="1800" b="1" dirty="0" smtClean="0"/>
              <a:t>X</a:t>
            </a:r>
            <a:endParaRPr lang="en-US" sz="1800" b="1" dirty="0"/>
          </a:p>
        </p:txBody>
      </p:sp>
      <p:sp>
        <p:nvSpPr>
          <p:cNvPr id="158" name="TextBox 157"/>
          <p:cNvSpPr txBox="1"/>
          <p:nvPr/>
        </p:nvSpPr>
        <p:spPr>
          <a:xfrm flipH="1">
            <a:off x="23371330" y="10126847"/>
            <a:ext cx="511141" cy="369332"/>
          </a:xfrm>
          <a:prstGeom prst="rect">
            <a:avLst/>
          </a:prstGeom>
          <a:noFill/>
        </p:spPr>
        <p:txBody>
          <a:bodyPr wrap="square" rtlCol="0">
            <a:spAutoFit/>
          </a:bodyPr>
          <a:lstStyle/>
          <a:p>
            <a:r>
              <a:rPr lang="en-US" sz="1800" b="1" dirty="0" smtClean="0"/>
              <a:t>X</a:t>
            </a:r>
            <a:endParaRPr lang="en-US" sz="1800" b="1" dirty="0"/>
          </a:p>
        </p:txBody>
      </p:sp>
      <p:sp>
        <p:nvSpPr>
          <p:cNvPr id="160" name="TextBox 159"/>
          <p:cNvSpPr txBox="1"/>
          <p:nvPr/>
        </p:nvSpPr>
        <p:spPr>
          <a:xfrm flipH="1">
            <a:off x="27738626" y="10126850"/>
            <a:ext cx="511141" cy="369332"/>
          </a:xfrm>
          <a:prstGeom prst="rect">
            <a:avLst/>
          </a:prstGeom>
          <a:noFill/>
        </p:spPr>
        <p:txBody>
          <a:bodyPr wrap="square" rtlCol="0">
            <a:spAutoFit/>
          </a:bodyPr>
          <a:lstStyle/>
          <a:p>
            <a:r>
              <a:rPr lang="en-US" sz="1800" b="1" dirty="0" smtClean="0">
                <a:solidFill>
                  <a:schemeClr val="bg1"/>
                </a:solidFill>
              </a:rPr>
              <a:t>X</a:t>
            </a:r>
            <a:endParaRPr lang="en-US" sz="1800" b="1" dirty="0">
              <a:solidFill>
                <a:schemeClr val="bg1"/>
              </a:solidFill>
            </a:endParaRPr>
          </a:p>
        </p:txBody>
      </p:sp>
      <p:sp>
        <p:nvSpPr>
          <p:cNvPr id="162" name="TextBox 161"/>
          <p:cNvSpPr txBox="1"/>
          <p:nvPr/>
        </p:nvSpPr>
        <p:spPr>
          <a:xfrm>
            <a:off x="20580246" y="16111574"/>
            <a:ext cx="9539296" cy="877163"/>
          </a:xfrm>
          <a:prstGeom prst="rect">
            <a:avLst/>
          </a:prstGeom>
          <a:noFill/>
        </p:spPr>
        <p:txBody>
          <a:bodyPr wrap="square" rtlCol="0">
            <a:spAutoFit/>
          </a:bodyPr>
          <a:lstStyle/>
          <a:p>
            <a:pPr algn="ctr"/>
            <a:r>
              <a:rPr lang="en-US" sz="1700" b="1" dirty="0" smtClean="0"/>
              <a:t>ECMWF (top) and NUCAPS (IR+MW pass QC, bottom) at 06Z (left) and 18Z (right) on Sept. 6, 2019 at locations ‘X”;  NUCAPS in good agreement at 06Z in the path of Dorian but not available at 18Z in vicinity of eye-wall   </a:t>
            </a:r>
            <a:endParaRPr lang="en-US" sz="1700" b="1" dirty="0"/>
          </a:p>
        </p:txBody>
      </p:sp>
      <p:sp>
        <p:nvSpPr>
          <p:cNvPr id="164" name="TextBox 163"/>
          <p:cNvSpPr txBox="1"/>
          <p:nvPr/>
        </p:nvSpPr>
        <p:spPr>
          <a:xfrm>
            <a:off x="20843579" y="18857054"/>
            <a:ext cx="9072314" cy="877163"/>
          </a:xfrm>
          <a:prstGeom prst="rect">
            <a:avLst/>
          </a:prstGeom>
          <a:noFill/>
        </p:spPr>
        <p:txBody>
          <a:bodyPr wrap="square" rtlCol="0">
            <a:spAutoFit/>
          </a:bodyPr>
          <a:lstStyle/>
          <a:p>
            <a:pPr algn="ctr"/>
            <a:r>
              <a:rPr lang="en-US" sz="1700" b="1" dirty="0" smtClean="0"/>
              <a:t>Special NOAA </a:t>
            </a:r>
            <a:r>
              <a:rPr lang="en-US" sz="1700" b="1" dirty="0" err="1" smtClean="0">
                <a:solidFill>
                  <a:srgbClr val="FF33CC"/>
                </a:solidFill>
              </a:rPr>
              <a:t>dropsondes</a:t>
            </a:r>
            <a:r>
              <a:rPr lang="en-US" sz="1700" b="1" dirty="0" smtClean="0"/>
              <a:t> on September 3 and 4 include subsets in Dorians projected path; cases of interest in the context of NUCAPS soundings are circled   </a:t>
            </a:r>
            <a:endParaRPr lang="en-US" sz="1700" b="1" dirty="0"/>
          </a:p>
        </p:txBody>
      </p:sp>
      <p:sp>
        <p:nvSpPr>
          <p:cNvPr id="40" name="TextBox 39"/>
          <p:cNvSpPr txBox="1"/>
          <p:nvPr/>
        </p:nvSpPr>
        <p:spPr>
          <a:xfrm>
            <a:off x="22418538" y="18366984"/>
            <a:ext cx="377026" cy="369332"/>
          </a:xfrm>
          <a:prstGeom prst="rect">
            <a:avLst/>
          </a:prstGeom>
          <a:noFill/>
        </p:spPr>
        <p:txBody>
          <a:bodyPr wrap="none" rtlCol="0">
            <a:spAutoFit/>
          </a:bodyPr>
          <a:lstStyle/>
          <a:p>
            <a:r>
              <a:rPr lang="en-US" sz="1800" b="1" dirty="0" smtClean="0"/>
              <a:t>D</a:t>
            </a:r>
            <a:endParaRPr lang="en-US" sz="1800" b="1" dirty="0"/>
          </a:p>
        </p:txBody>
      </p:sp>
      <p:sp>
        <p:nvSpPr>
          <p:cNvPr id="165" name="TextBox 164"/>
          <p:cNvSpPr txBox="1"/>
          <p:nvPr/>
        </p:nvSpPr>
        <p:spPr>
          <a:xfrm>
            <a:off x="20791275" y="22721404"/>
            <a:ext cx="9072314" cy="877163"/>
          </a:xfrm>
          <a:prstGeom prst="rect">
            <a:avLst/>
          </a:prstGeom>
          <a:noFill/>
        </p:spPr>
        <p:txBody>
          <a:bodyPr wrap="square" rtlCol="0">
            <a:spAutoFit/>
          </a:bodyPr>
          <a:lstStyle/>
          <a:p>
            <a:pPr algn="ctr"/>
            <a:r>
              <a:rPr lang="en-US" sz="1700" b="1" dirty="0" smtClean="0"/>
              <a:t>Collocated NUCAPS, ECMWF Analysis, GFS 6-hr forecast and </a:t>
            </a:r>
            <a:r>
              <a:rPr lang="en-US" sz="1700" b="1" dirty="0" err="1" smtClean="0"/>
              <a:t>Dropsondes</a:t>
            </a:r>
            <a:r>
              <a:rPr lang="en-US" sz="1700" b="1" dirty="0" smtClean="0"/>
              <a:t> demonstrate utility of NUCAPS soundings both in the vicinity (left) and further out ahead of Dorian (right).    </a:t>
            </a:r>
            <a:endParaRPr lang="en-US" sz="1700" b="1" dirty="0"/>
          </a:p>
        </p:txBody>
      </p:sp>
      <p:sp>
        <p:nvSpPr>
          <p:cNvPr id="166" name="TextBox 165"/>
          <p:cNvSpPr txBox="1"/>
          <p:nvPr/>
        </p:nvSpPr>
        <p:spPr>
          <a:xfrm>
            <a:off x="20829459" y="27375067"/>
            <a:ext cx="9034130" cy="646331"/>
          </a:xfrm>
          <a:prstGeom prst="rect">
            <a:avLst/>
          </a:prstGeom>
          <a:noFill/>
        </p:spPr>
        <p:txBody>
          <a:bodyPr wrap="square" rtlCol="0">
            <a:spAutoFit/>
          </a:bodyPr>
          <a:lstStyle/>
          <a:p>
            <a:pPr algn="ctr" fontAlgn="auto">
              <a:spcBef>
                <a:spcPts val="0"/>
              </a:spcBef>
              <a:spcAft>
                <a:spcPts val="0"/>
              </a:spcAft>
            </a:pPr>
            <a:r>
              <a:rPr lang="en-US" sz="1800" b="1" dirty="0" smtClean="0">
                <a:solidFill>
                  <a:srgbClr val="000000"/>
                </a:solidFill>
                <a:latin typeface="Arial"/>
              </a:rPr>
              <a:t>Fire eruption zone, “</a:t>
            </a:r>
            <a:r>
              <a:rPr lang="en-US" sz="1800" b="1" dirty="0" err="1" smtClean="0">
                <a:solidFill>
                  <a:srgbClr val="000000"/>
                </a:solidFill>
                <a:latin typeface="Arial"/>
              </a:rPr>
              <a:t>Pryo</a:t>
            </a:r>
            <a:r>
              <a:rPr lang="en-US" sz="1800" b="1" dirty="0" smtClean="0">
                <a:solidFill>
                  <a:srgbClr val="000000"/>
                </a:solidFill>
                <a:latin typeface="Arial"/>
              </a:rPr>
              <a:t>” targets (left) and available Radiosondes (WMO, right) collocated to NUCAPS soundings on January 4, 2020</a:t>
            </a:r>
            <a:r>
              <a:rPr lang="en-US" sz="1800" b="1" dirty="0" smtClean="0">
                <a:solidFill>
                  <a:srgbClr val="92D050"/>
                </a:solidFill>
                <a:latin typeface="Arial"/>
              </a:rPr>
              <a:t> </a:t>
            </a:r>
            <a:endParaRPr lang="en-US" sz="1800" b="1" dirty="0">
              <a:solidFill>
                <a:srgbClr val="92D050"/>
              </a:solidFill>
              <a:latin typeface="Arial"/>
            </a:endParaRPr>
          </a:p>
        </p:txBody>
      </p:sp>
      <p:sp>
        <p:nvSpPr>
          <p:cNvPr id="41" name="Rectangle 40"/>
          <p:cNvSpPr/>
          <p:nvPr/>
        </p:nvSpPr>
        <p:spPr bwMode="auto">
          <a:xfrm>
            <a:off x="22207282" y="25254503"/>
            <a:ext cx="1631973" cy="1399529"/>
          </a:xfrm>
          <a:prstGeom prst="rect">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6713"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Verdana" pitchFamily="34" charset="0"/>
            </a:endParaRPr>
          </a:p>
        </p:txBody>
      </p:sp>
      <p:sp>
        <p:nvSpPr>
          <p:cNvPr id="42" name="Rectangle 41"/>
          <p:cNvSpPr/>
          <p:nvPr/>
        </p:nvSpPr>
        <p:spPr bwMode="auto">
          <a:xfrm>
            <a:off x="27022566" y="29147718"/>
            <a:ext cx="1355285" cy="759605"/>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6713"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Verdana" pitchFamily="34" charset="0"/>
            </a:endParaRPr>
          </a:p>
        </p:txBody>
      </p:sp>
      <p:sp>
        <p:nvSpPr>
          <p:cNvPr id="169" name="Rectangle 168"/>
          <p:cNvSpPr/>
          <p:nvPr/>
        </p:nvSpPr>
        <p:spPr bwMode="auto">
          <a:xfrm>
            <a:off x="22582470" y="29149990"/>
            <a:ext cx="1172611" cy="759605"/>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6713"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Verdana" pitchFamily="34" charset="0"/>
            </a:endParaRPr>
          </a:p>
        </p:txBody>
      </p:sp>
      <p:sp>
        <p:nvSpPr>
          <p:cNvPr id="170" name="TextBox 169"/>
          <p:cNvSpPr txBox="1"/>
          <p:nvPr/>
        </p:nvSpPr>
        <p:spPr>
          <a:xfrm>
            <a:off x="20764125" y="30543633"/>
            <a:ext cx="9233653" cy="646331"/>
          </a:xfrm>
          <a:prstGeom prst="rect">
            <a:avLst/>
          </a:prstGeom>
          <a:noFill/>
        </p:spPr>
        <p:txBody>
          <a:bodyPr wrap="square" rtlCol="0">
            <a:spAutoFit/>
          </a:bodyPr>
          <a:lstStyle/>
          <a:p>
            <a:pPr algn="ctr" fontAlgn="auto">
              <a:spcBef>
                <a:spcPts val="0"/>
              </a:spcBef>
              <a:spcAft>
                <a:spcPts val="0"/>
              </a:spcAft>
            </a:pPr>
            <a:r>
              <a:rPr lang="en-US" sz="1800" b="1" dirty="0" smtClean="0">
                <a:solidFill>
                  <a:srgbClr val="000000"/>
                </a:solidFill>
                <a:latin typeface="Arial"/>
              </a:rPr>
              <a:t>ECMWF and NUCAPS (IR+MW pass QC) 750hPa H20 vapor across fire zone corresponding to NPP afternoon overpass (06Z) on January 4, 2020</a:t>
            </a:r>
            <a:r>
              <a:rPr lang="en-US" sz="1800" b="1" dirty="0" smtClean="0">
                <a:solidFill>
                  <a:srgbClr val="92D050"/>
                </a:solidFill>
                <a:latin typeface="Arial"/>
              </a:rPr>
              <a:t> </a:t>
            </a:r>
            <a:endParaRPr lang="en-US" sz="1800" b="1" dirty="0">
              <a:solidFill>
                <a:srgbClr val="92D050"/>
              </a:solidFill>
              <a:latin typeface="Arial"/>
            </a:endParaRPr>
          </a:p>
        </p:txBody>
      </p:sp>
      <p:sp>
        <p:nvSpPr>
          <p:cNvPr id="171" name="TextBox 170"/>
          <p:cNvSpPr txBox="1"/>
          <p:nvPr/>
        </p:nvSpPr>
        <p:spPr>
          <a:xfrm>
            <a:off x="20745925" y="34107984"/>
            <a:ext cx="9233653" cy="646331"/>
          </a:xfrm>
          <a:prstGeom prst="rect">
            <a:avLst/>
          </a:prstGeom>
          <a:noFill/>
        </p:spPr>
        <p:txBody>
          <a:bodyPr wrap="square" rtlCol="0">
            <a:spAutoFit/>
          </a:bodyPr>
          <a:lstStyle/>
          <a:p>
            <a:pPr algn="ctr" fontAlgn="auto">
              <a:spcBef>
                <a:spcPts val="0"/>
              </a:spcBef>
              <a:spcAft>
                <a:spcPts val="0"/>
              </a:spcAft>
            </a:pPr>
            <a:r>
              <a:rPr lang="en-US" sz="1800" b="1" dirty="0" smtClean="0">
                <a:solidFill>
                  <a:srgbClr val="000000"/>
                </a:solidFill>
                <a:latin typeface="Arial"/>
              </a:rPr>
              <a:t>NUCAPS NPP soundings closest to “Pyro” targets suggesting instability promoting  fire expansion </a:t>
            </a:r>
            <a:r>
              <a:rPr lang="en-US" sz="1800" b="1" dirty="0" smtClean="0">
                <a:solidFill>
                  <a:srgbClr val="92D050"/>
                </a:solidFill>
                <a:latin typeface="Arial"/>
              </a:rPr>
              <a:t> </a:t>
            </a:r>
            <a:endParaRPr lang="en-US" sz="1800" b="1" dirty="0">
              <a:solidFill>
                <a:srgbClr val="92D050"/>
              </a:solidFill>
              <a:latin typeface="Arial"/>
            </a:endParaRPr>
          </a:p>
        </p:txBody>
      </p:sp>
      <p:sp>
        <p:nvSpPr>
          <p:cNvPr id="172" name="TextBox 171"/>
          <p:cNvSpPr txBox="1"/>
          <p:nvPr/>
        </p:nvSpPr>
        <p:spPr>
          <a:xfrm>
            <a:off x="20666309" y="37140071"/>
            <a:ext cx="9233653" cy="646331"/>
          </a:xfrm>
          <a:prstGeom prst="rect">
            <a:avLst/>
          </a:prstGeom>
          <a:noFill/>
        </p:spPr>
        <p:txBody>
          <a:bodyPr wrap="square" rtlCol="0">
            <a:spAutoFit/>
          </a:bodyPr>
          <a:lstStyle/>
          <a:p>
            <a:pPr algn="ctr" fontAlgn="auto">
              <a:spcBef>
                <a:spcPts val="0"/>
              </a:spcBef>
              <a:spcAft>
                <a:spcPts val="0"/>
              </a:spcAft>
            </a:pPr>
            <a:r>
              <a:rPr lang="en-US" sz="1800" b="1" dirty="0" smtClean="0">
                <a:solidFill>
                  <a:srgbClr val="000000"/>
                </a:solidFill>
                <a:latin typeface="Arial"/>
              </a:rPr>
              <a:t>NUCAPS NOAA-20, NPP and/or </a:t>
            </a:r>
            <a:r>
              <a:rPr lang="en-US" sz="1800" b="1" dirty="0" err="1" smtClean="0">
                <a:solidFill>
                  <a:srgbClr val="000000"/>
                </a:solidFill>
                <a:latin typeface="Arial"/>
              </a:rPr>
              <a:t>MetOp</a:t>
            </a:r>
            <a:r>
              <a:rPr lang="en-US" sz="1800" b="1" dirty="0" smtClean="0">
                <a:solidFill>
                  <a:srgbClr val="000000"/>
                </a:solidFill>
                <a:latin typeface="Arial"/>
              </a:rPr>
              <a:t>-B (pass QC) closest to Radiosondes near the targets zone and 06Z on Jan 4, 2020;   </a:t>
            </a:r>
            <a:r>
              <a:rPr lang="en-US" sz="1800" b="1" dirty="0" smtClean="0">
                <a:solidFill>
                  <a:srgbClr val="92D050"/>
                </a:solidFill>
                <a:latin typeface="Arial"/>
              </a:rPr>
              <a:t> </a:t>
            </a:r>
            <a:endParaRPr lang="en-US" sz="1800" b="1" dirty="0">
              <a:solidFill>
                <a:srgbClr val="92D050"/>
              </a:solidFill>
              <a:latin typeface="Arial"/>
            </a:endParaRPr>
          </a:p>
        </p:txBody>
      </p:sp>
      <p:pic>
        <p:nvPicPr>
          <p:cNvPr id="43" name="Picture 42"/>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20771964" y="34672170"/>
            <a:ext cx="2983118" cy="2505897"/>
          </a:xfrm>
          <a:prstGeom prst="rect">
            <a:avLst/>
          </a:prstGeom>
        </p:spPr>
      </p:pic>
      <p:pic>
        <p:nvPicPr>
          <p:cNvPr id="44" name="Picture 43"/>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23783660" y="34672170"/>
            <a:ext cx="2985704" cy="2505895"/>
          </a:xfrm>
          <a:prstGeom prst="rect">
            <a:avLst/>
          </a:prstGeom>
        </p:spPr>
      </p:pic>
      <p:pic>
        <p:nvPicPr>
          <p:cNvPr id="46" name="Picture 45"/>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26857531" y="34674216"/>
            <a:ext cx="2934395" cy="2486234"/>
          </a:xfrm>
          <a:prstGeom prst="rect">
            <a:avLst/>
          </a:prstGeom>
        </p:spPr>
      </p:pic>
      <p:cxnSp>
        <p:nvCxnSpPr>
          <p:cNvPr id="48" name="Straight Arrow Connector 47"/>
          <p:cNvCxnSpPr/>
          <p:nvPr/>
        </p:nvCxnSpPr>
        <p:spPr bwMode="auto">
          <a:xfrm flipH="1">
            <a:off x="12614182" y="17985785"/>
            <a:ext cx="2261391" cy="152629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52" name="TextBox 51"/>
          <p:cNvSpPr txBox="1"/>
          <p:nvPr/>
        </p:nvSpPr>
        <p:spPr>
          <a:xfrm>
            <a:off x="21257695" y="13745382"/>
            <a:ext cx="1239442" cy="307777"/>
          </a:xfrm>
          <a:prstGeom prst="rect">
            <a:avLst/>
          </a:prstGeom>
          <a:noFill/>
        </p:spPr>
        <p:txBody>
          <a:bodyPr wrap="none" rtlCol="0">
            <a:spAutoFit/>
          </a:bodyPr>
          <a:lstStyle/>
          <a:p>
            <a:r>
              <a:rPr lang="en-US" sz="1400" b="1" dirty="0" smtClean="0"/>
              <a:t>ECMWF 6Z</a:t>
            </a:r>
            <a:endParaRPr lang="en-US" sz="1400" b="1" dirty="0"/>
          </a:p>
        </p:txBody>
      </p:sp>
      <p:sp>
        <p:nvSpPr>
          <p:cNvPr id="181" name="TextBox 180"/>
          <p:cNvSpPr txBox="1"/>
          <p:nvPr/>
        </p:nvSpPr>
        <p:spPr>
          <a:xfrm>
            <a:off x="25546172" y="13812718"/>
            <a:ext cx="1367682" cy="307777"/>
          </a:xfrm>
          <a:prstGeom prst="rect">
            <a:avLst/>
          </a:prstGeom>
          <a:noFill/>
        </p:spPr>
        <p:txBody>
          <a:bodyPr wrap="none" rtlCol="0">
            <a:spAutoFit/>
          </a:bodyPr>
          <a:lstStyle/>
          <a:p>
            <a:r>
              <a:rPr lang="en-US" sz="1400" b="1" dirty="0" smtClean="0"/>
              <a:t>ECMWF 18Z</a:t>
            </a:r>
            <a:endParaRPr lang="en-US" sz="1400" b="1" dirty="0"/>
          </a:p>
        </p:txBody>
      </p:sp>
      <p:sp>
        <p:nvSpPr>
          <p:cNvPr id="182" name="TextBox 181"/>
          <p:cNvSpPr txBox="1"/>
          <p:nvPr/>
        </p:nvSpPr>
        <p:spPr>
          <a:xfrm>
            <a:off x="21186802" y="15450136"/>
            <a:ext cx="1542410" cy="307777"/>
          </a:xfrm>
          <a:prstGeom prst="rect">
            <a:avLst/>
          </a:prstGeom>
          <a:noFill/>
        </p:spPr>
        <p:txBody>
          <a:bodyPr wrap="none" rtlCol="0">
            <a:spAutoFit/>
          </a:bodyPr>
          <a:lstStyle/>
          <a:p>
            <a:r>
              <a:rPr lang="en-US" sz="1400" b="1" dirty="0" smtClean="0"/>
              <a:t>NOAA-20  AM</a:t>
            </a:r>
            <a:endParaRPr lang="en-US" sz="1400" b="1" dirty="0"/>
          </a:p>
        </p:txBody>
      </p:sp>
      <p:sp>
        <p:nvSpPr>
          <p:cNvPr id="183" name="TextBox 182"/>
          <p:cNvSpPr txBox="1"/>
          <p:nvPr/>
        </p:nvSpPr>
        <p:spPr>
          <a:xfrm>
            <a:off x="26325891" y="15432408"/>
            <a:ext cx="476412" cy="307777"/>
          </a:xfrm>
          <a:prstGeom prst="rect">
            <a:avLst/>
          </a:prstGeom>
          <a:noFill/>
        </p:spPr>
        <p:txBody>
          <a:bodyPr wrap="none" rtlCol="0">
            <a:spAutoFit/>
          </a:bodyPr>
          <a:lstStyle/>
          <a:p>
            <a:r>
              <a:rPr lang="en-US" sz="1400" b="1" dirty="0" smtClean="0"/>
              <a:t>NA</a:t>
            </a:r>
            <a:endParaRPr lang="en-US" sz="1400" b="1" dirty="0"/>
          </a:p>
        </p:txBody>
      </p:sp>
      <p:sp>
        <p:nvSpPr>
          <p:cNvPr id="184" name="TextBox 183"/>
          <p:cNvSpPr txBox="1"/>
          <p:nvPr/>
        </p:nvSpPr>
        <p:spPr>
          <a:xfrm>
            <a:off x="20974149" y="9017428"/>
            <a:ext cx="1239442" cy="307777"/>
          </a:xfrm>
          <a:prstGeom prst="rect">
            <a:avLst/>
          </a:prstGeom>
          <a:noFill/>
        </p:spPr>
        <p:txBody>
          <a:bodyPr wrap="none" rtlCol="0">
            <a:spAutoFit/>
          </a:bodyPr>
          <a:lstStyle/>
          <a:p>
            <a:r>
              <a:rPr lang="en-US" sz="1400" b="1" dirty="0" smtClean="0">
                <a:solidFill>
                  <a:schemeClr val="bg1"/>
                </a:solidFill>
              </a:rPr>
              <a:t>ECMWF 6Z</a:t>
            </a:r>
            <a:endParaRPr lang="en-US" sz="1400" b="1" dirty="0">
              <a:solidFill>
                <a:schemeClr val="bg1"/>
              </a:solidFill>
            </a:endParaRPr>
          </a:p>
        </p:txBody>
      </p:sp>
      <p:sp>
        <p:nvSpPr>
          <p:cNvPr id="185" name="TextBox 184"/>
          <p:cNvSpPr txBox="1"/>
          <p:nvPr/>
        </p:nvSpPr>
        <p:spPr>
          <a:xfrm>
            <a:off x="25400844" y="9020971"/>
            <a:ext cx="1367682" cy="307777"/>
          </a:xfrm>
          <a:prstGeom prst="rect">
            <a:avLst/>
          </a:prstGeom>
          <a:noFill/>
        </p:spPr>
        <p:txBody>
          <a:bodyPr wrap="none" rtlCol="0">
            <a:spAutoFit/>
          </a:bodyPr>
          <a:lstStyle/>
          <a:p>
            <a:r>
              <a:rPr lang="en-US" sz="1400" b="1" dirty="0" smtClean="0">
                <a:solidFill>
                  <a:schemeClr val="bg1"/>
                </a:solidFill>
              </a:rPr>
              <a:t>ECMWF 18Z</a:t>
            </a:r>
            <a:endParaRPr lang="en-US" sz="1400" b="1" dirty="0">
              <a:solidFill>
                <a:schemeClr val="bg1"/>
              </a:solidFill>
            </a:endParaRPr>
          </a:p>
        </p:txBody>
      </p:sp>
      <p:sp>
        <p:nvSpPr>
          <p:cNvPr id="186" name="TextBox 185"/>
          <p:cNvSpPr txBox="1"/>
          <p:nvPr/>
        </p:nvSpPr>
        <p:spPr>
          <a:xfrm>
            <a:off x="20956425" y="11051783"/>
            <a:ext cx="1973617" cy="307777"/>
          </a:xfrm>
          <a:prstGeom prst="rect">
            <a:avLst/>
          </a:prstGeom>
          <a:noFill/>
        </p:spPr>
        <p:txBody>
          <a:bodyPr wrap="none" rtlCol="0">
            <a:spAutoFit/>
          </a:bodyPr>
          <a:lstStyle/>
          <a:p>
            <a:r>
              <a:rPr lang="en-US" sz="1400" b="1" dirty="0" smtClean="0">
                <a:solidFill>
                  <a:schemeClr val="bg1"/>
                </a:solidFill>
              </a:rPr>
              <a:t>NUCAPS N20   AM</a:t>
            </a:r>
            <a:endParaRPr lang="en-US" sz="1400" b="1" dirty="0">
              <a:solidFill>
                <a:schemeClr val="bg1"/>
              </a:solidFill>
            </a:endParaRPr>
          </a:p>
        </p:txBody>
      </p:sp>
      <p:sp>
        <p:nvSpPr>
          <p:cNvPr id="187" name="TextBox 186"/>
          <p:cNvSpPr txBox="1"/>
          <p:nvPr/>
        </p:nvSpPr>
        <p:spPr>
          <a:xfrm>
            <a:off x="25393759" y="11055333"/>
            <a:ext cx="1965603" cy="307777"/>
          </a:xfrm>
          <a:prstGeom prst="rect">
            <a:avLst/>
          </a:prstGeom>
          <a:noFill/>
        </p:spPr>
        <p:txBody>
          <a:bodyPr wrap="none" rtlCol="0">
            <a:spAutoFit/>
          </a:bodyPr>
          <a:lstStyle/>
          <a:p>
            <a:r>
              <a:rPr lang="en-US" sz="1400" b="1" dirty="0" smtClean="0">
                <a:solidFill>
                  <a:schemeClr val="bg1"/>
                </a:solidFill>
              </a:rPr>
              <a:t>NUCAPS N20   PM</a:t>
            </a:r>
            <a:endParaRPr lang="en-US" sz="1400" b="1" dirty="0">
              <a:solidFill>
                <a:schemeClr val="bg1"/>
              </a:solidFill>
            </a:endParaRPr>
          </a:p>
        </p:txBody>
      </p:sp>
      <p:cxnSp>
        <p:nvCxnSpPr>
          <p:cNvPr id="54" name="Straight Arrow Connector 53"/>
          <p:cNvCxnSpPr/>
          <p:nvPr/>
        </p:nvCxnSpPr>
        <p:spPr bwMode="auto">
          <a:xfrm flipH="1">
            <a:off x="24412354" y="18054084"/>
            <a:ext cx="577018" cy="201519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6" name="Straight Arrow Connector 55"/>
          <p:cNvCxnSpPr/>
          <p:nvPr/>
        </p:nvCxnSpPr>
        <p:spPr bwMode="auto">
          <a:xfrm>
            <a:off x="25188824" y="17852065"/>
            <a:ext cx="1051146" cy="223599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60" name="Straight Arrow Connector 59"/>
          <p:cNvCxnSpPr/>
          <p:nvPr/>
        </p:nvCxnSpPr>
        <p:spPr bwMode="auto">
          <a:xfrm flipH="1">
            <a:off x="25089653" y="29374011"/>
            <a:ext cx="3177644" cy="2151018"/>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62" name="Straight Arrow Connector 61"/>
          <p:cNvCxnSpPr>
            <a:endCxn id="102" idx="0"/>
          </p:cNvCxnSpPr>
          <p:nvPr/>
        </p:nvCxnSpPr>
        <p:spPr bwMode="auto">
          <a:xfrm flipH="1">
            <a:off x="27677589" y="29763271"/>
            <a:ext cx="95494" cy="167499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64" name="Straight Arrow Connector 63"/>
          <p:cNvCxnSpPr/>
          <p:nvPr/>
        </p:nvCxnSpPr>
        <p:spPr bwMode="auto">
          <a:xfrm flipH="1">
            <a:off x="23882473" y="26654032"/>
            <a:ext cx="4032536" cy="835442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84" name="Straight Arrow Connector 83"/>
          <p:cNvCxnSpPr>
            <a:stCxn id="98" idx="0"/>
          </p:cNvCxnSpPr>
          <p:nvPr/>
        </p:nvCxnSpPr>
        <p:spPr bwMode="auto">
          <a:xfrm flipH="1">
            <a:off x="27518122" y="26481928"/>
            <a:ext cx="554997" cy="84023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86" name="Straight Arrow Connector 85"/>
          <p:cNvCxnSpPr/>
          <p:nvPr/>
        </p:nvCxnSpPr>
        <p:spPr bwMode="auto">
          <a:xfrm>
            <a:off x="13379089" y="28622282"/>
            <a:ext cx="245888" cy="456590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208" name="Straight Arrow Connector 207"/>
          <p:cNvCxnSpPr/>
          <p:nvPr/>
        </p:nvCxnSpPr>
        <p:spPr bwMode="auto">
          <a:xfrm flipH="1">
            <a:off x="17153624" y="26125642"/>
            <a:ext cx="1130847" cy="710201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211" name="Straight Arrow Connector 210"/>
          <p:cNvCxnSpPr/>
          <p:nvPr/>
        </p:nvCxnSpPr>
        <p:spPr bwMode="auto">
          <a:xfrm flipH="1">
            <a:off x="12223269" y="26243957"/>
            <a:ext cx="1134570" cy="6944228"/>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218" name="Straight Arrow Connector 217"/>
          <p:cNvCxnSpPr/>
          <p:nvPr/>
        </p:nvCxnSpPr>
        <p:spPr bwMode="auto">
          <a:xfrm>
            <a:off x="18302124" y="28532746"/>
            <a:ext cx="731520" cy="4720394"/>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35" name="Straight Arrow Connector 134"/>
          <p:cNvCxnSpPr/>
          <p:nvPr/>
        </p:nvCxnSpPr>
        <p:spPr bwMode="auto">
          <a:xfrm flipH="1">
            <a:off x="17593768" y="25984323"/>
            <a:ext cx="1164389" cy="1171378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2" name="Straight Arrow Connector 141"/>
          <p:cNvCxnSpPr/>
          <p:nvPr/>
        </p:nvCxnSpPr>
        <p:spPr bwMode="auto">
          <a:xfrm>
            <a:off x="2687739" y="28739309"/>
            <a:ext cx="1628782" cy="2453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3" name="Straight Arrow Connector 172"/>
          <p:cNvCxnSpPr/>
          <p:nvPr/>
        </p:nvCxnSpPr>
        <p:spPr bwMode="auto">
          <a:xfrm>
            <a:off x="13246126" y="15032636"/>
            <a:ext cx="1480623" cy="2694841"/>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227" name="Straight Arrow Connector 226"/>
          <p:cNvCxnSpPr/>
          <p:nvPr/>
        </p:nvCxnSpPr>
        <p:spPr bwMode="auto">
          <a:xfrm flipH="1">
            <a:off x="15052356" y="15009998"/>
            <a:ext cx="2652048" cy="2702874"/>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241" name="Straight Arrow Connector 240"/>
          <p:cNvCxnSpPr/>
          <p:nvPr/>
        </p:nvCxnSpPr>
        <p:spPr bwMode="auto">
          <a:xfrm flipH="1">
            <a:off x="14404113" y="17983251"/>
            <a:ext cx="486716" cy="152882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48" name="Straight Arrow Connector 247"/>
          <p:cNvCxnSpPr/>
          <p:nvPr/>
        </p:nvCxnSpPr>
        <p:spPr bwMode="auto">
          <a:xfrm>
            <a:off x="14912079" y="17973278"/>
            <a:ext cx="1056812" cy="160068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56" name="Straight Arrow Connector 255"/>
          <p:cNvCxnSpPr/>
          <p:nvPr/>
        </p:nvCxnSpPr>
        <p:spPr bwMode="auto">
          <a:xfrm>
            <a:off x="14896823" y="17985785"/>
            <a:ext cx="3286786" cy="161828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6" name="Straight Arrow Connector 5"/>
          <p:cNvCxnSpPr/>
          <p:nvPr/>
        </p:nvCxnSpPr>
        <p:spPr bwMode="auto">
          <a:xfrm>
            <a:off x="30479929" y="32854900"/>
            <a:ext cx="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 name="Straight Arrow Connector 8"/>
          <p:cNvCxnSpPr/>
          <p:nvPr/>
        </p:nvCxnSpPr>
        <p:spPr bwMode="auto">
          <a:xfrm flipH="1">
            <a:off x="22000960" y="25890666"/>
            <a:ext cx="1455220" cy="5615589"/>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149" name="Straight Arrow Connector 148"/>
          <p:cNvCxnSpPr/>
          <p:nvPr/>
        </p:nvCxnSpPr>
        <p:spPr bwMode="auto">
          <a:xfrm>
            <a:off x="23234522" y="26181522"/>
            <a:ext cx="2949028" cy="5272534"/>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Tree>
  </p:cSld>
  <p:clrMapOvr>
    <a:masterClrMapping/>
  </p:clrMapOvr>
  <p:timing>
    <p:tnLst>
      <p:par>
        <p:cTn id="1" dur="indefinite" restart="never" nodeType="tmRoot"/>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176713" rtl="0" eaLnBrk="1" fontAlgn="base" latinLnBrk="0" hangingPunct="1">
          <a:lnSpc>
            <a:spcPct val="100000"/>
          </a:lnSpc>
          <a:spcBef>
            <a:spcPct val="0"/>
          </a:spcBef>
          <a:spcAft>
            <a:spcPct val="0"/>
          </a:spcAft>
          <a:buClrTx/>
          <a:buSzTx/>
          <a:buFontTx/>
          <a:buNone/>
          <a:tabLst/>
          <a:defRPr kumimoji="0" lang="de-DE" sz="40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176713" rtl="0" eaLnBrk="1" fontAlgn="base" latinLnBrk="0" hangingPunct="1">
          <a:lnSpc>
            <a:spcPct val="100000"/>
          </a:lnSpc>
          <a:spcBef>
            <a:spcPct val="0"/>
          </a:spcBef>
          <a:spcAft>
            <a:spcPct val="0"/>
          </a:spcAft>
          <a:buClrTx/>
          <a:buSzTx/>
          <a:buFontTx/>
          <a:buNone/>
          <a:tabLst/>
          <a:defRPr kumimoji="0" lang="de-DE" sz="40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38180</TotalTime>
  <Words>1314</Words>
  <Application>Microsoft Office PowerPoint</Application>
  <PresentationFormat>Custom</PresentationFormat>
  <Paragraphs>137</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Impact</vt:lpstr>
      <vt:lpstr>Times New Roman</vt:lpstr>
      <vt:lpstr>Verdana</vt:lpstr>
      <vt:lpstr>Standarddesign</vt:lpstr>
      <vt:lpstr>PowerPoint Presentation</vt:lpstr>
    </vt:vector>
  </TitlesOfParts>
  <Company>Deutscher Wetterdienst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mfiedler</dc:creator>
  <cp:lastModifiedBy>Tony Reale</cp:lastModifiedBy>
  <cp:revision>1550</cp:revision>
  <cp:lastPrinted>2014-09-08T19:43:45Z</cp:lastPrinted>
  <dcterms:created xsi:type="dcterms:W3CDTF">2011-07-25T08:36:02Z</dcterms:created>
  <dcterms:modified xsi:type="dcterms:W3CDTF">2020-03-04T17:56:07Z</dcterms:modified>
</cp:coreProperties>
</file>