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61" r:id="rId3"/>
    <p:sldId id="258" r:id="rId4"/>
    <p:sldId id="262" r:id="rId5"/>
    <p:sldId id="275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92" r:id="rId19"/>
    <p:sldId id="293" r:id="rId20"/>
    <p:sldId id="280" r:id="rId21"/>
    <p:sldId id="277" r:id="rId22"/>
    <p:sldId id="283" r:id="rId23"/>
    <p:sldId id="278" r:id="rId24"/>
    <p:sldId id="282" r:id="rId25"/>
    <p:sldId id="290" r:id="rId26"/>
    <p:sldId id="291" r:id="rId27"/>
    <p:sldId id="284" r:id="rId28"/>
    <p:sldId id="289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58" d="100"/>
          <a:sy n="58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C1B1F-B709-4D35-8BA0-62915D4BF9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4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68548-862F-467A-A0A0-0927EE06D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6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685801"/>
            <a:ext cx="3048000" cy="5440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1"/>
            <a:ext cx="8940800" cy="5440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AA70F-23C0-4AD8-95C7-14C82FC471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83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121920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00201"/>
            <a:ext cx="59944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9944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FE484-2513-4E68-BF00-5DC9E0C646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41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C21C-508D-4024-BFBB-9FF7DB501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27C147-9CAE-4DB6-A198-725B020A1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BCA7A-4219-4DEA-880A-F3FA9F6C7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21FB-BCF9-4ED7-8C80-D39CFFDFA3A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196B0-A98E-4B40-82AF-D9F18FB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5144-2DA9-4276-95D1-32422A29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8C1-3274-4896-AD87-462F1E7A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15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ECAD-AB6D-4EFC-B0C0-93A41018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3B968-A3E8-42E1-8697-38C806E60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DD494-1A2A-4AEA-AA2B-71038D919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21FB-BCF9-4ED7-8C80-D39CFFDFA3A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4EE28-2799-4780-962F-C3C43F9DE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63F71-F13D-4948-8CCE-8990B225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8C1-3274-4896-AD87-462F1E7A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78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F46B7-CCDD-4665-B412-BD424E7C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D2E25-E71C-4DD2-BF5E-F50F75430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E7429-BF87-4C3B-94B0-07FB2AF7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21FB-BCF9-4ED7-8C80-D39CFFDFA3A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530C3-8209-460B-B698-09B37CB9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34147-4A50-4D65-8BA5-F29F0E884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8C1-3274-4896-AD87-462F1E7A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40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72E1D-D2B3-4E94-8B91-D9526C241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9B443-17F0-4035-B806-6AAE44381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71171-A06C-45E8-9CEA-D59118E42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452C9-242E-4CA8-9FEF-3A0653B9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21FB-BCF9-4ED7-8C80-D39CFFDFA3A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144BD-A2CD-4A4F-B5E2-142619E23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35EAE-4897-40EE-8DF3-E85CEEEE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8C1-3274-4896-AD87-462F1E7A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F52EE-AEB4-44C6-969D-79D768483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48C6E-CDC3-47BC-9DEE-3BB92E0AE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12F80-C0B5-4B4A-BEFC-D42634387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3209A-C35B-4005-86D6-843AA0CAC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64190-4570-41D8-980D-57A8D04E0D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11C920-7FFF-451C-A76A-874E933C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21FB-BCF9-4ED7-8C80-D39CFFDFA3A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C925B5-AD49-4E27-917D-4A1A6AC2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98006E-8395-4D78-971E-07002C5EB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8C1-3274-4896-AD87-462F1E7A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10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E7D4-88BE-4275-BE5C-B10B441E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9A1BD-6516-4BC4-B8EC-06ED359DB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21FB-BCF9-4ED7-8C80-D39CFFDFA3A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BE11EB-F504-4CB5-A11B-66AFD227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7FAD0-ABE6-402B-B163-04D6FCCA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8C1-3274-4896-AD87-462F1E7A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07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FEAA75-DD6C-465E-A9AA-98A178D4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21FB-BCF9-4ED7-8C80-D39CFFDFA3A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A4365-DA9A-470A-98DF-01521FEFA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A42FF-E931-4BB9-B457-1C804D882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8C1-3274-4896-AD87-462F1E7A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1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60ED-38F6-4972-8231-4B76C588BE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7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01E12-DF34-42AD-82F1-33C60A985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DC046-E006-4F0A-9F7D-016AF8B3E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C6257-2AE0-4E00-9219-18B188665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941F9-4290-44FF-B5C4-161F90FA5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21FB-BCF9-4ED7-8C80-D39CFFDFA3A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EF812-05C4-453F-9A0D-A4B8356F1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8A168-7038-4309-BF58-F0BE41D99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8C1-3274-4896-AD87-462F1E7A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93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81667-3746-4F11-BCC8-088FA05A3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43A0E5-6297-4DC8-BA22-2D7F05688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76FA47-5FCE-464C-A040-E8BFE8C9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A267C-430B-45EC-9912-4A485B7FF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21FB-BCF9-4ED7-8C80-D39CFFDFA3A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F332F-1DE5-4BEA-948E-E3C3B368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59488-8E92-4AAD-80A6-0C299F325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8C1-3274-4896-AD87-462F1E7A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00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C03C4-DC8E-44EE-8500-6B2A5E62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840B6-FD15-481D-8294-CA77FC544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C4D59-C817-4B0F-845A-1E1F90D6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21FB-BCF9-4ED7-8C80-D39CFFDFA3A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287C0-FE65-41A4-AC9F-68660516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438C3-9F4A-4064-AE27-18398C4C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8C1-3274-4896-AD87-462F1E7A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43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0D5424-4E5B-45F5-8E74-77D36DE5E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64603-2D1D-4321-8CA0-0E8994083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DCB78-7421-474A-BE3B-A10DDF46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21FB-BCF9-4ED7-8C80-D39CFFDFA3A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AD091-BAB5-4BE3-BF37-1FD7F3054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7FE4C-1C72-4459-A2F7-CAFDD74EF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8C1-3274-4896-AD87-462F1E7A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9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ABC44-139D-44BA-9762-38989D39D9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9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5994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994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6C3E2-BCC4-4997-B758-C1673343C2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9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C166B-62D7-48E6-A883-CE82665440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3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70472-851A-4BB7-A893-7676EDB399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A5738-A615-4EFF-98C5-4EBA712860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9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5D222-A7BD-4A72-99AF-C978A02D7D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8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5E05F-09BF-4380-B618-605D39F0A7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sdisbanner_left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</a:blip>
          <a:srcRect r="87273" b="-11520"/>
          <a:stretch>
            <a:fillRect/>
          </a:stretch>
        </p:blipFill>
        <p:spPr bwMode="auto">
          <a:xfrm>
            <a:off x="2540000" y="712788"/>
            <a:ext cx="8229600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85800"/>
            <a:ext cx="12192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00201"/>
            <a:ext cx="1219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8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8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8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AAD20-1820-49BD-A1DA-420B995BAD9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4" name="Picture 8" descr="WideBannerLef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"/>
            <a:ext cx="66040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JPSS Program Logo blue ring 3-24-16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1338561" y="18289"/>
            <a:ext cx="812804" cy="609603"/>
          </a:xfrm>
          <a:prstGeom prst="rect">
            <a:avLst/>
          </a:prstGeom>
        </p:spPr>
      </p:pic>
      <p:pic>
        <p:nvPicPr>
          <p:cNvPr id="11" name="Picture 9" descr="noaa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363200" y="1"/>
            <a:ext cx="9144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114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4EFE2E-07DB-458D-AB50-C998ED2F3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486CB-A949-4210-85AF-E934C934C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9A9BA-228F-4CAD-B3DC-DC80300DA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C21FB-BCF9-4ED7-8C80-D39CFFDFA3A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A2655-5970-4BC6-99A9-5FBE555A5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E6917-AE88-49CA-A038-997247277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548C1-3274-4896-AD87-462F1E7A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1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gnetic Disk 3"/>
          <p:cNvSpPr>
            <a:spLocks noChangeArrowheads="1"/>
          </p:cNvSpPr>
          <p:nvPr/>
        </p:nvSpPr>
        <p:spPr bwMode="auto">
          <a:xfrm>
            <a:off x="4381501" y="4824249"/>
            <a:ext cx="1065610" cy="879872"/>
          </a:xfrm>
          <a:prstGeom prst="flowChartMagneticDisk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NPROVS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Collocation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Archive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89735" y="3889914"/>
            <a:ext cx="1463265" cy="426244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NPROVS-C</a:t>
            </a:r>
          </a:p>
        </p:txBody>
      </p:sp>
      <p:cxnSp>
        <p:nvCxnSpPr>
          <p:cNvPr id="14" name="Straight Arrow Connector 13"/>
          <p:cNvCxnSpPr>
            <a:cxnSpLocks noChangeShapeType="1"/>
            <a:stCxn id="25" idx="2"/>
          </p:cNvCxnSpPr>
          <p:nvPr/>
        </p:nvCxnSpPr>
        <p:spPr bwMode="auto">
          <a:xfrm>
            <a:off x="3170523" y="2571445"/>
            <a:ext cx="752588" cy="13004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22" name="Rectangle 21"/>
          <p:cNvSpPr/>
          <p:nvPr/>
        </p:nvSpPr>
        <p:spPr>
          <a:xfrm>
            <a:off x="6923927" y="3889913"/>
            <a:ext cx="1503758" cy="426244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NPROVS-S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2670595" y="1618488"/>
            <a:ext cx="999856" cy="95295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Conventional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Radiosonde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GFS 6-hr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CFSR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8392716" y="1683687"/>
            <a:ext cx="973653" cy="929736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 Radiosonde: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JPSS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DOE / ARM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GRUAN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776665" y="1210435"/>
            <a:ext cx="4531519" cy="2145506"/>
            <a:chOff x="1479228" y="488710"/>
            <a:chExt cx="6042506" cy="2861134"/>
          </a:xfrm>
        </p:grpSpPr>
        <p:sp>
          <p:nvSpPr>
            <p:cNvPr id="51" name="Rounded Rectangle 50"/>
            <p:cNvSpPr>
              <a:spLocks noChangeArrowheads="1"/>
            </p:cNvSpPr>
            <p:nvPr/>
          </p:nvSpPr>
          <p:spPr bwMode="auto">
            <a:xfrm>
              <a:off x="1479228" y="488710"/>
              <a:ext cx="6042506" cy="2861134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1603278" y="522848"/>
              <a:ext cx="5657713" cy="2759568"/>
              <a:chOff x="1583378" y="522848"/>
              <a:chExt cx="5657713" cy="2759568"/>
            </a:xfrm>
          </p:grpSpPr>
          <p:grpSp>
            <p:nvGrpSpPr>
              <p:cNvPr id="5" name="Group 43"/>
              <p:cNvGrpSpPr>
                <a:grpSpLocks/>
              </p:cNvGrpSpPr>
              <p:nvPr/>
            </p:nvGrpSpPr>
            <p:grpSpPr bwMode="auto">
              <a:xfrm>
                <a:off x="1663279" y="522848"/>
                <a:ext cx="5577812" cy="1203409"/>
                <a:chOff x="1663279" y="522848"/>
                <a:chExt cx="5577812" cy="1203409"/>
              </a:xfrm>
            </p:grpSpPr>
            <p:sp>
              <p:nvSpPr>
                <p:cNvPr id="31" name="Rounded Rectangle 30"/>
                <p:cNvSpPr>
                  <a:spLocks noChangeArrowheads="1"/>
                </p:cNvSpPr>
                <p:nvPr/>
              </p:nvSpPr>
              <p:spPr bwMode="auto">
                <a:xfrm>
                  <a:off x="1663279" y="537029"/>
                  <a:ext cx="1269852" cy="118922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NUCAPS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NOAA20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S-NPP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MetOp</a:t>
                  </a: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-A,B,C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25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NOAA</a:t>
                  </a:r>
                </a:p>
              </p:txBody>
            </p:sp>
            <p:sp>
              <p:nvSpPr>
                <p:cNvPr id="33" name="Rounded Rectangle 32"/>
                <p:cNvSpPr>
                  <a:spLocks noChangeArrowheads="1"/>
                </p:cNvSpPr>
                <p:nvPr/>
              </p:nvSpPr>
              <p:spPr bwMode="auto">
                <a:xfrm>
                  <a:off x="3162582" y="537029"/>
                  <a:ext cx="1202292" cy="118922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MIRS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S-NPP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NOAA20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NOAA-18,19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MetOp</a:t>
                  </a: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-A,B,C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25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NOAA</a:t>
                  </a:r>
                </a:p>
              </p:txBody>
            </p:sp>
            <p:sp>
              <p:nvSpPr>
                <p:cNvPr id="36" name="Rounded Rectangle 35"/>
                <p:cNvSpPr>
                  <a:spLocks noChangeArrowheads="1"/>
                </p:cNvSpPr>
                <p:nvPr/>
              </p:nvSpPr>
              <p:spPr bwMode="auto">
                <a:xfrm>
                  <a:off x="4610747" y="522848"/>
                  <a:ext cx="1158692" cy="11892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AIRS v.6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Aqua-EOS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25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NASA</a:t>
                  </a:r>
                </a:p>
              </p:txBody>
            </p:sp>
            <p:sp>
              <p:nvSpPr>
                <p:cNvPr id="37" name="Rounded Rectangle 36"/>
                <p:cNvSpPr>
                  <a:spLocks noChangeArrowheads="1"/>
                </p:cNvSpPr>
                <p:nvPr/>
              </p:nvSpPr>
              <p:spPr bwMode="auto">
                <a:xfrm>
                  <a:off x="6019418" y="537029"/>
                  <a:ext cx="1221673" cy="118922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IASI-L2</a:t>
                  </a:r>
                  <a:endPara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MetOp</a:t>
                  </a: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-A, B, C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25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EUMETSAT</a:t>
                  </a:r>
                </a:p>
              </p:txBody>
            </p:sp>
          </p:grpSp>
          <p:grpSp>
            <p:nvGrpSpPr>
              <p:cNvPr id="6" name="Group 42"/>
              <p:cNvGrpSpPr>
                <a:grpSpLocks/>
              </p:cNvGrpSpPr>
              <p:nvPr/>
            </p:nvGrpSpPr>
            <p:grpSpPr bwMode="auto">
              <a:xfrm>
                <a:off x="1583378" y="2079005"/>
                <a:ext cx="4571443" cy="1203411"/>
                <a:chOff x="1690372" y="2079005"/>
                <a:chExt cx="4571443" cy="1203411"/>
              </a:xfrm>
            </p:grpSpPr>
            <p:sp>
              <p:nvSpPr>
                <p:cNvPr id="34" name="Rounded Rectangle 33"/>
                <p:cNvSpPr>
                  <a:spLocks noChangeArrowheads="1"/>
                </p:cNvSpPr>
                <p:nvPr/>
              </p:nvSpPr>
              <p:spPr bwMode="auto">
                <a:xfrm>
                  <a:off x="2883238" y="2093183"/>
                  <a:ext cx="844243" cy="118922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GOES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?</a:t>
                  </a:r>
                  <a:endPara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25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NOAA</a:t>
                  </a:r>
                </a:p>
              </p:txBody>
            </p:sp>
            <p:sp>
              <p:nvSpPr>
                <p:cNvPr id="35" name="Rounded Rectangle 34"/>
                <p:cNvSpPr>
                  <a:spLocks noChangeArrowheads="1"/>
                </p:cNvSpPr>
                <p:nvPr/>
              </p:nvSpPr>
              <p:spPr bwMode="auto">
                <a:xfrm>
                  <a:off x="1690372" y="2079005"/>
                  <a:ext cx="1079591" cy="118922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ATOVS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NOAA-19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MetOp</a:t>
                  </a: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-B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25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NOAA</a:t>
                  </a:r>
                </a:p>
              </p:txBody>
            </p:sp>
            <p:sp>
              <p:nvSpPr>
                <p:cNvPr id="38" name="Rounded Rectangle 37"/>
                <p:cNvSpPr>
                  <a:spLocks noChangeArrowheads="1"/>
                </p:cNvSpPr>
                <p:nvPr/>
              </p:nvSpPr>
              <p:spPr bwMode="auto">
                <a:xfrm>
                  <a:off x="5174735" y="2093186"/>
                  <a:ext cx="1087080" cy="118923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COSMIC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40000"/>
                        <a:lumOff val="6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25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UCAR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40000"/>
                        <a:lumOff val="6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25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KOMPSAT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25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25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Korea</a:t>
                  </a:r>
                </a:p>
              </p:txBody>
            </p:sp>
            <p:sp>
              <p:nvSpPr>
                <p:cNvPr id="39" name="Rounded Rectangle 38"/>
                <p:cNvSpPr>
                  <a:spLocks noChangeArrowheads="1"/>
                </p:cNvSpPr>
                <p:nvPr/>
              </p:nvSpPr>
              <p:spPr bwMode="auto">
                <a:xfrm>
                  <a:off x="3841450" y="2081277"/>
                  <a:ext cx="1219298" cy="120113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GRAS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MetOp</a:t>
                  </a: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-A,B,C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25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EUMETSAT</a:t>
                  </a:r>
                </a:p>
              </p:txBody>
            </p:sp>
          </p:grpSp>
        </p:grpSp>
      </p:grpSp>
      <p:cxnSp>
        <p:nvCxnSpPr>
          <p:cNvPr id="40" name="Straight Arrow Connector 39"/>
          <p:cNvCxnSpPr>
            <a:cxnSpLocks noChangeShapeType="1"/>
            <a:stCxn id="30" idx="2"/>
          </p:cNvCxnSpPr>
          <p:nvPr/>
        </p:nvCxnSpPr>
        <p:spPr bwMode="auto">
          <a:xfrm flipH="1">
            <a:off x="7993859" y="2613423"/>
            <a:ext cx="885684" cy="126920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 flipH="1">
            <a:off x="4333875" y="3358756"/>
            <a:ext cx="0" cy="5119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flipH="1">
            <a:off x="7449741" y="3368281"/>
            <a:ext cx="0" cy="5119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59" name="Magnetic Disk 58"/>
          <p:cNvSpPr>
            <a:spLocks noChangeArrowheads="1"/>
          </p:cNvSpPr>
          <p:nvPr/>
        </p:nvSpPr>
        <p:spPr bwMode="auto">
          <a:xfrm>
            <a:off x="6228161" y="4834105"/>
            <a:ext cx="970359" cy="878681"/>
          </a:xfrm>
          <a:prstGeom prst="flowChartMagneticDisk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NPROVS-S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Collocation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Archive</a:t>
            </a:r>
          </a:p>
        </p:txBody>
      </p:sp>
      <p:sp>
        <p:nvSpPr>
          <p:cNvPr id="68" name="Magnetic Disk 67"/>
          <p:cNvSpPr>
            <a:spLocks noChangeArrowheads="1"/>
          </p:cNvSpPr>
          <p:nvPr/>
        </p:nvSpPr>
        <p:spPr bwMode="auto">
          <a:xfrm>
            <a:off x="8330805" y="4835128"/>
            <a:ext cx="970359" cy="879872"/>
          </a:xfrm>
          <a:prstGeom prst="flowChartMagneticDisk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latin typeface="Arial"/>
              </a:rPr>
              <a:t>(Sensor)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38932" name="TextBox 69"/>
          <p:cNvSpPr txBox="1">
            <a:spLocks noChangeArrowheads="1"/>
          </p:cNvSpPr>
          <p:nvPr/>
        </p:nvSpPr>
        <p:spPr bwMode="auto">
          <a:xfrm>
            <a:off x="5538568" y="5770192"/>
            <a:ext cx="621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FTP</a:t>
            </a:r>
          </a:p>
        </p:txBody>
      </p:sp>
      <p:sp>
        <p:nvSpPr>
          <p:cNvPr id="38934" name="TextBox 72"/>
          <p:cNvSpPr txBox="1">
            <a:spLocks noChangeArrowheads="1"/>
          </p:cNvSpPr>
          <p:nvPr/>
        </p:nvSpPr>
        <p:spPr bwMode="auto">
          <a:xfrm>
            <a:off x="7060393" y="5043946"/>
            <a:ext cx="13899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Algorithm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Development</a:t>
            </a:r>
          </a:p>
        </p:txBody>
      </p: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 flipH="1">
            <a:off x="7103271" y="4367214"/>
            <a:ext cx="304801" cy="540544"/>
          </a:xfrm>
          <a:prstGeom prst="straightConnector1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ash"/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76" name="Straight Arrow Connector 75"/>
          <p:cNvCxnSpPr>
            <a:cxnSpLocks noChangeShapeType="1"/>
          </p:cNvCxnSpPr>
          <p:nvPr/>
        </p:nvCxnSpPr>
        <p:spPr bwMode="auto">
          <a:xfrm flipH="1" flipV="1">
            <a:off x="7858125" y="4363644"/>
            <a:ext cx="495300" cy="479821"/>
          </a:xfrm>
          <a:prstGeom prst="straightConnector1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ash"/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80" name="Straight Arrow Connector 79"/>
          <p:cNvCxnSpPr>
            <a:cxnSpLocks noChangeShapeType="1"/>
          </p:cNvCxnSpPr>
          <p:nvPr/>
        </p:nvCxnSpPr>
        <p:spPr bwMode="auto">
          <a:xfrm>
            <a:off x="4567240" y="4362451"/>
            <a:ext cx="150019" cy="423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82" name="Straight Arrow Connector 81"/>
          <p:cNvCxnSpPr>
            <a:cxnSpLocks noChangeShapeType="1"/>
          </p:cNvCxnSpPr>
          <p:nvPr/>
        </p:nvCxnSpPr>
        <p:spPr bwMode="auto">
          <a:xfrm flipH="1">
            <a:off x="6874670" y="4342210"/>
            <a:ext cx="134542" cy="52268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42" name="Straight Connector 41"/>
          <p:cNvCxnSpPr/>
          <p:nvPr/>
        </p:nvCxnSpPr>
        <p:spPr>
          <a:xfrm>
            <a:off x="1078992" y="3487167"/>
            <a:ext cx="7931658" cy="22514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78992" y="4581799"/>
            <a:ext cx="7952232" cy="2059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948083" y="4624949"/>
            <a:ext cx="3469762" cy="1261502"/>
          </a:xfrm>
          <a:prstGeom prst="ellipse">
            <a:avLst/>
          </a:prstGeom>
          <a:noFill/>
          <a:ln w="38100">
            <a:solidFill>
              <a:srgbClr val="FF9F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067300" y="3621883"/>
            <a:ext cx="1728788" cy="85010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VisualizationTools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PDISP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NARCS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963843" y="3345308"/>
            <a:ext cx="10715" cy="28371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5160169" y="4486277"/>
            <a:ext cx="171450" cy="32861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6346032" y="4486275"/>
            <a:ext cx="121445" cy="36433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593817" y="202668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7367" y="3651911"/>
            <a:ext cx="3034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Collocation Processing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C00000"/>
                </a:solidFill>
                <a:latin typeface="Arial"/>
              </a:rPr>
              <a:t>(daily)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-60356" y="4739999"/>
            <a:ext cx="4442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Arial"/>
              </a:rPr>
              <a:t>(Collocated Radiosonde and Satellite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Arial"/>
              </a:rPr>
              <a:t>Observations)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489735" y="756157"/>
            <a:ext cx="515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NOAA Products Validation System (NPROVS)</a:t>
            </a:r>
          </a:p>
        </p:txBody>
      </p:sp>
      <p:sp>
        <p:nvSpPr>
          <p:cNvPr id="52" name="Rounded Rectangle 51"/>
          <p:cNvSpPr>
            <a:spLocks noChangeArrowheads="1"/>
          </p:cNvSpPr>
          <p:nvPr/>
        </p:nvSpPr>
        <p:spPr bwMode="auto">
          <a:xfrm>
            <a:off x="7361269" y="2413597"/>
            <a:ext cx="840583" cy="891778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NWP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(Analysis)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NOAA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ECMWF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F8656-F4AD-4D36-9D2B-1393921BB06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18077" y="6310395"/>
            <a:ext cx="6695774" cy="3604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Supported by JPSS Cal/Val and Dedicated Radiosondes Programs </a:t>
            </a:r>
          </a:p>
        </p:txBody>
      </p:sp>
      <p:sp>
        <p:nvSpPr>
          <p:cNvPr id="55" name="Rounded Rectangle 54"/>
          <p:cNvSpPr>
            <a:spLocks noChangeArrowheads="1"/>
          </p:cNvSpPr>
          <p:nvPr/>
        </p:nvSpPr>
        <p:spPr bwMode="auto">
          <a:xfrm>
            <a:off x="9385002" y="3033825"/>
            <a:ext cx="840583" cy="891778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Parallel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</a:t>
            </a:r>
            <a:endParaRPr kumimoji="0" lang="en-US" sz="82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Curved Connector 9"/>
          <p:cNvCxnSpPr/>
          <p:nvPr/>
        </p:nvCxnSpPr>
        <p:spPr bwMode="auto">
          <a:xfrm flipV="1">
            <a:off x="7948250" y="3597718"/>
            <a:ext cx="1346904" cy="134493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6" name="Elbow Connector 25"/>
          <p:cNvCxnSpPr/>
          <p:nvPr/>
        </p:nvCxnSpPr>
        <p:spPr bwMode="auto">
          <a:xfrm rot="16200000" flipH="1">
            <a:off x="5090437" y="5506726"/>
            <a:ext cx="250737" cy="602996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Elbow Connector 74"/>
          <p:cNvCxnSpPr/>
          <p:nvPr/>
        </p:nvCxnSpPr>
        <p:spPr bwMode="auto">
          <a:xfrm rot="5400000">
            <a:off x="6315672" y="5546556"/>
            <a:ext cx="220806" cy="574532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1" name="Curved Connector 80"/>
          <p:cNvCxnSpPr/>
          <p:nvPr/>
        </p:nvCxnSpPr>
        <p:spPr bwMode="auto">
          <a:xfrm rot="5400000">
            <a:off x="9657688" y="2254157"/>
            <a:ext cx="785504" cy="5753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 flipH="1" flipV="1">
            <a:off x="8392716" y="2828260"/>
            <a:ext cx="889987" cy="3495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4420698" y="4857713"/>
            <a:ext cx="9957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Conventional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401906" y="4861251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556531" y="4846957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SDR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849339" y="2084787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Geophysical Profiles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210" y="739394"/>
            <a:ext cx="1914713" cy="100251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1" y="686503"/>
            <a:ext cx="1865797" cy="100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4236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C041D1-3AA8-4613-AB53-F40FB8D8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2C10A7-DF1B-4EB4-927D-E04B5B6E6E5B}"/>
              </a:ext>
            </a:extLst>
          </p:cNvPr>
          <p:cNvSpPr txBox="1"/>
          <p:nvPr/>
        </p:nvSpPr>
        <p:spPr>
          <a:xfrm>
            <a:off x="5260063" y="2435382"/>
            <a:ext cx="2512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IR+MW</a:t>
            </a:r>
          </a:p>
        </p:txBody>
      </p:sp>
    </p:spTree>
    <p:extLst>
      <p:ext uri="{BB962C8B-B14F-4D97-AF65-F5344CB8AC3E}">
        <p14:creationId xmlns:p14="http://schemas.microsoft.com/office/powerpoint/2010/main" val="3448210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AAF19F-24C7-4B25-BC63-4FA01255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D3E51-BCAB-4101-AB97-9BF0FFE08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71512"/>
            <a:ext cx="9525000" cy="5514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8A8241-4837-4CDB-90BC-7C6114C9F408}"/>
              </a:ext>
            </a:extLst>
          </p:cNvPr>
          <p:cNvSpPr txBox="1"/>
          <p:nvPr/>
        </p:nvSpPr>
        <p:spPr>
          <a:xfrm>
            <a:off x="2909820" y="6224036"/>
            <a:ext cx="693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HEAP vs </a:t>
            </a:r>
            <a:r>
              <a:rPr lang="en-US" dirty="0" err="1"/>
              <a:t>Oper</a:t>
            </a:r>
            <a:r>
              <a:rPr lang="en-US" dirty="0"/>
              <a:t> have similar IR+MW global temperature features …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9F1E2-FA67-4EFB-A9B6-E5986A693523}"/>
              </a:ext>
            </a:extLst>
          </p:cNvPr>
          <p:cNvSpPr txBox="1"/>
          <p:nvPr/>
        </p:nvSpPr>
        <p:spPr>
          <a:xfrm>
            <a:off x="208047" y="1589174"/>
            <a:ext cx="114646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Temp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err="1"/>
              <a:t>Oper</a:t>
            </a:r>
            <a:endParaRPr lang="en-US" b="1" dirty="0"/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Temp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9D20EF-E625-4DCF-8A92-6BF72046B08C}"/>
              </a:ext>
            </a:extLst>
          </p:cNvPr>
          <p:cNvSpPr txBox="1"/>
          <p:nvPr/>
        </p:nvSpPr>
        <p:spPr>
          <a:xfrm>
            <a:off x="10898709" y="1605779"/>
            <a:ext cx="114646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Temp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err="1"/>
              <a:t>Oper</a:t>
            </a:r>
            <a:endParaRPr lang="en-US" b="1" dirty="0"/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Temp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2079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13D0E9-AD82-4ABA-86E7-42947B5C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3409D-8855-4B1C-93F8-37C4F627B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71512"/>
            <a:ext cx="9525000" cy="5514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4F2A0E-364B-4794-B887-8E0C2C109AF1}"/>
              </a:ext>
            </a:extLst>
          </p:cNvPr>
          <p:cNvSpPr txBox="1"/>
          <p:nvPr/>
        </p:nvSpPr>
        <p:spPr>
          <a:xfrm>
            <a:off x="-36384" y="1589174"/>
            <a:ext cx="144142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Temp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HEAP-</a:t>
            </a:r>
            <a:r>
              <a:rPr lang="en-US" b="1" dirty="0" err="1"/>
              <a:t>Oper</a:t>
            </a:r>
            <a:endParaRPr lang="en-US" b="1" dirty="0"/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Temp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FE8068-B1DC-4461-88F2-5DF6F4ABB5AC}"/>
              </a:ext>
            </a:extLst>
          </p:cNvPr>
          <p:cNvSpPr txBox="1"/>
          <p:nvPr/>
        </p:nvSpPr>
        <p:spPr>
          <a:xfrm>
            <a:off x="2909820" y="6224036"/>
            <a:ext cx="693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HEAP vs </a:t>
            </a:r>
            <a:r>
              <a:rPr lang="en-US" dirty="0" err="1"/>
              <a:t>Oper</a:t>
            </a:r>
            <a:r>
              <a:rPr lang="en-US" dirty="0"/>
              <a:t> have similar IR+MW global temperature features …</a:t>
            </a:r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A2FE6-6D6C-413D-AF6D-69FCA8D339FB}"/>
              </a:ext>
            </a:extLst>
          </p:cNvPr>
          <p:cNvSpPr txBox="1"/>
          <p:nvPr/>
        </p:nvSpPr>
        <p:spPr>
          <a:xfrm>
            <a:off x="10799141" y="1614832"/>
            <a:ext cx="144142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Temp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HEAP-</a:t>
            </a:r>
            <a:r>
              <a:rPr lang="en-US" b="1" dirty="0" err="1"/>
              <a:t>Oper</a:t>
            </a:r>
            <a:endParaRPr lang="en-US" b="1" dirty="0"/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Temp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1658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321691-A8A4-43DC-94EA-C51B57B3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90EB2-8328-4D5C-8F9E-93BE557D9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71512"/>
            <a:ext cx="9525000" cy="5514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053C57-2397-4DC5-BBB9-131AEDD9030C}"/>
              </a:ext>
            </a:extLst>
          </p:cNvPr>
          <p:cNvSpPr txBox="1"/>
          <p:nvPr/>
        </p:nvSpPr>
        <p:spPr>
          <a:xfrm>
            <a:off x="-36384" y="1589174"/>
            <a:ext cx="116782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FG Temp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err="1"/>
              <a:t>Oper</a:t>
            </a:r>
            <a:endParaRPr lang="en-US" b="1" dirty="0"/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FG Temp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1CBC74-8656-4C27-864F-962FDF1EE1F9}"/>
              </a:ext>
            </a:extLst>
          </p:cNvPr>
          <p:cNvSpPr txBox="1"/>
          <p:nvPr/>
        </p:nvSpPr>
        <p:spPr>
          <a:xfrm>
            <a:off x="10781018" y="1614832"/>
            <a:ext cx="116782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FG Temp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err="1"/>
              <a:t>Oper</a:t>
            </a:r>
            <a:endParaRPr lang="en-US" b="1" dirty="0"/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FG Temp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3334AE-DCA6-4AED-BC9E-B907C84679C3}"/>
              </a:ext>
            </a:extLst>
          </p:cNvPr>
          <p:cNvSpPr txBox="1"/>
          <p:nvPr/>
        </p:nvSpPr>
        <p:spPr>
          <a:xfrm>
            <a:off x="2347076" y="6209077"/>
            <a:ext cx="8112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HEAP vs </a:t>
            </a:r>
            <a:r>
              <a:rPr lang="en-US" dirty="0" err="1"/>
              <a:t>Oper</a:t>
            </a:r>
            <a:r>
              <a:rPr lang="en-US" dirty="0"/>
              <a:t> have similar IR+MW global first guess temperature features 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16274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D6A13A-1EFC-4B66-964F-0F0DF1E55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F23F63-00F0-4EF1-A0E6-2DC58351A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71512"/>
            <a:ext cx="9525000" cy="55149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F9FA11-A008-4632-BB56-837CC0E1447D}"/>
              </a:ext>
            </a:extLst>
          </p:cNvPr>
          <p:cNvSpPr txBox="1"/>
          <p:nvPr/>
        </p:nvSpPr>
        <p:spPr>
          <a:xfrm>
            <a:off x="-36384" y="1589174"/>
            <a:ext cx="144142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FG Temp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HEAP-</a:t>
            </a:r>
            <a:r>
              <a:rPr lang="en-US" b="1" dirty="0" err="1"/>
              <a:t>Oper</a:t>
            </a:r>
            <a:endParaRPr lang="en-US" b="1" dirty="0"/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FG Temp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9A0928-6C37-4574-8D10-1A8ABEB5D1AA}"/>
              </a:ext>
            </a:extLst>
          </p:cNvPr>
          <p:cNvSpPr txBox="1"/>
          <p:nvPr/>
        </p:nvSpPr>
        <p:spPr>
          <a:xfrm>
            <a:off x="10799141" y="1614832"/>
            <a:ext cx="144142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FG Temp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HEAP-</a:t>
            </a:r>
            <a:r>
              <a:rPr lang="en-US" b="1" dirty="0" err="1"/>
              <a:t>Oper</a:t>
            </a:r>
            <a:endParaRPr lang="en-US" b="1" dirty="0"/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FG Temp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B8F6AE-CB32-49B8-A3B8-0BE86BDFF2AC}"/>
              </a:ext>
            </a:extLst>
          </p:cNvPr>
          <p:cNvSpPr txBox="1"/>
          <p:nvPr/>
        </p:nvSpPr>
        <p:spPr>
          <a:xfrm>
            <a:off x="2347076" y="6209077"/>
            <a:ext cx="8112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HEAP vs </a:t>
            </a:r>
            <a:r>
              <a:rPr lang="en-US" dirty="0" err="1"/>
              <a:t>Oper</a:t>
            </a:r>
            <a:r>
              <a:rPr lang="en-US" dirty="0"/>
              <a:t> have similar IR+MW global first guess temperature features 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60115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6B65D-13AA-48B8-9A96-79281B24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FF414-3DCC-4796-B86A-D631CCC9C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71512"/>
            <a:ext cx="9525000" cy="5514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73CCEB-3F3B-4F42-BA6B-55ADDBC1144B}"/>
              </a:ext>
            </a:extLst>
          </p:cNvPr>
          <p:cNvSpPr txBox="1"/>
          <p:nvPr/>
        </p:nvSpPr>
        <p:spPr>
          <a:xfrm>
            <a:off x="-36384" y="1589174"/>
            <a:ext cx="114646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err="1"/>
              <a:t>Oper</a:t>
            </a:r>
            <a:endParaRPr lang="en-US" b="1" dirty="0"/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WVMR) 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D200E-E631-4A9B-A41F-16FF5126BC2C}"/>
              </a:ext>
            </a:extLst>
          </p:cNvPr>
          <p:cNvSpPr txBox="1"/>
          <p:nvPr/>
        </p:nvSpPr>
        <p:spPr>
          <a:xfrm>
            <a:off x="10781018" y="1614832"/>
            <a:ext cx="114646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err="1"/>
              <a:t>Oper</a:t>
            </a:r>
            <a:endParaRPr lang="en-US" b="1" dirty="0"/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EEABCB-E949-49DC-AC53-DAF50F194006}"/>
              </a:ext>
            </a:extLst>
          </p:cNvPr>
          <p:cNvSpPr txBox="1"/>
          <p:nvPr/>
        </p:nvSpPr>
        <p:spPr>
          <a:xfrm>
            <a:off x="3058808" y="6209077"/>
            <a:ext cx="668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HEAP vs </a:t>
            </a:r>
            <a:r>
              <a:rPr lang="en-US" dirty="0" err="1"/>
              <a:t>Oper</a:t>
            </a:r>
            <a:r>
              <a:rPr lang="en-US" dirty="0"/>
              <a:t> have similar IR+MW global WVMR features 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99056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61566B-57B2-451D-A36E-81884FDE1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7B47F-1432-498F-B283-A3E9A4C19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71512"/>
            <a:ext cx="9525000" cy="5514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BD1B48-9B94-4DCF-89CB-E63FAE184D77}"/>
              </a:ext>
            </a:extLst>
          </p:cNvPr>
          <p:cNvSpPr txBox="1"/>
          <p:nvPr/>
        </p:nvSpPr>
        <p:spPr>
          <a:xfrm>
            <a:off x="3058808" y="6209077"/>
            <a:ext cx="668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HEAP vs </a:t>
            </a:r>
            <a:r>
              <a:rPr lang="en-US" dirty="0" err="1"/>
              <a:t>Oper</a:t>
            </a:r>
            <a:r>
              <a:rPr lang="en-US" dirty="0"/>
              <a:t> have similar IR+MW global WVMR features …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5A98B-B6EF-42CB-A051-5FC52CA359F5}"/>
              </a:ext>
            </a:extLst>
          </p:cNvPr>
          <p:cNvSpPr txBox="1"/>
          <p:nvPr/>
        </p:nvSpPr>
        <p:spPr>
          <a:xfrm>
            <a:off x="-36384" y="1589174"/>
            <a:ext cx="144142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HEAP-</a:t>
            </a:r>
            <a:r>
              <a:rPr lang="en-US" b="1" dirty="0" err="1"/>
              <a:t>Oper</a:t>
            </a:r>
            <a:endParaRPr lang="en-US" b="1" dirty="0"/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D4CC98-EEEE-415E-B811-9A270B4560BA}"/>
              </a:ext>
            </a:extLst>
          </p:cNvPr>
          <p:cNvSpPr txBox="1"/>
          <p:nvPr/>
        </p:nvSpPr>
        <p:spPr>
          <a:xfrm>
            <a:off x="10799141" y="1614832"/>
            <a:ext cx="144142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HEAP-</a:t>
            </a:r>
            <a:r>
              <a:rPr lang="en-US" b="1" dirty="0" err="1"/>
              <a:t>Oper</a:t>
            </a:r>
            <a:endParaRPr lang="en-US" b="1" dirty="0"/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8861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3D20DD-830D-443D-AEB9-5AD6E9FD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2B48D-770F-4A43-8284-3BFC11E04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81037"/>
            <a:ext cx="9525000" cy="5495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B2FA57-5272-4A35-8729-FD552489931F}"/>
              </a:ext>
            </a:extLst>
          </p:cNvPr>
          <p:cNvSpPr txBox="1"/>
          <p:nvPr/>
        </p:nvSpPr>
        <p:spPr>
          <a:xfrm>
            <a:off x="-36384" y="1589174"/>
            <a:ext cx="114646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-C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D04AF8-F39C-4D1B-895D-3E329485988C}"/>
              </a:ext>
            </a:extLst>
          </p:cNvPr>
          <p:cNvSpPr txBox="1"/>
          <p:nvPr/>
        </p:nvSpPr>
        <p:spPr>
          <a:xfrm>
            <a:off x="10799141" y="1614832"/>
            <a:ext cx="114646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-C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8548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223798-D227-488E-82EA-54C37776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100F78-B2BC-441D-A089-5EEC2E44D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81037"/>
            <a:ext cx="9525000" cy="5495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0DC6DA-B743-4E4A-9FD2-688B2703F5C2}"/>
              </a:ext>
            </a:extLst>
          </p:cNvPr>
          <p:cNvSpPr txBox="1"/>
          <p:nvPr/>
        </p:nvSpPr>
        <p:spPr>
          <a:xfrm>
            <a:off x="-36384" y="1589174"/>
            <a:ext cx="139012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 </a:t>
            </a:r>
          </a:p>
          <a:p>
            <a:r>
              <a:rPr lang="en-US" b="1" dirty="0" err="1"/>
              <a:t>MetOp</a:t>
            </a:r>
            <a:r>
              <a:rPr lang="en-US" b="1" dirty="0"/>
              <a:t> B-C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B777CF-6D68-4598-94A1-351516071359}"/>
              </a:ext>
            </a:extLst>
          </p:cNvPr>
          <p:cNvSpPr txBox="1"/>
          <p:nvPr/>
        </p:nvSpPr>
        <p:spPr>
          <a:xfrm>
            <a:off x="10799141" y="1614832"/>
            <a:ext cx="137730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 B-C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7F6D6-B2A8-4AD5-8FD9-933DCD81DC25}"/>
              </a:ext>
            </a:extLst>
          </p:cNvPr>
          <p:cNvSpPr txBox="1"/>
          <p:nvPr/>
        </p:nvSpPr>
        <p:spPr>
          <a:xfrm>
            <a:off x="4480709" y="6202506"/>
            <a:ext cx="417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HEAP </a:t>
            </a:r>
            <a:r>
              <a:rPr lang="en-US" dirty="0" err="1"/>
              <a:t>MetOp</a:t>
            </a:r>
            <a:r>
              <a:rPr lang="en-US" dirty="0"/>
              <a:t> B-C differences small …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83414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C041D1-3AA8-4613-AB53-F40FB8D8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2C10A7-DF1B-4EB4-927D-E04B5B6E6E5B}"/>
              </a:ext>
            </a:extLst>
          </p:cNvPr>
          <p:cNvSpPr txBox="1"/>
          <p:nvPr/>
        </p:nvSpPr>
        <p:spPr>
          <a:xfrm>
            <a:off x="3990788" y="2372008"/>
            <a:ext cx="4746812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/>
              <a:t>MW-only</a:t>
            </a:r>
          </a:p>
          <a:p>
            <a:pPr algn="ctr"/>
            <a:endParaRPr lang="en-US" sz="5400" dirty="0"/>
          </a:p>
          <a:p>
            <a:pPr algn="ctr"/>
            <a:r>
              <a:rPr lang="en-US" sz="4000" dirty="0"/>
              <a:t>(Baselined to MiRS)</a:t>
            </a:r>
          </a:p>
        </p:txBody>
      </p:sp>
    </p:spTree>
    <p:extLst>
      <p:ext uri="{BB962C8B-B14F-4D97-AF65-F5344CB8AC3E}">
        <p14:creationId xmlns:p14="http://schemas.microsoft.com/office/powerpoint/2010/main" val="394667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796017" y="1341766"/>
            <a:ext cx="2795315" cy="192425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GRUAN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Radiosonde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Ancillary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Observations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4756058" y="1114319"/>
            <a:ext cx="6597742" cy="2575179"/>
            <a:chOff x="1479228" y="488710"/>
            <a:chExt cx="6042507" cy="3030623"/>
          </a:xfrm>
        </p:grpSpPr>
        <p:sp>
          <p:nvSpPr>
            <p:cNvPr id="51" name="Rounded Rectangle 50"/>
            <p:cNvSpPr>
              <a:spLocks noChangeArrowheads="1"/>
            </p:cNvSpPr>
            <p:nvPr/>
          </p:nvSpPr>
          <p:spPr bwMode="auto">
            <a:xfrm>
              <a:off x="1479228" y="488710"/>
              <a:ext cx="6042507" cy="3030623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ounded Rectangle 30"/>
            <p:cNvSpPr>
              <a:spLocks noChangeArrowheads="1"/>
            </p:cNvSpPr>
            <p:nvPr/>
          </p:nvSpPr>
          <p:spPr bwMode="auto">
            <a:xfrm>
              <a:off x="1588588" y="869004"/>
              <a:ext cx="2122067" cy="2572611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NOAA20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S-NPP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MetOp</a:t>
              </a: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-C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50" b="1" dirty="0" err="1">
                  <a:solidFill>
                    <a:prstClr val="white"/>
                  </a:solidFill>
                  <a:latin typeface="Arial"/>
                </a:rPr>
                <a:t>MetOp</a:t>
              </a:r>
              <a:r>
                <a:rPr lang="en-US" sz="1350" b="1" dirty="0">
                  <a:solidFill>
                    <a:prstClr val="white"/>
                  </a:solidFill>
                  <a:latin typeface="Arial"/>
                </a:rPr>
                <a:t>-B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MetOp</a:t>
              </a: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-A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50" b="1" dirty="0">
                  <a:solidFill>
                    <a:prstClr val="white"/>
                  </a:solidFill>
                  <a:latin typeface="Arial"/>
                </a:rPr>
                <a:t>NASA-AIRS</a:t>
              </a:r>
              <a:endPara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50" b="1" dirty="0">
                  <a:solidFill>
                    <a:prstClr val="white"/>
                  </a:solidFill>
                  <a:latin typeface="Arial"/>
                </a:rPr>
                <a:t>GRAS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COSMIC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50" b="1" dirty="0">
                  <a:solidFill>
                    <a:prstClr val="white"/>
                  </a:solidFill>
                  <a:latin typeface="Arial"/>
                </a:rPr>
                <a:t>KOMPSAT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…</a:t>
              </a:r>
            </a:p>
          </p:txBody>
        </p:sp>
      </p:grpSp>
      <p:sp>
        <p:nvSpPr>
          <p:cNvPr id="59" name="Magnetic Disk 58"/>
          <p:cNvSpPr>
            <a:spLocks noChangeArrowheads="1"/>
          </p:cNvSpPr>
          <p:nvPr/>
        </p:nvSpPr>
        <p:spPr bwMode="auto">
          <a:xfrm>
            <a:off x="5117399" y="4208291"/>
            <a:ext cx="6007963" cy="1040348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Collocated Radiosonde and Satellite Observations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Archive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767428" y="5762588"/>
            <a:ext cx="4707172" cy="59427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Graphical </a:t>
            </a:r>
            <a:r>
              <a:rPr lang="en-US" sz="2000" b="1" dirty="0">
                <a:solidFill>
                  <a:schemeClr val="tx1"/>
                </a:solidFill>
                <a:latin typeface="Arial"/>
              </a:rPr>
              <a:t>Applications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232589" y="604893"/>
            <a:ext cx="8127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NOAA Products Validation System (NPROVS)</a:t>
            </a:r>
          </a:p>
        </p:txBody>
      </p:sp>
      <p:sp>
        <p:nvSpPr>
          <p:cNvPr id="52" name="Rounded Rectangle 51"/>
          <p:cNvSpPr>
            <a:spLocks noChangeArrowheads="1"/>
          </p:cNvSpPr>
          <p:nvPr/>
        </p:nvSpPr>
        <p:spPr bwMode="auto">
          <a:xfrm>
            <a:off x="9781952" y="1828799"/>
            <a:ext cx="1472987" cy="142318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NWP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NOAA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ECMWF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i="1" dirty="0">
                <a:solidFill>
                  <a:schemeClr val="bg1"/>
                </a:solidFill>
                <a:latin typeface="Arial"/>
              </a:rPr>
              <a:t>…</a:t>
            </a:r>
            <a:endParaRPr kumimoji="0" lang="en-US" sz="17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9488" y="4310529"/>
            <a:ext cx="3560722" cy="2047735"/>
          </a:xfrm>
          <a:solidFill>
            <a:srgbClr val="FFFF00"/>
          </a:solidFill>
        </p:spPr>
        <p:txBody>
          <a:bodyPr/>
          <a:lstStyle/>
          <a:p>
            <a:pPr lvl="0"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NOAA JPSS </a:t>
            </a:r>
          </a:p>
          <a:p>
            <a:pPr lvl="0"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Cal/Val</a:t>
            </a:r>
          </a:p>
          <a:p>
            <a:pPr lvl="0"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-----</a:t>
            </a:r>
          </a:p>
          <a:p>
            <a:pPr lvl="0"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Dedicated Radiosonde  </a:t>
            </a:r>
          </a:p>
          <a:p>
            <a:pPr lvl="0"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Programs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Rounded Rectangle 60"/>
          <p:cNvSpPr>
            <a:spLocks noChangeArrowheads="1"/>
          </p:cNvSpPr>
          <p:nvPr/>
        </p:nvSpPr>
        <p:spPr bwMode="auto">
          <a:xfrm>
            <a:off x="7401689" y="1559536"/>
            <a:ext cx="2178246" cy="1997382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Geophysical Profiles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0" b="1" dirty="0"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Sensor Observations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(IR, MW, GPSRO)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2876" y="1151163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ObservatIons</a:t>
            </a:r>
            <a:endParaRPr lang="en-US" sz="2400" b="1" dirty="0"/>
          </a:p>
        </p:txBody>
      </p:sp>
      <p:sp>
        <p:nvSpPr>
          <p:cNvPr id="62" name="Right Arrow 61"/>
          <p:cNvSpPr/>
          <p:nvPr/>
        </p:nvSpPr>
        <p:spPr>
          <a:xfrm>
            <a:off x="3684491" y="2061577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 rot="5400000">
            <a:off x="7878977" y="3747255"/>
            <a:ext cx="424795" cy="42529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893121" y="5312437"/>
            <a:ext cx="410903" cy="41246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925843" y="1405564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Models</a:t>
            </a:r>
            <a:r>
              <a:rPr lang="en-US" sz="2800" i="1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17346" y="1019297"/>
            <a:ext cx="1621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Satellites</a:t>
            </a:r>
            <a:r>
              <a:rPr lang="en-US" sz="2800" dirty="0"/>
              <a:t> 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3189765" y="3338621"/>
            <a:ext cx="282765" cy="8336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3847803" y="3556918"/>
            <a:ext cx="894323" cy="6513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3847803" y="4614530"/>
            <a:ext cx="1116917" cy="856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553371" y="6459069"/>
            <a:ext cx="120478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/>
              <a:t>Daily collocated radiosonde and satellite observations supporting JPSS Cal/Val and Dedicated Radiosonde programs …</a:t>
            </a:r>
          </a:p>
        </p:txBody>
      </p:sp>
    </p:spTree>
    <p:extLst>
      <p:ext uri="{BB962C8B-B14F-4D97-AF65-F5344CB8AC3E}">
        <p14:creationId xmlns:p14="http://schemas.microsoft.com/office/powerpoint/2010/main" val="408639852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52696A-CF4A-4D77-8A26-21E94052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A3F07C-8DE6-4393-89AA-64EB798B4B2A}"/>
              </a:ext>
            </a:extLst>
          </p:cNvPr>
          <p:cNvSpPr txBox="1"/>
          <p:nvPr/>
        </p:nvSpPr>
        <p:spPr>
          <a:xfrm>
            <a:off x="-36384" y="1589174"/>
            <a:ext cx="144142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MW Temp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HEAP-</a:t>
            </a:r>
            <a:r>
              <a:rPr lang="en-US" b="1" dirty="0" err="1"/>
              <a:t>Oper</a:t>
            </a:r>
            <a:endParaRPr lang="en-US" b="1" dirty="0"/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MW Temp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FC9943-88D8-4D62-A542-EDD5213F94BE}"/>
              </a:ext>
            </a:extLst>
          </p:cNvPr>
          <p:cNvSpPr txBox="1"/>
          <p:nvPr/>
        </p:nvSpPr>
        <p:spPr>
          <a:xfrm>
            <a:off x="10799141" y="1614832"/>
            <a:ext cx="144142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MW Temp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HEAP-</a:t>
            </a:r>
            <a:r>
              <a:rPr lang="en-US" b="1" dirty="0" err="1"/>
              <a:t>Oper</a:t>
            </a:r>
            <a:endParaRPr lang="en-US" b="1" dirty="0"/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MW Temp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2EE6C0-3246-4F40-8173-06C5A53FF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71512"/>
            <a:ext cx="9525000" cy="55149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6A53C3-436A-43CE-AB13-6819D48F84D2}"/>
              </a:ext>
            </a:extLst>
          </p:cNvPr>
          <p:cNvSpPr txBox="1"/>
          <p:nvPr/>
        </p:nvSpPr>
        <p:spPr>
          <a:xfrm>
            <a:off x="2414212" y="6209077"/>
            <a:ext cx="797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HEAP vs </a:t>
            </a:r>
            <a:r>
              <a:rPr lang="en-US" dirty="0" err="1"/>
              <a:t>Oper</a:t>
            </a:r>
            <a:r>
              <a:rPr lang="en-US" dirty="0"/>
              <a:t> Temperature for MW-only show differences mainly over Sea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62802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2543A2-73AA-4601-951D-C9F4954E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F93A3-36EA-4D93-BA47-E3C6B40E0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79011"/>
            <a:ext cx="9525000" cy="54954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981890-BBD4-4BCF-8740-5F35546D7B21}"/>
              </a:ext>
            </a:extLst>
          </p:cNvPr>
          <p:cNvSpPr txBox="1"/>
          <p:nvPr/>
        </p:nvSpPr>
        <p:spPr>
          <a:xfrm>
            <a:off x="-36384" y="1589174"/>
            <a:ext cx="147989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Oper</a:t>
            </a:r>
            <a:r>
              <a:rPr lang="en-US" b="1" dirty="0"/>
              <a:t>-MiRS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MW Temp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HEAP-MiRS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MW Temp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D8DF3D-53F0-42C3-B599-A69256B8D751}"/>
              </a:ext>
            </a:extLst>
          </p:cNvPr>
          <p:cNvSpPr txBox="1"/>
          <p:nvPr/>
        </p:nvSpPr>
        <p:spPr>
          <a:xfrm>
            <a:off x="10790078" y="1596726"/>
            <a:ext cx="147989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Oper</a:t>
            </a:r>
            <a:r>
              <a:rPr lang="en-US" b="1" dirty="0"/>
              <a:t>-MiRS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MW Temp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HEAP-MiRS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MW Temp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70FF1-39BD-41D7-B720-0AD58E848CE3}"/>
              </a:ext>
            </a:extLst>
          </p:cNvPr>
          <p:cNvSpPr txBox="1"/>
          <p:nvPr/>
        </p:nvSpPr>
        <p:spPr>
          <a:xfrm>
            <a:off x="2275429" y="6209077"/>
            <a:ext cx="825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HEAP MW-only temperature appear overall closer to MiRS (vs </a:t>
            </a:r>
            <a:r>
              <a:rPr lang="en-US" dirty="0" err="1"/>
              <a:t>Oper</a:t>
            </a:r>
            <a:r>
              <a:rPr lang="en-US" dirty="0"/>
              <a:t>) over Sea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5110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EF444B-1B81-45DB-87EC-EFE9920E8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257A3D-0FF1-4547-942C-88448884A603}"/>
              </a:ext>
            </a:extLst>
          </p:cNvPr>
          <p:cNvSpPr txBox="1"/>
          <p:nvPr/>
        </p:nvSpPr>
        <p:spPr>
          <a:xfrm>
            <a:off x="-36384" y="1589174"/>
            <a:ext cx="144142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MW 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HEAP-</a:t>
            </a:r>
            <a:r>
              <a:rPr lang="en-US" b="1" dirty="0" err="1"/>
              <a:t>Oper</a:t>
            </a:r>
            <a:endParaRPr lang="en-US" b="1" dirty="0"/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MW 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E3940-E019-4EAE-8071-7F713488115F}"/>
              </a:ext>
            </a:extLst>
          </p:cNvPr>
          <p:cNvSpPr txBox="1"/>
          <p:nvPr/>
        </p:nvSpPr>
        <p:spPr>
          <a:xfrm>
            <a:off x="10799141" y="1614832"/>
            <a:ext cx="144142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MW 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HEAP-</a:t>
            </a:r>
            <a:r>
              <a:rPr lang="en-US" b="1" dirty="0" err="1"/>
              <a:t>Oper</a:t>
            </a:r>
            <a:endParaRPr lang="en-US" b="1" dirty="0"/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9774FD-3114-43C7-B144-1687C030D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71512"/>
            <a:ext cx="9525000" cy="5514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45A72E-3FF0-4241-B22C-2A86325CB75D}"/>
              </a:ext>
            </a:extLst>
          </p:cNvPr>
          <p:cNvSpPr txBox="1"/>
          <p:nvPr/>
        </p:nvSpPr>
        <p:spPr>
          <a:xfrm>
            <a:off x="2264685" y="6209077"/>
            <a:ext cx="827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HEAP vs </a:t>
            </a:r>
            <a:r>
              <a:rPr lang="en-US" dirty="0" err="1"/>
              <a:t>Oper</a:t>
            </a:r>
            <a:r>
              <a:rPr lang="en-US" dirty="0"/>
              <a:t> WVMR (g/kg) for MW-only show differences over Sea and Land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13433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648DDB-5D2F-492F-8536-F868A80C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F4C491-E62F-4676-8318-488F93AA7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75566"/>
            <a:ext cx="9525000" cy="55082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E8A9A9-1813-44A8-BD65-4D4DDE74B019}"/>
              </a:ext>
            </a:extLst>
          </p:cNvPr>
          <p:cNvSpPr txBox="1"/>
          <p:nvPr/>
        </p:nvSpPr>
        <p:spPr>
          <a:xfrm>
            <a:off x="-36384" y="1589174"/>
            <a:ext cx="147989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Oper</a:t>
            </a:r>
            <a:r>
              <a:rPr lang="en-US" b="1" dirty="0"/>
              <a:t>-MiRS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MW 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HEAP-MiRS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MW 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3916D1-43EC-45E5-8B26-DB5508F4F4FC}"/>
              </a:ext>
            </a:extLst>
          </p:cNvPr>
          <p:cNvSpPr txBox="1"/>
          <p:nvPr/>
        </p:nvSpPr>
        <p:spPr>
          <a:xfrm>
            <a:off x="10789527" y="1596726"/>
            <a:ext cx="147989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Oper</a:t>
            </a:r>
            <a:r>
              <a:rPr lang="en-US" b="1" dirty="0"/>
              <a:t>-MiRS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MW 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HEAP-MiRS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MW 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3B3F91-58BD-4BF4-A02C-F2BF8CA8D701}"/>
              </a:ext>
            </a:extLst>
          </p:cNvPr>
          <p:cNvSpPr txBox="1"/>
          <p:nvPr/>
        </p:nvSpPr>
        <p:spPr>
          <a:xfrm>
            <a:off x="1525224" y="6209077"/>
            <a:ext cx="975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HEAP MW-only WVMR (g/kg) appear overall closer to MiRS (vs </a:t>
            </a:r>
            <a:r>
              <a:rPr lang="en-US" dirty="0" err="1"/>
              <a:t>Oper</a:t>
            </a:r>
            <a:r>
              <a:rPr lang="en-US" dirty="0"/>
              <a:t>) over Sea and Land …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76151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E8696-3674-4D29-A022-4FF8B0E8F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C96ED6-31F0-42FC-8693-063B63A92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81037"/>
            <a:ext cx="9525000" cy="5495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2A8FA6-F83E-4D1A-9757-2196BA7B08CB}"/>
              </a:ext>
            </a:extLst>
          </p:cNvPr>
          <p:cNvSpPr txBox="1"/>
          <p:nvPr/>
        </p:nvSpPr>
        <p:spPr>
          <a:xfrm>
            <a:off x="-36384" y="1589174"/>
            <a:ext cx="144142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MW 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-C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MW 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98F53C-80FC-40BC-8800-0ADF4D50C317}"/>
              </a:ext>
            </a:extLst>
          </p:cNvPr>
          <p:cNvSpPr txBox="1"/>
          <p:nvPr/>
        </p:nvSpPr>
        <p:spPr>
          <a:xfrm>
            <a:off x="10799141" y="1614832"/>
            <a:ext cx="144142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MW 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-C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MW 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1062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5600C9-2BA8-4FA4-86E1-F434545FF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B56060-22A0-4551-B7A7-16AAED1C8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81037"/>
            <a:ext cx="9525000" cy="5495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89EB64-D305-4F18-8DD7-C50DD19FDAC0}"/>
              </a:ext>
            </a:extLst>
          </p:cNvPr>
          <p:cNvSpPr txBox="1"/>
          <p:nvPr/>
        </p:nvSpPr>
        <p:spPr>
          <a:xfrm>
            <a:off x="10799141" y="1614832"/>
            <a:ext cx="144142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MW 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 B-C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MW 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AF93AD-50E9-4265-9C7F-92B366D12A9C}"/>
              </a:ext>
            </a:extLst>
          </p:cNvPr>
          <p:cNvSpPr txBox="1"/>
          <p:nvPr/>
        </p:nvSpPr>
        <p:spPr>
          <a:xfrm>
            <a:off x="-36384" y="1589174"/>
            <a:ext cx="139012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r>
              <a:rPr lang="en-US" b="1" dirty="0"/>
              <a:t> </a:t>
            </a:r>
          </a:p>
          <a:p>
            <a:r>
              <a:rPr lang="en-US" b="1" dirty="0"/>
              <a:t>MW 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 </a:t>
            </a:r>
          </a:p>
          <a:p>
            <a:r>
              <a:rPr lang="en-US" b="1" dirty="0" err="1"/>
              <a:t>MetOp</a:t>
            </a:r>
            <a:r>
              <a:rPr lang="en-US" b="1" dirty="0"/>
              <a:t> B-C</a:t>
            </a:r>
          </a:p>
          <a:p>
            <a:r>
              <a:rPr lang="en-US" b="1" dirty="0"/>
              <a:t>789 </a:t>
            </a:r>
            <a:r>
              <a:rPr lang="en-US" b="1" dirty="0" err="1"/>
              <a:t>hPa</a:t>
            </a:r>
            <a:endParaRPr lang="en-US" b="1" dirty="0"/>
          </a:p>
          <a:p>
            <a:r>
              <a:rPr lang="en-US" b="1" dirty="0"/>
              <a:t>MW WVMR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3566F-61FF-4DEA-AE58-E97350494055}"/>
              </a:ext>
            </a:extLst>
          </p:cNvPr>
          <p:cNvSpPr txBox="1"/>
          <p:nvPr/>
        </p:nvSpPr>
        <p:spPr>
          <a:xfrm>
            <a:off x="3826685" y="6202506"/>
            <a:ext cx="548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HEAP </a:t>
            </a:r>
            <a:r>
              <a:rPr lang="en-US" dirty="0" err="1"/>
              <a:t>MetOp</a:t>
            </a:r>
            <a:r>
              <a:rPr lang="en-US" dirty="0"/>
              <a:t> B-C difference patterns interesting …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61687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1310EA-4698-45E4-9374-4B79FF71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1B5FAD-F1C9-4DBA-B1FF-E3EE3804FE10}"/>
              </a:ext>
            </a:extLst>
          </p:cNvPr>
          <p:cNvSpPr txBox="1"/>
          <p:nvPr/>
        </p:nvSpPr>
        <p:spPr>
          <a:xfrm>
            <a:off x="1317547" y="880189"/>
            <a:ext cx="1005426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Summary</a:t>
            </a:r>
          </a:p>
          <a:p>
            <a:endParaRPr lang="en-US" dirty="0"/>
          </a:p>
          <a:p>
            <a:r>
              <a:rPr lang="en-US" sz="1600" dirty="0" err="1"/>
              <a:t>MetOp</a:t>
            </a:r>
            <a:r>
              <a:rPr lang="en-US" sz="1600" dirty="0"/>
              <a:t>-B v3 (HEAP) systematically missing orbits between about 18Z and 02Z (slides 6,7)</a:t>
            </a:r>
          </a:p>
          <a:p>
            <a:endParaRPr lang="en-US" sz="1600" dirty="0"/>
          </a:p>
          <a:p>
            <a:r>
              <a:rPr lang="en-US" sz="1600" dirty="0" err="1"/>
              <a:t>Metop</a:t>
            </a:r>
            <a:r>
              <a:rPr lang="en-US" sz="1600" dirty="0"/>
              <a:t>-B v3 (HEAP) have slightly more IR+MW fail QC and less “Both” fail QC vs </a:t>
            </a:r>
            <a:r>
              <a:rPr lang="en-US" sz="1600" dirty="0" err="1"/>
              <a:t>Oper</a:t>
            </a:r>
            <a:r>
              <a:rPr lang="en-US" sz="1600" dirty="0"/>
              <a:t> (slides 8.9)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 err="1"/>
              <a:t>MetOp</a:t>
            </a:r>
            <a:r>
              <a:rPr lang="en-US" sz="1600" dirty="0"/>
              <a:t>-B v3 (HEAP)  vs </a:t>
            </a:r>
            <a:r>
              <a:rPr lang="en-US" sz="1600" dirty="0" err="1"/>
              <a:t>Oper</a:t>
            </a:r>
            <a:r>
              <a:rPr lang="en-US" sz="1600" dirty="0"/>
              <a:t> temperature and WVMR fields for IR+MW pass QC appear similar (800 </a:t>
            </a:r>
            <a:r>
              <a:rPr lang="en-US" sz="1600" dirty="0" err="1"/>
              <a:t>hPa</a:t>
            </a:r>
            <a:r>
              <a:rPr lang="en-US" sz="1600" dirty="0"/>
              <a:t>) (slides 11-16) </a:t>
            </a:r>
          </a:p>
          <a:p>
            <a:endParaRPr lang="en-US" sz="1600" dirty="0"/>
          </a:p>
          <a:p>
            <a:r>
              <a:rPr lang="en-US" sz="1600" dirty="0" err="1"/>
              <a:t>MetOp</a:t>
            </a:r>
            <a:r>
              <a:rPr lang="en-US" sz="1600" dirty="0"/>
              <a:t>-B v3 (HEAP) vs </a:t>
            </a:r>
            <a:r>
              <a:rPr lang="en-US" sz="1600" dirty="0" err="1"/>
              <a:t>Oper</a:t>
            </a:r>
            <a:r>
              <a:rPr lang="en-US" sz="1600" dirty="0"/>
              <a:t> temperature for MW-only show differences mainly over sea (slide 18)</a:t>
            </a:r>
          </a:p>
          <a:p>
            <a:endParaRPr lang="en-US" sz="1600" dirty="0"/>
          </a:p>
          <a:p>
            <a:r>
              <a:rPr lang="en-US" sz="1600" dirty="0" err="1"/>
              <a:t>MetOp</a:t>
            </a:r>
            <a:r>
              <a:rPr lang="en-US" sz="1600" dirty="0"/>
              <a:t>-B v3 (HEAP) vs </a:t>
            </a:r>
            <a:r>
              <a:rPr lang="en-US" sz="1600" dirty="0" err="1"/>
              <a:t>Oper</a:t>
            </a:r>
            <a:r>
              <a:rPr lang="en-US" sz="1600" dirty="0"/>
              <a:t> WVMR for MW-only show differences over sea and land (slide 20)</a:t>
            </a:r>
          </a:p>
          <a:p>
            <a:endParaRPr lang="en-US" sz="1600" dirty="0"/>
          </a:p>
          <a:p>
            <a:r>
              <a:rPr lang="en-US" sz="1600" dirty="0" err="1"/>
              <a:t>MetOp</a:t>
            </a:r>
            <a:r>
              <a:rPr lang="en-US" sz="1600" dirty="0"/>
              <a:t>-B v3 (HEAP) for MW-only appear closer to MiRS (baseline) vs </a:t>
            </a:r>
            <a:r>
              <a:rPr lang="en-US" sz="1600" dirty="0" err="1"/>
              <a:t>Oper</a:t>
            </a:r>
            <a:r>
              <a:rPr lang="en-US" sz="1600" dirty="0"/>
              <a:t> for temperature and WVMR (slides 19, 21)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 err="1"/>
              <a:t>MetOp</a:t>
            </a:r>
            <a:r>
              <a:rPr lang="en-US" sz="1600" dirty="0"/>
              <a:t>-B vs </a:t>
            </a:r>
            <a:r>
              <a:rPr lang="en-US" sz="1600" dirty="0" err="1"/>
              <a:t>MetOp</a:t>
            </a:r>
            <a:r>
              <a:rPr lang="en-US" sz="1600" dirty="0"/>
              <a:t>-C for v3 overall similar except possibly for WVMR (slide 25 ) </a:t>
            </a:r>
          </a:p>
          <a:p>
            <a:endParaRPr lang="en-US" sz="1600" dirty="0"/>
          </a:p>
          <a:p>
            <a:r>
              <a:rPr lang="en-US" sz="1600" dirty="0"/>
              <a:t> </a:t>
            </a:r>
          </a:p>
          <a:p>
            <a:r>
              <a:rPr lang="en-US" dirty="0"/>
              <a:t>Preliminary VSTATS (one day, 20</a:t>
            </a:r>
            <a:r>
              <a:rPr lang="en-US" baseline="30000" dirty="0"/>
              <a:t>th</a:t>
            </a:r>
            <a:r>
              <a:rPr lang="en-US" dirty="0"/>
              <a:t>) support findings (slides 27-31)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83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AB8701-BFFB-4651-82E5-484235B3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F8C3DF-D7F4-4203-BBF4-743A6D0D3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881062"/>
            <a:ext cx="95250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58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D8BE38-D875-4411-A316-DEAA58951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DF4B4-BC61-473C-837D-1502AFD94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2" y="806551"/>
            <a:ext cx="10994967" cy="52448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2BB744-83BA-408C-ADE3-333E9C2115F0}"/>
              </a:ext>
            </a:extLst>
          </p:cNvPr>
          <p:cNvSpPr txBox="1"/>
          <p:nvPr/>
        </p:nvSpPr>
        <p:spPr>
          <a:xfrm>
            <a:off x="2909820" y="6224036"/>
            <a:ext cx="693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HEAP vs </a:t>
            </a:r>
            <a:r>
              <a:rPr lang="en-US" dirty="0" err="1"/>
              <a:t>Oper</a:t>
            </a:r>
            <a:r>
              <a:rPr lang="en-US" dirty="0"/>
              <a:t> have similar IR+MW global temperature features 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06872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608988-B4F4-406B-AEB0-4E7CBE58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AutoShape 2" descr="Displaying IR+MW_q.png">
            <a:extLst>
              <a:ext uri="{FF2B5EF4-FFF2-40B4-BE49-F238E27FC236}">
                <a16:creationId xmlns:a16="http://schemas.microsoft.com/office/drawing/2014/main" id="{A6BF9A8D-CD66-4A04-A4A6-0606BFBDE4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338349" cy="133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46C2C1-B50F-4204-9893-8E123E7A7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714896"/>
            <a:ext cx="10257906" cy="53533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273164-913E-47F4-A024-8B084A828F32}"/>
              </a:ext>
            </a:extLst>
          </p:cNvPr>
          <p:cNvSpPr txBox="1"/>
          <p:nvPr/>
        </p:nvSpPr>
        <p:spPr>
          <a:xfrm>
            <a:off x="3058808" y="6209077"/>
            <a:ext cx="668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HEAP vs </a:t>
            </a:r>
            <a:r>
              <a:rPr lang="en-US" dirty="0" err="1"/>
              <a:t>Oper</a:t>
            </a:r>
            <a:r>
              <a:rPr lang="en-US" dirty="0"/>
              <a:t> have similar IR+MW global WVMR features 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857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796017" y="1341766"/>
            <a:ext cx="2795315" cy="192425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Radiosonde: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Conventional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Special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4756058" y="1114319"/>
            <a:ext cx="6597742" cy="3057983"/>
            <a:chOff x="1479228" y="488710"/>
            <a:chExt cx="6042507" cy="3030623"/>
          </a:xfrm>
        </p:grpSpPr>
        <p:sp>
          <p:nvSpPr>
            <p:cNvPr id="51" name="Rounded Rectangle 50"/>
            <p:cNvSpPr>
              <a:spLocks noChangeArrowheads="1"/>
            </p:cNvSpPr>
            <p:nvPr/>
          </p:nvSpPr>
          <p:spPr bwMode="auto">
            <a:xfrm>
              <a:off x="1479228" y="488710"/>
              <a:ext cx="6042507" cy="3030623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ounded Rectangle 30"/>
            <p:cNvSpPr>
              <a:spLocks noChangeArrowheads="1"/>
            </p:cNvSpPr>
            <p:nvPr/>
          </p:nvSpPr>
          <p:spPr bwMode="auto">
            <a:xfrm>
              <a:off x="1588588" y="869004"/>
              <a:ext cx="2122067" cy="2572611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NOAA20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S-NPP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MetOp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-C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 err="1">
                  <a:solidFill>
                    <a:prstClr val="white"/>
                  </a:solidFill>
                  <a:latin typeface="Arial"/>
                </a:rPr>
                <a:t>MetOp</a:t>
              </a:r>
              <a:r>
                <a:rPr lang="en-US" sz="1600" b="1" dirty="0">
                  <a:solidFill>
                    <a:prstClr val="white"/>
                  </a:solidFill>
                  <a:latin typeface="Arial"/>
                </a:rPr>
                <a:t>-B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MetOp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-A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Arial"/>
                </a:rPr>
                <a:t>NASA-AIRS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Arial"/>
                </a:rPr>
                <a:t>GRAS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COSMIC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Arial"/>
                </a:rPr>
                <a:t>KOMPSAT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59" name="Magnetic Disk 58"/>
          <p:cNvSpPr>
            <a:spLocks noChangeArrowheads="1"/>
          </p:cNvSpPr>
          <p:nvPr/>
        </p:nvSpPr>
        <p:spPr bwMode="auto">
          <a:xfrm>
            <a:off x="5069321" y="4863332"/>
            <a:ext cx="6089010" cy="1463157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Collocated Radiosonde and Satellite Observations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Archive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232589" y="604893"/>
            <a:ext cx="8127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NOAA Products Validation System (NPROVS)</a:t>
            </a:r>
          </a:p>
        </p:txBody>
      </p:sp>
      <p:sp>
        <p:nvSpPr>
          <p:cNvPr id="52" name="Rounded Rectangle 51"/>
          <p:cNvSpPr>
            <a:spLocks noChangeArrowheads="1"/>
          </p:cNvSpPr>
          <p:nvPr/>
        </p:nvSpPr>
        <p:spPr bwMode="auto">
          <a:xfrm>
            <a:off x="9781952" y="1934814"/>
            <a:ext cx="1472987" cy="1586081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NWP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NOAA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ECMWF</a:t>
            </a:r>
          </a:p>
        </p:txBody>
      </p:sp>
      <p:sp>
        <p:nvSpPr>
          <p:cNvPr id="5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9488" y="4310529"/>
            <a:ext cx="3560722" cy="2047735"/>
          </a:xfrm>
          <a:solidFill>
            <a:srgbClr val="FFFF00"/>
          </a:solidFill>
        </p:spPr>
        <p:txBody>
          <a:bodyPr/>
          <a:lstStyle/>
          <a:p>
            <a:pPr lvl="0">
              <a:defRPr/>
            </a:pP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Graphical </a:t>
            </a:r>
          </a:p>
          <a:p>
            <a:pPr lvl="0"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Analysis</a:t>
            </a:r>
          </a:p>
          <a:p>
            <a:pPr lvl="0"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Applications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Rounded Rectangle 60"/>
          <p:cNvSpPr>
            <a:spLocks noChangeArrowheads="1"/>
          </p:cNvSpPr>
          <p:nvPr/>
        </p:nvSpPr>
        <p:spPr bwMode="auto">
          <a:xfrm>
            <a:off x="7401689" y="1665551"/>
            <a:ext cx="2178246" cy="2190829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Geophysical Profiles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0" b="1" dirty="0"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</a:rPr>
              <a:t>Sensor Observations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</a:rPr>
              <a:t>(IR, MW, GPSRO)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2876" y="1151163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ObservatIons</a:t>
            </a:r>
            <a:endParaRPr lang="en-US" sz="2400" b="1" dirty="0"/>
          </a:p>
        </p:txBody>
      </p:sp>
      <p:sp>
        <p:nvSpPr>
          <p:cNvPr id="62" name="Right Arrow 61"/>
          <p:cNvSpPr/>
          <p:nvPr/>
        </p:nvSpPr>
        <p:spPr>
          <a:xfrm>
            <a:off x="3684491" y="2061577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 rot="5400000">
            <a:off x="7814301" y="4249251"/>
            <a:ext cx="678503" cy="54965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925843" y="1405564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Models</a:t>
            </a:r>
            <a:r>
              <a:rPr lang="en-US" sz="2800" i="1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17346" y="1019297"/>
            <a:ext cx="1621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Satellites</a:t>
            </a:r>
            <a:r>
              <a:rPr lang="en-US" sz="2800" dirty="0"/>
              <a:t> 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3189765" y="3338621"/>
            <a:ext cx="282765" cy="8336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3847803" y="3668809"/>
            <a:ext cx="789453" cy="5394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3847803" y="4614530"/>
            <a:ext cx="1027664" cy="4912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553371" y="6459069"/>
            <a:ext cx="120478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/>
              <a:t>Daily collocated radiosonde and satellite observations supporting JPSS Cal/Val and Dedicated Radiosonde programs …</a:t>
            </a:r>
          </a:p>
        </p:txBody>
      </p:sp>
    </p:spTree>
    <p:extLst>
      <p:ext uri="{BB962C8B-B14F-4D97-AF65-F5344CB8AC3E}">
        <p14:creationId xmlns:p14="http://schemas.microsoft.com/office/powerpoint/2010/main" val="1999504849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9A266-A4CF-4CC4-9FCB-73A7516A7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9AEF1-DF38-43CC-9AAF-43A91BA5E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2" y="781396"/>
            <a:ext cx="10108277" cy="53201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287B6B-C86D-4BFE-B715-E8C32306C3E2}"/>
              </a:ext>
            </a:extLst>
          </p:cNvPr>
          <p:cNvSpPr txBox="1"/>
          <p:nvPr/>
        </p:nvSpPr>
        <p:spPr>
          <a:xfrm>
            <a:off x="2414212" y="6209077"/>
            <a:ext cx="797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HEAP vs </a:t>
            </a:r>
            <a:r>
              <a:rPr lang="en-US" dirty="0" err="1"/>
              <a:t>Oper</a:t>
            </a:r>
            <a:r>
              <a:rPr lang="en-US" dirty="0"/>
              <a:t> Temperature for MW-only show differences mainly over Sea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43335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40AA9D-058A-420A-8596-838A4343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2C817-11CA-460A-8DB1-031FCC49E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04" y="764771"/>
            <a:ext cx="9825645" cy="53367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9E56E8-75AB-489A-9871-4AC6CF5AA4A3}"/>
              </a:ext>
            </a:extLst>
          </p:cNvPr>
          <p:cNvSpPr txBox="1"/>
          <p:nvPr/>
        </p:nvSpPr>
        <p:spPr>
          <a:xfrm>
            <a:off x="2264685" y="6209077"/>
            <a:ext cx="827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HEAP vs </a:t>
            </a:r>
            <a:r>
              <a:rPr lang="en-US" dirty="0" err="1"/>
              <a:t>Oper</a:t>
            </a:r>
            <a:r>
              <a:rPr lang="en-US" dirty="0"/>
              <a:t> WVMR (g/kg) for MW-only show differences over Sea and Land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7267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gnetic Disk 3"/>
          <p:cNvSpPr>
            <a:spLocks noChangeArrowheads="1"/>
          </p:cNvSpPr>
          <p:nvPr/>
        </p:nvSpPr>
        <p:spPr bwMode="auto">
          <a:xfrm>
            <a:off x="4381501" y="4824249"/>
            <a:ext cx="1065610" cy="879872"/>
          </a:xfrm>
          <a:prstGeom prst="flowChartMagneticDisk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NPROVS-C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Collocation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Archive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89735" y="3889914"/>
            <a:ext cx="1463265" cy="426244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NPROVS-C</a:t>
            </a:r>
          </a:p>
        </p:txBody>
      </p:sp>
      <p:cxnSp>
        <p:nvCxnSpPr>
          <p:cNvPr id="14" name="Straight Arrow Connector 13"/>
          <p:cNvCxnSpPr>
            <a:cxnSpLocks noChangeShapeType="1"/>
            <a:stCxn id="25" idx="2"/>
          </p:cNvCxnSpPr>
          <p:nvPr/>
        </p:nvCxnSpPr>
        <p:spPr bwMode="auto">
          <a:xfrm>
            <a:off x="3170523" y="2571445"/>
            <a:ext cx="752588" cy="13004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22" name="Rectangle 21"/>
          <p:cNvSpPr/>
          <p:nvPr/>
        </p:nvSpPr>
        <p:spPr>
          <a:xfrm>
            <a:off x="6966496" y="3889918"/>
            <a:ext cx="1503758" cy="426244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NPROVS-S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2670595" y="1618488"/>
            <a:ext cx="999856" cy="95295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Conventional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Radiosonde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8392716" y="1538839"/>
            <a:ext cx="973653" cy="929736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 Radiosonde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776665" y="1210435"/>
            <a:ext cx="4531519" cy="2145506"/>
            <a:chOff x="1479228" y="488710"/>
            <a:chExt cx="6042506" cy="2861134"/>
          </a:xfrm>
        </p:grpSpPr>
        <p:sp>
          <p:nvSpPr>
            <p:cNvPr id="51" name="Rounded Rectangle 50"/>
            <p:cNvSpPr>
              <a:spLocks noChangeArrowheads="1"/>
            </p:cNvSpPr>
            <p:nvPr/>
          </p:nvSpPr>
          <p:spPr bwMode="auto">
            <a:xfrm>
              <a:off x="1479228" y="488710"/>
              <a:ext cx="6042506" cy="2861134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1603278" y="522848"/>
              <a:ext cx="5657713" cy="2759562"/>
              <a:chOff x="1583378" y="522848"/>
              <a:chExt cx="5657713" cy="2759562"/>
            </a:xfrm>
          </p:grpSpPr>
          <p:grpSp>
            <p:nvGrpSpPr>
              <p:cNvPr id="5" name="Group 43"/>
              <p:cNvGrpSpPr>
                <a:grpSpLocks/>
              </p:cNvGrpSpPr>
              <p:nvPr/>
            </p:nvGrpSpPr>
            <p:grpSpPr bwMode="auto">
              <a:xfrm>
                <a:off x="1663279" y="522848"/>
                <a:ext cx="5577812" cy="1203409"/>
                <a:chOff x="1663279" y="522848"/>
                <a:chExt cx="5577812" cy="1203409"/>
              </a:xfrm>
            </p:grpSpPr>
            <p:sp>
              <p:nvSpPr>
                <p:cNvPr id="31" name="Rounded Rectangle 30"/>
                <p:cNvSpPr>
                  <a:spLocks noChangeArrowheads="1"/>
                </p:cNvSpPr>
                <p:nvPr/>
              </p:nvSpPr>
              <p:spPr bwMode="auto">
                <a:xfrm>
                  <a:off x="1663279" y="537029"/>
                  <a:ext cx="1269852" cy="118922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NUCAPS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NOAA20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S-NPP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MetOp</a:t>
                  </a: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-A,B,C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25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NOAA</a:t>
                  </a:r>
                </a:p>
              </p:txBody>
            </p:sp>
            <p:sp>
              <p:nvSpPr>
                <p:cNvPr id="33" name="Rounded Rectangle 32"/>
                <p:cNvSpPr>
                  <a:spLocks noChangeArrowheads="1"/>
                </p:cNvSpPr>
                <p:nvPr/>
              </p:nvSpPr>
              <p:spPr bwMode="auto">
                <a:xfrm>
                  <a:off x="3162582" y="537029"/>
                  <a:ext cx="1202292" cy="118922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MIRS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S-NPP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NOAA20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NOAA-18,19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MetOp</a:t>
                  </a: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-A,B,C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25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NOAA</a:t>
                  </a:r>
                </a:p>
              </p:txBody>
            </p:sp>
            <p:sp>
              <p:nvSpPr>
                <p:cNvPr id="36" name="Rounded Rectangle 35"/>
                <p:cNvSpPr>
                  <a:spLocks noChangeArrowheads="1"/>
                </p:cNvSpPr>
                <p:nvPr/>
              </p:nvSpPr>
              <p:spPr bwMode="auto">
                <a:xfrm>
                  <a:off x="4610747" y="522848"/>
                  <a:ext cx="1158692" cy="11892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AIRS v.6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Aqua-EOS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25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NASA</a:t>
                  </a:r>
                </a:p>
              </p:txBody>
            </p:sp>
            <p:sp>
              <p:nvSpPr>
                <p:cNvPr id="37" name="Rounded Rectangle 36"/>
                <p:cNvSpPr>
                  <a:spLocks noChangeArrowheads="1"/>
                </p:cNvSpPr>
                <p:nvPr/>
              </p:nvSpPr>
              <p:spPr bwMode="auto">
                <a:xfrm>
                  <a:off x="6019418" y="537029"/>
                  <a:ext cx="1221673" cy="118922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IASI-L2</a:t>
                  </a:r>
                  <a:endPara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MetOp</a:t>
                  </a: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-A, B, C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25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EUMETSAT</a:t>
                  </a:r>
                </a:p>
              </p:txBody>
            </p:sp>
          </p:grpSp>
          <p:grpSp>
            <p:nvGrpSpPr>
              <p:cNvPr id="6" name="Group 42"/>
              <p:cNvGrpSpPr>
                <a:grpSpLocks/>
              </p:cNvGrpSpPr>
              <p:nvPr/>
            </p:nvGrpSpPr>
            <p:grpSpPr bwMode="auto">
              <a:xfrm>
                <a:off x="1583378" y="2079005"/>
                <a:ext cx="4120447" cy="1203405"/>
                <a:chOff x="1690372" y="2079005"/>
                <a:chExt cx="4120447" cy="1203405"/>
              </a:xfrm>
            </p:grpSpPr>
            <p:sp>
              <p:nvSpPr>
                <p:cNvPr id="34" name="Rounded Rectangle 33"/>
                <p:cNvSpPr>
                  <a:spLocks noChangeArrowheads="1"/>
                </p:cNvSpPr>
                <p:nvPr/>
              </p:nvSpPr>
              <p:spPr bwMode="auto">
                <a:xfrm>
                  <a:off x="2931523" y="2093183"/>
                  <a:ext cx="1079591" cy="118922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F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GOES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NA</a:t>
                  </a:r>
                  <a:endPara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25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NOAA</a:t>
                  </a:r>
                </a:p>
              </p:txBody>
            </p:sp>
            <p:sp>
              <p:nvSpPr>
                <p:cNvPr id="35" name="Rounded Rectangle 34"/>
                <p:cNvSpPr>
                  <a:spLocks noChangeArrowheads="1"/>
                </p:cNvSpPr>
                <p:nvPr/>
              </p:nvSpPr>
              <p:spPr bwMode="auto">
                <a:xfrm>
                  <a:off x="1690372" y="2079005"/>
                  <a:ext cx="1079591" cy="118922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ATOVS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MetOp</a:t>
                  </a: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-B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25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NOAA</a:t>
                  </a:r>
                </a:p>
              </p:txBody>
            </p:sp>
            <p:sp>
              <p:nvSpPr>
                <p:cNvPr id="39" name="Rounded Rectangle 38"/>
                <p:cNvSpPr>
                  <a:spLocks noChangeArrowheads="1"/>
                </p:cNvSpPr>
                <p:nvPr/>
              </p:nvSpPr>
              <p:spPr bwMode="auto">
                <a:xfrm>
                  <a:off x="4203615" y="2081277"/>
                  <a:ext cx="1607204" cy="120113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GNSS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750" b="1" dirty="0">
                      <a:solidFill>
                        <a:prstClr val="white"/>
                      </a:solidFill>
                      <a:latin typeface="Arial"/>
                    </a:rPr>
                    <a:t>GRAS  </a:t>
                  </a:r>
                  <a:r>
                    <a:rPr kumimoji="0" lang="en-US" sz="75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MetOp</a:t>
                  </a: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-A,B,C</a:t>
                  </a:r>
                </a:p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750" b="1" dirty="0">
                      <a:solidFill>
                        <a:prstClr val="white"/>
                      </a:solidFill>
                      <a:latin typeface="Arial"/>
                    </a:rPr>
                    <a:t>COSMIC-2   UCAR</a:t>
                  </a:r>
                  <a:endParaRPr kumimoji="0" lang="en-US" sz="7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750" b="1" dirty="0">
                      <a:solidFill>
                        <a:prstClr val="white"/>
                      </a:solidFill>
                      <a:latin typeface="Arial"/>
                    </a:rPr>
                    <a:t>KOMPSAT  Korea</a:t>
                  </a:r>
                  <a:endPara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cxnSp>
        <p:nvCxnSpPr>
          <p:cNvPr id="40" name="Straight Arrow Connector 39"/>
          <p:cNvCxnSpPr>
            <a:cxnSpLocks noChangeShapeType="1"/>
            <a:stCxn id="30" idx="2"/>
          </p:cNvCxnSpPr>
          <p:nvPr/>
        </p:nvCxnSpPr>
        <p:spPr bwMode="auto">
          <a:xfrm flipH="1">
            <a:off x="8232054" y="2468575"/>
            <a:ext cx="647489" cy="1402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 flipH="1">
            <a:off x="4270504" y="3358756"/>
            <a:ext cx="0" cy="5119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flipH="1">
            <a:off x="7648913" y="3368281"/>
            <a:ext cx="0" cy="5119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59" name="Magnetic Disk 58"/>
          <p:cNvSpPr>
            <a:spLocks noChangeArrowheads="1"/>
          </p:cNvSpPr>
          <p:nvPr/>
        </p:nvSpPr>
        <p:spPr bwMode="auto">
          <a:xfrm>
            <a:off x="6461912" y="4834734"/>
            <a:ext cx="970359" cy="878681"/>
          </a:xfrm>
          <a:prstGeom prst="flowChartMagneticDisk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NPROVS-S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Collocation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Archive</a:t>
            </a:r>
          </a:p>
        </p:txBody>
      </p:sp>
      <p:sp>
        <p:nvSpPr>
          <p:cNvPr id="38932" name="TextBox 69"/>
          <p:cNvSpPr txBox="1">
            <a:spLocks noChangeArrowheads="1"/>
          </p:cNvSpPr>
          <p:nvPr/>
        </p:nvSpPr>
        <p:spPr bwMode="auto">
          <a:xfrm>
            <a:off x="5538568" y="5770192"/>
            <a:ext cx="621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FTP</a:t>
            </a:r>
          </a:p>
        </p:txBody>
      </p:sp>
      <p:cxnSp>
        <p:nvCxnSpPr>
          <p:cNvPr id="80" name="Straight Arrow Connector 79"/>
          <p:cNvCxnSpPr>
            <a:cxnSpLocks noChangeShapeType="1"/>
          </p:cNvCxnSpPr>
          <p:nvPr/>
        </p:nvCxnSpPr>
        <p:spPr bwMode="auto">
          <a:xfrm>
            <a:off x="4332158" y="4377323"/>
            <a:ext cx="214617" cy="45393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82" name="Straight Arrow Connector 81"/>
          <p:cNvCxnSpPr>
            <a:cxnSpLocks noChangeShapeType="1"/>
          </p:cNvCxnSpPr>
          <p:nvPr/>
        </p:nvCxnSpPr>
        <p:spPr bwMode="auto">
          <a:xfrm flipH="1">
            <a:off x="7266833" y="4370666"/>
            <a:ext cx="278472" cy="47138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42" name="Straight Connector 41"/>
          <p:cNvCxnSpPr>
            <a:cxnSpLocks/>
          </p:cNvCxnSpPr>
          <p:nvPr/>
        </p:nvCxnSpPr>
        <p:spPr>
          <a:xfrm flipV="1">
            <a:off x="262550" y="3446492"/>
            <a:ext cx="11091250" cy="50937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91184" y="4581671"/>
            <a:ext cx="7952232" cy="2059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067300" y="3621883"/>
            <a:ext cx="1763784" cy="85010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Graphical Applications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PDISP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NARCS</a:t>
            </a:r>
          </a:p>
        </p:txBody>
      </p:sp>
      <p:cxnSp>
        <p:nvCxnSpPr>
          <p:cNvPr id="60" name="Straight Arrow Connector 59"/>
          <p:cNvCxnSpPr>
            <a:cxnSpLocks/>
          </p:cNvCxnSpPr>
          <p:nvPr/>
        </p:nvCxnSpPr>
        <p:spPr>
          <a:xfrm flipV="1">
            <a:off x="5339309" y="4491048"/>
            <a:ext cx="197504" cy="37571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</p:cNvCxnSpPr>
          <p:nvPr/>
        </p:nvCxnSpPr>
        <p:spPr>
          <a:xfrm flipH="1" flipV="1">
            <a:off x="6323625" y="4490429"/>
            <a:ext cx="218106" cy="38477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593817" y="202668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0034" y="3724335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Collocation Processing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Arial"/>
              </a:rPr>
              <a:t>(daily)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-60356" y="4739999"/>
            <a:ext cx="4442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Arial"/>
              </a:rPr>
              <a:t>(Collocated Radiosonde and Satellite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Arial"/>
              </a:rPr>
              <a:t>Observations)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489735" y="756157"/>
            <a:ext cx="5704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NOAA Products Validation System (NPROVS)</a:t>
            </a:r>
          </a:p>
        </p:txBody>
      </p:sp>
      <p:sp>
        <p:nvSpPr>
          <p:cNvPr id="52" name="Rounded Rectangle 51"/>
          <p:cNvSpPr>
            <a:spLocks noChangeArrowheads="1"/>
          </p:cNvSpPr>
          <p:nvPr/>
        </p:nvSpPr>
        <p:spPr bwMode="auto">
          <a:xfrm>
            <a:off x="7103271" y="2413597"/>
            <a:ext cx="1098582" cy="891778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NWP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NOAA GFS 6-hr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ECMWF ANAL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25" b="1" dirty="0">
                <a:solidFill>
                  <a:srgbClr val="000000"/>
                </a:solidFill>
                <a:latin typeface="Arial"/>
              </a:rPr>
              <a:t>…</a:t>
            </a:r>
            <a:endParaRPr kumimoji="0" lang="en-US" sz="82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F8656-F4AD-4D36-9D2B-1393921BB06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6" name="Elbow Connector 25"/>
          <p:cNvCxnSpPr/>
          <p:nvPr/>
        </p:nvCxnSpPr>
        <p:spPr bwMode="auto">
          <a:xfrm rot="16200000" flipH="1">
            <a:off x="5090437" y="5506726"/>
            <a:ext cx="250737" cy="602996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Elbow Connector 74"/>
          <p:cNvCxnSpPr/>
          <p:nvPr/>
        </p:nvCxnSpPr>
        <p:spPr bwMode="auto">
          <a:xfrm rot="5400000">
            <a:off x="6315672" y="5546556"/>
            <a:ext cx="220806" cy="574532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4420698" y="4857713"/>
            <a:ext cx="9957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Conventional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654765" y="4831255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849339" y="2084787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Geophysical Profiles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E044F1-F29B-4A6F-8094-98DBBF5B7FC7}"/>
              </a:ext>
            </a:extLst>
          </p:cNvPr>
          <p:cNvSpPr txBox="1"/>
          <p:nvPr/>
        </p:nvSpPr>
        <p:spPr>
          <a:xfrm>
            <a:off x="5528149" y="5103934"/>
            <a:ext cx="89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NetCDF</a:t>
            </a:r>
            <a:endParaRPr lang="en-US" i="1" dirty="0"/>
          </a:p>
        </p:txBody>
      </p:sp>
      <p:sp>
        <p:nvSpPr>
          <p:cNvPr id="78" name="Magnetic Disk 58">
            <a:extLst>
              <a:ext uri="{FF2B5EF4-FFF2-40B4-BE49-F238E27FC236}">
                <a16:creationId xmlns:a16="http://schemas.microsoft.com/office/drawing/2014/main" id="{B41557F1-E323-45F8-A839-7D850E36F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2571" y="4815122"/>
            <a:ext cx="970359" cy="878681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prstDash val="lg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SDR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latin typeface="Arial"/>
              </a:rPr>
              <a:t>(Radiance)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Archive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A5B4E5A-3A2F-425F-9D6C-D2B7BAC8F10A}"/>
              </a:ext>
            </a:extLst>
          </p:cNvPr>
          <p:cNvCxnSpPr>
            <a:cxnSpLocks/>
          </p:cNvCxnSpPr>
          <p:nvPr/>
        </p:nvCxnSpPr>
        <p:spPr>
          <a:xfrm flipH="1">
            <a:off x="7452837" y="5274074"/>
            <a:ext cx="828188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4788423-330E-4843-9DA3-886449194C45}"/>
              </a:ext>
            </a:extLst>
          </p:cNvPr>
          <p:cNvCxnSpPr>
            <a:cxnSpLocks/>
          </p:cNvCxnSpPr>
          <p:nvPr/>
        </p:nvCxnSpPr>
        <p:spPr>
          <a:xfrm>
            <a:off x="6039722" y="3376432"/>
            <a:ext cx="0" cy="24545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00067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3E24CC-FC08-4D82-A513-562C26101EDD}"/>
              </a:ext>
            </a:extLst>
          </p:cNvPr>
          <p:cNvSpPr txBox="1"/>
          <p:nvPr/>
        </p:nvSpPr>
        <p:spPr>
          <a:xfrm>
            <a:off x="3158016" y="2261062"/>
            <a:ext cx="630172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/>
              <a:t>Metop</a:t>
            </a:r>
            <a:r>
              <a:rPr lang="en-US" sz="5400" b="1" dirty="0"/>
              <a:t>-B,C </a:t>
            </a:r>
          </a:p>
          <a:p>
            <a:pPr algn="ctr"/>
            <a:r>
              <a:rPr lang="en-US" sz="5400" b="1" dirty="0"/>
              <a:t>10-day </a:t>
            </a:r>
          </a:p>
          <a:p>
            <a:pPr algn="ctr"/>
            <a:r>
              <a:rPr lang="en-US" sz="5400" b="1" dirty="0"/>
              <a:t>v3 (HEAP) vs </a:t>
            </a:r>
            <a:r>
              <a:rPr lang="en-US" sz="5400" b="1" dirty="0" err="1"/>
              <a:t>Oper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66861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184824-FDB1-4845-9420-5A46FDC4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BCED9-2FB9-4DE7-97DC-121652E98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71512"/>
            <a:ext cx="9525000" cy="5514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7B03F1-1B0D-42DB-806C-DEB0A421B425}"/>
              </a:ext>
            </a:extLst>
          </p:cNvPr>
          <p:cNvSpPr txBox="1"/>
          <p:nvPr/>
        </p:nvSpPr>
        <p:spPr>
          <a:xfrm>
            <a:off x="208047" y="1589174"/>
            <a:ext cx="114646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Time (Z)</a:t>
            </a:r>
          </a:p>
          <a:p>
            <a:r>
              <a:rPr lang="en-US" b="1" dirty="0"/>
              <a:t>Oct 19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-C</a:t>
            </a:r>
          </a:p>
          <a:p>
            <a:r>
              <a:rPr lang="en-US" b="1" dirty="0"/>
              <a:t>Time (Z)</a:t>
            </a:r>
          </a:p>
          <a:p>
            <a:r>
              <a:rPr lang="en-US" b="1" dirty="0"/>
              <a:t>Oct 19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623A9F-083B-4F79-80D7-FB1FE022D933}"/>
              </a:ext>
            </a:extLst>
          </p:cNvPr>
          <p:cNvSpPr txBox="1"/>
          <p:nvPr/>
        </p:nvSpPr>
        <p:spPr>
          <a:xfrm>
            <a:off x="10998282" y="1495864"/>
            <a:ext cx="114646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Time (Z)</a:t>
            </a:r>
          </a:p>
          <a:p>
            <a:r>
              <a:rPr lang="en-US" b="1" dirty="0"/>
              <a:t>Oct 21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-C</a:t>
            </a:r>
          </a:p>
          <a:p>
            <a:r>
              <a:rPr lang="en-US" b="1" dirty="0"/>
              <a:t>Time (Z)</a:t>
            </a:r>
          </a:p>
          <a:p>
            <a:r>
              <a:rPr lang="en-US" b="1" dirty="0"/>
              <a:t>Oct 21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4FB56A-DFF6-4D72-96BC-85CBE2B51DD2}"/>
              </a:ext>
            </a:extLst>
          </p:cNvPr>
          <p:cNvSpPr txBox="1"/>
          <p:nvPr/>
        </p:nvSpPr>
        <p:spPr>
          <a:xfrm>
            <a:off x="3701663" y="6224036"/>
            <a:ext cx="5348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HEAP Time Gap 19Z to 2Z … </a:t>
            </a:r>
            <a:r>
              <a:rPr lang="en-US" i="1" dirty="0"/>
              <a:t>observed most days</a:t>
            </a:r>
          </a:p>
          <a:p>
            <a:pPr algn="ctr"/>
            <a:r>
              <a:rPr lang="en-US" i="1" dirty="0"/>
              <a:t>(ascending node)</a:t>
            </a:r>
          </a:p>
        </p:txBody>
      </p:sp>
    </p:spTree>
    <p:extLst>
      <p:ext uri="{BB962C8B-B14F-4D97-AF65-F5344CB8AC3E}">
        <p14:creationId xmlns:p14="http://schemas.microsoft.com/office/powerpoint/2010/main" val="2605473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1FEF98-B31C-4FC6-9913-D13F699F4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84910-4A3F-4A93-9714-0DA3DF3DA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71512"/>
            <a:ext cx="9525000" cy="5514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9E1772-9F66-432A-8863-59991F9A918A}"/>
              </a:ext>
            </a:extLst>
          </p:cNvPr>
          <p:cNvSpPr txBox="1"/>
          <p:nvPr/>
        </p:nvSpPr>
        <p:spPr>
          <a:xfrm>
            <a:off x="208047" y="1589174"/>
            <a:ext cx="114646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Time (Z)</a:t>
            </a:r>
          </a:p>
          <a:p>
            <a:r>
              <a:rPr lang="en-US" b="1" dirty="0"/>
              <a:t>Oct 19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-C</a:t>
            </a:r>
          </a:p>
          <a:p>
            <a:r>
              <a:rPr lang="en-US" b="1" dirty="0"/>
              <a:t>Time (Z)</a:t>
            </a:r>
          </a:p>
          <a:p>
            <a:r>
              <a:rPr lang="en-US" b="1" dirty="0"/>
              <a:t>Oct 19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5696EC-21D2-42B5-8E1F-16A6002C40B3}"/>
              </a:ext>
            </a:extLst>
          </p:cNvPr>
          <p:cNvSpPr txBox="1"/>
          <p:nvPr/>
        </p:nvSpPr>
        <p:spPr>
          <a:xfrm>
            <a:off x="10998282" y="1495864"/>
            <a:ext cx="114646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Time (Z)</a:t>
            </a:r>
          </a:p>
          <a:p>
            <a:r>
              <a:rPr lang="en-US" b="1" dirty="0"/>
              <a:t>Oct 21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-C</a:t>
            </a:r>
          </a:p>
          <a:p>
            <a:r>
              <a:rPr lang="en-US" b="1" dirty="0"/>
              <a:t>Time (Z)</a:t>
            </a:r>
          </a:p>
          <a:p>
            <a:r>
              <a:rPr lang="en-US" b="1" dirty="0"/>
              <a:t>Oct 21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05427B-1E3A-4387-BE64-71F5F1BBE9BB}"/>
              </a:ext>
            </a:extLst>
          </p:cNvPr>
          <p:cNvSpPr txBox="1"/>
          <p:nvPr/>
        </p:nvSpPr>
        <p:spPr>
          <a:xfrm>
            <a:off x="3701663" y="6224036"/>
            <a:ext cx="5348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HEAP Time Gap 19Z to 2Z … </a:t>
            </a:r>
            <a:r>
              <a:rPr lang="en-US" i="1" dirty="0"/>
              <a:t>observed most days</a:t>
            </a:r>
          </a:p>
          <a:p>
            <a:pPr algn="ctr"/>
            <a:r>
              <a:rPr lang="en-US" i="1" dirty="0"/>
              <a:t>(descending node)</a:t>
            </a:r>
          </a:p>
        </p:txBody>
      </p:sp>
    </p:spTree>
    <p:extLst>
      <p:ext uri="{BB962C8B-B14F-4D97-AF65-F5344CB8AC3E}">
        <p14:creationId xmlns:p14="http://schemas.microsoft.com/office/powerpoint/2010/main" val="220407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3CACA5-E390-4035-99C8-3629332D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8045F-2973-4712-A96F-DC19F929C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71512"/>
            <a:ext cx="9525000" cy="5514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0DCCDA-9F77-4E68-BE3D-FDF8B2794536}"/>
              </a:ext>
            </a:extLst>
          </p:cNvPr>
          <p:cNvSpPr txBox="1"/>
          <p:nvPr/>
        </p:nvSpPr>
        <p:spPr>
          <a:xfrm>
            <a:off x="208047" y="1589174"/>
            <a:ext cx="118494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QC Flag</a:t>
            </a:r>
          </a:p>
          <a:p>
            <a:r>
              <a:rPr lang="en-US" b="1" dirty="0"/>
              <a:t>Oct 20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-C</a:t>
            </a:r>
          </a:p>
          <a:p>
            <a:r>
              <a:rPr lang="en-US" b="1" dirty="0"/>
              <a:t>QC Flag</a:t>
            </a:r>
          </a:p>
          <a:p>
            <a:r>
              <a:rPr lang="en-US" b="1" dirty="0"/>
              <a:t>Oct 20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28887-3023-4A0A-9A2B-74D603C5CFE2}"/>
              </a:ext>
            </a:extLst>
          </p:cNvPr>
          <p:cNvSpPr txBox="1"/>
          <p:nvPr/>
        </p:nvSpPr>
        <p:spPr>
          <a:xfrm>
            <a:off x="10998282" y="1495864"/>
            <a:ext cx="114646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QC Flag</a:t>
            </a:r>
          </a:p>
          <a:p>
            <a:r>
              <a:rPr lang="en-US" b="1" dirty="0"/>
              <a:t>Oct 20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-C</a:t>
            </a:r>
          </a:p>
          <a:p>
            <a:r>
              <a:rPr lang="en-US" b="1" dirty="0"/>
              <a:t>QC Flag</a:t>
            </a:r>
          </a:p>
          <a:p>
            <a:r>
              <a:rPr lang="en-US" b="1" dirty="0"/>
              <a:t>Oct 20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CB215-17DD-41D5-AA4A-BF5C5EA18F88}"/>
              </a:ext>
            </a:extLst>
          </p:cNvPr>
          <p:cNvSpPr txBox="1"/>
          <p:nvPr/>
        </p:nvSpPr>
        <p:spPr>
          <a:xfrm>
            <a:off x="3227210" y="6224036"/>
            <a:ext cx="629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QC Flags HEAP </a:t>
            </a:r>
            <a:r>
              <a:rPr lang="en-US" dirty="0" err="1"/>
              <a:t>MetOp</a:t>
            </a:r>
            <a:r>
              <a:rPr lang="en-US" dirty="0"/>
              <a:t>-B vs </a:t>
            </a:r>
            <a:r>
              <a:rPr lang="en-US" dirty="0" err="1"/>
              <a:t>MetOp</a:t>
            </a:r>
            <a:r>
              <a:rPr lang="en-US" dirty="0"/>
              <a:t>-C are </a:t>
            </a:r>
            <a:r>
              <a:rPr lang="en-US" i="1" dirty="0"/>
              <a:t>overall similar </a:t>
            </a:r>
            <a:r>
              <a:rPr lang="en-US" dirty="0"/>
              <a:t>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18680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A7B9F0-5C87-486D-AD46-4C1AB83A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F85AE-B9F2-4360-9B24-48722D428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71512"/>
            <a:ext cx="9525000" cy="5514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CFC006-589C-4C94-883E-860C7203B7AE}"/>
              </a:ext>
            </a:extLst>
          </p:cNvPr>
          <p:cNvSpPr txBox="1"/>
          <p:nvPr/>
        </p:nvSpPr>
        <p:spPr>
          <a:xfrm>
            <a:off x="208047" y="1589174"/>
            <a:ext cx="114646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QC Flag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err="1"/>
              <a:t>Oper</a:t>
            </a:r>
            <a:endParaRPr lang="en-US" b="1" dirty="0"/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QC Flag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6C330-ED54-425A-A3D1-EDE708CAC241}"/>
              </a:ext>
            </a:extLst>
          </p:cNvPr>
          <p:cNvSpPr txBox="1"/>
          <p:nvPr/>
        </p:nvSpPr>
        <p:spPr>
          <a:xfrm>
            <a:off x="10998282" y="1495864"/>
            <a:ext cx="114646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HEAP</a:t>
            </a:r>
          </a:p>
          <a:p>
            <a:r>
              <a:rPr lang="en-US" b="1" dirty="0" err="1"/>
              <a:t>MetOp</a:t>
            </a:r>
            <a:r>
              <a:rPr lang="en-US" b="1" dirty="0"/>
              <a:t>-B</a:t>
            </a:r>
          </a:p>
          <a:p>
            <a:r>
              <a:rPr lang="en-US" b="1" dirty="0"/>
              <a:t>QC Flag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err="1"/>
              <a:t>Oper</a:t>
            </a:r>
            <a:endParaRPr lang="en-US" b="1" dirty="0"/>
          </a:p>
          <a:p>
            <a:r>
              <a:rPr lang="en-US" b="1" dirty="0" err="1"/>
              <a:t>MetOp</a:t>
            </a:r>
            <a:r>
              <a:rPr lang="en-US" b="1" dirty="0"/>
              <a:t>-C</a:t>
            </a:r>
          </a:p>
          <a:p>
            <a:r>
              <a:rPr lang="en-US" b="1" dirty="0"/>
              <a:t>QC Flag</a:t>
            </a:r>
          </a:p>
          <a:p>
            <a:r>
              <a:rPr lang="en-US" b="1" dirty="0"/>
              <a:t>Oct 25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683B53-B516-4E6D-B61F-28ED62249268}"/>
              </a:ext>
            </a:extLst>
          </p:cNvPr>
          <p:cNvSpPr txBox="1"/>
          <p:nvPr/>
        </p:nvSpPr>
        <p:spPr>
          <a:xfrm>
            <a:off x="2411899" y="6224036"/>
            <a:ext cx="7928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QC Flags HEAP </a:t>
            </a:r>
            <a:r>
              <a:rPr lang="en-US" dirty="0" err="1"/>
              <a:t>MetOp</a:t>
            </a:r>
            <a:r>
              <a:rPr lang="en-US" dirty="0"/>
              <a:t>-B vs </a:t>
            </a:r>
            <a:r>
              <a:rPr lang="en-US" dirty="0" err="1"/>
              <a:t>Oper</a:t>
            </a:r>
            <a:r>
              <a:rPr lang="en-US" dirty="0"/>
              <a:t> </a:t>
            </a:r>
            <a:r>
              <a:rPr lang="en-US" dirty="0" err="1"/>
              <a:t>MetOp</a:t>
            </a:r>
            <a:r>
              <a:rPr lang="en-US" dirty="0"/>
              <a:t>-B </a:t>
            </a:r>
          </a:p>
          <a:p>
            <a:pPr algn="ctr"/>
            <a:r>
              <a:rPr lang="en-US" i="1" dirty="0"/>
              <a:t>HEAP slightly less IR+MW pass QC (Blue) and less “Both Fail (red)” vs </a:t>
            </a:r>
            <a:r>
              <a:rPr lang="en-US" i="1" dirty="0" err="1"/>
              <a:t>Oper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37704949"/>
      </p:ext>
    </p:extLst>
  </p:cSld>
  <p:clrMapOvr>
    <a:masterClrMapping/>
  </p:clrMapOvr>
</p:sld>
</file>

<file path=ppt/theme/theme1.xml><?xml version="1.0" encoding="utf-8"?>
<a:theme xmlns:a="http://schemas.openxmlformats.org/drawingml/2006/main" name="NOAA Template">
  <a:themeElements>
    <a:clrScheme name="NOAA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AA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AA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31842</TotalTime>
  <Words>1394</Words>
  <Application>Microsoft Office PowerPoint</Application>
  <PresentationFormat>Widescreen</PresentationFormat>
  <Paragraphs>912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NOAA Template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Reale</dc:creator>
  <cp:lastModifiedBy>Tony Reale</cp:lastModifiedBy>
  <cp:revision>67</cp:revision>
  <dcterms:created xsi:type="dcterms:W3CDTF">2020-04-07T17:12:19Z</dcterms:created>
  <dcterms:modified xsi:type="dcterms:W3CDTF">2021-11-09T19:40:06Z</dcterms:modified>
</cp:coreProperties>
</file>