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28" r:id="rId2"/>
    <p:sldId id="2015" r:id="rId3"/>
    <p:sldId id="1990" r:id="rId4"/>
    <p:sldId id="1991" r:id="rId5"/>
    <p:sldId id="1992" r:id="rId6"/>
    <p:sldId id="1993" r:id="rId7"/>
    <p:sldId id="1994" r:id="rId8"/>
    <p:sldId id="1982" r:id="rId9"/>
    <p:sldId id="1961" r:id="rId10"/>
    <p:sldId id="1989" r:id="rId11"/>
    <p:sldId id="365" r:id="rId12"/>
    <p:sldId id="383" r:id="rId13"/>
    <p:sldId id="390" r:id="rId14"/>
    <p:sldId id="394" r:id="rId15"/>
    <p:sldId id="1998" r:id="rId16"/>
    <p:sldId id="1997" r:id="rId17"/>
    <p:sldId id="1996" r:id="rId18"/>
    <p:sldId id="1995" r:id="rId19"/>
    <p:sldId id="1984" r:id="rId20"/>
    <p:sldId id="2016" r:id="rId21"/>
    <p:sldId id="2008" r:id="rId22"/>
    <p:sldId id="2002" r:id="rId23"/>
    <p:sldId id="2007" r:id="rId24"/>
    <p:sldId id="2006" r:id="rId25"/>
    <p:sldId id="2003" r:id="rId26"/>
    <p:sldId id="2010" r:id="rId27"/>
    <p:sldId id="2012" r:id="rId28"/>
    <p:sldId id="2011" r:id="rId29"/>
    <p:sldId id="2013" r:id="rId30"/>
    <p:sldId id="2014" r:id="rId31"/>
    <p:sldId id="2009" r:id="rId32"/>
    <p:sldId id="1955" r:id="rId33"/>
    <p:sldId id="1954" r:id="rId34"/>
    <p:sldId id="1980" r:id="rId35"/>
    <p:sldId id="1956" r:id="rId36"/>
    <p:sldId id="1957" r:id="rId37"/>
    <p:sldId id="1981" r:id="rId38"/>
    <p:sldId id="1985" r:id="rId39"/>
    <p:sldId id="2018" r:id="rId40"/>
    <p:sldId id="3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0E729-2E03-405A-85BE-3F3E71A80BA0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91902-504A-44EA-95E4-FB10ED820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1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C8933-D6BB-4298-96EA-07BAD51335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79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C1B1F-B709-4D35-8BA0-62915D4BF9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6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68548-862F-467A-A0A0-0927EE06DE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8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685801"/>
            <a:ext cx="30480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1"/>
            <a:ext cx="89408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AA70F-23C0-4AD8-95C7-14C82FC471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38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121920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FE484-2513-4E68-BF00-5DC9E0C646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6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360ED-38F6-4972-8231-4B76C588BE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5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ABC44-139D-44BA-9762-38989D39D9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1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994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C3E2-BCC4-4997-B758-C1673343C2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166B-62D7-48E6-A883-CE82665440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5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70472-851A-4BB7-A893-7676EDB399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2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A5738-A615-4EFF-98C5-4EBA71286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4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5D222-A7BD-4A72-99AF-C978A02D7D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4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E05F-09BF-4380-B618-605D39F0A7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9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sdisbanner_left"/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</a:blip>
          <a:srcRect r="87273" b="-11520"/>
          <a:stretch>
            <a:fillRect/>
          </a:stretch>
        </p:blipFill>
        <p:spPr bwMode="auto">
          <a:xfrm>
            <a:off x="2540000" y="712788"/>
            <a:ext cx="8229600" cy="614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85800"/>
            <a:ext cx="12192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1"/>
            <a:ext cx="1219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8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8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1AAD20-1820-49BD-A1DA-420B995BAD96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104" name="Picture 8" descr="WideBannerLeft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"/>
            <a:ext cx="660400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PSS Program Logo blue ring 3-24-16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1338561" y="18289"/>
            <a:ext cx="812804" cy="609603"/>
          </a:xfrm>
          <a:prstGeom prst="rect">
            <a:avLst/>
          </a:prstGeom>
        </p:spPr>
      </p:pic>
      <p:pic>
        <p:nvPicPr>
          <p:cNvPr id="11" name="Picture 9" descr="noaa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363200" y="1"/>
            <a:ext cx="9144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358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wilson@noaa.gov" TargetMode="External"/><Relationship Id="rId2" Type="http://schemas.openxmlformats.org/officeDocument/2006/relationships/hyperlink" Target="mailto:chrisdbarnet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urty.Divakarla@noa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B115A7-4EF3-4C74-9D3C-040685D4C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A5738-A615-4EFF-98C5-4EBA712860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5DCC9-AF63-4D37-8B0D-090F485B9095}"/>
              </a:ext>
            </a:extLst>
          </p:cNvPr>
          <p:cNvSpPr txBox="1"/>
          <p:nvPr/>
        </p:nvSpPr>
        <p:spPr>
          <a:xfrm>
            <a:off x="2039744" y="1013794"/>
            <a:ext cx="849303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 NPROVS Updates/Accomplishments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NUCAPS All-Hands Meeting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(Part-2)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 1,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Tony Reale (STAR)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Bomin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Sun, Mike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Pettey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Cassandra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Calderella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Charles Brown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STAR (IMSG)</a:t>
            </a:r>
          </a:p>
        </p:txBody>
      </p:sp>
    </p:spTree>
    <p:extLst>
      <p:ext uri="{BB962C8B-B14F-4D97-AF65-F5344CB8AC3E}">
        <p14:creationId xmlns:p14="http://schemas.microsoft.com/office/powerpoint/2010/main" val="104178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72B07-5A4D-40FD-91DD-0261BD68D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A5738-A615-4EFF-98C5-4EBA712860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27FC7-633B-4EB9-84AA-973D1740A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28663"/>
            <a:ext cx="9525000" cy="2700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FD4DFE-26AF-4319-9D29-D4E8B347E446}"/>
              </a:ext>
            </a:extLst>
          </p:cNvPr>
          <p:cNvSpPr txBox="1"/>
          <p:nvPr/>
        </p:nvSpPr>
        <p:spPr>
          <a:xfrm flipH="1">
            <a:off x="2777140" y="6181721"/>
            <a:ext cx="697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CONUS    2-hr/100km    Daily Mean Bias   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(50)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 2022 to February 2023;  characteristic performance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8BA3B2-BCE3-47B6-90CB-0607FEF37B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428999"/>
            <a:ext cx="9525000" cy="27003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91838F0-E7A1-4110-B6D4-B77EC1635F78}"/>
              </a:ext>
            </a:extLst>
          </p:cNvPr>
          <p:cNvSpPr txBox="1"/>
          <p:nvPr/>
        </p:nvSpPr>
        <p:spPr>
          <a:xfrm>
            <a:off x="233543" y="2561741"/>
            <a:ext cx="15150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NUCAPS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IR+MW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NOAA-20</a:t>
            </a:r>
          </a:p>
        </p:txBody>
      </p:sp>
    </p:spTree>
    <p:extLst>
      <p:ext uri="{BB962C8B-B14F-4D97-AF65-F5344CB8AC3E}">
        <p14:creationId xmlns:p14="http://schemas.microsoft.com/office/powerpoint/2010/main" val="2127867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650FD3-968D-4D16-BD0F-2E162E3B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E0852C-6752-4794-A743-0E4ABE955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48" y="828675"/>
            <a:ext cx="4735832" cy="52006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95D965-0EC7-4877-B82E-49BF147FDF49}"/>
              </a:ext>
            </a:extLst>
          </p:cNvPr>
          <p:cNvSpPr txBox="1"/>
          <p:nvPr/>
        </p:nvSpPr>
        <p:spPr>
          <a:xfrm>
            <a:off x="6335294" y="635214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6-hr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67318-2DCA-4776-91CE-B40225E837C7}"/>
              </a:ext>
            </a:extLst>
          </p:cNvPr>
          <p:cNvSpPr txBox="1"/>
          <p:nvPr/>
        </p:nvSpPr>
        <p:spPr>
          <a:xfrm>
            <a:off x="5252601" y="6114018"/>
            <a:ext cx="2480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Texas/Dakota Corridor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03F40A-85D4-4D59-8532-C57C76C18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2" y="828675"/>
            <a:ext cx="4225688" cy="5200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F3CD5C-E238-4AE8-B731-C88EB4A3B979}"/>
              </a:ext>
            </a:extLst>
          </p:cNvPr>
          <p:cNvSpPr txBox="1"/>
          <p:nvPr/>
        </p:nvSpPr>
        <p:spPr>
          <a:xfrm>
            <a:off x="2210937" y="4967785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Original                                                              Screened</a:t>
            </a:r>
          </a:p>
        </p:txBody>
      </p:sp>
    </p:spTree>
    <p:extLst>
      <p:ext uri="{BB962C8B-B14F-4D97-AF65-F5344CB8AC3E}">
        <p14:creationId xmlns:p14="http://schemas.microsoft.com/office/powerpoint/2010/main" val="317819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FEF70E-2676-4E86-9F18-AA6EAD8A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09C70-80D9-47D1-9E8B-FF3E8F178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62" y="904875"/>
            <a:ext cx="4945429" cy="50482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36E14AB-DE7A-4302-8CE8-EC6F56985024}"/>
              </a:ext>
            </a:extLst>
          </p:cNvPr>
          <p:cNvSpPr/>
          <p:nvPr/>
        </p:nvSpPr>
        <p:spPr bwMode="auto">
          <a:xfrm>
            <a:off x="5719423" y="2573518"/>
            <a:ext cx="367645" cy="3770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CE0866-FF81-44F6-AE8A-B1B1B8BB60D2}"/>
              </a:ext>
            </a:extLst>
          </p:cNvPr>
          <p:cNvSpPr txBox="1"/>
          <p:nvPr/>
        </p:nvSpPr>
        <p:spPr>
          <a:xfrm>
            <a:off x="1847654" y="3978111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2-hr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56D4A2-F88E-4D34-92DD-1DFBDFDA4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50" y="904875"/>
            <a:ext cx="4206350" cy="50482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DA7F3D-CF94-42DD-89BD-095F7EC6D7A2}"/>
              </a:ext>
            </a:extLst>
          </p:cNvPr>
          <p:cNvSpPr txBox="1"/>
          <p:nvPr/>
        </p:nvSpPr>
        <p:spPr>
          <a:xfrm>
            <a:off x="2210937" y="4967785"/>
            <a:ext cx="607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Original                                                              Screened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8D872-69A3-4663-B123-8600965AFEF2}"/>
              </a:ext>
            </a:extLst>
          </p:cNvPr>
          <p:cNvSpPr txBox="1"/>
          <p:nvPr/>
        </p:nvSpPr>
        <p:spPr>
          <a:xfrm>
            <a:off x="5412034" y="6008575"/>
            <a:ext cx="248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Texas/Dakota Corridor</a:t>
            </a:r>
          </a:p>
          <a:p>
            <a:pPr algn="ctr"/>
            <a:r>
              <a:rPr lang="en-US" dirty="0"/>
              <a:t>2-hr</a:t>
            </a:r>
          </a:p>
        </p:txBody>
      </p:sp>
    </p:spTree>
    <p:extLst>
      <p:ext uri="{BB962C8B-B14F-4D97-AF65-F5344CB8AC3E}">
        <p14:creationId xmlns:p14="http://schemas.microsoft.com/office/powerpoint/2010/main" val="320220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D53EB0-0F7A-417A-A95C-7CB97C1F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661450-A6BE-4F0D-8BCF-49FF3B4F1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96036"/>
            <a:ext cx="9525000" cy="5239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04F2EB-EC71-4959-A55C-84405977A2DA}"/>
              </a:ext>
            </a:extLst>
          </p:cNvPr>
          <p:cNvSpPr txBox="1"/>
          <p:nvPr/>
        </p:nvSpPr>
        <p:spPr>
          <a:xfrm>
            <a:off x="7686723" y="193798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Screened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D65EC6-BD82-4DB8-AE0A-57D7F57E5FD5}"/>
              </a:ext>
            </a:extLst>
          </p:cNvPr>
          <p:cNvSpPr txBox="1"/>
          <p:nvPr/>
        </p:nvSpPr>
        <p:spPr>
          <a:xfrm>
            <a:off x="5206492" y="5906967"/>
            <a:ext cx="248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Texas/Dakota Corridor</a:t>
            </a:r>
          </a:p>
          <a:p>
            <a:pPr algn="ctr"/>
            <a:r>
              <a:rPr lang="en-US" dirty="0"/>
              <a:t>6-hr</a:t>
            </a:r>
          </a:p>
        </p:txBody>
      </p:sp>
    </p:spTree>
    <p:extLst>
      <p:ext uri="{BB962C8B-B14F-4D97-AF65-F5344CB8AC3E}">
        <p14:creationId xmlns:p14="http://schemas.microsoft.com/office/powerpoint/2010/main" val="50283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F0288-50BC-4EF8-9DC1-60980813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26BAE-19A4-4F86-B382-B93688B85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09684"/>
            <a:ext cx="9571061" cy="5225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F0A020-7AA0-449F-9E54-3066DB25E65C}"/>
              </a:ext>
            </a:extLst>
          </p:cNvPr>
          <p:cNvSpPr txBox="1"/>
          <p:nvPr/>
        </p:nvSpPr>
        <p:spPr>
          <a:xfrm>
            <a:off x="5206492" y="5906967"/>
            <a:ext cx="24802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Texas/Dakota Corridor</a:t>
            </a:r>
          </a:p>
          <a:p>
            <a:pPr algn="ctr"/>
            <a:r>
              <a:rPr lang="en-US" dirty="0"/>
              <a:t>2-hr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91B43-B916-4A12-80D9-55816A8A133A}"/>
              </a:ext>
            </a:extLst>
          </p:cNvPr>
          <p:cNvSpPr txBox="1"/>
          <p:nvPr/>
        </p:nvSpPr>
        <p:spPr>
          <a:xfrm>
            <a:off x="7686723" y="193798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Screened</a:t>
            </a:r>
          </a:p>
        </p:txBody>
      </p:sp>
    </p:spTree>
    <p:extLst>
      <p:ext uri="{BB962C8B-B14F-4D97-AF65-F5344CB8AC3E}">
        <p14:creationId xmlns:p14="http://schemas.microsoft.com/office/powerpoint/2010/main" val="2927144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A3DB53-43B8-497B-916C-B3CD46FB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9A515-4690-49CA-B3DC-4C99294A0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0500"/>
            <a:ext cx="9525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1F0B7-9F6E-498B-9F84-ECFE930FBD36}"/>
              </a:ext>
            </a:extLst>
          </p:cNvPr>
          <p:cNvSpPr txBox="1"/>
          <p:nvPr/>
        </p:nvSpPr>
        <p:spPr>
          <a:xfrm>
            <a:off x="4784035" y="6325156"/>
            <a:ext cx="352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JPSS  Dedicated </a:t>
            </a:r>
            <a:r>
              <a:rPr lang="en-US" b="1" dirty="0" err="1"/>
              <a:t>Raob</a:t>
            </a:r>
            <a:r>
              <a:rPr lang="en-US" b="1" dirty="0"/>
              <a:t> at SGP </a:t>
            </a:r>
          </a:p>
        </p:txBody>
      </p:sp>
    </p:spTree>
    <p:extLst>
      <p:ext uri="{BB962C8B-B14F-4D97-AF65-F5344CB8AC3E}">
        <p14:creationId xmlns:p14="http://schemas.microsoft.com/office/powerpoint/2010/main" val="3372027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4381F1-1325-4E65-8515-889976567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01D85-182F-49B5-BFDC-DB71D7BF1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0500"/>
            <a:ext cx="9525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3C2CEA-7ADE-4CBD-9CB4-1AE2238D68BD}"/>
              </a:ext>
            </a:extLst>
          </p:cNvPr>
          <p:cNvSpPr txBox="1"/>
          <p:nvPr/>
        </p:nvSpPr>
        <p:spPr>
          <a:xfrm>
            <a:off x="4784035" y="6325156"/>
            <a:ext cx="352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JPSS  Dedicated </a:t>
            </a:r>
            <a:r>
              <a:rPr lang="en-US" b="1" dirty="0" err="1"/>
              <a:t>Raob</a:t>
            </a:r>
            <a:r>
              <a:rPr lang="en-US" b="1" dirty="0"/>
              <a:t> at SGP </a:t>
            </a:r>
          </a:p>
        </p:txBody>
      </p:sp>
    </p:spTree>
    <p:extLst>
      <p:ext uri="{BB962C8B-B14F-4D97-AF65-F5344CB8AC3E}">
        <p14:creationId xmlns:p14="http://schemas.microsoft.com/office/powerpoint/2010/main" val="62320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05C5EA-758F-46B6-918B-B345C0D99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4289A-CD6C-41BD-9267-E2E4720C8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0500"/>
            <a:ext cx="9525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128ED3-398F-445F-BCCE-D740D83DFC1B}"/>
              </a:ext>
            </a:extLst>
          </p:cNvPr>
          <p:cNvSpPr txBox="1"/>
          <p:nvPr/>
        </p:nvSpPr>
        <p:spPr>
          <a:xfrm>
            <a:off x="4784035" y="6325156"/>
            <a:ext cx="352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JPSS  Dedicated </a:t>
            </a:r>
            <a:r>
              <a:rPr lang="en-US" b="1" dirty="0" err="1"/>
              <a:t>Raob</a:t>
            </a:r>
            <a:r>
              <a:rPr lang="en-US" b="1" dirty="0"/>
              <a:t> at SGP </a:t>
            </a:r>
          </a:p>
        </p:txBody>
      </p:sp>
    </p:spTree>
    <p:extLst>
      <p:ext uri="{BB962C8B-B14F-4D97-AF65-F5344CB8AC3E}">
        <p14:creationId xmlns:p14="http://schemas.microsoft.com/office/powerpoint/2010/main" val="1633711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018BFD-5510-4E86-976D-5C126B25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77746-5ECE-4FEE-B4A7-62FD8D7AD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90500"/>
            <a:ext cx="9525000" cy="647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ABAE30-251A-4424-B6CD-313BFC4327D8}"/>
              </a:ext>
            </a:extLst>
          </p:cNvPr>
          <p:cNvSpPr txBox="1"/>
          <p:nvPr/>
        </p:nvSpPr>
        <p:spPr>
          <a:xfrm>
            <a:off x="4784035" y="6325156"/>
            <a:ext cx="352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JPSS  Dedicated </a:t>
            </a:r>
            <a:r>
              <a:rPr lang="en-US" b="1" dirty="0" err="1"/>
              <a:t>Raob</a:t>
            </a:r>
            <a:r>
              <a:rPr lang="en-US" b="1" dirty="0"/>
              <a:t> at SGP </a:t>
            </a:r>
          </a:p>
        </p:txBody>
      </p:sp>
    </p:spTree>
    <p:extLst>
      <p:ext uri="{BB962C8B-B14F-4D97-AF65-F5344CB8AC3E}">
        <p14:creationId xmlns:p14="http://schemas.microsoft.com/office/powerpoint/2010/main" val="333252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35B417-F685-47CD-98A9-3F0D474FF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8C623-00B2-487E-90D6-2C2A5D6BD73F}"/>
              </a:ext>
            </a:extLst>
          </p:cNvPr>
          <p:cNvSpPr txBox="1"/>
          <p:nvPr/>
        </p:nvSpPr>
        <p:spPr>
          <a:xfrm>
            <a:off x="2905760" y="1298448"/>
            <a:ext cx="79146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NUCAPS v3.1 </a:t>
            </a:r>
            <a:r>
              <a:rPr lang="en-US" sz="3600" b="1" i="1" dirty="0"/>
              <a:t>(Test)  </a:t>
            </a:r>
            <a:r>
              <a:rPr lang="en-US" sz="3600" b="1" dirty="0"/>
              <a:t>Performance:</a:t>
            </a:r>
          </a:p>
          <a:p>
            <a:endParaRPr lang="en-US" sz="36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Damping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en-US" sz="2400" dirty="0"/>
              <a:t>Focus days: July 20, </a:t>
            </a:r>
            <a:r>
              <a:rPr lang="en-US" sz="2400" i="1" dirty="0">
                <a:solidFill>
                  <a:schemeClr val="bg2">
                    <a:lumMod val="75000"/>
                  </a:schemeClr>
                </a:solidFill>
              </a:rPr>
              <a:t>Dec 23/24</a:t>
            </a:r>
            <a:r>
              <a:rPr lang="en-US" sz="2400" dirty="0"/>
              <a:t>, 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Jan 19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en-US" sz="2400" i="1" dirty="0"/>
              <a:t>ASSISTT   (</a:t>
            </a:r>
            <a:r>
              <a:rPr lang="en-US" sz="2400" i="1" dirty="0">
                <a:solidFill>
                  <a:schemeClr val="bg1">
                    <a:lumMod val="50000"/>
                  </a:schemeClr>
                </a:solidFill>
              </a:rPr>
              <a:t>also N21</a:t>
            </a:r>
            <a:r>
              <a:rPr lang="en-US" sz="2400" i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Srfc</a:t>
            </a:r>
            <a:r>
              <a:rPr lang="en-US" sz="2400" dirty="0"/>
              <a:t> Air Temp, H20 vapor</a:t>
            </a:r>
          </a:p>
        </p:txBody>
      </p:sp>
    </p:spTree>
    <p:extLst>
      <p:ext uri="{BB962C8B-B14F-4D97-AF65-F5344CB8AC3E}">
        <p14:creationId xmlns:p14="http://schemas.microsoft.com/office/powerpoint/2010/main" val="156661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8C9ACE-308C-444F-A16F-B2D7AA9E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7B05F-9FB7-4863-A603-F21B741CC5B7}"/>
              </a:ext>
            </a:extLst>
          </p:cNvPr>
          <p:cNvSpPr txBox="1"/>
          <p:nvPr/>
        </p:nvSpPr>
        <p:spPr>
          <a:xfrm>
            <a:off x="2907284" y="3044279"/>
            <a:ext cx="594746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NUCAPS v3 Performance</a:t>
            </a:r>
          </a:p>
        </p:txBody>
      </p:sp>
    </p:spTree>
    <p:extLst>
      <p:ext uri="{BB962C8B-B14F-4D97-AF65-F5344CB8AC3E}">
        <p14:creationId xmlns:p14="http://schemas.microsoft.com/office/powerpoint/2010/main" val="4176510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482B3-4B3B-497C-8658-F1F21BA4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B6B74-E518-42EB-82A8-2F1D6213C075}"/>
              </a:ext>
            </a:extLst>
          </p:cNvPr>
          <p:cNvSpPr txBox="1"/>
          <p:nvPr/>
        </p:nvSpPr>
        <p:spPr>
          <a:xfrm>
            <a:off x="5285125" y="3301425"/>
            <a:ext cx="1938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Damping</a:t>
            </a:r>
          </a:p>
        </p:txBody>
      </p:sp>
    </p:spTree>
    <p:extLst>
      <p:ext uri="{BB962C8B-B14F-4D97-AF65-F5344CB8AC3E}">
        <p14:creationId xmlns:p14="http://schemas.microsoft.com/office/powerpoint/2010/main" val="327011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E1605-1983-4FA3-B9BB-99D3AC45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002B8-94F0-4C62-8472-16A90FAC1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42962"/>
            <a:ext cx="4762500" cy="5172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BDDDB-609A-464C-A9A4-A41A4925B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842962"/>
            <a:ext cx="4576970" cy="5172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C6ACC-C619-4C36-B763-9E103102A850}"/>
              </a:ext>
            </a:extLst>
          </p:cNvPr>
          <p:cNvSpPr txBox="1"/>
          <p:nvPr/>
        </p:nvSpPr>
        <p:spPr>
          <a:xfrm>
            <a:off x="3454401" y="6245225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6-hr                            Summer                                 2-hr</a:t>
            </a:r>
          </a:p>
        </p:txBody>
      </p:sp>
    </p:spTree>
    <p:extLst>
      <p:ext uri="{BB962C8B-B14F-4D97-AF65-F5344CB8AC3E}">
        <p14:creationId xmlns:p14="http://schemas.microsoft.com/office/powerpoint/2010/main" val="3068584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DE1C81-859E-4215-9A90-9D8C9774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E1B63-B4F5-41F4-9BC0-8846173129D6}"/>
              </a:ext>
            </a:extLst>
          </p:cNvPr>
          <p:cNvSpPr txBox="1"/>
          <p:nvPr/>
        </p:nvSpPr>
        <p:spPr>
          <a:xfrm>
            <a:off x="5446643" y="601503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6-hr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C2AC6-E7B7-45C1-A968-A8CBA3EFA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42962"/>
            <a:ext cx="9525000" cy="5172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CD0920-42E1-403C-8F12-769296D4BE9B}"/>
              </a:ext>
            </a:extLst>
          </p:cNvPr>
          <p:cNvSpPr txBox="1"/>
          <p:nvPr/>
        </p:nvSpPr>
        <p:spPr>
          <a:xfrm>
            <a:off x="7593697" y="2438400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</a:t>
            </a:r>
            <a:r>
              <a:rPr lang="en-US" dirty="0">
                <a:solidFill>
                  <a:srgbClr val="00B050"/>
                </a:solidFill>
              </a:rPr>
              <a:t> V3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v3.1</a:t>
            </a:r>
          </a:p>
          <a:p>
            <a:r>
              <a:rPr lang="en-US" dirty="0"/>
              <a:t>the Guess are</a:t>
            </a:r>
          </a:p>
          <a:p>
            <a:r>
              <a:rPr lang="en-US" dirty="0"/>
              <a:t> identical !</a:t>
            </a:r>
          </a:p>
        </p:txBody>
      </p:sp>
    </p:spTree>
    <p:extLst>
      <p:ext uri="{BB962C8B-B14F-4D97-AF65-F5344CB8AC3E}">
        <p14:creationId xmlns:p14="http://schemas.microsoft.com/office/powerpoint/2010/main" val="1815180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8FDEFF-6825-40EA-89F5-B97A9C19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346493-CB51-4222-BE85-54F60102869D}"/>
              </a:ext>
            </a:extLst>
          </p:cNvPr>
          <p:cNvSpPr txBox="1"/>
          <p:nvPr/>
        </p:nvSpPr>
        <p:spPr>
          <a:xfrm>
            <a:off x="5446643" y="601503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2-hr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75E569-A859-445C-BC8D-8E2D2E82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42962"/>
            <a:ext cx="9525000" cy="5172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4438D3-8487-45E2-8318-BF8975A5B3DB}"/>
              </a:ext>
            </a:extLst>
          </p:cNvPr>
          <p:cNvSpPr txBox="1"/>
          <p:nvPr/>
        </p:nvSpPr>
        <p:spPr>
          <a:xfrm>
            <a:off x="7593697" y="2438400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</a:t>
            </a:r>
            <a:r>
              <a:rPr lang="en-US" dirty="0">
                <a:solidFill>
                  <a:srgbClr val="00B050"/>
                </a:solidFill>
              </a:rPr>
              <a:t> V3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v3.1</a:t>
            </a:r>
          </a:p>
          <a:p>
            <a:r>
              <a:rPr lang="en-US" dirty="0"/>
              <a:t>the Guess are</a:t>
            </a:r>
          </a:p>
          <a:p>
            <a:r>
              <a:rPr lang="en-US" dirty="0"/>
              <a:t> identical !</a:t>
            </a:r>
          </a:p>
        </p:txBody>
      </p:sp>
    </p:spTree>
    <p:extLst>
      <p:ext uri="{BB962C8B-B14F-4D97-AF65-F5344CB8AC3E}">
        <p14:creationId xmlns:p14="http://schemas.microsoft.com/office/powerpoint/2010/main" val="50704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F144DC-BD82-421E-A40D-8C71D75F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688BE-2AFA-41EC-8AAB-323ACC8CAD5C}"/>
              </a:ext>
            </a:extLst>
          </p:cNvPr>
          <p:cNvSpPr txBox="1"/>
          <p:nvPr/>
        </p:nvSpPr>
        <p:spPr>
          <a:xfrm>
            <a:off x="5446643" y="6015037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Nite</a:t>
            </a:r>
            <a:r>
              <a:rPr lang="en-US" dirty="0"/>
              <a:t> 6-hr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D110F-03C7-44A2-9F8E-FE46592FD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42962"/>
            <a:ext cx="9525000" cy="51720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2A2466-1B79-4453-B3AE-8E8E80ECD2A8}"/>
              </a:ext>
            </a:extLst>
          </p:cNvPr>
          <p:cNvSpPr txBox="1"/>
          <p:nvPr/>
        </p:nvSpPr>
        <p:spPr>
          <a:xfrm>
            <a:off x="7593697" y="2438400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</a:t>
            </a:r>
            <a:r>
              <a:rPr lang="en-US" dirty="0">
                <a:solidFill>
                  <a:srgbClr val="00B050"/>
                </a:solidFill>
              </a:rPr>
              <a:t> V3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v3.1</a:t>
            </a:r>
          </a:p>
          <a:p>
            <a:r>
              <a:rPr lang="en-US" dirty="0"/>
              <a:t>the Guess are</a:t>
            </a:r>
          </a:p>
          <a:p>
            <a:r>
              <a:rPr lang="en-US" dirty="0"/>
              <a:t> identical !</a:t>
            </a:r>
          </a:p>
        </p:txBody>
      </p:sp>
    </p:spTree>
    <p:extLst>
      <p:ext uri="{BB962C8B-B14F-4D97-AF65-F5344CB8AC3E}">
        <p14:creationId xmlns:p14="http://schemas.microsoft.com/office/powerpoint/2010/main" val="1887332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F144DC-BD82-421E-A40D-8C71D75F5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7688BE-2AFA-41EC-8AAB-323ACC8CAD5C}"/>
              </a:ext>
            </a:extLst>
          </p:cNvPr>
          <p:cNvSpPr txBox="1"/>
          <p:nvPr/>
        </p:nvSpPr>
        <p:spPr>
          <a:xfrm>
            <a:off x="5446643" y="601503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Dusk 6-hr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29D29D-56E6-42B7-BF60-B23DD89C0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42962"/>
            <a:ext cx="9525000" cy="5172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82903A-4152-4793-8DBF-193E2C1F9E5F}"/>
              </a:ext>
            </a:extLst>
          </p:cNvPr>
          <p:cNvSpPr txBox="1"/>
          <p:nvPr/>
        </p:nvSpPr>
        <p:spPr>
          <a:xfrm>
            <a:off x="7593697" y="2438400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</a:t>
            </a:r>
            <a:r>
              <a:rPr lang="en-US" dirty="0">
                <a:solidFill>
                  <a:srgbClr val="00B050"/>
                </a:solidFill>
              </a:rPr>
              <a:t> V3</a:t>
            </a:r>
            <a:r>
              <a:rPr lang="en-US" dirty="0"/>
              <a:t> and </a:t>
            </a:r>
            <a:r>
              <a:rPr lang="en-US" dirty="0">
                <a:solidFill>
                  <a:srgbClr val="0070C0"/>
                </a:solidFill>
              </a:rPr>
              <a:t>v3.1</a:t>
            </a:r>
          </a:p>
          <a:p>
            <a:r>
              <a:rPr lang="en-US" dirty="0"/>
              <a:t>the Guess are</a:t>
            </a:r>
          </a:p>
          <a:p>
            <a:r>
              <a:rPr lang="en-US" dirty="0"/>
              <a:t> identical !</a:t>
            </a:r>
          </a:p>
        </p:txBody>
      </p:sp>
    </p:spTree>
    <p:extLst>
      <p:ext uri="{BB962C8B-B14F-4D97-AF65-F5344CB8AC3E}">
        <p14:creationId xmlns:p14="http://schemas.microsoft.com/office/powerpoint/2010/main" val="1619663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DEB48-21ED-436D-A5F1-4347E7D9C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5BD53-FC92-42BA-AEED-C129280EA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6" y="733425"/>
            <a:ext cx="4481763" cy="5391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CDD58-1E56-4969-8F2E-E0C7F8C6B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33425"/>
            <a:ext cx="4850732" cy="5391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B9EF93-BFA2-412F-833D-10379106B9DF}"/>
              </a:ext>
            </a:extLst>
          </p:cNvPr>
          <p:cNvSpPr txBox="1"/>
          <p:nvPr/>
        </p:nvSpPr>
        <p:spPr>
          <a:xfrm>
            <a:off x="3550654" y="6245225"/>
            <a:ext cx="590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6-hr                            Winter                                 2-hr</a:t>
            </a:r>
          </a:p>
        </p:txBody>
      </p:sp>
    </p:spTree>
    <p:extLst>
      <p:ext uri="{BB962C8B-B14F-4D97-AF65-F5344CB8AC3E}">
        <p14:creationId xmlns:p14="http://schemas.microsoft.com/office/powerpoint/2010/main" val="1375446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09EFC2-33B4-4E14-A387-0A06E0B4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8BED6-E827-40B2-95D2-C617D88605F3}"/>
              </a:ext>
            </a:extLst>
          </p:cNvPr>
          <p:cNvSpPr txBox="1"/>
          <p:nvPr/>
        </p:nvSpPr>
        <p:spPr>
          <a:xfrm>
            <a:off x="5594684" y="599206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 6-hr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6F914D-A091-4AE0-A5E5-A6311D7296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66775"/>
            <a:ext cx="9525000" cy="5124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EA0AD0D-BF78-44D4-8034-42AC9BBCAD8B}"/>
              </a:ext>
            </a:extLst>
          </p:cNvPr>
          <p:cNvSpPr txBox="1"/>
          <p:nvPr/>
        </p:nvSpPr>
        <p:spPr>
          <a:xfrm>
            <a:off x="9573130" y="402629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4.1</a:t>
            </a:r>
          </a:p>
        </p:txBody>
      </p:sp>
    </p:spTree>
    <p:extLst>
      <p:ext uri="{BB962C8B-B14F-4D97-AF65-F5344CB8AC3E}">
        <p14:creationId xmlns:p14="http://schemas.microsoft.com/office/powerpoint/2010/main" val="1945611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B2D588-981C-4D6A-94B4-BD9FF585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13BFDC-3B8D-4998-9083-F6E8BD5FC8AD}"/>
              </a:ext>
            </a:extLst>
          </p:cNvPr>
          <p:cNvSpPr txBox="1"/>
          <p:nvPr/>
        </p:nvSpPr>
        <p:spPr>
          <a:xfrm>
            <a:off x="5594684" y="5992061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 2-hr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93AF95-8991-4DB9-905E-15ACD91F6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66775"/>
            <a:ext cx="9525000" cy="51244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6C74CC-BB34-4E50-A710-F6B778010A02}"/>
              </a:ext>
            </a:extLst>
          </p:cNvPr>
          <p:cNvSpPr txBox="1"/>
          <p:nvPr/>
        </p:nvSpPr>
        <p:spPr>
          <a:xfrm>
            <a:off x="9573130" y="4026295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4.4</a:t>
            </a:r>
          </a:p>
        </p:txBody>
      </p:sp>
    </p:spTree>
    <p:extLst>
      <p:ext uri="{BB962C8B-B14F-4D97-AF65-F5344CB8AC3E}">
        <p14:creationId xmlns:p14="http://schemas.microsoft.com/office/powerpoint/2010/main" val="1734065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AB4887-0EF2-4308-9AA6-321A0646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37498E-0A14-403D-9564-BF3E8B1A0BE6}"/>
              </a:ext>
            </a:extLst>
          </p:cNvPr>
          <p:cNvSpPr txBox="1"/>
          <p:nvPr/>
        </p:nvSpPr>
        <p:spPr>
          <a:xfrm>
            <a:off x="5594684" y="5992061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 6-hr   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E73A56-EA52-446B-940C-7599D5013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66775"/>
            <a:ext cx="9525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11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0E1605-1983-4FA3-B9BB-99D3AC45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002B8-94F0-4C62-8472-16A90FAC1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42962"/>
            <a:ext cx="4762500" cy="5172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BDDDB-609A-464C-A9A4-A41A4925B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842962"/>
            <a:ext cx="4576970" cy="5172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DC6ACC-C619-4C36-B763-9E103102A850}"/>
              </a:ext>
            </a:extLst>
          </p:cNvPr>
          <p:cNvSpPr txBox="1"/>
          <p:nvPr/>
        </p:nvSpPr>
        <p:spPr>
          <a:xfrm>
            <a:off x="3352800" y="6245225"/>
            <a:ext cx="6455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6-hr                            Global                                             2-hr</a:t>
            </a:r>
          </a:p>
        </p:txBody>
      </p:sp>
    </p:spTree>
    <p:extLst>
      <p:ext uri="{BB962C8B-B14F-4D97-AF65-F5344CB8AC3E}">
        <p14:creationId xmlns:p14="http://schemas.microsoft.com/office/powerpoint/2010/main" val="1391917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263932-CC52-4006-905A-1F84B06E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E9C4D1-482C-4D80-80A8-293D8F9D5E97}"/>
              </a:ext>
            </a:extLst>
          </p:cNvPr>
          <p:cNvSpPr txBox="1"/>
          <p:nvPr/>
        </p:nvSpPr>
        <p:spPr>
          <a:xfrm>
            <a:off x="5594684" y="5992061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Global 6-hr    </a:t>
            </a:r>
            <a:r>
              <a:rPr lang="en-US" b="1" dirty="0" err="1"/>
              <a:t>Nite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B8EA1-E204-4426-A3AF-B7C974D73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66775"/>
            <a:ext cx="9525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07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C482B3-4B3B-497C-8658-F1F21BA4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8B6B74-E518-42EB-82A8-2F1D6213C075}"/>
              </a:ext>
            </a:extLst>
          </p:cNvPr>
          <p:cNvSpPr txBox="1"/>
          <p:nvPr/>
        </p:nvSpPr>
        <p:spPr>
          <a:xfrm>
            <a:off x="3275852" y="2844225"/>
            <a:ext cx="6337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Surface Air Temperature/WVMR</a:t>
            </a:r>
          </a:p>
        </p:txBody>
      </p:sp>
    </p:spTree>
    <p:extLst>
      <p:ext uri="{BB962C8B-B14F-4D97-AF65-F5344CB8AC3E}">
        <p14:creationId xmlns:p14="http://schemas.microsoft.com/office/powerpoint/2010/main" val="2073015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91074-3205-4C90-845F-D8EB3378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59406B-9374-4F01-BD98-8AFC41A0C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42" t="15625" r="16185" b="15001"/>
          <a:stretch/>
        </p:blipFill>
        <p:spPr>
          <a:xfrm>
            <a:off x="1238585" y="878305"/>
            <a:ext cx="10074442" cy="51013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5435FC-B46C-4D8D-9782-6F0F45C5963A}"/>
              </a:ext>
            </a:extLst>
          </p:cNvPr>
          <p:cNvSpPr txBox="1"/>
          <p:nvPr/>
        </p:nvSpPr>
        <p:spPr>
          <a:xfrm>
            <a:off x="6275806" y="6177487"/>
            <a:ext cx="3086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V3 … </a:t>
            </a:r>
            <a:r>
              <a:rPr lang="en-US" sz="2400" dirty="0" err="1">
                <a:solidFill>
                  <a:srgbClr val="009900"/>
                </a:solidFill>
              </a:rPr>
              <a:t>Srfc</a:t>
            </a:r>
            <a:r>
              <a:rPr lang="en-US" sz="2400" dirty="0">
                <a:solidFill>
                  <a:srgbClr val="009900"/>
                </a:solidFill>
              </a:rPr>
              <a:t> P 784hPa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B0B032-0224-4DE6-A492-45F3059E3DBB}"/>
              </a:ext>
            </a:extLst>
          </p:cNvPr>
          <p:cNvSpPr txBox="1"/>
          <p:nvPr/>
        </p:nvSpPr>
        <p:spPr>
          <a:xfrm>
            <a:off x="3616032" y="540324"/>
            <a:ext cx="593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         </a:t>
            </a:r>
            <a:r>
              <a:rPr lang="en-US" b="1" dirty="0" err="1"/>
              <a:t>Peff</a:t>
            </a:r>
            <a:r>
              <a:rPr lang="en-US" b="1" dirty="0"/>
              <a:t>        T                                                  WVMR</a:t>
            </a:r>
          </a:p>
        </p:txBody>
      </p:sp>
    </p:spTree>
    <p:extLst>
      <p:ext uri="{BB962C8B-B14F-4D97-AF65-F5344CB8AC3E}">
        <p14:creationId xmlns:p14="http://schemas.microsoft.com/office/powerpoint/2010/main" val="352921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37CB7F-DF71-48DF-AB14-9ECF865A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3F20A-1C89-49D1-A85D-E4961F8ED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85" t="14862" r="16184" b="15170"/>
          <a:stretch/>
        </p:blipFill>
        <p:spPr>
          <a:xfrm>
            <a:off x="1090863" y="850231"/>
            <a:ext cx="10058400" cy="51495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A6A2F6-C552-402A-AECB-A9953A01A033}"/>
              </a:ext>
            </a:extLst>
          </p:cNvPr>
          <p:cNvSpPr txBox="1"/>
          <p:nvPr/>
        </p:nvSpPr>
        <p:spPr>
          <a:xfrm>
            <a:off x="6196263" y="619442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v3.1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09781-52FC-490C-B790-49F76B41D1CB}"/>
              </a:ext>
            </a:extLst>
          </p:cNvPr>
          <p:cNvSpPr txBox="1"/>
          <p:nvPr/>
        </p:nvSpPr>
        <p:spPr>
          <a:xfrm>
            <a:off x="3616032" y="540324"/>
            <a:ext cx="596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         </a:t>
            </a:r>
            <a:r>
              <a:rPr lang="en-US" b="1" dirty="0" err="1"/>
              <a:t>Peff</a:t>
            </a:r>
            <a:r>
              <a:rPr lang="en-US" b="1" dirty="0"/>
              <a:t>       T                                                    WVMR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E38543-DB85-4EB5-9734-7E8EFEBE4E3A}"/>
              </a:ext>
            </a:extLst>
          </p:cNvPr>
          <p:cNvSpPr/>
          <p:nvPr/>
        </p:nvSpPr>
        <p:spPr bwMode="auto">
          <a:xfrm>
            <a:off x="5112325" y="3851564"/>
            <a:ext cx="914400" cy="24463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9F5BE1-4F31-4635-AED8-75781F047C3C}"/>
              </a:ext>
            </a:extLst>
          </p:cNvPr>
          <p:cNvSpPr/>
          <p:nvPr/>
        </p:nvSpPr>
        <p:spPr bwMode="auto">
          <a:xfrm>
            <a:off x="8520543" y="3837704"/>
            <a:ext cx="914400" cy="24463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27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09C5FD-D294-4DBC-A270-E0AEDB4A3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39FEF1-D450-4AB6-934D-28D25628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42962"/>
            <a:ext cx="9525000" cy="517207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BB7EBC-EC3C-40D6-905B-5F1328CA5D77}"/>
              </a:ext>
            </a:extLst>
          </p:cNvPr>
          <p:cNvCxnSpPr>
            <a:cxnSpLocks/>
          </p:cNvCxnSpPr>
          <p:nvPr/>
        </p:nvCxnSpPr>
        <p:spPr bwMode="auto">
          <a:xfrm flipV="1">
            <a:off x="6267343" y="3272589"/>
            <a:ext cx="4160025" cy="15540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6CD952E-82C8-43AF-9B3D-30C778CB30D8}"/>
              </a:ext>
            </a:extLst>
          </p:cNvPr>
          <p:cNvSpPr txBox="1"/>
          <p:nvPr/>
        </p:nvSpPr>
        <p:spPr>
          <a:xfrm>
            <a:off x="7278756" y="438776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303K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E9AF1D-7534-4E5B-8560-8387BD31F184}"/>
              </a:ext>
            </a:extLst>
          </p:cNvPr>
          <p:cNvSpPr/>
          <p:nvPr/>
        </p:nvSpPr>
        <p:spPr bwMode="auto">
          <a:xfrm>
            <a:off x="9254830" y="3354391"/>
            <a:ext cx="221675" cy="1801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3CEA22-45CE-4AB3-9DE1-A1E667EFB849}"/>
              </a:ext>
            </a:extLst>
          </p:cNvPr>
          <p:cNvSpPr txBox="1"/>
          <p:nvPr/>
        </p:nvSpPr>
        <p:spPr>
          <a:xfrm>
            <a:off x="9125831" y="301118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??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F90CC69-95DE-4630-A51B-9F19BF176948}"/>
              </a:ext>
            </a:extLst>
          </p:cNvPr>
          <p:cNvSpPr/>
          <p:nvPr/>
        </p:nvSpPr>
        <p:spPr bwMode="auto">
          <a:xfrm>
            <a:off x="4100933" y="3368241"/>
            <a:ext cx="221675" cy="1801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EBA0C0-603D-4632-8EDC-EC9AD028CA5B}"/>
              </a:ext>
            </a:extLst>
          </p:cNvPr>
          <p:cNvSpPr txBox="1"/>
          <p:nvPr/>
        </p:nvSpPr>
        <p:spPr>
          <a:xfrm>
            <a:off x="4088811" y="3521116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19DBB7A-2D46-48D5-822A-29C35EB9DFE3}"/>
              </a:ext>
            </a:extLst>
          </p:cNvPr>
          <p:cNvSpPr/>
          <p:nvPr/>
        </p:nvSpPr>
        <p:spPr bwMode="auto">
          <a:xfrm>
            <a:off x="3047358" y="6168109"/>
            <a:ext cx="221675" cy="1801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561E7-8023-487F-A0E6-568F5984927B}"/>
              </a:ext>
            </a:extLst>
          </p:cNvPr>
          <p:cNvSpPr txBox="1"/>
          <p:nvPr/>
        </p:nvSpPr>
        <p:spPr>
          <a:xfrm>
            <a:off x="3368838" y="6073620"/>
            <a:ext cx="19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Srfc</a:t>
            </a:r>
            <a:r>
              <a:rPr lang="en-US" dirty="0"/>
              <a:t> Air T. WVMR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8525C9-6CEC-4E17-9519-A1E8124533BB}"/>
              </a:ext>
            </a:extLst>
          </p:cNvPr>
          <p:cNvSpPr/>
          <p:nvPr/>
        </p:nvSpPr>
        <p:spPr bwMode="auto">
          <a:xfrm>
            <a:off x="2743200" y="6015037"/>
            <a:ext cx="2844800" cy="4762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04C6B6-E326-4633-80F9-959FB87EF218}"/>
              </a:ext>
            </a:extLst>
          </p:cNvPr>
          <p:cNvCxnSpPr>
            <a:cxnSpLocks/>
            <a:endCxn id="12" idx="2"/>
          </p:cNvCxnSpPr>
          <p:nvPr/>
        </p:nvCxnSpPr>
        <p:spPr bwMode="auto">
          <a:xfrm>
            <a:off x="6359276" y="3403789"/>
            <a:ext cx="2895554" cy="4065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7399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206C5C-3BF3-4B36-A3E4-CDE18D38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9714E-4497-4B6F-872B-EDC87619F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9" t="15094" r="17237" b="16038"/>
          <a:stretch/>
        </p:blipFill>
        <p:spPr>
          <a:xfrm>
            <a:off x="1042737" y="866273"/>
            <a:ext cx="10090484" cy="497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578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BA35D4-F625-4DA6-B34D-509EA70B4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6BC64E-B1AF-450C-AC73-48D1405525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79" t="14655" r="16843" b="15438"/>
          <a:stretch/>
        </p:blipFill>
        <p:spPr>
          <a:xfrm>
            <a:off x="1058779" y="834189"/>
            <a:ext cx="10106526" cy="505326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BC31A4C-8248-4202-BFDD-65A1E01946F0}"/>
              </a:ext>
            </a:extLst>
          </p:cNvPr>
          <p:cNvSpPr/>
          <p:nvPr/>
        </p:nvSpPr>
        <p:spPr bwMode="auto">
          <a:xfrm>
            <a:off x="5112325" y="4722431"/>
            <a:ext cx="914400" cy="244638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204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EF4268C-7632-43CA-940F-334E154A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AC500-5187-4997-B2D6-D44B8751D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842962"/>
            <a:ext cx="9525000" cy="517207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F12FC2-1FE9-43A7-9EC5-47EF77716995}"/>
              </a:ext>
            </a:extLst>
          </p:cNvPr>
          <p:cNvCxnSpPr>
            <a:cxnSpLocks/>
          </p:cNvCxnSpPr>
          <p:nvPr/>
        </p:nvCxnSpPr>
        <p:spPr bwMode="auto">
          <a:xfrm flipV="1">
            <a:off x="5731701" y="3272589"/>
            <a:ext cx="4160025" cy="155407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2F34DE8-E8D0-4EAB-9189-D7E476406BD7}"/>
              </a:ext>
            </a:extLst>
          </p:cNvPr>
          <p:cNvSpPr txBox="1"/>
          <p:nvPr/>
        </p:nvSpPr>
        <p:spPr>
          <a:xfrm>
            <a:off x="6638034" y="438776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293K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372E64-9677-479C-A46F-AA08CFBA47FF}"/>
              </a:ext>
            </a:extLst>
          </p:cNvPr>
          <p:cNvSpPr/>
          <p:nvPr/>
        </p:nvSpPr>
        <p:spPr bwMode="auto">
          <a:xfrm>
            <a:off x="7077677" y="4173012"/>
            <a:ext cx="221675" cy="1801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EC1A9B-45E5-4961-B564-B728020641F9}"/>
              </a:ext>
            </a:extLst>
          </p:cNvPr>
          <p:cNvSpPr/>
          <p:nvPr/>
        </p:nvSpPr>
        <p:spPr bwMode="auto">
          <a:xfrm>
            <a:off x="3028166" y="4173002"/>
            <a:ext cx="221675" cy="1801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1F8E3E-F4C4-4C4F-8801-A48CD2BA0272}"/>
              </a:ext>
            </a:extLst>
          </p:cNvPr>
          <p:cNvSpPr txBox="1"/>
          <p:nvPr/>
        </p:nvSpPr>
        <p:spPr>
          <a:xfrm>
            <a:off x="7036733" y="3862315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4EF687-7C1C-4290-9179-7056DBBDB028}"/>
              </a:ext>
            </a:extLst>
          </p:cNvPr>
          <p:cNvSpPr txBox="1"/>
          <p:nvPr/>
        </p:nvSpPr>
        <p:spPr>
          <a:xfrm>
            <a:off x="2971960" y="4314969"/>
            <a:ext cx="32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089DEA-D47D-487E-82CF-78723A3B0509}"/>
              </a:ext>
            </a:extLst>
          </p:cNvPr>
          <p:cNvSpPr txBox="1"/>
          <p:nvPr/>
        </p:nvSpPr>
        <p:spPr>
          <a:xfrm>
            <a:off x="3368838" y="6073620"/>
            <a:ext cx="196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Srfc</a:t>
            </a:r>
            <a:r>
              <a:rPr lang="en-US" dirty="0"/>
              <a:t> Air T. WVMR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043C7D-774C-4D48-A5A9-26280AC8C98B}"/>
              </a:ext>
            </a:extLst>
          </p:cNvPr>
          <p:cNvSpPr/>
          <p:nvPr/>
        </p:nvSpPr>
        <p:spPr bwMode="auto">
          <a:xfrm>
            <a:off x="3047358" y="6168109"/>
            <a:ext cx="221675" cy="180100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AE8871-27B9-4B6D-ABD1-CC17CC64A25D}"/>
              </a:ext>
            </a:extLst>
          </p:cNvPr>
          <p:cNvSpPr/>
          <p:nvPr/>
        </p:nvSpPr>
        <p:spPr bwMode="auto">
          <a:xfrm>
            <a:off x="2743200" y="6015037"/>
            <a:ext cx="2844800" cy="4762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0FF296-BE70-46E6-AA60-97D4D4A642F2}"/>
              </a:ext>
            </a:extLst>
          </p:cNvPr>
          <p:cNvSpPr txBox="1"/>
          <p:nvPr/>
        </p:nvSpPr>
        <p:spPr>
          <a:xfrm flipH="1">
            <a:off x="1579970" y="777347"/>
            <a:ext cx="9866377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Summary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Persistent warm T bias for N20 IR+MW seems related to warm bias in MW-only; v3 H20 vapor consistent among 3 satellites (and MiRS); </a:t>
            </a:r>
            <a:r>
              <a:rPr lang="en-US" sz="2000" dirty="0" err="1"/>
              <a:t>MetOp</a:t>
            </a:r>
            <a:r>
              <a:rPr lang="en-US" sz="2000" dirty="0"/>
              <a:t>-C looking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IR+MW pass QC most frequent for N20 and least frequent for </a:t>
            </a:r>
            <a:r>
              <a:rPr lang="en-US" sz="2000" dirty="0" err="1"/>
              <a:t>MetOp</a:t>
            </a:r>
            <a:r>
              <a:rPr lang="en-US" sz="2000" dirty="0"/>
              <a:t>-B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NUCAPS v3.1 may have issue </a:t>
            </a:r>
            <a:r>
              <a:rPr lang="en-US" sz="2000" dirty="0" err="1"/>
              <a:t>wrt</a:t>
            </a:r>
            <a:r>
              <a:rPr lang="en-US" sz="2000" dirty="0"/>
              <a:t> </a:t>
            </a:r>
            <a:r>
              <a:rPr lang="en-US" sz="2000" dirty="0" err="1"/>
              <a:t>Srfc</a:t>
            </a:r>
            <a:r>
              <a:rPr lang="en-US" sz="2000" dirty="0"/>
              <a:t> Air Temp/H20 Vapor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AEROSE “descending node” debugging underway with focus on drift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NPROVS Special Reprocessing progress (GRUAN)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</a:rPr>
              <a:t>Progress on CLIMCAPS integration into NPROVS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00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EBD77-0052-414E-8411-6B4253D1629D}"/>
              </a:ext>
            </a:extLst>
          </p:cNvPr>
          <p:cNvSpPr txBox="1"/>
          <p:nvPr/>
        </p:nvSpPr>
        <p:spPr>
          <a:xfrm flipH="1">
            <a:off x="1579970" y="777347"/>
            <a:ext cx="986637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Summary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Persistent warm T bias for N20 IR+MW seems related to warm bias in MW-only; v3 H20 vapor consistent among 3 satellites (and MiRS); </a:t>
            </a:r>
            <a:r>
              <a:rPr lang="en-US" sz="2000" dirty="0" err="1"/>
              <a:t>MetOp</a:t>
            </a:r>
            <a:r>
              <a:rPr lang="en-US" sz="2000" dirty="0"/>
              <a:t>-C looking good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IR+MW pass QC most frequent for N20 and least frequent for </a:t>
            </a:r>
            <a:r>
              <a:rPr lang="en-US" sz="2000" dirty="0" err="1"/>
              <a:t>MetOp</a:t>
            </a:r>
            <a:r>
              <a:rPr lang="en-US" sz="2000" dirty="0"/>
              <a:t>-B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V3.1 damping reduces warm bias but bias still evident (</a:t>
            </a:r>
            <a:r>
              <a:rPr lang="en-US" sz="2000" i="1" dirty="0"/>
              <a:t>in retrieval)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Bias appears embedded in MW-Only retrieval component … (see Chris, Extra)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NUCAPS v3.1 may have issue for </a:t>
            </a:r>
            <a:r>
              <a:rPr lang="en-US" sz="2000" dirty="0" err="1"/>
              <a:t>Srfc</a:t>
            </a:r>
            <a:r>
              <a:rPr lang="en-US" sz="2000" dirty="0"/>
              <a:t> Air Temp/H20 Vapor calculation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46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CEBD77-0052-414E-8411-6B4253D1629D}"/>
              </a:ext>
            </a:extLst>
          </p:cNvPr>
          <p:cNvSpPr txBox="1"/>
          <p:nvPr/>
        </p:nvSpPr>
        <p:spPr>
          <a:xfrm flipH="1">
            <a:off x="5478201" y="3169911"/>
            <a:ext cx="21016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</a:rPr>
              <a:t>Extra</a:t>
            </a:r>
          </a:p>
          <a:p>
            <a:endParaRPr lang="en-US" sz="4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76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6D3E06-1529-4D2E-9121-FA822C830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5CE40-5A8F-456C-B628-865D13011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81037"/>
            <a:ext cx="9525000" cy="2747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DB57C2-D112-4712-A6D7-4739566DD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428999"/>
            <a:ext cx="9525000" cy="2747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7A51CD-3AD2-4158-9449-F73A2C8C10E5}"/>
              </a:ext>
            </a:extLst>
          </p:cNvPr>
          <p:cNvSpPr/>
          <p:nvPr/>
        </p:nvSpPr>
        <p:spPr>
          <a:xfrm>
            <a:off x="2213111" y="6176962"/>
            <a:ext cx="8123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    6-hr/100km    Daily Mean Bias    </a:t>
            </a:r>
            <a:r>
              <a:rPr lang="en-US" b="1" i="1" dirty="0"/>
              <a:t>(800)</a:t>
            </a:r>
          </a:p>
          <a:p>
            <a:pPr algn="ctr"/>
            <a:r>
              <a:rPr lang="en-US" i="1" dirty="0"/>
              <a:t>January 2022 to February 2023;  characteristic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B8C99-2C41-4C19-9D04-61CC7EE712BA}"/>
              </a:ext>
            </a:extLst>
          </p:cNvPr>
          <p:cNvSpPr txBox="1"/>
          <p:nvPr/>
        </p:nvSpPr>
        <p:spPr>
          <a:xfrm>
            <a:off x="233543" y="2561741"/>
            <a:ext cx="15150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NUCAPS</a:t>
            </a:r>
          </a:p>
          <a:p>
            <a:endParaRPr lang="en-US" sz="2000" b="1" dirty="0"/>
          </a:p>
          <a:p>
            <a:r>
              <a:rPr lang="en-US" sz="2000" b="1" dirty="0"/>
              <a:t>IR+MW</a:t>
            </a:r>
          </a:p>
          <a:p>
            <a:endParaRPr lang="en-US" sz="2000" b="1" dirty="0"/>
          </a:p>
          <a:p>
            <a:r>
              <a:rPr lang="en-US" sz="2000" b="1" dirty="0"/>
              <a:t>NOAA-20</a:t>
            </a:r>
          </a:p>
        </p:txBody>
      </p:sp>
    </p:spTree>
    <p:extLst>
      <p:ext uri="{BB962C8B-B14F-4D97-AF65-F5344CB8AC3E}">
        <p14:creationId xmlns:p14="http://schemas.microsoft.com/office/powerpoint/2010/main" val="10401060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DF1813-8A3B-4A64-8331-1C467AFC9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2398862-5E1A-4CBC-90A0-3592C4B57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236" y="1532851"/>
            <a:ext cx="4427623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Here I am forwarding the issue I raised back in August.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bug is microwave tuning was turned off.  Looks like it is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only in the NOAA-20 system -- S-NPP, all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Metop's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are AOK.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Tong Zhu has the fix and was going to check it out.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My system(s) all work significantly better than STAR's for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S-NPP and NOAA-20 (I don't do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NASA).  It has to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with a number of things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1) my regression code and training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- I shared my code but I do not know how it was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  implemented.  I know it was hacked significantly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   due to lack of diagnostics in the STAR files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2) CAMEL emissivity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3) optimization: some minor improvements in damping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   and channel lists.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Chris Barnet     (Cell) 301-789-6934</a:t>
            </a: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CB335E-9FB8-43FD-B608-7F5033CBA0F6}"/>
              </a:ext>
            </a:extLst>
          </p:cNvPr>
          <p:cNvSpPr/>
          <p:nvPr/>
        </p:nvSpPr>
        <p:spPr>
          <a:xfrm>
            <a:off x="6658142" y="1340345"/>
            <a:ext cx="415891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-------- 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Forwarded Message --------</a:t>
            </a:r>
            <a:br>
              <a:rPr lang="en-US" altLang="en-US" sz="1000" dirty="0"/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Subject: can you check something for me</a:t>
            </a:r>
            <a:br>
              <a:rPr lang="en-US" altLang="en-US" sz="1000" dirty="0"/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Tue, 16 Aug 2022 17:25:49 -0400</a:t>
            </a:r>
            <a:br>
              <a:rPr lang="en-US" altLang="en-US" sz="1000" dirty="0"/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From: Chris Barnet &lt;</a:t>
            </a:r>
            <a:r>
              <a:rPr lang="en-US" altLang="en-US" sz="10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chrisdbarnet@gmail.com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br>
              <a:rPr lang="en-US" altLang="en-US" sz="1000" dirty="0"/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Mike Wilson &lt;</a:t>
            </a:r>
            <a:r>
              <a:rPr lang="en-US" altLang="en-US" sz="10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michael.wilson@noaa.gov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br>
              <a:rPr lang="en-US" altLang="en-US" sz="1000" dirty="0"/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CC: </a:t>
            </a:r>
            <a:r>
              <a:rPr lang="en-US" alt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Murty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Divakarla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</a:t>
            </a:r>
            <a:r>
              <a:rPr lang="en-US" altLang="en-US" sz="1000" dirty="0">
                <a:solidFill>
                  <a:srgbClr val="1155C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Murty.Divakarla@noaa.gov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br>
              <a:rPr lang="en-US" altLang="en-US" sz="1000" dirty="0"/>
            </a:br>
            <a:br>
              <a:rPr lang="en-US" altLang="en-US" sz="1000" dirty="0">
                <a:latin typeface="Arial" panose="020B0604020202020204" pitchFamily="34" charset="0"/>
              </a:rPr>
            </a:br>
            <a:br>
              <a:rPr lang="en-US" altLang="en-US" sz="1000" dirty="0"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Mike,</a:t>
            </a:r>
            <a:br>
              <a:rPr lang="en-US" altLang="en-US" sz="1000" dirty="0"/>
            </a:br>
            <a:br>
              <a:rPr lang="en-US" altLang="en-US" sz="1000" dirty="0"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using this file for the</a:t>
            </a:r>
            <a:br>
              <a:rPr lang="en-US" altLang="en-US" sz="1000" dirty="0"/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 </a:t>
            </a:r>
            <a:r>
              <a:rPr lang="en-US" alt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tuningmaskfile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170214_hr_cris_tuning_mask_guard.asc</a:t>
            </a:r>
            <a:br>
              <a:rPr lang="en-US" altLang="en-US" sz="1000" dirty="0"/>
            </a:br>
            <a:br>
              <a:rPr lang="en-US" altLang="en-US" sz="1000" dirty="0"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for NOAA-20 IO </a:t>
            </a:r>
            <a:r>
              <a:rPr lang="en-US" alt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namelist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altLang="en-US" sz="1000" dirty="0"/>
            </a:br>
            <a:br>
              <a:rPr lang="en-US" altLang="en-US" sz="1000" dirty="0"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 this would be the cause of the NOAA-20 system behaving</a:t>
            </a:r>
            <a:br>
              <a:rPr lang="en-US" altLang="en-US" sz="1000" dirty="0"/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differently than the S-NPP and possibly even the </a:t>
            </a:r>
            <a:r>
              <a:rPr lang="en-US" altLang="en-US" sz="1000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metop</a:t>
            </a: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systems.</a:t>
            </a:r>
            <a:br>
              <a:rPr lang="en-US" altLang="en-US" sz="1000" dirty="0"/>
            </a:br>
            <a:br>
              <a:rPr lang="en-US" altLang="en-US" sz="1000" dirty="0"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know if you are still using this file and then I will</a:t>
            </a:r>
            <a:br>
              <a:rPr lang="en-US" altLang="en-US" sz="1000" dirty="0"/>
            </a:br>
            <a:r>
              <a:rPr lang="en-US" alt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explain.  I am still checking out some things at my end.</a:t>
            </a:r>
            <a:r>
              <a:rPr lang="en-US" altLang="en-US" sz="1000" dirty="0"/>
              <a:t> </a:t>
            </a:r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2BC871-5AE5-44C0-B2B4-D944DE1718DF}"/>
              </a:ext>
            </a:extLst>
          </p:cNvPr>
          <p:cNvSpPr txBox="1"/>
          <p:nvPr/>
        </p:nvSpPr>
        <p:spPr>
          <a:xfrm>
            <a:off x="4611757" y="78187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Feedback from C. Barnet …</a:t>
            </a:r>
          </a:p>
        </p:txBody>
      </p:sp>
    </p:spTree>
    <p:extLst>
      <p:ext uri="{BB962C8B-B14F-4D97-AF65-F5344CB8AC3E}">
        <p14:creationId xmlns:p14="http://schemas.microsoft.com/office/powerpoint/2010/main" val="2979308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DC057F-D027-407C-BD81-C5ECA5518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EBEC4-56D8-4F74-AFFA-6FF916722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42937"/>
            <a:ext cx="9525000" cy="2786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69B8AC-4A67-43A6-A6BB-81E96DBFD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428999"/>
            <a:ext cx="9525000" cy="27860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DE4F278-A279-4675-BD7F-D1D7B63CB527}"/>
              </a:ext>
            </a:extLst>
          </p:cNvPr>
          <p:cNvSpPr/>
          <p:nvPr/>
        </p:nvSpPr>
        <p:spPr>
          <a:xfrm>
            <a:off x="2213111" y="6176962"/>
            <a:ext cx="8123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    2-hr/100km    Daily Mean Bias    </a:t>
            </a:r>
            <a:r>
              <a:rPr lang="en-US" b="1" i="1" dirty="0"/>
              <a:t>(200)</a:t>
            </a:r>
          </a:p>
          <a:p>
            <a:pPr algn="ctr"/>
            <a:r>
              <a:rPr lang="en-US" i="1" dirty="0"/>
              <a:t>January 2022 to February 2023;  characteristic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6F7287-5B09-40C2-9FB4-EA3BB3B40B62}"/>
              </a:ext>
            </a:extLst>
          </p:cNvPr>
          <p:cNvSpPr txBox="1"/>
          <p:nvPr/>
        </p:nvSpPr>
        <p:spPr>
          <a:xfrm>
            <a:off x="233543" y="2561741"/>
            <a:ext cx="15150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NUCAPS</a:t>
            </a:r>
          </a:p>
          <a:p>
            <a:endParaRPr lang="en-US" sz="2000" b="1" dirty="0"/>
          </a:p>
          <a:p>
            <a:r>
              <a:rPr lang="en-US" sz="2000" b="1" dirty="0"/>
              <a:t>IR+MW</a:t>
            </a:r>
          </a:p>
          <a:p>
            <a:endParaRPr lang="en-US" sz="2000" b="1" dirty="0"/>
          </a:p>
          <a:p>
            <a:r>
              <a:rPr lang="en-US" sz="2000" b="1" dirty="0"/>
              <a:t>NOAA-20</a:t>
            </a:r>
          </a:p>
        </p:txBody>
      </p:sp>
    </p:spTree>
    <p:extLst>
      <p:ext uri="{BB962C8B-B14F-4D97-AF65-F5344CB8AC3E}">
        <p14:creationId xmlns:p14="http://schemas.microsoft.com/office/powerpoint/2010/main" val="1916746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59A813-B097-4ACD-A7CE-489704FE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75EE3-2A2D-4754-A26E-4E6A86E5D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81037"/>
            <a:ext cx="9525000" cy="2747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01A36-1D45-4153-838B-CC3BA2DB8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428999"/>
            <a:ext cx="9525000" cy="2747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EC60E9D-3B1F-4E60-A3D5-5B4974587942}"/>
              </a:ext>
            </a:extLst>
          </p:cNvPr>
          <p:cNvSpPr/>
          <p:nvPr/>
        </p:nvSpPr>
        <p:spPr>
          <a:xfrm>
            <a:off x="2213111" y="6176962"/>
            <a:ext cx="8123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    6-hr/100km    Daily Mean Bias    </a:t>
            </a:r>
            <a:r>
              <a:rPr lang="en-US" b="1" i="1" dirty="0"/>
              <a:t>(1000)</a:t>
            </a:r>
          </a:p>
          <a:p>
            <a:pPr algn="ctr"/>
            <a:r>
              <a:rPr lang="en-US" i="1" dirty="0"/>
              <a:t>January 2022 to February 2023;  characteristic performance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359D0-E713-4AD0-AAE0-85D1A55C03F4}"/>
              </a:ext>
            </a:extLst>
          </p:cNvPr>
          <p:cNvSpPr txBox="1"/>
          <p:nvPr/>
        </p:nvSpPr>
        <p:spPr>
          <a:xfrm>
            <a:off x="233543" y="2561741"/>
            <a:ext cx="15150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NUCAPS</a:t>
            </a:r>
          </a:p>
          <a:p>
            <a:endParaRPr lang="en-US" sz="2000" b="1" dirty="0"/>
          </a:p>
          <a:p>
            <a:r>
              <a:rPr lang="en-US" sz="2000" b="1" dirty="0"/>
              <a:t>MW-only</a:t>
            </a:r>
          </a:p>
          <a:p>
            <a:endParaRPr lang="en-US" sz="2000" b="1" dirty="0"/>
          </a:p>
          <a:p>
            <a:r>
              <a:rPr lang="en-US" sz="2000" b="1" dirty="0"/>
              <a:t>NOAA-20</a:t>
            </a:r>
          </a:p>
        </p:txBody>
      </p:sp>
    </p:spTree>
    <p:extLst>
      <p:ext uri="{BB962C8B-B14F-4D97-AF65-F5344CB8AC3E}">
        <p14:creationId xmlns:p14="http://schemas.microsoft.com/office/powerpoint/2010/main" val="2284968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E90D8-ACFC-4FBA-90D5-CF451715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A5738-A615-4EFF-98C5-4EBA7128603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1A003-7AD2-4E5B-B20A-974703F9B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42937"/>
            <a:ext cx="9525000" cy="2786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5CEC7-F112-4DD5-B7A1-12572A352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428999"/>
            <a:ext cx="9525000" cy="27860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5BD3520-7213-4BBD-BA6E-5937A6229866}"/>
              </a:ext>
            </a:extLst>
          </p:cNvPr>
          <p:cNvSpPr/>
          <p:nvPr/>
        </p:nvSpPr>
        <p:spPr>
          <a:xfrm>
            <a:off x="2213111" y="6176962"/>
            <a:ext cx="81235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Global    2-hr/100km    Daily Mean Bias    </a:t>
            </a:r>
            <a:r>
              <a:rPr lang="en-US" b="1" i="1" dirty="0"/>
              <a:t>(300)</a:t>
            </a:r>
          </a:p>
          <a:p>
            <a:pPr algn="ctr"/>
            <a:r>
              <a:rPr lang="en-US" i="1" dirty="0"/>
              <a:t>January 2022 to February 2023;  characteristic performance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9E5FB8-A247-4206-8E1B-7F36DC6B2AA2}"/>
              </a:ext>
            </a:extLst>
          </p:cNvPr>
          <p:cNvSpPr txBox="1"/>
          <p:nvPr/>
        </p:nvSpPr>
        <p:spPr>
          <a:xfrm>
            <a:off x="233543" y="2561741"/>
            <a:ext cx="15150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NUCAPS</a:t>
            </a:r>
          </a:p>
          <a:p>
            <a:endParaRPr lang="en-US" sz="2000" b="1" dirty="0"/>
          </a:p>
          <a:p>
            <a:r>
              <a:rPr lang="en-US" sz="2000" b="1" dirty="0"/>
              <a:t>MW-only</a:t>
            </a:r>
          </a:p>
          <a:p>
            <a:endParaRPr lang="en-US" sz="2000" b="1" dirty="0"/>
          </a:p>
          <a:p>
            <a:r>
              <a:rPr lang="en-US" sz="2000" b="1" dirty="0"/>
              <a:t>NOAA-20</a:t>
            </a:r>
          </a:p>
        </p:txBody>
      </p:sp>
    </p:spTree>
    <p:extLst>
      <p:ext uri="{BB962C8B-B14F-4D97-AF65-F5344CB8AC3E}">
        <p14:creationId xmlns:p14="http://schemas.microsoft.com/office/powerpoint/2010/main" val="754425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D76D2-79F4-4865-A333-17573C152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A5738-A615-4EFF-98C5-4EBA712860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2FF7F-1563-4681-8752-9A88482C0188}"/>
              </a:ext>
            </a:extLst>
          </p:cNvPr>
          <p:cNvSpPr txBox="1"/>
          <p:nvPr/>
        </p:nvSpPr>
        <p:spPr>
          <a:xfrm>
            <a:off x="1040733" y="1050925"/>
            <a:ext cx="101726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NPROVS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ARChive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Summary (NARCS)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SAT-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Raob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Ensemble Statistical Time Series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(Bias)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025AFF-CDF5-4A19-B695-FB2ED323DA4F}"/>
              </a:ext>
            </a:extLst>
          </p:cNvPr>
          <p:cNvSpPr/>
          <p:nvPr/>
        </p:nvSpPr>
        <p:spPr>
          <a:xfrm>
            <a:off x="2538050" y="6172731"/>
            <a:ext cx="6712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6-hr/100km                                CONUS                              2-hr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2F4336-F289-4010-A511-8D97E4567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605470"/>
            <a:ext cx="4493182" cy="2409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9F406C-4B61-4F71-9C39-68124AF29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05470"/>
            <a:ext cx="4762500" cy="240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2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03F20-362F-49E7-B75D-8666117C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0A5738-A615-4EFF-98C5-4EBA712860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094EE0-E984-446E-8541-4EA33E566C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714375"/>
            <a:ext cx="9525000" cy="2714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2BA22B-1AF1-4563-AFB0-7DC5E2C21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428998"/>
            <a:ext cx="9525000" cy="27146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89661E-67BD-4446-AFE6-0CA7BFD40F70}"/>
              </a:ext>
            </a:extLst>
          </p:cNvPr>
          <p:cNvSpPr txBox="1"/>
          <p:nvPr/>
        </p:nvSpPr>
        <p:spPr>
          <a:xfrm flipH="1">
            <a:off x="2777140" y="6181721"/>
            <a:ext cx="6974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CONUS    6-hr/100km    Daily Mean Bias   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(175)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 2022 to February 2023;  characteristic performance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19CD8E-7AB5-4DA5-8DBA-CEC60E02883C}"/>
              </a:ext>
            </a:extLst>
          </p:cNvPr>
          <p:cNvSpPr/>
          <p:nvPr/>
        </p:nvSpPr>
        <p:spPr bwMode="auto">
          <a:xfrm>
            <a:off x="10313581" y="3646967"/>
            <a:ext cx="361507" cy="18075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A6BD09-56FE-4A8A-839D-7B52823BD691}"/>
              </a:ext>
            </a:extLst>
          </p:cNvPr>
          <p:cNvSpPr txBox="1"/>
          <p:nvPr/>
        </p:nvSpPr>
        <p:spPr>
          <a:xfrm>
            <a:off x="10352574" y="357394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2BFAC-D685-4B23-93F4-063D40688D91}"/>
              </a:ext>
            </a:extLst>
          </p:cNvPr>
          <p:cNvSpPr/>
          <p:nvPr/>
        </p:nvSpPr>
        <p:spPr bwMode="auto">
          <a:xfrm>
            <a:off x="7495953" y="3595210"/>
            <a:ext cx="669852" cy="730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8BC857-BE54-4AB7-AA84-B3F7239883B9}"/>
              </a:ext>
            </a:extLst>
          </p:cNvPr>
          <p:cNvSpPr/>
          <p:nvPr/>
        </p:nvSpPr>
        <p:spPr bwMode="auto">
          <a:xfrm>
            <a:off x="7648353" y="3747610"/>
            <a:ext cx="669852" cy="730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F09ED0-2179-44EE-A00E-7353ABEAFF4C}"/>
              </a:ext>
            </a:extLst>
          </p:cNvPr>
          <p:cNvSpPr txBox="1"/>
          <p:nvPr/>
        </p:nvSpPr>
        <p:spPr>
          <a:xfrm>
            <a:off x="233543" y="2561741"/>
            <a:ext cx="15150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NUCAPS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IR+MW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NOAA-20</a:t>
            </a:r>
          </a:p>
        </p:txBody>
      </p:sp>
    </p:spTree>
    <p:extLst>
      <p:ext uri="{BB962C8B-B14F-4D97-AF65-F5344CB8AC3E}">
        <p14:creationId xmlns:p14="http://schemas.microsoft.com/office/powerpoint/2010/main" val="2552660754"/>
      </p:ext>
    </p:extLst>
  </p:cSld>
  <p:clrMapOvr>
    <a:masterClrMapping/>
  </p:clrMapOvr>
</p:sld>
</file>

<file path=ppt/theme/theme1.xml><?xml version="1.0" encoding="utf-8"?>
<a:theme xmlns:a="http://schemas.openxmlformats.org/drawingml/2006/main" name="1_NOAA Template">
  <a:themeElements>
    <a:clrScheme name="NOAA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AA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OAA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AA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AA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31579</TotalTime>
  <Words>972</Words>
  <Application>Microsoft Office PowerPoint</Application>
  <PresentationFormat>Widescreen</PresentationFormat>
  <Paragraphs>200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1_NOAA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Reale</dc:creator>
  <cp:lastModifiedBy>Charlie Brown</cp:lastModifiedBy>
  <cp:revision>32</cp:revision>
  <dcterms:created xsi:type="dcterms:W3CDTF">2023-03-02T16:34:38Z</dcterms:created>
  <dcterms:modified xsi:type="dcterms:W3CDTF">2023-06-08T19:11:58Z</dcterms:modified>
</cp:coreProperties>
</file>