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65" r:id="rId2"/>
    <p:sldId id="267" r:id="rId3"/>
    <p:sldId id="266" r:id="rId4"/>
    <p:sldId id="257" r:id="rId5"/>
    <p:sldId id="258" r:id="rId6"/>
    <p:sldId id="259" r:id="rId7"/>
    <p:sldId id="261" r:id="rId8"/>
    <p:sldId id="263" r:id="rId9"/>
    <p:sldId id="275" r:id="rId10"/>
    <p:sldId id="269" r:id="rId11"/>
    <p:sldId id="270" r:id="rId12"/>
    <p:sldId id="271" r:id="rId13"/>
    <p:sldId id="272" r:id="rId14"/>
    <p:sldId id="273" r:id="rId15"/>
    <p:sldId id="277" r:id="rId16"/>
    <p:sldId id="276" r:id="rId17"/>
    <p:sldId id="278" r:id="rId18"/>
    <p:sldId id="279" r:id="rId19"/>
    <p:sldId id="280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96" d="100"/>
          <a:sy n="96" d="100"/>
        </p:scale>
        <p:origin x="9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CCA03-4F23-4B1E-84CB-645870F069A9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409E9-8F07-4B7D-92B8-19C2DDB1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6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6DCE-E6BA-4AEF-93C6-6825D2748B67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0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9FFD-8930-4785-8D86-52BB513DCA96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6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1D91-0151-4B76-B2D8-58234CD7AD78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7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10C6-777B-49D7-BAD5-7F17074D5C8E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6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022E-04B0-4034-81AE-663FFFCDC4A2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5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4601-A9F0-402B-AA8D-91435D93C3EB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5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D58D-C1BF-461B-B8DA-658FA1193614}" type="datetime1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5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DB49-7912-43C9-9D94-EC3C57BABF86}" type="datetime1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0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4BF2-1815-4988-BB32-E1BDAAD4D27D}" type="datetime1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2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18E7-5266-4365-B8D1-DD35464D8D94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5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B7B7-FB0B-43BD-B9FE-67F9D22EA495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9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E2920-C834-48E6-B479-0A3372A4F18A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6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l.class.noaa.gov/saa/products/welcom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tp://ftp.bou.class.noaa.gov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l.class.noaa.gov/saa/products/user_profil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vl.class.noaa.gov/notification/pdfs/CLASS%20Data%20Access%20Tutorial_042015.pd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l.class.noaa.gov/saa/products/welcom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212" y="1125313"/>
            <a:ext cx="10651522" cy="2455247"/>
          </a:xfrm>
        </p:spPr>
        <p:txBody>
          <a:bodyPr anchor="ctr">
            <a:normAutofit/>
          </a:bodyPr>
          <a:lstStyle/>
          <a:p>
            <a:r>
              <a:rPr lang="en-US" sz="4800" b="1" dirty="0" smtClean="0">
                <a:solidFill>
                  <a:srgbClr val="000099"/>
                </a:solidFill>
                <a:latin typeface="+mn-lt"/>
              </a:rPr>
              <a:t>Ordering VIIRS and ABI Data Files from NOAA CLASS</a:t>
            </a:r>
            <a:endParaRPr lang="en-US" sz="4800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848" y="3152417"/>
            <a:ext cx="1306892" cy="13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79" y="706896"/>
            <a:ext cx="8581410" cy="608469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B3BD6CE-8E07-47C8-820D-08B7BE622180}" type="slidenum">
              <a:rPr lang="en-US" smtClean="0"/>
              <a:t>10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4294967295"/>
          </p:nvPr>
        </p:nvSpPr>
        <p:spPr>
          <a:xfrm>
            <a:off x="8754089" y="1902541"/>
            <a:ext cx="3310092" cy="446384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process to download ABI data is very similar to that for VIIRS data, but you will select a different data product</a:t>
            </a:r>
          </a:p>
          <a:p>
            <a:r>
              <a:rPr lang="en-US" sz="2400" dirty="0" smtClean="0"/>
              <a:t>From the drop-down menu at the top of the </a:t>
            </a:r>
            <a:r>
              <a:rPr lang="en-US" sz="2400" dirty="0" smtClean="0">
                <a:hlinkClick r:id="rId3"/>
              </a:rPr>
              <a:t>CLASS home page</a:t>
            </a:r>
            <a:r>
              <a:rPr lang="en-US" sz="2400" dirty="0" smtClean="0"/>
              <a:t>, select: 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GOES-R Series ABI Products (GRABIPRD)</a:t>
            </a:r>
          </a:p>
          <a:p>
            <a:pPr marL="225425" indent="0">
              <a:buNone/>
            </a:pPr>
            <a:r>
              <a:rPr lang="en-US" sz="2400" dirty="0" smtClean="0"/>
              <a:t>and </a:t>
            </a:r>
            <a:r>
              <a:rPr lang="en-US" sz="2400" dirty="0"/>
              <a:t>click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GO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17955" y="210819"/>
            <a:ext cx="694036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https://</a:t>
            </a:r>
            <a:r>
              <a:rPr lang="en-US" sz="2400" dirty="0">
                <a:hlinkClick r:id="rId3"/>
              </a:rPr>
              <a:t>www.avl.class.noaa.gov/saa/products/welcome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2111477" y="1740309"/>
            <a:ext cx="5948516" cy="2654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5400000">
            <a:off x="8393981" y="1426907"/>
            <a:ext cx="373626" cy="91685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39" t="1008"/>
          <a:stretch/>
        </p:blipFill>
        <p:spPr>
          <a:xfrm>
            <a:off x="153169" y="204098"/>
            <a:ext cx="9157562" cy="640318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B3BD6CE-8E07-47C8-820D-08B7BE622180}" type="slidenum">
              <a:rPr lang="en-US" smtClean="0"/>
              <a:t>11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85288" y="4901943"/>
            <a:ext cx="7595420" cy="11749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800620" y="1217099"/>
            <a:ext cx="3168233" cy="274922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Search</a:t>
            </a:r>
            <a:r>
              <a:rPr lang="en-US" sz="2400" dirty="0" smtClean="0"/>
              <a:t> page will open</a:t>
            </a:r>
          </a:p>
          <a:p>
            <a:pPr marL="461963" lvl="1"/>
            <a:r>
              <a:rPr lang="en-US" dirty="0" smtClean="0"/>
              <a:t>Skip the </a:t>
            </a:r>
            <a:r>
              <a:rPr lang="en-US" b="1" dirty="0" smtClean="0"/>
              <a:t>Spatial</a:t>
            </a:r>
            <a:r>
              <a:rPr lang="en-US" dirty="0" smtClean="0"/>
              <a:t> </a:t>
            </a:r>
            <a:r>
              <a:rPr lang="en-US" dirty="0" smtClean="0"/>
              <a:t>section; you will select the  </a:t>
            </a:r>
            <a:r>
              <a:rPr lang="en-US" dirty="0" smtClean="0"/>
              <a:t>region when you select the data (at bottom of page)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8610600" y="4901943"/>
            <a:ext cx="416335" cy="117495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33779" y="4921442"/>
            <a:ext cx="2812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ABI has </a:t>
            </a:r>
            <a:r>
              <a:rPr lang="en-US" sz="2000" b="1" dirty="0" smtClean="0"/>
              <a:t>5-min resolution </a:t>
            </a:r>
            <a:r>
              <a:rPr lang="en-US" sz="2000" dirty="0" smtClean="0"/>
              <a:t>(~12 observations per hour)!  So be mindful of the Temporal selections!</a:t>
            </a:r>
            <a:endParaRPr lang="en-US" sz="2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29409" y="4323395"/>
            <a:ext cx="9168212" cy="4161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lvl="1"/>
            <a:r>
              <a:rPr lang="en-US" dirty="0" smtClean="0"/>
              <a:t>Select the date/time period of interest from the </a:t>
            </a:r>
            <a:r>
              <a:rPr lang="en-US" b="1" dirty="0" smtClean="0"/>
              <a:t>Temporal</a:t>
            </a:r>
            <a:r>
              <a:rPr lang="en-US" dirty="0" smtClean="0"/>
              <a:t> section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76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418"/>
            <a:ext cx="8200722" cy="59035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B3BD6CE-8E07-47C8-820D-08B7BE622180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55160" y="178904"/>
            <a:ext cx="4450701" cy="643061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the </a:t>
            </a:r>
            <a:r>
              <a:rPr lang="en-US" sz="2400" b="1" dirty="0" smtClean="0"/>
              <a:t>Advanced Search</a:t>
            </a:r>
            <a:r>
              <a:rPr lang="en-US" sz="2400" dirty="0"/>
              <a:t> </a:t>
            </a:r>
            <a:r>
              <a:rPr lang="en-US" sz="2400" dirty="0" smtClean="0"/>
              <a:t>section, under </a:t>
            </a:r>
            <a:r>
              <a:rPr lang="en-US" sz="2400" b="1" dirty="0" smtClean="0"/>
              <a:t>Datatype</a:t>
            </a:r>
            <a:r>
              <a:rPr lang="en-US" sz="2400" dirty="0" smtClean="0"/>
              <a:t> select:</a:t>
            </a:r>
          </a:p>
          <a:p>
            <a:pPr lvl="1"/>
            <a:r>
              <a:rPr lang="en-US" b="1" dirty="0" smtClean="0"/>
              <a:t>ABI L2+ Product Data</a:t>
            </a:r>
            <a:endParaRPr lang="en-US" dirty="0"/>
          </a:p>
          <a:p>
            <a:r>
              <a:rPr lang="en-US" sz="2400" dirty="0" smtClean="0"/>
              <a:t>Under </a:t>
            </a:r>
            <a:r>
              <a:rPr lang="en-US" sz="2400" b="1" dirty="0" smtClean="0"/>
              <a:t>Product Type</a:t>
            </a:r>
            <a:r>
              <a:rPr lang="en-US" sz="2400" dirty="0" smtClean="0"/>
              <a:t>, select</a:t>
            </a:r>
          </a:p>
          <a:p>
            <a:pPr lvl="1"/>
            <a:r>
              <a:rPr lang="en-US" dirty="0" smtClean="0"/>
              <a:t>Aerosol Detection or</a:t>
            </a:r>
          </a:p>
          <a:p>
            <a:pPr lvl="1"/>
            <a:r>
              <a:rPr lang="en-US" dirty="0" smtClean="0"/>
              <a:t>Aerosol Optical Depth or </a:t>
            </a:r>
          </a:p>
          <a:p>
            <a:pPr lvl="1"/>
            <a:r>
              <a:rPr lang="en-US" dirty="0" smtClean="0"/>
              <a:t>Fire/Hot Spot Characterization</a:t>
            </a:r>
          </a:p>
          <a:p>
            <a:r>
              <a:rPr lang="en-US" sz="2400" dirty="0" smtClean="0"/>
              <a:t>Select the </a:t>
            </a:r>
            <a:r>
              <a:rPr lang="en-US" sz="2400" b="1" dirty="0" smtClean="0"/>
              <a:t>Satellite</a:t>
            </a:r>
            <a:r>
              <a:rPr lang="en-US" sz="2400" dirty="0" smtClean="0"/>
              <a:t> (G16 or G17)</a:t>
            </a:r>
          </a:p>
          <a:p>
            <a:r>
              <a:rPr lang="en-US" sz="2400" dirty="0" smtClean="0"/>
              <a:t>Select </a:t>
            </a:r>
            <a:r>
              <a:rPr lang="en-US" sz="2400" dirty="0" smtClean="0"/>
              <a:t>the </a:t>
            </a:r>
            <a:r>
              <a:rPr lang="en-US" sz="2400" b="1" dirty="0" smtClean="0"/>
              <a:t>ABI Scan Sector</a:t>
            </a:r>
          </a:p>
          <a:p>
            <a:pPr lvl="1"/>
            <a:r>
              <a:rPr lang="en-US" dirty="0" smtClean="0"/>
              <a:t>Full Disk</a:t>
            </a:r>
          </a:p>
          <a:p>
            <a:pPr lvl="1"/>
            <a:r>
              <a:rPr lang="en-US" dirty="0" smtClean="0"/>
              <a:t>CONUS</a:t>
            </a:r>
          </a:p>
          <a:p>
            <a:pPr lvl="1"/>
            <a:r>
              <a:rPr lang="en-US" dirty="0" smtClean="0"/>
              <a:t>Mesoscale scene 1 or 2</a:t>
            </a:r>
          </a:p>
          <a:p>
            <a:r>
              <a:rPr lang="en-US" sz="2400" dirty="0" smtClean="0"/>
              <a:t>Then click </a:t>
            </a:r>
            <a:r>
              <a:rPr lang="en-US" sz="2400" b="1" dirty="0" smtClean="0"/>
              <a:t>Quick Search &amp; Order</a:t>
            </a:r>
            <a:r>
              <a:rPr lang="en-US" sz="2400" dirty="0" smtClean="0"/>
              <a:t> or </a:t>
            </a:r>
            <a:r>
              <a:rPr lang="en-US" sz="2400" b="1" dirty="0" smtClean="0"/>
              <a:t>Search</a:t>
            </a:r>
            <a:r>
              <a:rPr lang="en-US" sz="2400" dirty="0" smtClean="0"/>
              <a:t>, depending on the size of your request</a:t>
            </a:r>
            <a:endParaRPr lang="en-US" sz="2400" dirty="0"/>
          </a:p>
        </p:txBody>
      </p:sp>
      <p:sp>
        <p:nvSpPr>
          <p:cNvPr id="9" name="Down Arrow 8"/>
          <p:cNvSpPr/>
          <p:nvPr/>
        </p:nvSpPr>
        <p:spPr>
          <a:xfrm rot="19629234">
            <a:off x="422251" y="3819756"/>
            <a:ext cx="373626" cy="91685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2800332">
            <a:off x="3679995" y="978786"/>
            <a:ext cx="373626" cy="649599"/>
          </a:xfrm>
          <a:prstGeom prst="downArrow">
            <a:avLst>
              <a:gd name="adj1" fmla="val 54475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56766" y="1875799"/>
            <a:ext cx="4728237" cy="12323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5978156" y="1679561"/>
            <a:ext cx="345520" cy="166443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50803" y="1875799"/>
            <a:ext cx="12772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 best results, leave these options </a:t>
            </a:r>
            <a:r>
              <a:rPr lang="en-US" b="1" dirty="0" smtClean="0"/>
              <a:t>unselected 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085004" y="3486807"/>
            <a:ext cx="1815659" cy="11979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3192" y="4818202"/>
            <a:ext cx="1932565" cy="9890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70326" y="791744"/>
            <a:ext cx="907830" cy="7980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2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8" y="154295"/>
            <a:ext cx="7678134" cy="65671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B3BD6CE-8E07-47C8-820D-08B7BE622180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003001" y="605349"/>
            <a:ext cx="4065926" cy="518585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The </a:t>
            </a:r>
            <a:r>
              <a:rPr lang="en-US" sz="2400" b="1" dirty="0" smtClean="0">
                <a:solidFill>
                  <a:prstClr val="black"/>
                </a:solidFill>
              </a:rPr>
              <a:t>Search Results </a:t>
            </a:r>
            <a:r>
              <a:rPr lang="en-US" sz="2400" dirty="0" smtClean="0">
                <a:solidFill>
                  <a:prstClr val="black"/>
                </a:solidFill>
              </a:rPr>
              <a:t>page will open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All the files for the time period and geographic area you selected will be listed</a:t>
            </a:r>
          </a:p>
          <a:p>
            <a:pPr marL="511175" lvl="1"/>
            <a:r>
              <a:rPr lang="en-US" dirty="0" smtClean="0">
                <a:solidFill>
                  <a:prstClr val="black"/>
                </a:solidFill>
              </a:rPr>
              <a:t>Select </a:t>
            </a:r>
            <a:r>
              <a:rPr lang="en-US" dirty="0">
                <a:solidFill>
                  <a:prstClr val="black"/>
                </a:solidFill>
              </a:rPr>
              <a:t>the files you want </a:t>
            </a:r>
            <a:r>
              <a:rPr lang="en-US" dirty="0" smtClean="0">
                <a:solidFill>
                  <a:prstClr val="black"/>
                </a:solidFill>
              </a:rPr>
              <a:t>by clicking manually, </a:t>
            </a:r>
            <a:r>
              <a:rPr lang="en-US" dirty="0">
                <a:solidFill>
                  <a:prstClr val="black"/>
                </a:solidFill>
              </a:rPr>
              <a:t>by using the </a:t>
            </a:r>
            <a:r>
              <a:rPr lang="en-US" b="1" dirty="0"/>
              <a:t>Select </a:t>
            </a:r>
            <a:r>
              <a:rPr lang="en-US" b="1" dirty="0" smtClean="0"/>
              <a:t>Page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1" dirty="0"/>
              <a:t>Unselect Page </a:t>
            </a:r>
            <a:r>
              <a:rPr lang="en-US" dirty="0"/>
              <a:t>buttons, or the </a:t>
            </a:r>
            <a:r>
              <a:rPr lang="en-US" b="1" dirty="0"/>
              <a:t>Select datasets…</a:t>
            </a:r>
            <a:r>
              <a:rPr lang="en-US" dirty="0"/>
              <a:t> drop down menu </a:t>
            </a:r>
            <a:endParaRPr lang="en-US" dirty="0" smtClean="0"/>
          </a:p>
          <a:p>
            <a:r>
              <a:rPr lang="en-US" sz="2400" dirty="0" smtClean="0"/>
              <a:t>When you are done, click the </a:t>
            </a:r>
            <a:r>
              <a:rPr lang="en-US" sz="2400" b="1" dirty="0" smtClean="0"/>
              <a:t>Update</a:t>
            </a:r>
            <a:r>
              <a:rPr lang="en-US" sz="2400" dirty="0" smtClean="0"/>
              <a:t> button and then the </a:t>
            </a:r>
            <a:r>
              <a:rPr lang="en-US" sz="2400" b="1" dirty="0" err="1" smtClean="0"/>
              <a:t>Goto</a:t>
            </a:r>
            <a:r>
              <a:rPr lang="en-US" sz="2400" b="1" dirty="0" smtClean="0"/>
              <a:t> Cart </a:t>
            </a:r>
            <a:r>
              <a:rPr lang="en-US" sz="2400" dirty="0" smtClean="0"/>
              <a:t>button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2930013" y="1533830"/>
            <a:ext cx="1632155" cy="2163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512144" y="1750141"/>
            <a:ext cx="1165122" cy="1868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20124583">
            <a:off x="2187332" y="835951"/>
            <a:ext cx="373626" cy="649599"/>
          </a:xfrm>
          <a:prstGeom prst="downArrow">
            <a:avLst>
              <a:gd name="adj1" fmla="val 54475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3" y="409497"/>
            <a:ext cx="8657754" cy="45297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B3BD6CE-8E07-47C8-820D-08B7BE622180}" type="slidenum">
              <a:rPr lang="en-US" smtClean="0"/>
              <a:t>14</a:t>
            </a:fld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276170" y="2143432"/>
            <a:ext cx="1017636" cy="3834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637937" y="904568"/>
            <a:ext cx="5043947" cy="2900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770374" y="235309"/>
            <a:ext cx="3335487" cy="630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The </a:t>
            </a:r>
            <a:r>
              <a:rPr lang="en-US" sz="2400" b="1" dirty="0" smtClean="0"/>
              <a:t>Shopping Cart </a:t>
            </a:r>
            <a:r>
              <a:rPr lang="en-US" sz="2400" dirty="0" smtClean="0"/>
              <a:t>page will open</a:t>
            </a:r>
          </a:p>
          <a:p>
            <a:r>
              <a:rPr lang="en-US" sz="2400" dirty="0" smtClean="0"/>
              <a:t>Check the file selection again if needed</a:t>
            </a:r>
          </a:p>
          <a:p>
            <a:r>
              <a:rPr lang="en-US" sz="2400" dirty="0" smtClean="0"/>
              <a:t>Click the </a:t>
            </a:r>
            <a:r>
              <a:rPr lang="en-US" sz="2400" b="1" dirty="0" smtClean="0"/>
              <a:t>Place Order</a:t>
            </a:r>
            <a:r>
              <a:rPr lang="en-US" sz="2400" dirty="0" smtClean="0"/>
              <a:t> button to place your order</a:t>
            </a:r>
          </a:p>
          <a:p>
            <a:r>
              <a:rPr lang="en-US" sz="2400" dirty="0" smtClean="0"/>
              <a:t>You will receive a verification email saying your order is in progress</a:t>
            </a:r>
          </a:p>
          <a:p>
            <a:r>
              <a:rPr lang="en-US" sz="2400" dirty="0" smtClean="0"/>
              <a:t>When the order is ready, you will receive another email with instructions on how to access the files (see slide 15)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3121" y="4806595"/>
            <a:ext cx="8275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IMPORTANT:</a:t>
            </a:r>
            <a:r>
              <a:rPr lang="en-US" sz="2000" dirty="0"/>
              <a:t> </a:t>
            </a:r>
            <a:r>
              <a:rPr lang="en-US" sz="2000" dirty="0" smtClean="0"/>
              <a:t>You </a:t>
            </a:r>
            <a:r>
              <a:rPr lang="en-US" sz="2000" dirty="0"/>
              <a:t>must be registered </a:t>
            </a:r>
            <a:r>
              <a:rPr lang="en-US" sz="2000" dirty="0" smtClean="0"/>
              <a:t>in </a:t>
            </a:r>
            <a:r>
              <a:rPr lang="en-US" sz="2000" dirty="0"/>
              <a:t>CLASS and </a:t>
            </a:r>
            <a:r>
              <a:rPr lang="en-US" sz="2000" dirty="0" smtClean="0"/>
              <a:t>logged into your account to place an order!</a:t>
            </a:r>
          </a:p>
          <a:p>
            <a:pPr algn="ctr"/>
            <a:r>
              <a:rPr lang="en-US" sz="2000" dirty="0" smtClean="0"/>
              <a:t>If you don’t see the Place Order button, you need to register or log in!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47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0688" y="1789042"/>
            <a:ext cx="9134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How to Download Files from CLASS</a:t>
            </a:r>
          </a:p>
        </p:txBody>
      </p:sp>
    </p:spTree>
    <p:extLst>
      <p:ext uri="{BB962C8B-B14F-4D97-AF65-F5344CB8AC3E}">
        <p14:creationId xmlns:p14="http://schemas.microsoft.com/office/powerpoint/2010/main" val="34701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57" y="146230"/>
            <a:ext cx="5754756" cy="6652136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559828" y="1577092"/>
            <a:ext cx="5436704" cy="2090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After you submit your order to CLASS, you will get a </a:t>
            </a:r>
            <a:r>
              <a:rPr lang="en-US" sz="2400" b="1" dirty="0" smtClean="0"/>
              <a:t>Verification</a:t>
            </a:r>
            <a:r>
              <a:rPr lang="en-US" sz="2400" dirty="0" smtClean="0"/>
              <a:t> email, like this one, confirming your order</a:t>
            </a:r>
          </a:p>
          <a:p>
            <a:r>
              <a:rPr lang="en-US" sz="2400" dirty="0" smtClean="0"/>
              <a:t>You don’t need to do anything at this point</a:t>
            </a:r>
          </a:p>
        </p:txBody>
      </p:sp>
    </p:spTree>
    <p:extLst>
      <p:ext uri="{BB962C8B-B14F-4D97-AF65-F5344CB8AC3E}">
        <p14:creationId xmlns:p14="http://schemas.microsoft.com/office/powerpoint/2010/main" val="2188042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26" y="183045"/>
            <a:ext cx="7531170" cy="6545308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524543" y="626164"/>
            <a:ext cx="4392475" cy="4850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When your order is ready, you will receive a </a:t>
            </a:r>
            <a:r>
              <a:rPr lang="en-US" sz="2400" b="1" dirty="0" smtClean="0"/>
              <a:t>Processing Complete </a:t>
            </a:r>
            <a:r>
              <a:rPr lang="en-US" sz="2400" dirty="0" smtClean="0"/>
              <a:t>email, like this one</a:t>
            </a:r>
          </a:p>
          <a:p>
            <a:r>
              <a:rPr lang="en-US" sz="2400" dirty="0" smtClean="0"/>
              <a:t>At this point, there are 2 ways to access your files:</a:t>
            </a:r>
          </a:p>
          <a:p>
            <a:pPr marL="685800" indent="-338138">
              <a:buFont typeface="+mj-lt"/>
              <a:buAutoNum type="arabicPeriod"/>
            </a:pPr>
            <a:r>
              <a:rPr lang="en-US" sz="2400" dirty="0" smtClean="0"/>
              <a:t>anonymous ftp</a:t>
            </a:r>
          </a:p>
          <a:p>
            <a:pPr marL="804863" lvl="1"/>
            <a:r>
              <a:rPr lang="en-US" sz="2000" dirty="0" smtClean="0"/>
              <a:t>Best for large orders (many files)</a:t>
            </a:r>
          </a:p>
          <a:p>
            <a:pPr marL="804863" lvl="1"/>
            <a:r>
              <a:rPr lang="en-US" sz="2000" dirty="0" smtClean="0"/>
              <a:t>See </a:t>
            </a:r>
            <a:r>
              <a:rPr lang="en-US" sz="2000" b="1" dirty="0" smtClean="0"/>
              <a:t>slide 19 for instructions</a:t>
            </a:r>
            <a:endParaRPr lang="en-US" sz="2000" dirty="0" smtClean="0"/>
          </a:p>
          <a:p>
            <a:pPr marL="685800" indent="-338138">
              <a:buFont typeface="+mj-lt"/>
              <a:buAutoNum type="arabicPeriod"/>
            </a:pPr>
            <a:r>
              <a:rPr lang="en-US" sz="2400" dirty="0" smtClean="0"/>
              <a:t>download URL</a:t>
            </a:r>
          </a:p>
          <a:p>
            <a:pPr marL="804863" lvl="1"/>
            <a:r>
              <a:rPr lang="en-US" sz="2000" dirty="0" smtClean="0"/>
              <a:t>Best for small orders (a few files)</a:t>
            </a:r>
          </a:p>
          <a:p>
            <a:pPr marL="804863" lvl="1"/>
            <a:r>
              <a:rPr lang="en-US" sz="2000" dirty="0" smtClean="0"/>
              <a:t>Click on the provided URL</a:t>
            </a:r>
          </a:p>
          <a:p>
            <a:pPr marL="804863" lvl="1"/>
            <a:r>
              <a:rPr lang="en-US" sz="2000" dirty="0" smtClean="0"/>
              <a:t>Example on </a:t>
            </a:r>
            <a:r>
              <a:rPr lang="en-US" sz="2000" b="1" dirty="0" smtClean="0"/>
              <a:t>slide 18</a:t>
            </a:r>
          </a:p>
          <a:p>
            <a:pPr lvl="1"/>
            <a:endParaRPr lang="en-US" sz="20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914399" y="5854897"/>
            <a:ext cx="3647661" cy="4166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27044" y="3582149"/>
            <a:ext cx="6069494" cy="18943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5005" y="3657601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86110" y="5854897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7931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74" y="672872"/>
            <a:ext cx="10029825" cy="2609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99" y="3696576"/>
            <a:ext cx="10096500" cy="25241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91678" y="2230867"/>
            <a:ext cx="646044" cy="3397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95343" y="5297359"/>
            <a:ext cx="4951500" cy="3834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76670" y="2984524"/>
            <a:ext cx="5459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Step 1: Click on “001” near top of the page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79725" y="6077247"/>
            <a:ext cx="870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Step 2: The list of your files will open.  Click on each file to download.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74235" y="88097"/>
            <a:ext cx="5863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Example of file download via URL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35936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17" y="812524"/>
            <a:ext cx="6545344" cy="440552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947452" y="156541"/>
            <a:ext cx="5098774" cy="64034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If you have a Windows machine, use the </a:t>
            </a:r>
            <a:r>
              <a:rPr lang="en-US" sz="2400" dirty="0" err="1" smtClean="0"/>
              <a:t>WinSCP</a:t>
            </a:r>
            <a:r>
              <a:rPr lang="en-US" sz="2400" dirty="0" smtClean="0"/>
              <a:t> program (shown here)</a:t>
            </a:r>
          </a:p>
          <a:p>
            <a:r>
              <a:rPr lang="en-US" sz="2400" dirty="0" smtClean="0"/>
              <a:t>Do NOT use the options given on the CLASS “FTPS Instructions” page, because they don’t work</a:t>
            </a:r>
          </a:p>
          <a:p>
            <a:r>
              <a:rPr lang="en-US" sz="2400" dirty="0" smtClean="0"/>
              <a:t>Use these options:</a:t>
            </a:r>
          </a:p>
          <a:p>
            <a:pPr lvl="1"/>
            <a:r>
              <a:rPr lang="en-US" sz="2000" dirty="0" smtClean="0"/>
              <a:t>File protocol: FTP</a:t>
            </a:r>
          </a:p>
          <a:p>
            <a:pPr lvl="1"/>
            <a:r>
              <a:rPr lang="en-US" sz="2000" dirty="0" smtClean="0"/>
              <a:t>Encryption: No encryption</a:t>
            </a:r>
          </a:p>
          <a:p>
            <a:pPr lvl="1"/>
            <a:r>
              <a:rPr lang="en-US" sz="2000" dirty="0" smtClean="0"/>
              <a:t>Host name: </a:t>
            </a:r>
            <a:r>
              <a:rPr lang="en-US" sz="2000" dirty="0" smtClean="0">
                <a:hlinkClick r:id="rId3"/>
              </a:rPr>
              <a:t>ftp.bou.class.noaa.gov</a:t>
            </a:r>
            <a:endParaRPr lang="en-US" sz="2000" dirty="0" smtClean="0"/>
          </a:p>
          <a:p>
            <a:pPr lvl="1"/>
            <a:r>
              <a:rPr lang="en-US" sz="2000" dirty="0" smtClean="0"/>
              <a:t>Port number: 21</a:t>
            </a:r>
          </a:p>
          <a:p>
            <a:pPr lvl="1"/>
            <a:r>
              <a:rPr lang="en-US" sz="2000" dirty="0" smtClean="0"/>
              <a:t>User name: anonymous</a:t>
            </a:r>
          </a:p>
          <a:p>
            <a:pPr lvl="1"/>
            <a:r>
              <a:rPr lang="en-US" sz="2000" dirty="0"/>
              <a:t>Password: </a:t>
            </a:r>
            <a:r>
              <a:rPr lang="en-US" sz="2000" dirty="0" err="1"/>
              <a:t>user@internet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400" dirty="0" smtClean="0"/>
              <a:t>Once you connect, find the folder corresponding to your </a:t>
            </a:r>
            <a:r>
              <a:rPr lang="en-US" sz="2400" b="1" dirty="0" smtClean="0"/>
              <a:t>order number</a:t>
            </a:r>
          </a:p>
          <a:p>
            <a:pPr lvl="1"/>
            <a:r>
              <a:rPr lang="en-US" sz="2000" dirty="0" smtClean="0"/>
              <a:t>In example from slide 16-19</a:t>
            </a:r>
            <a:r>
              <a:rPr lang="en-US" sz="2000" dirty="0"/>
              <a:t>, order number is: </a:t>
            </a:r>
            <a:r>
              <a:rPr lang="en-US" sz="2000" dirty="0" smtClean="0"/>
              <a:t>6243191224</a:t>
            </a:r>
          </a:p>
          <a:p>
            <a:r>
              <a:rPr lang="en-US" sz="2400" dirty="0" smtClean="0"/>
              <a:t>Your files are inside this folder – you can transfer them directly to your computer!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253" y="156541"/>
            <a:ext cx="5187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Download via anonymous ftp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9002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299"/>
          <a:stretch/>
        </p:blipFill>
        <p:spPr>
          <a:xfrm>
            <a:off x="127820" y="755137"/>
            <a:ext cx="9224040" cy="59848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60536" y="224421"/>
            <a:ext cx="7479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3"/>
              </a:rPr>
              <a:t>https://www.avl.class.noaa.gov/saa/products/user_profile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351860" y="724039"/>
            <a:ext cx="27123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order to download data, you must </a:t>
            </a:r>
            <a:r>
              <a:rPr lang="en-US" sz="2400" b="1" dirty="0" smtClean="0"/>
              <a:t>register</a:t>
            </a:r>
            <a:r>
              <a:rPr lang="en-US" sz="2400" dirty="0" smtClean="0"/>
              <a:t> with CLASS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You may search and browse for datasets without registering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Once you submit your information, your </a:t>
            </a:r>
            <a:r>
              <a:rPr lang="en-US" sz="2400" b="1" dirty="0" err="1" smtClean="0"/>
              <a:t>userID</a:t>
            </a:r>
            <a:r>
              <a:rPr lang="en-US" sz="2400" b="1" dirty="0" smtClean="0"/>
              <a:t> will appear near the top of the page </a:t>
            </a:r>
            <a:r>
              <a:rPr lang="en-US" sz="2400" dirty="0" smtClean="0"/>
              <a:t>– make a note of it for future logins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760668" y="2930013"/>
            <a:ext cx="21919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91024" y="3269225"/>
            <a:ext cx="2440202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652512" y="3614956"/>
            <a:ext cx="6744235" cy="3572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460314" y="3280659"/>
            <a:ext cx="2628744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688914" y="2930013"/>
            <a:ext cx="2400144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952568" y="6400595"/>
            <a:ext cx="736346" cy="2460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596"/>
            <a:ext cx="10515600" cy="37939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A more in-depth CLASS Data Access Tutorial is available from the CLASS website at:</a:t>
            </a:r>
            <a:br>
              <a:rPr lang="en-US" sz="4000" b="1" dirty="0" smtClean="0">
                <a:latin typeface="+mn-lt"/>
              </a:rPr>
            </a:br>
            <a:r>
              <a:rPr lang="en-US" sz="3600" dirty="0">
                <a:latin typeface="+mn-lt"/>
                <a:hlinkClick r:id="rId2"/>
              </a:rPr>
              <a:t>https://www.avl.class.noaa.gov/notification/pdfs/CLASS%20Data%20Access%20Tutorial_042015.pdf</a:t>
            </a:r>
            <a:r>
              <a:rPr lang="en-US" sz="3600" b="1" dirty="0" smtClean="0">
                <a:latin typeface="+mn-lt"/>
              </a:rPr>
              <a:t> </a:t>
            </a:r>
            <a:endParaRPr lang="en-US" sz="36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07096" y="1212573"/>
            <a:ext cx="8403967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VIIRS Aerosol and Fire Products</a:t>
            </a:r>
            <a:br>
              <a:rPr lang="en-US" sz="4800" b="1" dirty="0" smtClean="0"/>
            </a:br>
            <a:r>
              <a:rPr lang="en-US" sz="4800" b="1" dirty="0" smtClean="0"/>
              <a:t>(Enterprise Algorithm):</a:t>
            </a:r>
          </a:p>
          <a:p>
            <a:pPr marL="746125" lvl="1" indent="-285750">
              <a:buSzPct val="75000"/>
              <a:buFont typeface="Arial" panose="020B0604020202020204" pitchFamily="34" charset="0"/>
              <a:buChar char="•"/>
            </a:pPr>
            <a:r>
              <a:rPr lang="en-US" sz="4400" b="1" dirty="0" smtClean="0"/>
              <a:t>Aerosol Optical Depth</a:t>
            </a:r>
          </a:p>
          <a:p>
            <a:pPr marL="746125" lvl="1" indent="-285750">
              <a:buSzPct val="75000"/>
              <a:buFont typeface="Arial" panose="020B0604020202020204" pitchFamily="34" charset="0"/>
              <a:buChar char="•"/>
            </a:pPr>
            <a:r>
              <a:rPr lang="en-US" sz="4400" b="1" dirty="0" smtClean="0"/>
              <a:t>Aerosol Detection (smoke/dust)</a:t>
            </a:r>
          </a:p>
          <a:p>
            <a:pPr marL="746125" lvl="1" indent="-285750">
              <a:buSzPct val="75000"/>
              <a:buFont typeface="Arial" panose="020B0604020202020204" pitchFamily="34" charset="0"/>
              <a:buChar char="•"/>
            </a:pPr>
            <a:r>
              <a:rPr lang="en-US" sz="4400" b="1" dirty="0" smtClean="0"/>
              <a:t>Active Fires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6570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346"/>
          <a:stretch/>
        </p:blipFill>
        <p:spPr>
          <a:xfrm>
            <a:off x="126283" y="725085"/>
            <a:ext cx="8588477" cy="599639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B3BD6CE-8E07-47C8-820D-08B7BE622180}" type="slidenum">
              <a:rPr lang="en-US" smtClean="0"/>
              <a:t>4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4294967295"/>
          </p:nvPr>
        </p:nvSpPr>
        <p:spPr>
          <a:xfrm>
            <a:off x="8793418" y="2217175"/>
            <a:ext cx="3310092" cy="269895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 the drop-down menu at the top of the </a:t>
            </a:r>
            <a:r>
              <a:rPr lang="en-US" sz="2400" dirty="0" smtClean="0">
                <a:hlinkClick r:id="rId3"/>
              </a:rPr>
              <a:t>CLASS home page</a:t>
            </a:r>
            <a:r>
              <a:rPr lang="en-US" sz="2400" dirty="0" smtClean="0"/>
              <a:t>, select: 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JPSS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VIIRS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Products(Granule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)(JPSS_GRAN) 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25425" indent="0">
              <a:buNone/>
            </a:pPr>
            <a:r>
              <a:rPr lang="en-US" sz="2400" dirty="0" smtClean="0"/>
              <a:t>and </a:t>
            </a:r>
            <a:r>
              <a:rPr lang="en-US" sz="2400" dirty="0"/>
              <a:t>click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GO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17955" y="210819"/>
            <a:ext cx="694036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https://</a:t>
            </a:r>
            <a:r>
              <a:rPr lang="en-US" sz="2400" dirty="0">
                <a:hlinkClick r:id="rId3"/>
              </a:rPr>
              <a:t>www.avl.class.noaa.gov/saa/products/welcome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2015614" y="1759974"/>
            <a:ext cx="5948516" cy="2654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5400000">
            <a:off x="8331609" y="1434281"/>
            <a:ext cx="373626" cy="91685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B3BD6CE-8E07-47C8-820D-08B7BE622180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95" y="274687"/>
            <a:ext cx="9156470" cy="64467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035845" y="1117703"/>
            <a:ext cx="3077496" cy="43490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Search</a:t>
            </a:r>
            <a:r>
              <a:rPr lang="en-US" sz="2400" dirty="0" smtClean="0"/>
              <a:t> page will open</a:t>
            </a:r>
          </a:p>
          <a:p>
            <a:pPr marL="461963" lvl="1"/>
            <a:r>
              <a:rPr lang="en-US" dirty="0"/>
              <a:t>S</a:t>
            </a:r>
            <a:r>
              <a:rPr lang="en-US" dirty="0" smtClean="0"/>
              <a:t>elect </a:t>
            </a:r>
            <a:r>
              <a:rPr lang="en-US" dirty="0"/>
              <a:t>the desired geographic area from the </a:t>
            </a:r>
            <a:r>
              <a:rPr lang="en-US" b="1" dirty="0" smtClean="0"/>
              <a:t>Spatial</a:t>
            </a:r>
            <a:r>
              <a:rPr lang="en-US" dirty="0" smtClean="0"/>
              <a:t> section </a:t>
            </a:r>
            <a:endParaRPr lang="en-US" dirty="0"/>
          </a:p>
          <a:p>
            <a:pPr marL="461963" lvl="1"/>
            <a:r>
              <a:rPr lang="en-US" dirty="0" smtClean="0"/>
              <a:t>Select the </a:t>
            </a:r>
            <a:r>
              <a:rPr lang="en-US" dirty="0"/>
              <a:t>date/time </a:t>
            </a:r>
            <a:r>
              <a:rPr lang="en-US" dirty="0" smtClean="0"/>
              <a:t>period of interest from the </a:t>
            </a:r>
            <a:r>
              <a:rPr lang="en-US" b="1" dirty="0" smtClean="0"/>
              <a:t>Temporal</a:t>
            </a:r>
            <a:r>
              <a:rPr lang="en-US" dirty="0" smtClean="0"/>
              <a:t> section</a:t>
            </a:r>
            <a:endParaRPr lang="en-US" dirty="0"/>
          </a:p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623557" y="1524000"/>
            <a:ext cx="1313965" cy="16026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323303" y="1917289"/>
            <a:ext cx="865240" cy="8504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29148" y="4999702"/>
            <a:ext cx="7595420" cy="11749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08" y="499741"/>
            <a:ext cx="8673033" cy="609984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B3BD6CE-8E07-47C8-820D-08B7BE622180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806707" y="499741"/>
            <a:ext cx="4082845" cy="55584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the </a:t>
            </a:r>
            <a:r>
              <a:rPr lang="en-US" sz="2400" b="1" dirty="0" smtClean="0"/>
              <a:t>Advanced Search</a:t>
            </a:r>
            <a:r>
              <a:rPr lang="en-US" sz="2400" dirty="0"/>
              <a:t> </a:t>
            </a:r>
            <a:r>
              <a:rPr lang="en-US" sz="2400" dirty="0" smtClean="0"/>
              <a:t>section, under </a:t>
            </a:r>
            <a:r>
              <a:rPr lang="en-US" sz="2400" b="1" dirty="0" smtClean="0"/>
              <a:t>Datatype</a:t>
            </a:r>
            <a:r>
              <a:rPr lang="en-US" sz="2400" dirty="0" smtClean="0"/>
              <a:t> select:</a:t>
            </a:r>
          </a:p>
          <a:p>
            <a:pPr lvl="1"/>
            <a:r>
              <a:rPr lang="en-US" b="1" dirty="0" smtClean="0"/>
              <a:t>VIIRS Active Fires EDR </a:t>
            </a:r>
            <a:r>
              <a:rPr lang="en-US" dirty="0" smtClean="0"/>
              <a:t>and/or</a:t>
            </a:r>
          </a:p>
          <a:p>
            <a:pPr lvl="1"/>
            <a:r>
              <a:rPr lang="en-US" b="1" dirty="0" smtClean="0"/>
              <a:t>VIIRS </a:t>
            </a:r>
            <a:r>
              <a:rPr lang="en-US" b="1" dirty="0"/>
              <a:t>Aerosol Optical Depth and Aerosol Particle Size </a:t>
            </a:r>
            <a:r>
              <a:rPr lang="en-US" b="1" dirty="0" smtClean="0"/>
              <a:t>EDRs </a:t>
            </a:r>
            <a:r>
              <a:rPr lang="en-US" dirty="0" smtClean="0"/>
              <a:t>and/or</a:t>
            </a:r>
            <a:endParaRPr lang="en-US" dirty="0"/>
          </a:p>
          <a:p>
            <a:pPr lvl="1"/>
            <a:r>
              <a:rPr lang="en-US" b="1" dirty="0" smtClean="0"/>
              <a:t>VIIRS </a:t>
            </a:r>
            <a:r>
              <a:rPr lang="en-US" b="1" dirty="0"/>
              <a:t>Aerosol Detection </a:t>
            </a:r>
            <a:r>
              <a:rPr lang="en-US" b="1" dirty="0" smtClean="0"/>
              <a:t>EDR</a:t>
            </a:r>
          </a:p>
          <a:p>
            <a:r>
              <a:rPr lang="en-US" sz="2400" dirty="0" smtClean="0"/>
              <a:t>Select the </a:t>
            </a:r>
            <a:r>
              <a:rPr lang="en-US" sz="2400" b="1" dirty="0" smtClean="0"/>
              <a:t>Satellite</a:t>
            </a:r>
            <a:r>
              <a:rPr lang="en-US" sz="2400" dirty="0" smtClean="0"/>
              <a:t> (NOAA-20 or S-NPP)</a:t>
            </a:r>
          </a:p>
          <a:p>
            <a:r>
              <a:rPr lang="en-US" sz="2400" dirty="0" smtClean="0"/>
              <a:t>Then click </a:t>
            </a:r>
            <a:r>
              <a:rPr lang="en-US" sz="2400" b="1" dirty="0" smtClean="0"/>
              <a:t>Quick Search &amp; Order</a:t>
            </a:r>
            <a:r>
              <a:rPr lang="en-US" sz="2400" dirty="0" smtClean="0"/>
              <a:t> or </a:t>
            </a:r>
            <a:r>
              <a:rPr lang="en-US" sz="2400" b="1" dirty="0" smtClean="0"/>
              <a:t>Search</a:t>
            </a:r>
            <a:r>
              <a:rPr lang="en-US" sz="2400" dirty="0" smtClean="0"/>
              <a:t>, depending on the size of your request</a:t>
            </a:r>
            <a:endParaRPr lang="en-US" sz="2400" dirty="0"/>
          </a:p>
        </p:txBody>
      </p:sp>
      <p:sp>
        <p:nvSpPr>
          <p:cNvPr id="9" name="Down Arrow 8"/>
          <p:cNvSpPr/>
          <p:nvPr/>
        </p:nvSpPr>
        <p:spPr>
          <a:xfrm rot="3574098">
            <a:off x="2863373" y="4755509"/>
            <a:ext cx="373626" cy="91685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5400000">
            <a:off x="6694538" y="812927"/>
            <a:ext cx="373626" cy="91685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705678" y="1084542"/>
            <a:ext cx="258418" cy="913223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B3BD6CE-8E07-47C8-820D-08B7BE622180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53842" y="369375"/>
            <a:ext cx="3815085" cy="616953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 new page will open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All the files for the time period and geographic area you selected will be listed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Select </a:t>
            </a:r>
            <a:r>
              <a:rPr lang="en-US" dirty="0">
                <a:solidFill>
                  <a:prstClr val="black"/>
                </a:solidFill>
              </a:rPr>
              <a:t>the files you want </a:t>
            </a:r>
            <a:r>
              <a:rPr lang="en-US" dirty="0" smtClean="0">
                <a:solidFill>
                  <a:prstClr val="black"/>
                </a:solidFill>
              </a:rPr>
              <a:t>by clicking manually, </a:t>
            </a:r>
            <a:r>
              <a:rPr lang="en-US" dirty="0">
                <a:solidFill>
                  <a:prstClr val="black"/>
                </a:solidFill>
              </a:rPr>
              <a:t>by using the </a:t>
            </a:r>
            <a:r>
              <a:rPr lang="en-US" b="1" dirty="0"/>
              <a:t>Select </a:t>
            </a:r>
            <a:r>
              <a:rPr lang="en-US" b="1" dirty="0" smtClean="0"/>
              <a:t>Page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1" dirty="0"/>
              <a:t>Unselect Page </a:t>
            </a:r>
            <a:r>
              <a:rPr lang="en-US" dirty="0"/>
              <a:t>buttons, or the </a:t>
            </a:r>
            <a:r>
              <a:rPr lang="en-US" b="1" dirty="0"/>
              <a:t>Select datasets…</a:t>
            </a:r>
            <a:r>
              <a:rPr lang="en-US" dirty="0"/>
              <a:t> drop down menu </a:t>
            </a:r>
            <a:endParaRPr lang="en-US" dirty="0" smtClean="0"/>
          </a:p>
          <a:p>
            <a:pPr lvl="1"/>
            <a:r>
              <a:rPr lang="en-US" dirty="0" smtClean="0"/>
              <a:t>You can also click on the </a:t>
            </a:r>
            <a:r>
              <a:rPr lang="en-US" b="1" dirty="0" smtClean="0"/>
              <a:t>Generate Map </a:t>
            </a:r>
            <a:r>
              <a:rPr lang="en-US" dirty="0" smtClean="0"/>
              <a:t>button to see a map of the available data swaths</a:t>
            </a:r>
          </a:p>
          <a:p>
            <a:r>
              <a:rPr lang="en-US" sz="2400" dirty="0" smtClean="0"/>
              <a:t>When you are done, click the </a:t>
            </a:r>
            <a:r>
              <a:rPr lang="en-US" sz="2400" b="1" dirty="0" smtClean="0"/>
              <a:t>Update</a:t>
            </a:r>
            <a:r>
              <a:rPr lang="en-US" sz="2400" dirty="0" smtClean="0"/>
              <a:t> button and then the </a:t>
            </a:r>
            <a:r>
              <a:rPr lang="en-US" sz="2400" b="1" dirty="0" err="1" smtClean="0"/>
              <a:t>Goto</a:t>
            </a:r>
            <a:r>
              <a:rPr lang="en-US" sz="2400" b="1" dirty="0" smtClean="0"/>
              <a:t> Cart </a:t>
            </a:r>
            <a:r>
              <a:rPr lang="en-US" sz="2400" dirty="0" smtClean="0"/>
              <a:t>button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15" y="186813"/>
            <a:ext cx="7924632" cy="653466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195484" y="1612489"/>
            <a:ext cx="1700981" cy="2163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57315" y="1219200"/>
            <a:ext cx="1012724" cy="2851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792" y="3254476"/>
            <a:ext cx="3045202" cy="3458523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757950" y="1828800"/>
            <a:ext cx="1165122" cy="1868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20124583">
            <a:off x="2266108" y="914610"/>
            <a:ext cx="373626" cy="649599"/>
          </a:xfrm>
          <a:prstGeom prst="downArrow">
            <a:avLst>
              <a:gd name="adj1" fmla="val 54475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7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07" y="235309"/>
            <a:ext cx="8634368" cy="51724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B3BD6CE-8E07-47C8-820D-08B7BE622180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770374" y="235309"/>
            <a:ext cx="3335487" cy="63036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Shopping </a:t>
            </a:r>
            <a:r>
              <a:rPr lang="en-US" sz="2400" b="1" dirty="0"/>
              <a:t>Cart </a:t>
            </a:r>
            <a:r>
              <a:rPr lang="en-US" sz="2400" dirty="0"/>
              <a:t>page </a:t>
            </a:r>
            <a:r>
              <a:rPr lang="en-US" sz="2400" dirty="0" smtClean="0"/>
              <a:t>will open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heck </a:t>
            </a:r>
            <a:r>
              <a:rPr lang="en-US" sz="2400" dirty="0"/>
              <a:t>the file selection again if </a:t>
            </a:r>
            <a:r>
              <a:rPr lang="en-US" sz="2400" dirty="0" smtClean="0"/>
              <a:t>needed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lick </a:t>
            </a:r>
            <a:r>
              <a:rPr lang="en-US" sz="2400" dirty="0"/>
              <a:t>the </a:t>
            </a:r>
            <a:r>
              <a:rPr lang="en-US" sz="2400" b="1" dirty="0"/>
              <a:t>Place Order</a:t>
            </a:r>
            <a:r>
              <a:rPr lang="en-US" sz="2400" dirty="0"/>
              <a:t> button to place your </a:t>
            </a:r>
            <a:r>
              <a:rPr lang="en-US" sz="2400" dirty="0" smtClean="0"/>
              <a:t>order</a:t>
            </a:r>
          </a:p>
          <a:p>
            <a:r>
              <a:rPr lang="en-US" sz="2400" dirty="0" smtClean="0"/>
              <a:t>You will receive a verification email saying your order is in progress</a:t>
            </a:r>
            <a:endParaRPr lang="en-US" sz="2400" dirty="0" smtClean="0"/>
          </a:p>
          <a:p>
            <a:r>
              <a:rPr lang="en-US" sz="2400" dirty="0" smtClean="0"/>
              <a:t>When the order is ready, </a:t>
            </a:r>
            <a:r>
              <a:rPr lang="en-US" sz="2400" dirty="0" smtClean="0"/>
              <a:t>you will receive another email </a:t>
            </a:r>
            <a:r>
              <a:rPr lang="en-US" sz="2400" dirty="0" smtClean="0"/>
              <a:t>with instructions on how to </a:t>
            </a:r>
            <a:r>
              <a:rPr lang="en-US" sz="2400" dirty="0" smtClean="0"/>
              <a:t>access</a:t>
            </a:r>
            <a:r>
              <a:rPr lang="en-US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 smtClean="0"/>
              <a:t>files (see slide 15)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15653" y="5532152"/>
            <a:ext cx="8275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IMPORTANT:</a:t>
            </a:r>
            <a:r>
              <a:rPr lang="en-US" sz="2000" dirty="0"/>
              <a:t> </a:t>
            </a:r>
            <a:r>
              <a:rPr lang="en-US" sz="2000" dirty="0" smtClean="0"/>
              <a:t>You </a:t>
            </a:r>
            <a:r>
              <a:rPr lang="en-US" sz="2000" dirty="0"/>
              <a:t>must be registered </a:t>
            </a:r>
            <a:r>
              <a:rPr lang="en-US" sz="2000" dirty="0" smtClean="0"/>
              <a:t>in </a:t>
            </a:r>
            <a:r>
              <a:rPr lang="en-US" sz="2000" dirty="0"/>
              <a:t>CLASS and </a:t>
            </a:r>
            <a:r>
              <a:rPr lang="en-US" sz="2000" dirty="0" smtClean="0"/>
              <a:t>logged into your account to place an order!</a:t>
            </a:r>
          </a:p>
          <a:p>
            <a:pPr algn="ctr"/>
            <a:r>
              <a:rPr lang="en-US" sz="2000" dirty="0" smtClean="0"/>
              <a:t>If you don’t see the Place Order button, you need to register or log in!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2276170" y="2290916"/>
            <a:ext cx="1017636" cy="3834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726427" y="1052052"/>
            <a:ext cx="5043947" cy="2900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07096" y="1212573"/>
            <a:ext cx="84039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ABI Aerosol and Fire Products:</a:t>
            </a:r>
          </a:p>
          <a:p>
            <a:pPr marL="746125" lvl="1" indent="-285750">
              <a:buSzPct val="75000"/>
              <a:buFont typeface="Arial" panose="020B0604020202020204" pitchFamily="34" charset="0"/>
              <a:buChar char="•"/>
            </a:pPr>
            <a:r>
              <a:rPr lang="en-US" sz="4400" b="1" dirty="0" smtClean="0"/>
              <a:t>Aerosol Optical Depth</a:t>
            </a:r>
          </a:p>
          <a:p>
            <a:pPr marL="746125" lvl="1" indent="-285750">
              <a:buSzPct val="75000"/>
              <a:buFont typeface="Arial" panose="020B0604020202020204" pitchFamily="34" charset="0"/>
              <a:buChar char="•"/>
            </a:pPr>
            <a:r>
              <a:rPr lang="en-US" sz="4400" b="1" dirty="0" smtClean="0"/>
              <a:t>Aerosol Detection (smoke/dust)</a:t>
            </a:r>
          </a:p>
          <a:p>
            <a:pPr marL="746125" lvl="1" indent="-285750">
              <a:buSzPct val="75000"/>
              <a:buFont typeface="Arial" panose="020B0604020202020204" pitchFamily="34" charset="0"/>
              <a:buChar char="•"/>
            </a:pPr>
            <a:r>
              <a:rPr lang="en-US" sz="4400" b="1" dirty="0" smtClean="0"/>
              <a:t>Fire Hotspot/Characterization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5525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991</Words>
  <Application>Microsoft Office PowerPoint</Application>
  <PresentationFormat>Widescreen</PresentationFormat>
  <Paragraphs>121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Ordering VIIRS and ABI Data Files from NOAA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more in-depth CLASS Data Access Tutorial is available from the CLASS website at: https://www.avl.class.noaa.gov/notification/pdfs/CLASS%20Data%20Access%20Tutorial_042015.pdf </vt:lpstr>
    </vt:vector>
  </TitlesOfParts>
  <Company>DOC\NOAA\NESDIS\OACIO-S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Ordering EPS AOD and ADP Products from NOAA CLASS</dc:title>
  <dc:creator>Shobha Kondragunta</dc:creator>
  <cp:lastModifiedBy>Amy Huff</cp:lastModifiedBy>
  <cp:revision>49</cp:revision>
  <cp:lastPrinted>2018-08-03T18:05:16Z</cp:lastPrinted>
  <dcterms:created xsi:type="dcterms:W3CDTF">2017-09-19T14:13:35Z</dcterms:created>
  <dcterms:modified xsi:type="dcterms:W3CDTF">2020-02-26T16:31:56Z</dcterms:modified>
</cp:coreProperties>
</file>