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1" r:id="rId6"/>
    <p:sldId id="262" r:id="rId7"/>
    <p:sldId id="263"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8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F64E1-1CC0-4360-83B5-634EC9BE7BB2}" type="datetimeFigureOut">
              <a:rPr lang="en-US" smtClean="0"/>
              <a:pPr/>
              <a:t>7/28/2015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779A1-C0D1-4099-82CD-778891075A58}" type="slidenum">
              <a:rPr lang="en-US" smtClean="0"/>
              <a:pPr/>
              <a:t>‹#›</a:t>
            </a:fld>
            <a:endParaRPr lang="en-US"/>
          </a:p>
        </p:txBody>
      </p:sp>
    </p:spTree>
    <p:extLst>
      <p:ext uri="{BB962C8B-B14F-4D97-AF65-F5344CB8AC3E}">
        <p14:creationId xmlns:p14="http://schemas.microsoft.com/office/powerpoint/2010/main" xmlns="" val="239283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7036A5-EE22-4226-82CF-CDDD8FAED66D}" type="datetime1">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80C64-E740-4DC6-8168-E0D02617E450}" type="datetime1">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889E2-0116-4FCE-A784-1D9920A9C727}" type="datetime1">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2DFA9-06F3-4531-AA41-66D8214C3D25}" type="datetime1">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6AD631-27E2-41B1-86BB-841504ACCD4F}" type="datetime1">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075583-9259-4B78-948E-EAEC7306807D}" type="datetime1">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350FA9-DF4D-45DE-BBDE-6931DBAD1F01}" type="datetime1">
              <a:rPr lang="en-US" smtClean="0"/>
              <a:pPr/>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83032D-CF30-4539-A1B1-4EDC28749EE7}" type="datetime1">
              <a:rPr lang="en-US" smtClean="0"/>
              <a:pPr/>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514AD-8B7C-4E3D-AD99-1DCBB95661C0}" type="datetime1">
              <a:rPr lang="en-US" smtClean="0"/>
              <a:pPr/>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059F9D-8BB0-4246-BCBA-A8780F2CCD95}" type="datetime1">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71A0D-CAE1-4313-8C09-EF6ED84BEA09}" type="datetime1">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B01E8-581C-45C1-9F28-AC104C511CD6}" type="datetime1">
              <a:rPr lang="en-US" smtClean="0"/>
              <a:pPr/>
              <a:t>7/28/2015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b="1" dirty="0" smtClean="0"/>
              <a:t>Identifying </a:t>
            </a:r>
            <a:r>
              <a:rPr lang="en-US" sz="3200" b="1" dirty="0" smtClean="0">
                <a:solidFill>
                  <a:srgbClr val="FF0000"/>
                </a:solidFill>
              </a:rPr>
              <a:t>Gaps</a:t>
            </a:r>
            <a:r>
              <a:rPr lang="en-US" sz="3200" b="1" dirty="0" smtClean="0"/>
              <a:t> in GHRSST services to: </a:t>
            </a:r>
            <a:br>
              <a:rPr lang="en-US" sz="3200" b="1" dirty="0" smtClean="0"/>
            </a:br>
            <a:r>
              <a:rPr lang="en-US" sz="3200" b="1" dirty="0" smtClean="0"/>
              <a:t>the users </a:t>
            </a:r>
            <a:r>
              <a:rPr lang="en-US" sz="3200" b="1" dirty="0" smtClean="0"/>
              <a:t>and their applications</a:t>
            </a:r>
            <a:endParaRPr lang="en-US" sz="3200" b="1" dirty="0"/>
          </a:p>
        </p:txBody>
      </p:sp>
      <p:sp>
        <p:nvSpPr>
          <p:cNvPr id="3" name="Subtitle 2"/>
          <p:cNvSpPr>
            <a:spLocks noGrp="1"/>
          </p:cNvSpPr>
          <p:nvPr>
            <p:ph type="subTitle" idx="1"/>
          </p:nvPr>
        </p:nvSpPr>
        <p:spPr/>
        <p:txBody>
          <a:bodyPr>
            <a:normAutofit/>
          </a:bodyPr>
          <a:lstStyle/>
          <a:p>
            <a:r>
              <a:rPr lang="en-US" sz="2400" b="1" dirty="0" err="1" smtClean="0"/>
              <a:t>Prasanjit</a:t>
            </a:r>
            <a:r>
              <a:rPr lang="en-US" sz="2400" b="1" dirty="0" smtClean="0"/>
              <a:t> Dash</a:t>
            </a:r>
            <a:r>
              <a:rPr lang="en-US" sz="2400" b="1" baseline="30000" dirty="0" smtClean="0"/>
              <a:t>1</a:t>
            </a:r>
            <a:r>
              <a:rPr lang="en-US" sz="2400" b="1" dirty="0" smtClean="0"/>
              <a:t>, Jorge Vazquez</a:t>
            </a:r>
            <a:r>
              <a:rPr lang="en-US" sz="2400" b="1" baseline="30000" dirty="0" smtClean="0"/>
              <a:t>2</a:t>
            </a:r>
            <a:r>
              <a:rPr lang="en-US" sz="2400" b="1" dirty="0" smtClean="0"/>
              <a:t>, Gary Corlett</a:t>
            </a:r>
            <a:r>
              <a:rPr lang="en-US" sz="2400" b="1" baseline="30000" dirty="0" smtClean="0"/>
              <a:t>3</a:t>
            </a:r>
          </a:p>
          <a:p>
            <a:r>
              <a:rPr lang="en-US" sz="2400" b="1" baseline="30000" dirty="0" smtClean="0"/>
              <a:t>1</a:t>
            </a:r>
            <a:r>
              <a:rPr lang="en-US" sz="2400" b="1" baseline="30000" dirty="0"/>
              <a:t>. </a:t>
            </a:r>
            <a:r>
              <a:rPr lang="en-US" sz="2400" b="1" baseline="30000" dirty="0" smtClean="0"/>
              <a:t>NOAA/CSU CIRA;  2. JPL/Caltech;  3. GHRSST PO/</a:t>
            </a:r>
            <a:r>
              <a:rPr lang="en-US" sz="2400" b="1" baseline="30000" dirty="0" err="1" smtClean="0"/>
              <a:t>Univ</a:t>
            </a:r>
            <a:r>
              <a:rPr lang="en-US" sz="2400" b="1" baseline="30000" dirty="0" smtClean="0"/>
              <a:t> Leicester</a:t>
            </a:r>
            <a:endParaRPr lang="en-US" sz="2400" b="1" dirty="0"/>
          </a:p>
          <a:p>
            <a:endParaRPr lang="en-US" sz="2400" b="1" baseline="30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xmlns="" val="1041442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020669"/>
            <a:ext cx="2971800" cy="646331"/>
          </a:xfrm>
          <a:prstGeom prst="rect">
            <a:avLst/>
          </a:prstGeom>
          <a:noFill/>
          <a:ln w="19050">
            <a:solidFill>
              <a:srgbClr val="0070C0"/>
            </a:solidFill>
          </a:ln>
          <a:effectLst>
            <a:glow rad="63500">
              <a:schemeClr val="accent4">
                <a:satMod val="175000"/>
                <a:alpha val="40000"/>
              </a:schemeClr>
            </a:glow>
          </a:effectLst>
        </p:spPr>
        <p:txBody>
          <a:bodyPr wrap="square" rtlCol="0">
            <a:spAutoFit/>
          </a:bodyPr>
          <a:lstStyle/>
          <a:p>
            <a:r>
              <a:rPr lang="en-US" dirty="0" smtClean="0"/>
              <a:t>Producer/agency </a:t>
            </a:r>
            <a:r>
              <a:rPr lang="en-US" i="1" dirty="0" smtClean="0"/>
              <a:t>perception</a:t>
            </a:r>
            <a:r>
              <a:rPr lang="en-US" dirty="0" smtClean="0"/>
              <a:t> of user expectation </a:t>
            </a:r>
            <a:endParaRPr lang="en-US" dirty="0"/>
          </a:p>
        </p:txBody>
      </p:sp>
      <p:sp>
        <p:nvSpPr>
          <p:cNvPr id="5" name="TextBox 4"/>
          <p:cNvSpPr txBox="1"/>
          <p:nvPr/>
        </p:nvSpPr>
        <p:spPr>
          <a:xfrm>
            <a:off x="304800" y="3124200"/>
            <a:ext cx="2971800" cy="369332"/>
          </a:xfrm>
          <a:prstGeom prst="rect">
            <a:avLst/>
          </a:prstGeom>
          <a:noFill/>
          <a:ln w="19050">
            <a:solidFill>
              <a:srgbClr val="0070C0"/>
            </a:solidFill>
          </a:ln>
          <a:effectLst>
            <a:glow rad="63500">
              <a:schemeClr val="accent2">
                <a:satMod val="175000"/>
                <a:alpha val="40000"/>
              </a:schemeClr>
            </a:glow>
          </a:effectLst>
        </p:spPr>
        <p:txBody>
          <a:bodyPr wrap="square" rtlCol="0">
            <a:spAutoFit/>
          </a:bodyPr>
          <a:lstStyle/>
          <a:p>
            <a:r>
              <a:rPr lang="en-US" dirty="0" smtClean="0"/>
              <a:t>Specification standards</a:t>
            </a:r>
          </a:p>
        </p:txBody>
      </p:sp>
      <p:sp>
        <p:nvSpPr>
          <p:cNvPr id="6" name="TextBox 5"/>
          <p:cNvSpPr txBox="1"/>
          <p:nvPr/>
        </p:nvSpPr>
        <p:spPr>
          <a:xfrm>
            <a:off x="304800" y="914400"/>
            <a:ext cx="2971800" cy="646331"/>
          </a:xfrm>
          <a:prstGeom prst="rect">
            <a:avLst/>
          </a:prstGeom>
          <a:noFill/>
          <a:ln w="19050">
            <a:solidFill>
              <a:srgbClr val="0070C0"/>
            </a:solidFill>
          </a:ln>
          <a:effectLst>
            <a:glow rad="63500">
              <a:schemeClr val="accent3">
                <a:satMod val="175000"/>
                <a:alpha val="40000"/>
              </a:schemeClr>
            </a:glow>
          </a:effectLst>
        </p:spPr>
        <p:txBody>
          <a:bodyPr wrap="square" rtlCol="0">
            <a:spAutoFit/>
          </a:bodyPr>
          <a:lstStyle/>
          <a:p>
            <a:r>
              <a:rPr lang="en-US" dirty="0" smtClean="0"/>
              <a:t>Users’ </a:t>
            </a:r>
            <a:r>
              <a:rPr lang="en-US" i="1" dirty="0" smtClean="0"/>
              <a:t>expectations</a:t>
            </a:r>
            <a:r>
              <a:rPr lang="en-US" dirty="0" smtClean="0"/>
              <a:t> of SST products (if clearly defined)</a:t>
            </a:r>
            <a:endParaRPr lang="en-US" dirty="0"/>
          </a:p>
        </p:txBody>
      </p:sp>
      <p:sp>
        <p:nvSpPr>
          <p:cNvPr id="7" name="TextBox 6"/>
          <p:cNvSpPr txBox="1"/>
          <p:nvPr/>
        </p:nvSpPr>
        <p:spPr>
          <a:xfrm>
            <a:off x="1295400" y="295275"/>
            <a:ext cx="7355412" cy="400110"/>
          </a:xfrm>
          <a:prstGeom prst="rect">
            <a:avLst/>
          </a:prstGeom>
          <a:noFill/>
        </p:spPr>
        <p:txBody>
          <a:bodyPr wrap="none" rtlCol="0">
            <a:spAutoFit/>
          </a:bodyPr>
          <a:lstStyle/>
          <a:p>
            <a:r>
              <a:rPr lang="en-US" sz="2000" b="1" dirty="0" smtClean="0">
                <a:solidFill>
                  <a:srgbClr val="000099"/>
                </a:solidFill>
              </a:rPr>
              <a:t>Identifying </a:t>
            </a:r>
            <a:r>
              <a:rPr lang="en-US" sz="2000" b="1" dirty="0" smtClean="0">
                <a:solidFill>
                  <a:srgbClr val="FF0000"/>
                </a:solidFill>
              </a:rPr>
              <a:t>Gaps</a:t>
            </a:r>
            <a:r>
              <a:rPr lang="en-US" sz="2000" b="1" dirty="0" smtClean="0">
                <a:solidFill>
                  <a:srgbClr val="000099"/>
                </a:solidFill>
              </a:rPr>
              <a:t> in GHRSST service delivery: GHRSST service quality</a:t>
            </a:r>
            <a:endParaRPr lang="en-US" sz="2000" b="1" dirty="0">
              <a:solidFill>
                <a:srgbClr val="000099"/>
              </a:solidFill>
            </a:endParaRPr>
          </a:p>
        </p:txBody>
      </p:sp>
      <p:cxnSp>
        <p:nvCxnSpPr>
          <p:cNvPr id="9" name="Elbow Connector 8"/>
          <p:cNvCxnSpPr>
            <a:stCxn id="6" idx="3"/>
            <a:endCxn id="4" idx="3"/>
          </p:cNvCxnSpPr>
          <p:nvPr/>
        </p:nvCxnSpPr>
        <p:spPr>
          <a:xfrm>
            <a:off x="3276600" y="1237566"/>
            <a:ext cx="12700" cy="1106269"/>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 idx="3"/>
            <a:endCxn id="5" idx="3"/>
          </p:cNvCxnSpPr>
          <p:nvPr/>
        </p:nvCxnSpPr>
        <p:spPr>
          <a:xfrm>
            <a:off x="3276600" y="2343835"/>
            <a:ext cx="12700" cy="965031"/>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4114800"/>
            <a:ext cx="2971800" cy="646331"/>
          </a:xfrm>
          <a:prstGeom prst="rect">
            <a:avLst/>
          </a:prstGeom>
          <a:noFill/>
          <a:ln w="19050">
            <a:solidFill>
              <a:srgbClr val="0070C0"/>
            </a:solidFill>
          </a:ln>
          <a:effectLst>
            <a:glow rad="63500">
              <a:schemeClr val="accent6">
                <a:satMod val="175000"/>
                <a:alpha val="40000"/>
              </a:schemeClr>
            </a:glow>
          </a:effectLst>
        </p:spPr>
        <p:txBody>
          <a:bodyPr wrap="square" rtlCol="0">
            <a:spAutoFit/>
          </a:bodyPr>
          <a:lstStyle/>
          <a:p>
            <a:r>
              <a:rPr lang="en-US" dirty="0" smtClean="0"/>
              <a:t>Actual delivery (meeting specs, routine and incidents)</a:t>
            </a:r>
            <a:endParaRPr lang="en-US" dirty="0"/>
          </a:p>
        </p:txBody>
      </p:sp>
      <p:cxnSp>
        <p:nvCxnSpPr>
          <p:cNvPr id="17" name="Elbow Connector 16"/>
          <p:cNvCxnSpPr>
            <a:stCxn id="5" idx="3"/>
            <a:endCxn id="12" idx="3"/>
          </p:cNvCxnSpPr>
          <p:nvPr/>
        </p:nvCxnSpPr>
        <p:spPr>
          <a:xfrm>
            <a:off x="3276600" y="3308866"/>
            <a:ext cx="12700" cy="1129100"/>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5257800"/>
            <a:ext cx="2971800" cy="646331"/>
          </a:xfrm>
          <a:prstGeom prst="rect">
            <a:avLst/>
          </a:prstGeom>
          <a:noFill/>
          <a:ln w="19050">
            <a:solidFill>
              <a:srgbClr val="0070C0"/>
            </a:solidFill>
          </a:ln>
          <a:effectLst>
            <a:glow rad="63500">
              <a:schemeClr val="accent1">
                <a:satMod val="175000"/>
                <a:alpha val="40000"/>
              </a:schemeClr>
            </a:glow>
          </a:effectLst>
        </p:spPr>
        <p:txBody>
          <a:bodyPr wrap="square" rtlCol="0">
            <a:spAutoFit/>
          </a:bodyPr>
          <a:lstStyle/>
          <a:p>
            <a:r>
              <a:rPr lang="en-US" dirty="0" smtClean="0"/>
              <a:t>User </a:t>
            </a:r>
            <a:r>
              <a:rPr lang="en-US" i="1" dirty="0" smtClean="0"/>
              <a:t>perception</a:t>
            </a:r>
            <a:r>
              <a:rPr lang="en-US" dirty="0" smtClean="0"/>
              <a:t> of data</a:t>
            </a:r>
          </a:p>
          <a:p>
            <a:r>
              <a:rPr lang="en-US" dirty="0" smtClean="0"/>
              <a:t>(wrong use of right data!) </a:t>
            </a:r>
            <a:endParaRPr lang="en-US" dirty="0"/>
          </a:p>
        </p:txBody>
      </p:sp>
      <p:cxnSp>
        <p:nvCxnSpPr>
          <p:cNvPr id="20" name="Elbow Connector 19"/>
          <p:cNvCxnSpPr>
            <a:stCxn id="12" idx="3"/>
            <a:endCxn id="18" idx="3"/>
          </p:cNvCxnSpPr>
          <p:nvPr/>
        </p:nvCxnSpPr>
        <p:spPr>
          <a:xfrm>
            <a:off x="3276600" y="4437966"/>
            <a:ext cx="12700" cy="1143000"/>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81400" y="1554718"/>
            <a:ext cx="2155590" cy="400110"/>
          </a:xfrm>
          <a:prstGeom prst="rect">
            <a:avLst/>
          </a:prstGeom>
          <a:noFill/>
        </p:spPr>
        <p:txBody>
          <a:bodyPr wrap="none" rtlCol="0">
            <a:spAutoFit/>
          </a:bodyPr>
          <a:lstStyle/>
          <a:p>
            <a:r>
              <a:rPr lang="en-US" sz="2000" b="1" dirty="0" smtClean="0">
                <a:solidFill>
                  <a:srgbClr val="FF0000"/>
                </a:solidFill>
              </a:rPr>
              <a:t>(1) Knowledge gap</a:t>
            </a:r>
            <a:endParaRPr lang="en-US" sz="2000" b="1" dirty="0">
              <a:solidFill>
                <a:srgbClr val="FF0000"/>
              </a:solidFill>
            </a:endParaRPr>
          </a:p>
        </p:txBody>
      </p:sp>
      <p:sp>
        <p:nvSpPr>
          <p:cNvPr id="23" name="TextBox 22"/>
          <p:cNvSpPr txBox="1"/>
          <p:nvPr/>
        </p:nvSpPr>
        <p:spPr>
          <a:xfrm>
            <a:off x="3602461" y="2724090"/>
            <a:ext cx="2037353" cy="400110"/>
          </a:xfrm>
          <a:prstGeom prst="rect">
            <a:avLst/>
          </a:prstGeom>
          <a:noFill/>
        </p:spPr>
        <p:txBody>
          <a:bodyPr wrap="none" rtlCol="0">
            <a:spAutoFit/>
          </a:bodyPr>
          <a:lstStyle/>
          <a:p>
            <a:r>
              <a:rPr lang="en-US" sz="2000" b="1" dirty="0" smtClean="0">
                <a:solidFill>
                  <a:srgbClr val="FF0000"/>
                </a:solidFill>
              </a:rPr>
              <a:t>(2) Standards gap</a:t>
            </a:r>
            <a:endParaRPr lang="en-US" sz="2000" b="1" dirty="0">
              <a:solidFill>
                <a:srgbClr val="FF0000"/>
              </a:solidFill>
            </a:endParaRPr>
          </a:p>
        </p:txBody>
      </p:sp>
      <p:sp>
        <p:nvSpPr>
          <p:cNvPr id="24" name="TextBox 23"/>
          <p:cNvSpPr txBox="1"/>
          <p:nvPr/>
        </p:nvSpPr>
        <p:spPr>
          <a:xfrm>
            <a:off x="3581400" y="3581400"/>
            <a:ext cx="1852623" cy="400110"/>
          </a:xfrm>
          <a:prstGeom prst="rect">
            <a:avLst/>
          </a:prstGeom>
          <a:noFill/>
        </p:spPr>
        <p:txBody>
          <a:bodyPr wrap="none" rtlCol="0">
            <a:spAutoFit/>
          </a:bodyPr>
          <a:lstStyle/>
          <a:p>
            <a:r>
              <a:rPr lang="en-US" sz="2000" b="1" dirty="0" smtClean="0">
                <a:solidFill>
                  <a:srgbClr val="FF0000"/>
                </a:solidFill>
              </a:rPr>
              <a:t>(3) Delivery gap</a:t>
            </a:r>
            <a:endParaRPr lang="en-US" sz="2000" b="1" dirty="0">
              <a:solidFill>
                <a:srgbClr val="FF0000"/>
              </a:solidFill>
            </a:endParaRPr>
          </a:p>
        </p:txBody>
      </p:sp>
      <p:sp>
        <p:nvSpPr>
          <p:cNvPr id="25" name="TextBox 24"/>
          <p:cNvSpPr txBox="1"/>
          <p:nvPr/>
        </p:nvSpPr>
        <p:spPr>
          <a:xfrm>
            <a:off x="3581400" y="4800600"/>
            <a:ext cx="2657907" cy="400110"/>
          </a:xfrm>
          <a:prstGeom prst="rect">
            <a:avLst/>
          </a:prstGeom>
          <a:noFill/>
        </p:spPr>
        <p:txBody>
          <a:bodyPr wrap="none" rtlCol="0">
            <a:spAutoFit/>
          </a:bodyPr>
          <a:lstStyle/>
          <a:p>
            <a:r>
              <a:rPr lang="en-US" sz="2000" b="1" dirty="0" smtClean="0">
                <a:solidFill>
                  <a:srgbClr val="FF0000"/>
                </a:solidFill>
              </a:rPr>
              <a:t>(4) Communication gap</a:t>
            </a:r>
            <a:endParaRPr lang="en-US" sz="2000" b="1" dirty="0">
              <a:solidFill>
                <a:srgbClr val="FF0000"/>
              </a:solidFill>
            </a:endParaRPr>
          </a:p>
        </p:txBody>
      </p:sp>
      <p:sp>
        <p:nvSpPr>
          <p:cNvPr id="28" name="Slide Number Placeholder 27"/>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xmlns="" val="117975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95275"/>
            <a:ext cx="3458767" cy="400110"/>
          </a:xfrm>
          <a:prstGeom prst="rect">
            <a:avLst/>
          </a:prstGeom>
          <a:noFill/>
        </p:spPr>
        <p:txBody>
          <a:bodyPr wrap="none" rtlCol="0">
            <a:spAutoFit/>
          </a:bodyPr>
          <a:lstStyle/>
          <a:p>
            <a:r>
              <a:rPr lang="en-US" sz="2000" b="1" dirty="0" smtClean="0">
                <a:solidFill>
                  <a:srgbClr val="FF0000"/>
                </a:solidFill>
              </a:rPr>
              <a:t>1. Knowledge (awareness) Gap</a:t>
            </a:r>
            <a:endParaRPr lang="en-US" sz="2000" b="1" dirty="0">
              <a:solidFill>
                <a:srgbClr val="000099"/>
              </a:solidFill>
            </a:endParaRPr>
          </a:p>
        </p:txBody>
      </p:sp>
      <p:sp>
        <p:nvSpPr>
          <p:cNvPr id="2" name="TextBox 1"/>
          <p:cNvSpPr txBox="1"/>
          <p:nvPr/>
        </p:nvSpPr>
        <p:spPr>
          <a:xfrm>
            <a:off x="1143000" y="1295400"/>
            <a:ext cx="7467600" cy="535531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How well we know our users and what is their </a:t>
            </a:r>
          </a:p>
          <a:p>
            <a:r>
              <a:rPr lang="en-US" b="1" dirty="0" smtClean="0"/>
              <a:t>intended application?</a:t>
            </a:r>
          </a:p>
          <a:p>
            <a:pPr marL="742950" lvl="1" indent="-285750">
              <a:buFontTx/>
              <a:buChar char="-"/>
            </a:pPr>
            <a:endParaRPr lang="en-US" dirty="0" smtClean="0"/>
          </a:p>
          <a:p>
            <a:pPr marL="742950" lvl="1" indent="-285750">
              <a:buFontTx/>
              <a:buChar char="-"/>
            </a:pPr>
            <a:endParaRPr lang="en-US" dirty="0" smtClean="0"/>
          </a:p>
          <a:p>
            <a:pPr marL="742950" lvl="1" indent="-285750">
              <a:buFontTx/>
              <a:buChar char="-"/>
            </a:pPr>
            <a:endParaRPr lang="en-US" dirty="0" smtClean="0"/>
          </a:p>
          <a:p>
            <a:pPr marL="742950" lvl="1" indent="-285750">
              <a:buFontTx/>
              <a:buChar char="-"/>
            </a:pPr>
            <a:r>
              <a:rPr lang="en-US" dirty="0" smtClean="0"/>
              <a:t>e.g., ACSPO produces L2 VIIRS@1km, but turns out L4 developers find L3 to be easier to assimilate. Hence, an L3U has been developed.</a:t>
            </a:r>
          </a:p>
          <a:p>
            <a:pPr marL="742950" lvl="1" indent="-285750">
              <a:buFontTx/>
              <a:buChar char="-"/>
            </a:pPr>
            <a:endParaRPr lang="en-US" dirty="0" smtClean="0"/>
          </a:p>
          <a:p>
            <a:pPr marL="742950" lvl="1" indent="-285750">
              <a:buFontTx/>
              <a:buChar char="-"/>
            </a:pPr>
            <a:r>
              <a:rPr lang="en-US" dirty="0" smtClean="0"/>
              <a:t>H-8 AHI L2P SST is produced each 10min, but many users will shy away from using it because of volume of data or choose an interval. Should then high temporal resolution be under-sampled to a lower res?</a:t>
            </a:r>
          </a:p>
          <a:p>
            <a:pPr marL="742950" lvl="1" indent="-285750">
              <a:buFontTx/>
              <a:buChar char="-"/>
            </a:pPr>
            <a:endParaRPr lang="en-US" dirty="0" smtClean="0"/>
          </a:p>
          <a:p>
            <a:pPr marL="742950" lvl="1" indent="-285750">
              <a:buFontTx/>
              <a:buChar char="-"/>
            </a:pPr>
            <a:r>
              <a:rPr lang="en-US" dirty="0" smtClean="0"/>
              <a:t>Many products may have no users! And sometimes users don’t exactly find what they need, e.g., gap-free global diurnally resolved SST</a:t>
            </a:r>
          </a:p>
          <a:p>
            <a:pPr marL="742950" lvl="1" indent="-285750">
              <a:buFontTx/>
              <a:buChar char="-"/>
            </a:pPr>
            <a:endParaRPr lang="en-US" dirty="0"/>
          </a:p>
          <a:p>
            <a:r>
              <a:rPr lang="en-US" dirty="0" smtClean="0"/>
              <a:t>Key requirements:</a:t>
            </a:r>
          </a:p>
          <a:p>
            <a:pPr marL="285750" indent="-285750">
              <a:buFont typeface="Arial" panose="020B0604020202020204" pitchFamily="34" charset="0"/>
              <a:buChar char="•"/>
            </a:pPr>
            <a:r>
              <a:rPr lang="en-US" dirty="0" smtClean="0"/>
              <a:t>Understand what ‘they’ need and expect (= user expectation) </a:t>
            </a:r>
          </a:p>
          <a:p>
            <a:pPr marL="285750" indent="-285750">
              <a:buFont typeface="Arial" panose="020B0604020202020204" pitchFamily="34" charset="0"/>
              <a:buChar char="•"/>
            </a:pPr>
            <a:r>
              <a:rPr lang="en-US" dirty="0" smtClean="0"/>
              <a:t>Reinforces the need of an </a:t>
            </a:r>
            <a:r>
              <a:rPr lang="en-US" b="1" dirty="0" smtClean="0"/>
              <a:t>extensive user survey</a:t>
            </a:r>
            <a:r>
              <a:rPr lang="en-US" dirty="0" smtClean="0"/>
              <a:t> and exchange of information about users, if such a database exists.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pic>
        <p:nvPicPr>
          <p:cNvPr id="2050" name="Picture 2" descr="C:\Users\prasa_000\Desktop\GHRSST16_LIVE_NOTES\AUS_TAG\5ac94042f133547e96505dbc41a14a6b.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40164"/>
          <a:stretch/>
        </p:blipFill>
        <p:spPr bwMode="auto">
          <a:xfrm>
            <a:off x="6096000" y="914400"/>
            <a:ext cx="2247900" cy="1738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0220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95275"/>
            <a:ext cx="1992020" cy="400110"/>
          </a:xfrm>
          <a:prstGeom prst="rect">
            <a:avLst/>
          </a:prstGeom>
          <a:noFill/>
        </p:spPr>
        <p:txBody>
          <a:bodyPr wrap="none" rtlCol="0">
            <a:spAutoFit/>
          </a:bodyPr>
          <a:lstStyle/>
          <a:p>
            <a:r>
              <a:rPr lang="en-US" sz="2000" b="1" dirty="0" smtClean="0">
                <a:solidFill>
                  <a:srgbClr val="FF0000"/>
                </a:solidFill>
              </a:rPr>
              <a:t>2. Standards Gap</a:t>
            </a:r>
            <a:endParaRPr lang="en-US" sz="2000" b="1" dirty="0">
              <a:solidFill>
                <a:srgbClr val="000099"/>
              </a:solidFill>
            </a:endParaRPr>
          </a:p>
        </p:txBody>
      </p:sp>
      <p:sp>
        <p:nvSpPr>
          <p:cNvPr id="2" name="TextBox 1"/>
          <p:cNvSpPr txBox="1"/>
          <p:nvPr/>
        </p:nvSpPr>
        <p:spPr>
          <a:xfrm>
            <a:off x="1143000" y="1295400"/>
            <a:ext cx="7467600" cy="5078313"/>
          </a:xfrm>
          <a:prstGeom prst="rect">
            <a:avLst/>
          </a:prstGeom>
          <a:noFill/>
        </p:spPr>
        <p:txBody>
          <a:bodyPr wrap="square" rtlCol="0">
            <a:spAutoFit/>
          </a:bodyPr>
          <a:lstStyle/>
          <a:p>
            <a:pPr marL="285750" indent="-285750">
              <a:buFont typeface="Arial" panose="020B0604020202020204" pitchFamily="34" charset="0"/>
              <a:buChar char="•"/>
            </a:pPr>
            <a:r>
              <a:rPr lang="en-US" b="1" dirty="0"/>
              <a:t>How to set target accuracy and precision?</a:t>
            </a:r>
          </a:p>
          <a:p>
            <a:pPr marL="742950" lvl="1" indent="-285750">
              <a:buFontTx/>
              <a:buChar char="-"/>
            </a:pPr>
            <a:r>
              <a:rPr lang="en-US" dirty="0"/>
              <a:t>Follow agency specs; sometimes </a:t>
            </a:r>
            <a:r>
              <a:rPr lang="en-US" dirty="0" smtClean="0"/>
              <a:t>specs are set by program managers w/o consulting the producers</a:t>
            </a:r>
            <a:endParaRPr lang="en-US" dirty="0"/>
          </a:p>
          <a:p>
            <a:pPr marL="742950" lvl="1" indent="-285750">
              <a:buFontTx/>
              <a:buChar char="-"/>
            </a:pPr>
            <a:endParaRPr lang="en-US" dirty="0" smtClean="0"/>
          </a:p>
          <a:p>
            <a:pPr marL="742950" lvl="1" indent="-285750">
              <a:buFontTx/>
              <a:buChar char="-"/>
            </a:pPr>
            <a:endParaRPr lang="en-US" dirty="0" smtClean="0"/>
          </a:p>
          <a:p>
            <a:pPr marL="742950" lvl="1" indent="-285750">
              <a:buFontTx/>
              <a:buChar char="-"/>
            </a:pPr>
            <a:endParaRPr lang="en-US" dirty="0"/>
          </a:p>
          <a:p>
            <a:pPr marL="742950" lvl="1" indent="-285750">
              <a:buFontTx/>
              <a:buChar char="-"/>
            </a:pPr>
            <a:endParaRPr lang="en-US" dirty="0" smtClean="0"/>
          </a:p>
          <a:p>
            <a:pPr marL="742950" lvl="1" indent="-285750">
              <a:buFontTx/>
              <a:buChar char="-"/>
            </a:pPr>
            <a:endParaRPr lang="en-US" dirty="0"/>
          </a:p>
          <a:p>
            <a:pPr marL="742950" lvl="1" indent="-285750">
              <a:buFontTx/>
              <a:buChar char="-"/>
            </a:pPr>
            <a:endParaRPr lang="en-US" dirty="0" smtClean="0"/>
          </a:p>
          <a:p>
            <a:pPr marL="742950" lvl="1" indent="-285750">
              <a:buFontTx/>
              <a:buChar char="-"/>
            </a:pPr>
            <a:endParaRPr lang="en-US" dirty="0"/>
          </a:p>
          <a:p>
            <a:pPr marL="742950" lvl="1" indent="-285750">
              <a:buFontTx/>
              <a:buChar char="-"/>
            </a:pPr>
            <a:endParaRPr lang="en-US" dirty="0" smtClean="0"/>
          </a:p>
          <a:p>
            <a:pPr marL="742950" lvl="1" indent="-285750">
              <a:buFontTx/>
              <a:buChar char="-"/>
            </a:pPr>
            <a:endParaRPr lang="en-US" dirty="0"/>
          </a:p>
          <a:p>
            <a:pPr marL="742950" lvl="1" indent="-285750">
              <a:buFontTx/>
              <a:buChar char="-"/>
            </a:pPr>
            <a:r>
              <a:rPr lang="en-US" dirty="0" smtClean="0"/>
              <a:t>Ed showed ~77 products at PO.DAAC. Should GHRSST come up with a specs suggestion? </a:t>
            </a:r>
          </a:p>
          <a:p>
            <a:pPr lvl="1"/>
            <a:endParaRPr lang="en-US" dirty="0" smtClean="0"/>
          </a:p>
          <a:p>
            <a:pPr lvl="1"/>
            <a:r>
              <a:rPr lang="en-US" dirty="0" smtClean="0"/>
              <a:t>e.g., before branding a product as ‘GHRSST product’, how to ensure that certain standards are met?</a:t>
            </a:r>
            <a:r>
              <a:rPr lang="en-US" dirty="0"/>
              <a:t> </a:t>
            </a:r>
            <a:r>
              <a:rPr lang="en-US" i="1" dirty="0" smtClean="0"/>
              <a:t>(GHRSST can benefit from producers contribution and can also be  blamed for producers’ inefficiency!)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C:\Users\prasa_000\Desktop\GHRSST16_LIVE_NOTES\AUS_TAG\cartoon270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53000" y="1905000"/>
            <a:ext cx="3413760" cy="256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1843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95275"/>
            <a:ext cx="1761251" cy="400110"/>
          </a:xfrm>
          <a:prstGeom prst="rect">
            <a:avLst/>
          </a:prstGeom>
          <a:noFill/>
        </p:spPr>
        <p:txBody>
          <a:bodyPr wrap="none" rtlCol="0">
            <a:spAutoFit/>
          </a:bodyPr>
          <a:lstStyle/>
          <a:p>
            <a:r>
              <a:rPr lang="en-US" sz="2000" b="1" dirty="0" smtClean="0">
                <a:solidFill>
                  <a:srgbClr val="FF0000"/>
                </a:solidFill>
              </a:rPr>
              <a:t>3. Delivery gap</a:t>
            </a:r>
            <a:endParaRPr lang="en-US" sz="2000" b="1" dirty="0">
              <a:solidFill>
                <a:srgbClr val="000099"/>
              </a:solidFill>
            </a:endParaRPr>
          </a:p>
        </p:txBody>
      </p:sp>
      <p:sp>
        <p:nvSpPr>
          <p:cNvPr id="2" name="TextBox 1"/>
          <p:cNvSpPr txBox="1"/>
          <p:nvPr/>
        </p:nvSpPr>
        <p:spPr>
          <a:xfrm>
            <a:off x="1143000" y="1295400"/>
            <a:ext cx="74676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Gap in terms of quality, increased latency in time than expected, corrupt data </a:t>
            </a:r>
            <a:r>
              <a:rPr lang="en-US" b="1" dirty="0" err="1" smtClean="0"/>
              <a:t>etc</a:t>
            </a:r>
            <a:endParaRPr lang="en-US" b="1" dirty="0"/>
          </a:p>
          <a:p>
            <a:pPr marL="742950" lvl="1" indent="-285750">
              <a:buFontTx/>
              <a:buChar char="-"/>
            </a:pPr>
            <a:r>
              <a:rPr lang="en-US" dirty="0" smtClean="0"/>
              <a:t>In case of technical failures, sometime data are corrupt and still make their way to PO.DAAC and LTSRF.  An ‘innocent’ user will not know of this which will result in wrong application output.</a:t>
            </a:r>
          </a:p>
          <a:p>
            <a:pPr marL="742950" lvl="1" indent="-285750">
              <a:buFontTx/>
              <a:buChar char="-"/>
            </a:pPr>
            <a:endParaRPr lang="en-US" dirty="0" smtClean="0"/>
          </a:p>
          <a:p>
            <a:pPr marL="742950" lvl="1" indent="-285750">
              <a:buFontTx/>
              <a:buChar char="-"/>
            </a:pPr>
            <a:r>
              <a:rPr lang="en-US" dirty="0" smtClean="0"/>
              <a:t>Any QC or warning system, in a timely manner to prevent slipping in of such data? These are random events are hard to detect in a timely manner? Any thoughts?</a:t>
            </a:r>
          </a:p>
          <a:p>
            <a:pPr lvl="1"/>
            <a:endParaRPr lang="en-US" dirty="0" smtClean="0"/>
          </a:p>
          <a:p>
            <a:pPr lvl="1"/>
            <a:r>
              <a:rPr lang="en-US" b="1" i="1" dirty="0" smtClean="0">
                <a:solidFill>
                  <a:srgbClr val="FF0000"/>
                </a:solidFill>
              </a:rPr>
              <a:t>a few examples: next 2 slides </a:t>
            </a:r>
            <a:endParaRPr lang="en-US" b="1" i="1"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xmlns="" val="2652834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95275"/>
            <a:ext cx="7665816" cy="646331"/>
          </a:xfrm>
          <a:prstGeom prst="rect">
            <a:avLst/>
          </a:prstGeom>
          <a:noFill/>
        </p:spPr>
        <p:txBody>
          <a:bodyPr wrap="none" rtlCol="0">
            <a:spAutoFit/>
          </a:bodyPr>
          <a:lstStyle/>
          <a:p>
            <a:r>
              <a:rPr lang="en-US" sz="2000" b="1" dirty="0" smtClean="0">
                <a:solidFill>
                  <a:srgbClr val="FF0000"/>
                </a:solidFill>
              </a:rPr>
              <a:t>3. Delivery gap  … continued … example of corrupt data being archived</a:t>
            </a:r>
          </a:p>
          <a:p>
            <a:r>
              <a:rPr lang="en-US" sz="1600" b="1" dirty="0" smtClean="0">
                <a:solidFill>
                  <a:srgbClr val="FF0000"/>
                </a:solidFill>
              </a:rPr>
              <a:t>(a) NAVO VIIRS L2P Daytime affected by </a:t>
            </a:r>
            <a:r>
              <a:rPr lang="en-US" sz="1600" b="1" dirty="0" err="1" smtClean="0">
                <a:solidFill>
                  <a:srgbClr val="FF0000"/>
                </a:solidFill>
              </a:rPr>
              <a:t>WuCD</a:t>
            </a:r>
            <a:r>
              <a:rPr lang="en-US" sz="1600" b="1" dirty="0" smtClean="0">
                <a:solidFill>
                  <a:srgbClr val="FF0000"/>
                </a:solidFill>
              </a:rPr>
              <a:t> sensor calibration (and so is ACSPO) </a:t>
            </a:r>
            <a:endParaRPr lang="en-US" sz="2000" b="1" dirty="0">
              <a:solidFill>
                <a:srgbClr val="000099"/>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413" y="1371600"/>
            <a:ext cx="4174787" cy="23774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927" y="3849929"/>
            <a:ext cx="3925504" cy="28767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69215" y="1403985"/>
            <a:ext cx="4174785" cy="23774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7514" y="3865169"/>
            <a:ext cx="3925501" cy="2876702"/>
          </a:xfrm>
          <a:prstGeom prst="rect">
            <a:avLst/>
          </a:prstGeom>
        </p:spPr>
      </p:pic>
      <p:sp>
        <p:nvSpPr>
          <p:cNvPr id="10" name="TextBox 9"/>
          <p:cNvSpPr txBox="1"/>
          <p:nvPr/>
        </p:nvSpPr>
        <p:spPr>
          <a:xfrm>
            <a:off x="549613" y="1066800"/>
            <a:ext cx="3260701" cy="369332"/>
          </a:xfrm>
          <a:prstGeom prst="rect">
            <a:avLst/>
          </a:prstGeom>
          <a:noFill/>
        </p:spPr>
        <p:txBody>
          <a:bodyPr wrap="none" rtlCol="0">
            <a:spAutoFit/>
          </a:bodyPr>
          <a:lstStyle/>
          <a:p>
            <a:r>
              <a:rPr lang="en-US" dirty="0" smtClean="0"/>
              <a:t>NAVO VIIRS – CMC, </a:t>
            </a:r>
            <a:r>
              <a:rPr lang="en-US" b="1" dirty="0" smtClean="0">
                <a:solidFill>
                  <a:srgbClr val="00B050"/>
                </a:solidFill>
              </a:rPr>
              <a:t>A typical day</a:t>
            </a:r>
            <a:endParaRPr lang="en-US" b="1" dirty="0">
              <a:solidFill>
                <a:srgbClr val="00B050"/>
              </a:solidFill>
            </a:endParaRPr>
          </a:p>
        </p:txBody>
      </p:sp>
      <p:sp>
        <p:nvSpPr>
          <p:cNvPr id="11" name="TextBox 10"/>
          <p:cNvSpPr txBox="1"/>
          <p:nvPr/>
        </p:nvSpPr>
        <p:spPr>
          <a:xfrm>
            <a:off x="4672166" y="1066800"/>
            <a:ext cx="3192349" cy="369332"/>
          </a:xfrm>
          <a:prstGeom prst="rect">
            <a:avLst/>
          </a:prstGeom>
          <a:noFill/>
        </p:spPr>
        <p:txBody>
          <a:bodyPr wrap="none" rtlCol="0">
            <a:spAutoFit/>
          </a:bodyPr>
          <a:lstStyle/>
          <a:p>
            <a:r>
              <a:rPr lang="en-US" dirty="0" smtClean="0"/>
              <a:t>NAVO VIIRS – CMC, </a:t>
            </a:r>
            <a:r>
              <a:rPr lang="en-US" b="1" dirty="0" smtClean="0">
                <a:solidFill>
                  <a:srgbClr val="FF0000"/>
                </a:solidFill>
              </a:rPr>
              <a:t>affected day</a:t>
            </a:r>
            <a:endParaRPr lang="en-US" b="1" dirty="0">
              <a:solidFill>
                <a:srgbClr val="FF0000"/>
              </a:solidFill>
            </a:endParaRPr>
          </a:p>
        </p:txBody>
      </p:sp>
      <p:sp>
        <p:nvSpPr>
          <p:cNvPr id="12" name="Oval 11"/>
          <p:cNvSpPr/>
          <p:nvPr/>
        </p:nvSpPr>
        <p:spPr>
          <a:xfrm>
            <a:off x="549613" y="4572000"/>
            <a:ext cx="838200" cy="304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57800" y="46482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419600" y="4876800"/>
            <a:ext cx="877323" cy="1371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6"/>
          </p:cNvCxnSpPr>
          <p:nvPr/>
        </p:nvCxnSpPr>
        <p:spPr>
          <a:xfrm flipH="1" flipV="1">
            <a:off x="1387813" y="4724400"/>
            <a:ext cx="3031787" cy="15240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574742">
            <a:off x="1879591" y="5197936"/>
            <a:ext cx="2261966" cy="369332"/>
          </a:xfrm>
          <a:prstGeom prst="rect">
            <a:avLst/>
          </a:prstGeom>
          <a:noFill/>
        </p:spPr>
        <p:txBody>
          <a:bodyPr wrap="none" rtlCol="0">
            <a:spAutoFit/>
          </a:bodyPr>
          <a:lstStyle/>
          <a:p>
            <a:r>
              <a:rPr lang="en-US" dirty="0" smtClean="0">
                <a:solidFill>
                  <a:srgbClr val="00B050"/>
                </a:solidFill>
              </a:rPr>
              <a:t>Typical day (expected)</a:t>
            </a:r>
            <a:endParaRPr lang="en-US" dirty="0">
              <a:solidFill>
                <a:srgbClr val="00B050"/>
              </a:solidFill>
            </a:endParaRPr>
          </a:p>
        </p:txBody>
      </p:sp>
      <p:sp>
        <p:nvSpPr>
          <p:cNvPr id="25" name="TextBox 24"/>
          <p:cNvSpPr txBox="1"/>
          <p:nvPr/>
        </p:nvSpPr>
        <p:spPr>
          <a:xfrm rot="18186965">
            <a:off x="3966873" y="5404179"/>
            <a:ext cx="1334020" cy="369332"/>
          </a:xfrm>
          <a:prstGeom prst="rect">
            <a:avLst/>
          </a:prstGeom>
          <a:noFill/>
        </p:spPr>
        <p:txBody>
          <a:bodyPr wrap="none" rtlCol="0">
            <a:spAutoFit/>
          </a:bodyPr>
          <a:lstStyle/>
          <a:p>
            <a:r>
              <a:rPr lang="en-US" dirty="0" smtClean="0">
                <a:solidFill>
                  <a:srgbClr val="FF0000"/>
                </a:solidFill>
              </a:rPr>
              <a:t>Incident day</a:t>
            </a:r>
            <a:endParaRPr lang="en-US" dirty="0">
              <a:solidFill>
                <a:srgbClr val="FF0000"/>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xmlns="" val="1134414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95275"/>
            <a:ext cx="7665816" cy="646331"/>
          </a:xfrm>
          <a:prstGeom prst="rect">
            <a:avLst/>
          </a:prstGeom>
          <a:noFill/>
        </p:spPr>
        <p:txBody>
          <a:bodyPr wrap="none" rtlCol="0">
            <a:spAutoFit/>
          </a:bodyPr>
          <a:lstStyle/>
          <a:p>
            <a:r>
              <a:rPr lang="en-US" sz="2000" b="1" dirty="0" smtClean="0">
                <a:solidFill>
                  <a:srgbClr val="FF0000"/>
                </a:solidFill>
              </a:rPr>
              <a:t>3. Delivery gap  … continued … example of corrupt data being archived</a:t>
            </a:r>
          </a:p>
          <a:p>
            <a:r>
              <a:rPr lang="en-US" sz="1600" b="1" dirty="0" smtClean="0">
                <a:solidFill>
                  <a:srgbClr val="FF0000"/>
                </a:solidFill>
              </a:rPr>
              <a:t>(b) DMI OISST (system malfunction to decode MODIS data)</a:t>
            </a:r>
            <a:endParaRPr lang="en-US" sz="2000" b="1" dirty="0">
              <a:solidFill>
                <a:srgbClr val="000099"/>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414" y="1371600"/>
            <a:ext cx="4174784" cy="23774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927" y="3990460"/>
            <a:ext cx="3925504" cy="25956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69215" y="1403985"/>
            <a:ext cx="4174784" cy="23774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7514" y="4005701"/>
            <a:ext cx="3925501" cy="2595637"/>
          </a:xfrm>
          <a:prstGeom prst="rect">
            <a:avLst/>
          </a:prstGeom>
        </p:spPr>
      </p:pic>
      <p:sp>
        <p:nvSpPr>
          <p:cNvPr id="10" name="TextBox 9"/>
          <p:cNvSpPr txBox="1"/>
          <p:nvPr/>
        </p:nvSpPr>
        <p:spPr>
          <a:xfrm>
            <a:off x="549613" y="1066800"/>
            <a:ext cx="2674322" cy="369332"/>
          </a:xfrm>
          <a:prstGeom prst="rect">
            <a:avLst/>
          </a:prstGeom>
          <a:noFill/>
        </p:spPr>
        <p:txBody>
          <a:bodyPr wrap="none" rtlCol="0">
            <a:spAutoFit/>
          </a:bodyPr>
          <a:lstStyle/>
          <a:p>
            <a:r>
              <a:rPr lang="en-US" dirty="0" smtClean="0"/>
              <a:t>DMI – GMPE, A typical day</a:t>
            </a:r>
            <a:endParaRPr lang="en-US" dirty="0"/>
          </a:p>
        </p:txBody>
      </p:sp>
      <p:sp>
        <p:nvSpPr>
          <p:cNvPr id="11" name="TextBox 10"/>
          <p:cNvSpPr txBox="1"/>
          <p:nvPr/>
        </p:nvSpPr>
        <p:spPr>
          <a:xfrm>
            <a:off x="5597148" y="1066800"/>
            <a:ext cx="2632452" cy="369332"/>
          </a:xfrm>
          <a:prstGeom prst="rect">
            <a:avLst/>
          </a:prstGeom>
          <a:noFill/>
        </p:spPr>
        <p:txBody>
          <a:bodyPr wrap="none" rtlCol="0">
            <a:spAutoFit/>
          </a:bodyPr>
          <a:lstStyle/>
          <a:p>
            <a:r>
              <a:rPr lang="en-US" dirty="0" smtClean="0"/>
              <a:t>DMI – GMPE, incident day</a:t>
            </a:r>
            <a:endParaRPr lang="en-US" dirty="0"/>
          </a:p>
        </p:txBody>
      </p:sp>
      <p:sp>
        <p:nvSpPr>
          <p:cNvPr id="12" name="Oval 11"/>
          <p:cNvSpPr/>
          <p:nvPr/>
        </p:nvSpPr>
        <p:spPr>
          <a:xfrm>
            <a:off x="549613" y="4572000"/>
            <a:ext cx="8382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29200" y="4602481"/>
            <a:ext cx="1050585" cy="579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4419600" y="4876800"/>
            <a:ext cx="877323" cy="1371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6"/>
          </p:cNvCxnSpPr>
          <p:nvPr/>
        </p:nvCxnSpPr>
        <p:spPr>
          <a:xfrm flipH="1" flipV="1">
            <a:off x="1387813" y="4838700"/>
            <a:ext cx="3031788" cy="14097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574742">
            <a:off x="1879591" y="5197936"/>
            <a:ext cx="2261966" cy="369332"/>
          </a:xfrm>
          <a:prstGeom prst="rect">
            <a:avLst/>
          </a:prstGeom>
          <a:noFill/>
        </p:spPr>
        <p:txBody>
          <a:bodyPr wrap="none" rtlCol="0">
            <a:spAutoFit/>
          </a:bodyPr>
          <a:lstStyle/>
          <a:p>
            <a:r>
              <a:rPr lang="en-US" dirty="0" smtClean="0">
                <a:solidFill>
                  <a:srgbClr val="00B050"/>
                </a:solidFill>
              </a:rPr>
              <a:t>Typical day (expected)</a:t>
            </a:r>
            <a:endParaRPr lang="en-US" dirty="0">
              <a:solidFill>
                <a:srgbClr val="00B050"/>
              </a:solidFill>
            </a:endParaRPr>
          </a:p>
        </p:txBody>
      </p:sp>
      <p:sp>
        <p:nvSpPr>
          <p:cNvPr id="25" name="TextBox 24"/>
          <p:cNvSpPr txBox="1"/>
          <p:nvPr/>
        </p:nvSpPr>
        <p:spPr>
          <a:xfrm rot="18186965">
            <a:off x="3966873" y="5404179"/>
            <a:ext cx="1334020" cy="369332"/>
          </a:xfrm>
          <a:prstGeom prst="rect">
            <a:avLst/>
          </a:prstGeom>
          <a:noFill/>
        </p:spPr>
        <p:txBody>
          <a:bodyPr wrap="none" rtlCol="0">
            <a:spAutoFit/>
          </a:bodyPr>
          <a:lstStyle/>
          <a:p>
            <a:r>
              <a:rPr lang="en-US" dirty="0" smtClean="0">
                <a:solidFill>
                  <a:srgbClr val="FF0000"/>
                </a:solidFill>
              </a:rPr>
              <a:t>Incident day</a:t>
            </a:r>
            <a:endParaRPr lang="en-US" dirty="0">
              <a:solidFill>
                <a:srgbClr val="FF0000"/>
              </a:solidFill>
            </a:endParaRPr>
          </a:p>
        </p:txBody>
      </p:sp>
      <p:sp>
        <p:nvSpPr>
          <p:cNvPr id="8" name="TextBox 7"/>
          <p:cNvSpPr txBox="1"/>
          <p:nvPr/>
        </p:nvSpPr>
        <p:spPr>
          <a:xfrm>
            <a:off x="4102828" y="6401433"/>
            <a:ext cx="1494320" cy="369332"/>
          </a:xfrm>
          <a:prstGeom prst="rect">
            <a:avLst/>
          </a:prstGeom>
          <a:noFill/>
        </p:spPr>
        <p:txBody>
          <a:bodyPr wrap="none" rtlCol="0">
            <a:spAutoFit/>
          </a:bodyPr>
          <a:lstStyle/>
          <a:p>
            <a:r>
              <a:rPr lang="en-US" b="1" dirty="0" smtClean="0"/>
              <a:t>Shift happens</a:t>
            </a:r>
            <a:endParaRPr lang="en-US" b="1" dirty="0"/>
          </a:p>
        </p:txBody>
      </p:sp>
      <p:cxnSp>
        <p:nvCxnSpPr>
          <p:cNvPr id="14" name="Straight Arrow Connector 13"/>
          <p:cNvCxnSpPr/>
          <p:nvPr/>
        </p:nvCxnSpPr>
        <p:spPr>
          <a:xfrm flipV="1">
            <a:off x="4858261" y="6096000"/>
            <a:ext cx="738887" cy="305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6376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95275"/>
            <a:ext cx="2612575" cy="400110"/>
          </a:xfrm>
          <a:prstGeom prst="rect">
            <a:avLst/>
          </a:prstGeom>
          <a:noFill/>
        </p:spPr>
        <p:txBody>
          <a:bodyPr wrap="none" rtlCol="0">
            <a:spAutoFit/>
          </a:bodyPr>
          <a:lstStyle/>
          <a:p>
            <a:r>
              <a:rPr lang="en-US" sz="2000" b="1" dirty="0" smtClean="0">
                <a:solidFill>
                  <a:srgbClr val="FF0000"/>
                </a:solidFill>
              </a:rPr>
              <a:t>4. Communication Gap</a:t>
            </a:r>
            <a:endParaRPr lang="en-US" sz="2000" b="1" dirty="0">
              <a:solidFill>
                <a:srgbClr val="000099"/>
              </a:solidFill>
            </a:endParaRPr>
          </a:p>
        </p:txBody>
      </p:sp>
      <p:sp>
        <p:nvSpPr>
          <p:cNvPr id="2" name="TextBox 1"/>
          <p:cNvSpPr txBox="1"/>
          <p:nvPr/>
        </p:nvSpPr>
        <p:spPr>
          <a:xfrm>
            <a:off x="1143000" y="1295400"/>
            <a:ext cx="74676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User not being fully aware about suitability of data for specific uses</a:t>
            </a:r>
          </a:p>
          <a:p>
            <a:pPr marL="742950" lvl="1" indent="-285750">
              <a:buFontTx/>
              <a:buChar char="-"/>
            </a:pPr>
            <a:r>
              <a:rPr lang="en-US" dirty="0" smtClean="0"/>
              <a:t>Are long-term L3/L4 products necessarily suitable for trend-studies?</a:t>
            </a:r>
          </a:p>
          <a:p>
            <a:pPr marL="742950" lvl="1" indent="-285750">
              <a:buFontTx/>
              <a:buChar char="-"/>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Key requirements:</a:t>
            </a:r>
          </a:p>
          <a:p>
            <a:pPr marL="285750" indent="-285750">
              <a:buFont typeface="Arial" panose="020B0604020202020204" pitchFamily="34" charset="0"/>
              <a:buChar char="•"/>
            </a:pPr>
            <a:r>
              <a:rPr lang="en-US" dirty="0" smtClean="0"/>
              <a:t>Reinforces the need of </a:t>
            </a:r>
            <a:r>
              <a:rPr lang="en-US" b="1" dirty="0" smtClean="0"/>
              <a:t>quick start guide </a:t>
            </a:r>
            <a:r>
              <a:rPr lang="en-US" dirty="0" smtClean="0"/>
              <a:t>to help users choose a datasets suitable for their intendent applications.</a:t>
            </a:r>
          </a:p>
          <a:p>
            <a:pPr marL="285750" indent="-285750">
              <a:buFont typeface="Arial" panose="020B0604020202020204" pitchFamily="34" charset="0"/>
              <a:buChar char="•"/>
            </a:pPr>
            <a:endParaRPr lang="en-US" dirty="0"/>
          </a:p>
          <a:p>
            <a:pPr lvl="1"/>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TextBox 3"/>
          <p:cNvSpPr txBox="1"/>
          <p:nvPr/>
        </p:nvSpPr>
        <p:spPr>
          <a:xfrm>
            <a:off x="3096293" y="5678269"/>
            <a:ext cx="3075907" cy="646331"/>
          </a:xfrm>
          <a:prstGeom prst="rect">
            <a:avLst/>
          </a:prstGeom>
          <a:noFill/>
        </p:spPr>
        <p:txBody>
          <a:bodyPr wrap="none" rtlCol="0">
            <a:spAutoFit/>
          </a:bodyPr>
          <a:lstStyle/>
          <a:p>
            <a:r>
              <a:rPr lang="en-US" dirty="0" smtClean="0"/>
              <a:t>Are these ‘</a:t>
            </a:r>
            <a:r>
              <a:rPr lang="en-US" dirty="0" smtClean="0">
                <a:solidFill>
                  <a:srgbClr val="FF0000"/>
                </a:solidFill>
              </a:rPr>
              <a:t>gap</a:t>
            </a:r>
            <a:r>
              <a:rPr lang="en-US" dirty="0" smtClean="0"/>
              <a:t>’ concerns valid?</a:t>
            </a:r>
          </a:p>
          <a:p>
            <a:r>
              <a:rPr lang="en-US" dirty="0" smtClean="0"/>
              <a:t>If yes, what do we do about it?</a:t>
            </a:r>
            <a:endParaRPr lang="en-US" dirty="0"/>
          </a:p>
        </p:txBody>
      </p:sp>
      <p:pic>
        <p:nvPicPr>
          <p:cNvPr id="3074" name="Picture 2" descr="C:\Users\prasa_000\Desktop\GHRSST16_LIVE_NOTES\AUS_TAG\cartoon.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10200" y="1981200"/>
            <a:ext cx="3067050" cy="2352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543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600</Words>
  <Application>Microsoft Office PowerPoint</Application>
  <PresentationFormat>On-screen Show (4:3)</PresentationFormat>
  <Paragraphs>88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Identifying Gaps in GHRSST services to:  the users and their applications</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PDash</dc:creator>
  <cp:lastModifiedBy>pdash</cp:lastModifiedBy>
  <cp:revision>82</cp:revision>
  <dcterms:created xsi:type="dcterms:W3CDTF">2006-08-16T00:00:00Z</dcterms:created>
  <dcterms:modified xsi:type="dcterms:W3CDTF">2015-07-28T16:29:18Z</dcterms:modified>
</cp:coreProperties>
</file>