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3" r:id="rId2"/>
    <p:sldId id="322" r:id="rId3"/>
    <p:sldId id="326" r:id="rId4"/>
    <p:sldId id="323" r:id="rId5"/>
    <p:sldId id="324" r:id="rId6"/>
    <p:sldId id="344" r:id="rId7"/>
    <p:sldId id="327" r:id="rId8"/>
    <p:sldId id="329" r:id="rId9"/>
    <p:sldId id="330" r:id="rId10"/>
    <p:sldId id="342" r:id="rId11"/>
    <p:sldId id="336" r:id="rId12"/>
    <p:sldId id="331" r:id="rId13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gu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7347" autoAdjust="0"/>
  </p:normalViewPr>
  <p:slideViewPr>
    <p:cSldViewPr>
      <p:cViewPr varScale="1">
        <p:scale>
          <a:sx n="95" d="100"/>
          <a:sy n="95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74" y="-78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E16A5DA-F25B-4D44-A5E7-5F2C84129D42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7C52AF8-4E2C-4F38-B2CE-25FF831CC3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E2E1FBA-0CF9-4C69-BC6A-937261BE8E01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6345F3FF-776D-4284-975C-B93A7E3D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924D5-CE8D-4515-9D36-9CFFCF79FB79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64"/>
            <a:fld id="{B88A07CF-6266-4DA5-9DD6-30B69095DA4E}" type="slidenum">
              <a:rPr lang="en-US" smtClean="0">
                <a:solidFill>
                  <a:prstClr val="black"/>
                </a:solidFill>
              </a:rPr>
              <a:pPr defTabSz="931764"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DRAFT SAMPLE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FC45-27FC-48DA-B0B1-088A70C90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649C0-7B3F-46C5-BDFC-1CB99B157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76F90-59E7-4783-A4DE-B9AFF9564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635A-C1D0-4199-A9B3-4EDAE1A925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35175-0294-419F-AD24-A21512F0F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143000"/>
            <a:ext cx="8382000" cy="5029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C9E0-4BA9-43C5-B15F-CE3B05732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F451E-564F-4CA0-8CE3-F43A6B3F0C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ECFD-294E-40C3-B8AE-1A424AB57E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B3AF7-05C6-4A0E-B2EC-58296C3532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E211-96BC-4461-87B9-44815C674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8C60-903F-45E7-81E9-EF42E791F7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B92A-B7B1-4B32-9A82-AD5CEA7CBC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92D87-6542-4F22-95F8-F1E681FBA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B7DA-92FC-4327-A5CE-D5509C6FF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AB8C81-78C3-4151-B0D2-7A020D2EF45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76200"/>
            <a:ext cx="76041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12" descr="doc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8813" y="76200"/>
            <a:ext cx="788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13"/>
          <p:cNvSpPr txBox="1">
            <a:spLocks noChangeArrowheads="1"/>
          </p:cNvSpPr>
          <p:nvPr/>
        </p:nvSpPr>
        <p:spPr bwMode="auto">
          <a:xfrm rot="18900000">
            <a:off x="6248400" y="51054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DDDDDD"/>
                </a:solidFill>
                <a:latin typeface="Times New Roman" charset="0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oastwatch.noaa.gov/own/ow_calval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260985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VIPER Quality Assessment Overview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5120" y="4542745"/>
            <a:ext cx="7258050" cy="1501080"/>
          </a:xfrm>
        </p:spPr>
        <p:txBody>
          <a:bodyPr/>
          <a:lstStyle/>
          <a:p>
            <a:r>
              <a:rPr lang="en-US" dirty="0" smtClean="0"/>
              <a:t>Presenter:</a:t>
            </a:r>
          </a:p>
          <a:p>
            <a:r>
              <a:rPr lang="en-US" dirty="0" smtClean="0"/>
              <a:t>Sathyadev Ramachandran, SPS Inc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3B92A-B7B1-4B32-9A82-AD5CEA7CBC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267200"/>
            <a:ext cx="2514600" cy="250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724" y="1066800"/>
            <a:ext cx="333909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590801"/>
            <a:ext cx="146323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imeseries_GM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1219200"/>
            <a:ext cx="1524000" cy="117204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6172200" y="1828800"/>
            <a:ext cx="1371600" cy="304800"/>
          </a:xfrm>
          <a:prstGeom prst="straightConnector1">
            <a:avLst/>
          </a:prstGeom>
          <a:solidFill>
            <a:srgbClr val="3366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867400" y="2743200"/>
            <a:ext cx="1676400" cy="381000"/>
          </a:xfrm>
          <a:prstGeom prst="straightConnector1">
            <a:avLst/>
          </a:prstGeom>
          <a:solidFill>
            <a:srgbClr val="3366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600200" y="228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QA Web pages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Prototype QA html pages - internal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C8C60-903F-45E7-81E9-EF42E791F7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66800"/>
            <a:ext cx="2286000" cy="182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286000" cy="182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76800"/>
            <a:ext cx="2292921" cy="182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6002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800600"/>
            <a:ext cx="1981200" cy="176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1" y="1066801"/>
            <a:ext cx="1981199" cy="176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1" y="2895600"/>
            <a:ext cx="1981200" cy="176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5791200" y="4724400"/>
            <a:ext cx="609600" cy="457200"/>
          </a:xfrm>
          <a:prstGeom prst="straightConnector1">
            <a:avLst/>
          </a:prstGeom>
          <a:solidFill>
            <a:srgbClr val="3366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381000"/>
          </a:xfrm>
        </p:spPr>
        <p:txBody>
          <a:bodyPr/>
          <a:lstStyle/>
          <a:p>
            <a:pPr algn="ctr"/>
            <a:r>
              <a:rPr lang="en-US" sz="2400" dirty="0" smtClean="0"/>
              <a:t>Tools available to OSDPD for Quality checks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800600"/>
          </a:xfrm>
        </p:spPr>
        <p:txBody>
          <a:bodyPr/>
          <a:lstStyle/>
          <a:p>
            <a:pPr algn="just"/>
            <a:r>
              <a:rPr lang="en-US" sz="2000" dirty="0" smtClean="0"/>
              <a:t>CDAT tools provide line command executables as well as through interactive graphics for individual data file Quality checks.</a:t>
            </a:r>
          </a:p>
          <a:p>
            <a:pPr lvl="1" algn="just"/>
            <a:r>
              <a:rPr lang="en-US" sz="2000" dirty="0" smtClean="0"/>
              <a:t>Detailed probe will require scripting line commands using Perl or IDL invoking CDAT function calls.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Java tool (Ocean Toolkit) for time series display will be maintained on the Cal/Val webpage with OSDPD access. All STAR produced QA products will be displayed on this webpage.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Visual inspection via link to </a:t>
            </a:r>
            <a:r>
              <a:rPr lang="en-US" sz="2000" dirty="0" err="1" smtClean="0"/>
              <a:t>CWpage</a:t>
            </a:r>
            <a:r>
              <a:rPr lang="en-US" sz="2000" dirty="0" smtClean="0"/>
              <a:t> for daily collection of images</a:t>
            </a:r>
          </a:p>
          <a:p>
            <a:pPr lvl="1" algn="just"/>
            <a:r>
              <a:rPr lang="en-US" sz="1600" dirty="0" smtClean="0"/>
              <a:t>http://www.osdpd.noaa.gov/ml/ocean/color.html</a:t>
            </a:r>
          </a:p>
          <a:p>
            <a:pPr algn="just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3B92A-B7B1-4B32-9A82-AD5CEA7CBC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6"/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7696200" cy="5105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1600" dirty="0" smtClean="0"/>
              <a:t>Input Products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1600" dirty="0" smtClean="0"/>
              <a:t> Expect swath and geo-located CWhdf format datasets (NUPs)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sz="1200" dirty="0" smtClean="0"/>
              <a:t> IDPS-NDE, l2gen products, ESA, ISRO, JAXA native products in CWhdf format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sz="1200" dirty="0" smtClean="0"/>
              <a:t> Different spatial resolutions and bands</a:t>
            </a:r>
          </a:p>
          <a:p>
            <a:pPr lvl="1" algn="l">
              <a:buFont typeface="Arial" pitchFamily="34" charset="0"/>
              <a:buChar char="•"/>
            </a:pP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Timeliness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1600" dirty="0" smtClean="0"/>
              <a:t> Expect data ingest within 24 hours of acquisition for NRT QA processes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1600" dirty="0" smtClean="0"/>
              <a:t> Automated scripts run daily and output products available for web publishing.</a:t>
            </a:r>
          </a:p>
          <a:p>
            <a:pPr lvl="1" algn="l">
              <a:buFont typeface="Arial" pitchFamily="34" charset="0"/>
              <a:buChar char="•"/>
            </a:pP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Software platform &amp; distribution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1600" dirty="0" smtClean="0"/>
              <a:t> IDL, Perl, Web display of QA products</a:t>
            </a:r>
          </a:p>
          <a:p>
            <a:pPr lvl="1" algn="l">
              <a:buFont typeface="Arial" pitchFamily="34" charset="0"/>
              <a:buChar char="•"/>
            </a:pP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 Hardware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1600" dirty="0" smtClean="0"/>
              <a:t> Tethys cluster ; ~ 10 TB of disk space for 1 year data (multiple sensors) for limited CW regions</a:t>
            </a:r>
          </a:p>
          <a:p>
            <a:pPr lvl="2" algn="l">
              <a:buFont typeface="Courier New" pitchFamily="49" charset="0"/>
              <a:buChar char="o"/>
            </a:pPr>
            <a:r>
              <a:rPr lang="en-US" sz="1200" dirty="0" smtClean="0"/>
              <a:t> Heritage sensors + VIIRS + OCM-2</a:t>
            </a:r>
          </a:p>
          <a:p>
            <a:pPr lvl="2" algn="l">
              <a:buFont typeface="Courier New" pitchFamily="49" charset="0"/>
              <a:buChar char="o"/>
            </a:pPr>
            <a:r>
              <a:rPr lang="en-US" sz="1200" dirty="0" smtClean="0"/>
              <a:t> Currently the QA process runs on only one node (orbit102l) </a:t>
            </a:r>
          </a:p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B13C5-100D-4BAC-A4F5-EB3FAF8D0D5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VIPER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0"/>
            <a:ext cx="5875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VIPER  Subsystem  Requirements: </a:t>
            </a:r>
          </a:p>
          <a:p>
            <a:pPr algn="ctr"/>
            <a:r>
              <a:rPr lang="en-US" sz="2800" b="1" dirty="0" smtClean="0"/>
              <a:t>Quality Assessment </a:t>
            </a:r>
            <a:endParaRPr lang="en-US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457200"/>
          </a:xfrm>
        </p:spPr>
        <p:txBody>
          <a:bodyPr/>
          <a:lstStyle/>
          <a:p>
            <a:pPr algn="ctr"/>
            <a:r>
              <a:rPr lang="en-US" dirty="0" smtClean="0"/>
              <a:t>NOAA Unique Product (NUP)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334000"/>
          </a:xfrm>
        </p:spPr>
        <p:txBody>
          <a:bodyPr/>
          <a:lstStyle/>
          <a:p>
            <a:r>
              <a:rPr lang="en-US" sz="1600" dirty="0" smtClean="0"/>
              <a:t>Criteria to satisfy being called a NOAA Unique Product</a:t>
            </a:r>
          </a:p>
          <a:p>
            <a:endParaRPr lang="en-US" sz="1600" dirty="0" smtClean="0"/>
          </a:p>
          <a:p>
            <a:pPr lvl="1"/>
            <a:r>
              <a:rPr lang="en-US" sz="1600" dirty="0" smtClean="0"/>
              <a:t>Product used NOAA unique algorithms  </a:t>
            </a:r>
            <a:r>
              <a:rPr lang="en-US" sz="1600" b="1" i="1" dirty="0" smtClean="0">
                <a:solidFill>
                  <a:srgbClr val="FF0000"/>
                </a:solidFill>
              </a:rPr>
              <a:t>(@ L2 products)</a:t>
            </a:r>
          </a:p>
          <a:p>
            <a:pPr lvl="2"/>
            <a:r>
              <a:rPr lang="en-US" sz="1600" dirty="0" smtClean="0"/>
              <a:t>(OC2_RS, SWIR) ; e.g. (nLw, Rrs, Chlor_a)</a:t>
            </a:r>
          </a:p>
          <a:p>
            <a:pPr lvl="2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NOAA user requested “region list”    </a:t>
            </a:r>
            <a:r>
              <a:rPr lang="en-US" sz="1600" b="1" i="1" dirty="0" smtClean="0">
                <a:solidFill>
                  <a:srgbClr val="0070C0"/>
                </a:solidFill>
              </a:rPr>
              <a:t>(@ L3 products)</a:t>
            </a:r>
          </a:p>
          <a:p>
            <a:pPr lvl="2"/>
            <a:r>
              <a:rPr lang="en-US" sz="1600" dirty="0" smtClean="0"/>
              <a:t>All L3 products whether based on NOAA unique algorithms or input data or not but binned into standard CoastWatch boxes and custom projections are deemed NUPs.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600" dirty="0" smtClean="0"/>
              <a:t>Spatial Binned or Temporally binned   </a:t>
            </a:r>
            <a:r>
              <a:rPr lang="en-US" sz="1600" b="1" i="1" dirty="0" smtClean="0">
                <a:solidFill>
                  <a:srgbClr val="0070C0"/>
                </a:solidFill>
              </a:rPr>
              <a:t>(@ L4 products)</a:t>
            </a:r>
          </a:p>
          <a:p>
            <a:pPr lvl="2"/>
            <a:r>
              <a:rPr lang="en-US" sz="1600" dirty="0" smtClean="0"/>
              <a:t>Temporal :  	Daily Composites</a:t>
            </a:r>
          </a:p>
          <a:p>
            <a:pPr lvl="3">
              <a:buNone/>
            </a:pPr>
            <a:r>
              <a:rPr lang="en-US" sz="1600" dirty="0" smtClean="0"/>
              <a:t>			61-day Composites (e.g. Harmful Algal Bloom)</a:t>
            </a:r>
          </a:p>
          <a:p>
            <a:pPr lvl="3">
              <a:buNone/>
            </a:pPr>
            <a:r>
              <a:rPr lang="en-US" sz="1600" dirty="0" smtClean="0"/>
              <a:t>			7-day composites</a:t>
            </a:r>
          </a:p>
          <a:p>
            <a:pPr lvl="2"/>
            <a:r>
              <a:rPr lang="en-US" sz="1600" dirty="0" smtClean="0"/>
              <a:t>Spatial: 	Coarser resolution - Climate products (TBA)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600" dirty="0" smtClean="0"/>
              <a:t>NUPs can also include non-NOAA (MERIS, OCM, GCOM) L2 native products converted to NOAA CWhdf using any of the above criteria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E0AB-4F2A-4C2B-8FB7-53DCF84F8B7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10200"/>
          </a:xfrm>
        </p:spPr>
        <p:txBody>
          <a:bodyPr/>
          <a:lstStyle/>
          <a:p>
            <a:r>
              <a:rPr lang="en-US" b="1" dirty="0" smtClean="0"/>
              <a:t>Phase I</a:t>
            </a:r>
          </a:p>
          <a:p>
            <a:pPr lvl="1"/>
            <a:r>
              <a:rPr lang="en-US" dirty="0" smtClean="0"/>
              <a:t>Comparison of new sensor with heritage sensors (MODIS and SeaWiFS) Ocean Color products</a:t>
            </a:r>
          </a:p>
          <a:p>
            <a:pPr lvl="2"/>
            <a:r>
              <a:rPr lang="en-US" dirty="0" smtClean="0"/>
              <a:t>Chlor_a, nLw or Rrs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Comparison of the standard products from IDPS/NDE (in case of VIIRS) or other new sensors (OCM-2) with alternate sources</a:t>
            </a:r>
          </a:p>
          <a:p>
            <a:pPr lvl="2"/>
            <a:r>
              <a:rPr lang="en-US" dirty="0" smtClean="0"/>
              <a:t>L2gen (from OBPG) generated NOAA Unique products.</a:t>
            </a:r>
          </a:p>
          <a:p>
            <a:endParaRPr lang="en-US" dirty="0" smtClean="0"/>
          </a:p>
          <a:p>
            <a:r>
              <a:rPr lang="en-US" b="1" dirty="0" smtClean="0"/>
              <a:t>Phase II</a:t>
            </a:r>
          </a:p>
          <a:p>
            <a:pPr lvl="1"/>
            <a:r>
              <a:rPr lang="en-US" dirty="0" smtClean="0"/>
              <a:t>Validation of NUPs with in-situ data where available</a:t>
            </a:r>
          </a:p>
          <a:p>
            <a:pPr lvl="2"/>
            <a:r>
              <a:rPr lang="en-US" dirty="0" smtClean="0"/>
              <a:t>MOBY over Hawaii and other coastal water regions.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3B92A-B7B1-4B32-9A82-AD5CEA7CBC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VIPER QA Processes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VIPER QA Products generated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10200"/>
          </a:xfrm>
        </p:spPr>
        <p:txBody>
          <a:bodyPr/>
          <a:lstStyle/>
          <a:p>
            <a:r>
              <a:rPr lang="en-US" sz="1600" dirty="0" smtClean="0"/>
              <a:t>Time series of NRT products.</a:t>
            </a:r>
          </a:p>
          <a:p>
            <a:pPr lvl="1"/>
            <a:r>
              <a:rPr lang="en-US" sz="1600" dirty="0" smtClean="0"/>
              <a:t>Mean, median, std-dev for specific CoastWatch regions.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Histograms</a:t>
            </a:r>
          </a:p>
          <a:p>
            <a:pPr lvl="1"/>
            <a:r>
              <a:rPr lang="en-US" sz="1600" dirty="0" smtClean="0"/>
              <a:t>Chlor_a and nLw with relevant statistics for the distribution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Inter-sensor comparison products</a:t>
            </a:r>
          </a:p>
          <a:p>
            <a:pPr lvl="1"/>
            <a:r>
              <a:rPr lang="en-US" sz="1600" dirty="0" smtClean="0"/>
              <a:t>Scatter plots and Residuals with relevant statistics</a:t>
            </a:r>
          </a:p>
          <a:p>
            <a:pPr lvl="2"/>
            <a:r>
              <a:rPr lang="en-US" sz="1600" dirty="0" smtClean="0"/>
              <a:t>For specific CoastWatch regions.</a:t>
            </a:r>
          </a:p>
          <a:p>
            <a:pPr lvl="2"/>
            <a:r>
              <a:rPr lang="en-US" sz="1600" dirty="0" smtClean="0"/>
              <a:t>Further stratified by near coastal waters and open ocean pixels within each region.</a:t>
            </a:r>
          </a:p>
          <a:p>
            <a:pPr lvl="3"/>
            <a:r>
              <a:rPr lang="en-US" sz="1600" dirty="0" smtClean="0"/>
              <a:t>Mean residuals (measure of </a:t>
            </a:r>
            <a:r>
              <a:rPr lang="en-US" sz="1600" b="1" dirty="0" smtClean="0"/>
              <a:t>bias</a:t>
            </a:r>
            <a:r>
              <a:rPr lang="en-US" sz="1600" dirty="0" smtClean="0"/>
              <a:t>)</a:t>
            </a:r>
          </a:p>
          <a:p>
            <a:pPr lvl="3"/>
            <a:r>
              <a:rPr lang="en-US" sz="1600" dirty="0" smtClean="0"/>
              <a:t>Mean std-dev (measure of </a:t>
            </a:r>
            <a:r>
              <a:rPr lang="en-US" sz="1600" b="1" dirty="0" smtClean="0"/>
              <a:t>noise</a:t>
            </a:r>
            <a:r>
              <a:rPr lang="en-US" sz="1600" dirty="0" smtClean="0"/>
              <a:t>)</a:t>
            </a:r>
          </a:p>
          <a:p>
            <a:pPr lvl="3"/>
            <a:r>
              <a:rPr lang="en-US" sz="1600" dirty="0" smtClean="0"/>
              <a:t>Relative error estimates with a standard of reference.</a:t>
            </a:r>
          </a:p>
          <a:p>
            <a:pPr lvl="3"/>
            <a:endParaRPr lang="en-US" sz="1600" dirty="0" smtClean="0"/>
          </a:p>
          <a:p>
            <a:r>
              <a:rPr lang="en-US" sz="1600" dirty="0" smtClean="0"/>
              <a:t>ASCII file archives of the statistics computed to be used later for any dynamic plots</a:t>
            </a:r>
          </a:p>
          <a:p>
            <a:r>
              <a:rPr lang="en-US" sz="1600" dirty="0" smtClean="0"/>
              <a:t>Validation web page linked to the CoastWatch page to host limited Validation products or plots.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F451E-564F-4CA0-8CE3-F43A6B3F0C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Masked Data Inter-sensor comparison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562600"/>
          </a:xfrm>
        </p:spPr>
        <p:txBody>
          <a:bodyPr/>
          <a:lstStyle/>
          <a:p>
            <a:r>
              <a:rPr lang="en-US" sz="2000" dirty="0" smtClean="0"/>
              <a:t>Due to spatial resolution differences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 CoastWatch regions</a:t>
            </a:r>
          </a:p>
          <a:p>
            <a:pPr lvl="2"/>
            <a:r>
              <a:rPr lang="en-US" sz="1600" dirty="0" smtClean="0"/>
              <a:t>Initial inter-sensor on full CW box using bulk statistics easiest to implement (like in NRT-QA)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 do pixel to pixel comparison</a:t>
            </a:r>
          </a:p>
          <a:p>
            <a:pPr lvl="1"/>
            <a:endParaRPr lang="en-US" sz="2000" dirty="0" smtClean="0"/>
          </a:p>
          <a:p>
            <a:pPr lvl="2"/>
            <a:r>
              <a:rPr lang="en-US" sz="1600" dirty="0" smtClean="0"/>
              <a:t>Need (pixel clusters) of equivalent foot-print across sensors</a:t>
            </a:r>
          </a:p>
          <a:p>
            <a:pPr lvl="3"/>
            <a:r>
              <a:rPr lang="en-US" dirty="0" smtClean="0"/>
              <a:t>MERIS-hires (3x3) pixel maps to (1x1) of VIIRS</a:t>
            </a:r>
          </a:p>
          <a:p>
            <a:pPr lvl="3"/>
            <a:r>
              <a:rPr lang="en-US" dirty="0" smtClean="0"/>
              <a:t>AQUA, SeaWiFS, MERIS (3x3) maps to (5x5) for VIIRS</a:t>
            </a:r>
          </a:p>
          <a:p>
            <a:pPr lvl="3"/>
            <a:r>
              <a:rPr lang="en-US" dirty="0" smtClean="0"/>
              <a:t>MERIS-hires (5x5) maps to (1x1) MERIS</a:t>
            </a:r>
          </a:p>
          <a:p>
            <a:pPr lvl="2"/>
            <a:endParaRPr lang="en-US" dirty="0" smtClean="0"/>
          </a:p>
          <a:p>
            <a:pPr lvl="2"/>
            <a:r>
              <a:rPr lang="en-US" sz="1600" dirty="0" smtClean="0"/>
              <a:t>Or use Daily Composites already masked for appropriate flags and remapped (binned) to comparable spatial grid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F451E-564F-4CA0-8CE3-F43A6B3F0C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QA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r>
              <a:rPr lang="en-US" sz="1800" b="1" dirty="0" smtClean="0"/>
              <a:t>Phase I</a:t>
            </a:r>
          </a:p>
          <a:p>
            <a:pPr lvl="1"/>
            <a:r>
              <a:rPr lang="en-US" sz="1800" dirty="0" smtClean="0"/>
              <a:t>6 weeks from data access to provide a preliminary assessment of the product quality.</a:t>
            </a:r>
          </a:p>
          <a:p>
            <a:pPr lvl="2"/>
            <a:r>
              <a:rPr lang="en-US" sz="1800" dirty="0" smtClean="0"/>
              <a:t>Need test (synthetic data) 3 months before launch to meet the above requirement.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90 days for the next assessment.</a:t>
            </a:r>
          </a:p>
          <a:p>
            <a:pPr lvl="2"/>
            <a:r>
              <a:rPr lang="en-US" sz="1800" dirty="0" smtClean="0"/>
              <a:t>Assuming  &gt; 30% matchup efficiency and &gt; 30% for clear sky pixels  we expect to see &gt;&gt; 10 days of good matchups for CONUS  region CW boxes.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1800" dirty="0" smtClean="0"/>
              <a:t>4 seasons (one year) of data collection to provide a more detailed assessment and create an adequate time-series for the new sensor.</a:t>
            </a: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Phase II</a:t>
            </a:r>
          </a:p>
          <a:p>
            <a:pPr lvl="1"/>
            <a:r>
              <a:rPr lang="en-US" sz="1800" dirty="0" smtClean="0"/>
              <a:t>More than 2 years of data analysis to get to peer reviewed publication quality QA. (STAR Ocean toolkit for data extraction)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F451E-564F-4CA0-8CE3-F43A6B3F0C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Distribution of QA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Web-page layout</a:t>
            </a:r>
          </a:p>
          <a:p>
            <a:endParaRPr lang="en-US" sz="2000" dirty="0" smtClean="0"/>
          </a:p>
          <a:p>
            <a:r>
              <a:rPr lang="en-US" sz="2000" dirty="0" smtClean="0"/>
              <a:t>Current</a:t>
            </a:r>
          </a:p>
          <a:p>
            <a:pPr lvl="1"/>
            <a:r>
              <a:rPr lang="en-US" sz="2000" dirty="0" smtClean="0"/>
              <a:t> we have the CW regions bulk statistics</a:t>
            </a:r>
          </a:p>
          <a:p>
            <a:pPr lvl="2"/>
            <a:r>
              <a:rPr lang="en-US" dirty="0" smtClean="0"/>
              <a:t>Statistics plotted as time-series (static(IDL) and dynamic(Java)) to monitor product quality</a:t>
            </a:r>
          </a:p>
          <a:p>
            <a:pPr lvl="2"/>
            <a:endParaRPr lang="en-US" dirty="0" smtClean="0"/>
          </a:p>
          <a:p>
            <a:r>
              <a:rPr lang="en-US" sz="2000" dirty="0" smtClean="0"/>
              <a:t>Future</a:t>
            </a:r>
          </a:p>
          <a:p>
            <a:pPr lvl="1"/>
            <a:r>
              <a:rPr lang="en-US" sz="2000" dirty="0" smtClean="0"/>
              <a:t>Pixel to Pixel and Pixel cluster comparisons across new and heritage sensors.</a:t>
            </a:r>
          </a:p>
          <a:p>
            <a:pPr lvl="1"/>
            <a:endParaRPr lang="en-US" sz="2000" dirty="0" smtClean="0"/>
          </a:p>
          <a:p>
            <a:pPr lvl="1" algn="ctr">
              <a:buNone/>
            </a:pPr>
            <a:r>
              <a:rPr lang="en-US" sz="2000" dirty="0" smtClean="0">
                <a:hlinkClick r:id="rId2"/>
              </a:rPr>
              <a:t>http://coastwatch.noaa.gov/own/ow_calval.html</a:t>
            </a:r>
            <a:endParaRPr lang="en-US" sz="2000" dirty="0" smtClean="0"/>
          </a:p>
          <a:p>
            <a:pPr lvl="1" algn="ctr">
              <a:buNone/>
            </a:pPr>
            <a:r>
              <a:rPr lang="en-US" sz="2000" dirty="0" smtClean="0"/>
              <a:t>http://coastwatch.noaa.gov/validation/oc_calval.html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F451E-564F-4CA0-8CE3-F43A6B3F0C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F451E-564F-4CA0-8CE3-F43A6B3F0C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0" y="2057400"/>
            <a:ext cx="1600200" cy="2895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57600" y="1981200"/>
            <a:ext cx="1752600" cy="19812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57600" y="4724400"/>
            <a:ext cx="1752600" cy="14478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34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II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 bwMode="auto">
          <a:xfrm>
            <a:off x="2590800" y="2667000"/>
            <a:ext cx="685800" cy="1371600"/>
          </a:xfrm>
          <a:prstGeom prst="can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200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Tethys QA</a:t>
            </a:r>
          </a:p>
          <a:p>
            <a:r>
              <a:rPr lang="en-US" sz="800" dirty="0" smtClean="0"/>
              <a:t>Disk/SAN</a:t>
            </a:r>
            <a:endParaRPr lang="en-US" sz="800" dirty="0"/>
          </a:p>
        </p:txBody>
      </p:sp>
      <p:cxnSp>
        <p:nvCxnSpPr>
          <p:cNvPr id="13" name="Shape 12"/>
          <p:cNvCxnSpPr>
            <a:stCxn id="10" idx="1"/>
          </p:cNvCxnSpPr>
          <p:nvPr/>
        </p:nvCxnSpPr>
        <p:spPr bwMode="auto">
          <a:xfrm rot="5400000" flipH="1" flipV="1">
            <a:off x="3105150" y="2114550"/>
            <a:ext cx="381000" cy="723900"/>
          </a:xfrm>
          <a:prstGeom prst="bentConnector2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hape 14"/>
          <p:cNvCxnSpPr>
            <a:stCxn id="10" idx="3"/>
            <a:endCxn id="7" idx="1"/>
          </p:cNvCxnSpPr>
          <p:nvPr/>
        </p:nvCxnSpPr>
        <p:spPr bwMode="auto">
          <a:xfrm rot="16200000" flipH="1">
            <a:off x="2590800" y="4381500"/>
            <a:ext cx="1409700" cy="723900"/>
          </a:xfrm>
          <a:prstGeom prst="bentConnector2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Connector 16"/>
          <p:cNvCxnSpPr>
            <a:stCxn id="5" idx="3"/>
          </p:cNvCxnSpPr>
          <p:nvPr/>
        </p:nvCxnSpPr>
        <p:spPr bwMode="auto">
          <a:xfrm>
            <a:off x="2362200" y="3505200"/>
            <a:ext cx="228600" cy="0"/>
          </a:xfrm>
          <a:prstGeom prst="lin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90600" y="22098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SeaWiFS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66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MODIS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3200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MERIS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VIIRS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OCM-2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524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Okeanos </a:t>
            </a:r>
            <a:r>
              <a:rPr lang="en-US" sz="1200" b="1" dirty="0" err="1" smtClean="0">
                <a:solidFill>
                  <a:srgbClr val="0070C0"/>
                </a:solidFill>
              </a:rPr>
              <a:t>ftpserver</a:t>
            </a:r>
            <a:r>
              <a:rPr lang="en-US" sz="1200" b="1" dirty="0" smtClean="0">
                <a:solidFill>
                  <a:srgbClr val="0070C0"/>
                </a:solidFill>
              </a:rPr>
              <a:t> (OSDPD)</a:t>
            </a:r>
            <a:r>
              <a:rPr lang="en-US" sz="1200" b="1" dirty="0" smtClean="0"/>
              <a:t> </a:t>
            </a:r>
          </a:p>
          <a:p>
            <a:endParaRPr lang="en-US" sz="12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286000" y="3048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NUPs Validation Process flow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48768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Rigorous QA </a:t>
            </a:r>
            <a:r>
              <a:rPr lang="en-US" sz="1000" dirty="0" smtClean="0"/>
              <a:t>:</a:t>
            </a:r>
          </a:p>
          <a:p>
            <a:endParaRPr lang="en-US" sz="1000" dirty="0" smtClean="0"/>
          </a:p>
          <a:p>
            <a:r>
              <a:rPr lang="en-US" sz="1000" dirty="0" smtClean="0"/>
              <a:t>In-situ comparisons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1000" dirty="0" smtClean="0"/>
              <a:t> 2 year from launch</a:t>
            </a:r>
          </a:p>
          <a:p>
            <a:pPr>
              <a:buFont typeface="Wingdings" pitchFamily="2" charset="2"/>
              <a:buChar char="Ø"/>
            </a:pPr>
            <a:r>
              <a:rPr lang="en-US" sz="1000" dirty="0" smtClean="0"/>
              <a:t> publications</a:t>
            </a:r>
            <a:endParaRPr lang="en-US" sz="1000" dirty="0"/>
          </a:p>
        </p:txBody>
      </p:sp>
      <p:cxnSp>
        <p:nvCxnSpPr>
          <p:cNvPr id="32" name="Straight Arrow Connector 31"/>
          <p:cNvCxnSpPr>
            <a:stCxn id="5" idx="3"/>
          </p:cNvCxnSpPr>
          <p:nvPr/>
        </p:nvCxnSpPr>
        <p:spPr bwMode="auto">
          <a:xfrm>
            <a:off x="2362200" y="3505200"/>
            <a:ext cx="228600" cy="1588"/>
          </a:xfrm>
          <a:prstGeom prst="straightConnector1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810000" y="2133600"/>
            <a:ext cx="152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Single sensor stats</a:t>
            </a:r>
            <a:r>
              <a:rPr lang="en-US" sz="1000" dirty="0" smtClean="0"/>
              <a:t>:</a:t>
            </a:r>
          </a:p>
          <a:p>
            <a:endParaRPr lang="en-US" sz="1000" dirty="0" smtClean="0"/>
          </a:p>
          <a:p>
            <a:r>
              <a:rPr lang="en-US" sz="1000" dirty="0" smtClean="0"/>
              <a:t>mean, median, std-dev, histograms for CW regions gives trends</a:t>
            </a:r>
          </a:p>
          <a:p>
            <a:endParaRPr lang="en-US" sz="1000" dirty="0" smtClean="0"/>
          </a:p>
          <a:p>
            <a:r>
              <a:rPr lang="en-US" sz="1000" b="1" dirty="0" smtClean="0"/>
              <a:t>Inter-sensor stats:</a:t>
            </a:r>
          </a:p>
          <a:p>
            <a:endParaRPr lang="en-US" sz="1000" b="1" dirty="0" smtClean="0"/>
          </a:p>
          <a:p>
            <a:r>
              <a:rPr lang="en-US" sz="1000" dirty="0" smtClean="0"/>
              <a:t>scatter plots, residual , relative error and stats for pixel clusters</a:t>
            </a:r>
            <a:endParaRPr lang="en-US" sz="1000" dirty="0"/>
          </a:p>
        </p:txBody>
      </p:sp>
      <p:sp>
        <p:nvSpPr>
          <p:cNvPr id="34" name="Snip and Round Single Corner Rectangle 33"/>
          <p:cNvSpPr/>
          <p:nvPr/>
        </p:nvSpPr>
        <p:spPr bwMode="auto">
          <a:xfrm>
            <a:off x="7086600" y="2667000"/>
            <a:ext cx="990600" cy="685800"/>
          </a:xfrm>
          <a:prstGeom prst="snip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5410200" y="2895600"/>
            <a:ext cx="1371600" cy="304800"/>
          </a:xfrm>
          <a:prstGeom prst="rightArrow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6600" y="2743200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QA Webpage linked from</a:t>
            </a:r>
          </a:p>
          <a:p>
            <a:pPr algn="ctr"/>
            <a:r>
              <a:rPr lang="en-US" sz="1000" b="1" dirty="0" smtClean="0"/>
              <a:t>CoastWatch </a:t>
            </a:r>
            <a:endParaRPr lang="en-US" sz="1000" b="1" dirty="0"/>
          </a:p>
        </p:txBody>
      </p:sp>
      <p:sp>
        <p:nvSpPr>
          <p:cNvPr id="38" name="Cloud 37"/>
          <p:cNvSpPr/>
          <p:nvPr/>
        </p:nvSpPr>
        <p:spPr bwMode="auto">
          <a:xfrm>
            <a:off x="6781800" y="2209800"/>
            <a:ext cx="1752600" cy="16002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438400" y="1295400"/>
            <a:ext cx="3962400" cy="533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5410200" y="5257800"/>
            <a:ext cx="1295400" cy="381000"/>
          </a:xfrm>
          <a:prstGeom prst="rightArrow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8" name="Up Arrow 47"/>
          <p:cNvSpPr/>
          <p:nvPr/>
        </p:nvSpPr>
        <p:spPr bwMode="auto">
          <a:xfrm>
            <a:off x="7467600" y="3810000"/>
            <a:ext cx="304800" cy="1143000"/>
          </a:xfrm>
          <a:prstGeom prst="upArrow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705600" y="4953000"/>
            <a:ext cx="1828800" cy="10668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34200" y="5181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Limited results will be posted to web following internal review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2438400" y="129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Tethys cluster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9600" y="5029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Tethys-</a:t>
            </a:r>
            <a:r>
              <a:rPr lang="en-US" sz="1200" b="1" dirty="0" err="1" smtClean="0">
                <a:solidFill>
                  <a:srgbClr val="FF0000"/>
                </a:solidFill>
              </a:rPr>
              <a:t>okeanos</a:t>
            </a:r>
            <a:r>
              <a:rPr lang="en-US" sz="1200" b="1" dirty="0" smtClean="0">
                <a:solidFill>
                  <a:srgbClr val="FF0000"/>
                </a:solidFill>
              </a:rPr>
              <a:t> (STAR)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7" name="Snip and Round Single Corner Rectangle 36"/>
          <p:cNvSpPr/>
          <p:nvPr/>
        </p:nvSpPr>
        <p:spPr bwMode="auto">
          <a:xfrm>
            <a:off x="5562600" y="1447800"/>
            <a:ext cx="762000" cy="533400"/>
          </a:xfrm>
          <a:prstGeom prst="snip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2" name="Bent-Up Arrow 41"/>
          <p:cNvSpPr/>
          <p:nvPr/>
        </p:nvSpPr>
        <p:spPr bwMode="auto">
          <a:xfrm>
            <a:off x="5410200" y="1981200"/>
            <a:ext cx="685800" cy="533400"/>
          </a:xfrm>
          <a:prstGeom prst="bentUpArrow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38800" y="1447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Tethys STAR Internal QA page</a:t>
            </a:r>
            <a:endParaRPr lang="en-US" sz="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48582</TotalTime>
  <Words>893</Words>
  <Application>Microsoft Office PowerPoint</Application>
  <PresentationFormat>On-screen Show (4:3)</PresentationFormat>
  <Paragraphs>157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 VIPER Quality Assessment Overview</vt:lpstr>
      <vt:lpstr>Slide 2</vt:lpstr>
      <vt:lpstr>NOAA Unique Product (NUP)</vt:lpstr>
      <vt:lpstr> VIPER QA Processes</vt:lpstr>
      <vt:lpstr>VIPER QA Products generated</vt:lpstr>
      <vt:lpstr>Masked Data Inter-sensor comparison</vt:lpstr>
      <vt:lpstr>  QA timelines</vt:lpstr>
      <vt:lpstr>Distribution of QA Products</vt:lpstr>
      <vt:lpstr>Slide 9</vt:lpstr>
      <vt:lpstr>Slide 10</vt:lpstr>
      <vt:lpstr>  Prototype QA html pages - internal</vt:lpstr>
      <vt:lpstr>Tools available to OSDPD for Quality checks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Kent Hughes</dc:creator>
  <cp:lastModifiedBy>sathyadev R</cp:lastModifiedBy>
  <cp:revision>1532</cp:revision>
  <dcterms:created xsi:type="dcterms:W3CDTF">2010-06-20T21:54:06Z</dcterms:created>
  <dcterms:modified xsi:type="dcterms:W3CDTF">2010-09-21T14:18:44Z</dcterms:modified>
</cp:coreProperties>
</file>